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T Sans Narrow"/>
      <p:regular r:id="rId22"/>
      <p:bold r:id="rId23"/>
    </p:embeddedFont>
    <p:embeddedFont>
      <p:font typeface="La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69AE56-FFF2-47DD-93FE-E805CC0C3798}">
  <a:tblStyle styleId="{7F69AE56-FFF2-47DD-93FE-E805CC0C379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regular.fntdata"/><Relationship Id="rId21" Type="http://schemas.openxmlformats.org/officeDocument/2006/relationships/slide" Target="slides/slide15.xml"/><Relationship Id="rId24" Type="http://schemas.openxmlformats.org/officeDocument/2006/relationships/font" Target="fonts/Lato-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penSans-regular.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015cbe84e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015cbe84e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015cbe84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015cbe84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015cbe84e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015cbe84e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015cbe84e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e015cbe84e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015cbe84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015cbe84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015cbe84e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015cbe84e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e015cbe8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e015cbe8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e015cbe84e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15cbe84e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015cbe84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015cbe84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e015cbe84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e015cbe84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015cbe84e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015cbe84e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e015cbe84e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e015cbe84e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015cbe84e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015cbe84e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015cbe84e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015cbe84e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JacobUc/Proyecto-Interaccion-Humano-Computado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sz="5300"/>
              <a:t>Primera Entrega</a:t>
            </a:r>
            <a:endParaRPr sz="53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IngenicArt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Persona</a:t>
            </a:r>
            <a:endParaRPr/>
          </a:p>
        </p:txBody>
      </p:sp>
      <p:pic>
        <p:nvPicPr>
          <p:cNvPr id="127" name="Google Shape;127;p22"/>
          <p:cNvPicPr preferRelativeResize="0"/>
          <p:nvPr/>
        </p:nvPicPr>
        <p:blipFill>
          <a:blip r:embed="rId3">
            <a:alphaModFix/>
          </a:blip>
          <a:stretch>
            <a:fillRect/>
          </a:stretch>
        </p:blipFill>
        <p:spPr>
          <a:xfrm>
            <a:off x="2199300" y="287825"/>
            <a:ext cx="5333474" cy="456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a:p>
            <a:pPr indent="0" lvl="0" marL="0" rtl="0" algn="l">
              <a:spcBef>
                <a:spcPts val="0"/>
              </a:spcBef>
              <a:spcAft>
                <a:spcPts val="0"/>
              </a:spcAft>
              <a:buNone/>
            </a:pPr>
            <a:r>
              <a:t/>
            </a:r>
            <a:endParaRPr/>
          </a:p>
        </p:txBody>
      </p:sp>
      <p:graphicFrame>
        <p:nvGraphicFramePr>
          <p:cNvPr id="133" name="Google Shape;133;p23"/>
          <p:cNvGraphicFramePr/>
          <p:nvPr/>
        </p:nvGraphicFramePr>
        <p:xfrm>
          <a:off x="611225" y="1152400"/>
          <a:ext cx="3000000" cy="3000000"/>
        </p:xfrm>
        <a:graphic>
          <a:graphicData uri="http://schemas.openxmlformats.org/drawingml/2006/table">
            <a:tbl>
              <a:tblPr>
                <a:noFill/>
                <a:tableStyleId>{7F69AE56-FFF2-47DD-93FE-E805CC0C3798}</a:tableStyleId>
              </a:tblPr>
              <a:tblGrid>
                <a:gridCol w="1829000"/>
                <a:gridCol w="6038325"/>
              </a:tblGrid>
              <a:tr h="464150">
                <a:tc gridSpan="2">
                  <a:txBody>
                    <a:bodyPr/>
                    <a:lstStyle/>
                    <a:p>
                      <a:pPr indent="0" lvl="0" marL="0" rtl="0" algn="ctr">
                        <a:spcBef>
                          <a:spcPts val="0"/>
                        </a:spcBef>
                        <a:spcAft>
                          <a:spcPts val="0"/>
                        </a:spcAft>
                        <a:buNone/>
                      </a:pPr>
                      <a:r>
                        <a:rPr b="1" lang="es-419" sz="1600"/>
                        <a:t>Escenario 1</a:t>
                      </a:r>
                      <a:endParaRPr b="1" sz="1600"/>
                    </a:p>
                  </a:txBody>
                  <a:tcPr marT="63500" marB="63500" marR="63500" marL="63500">
                    <a:solidFill>
                      <a:srgbClr val="FF9900"/>
                    </a:solidFill>
                  </a:tcPr>
                </a:tc>
                <a:tc hMerge="1"/>
              </a:tr>
              <a:tr h="464150">
                <a:tc>
                  <a:txBody>
                    <a:bodyPr/>
                    <a:lstStyle/>
                    <a:p>
                      <a:pPr indent="0" lvl="0" marL="0" rtl="0" algn="l">
                        <a:spcBef>
                          <a:spcPts val="0"/>
                        </a:spcBef>
                        <a:spcAft>
                          <a:spcPts val="0"/>
                        </a:spcAft>
                        <a:buNone/>
                      </a:pPr>
                      <a:r>
                        <a:rPr lang="es-419" sz="1600"/>
                        <a:t>Título</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Buscando asesor</a:t>
                      </a:r>
                      <a:endParaRPr sz="1600"/>
                    </a:p>
                  </a:txBody>
                  <a:tcPr marT="63500" marB="63500" marR="63500" marL="63500">
                    <a:solidFill>
                      <a:schemeClr val="lt1"/>
                    </a:solidFill>
                  </a:tcPr>
                </a:tc>
              </a:tr>
              <a:tr h="730775">
                <a:tc>
                  <a:txBody>
                    <a:bodyPr/>
                    <a:lstStyle/>
                    <a:p>
                      <a:pPr indent="0" lvl="0" marL="0" rtl="0" algn="l">
                        <a:spcBef>
                          <a:spcPts val="0"/>
                        </a:spcBef>
                        <a:spcAft>
                          <a:spcPts val="0"/>
                        </a:spcAft>
                        <a:buNone/>
                      </a:pPr>
                      <a:r>
                        <a:rPr lang="es-419" sz="1600"/>
                        <a:t>Situación/Tarea</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Buscar asesor para entender un tema de la asignatura “Inferencia Estadística”</a:t>
                      </a:r>
                      <a:endParaRPr sz="1600"/>
                    </a:p>
                  </a:txBody>
                  <a:tcPr marT="63500" marB="63500" marR="63500" marL="63500">
                    <a:solidFill>
                      <a:schemeClr val="lt1"/>
                    </a:solidFill>
                  </a:tcPr>
                </a:tc>
              </a:tr>
              <a:tr h="464150">
                <a:tc>
                  <a:txBody>
                    <a:bodyPr/>
                    <a:lstStyle/>
                    <a:p>
                      <a:pPr indent="0" lvl="0" marL="0" rtl="0" algn="l">
                        <a:spcBef>
                          <a:spcPts val="0"/>
                        </a:spcBef>
                        <a:spcAft>
                          <a:spcPts val="0"/>
                        </a:spcAft>
                        <a:buNone/>
                      </a:pPr>
                      <a:r>
                        <a:rPr lang="es-419" sz="1600"/>
                        <a:t>Personaje</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Cristopher</a:t>
                      </a:r>
                      <a:endParaRPr sz="1600"/>
                    </a:p>
                  </a:txBody>
                  <a:tcPr marT="63500" marB="63500" marR="63500" marL="63500">
                    <a:solidFill>
                      <a:schemeClr val="lt1"/>
                    </a:solidFill>
                  </a:tcPr>
                </a:tc>
              </a:tr>
              <a:tr h="464150">
                <a:tc>
                  <a:txBody>
                    <a:bodyPr/>
                    <a:lstStyle/>
                    <a:p>
                      <a:pPr indent="0" lvl="0" marL="0" rtl="0" algn="l">
                        <a:spcBef>
                          <a:spcPts val="0"/>
                        </a:spcBef>
                        <a:spcAft>
                          <a:spcPts val="0"/>
                        </a:spcAft>
                        <a:buNone/>
                      </a:pPr>
                      <a:r>
                        <a:rPr lang="es-419" sz="1600"/>
                        <a:t>Grupo de usuarios</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Estudiante</a:t>
                      </a:r>
                      <a:endParaRPr sz="1600"/>
                    </a:p>
                  </a:txBody>
                  <a:tcPr marT="63500" marB="63500" marR="63500" marL="63500">
                    <a:solidFill>
                      <a:schemeClr val="lt1"/>
                    </a:solidFill>
                  </a:tcPr>
                </a:tc>
              </a:tr>
              <a:tr h="730775">
                <a:tc>
                  <a:txBody>
                    <a:bodyPr/>
                    <a:lstStyle/>
                    <a:p>
                      <a:pPr indent="0" lvl="0" marL="0" rtl="0" algn="l">
                        <a:spcBef>
                          <a:spcPts val="0"/>
                        </a:spcBef>
                        <a:spcAft>
                          <a:spcPts val="0"/>
                        </a:spcAft>
                        <a:buNone/>
                      </a:pPr>
                      <a:r>
                        <a:rPr lang="es-419" sz="1600"/>
                        <a:t>Método para realizar la tarea</a:t>
                      </a:r>
                      <a:endParaRPr sz="1600"/>
                    </a:p>
                  </a:txBody>
                  <a:tcPr marT="63500" marB="63500" marR="63500" marL="63500">
                    <a:solidFill>
                      <a:srgbClr val="FF9900"/>
                    </a:solidFill>
                  </a:tcPr>
                </a:tc>
                <a:tc>
                  <a:txBody>
                    <a:bodyPr/>
                    <a:lstStyle/>
                    <a:p>
                      <a:pPr indent="0" lvl="0" marL="0" rtl="0" algn="l">
                        <a:spcBef>
                          <a:spcPts val="0"/>
                        </a:spcBef>
                        <a:spcAft>
                          <a:spcPts val="0"/>
                        </a:spcAft>
                        <a:buNone/>
                      </a:pPr>
                      <a:r>
                        <a:rPr lang="es-419" sz="1600"/>
                        <a:t>Estar cursando primaria, secundaria, bachillerato o universidad</a:t>
                      </a:r>
                      <a:endParaRPr sz="1600"/>
                    </a:p>
                  </a:txBody>
                  <a:tcPr marT="63500" marB="63500" marR="63500" marL="63500">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p:txBody>
      </p:sp>
      <p:sp>
        <p:nvSpPr>
          <p:cNvPr id="139" name="Google Shape;139;p24"/>
          <p:cNvSpPr txBox="1"/>
          <p:nvPr>
            <p:ph idx="1" type="body"/>
          </p:nvPr>
        </p:nvSpPr>
        <p:spPr>
          <a:xfrm>
            <a:off x="937700" y="1529900"/>
            <a:ext cx="7268700" cy="32457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None/>
            </a:pPr>
            <a:r>
              <a:rPr lang="es-419">
                <a:latin typeface="Arial"/>
                <a:ea typeface="Arial"/>
                <a:cs typeface="Arial"/>
                <a:sym typeface="Arial"/>
              </a:rPr>
              <a:t>Camino de ejecución:</a:t>
            </a:r>
            <a:endParaRPr>
              <a:latin typeface="Arial"/>
              <a:ea typeface="Arial"/>
              <a:cs typeface="Arial"/>
              <a:sym typeface="Arial"/>
            </a:endParaRPr>
          </a:p>
          <a:p>
            <a:pPr indent="0" lvl="0" marL="0" rtl="0" algn="l">
              <a:lnSpc>
                <a:spcPct val="110000"/>
              </a:lnSpc>
              <a:spcBef>
                <a:spcPts val="1000"/>
              </a:spcBef>
              <a:spcAft>
                <a:spcPts val="0"/>
              </a:spcAft>
              <a:buNone/>
            </a:pPr>
            <a:r>
              <a:rPr lang="es-419">
                <a:latin typeface="Arial"/>
                <a:ea typeface="Arial"/>
                <a:cs typeface="Arial"/>
                <a:sym typeface="Arial"/>
              </a:rPr>
              <a:t>El profesor de Chisthopher recientemente les informó que el lunes de la próxima semana tendrán su segunda prueba de desempeño de la asignatura Inferencia Estadística, la cual tendrá un valor del 30% de la calificación final. Chisthopher no comprende todos los contenidos de la unidad por lo que decide buscar un asesor para que le resuelva algunas dudas que tiene sobre dicha asignatura. </a:t>
            </a:r>
            <a:endParaRPr>
              <a:solidFill>
                <a:srgbClr val="000000"/>
              </a:solidFill>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p:txBody>
      </p:sp>
      <p:sp>
        <p:nvSpPr>
          <p:cNvPr id="145" name="Google Shape;145;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10000"/>
              </a:lnSpc>
              <a:spcBef>
                <a:spcPts val="1000"/>
              </a:spcBef>
              <a:spcAft>
                <a:spcPts val="0"/>
              </a:spcAft>
              <a:buNone/>
            </a:pPr>
            <a:r>
              <a:rPr lang="es-419">
                <a:latin typeface="Arial"/>
                <a:ea typeface="Arial"/>
                <a:cs typeface="Arial"/>
                <a:sym typeface="Arial"/>
              </a:rPr>
              <a:t>Chisthopher pregunta a sus amigos si pueden responderle sus dudas, pero al igual que él, ninguno de sus amigos entendió el tema, aunque algunos de sus compañeros sí entendieron el tema pero no tienen la disponibilidad para ayudarlo. Chisthopher se encuentra desesperado, pues muy pronto tendrá un examen importante. El jueves por la noche, uno de sus amigos le comenta que descubrió un sitio llamado </a:t>
            </a:r>
            <a:r>
              <a:rPr i="1" lang="es-419">
                <a:latin typeface="Arial"/>
                <a:ea typeface="Arial"/>
                <a:cs typeface="Arial"/>
                <a:sym typeface="Arial"/>
              </a:rPr>
              <a:t>Tutoprof</a:t>
            </a:r>
            <a:r>
              <a:rPr lang="es-419">
                <a:latin typeface="Arial"/>
                <a:ea typeface="Arial"/>
                <a:cs typeface="Arial"/>
                <a:sym typeface="Arial"/>
              </a:rPr>
              <a:t> así que decide buscar un asesor del área de interés.</a:t>
            </a:r>
            <a:endParaRPr>
              <a:latin typeface="Arial"/>
              <a:ea typeface="Arial"/>
              <a:cs typeface="Arial"/>
              <a:sym typeface="Arial"/>
            </a:endParaRPr>
          </a:p>
          <a:p>
            <a:pPr indent="-298450" lvl="0" marL="457200" rtl="0" algn="l">
              <a:lnSpc>
                <a:spcPct val="100000"/>
              </a:lnSpc>
              <a:spcBef>
                <a:spcPts val="800"/>
              </a:spcBef>
              <a:spcAft>
                <a:spcPts val="0"/>
              </a:spcAft>
              <a:buClr>
                <a:schemeClr val="lt1"/>
              </a:buClr>
              <a:buSzPts val="1100"/>
              <a:buFont typeface="Arial"/>
              <a:buChar char="●"/>
            </a:pPr>
            <a:r>
              <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Escenario</a:t>
            </a:r>
            <a:endParaRPr/>
          </a:p>
        </p:txBody>
      </p:sp>
      <p:sp>
        <p:nvSpPr>
          <p:cNvPr id="151" name="Google Shape;151;p26"/>
          <p:cNvSpPr txBox="1"/>
          <p:nvPr>
            <p:ph idx="1" type="body"/>
          </p:nvPr>
        </p:nvSpPr>
        <p:spPr>
          <a:xfrm>
            <a:off x="576450" y="1292825"/>
            <a:ext cx="7991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latin typeface="Consolas"/>
                <a:ea typeface="Consolas"/>
                <a:cs typeface="Consolas"/>
                <a:sym typeface="Consolas"/>
              </a:rPr>
              <a:t>Secuencia</a:t>
            </a:r>
            <a:endParaRPr b="1">
              <a:latin typeface="Consolas"/>
              <a:ea typeface="Consolas"/>
              <a:cs typeface="Consolas"/>
              <a:sym typeface="Consolas"/>
            </a:endParaRPr>
          </a:p>
          <a:p>
            <a:pPr indent="-342900" lvl="0" marL="457200" rtl="0" algn="l">
              <a:lnSpc>
                <a:spcPct val="100000"/>
              </a:lnSpc>
              <a:spcBef>
                <a:spcPts val="1200"/>
              </a:spcBef>
              <a:spcAft>
                <a:spcPts val="0"/>
              </a:spcAft>
              <a:buSzPts val="1800"/>
              <a:buFont typeface="Arial"/>
              <a:buAutoNum type="arabicPeriod"/>
            </a:pPr>
            <a:r>
              <a:rPr lang="es-419">
                <a:latin typeface="Arial"/>
                <a:ea typeface="Arial"/>
                <a:cs typeface="Arial"/>
                <a:sym typeface="Arial"/>
              </a:rPr>
              <a:t>Chisthopher ingresa al sitio Tutoprof y crea su cuenta.</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Una vez está dentro del sistema, busca la asignatura en la que tiene dudas y el área de su interés donde espera que existan asesores.</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Selecciona al asesor que más le convenza y agenda una cita.</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Realiza el pago.</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El sistema le confirma la agendación de su sesión de asesoría.</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AutoNum type="arabicPeriod"/>
            </a:pPr>
            <a:r>
              <a:rPr lang="es-419">
                <a:latin typeface="Arial"/>
                <a:ea typeface="Arial"/>
                <a:cs typeface="Arial"/>
                <a:sym typeface="Arial"/>
              </a:rPr>
              <a:t>Cierra sesión.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Link del repositorio:</a:t>
            </a:r>
            <a:endParaRPr/>
          </a:p>
        </p:txBody>
      </p:sp>
      <p:sp>
        <p:nvSpPr>
          <p:cNvPr id="157" name="Google Shape;157;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900" u="sng">
                <a:solidFill>
                  <a:schemeClr val="hlink"/>
                </a:solidFill>
                <a:hlinkClick r:id="rId3"/>
              </a:rPr>
              <a:t>https://github.com/JacobUc/Proyecto-Interaccion-Humano-Computadora</a:t>
            </a:r>
            <a:endParaRPr sz="19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419" sz="3200"/>
              <a:t>Descripción de la aplicación</a:t>
            </a:r>
            <a:endParaRPr sz="4900"/>
          </a:p>
        </p:txBody>
      </p:sp>
      <p:sp>
        <p:nvSpPr>
          <p:cNvPr id="73" name="Google Shape;73;p14"/>
          <p:cNvSpPr txBox="1"/>
          <p:nvPr>
            <p:ph idx="1" type="body"/>
          </p:nvPr>
        </p:nvSpPr>
        <p:spPr>
          <a:xfrm>
            <a:off x="937650" y="1411651"/>
            <a:ext cx="4018200" cy="318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solidFill>
                  <a:srgbClr val="000000"/>
                </a:solidFill>
              </a:rPr>
              <a:t>Una plataforma que conecte a estudiantes y padres de familia con asesores de diferentes áreas de conocimiento y niveles educativos para resolver sus dudas académicas por medio de asesorías presenciales o en línea.</a:t>
            </a:r>
            <a:endParaRPr sz="1700">
              <a:solidFill>
                <a:srgbClr val="000000"/>
              </a:solidFill>
            </a:endParaRPr>
          </a:p>
        </p:txBody>
      </p:sp>
      <p:pic>
        <p:nvPicPr>
          <p:cNvPr id="74" name="Google Shape;74;p14"/>
          <p:cNvPicPr preferRelativeResize="0"/>
          <p:nvPr/>
        </p:nvPicPr>
        <p:blipFill>
          <a:blip r:embed="rId3">
            <a:alphaModFix/>
          </a:blip>
          <a:stretch>
            <a:fillRect/>
          </a:stretch>
        </p:blipFill>
        <p:spPr>
          <a:xfrm>
            <a:off x="5094725" y="1136913"/>
            <a:ext cx="3737575" cy="3737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Justificación de la aplicación</a:t>
            </a:r>
            <a:endParaRPr/>
          </a:p>
        </p:txBody>
      </p:sp>
      <p:sp>
        <p:nvSpPr>
          <p:cNvPr id="80" name="Google Shape;80;p15"/>
          <p:cNvSpPr txBox="1"/>
          <p:nvPr>
            <p:ph idx="1" type="body"/>
          </p:nvPr>
        </p:nvSpPr>
        <p:spPr>
          <a:xfrm>
            <a:off x="3965125" y="1345875"/>
            <a:ext cx="4352100" cy="336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solidFill>
                  <a:srgbClr val="000000"/>
                </a:solidFill>
              </a:rPr>
              <a:t>No existe </a:t>
            </a:r>
            <a:r>
              <a:rPr lang="es-419" sz="1600">
                <a:solidFill>
                  <a:srgbClr val="000000"/>
                </a:solidFill>
              </a:rPr>
              <a:t>un medio popular para que los estudiantes y/o padres de familia puedan contactar con un asesor.</a:t>
            </a:r>
            <a:endParaRPr sz="1600">
              <a:solidFill>
                <a:srgbClr val="000000"/>
              </a:solidFill>
            </a:endParaRPr>
          </a:p>
          <a:p>
            <a:pPr indent="0" lvl="0" marL="0" rtl="0" algn="l">
              <a:spcBef>
                <a:spcPts val="1200"/>
              </a:spcBef>
              <a:spcAft>
                <a:spcPts val="1200"/>
              </a:spcAft>
              <a:buNone/>
            </a:pPr>
            <a:r>
              <a:rPr lang="es-419" sz="1600">
                <a:solidFill>
                  <a:srgbClr val="000000"/>
                </a:solidFill>
              </a:rPr>
              <a:t>Los asesores no tienen un medio definido para promocionar sus servicios, por lo cual hay una falta de visibilidad de los servicios que proporcionan los asesores.</a:t>
            </a:r>
            <a:endParaRPr sz="1600"/>
          </a:p>
        </p:txBody>
      </p:sp>
      <p:pic>
        <p:nvPicPr>
          <p:cNvPr id="81" name="Google Shape;81;p15"/>
          <p:cNvPicPr preferRelativeResize="0"/>
          <p:nvPr/>
        </p:nvPicPr>
        <p:blipFill>
          <a:blip r:embed="rId3">
            <a:alphaModFix/>
          </a:blip>
          <a:stretch>
            <a:fillRect/>
          </a:stretch>
        </p:blipFill>
        <p:spPr>
          <a:xfrm>
            <a:off x="152400" y="1345876"/>
            <a:ext cx="3369274" cy="3369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Funcionalidades</a:t>
            </a:r>
            <a:endParaRPr/>
          </a:p>
        </p:txBody>
      </p:sp>
      <p:sp>
        <p:nvSpPr>
          <p:cNvPr id="87" name="Google Shape;87;p16"/>
          <p:cNvSpPr txBox="1"/>
          <p:nvPr>
            <p:ph idx="1" type="body"/>
          </p:nvPr>
        </p:nvSpPr>
        <p:spPr>
          <a:xfrm>
            <a:off x="726750" y="1257475"/>
            <a:ext cx="76905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419" sz="1600">
                <a:solidFill>
                  <a:srgbClr val="000000"/>
                </a:solidFill>
                <a:latin typeface="Lato"/>
                <a:ea typeface="Lato"/>
                <a:cs typeface="Lato"/>
                <a:sym typeface="Lato"/>
              </a:rPr>
              <a:t>Administración de cuentas</a:t>
            </a:r>
            <a:endParaRPr b="1" sz="1600">
              <a:solidFill>
                <a:srgbClr val="000000"/>
              </a:solidFill>
              <a:latin typeface="Lato"/>
              <a:ea typeface="Lato"/>
              <a:cs typeface="Lato"/>
              <a:sym typeface="Lato"/>
            </a:endParaRPr>
          </a:p>
          <a:p>
            <a:pPr indent="-298450" lvl="0" marL="457200" rtl="0" algn="l">
              <a:spcBef>
                <a:spcPts val="1200"/>
              </a:spcBef>
              <a:spcAft>
                <a:spcPts val="0"/>
              </a:spcAft>
              <a:buClr>
                <a:srgbClr val="000000"/>
              </a:buClr>
              <a:buSzPts val="1100"/>
              <a:buChar char="●"/>
            </a:pPr>
            <a:r>
              <a:rPr lang="es-419" sz="1500">
                <a:solidFill>
                  <a:srgbClr val="000000"/>
                </a:solidFill>
              </a:rPr>
              <a:t>Creación de cuenta estudiante/asesor.</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Eliminación de cuenta.</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Actualización de datos personales.</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0" lvl="0" marL="0" rtl="0" algn="l">
              <a:spcBef>
                <a:spcPts val="1200"/>
              </a:spcBef>
              <a:spcAft>
                <a:spcPts val="0"/>
              </a:spcAft>
              <a:buNone/>
            </a:pPr>
            <a:r>
              <a:rPr b="1" lang="es-419" sz="1600">
                <a:solidFill>
                  <a:srgbClr val="000000"/>
                </a:solidFill>
                <a:latin typeface="Lato"/>
                <a:ea typeface="Lato"/>
                <a:cs typeface="Lato"/>
                <a:sym typeface="Lato"/>
              </a:rPr>
              <a:t>Búsqueda de asesores</a:t>
            </a:r>
            <a:endParaRPr b="1" sz="1600">
              <a:solidFill>
                <a:srgbClr val="000000"/>
              </a:solidFill>
              <a:latin typeface="Lato"/>
              <a:ea typeface="Lato"/>
              <a:cs typeface="Lato"/>
              <a:sym typeface="Lato"/>
            </a:endParaRPr>
          </a:p>
          <a:p>
            <a:pPr indent="-298450" lvl="0" marL="457200" rtl="0" algn="l">
              <a:spcBef>
                <a:spcPts val="1200"/>
              </a:spcBef>
              <a:spcAft>
                <a:spcPts val="0"/>
              </a:spcAft>
              <a:buClr>
                <a:srgbClr val="000000"/>
              </a:buClr>
              <a:buSzPts val="1100"/>
              <a:buChar char="●"/>
            </a:pPr>
            <a:r>
              <a:rPr lang="es-419" sz="1500">
                <a:solidFill>
                  <a:srgbClr val="000000"/>
                </a:solidFill>
              </a:rPr>
              <a:t>Localizar asesores por: ubicación, área de conocimiento, modelo pedagógico.</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Listar asesores según sus calificaciones.</a:t>
            </a:r>
            <a:endParaRPr sz="1500">
              <a:solidFill>
                <a:srgbClr val="000000"/>
              </a:solidFill>
            </a:endParaRPr>
          </a:p>
          <a:p>
            <a:pPr indent="0" lvl="0" marL="0" rtl="0" algn="l">
              <a:spcBef>
                <a:spcPts val="1200"/>
              </a:spcBef>
              <a:spcAft>
                <a:spcPts val="1200"/>
              </a:spcAft>
              <a:buNone/>
            </a:pPr>
            <a:r>
              <a:t/>
            </a:r>
            <a:endParaRPr sz="1500"/>
          </a:p>
        </p:txBody>
      </p:sp>
      <p:pic>
        <p:nvPicPr>
          <p:cNvPr id="88" name="Google Shape;88;p16"/>
          <p:cNvPicPr preferRelativeResize="0"/>
          <p:nvPr/>
        </p:nvPicPr>
        <p:blipFill>
          <a:blip r:embed="rId3">
            <a:alphaModFix/>
          </a:blip>
          <a:stretch>
            <a:fillRect/>
          </a:stretch>
        </p:blipFill>
        <p:spPr>
          <a:xfrm>
            <a:off x="5031300" y="984350"/>
            <a:ext cx="3306000" cy="219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Funcionalidades</a:t>
            </a:r>
            <a:endParaRPr/>
          </a:p>
        </p:txBody>
      </p:sp>
      <p:sp>
        <p:nvSpPr>
          <p:cNvPr id="94" name="Google Shape;94;p17"/>
          <p:cNvSpPr txBox="1"/>
          <p:nvPr>
            <p:ph idx="1" type="body"/>
          </p:nvPr>
        </p:nvSpPr>
        <p:spPr>
          <a:xfrm>
            <a:off x="952050" y="1248650"/>
            <a:ext cx="7239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600">
                <a:solidFill>
                  <a:srgbClr val="000000"/>
                </a:solidFill>
                <a:latin typeface="Lato"/>
                <a:ea typeface="Lato"/>
                <a:cs typeface="Lato"/>
                <a:sym typeface="Lato"/>
              </a:rPr>
              <a:t>S</a:t>
            </a:r>
            <a:r>
              <a:rPr b="1" lang="es-419" sz="1600">
                <a:solidFill>
                  <a:srgbClr val="000000"/>
                </a:solidFill>
                <a:latin typeface="Lato"/>
                <a:ea typeface="Lato"/>
                <a:cs typeface="Lato"/>
                <a:sym typeface="Lato"/>
              </a:rPr>
              <a:t>esión de asesorías y evaluación del tutor</a:t>
            </a:r>
            <a:endParaRPr b="1" sz="1600">
              <a:solidFill>
                <a:srgbClr val="000000"/>
              </a:solidFill>
              <a:latin typeface="Lato"/>
              <a:ea typeface="Lato"/>
              <a:cs typeface="Lato"/>
              <a:sym typeface="Lato"/>
            </a:endParaRPr>
          </a:p>
          <a:p>
            <a:pPr indent="-298450" lvl="0" marL="457200" rtl="0" algn="l">
              <a:spcBef>
                <a:spcPts val="1200"/>
              </a:spcBef>
              <a:spcAft>
                <a:spcPts val="0"/>
              </a:spcAft>
              <a:buClr>
                <a:srgbClr val="000000"/>
              </a:buClr>
              <a:buSzPts val="1100"/>
              <a:buChar char="●"/>
            </a:pPr>
            <a:r>
              <a:rPr lang="es-419" sz="1500">
                <a:solidFill>
                  <a:srgbClr val="000000"/>
                </a:solidFill>
              </a:rPr>
              <a:t>Agendar sesión de asesorías.</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Reagendar sesión de asesorías.</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Cancelar sesión de asesorías.</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Rechazar horario de sesión  de asesorías.</a:t>
            </a:r>
            <a:endParaRPr sz="1500">
              <a:solidFill>
                <a:srgbClr val="000000"/>
              </a:solidFill>
            </a:endParaRPr>
          </a:p>
          <a:p>
            <a:pPr indent="-298450" lvl="0" marL="457200" rtl="0" algn="l">
              <a:spcBef>
                <a:spcPts val="0"/>
              </a:spcBef>
              <a:spcAft>
                <a:spcPts val="0"/>
              </a:spcAft>
              <a:buClr>
                <a:srgbClr val="000000"/>
              </a:buClr>
              <a:buSzPts val="1100"/>
              <a:buChar char="●"/>
            </a:pPr>
            <a:r>
              <a:rPr lang="es-419" sz="1500">
                <a:solidFill>
                  <a:srgbClr val="000000"/>
                </a:solidFill>
              </a:rPr>
              <a:t>Calificar asesor.</a:t>
            </a:r>
            <a:endParaRPr sz="1500">
              <a:solidFill>
                <a:srgbClr val="000000"/>
              </a:solidFill>
            </a:endParaRPr>
          </a:p>
          <a:p>
            <a:pPr indent="0" lvl="0" marL="0" rtl="0" algn="l">
              <a:spcBef>
                <a:spcPts val="1200"/>
              </a:spcBef>
              <a:spcAft>
                <a:spcPts val="0"/>
              </a:spcAft>
              <a:buNone/>
            </a:pPr>
            <a:r>
              <a:t/>
            </a:r>
            <a:endParaRPr sz="400">
              <a:solidFill>
                <a:srgbClr val="000000"/>
              </a:solidFill>
            </a:endParaRPr>
          </a:p>
          <a:p>
            <a:pPr indent="0" lvl="0" marL="0" rtl="0" algn="l">
              <a:spcBef>
                <a:spcPts val="1200"/>
              </a:spcBef>
              <a:spcAft>
                <a:spcPts val="0"/>
              </a:spcAft>
              <a:buNone/>
            </a:pPr>
            <a:r>
              <a:rPr b="1" lang="es-419" sz="1600">
                <a:solidFill>
                  <a:srgbClr val="000000"/>
                </a:solidFill>
                <a:latin typeface="Lato"/>
                <a:ea typeface="Lato"/>
                <a:cs typeface="Lato"/>
                <a:sym typeface="Lato"/>
              </a:rPr>
              <a:t>Sistema de recomendaciones para estudiantes</a:t>
            </a:r>
            <a:endParaRPr b="1" sz="1600">
              <a:solidFill>
                <a:srgbClr val="000000"/>
              </a:solidFill>
              <a:latin typeface="Lato"/>
              <a:ea typeface="Lato"/>
              <a:cs typeface="Lato"/>
              <a:sym typeface="Lato"/>
            </a:endParaRPr>
          </a:p>
          <a:p>
            <a:pPr indent="-298450" lvl="0" marL="457200" rtl="0" algn="l">
              <a:spcBef>
                <a:spcPts val="1200"/>
              </a:spcBef>
              <a:spcAft>
                <a:spcPts val="0"/>
              </a:spcAft>
              <a:buClr>
                <a:srgbClr val="000000"/>
              </a:buClr>
              <a:buSzPts val="1100"/>
              <a:buChar char="●"/>
            </a:pPr>
            <a:r>
              <a:rPr lang="es-419" sz="1500">
                <a:solidFill>
                  <a:srgbClr val="000000"/>
                </a:solidFill>
              </a:rPr>
              <a:t>Recomendar asesores según los datos que se ingresaron al crear la cuenta.</a:t>
            </a:r>
            <a:endParaRPr sz="1500">
              <a:solidFill>
                <a:srgbClr val="000000"/>
              </a:solidFill>
            </a:endParaRPr>
          </a:p>
        </p:txBody>
      </p:sp>
      <p:pic>
        <p:nvPicPr>
          <p:cNvPr id="95" name="Google Shape;95;p17"/>
          <p:cNvPicPr preferRelativeResize="0"/>
          <p:nvPr/>
        </p:nvPicPr>
        <p:blipFill>
          <a:blip r:embed="rId3">
            <a:alphaModFix/>
          </a:blip>
          <a:stretch>
            <a:fillRect/>
          </a:stretch>
        </p:blipFill>
        <p:spPr>
          <a:xfrm>
            <a:off x="5289000" y="360725"/>
            <a:ext cx="3543299" cy="3543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980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Requerimientos de la aplicación</a:t>
            </a:r>
            <a:endParaRPr/>
          </a:p>
        </p:txBody>
      </p:sp>
      <p:sp>
        <p:nvSpPr>
          <p:cNvPr id="101" name="Google Shape;101;p18"/>
          <p:cNvSpPr txBox="1"/>
          <p:nvPr>
            <p:ph idx="1" type="body"/>
          </p:nvPr>
        </p:nvSpPr>
        <p:spPr>
          <a:xfrm>
            <a:off x="670500" y="1308150"/>
            <a:ext cx="7803000" cy="1263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419">
                <a:solidFill>
                  <a:srgbClr val="000000"/>
                </a:solidFill>
              </a:rPr>
              <a:t>Se recolectarán los requerimientos mediante encuestas aplicadas a alumnos de preparatoria y universidad, a padres de alumnos que estén cursando primaria o secundaria y a asesores en general.</a:t>
            </a:r>
            <a:endParaRPr/>
          </a:p>
        </p:txBody>
      </p:sp>
      <p:pic>
        <p:nvPicPr>
          <p:cNvPr id="102" name="Google Shape;102;p18"/>
          <p:cNvPicPr preferRelativeResize="0"/>
          <p:nvPr/>
        </p:nvPicPr>
        <p:blipFill>
          <a:blip r:embed="rId3">
            <a:alphaModFix/>
          </a:blip>
          <a:stretch>
            <a:fillRect/>
          </a:stretch>
        </p:blipFill>
        <p:spPr>
          <a:xfrm>
            <a:off x="3408399" y="2571750"/>
            <a:ext cx="2327200" cy="232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241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Requerimientos de la aplicación</a:t>
            </a:r>
            <a:endParaRPr/>
          </a:p>
        </p:txBody>
      </p:sp>
      <p:pic>
        <p:nvPicPr>
          <p:cNvPr id="108" name="Google Shape;108;p19"/>
          <p:cNvPicPr preferRelativeResize="0"/>
          <p:nvPr/>
        </p:nvPicPr>
        <p:blipFill>
          <a:blip r:embed="rId3">
            <a:alphaModFix/>
          </a:blip>
          <a:stretch>
            <a:fillRect/>
          </a:stretch>
        </p:blipFill>
        <p:spPr>
          <a:xfrm>
            <a:off x="5045725" y="2521238"/>
            <a:ext cx="3237575" cy="820475"/>
          </a:xfrm>
          <a:prstGeom prst="rect">
            <a:avLst/>
          </a:prstGeom>
          <a:noFill/>
          <a:ln>
            <a:noFill/>
          </a:ln>
        </p:spPr>
      </p:pic>
      <p:pic>
        <p:nvPicPr>
          <p:cNvPr id="109" name="Google Shape;109;p19"/>
          <p:cNvPicPr preferRelativeResize="0"/>
          <p:nvPr/>
        </p:nvPicPr>
        <p:blipFill>
          <a:blip r:embed="rId4">
            <a:alphaModFix/>
          </a:blip>
          <a:stretch>
            <a:fillRect/>
          </a:stretch>
        </p:blipFill>
        <p:spPr>
          <a:xfrm>
            <a:off x="860688" y="977875"/>
            <a:ext cx="4017108" cy="3907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Perfiles</a:t>
            </a:r>
            <a:endParaRPr/>
          </a:p>
        </p:txBody>
      </p:sp>
      <p:graphicFrame>
        <p:nvGraphicFramePr>
          <p:cNvPr id="115" name="Google Shape;115;p20"/>
          <p:cNvGraphicFramePr/>
          <p:nvPr/>
        </p:nvGraphicFramePr>
        <p:xfrm>
          <a:off x="761600" y="1504950"/>
          <a:ext cx="3000000" cy="3000000"/>
        </p:xfrm>
        <a:graphic>
          <a:graphicData uri="http://schemas.openxmlformats.org/drawingml/2006/table">
            <a:tbl>
              <a:tblPr>
                <a:noFill/>
                <a:tableStyleId>{7F69AE56-FFF2-47DD-93FE-E805CC0C3798}</a:tableStyleId>
              </a:tblPr>
              <a:tblGrid>
                <a:gridCol w="1799875"/>
                <a:gridCol w="5913900"/>
              </a:tblGrid>
              <a:tr h="420550">
                <a:tc gridSpan="2">
                  <a:txBody>
                    <a:bodyPr/>
                    <a:lstStyle/>
                    <a:p>
                      <a:pPr indent="0" lvl="0" marL="0" rtl="0" algn="ctr">
                        <a:spcBef>
                          <a:spcPts val="0"/>
                        </a:spcBef>
                        <a:spcAft>
                          <a:spcPts val="0"/>
                        </a:spcAft>
                        <a:buNone/>
                      </a:pPr>
                      <a:r>
                        <a:rPr b="1" lang="es-419" sz="1500"/>
                        <a:t>Estudiante (Primario)</a:t>
                      </a:r>
                      <a:endParaRPr b="1" sz="1500"/>
                    </a:p>
                  </a:txBody>
                  <a:tcPr marT="63500" marB="63500" marR="63500" marL="63500">
                    <a:solidFill>
                      <a:srgbClr val="FF9900"/>
                    </a:solidFill>
                  </a:tcPr>
                </a:tc>
                <a:tc hMerge="1"/>
              </a:tr>
              <a:tr h="420550">
                <a:tc>
                  <a:txBody>
                    <a:bodyPr/>
                    <a:lstStyle/>
                    <a:p>
                      <a:pPr indent="0" lvl="0" marL="0" rtl="0" algn="l">
                        <a:spcBef>
                          <a:spcPts val="0"/>
                        </a:spcBef>
                        <a:spcAft>
                          <a:spcPts val="0"/>
                        </a:spcAft>
                        <a:buNone/>
                      </a:pPr>
                      <a:r>
                        <a:rPr lang="es-419" sz="1500"/>
                        <a:t>Edad</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10 - 24 años (Promedio: 17 años)</a:t>
                      </a:r>
                      <a:endParaRPr sz="1500"/>
                    </a:p>
                  </a:txBody>
                  <a:tcPr marT="63500" marB="63500" marR="63500" marL="63500">
                    <a:solidFill>
                      <a:schemeClr val="lt1"/>
                    </a:solidFill>
                  </a:tcPr>
                </a:tc>
              </a:tr>
              <a:tr h="420550">
                <a:tc>
                  <a:txBody>
                    <a:bodyPr/>
                    <a:lstStyle/>
                    <a:p>
                      <a:pPr indent="0" lvl="0" marL="0" rtl="0" algn="l">
                        <a:spcBef>
                          <a:spcPts val="0"/>
                        </a:spcBef>
                        <a:spcAft>
                          <a:spcPts val="0"/>
                        </a:spcAft>
                        <a:buNone/>
                      </a:pPr>
                      <a:r>
                        <a:rPr lang="es-419" sz="1500"/>
                        <a:t>Locación</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Cualquier zona de México con acceso a internet</a:t>
                      </a:r>
                      <a:endParaRPr sz="1500"/>
                    </a:p>
                  </a:txBody>
                  <a:tcPr marT="63500" marB="63500" marR="63500" marL="63500">
                    <a:solidFill>
                      <a:schemeClr val="lt1"/>
                    </a:solidFill>
                  </a:tcPr>
                </a:tc>
              </a:tr>
              <a:tr h="420550">
                <a:tc>
                  <a:txBody>
                    <a:bodyPr/>
                    <a:lstStyle/>
                    <a:p>
                      <a:pPr indent="0" lvl="0" marL="0" rtl="0" algn="l">
                        <a:spcBef>
                          <a:spcPts val="0"/>
                        </a:spcBef>
                        <a:spcAft>
                          <a:spcPts val="0"/>
                        </a:spcAft>
                        <a:buNone/>
                      </a:pPr>
                      <a:r>
                        <a:rPr lang="es-419" sz="1500"/>
                        <a:t>Educación</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Estar cursando primaria, secundaria, bachillerato o universidad</a:t>
                      </a:r>
                      <a:endParaRPr sz="1500"/>
                    </a:p>
                  </a:txBody>
                  <a:tcPr marT="63500" marB="63500" marR="63500" marL="63500">
                    <a:solidFill>
                      <a:schemeClr val="lt1"/>
                    </a:solidFill>
                  </a:tcPr>
                </a:tc>
              </a:tr>
              <a:tr h="662125">
                <a:tc>
                  <a:txBody>
                    <a:bodyPr/>
                    <a:lstStyle/>
                    <a:p>
                      <a:pPr indent="0" lvl="0" marL="0" rtl="0" algn="l">
                        <a:spcBef>
                          <a:spcPts val="0"/>
                        </a:spcBef>
                        <a:spcAft>
                          <a:spcPts val="0"/>
                        </a:spcAft>
                        <a:buNone/>
                      </a:pPr>
                      <a:r>
                        <a:rPr lang="es-419" sz="1500"/>
                        <a:t>Tecnología</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Experiencia con el uso de computadora, software(s) de videollamada, navegadores web y tener acceso a internet.</a:t>
                      </a:r>
                      <a:endParaRPr sz="1500"/>
                    </a:p>
                  </a:txBody>
                  <a:tcPr marT="63500" marB="63500" marR="63500" marL="63500">
                    <a:solidFill>
                      <a:schemeClr val="lt1"/>
                    </a:solidFill>
                  </a:tcPr>
                </a:tc>
              </a:tr>
              <a:tr h="662125">
                <a:tc>
                  <a:txBody>
                    <a:bodyPr/>
                    <a:lstStyle/>
                    <a:p>
                      <a:pPr indent="0" lvl="0" marL="0" rtl="0" algn="l">
                        <a:spcBef>
                          <a:spcPts val="0"/>
                        </a:spcBef>
                        <a:spcAft>
                          <a:spcPts val="0"/>
                        </a:spcAft>
                        <a:buNone/>
                      </a:pPr>
                      <a:r>
                        <a:rPr lang="es-419" sz="1500"/>
                        <a:t>Estado socio-económico</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Personas que tomen clases en instituciones públicas o privadas, y que sean capaces de pagar asesorías.</a:t>
                      </a:r>
                      <a:endParaRPr sz="1500"/>
                    </a:p>
                  </a:txBody>
                  <a:tcPr marT="63500" marB="63500" marR="63500" marL="63500">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Persona</a:t>
            </a:r>
            <a:endParaRPr/>
          </a:p>
        </p:txBody>
      </p:sp>
      <p:graphicFrame>
        <p:nvGraphicFramePr>
          <p:cNvPr id="121" name="Google Shape;121;p21"/>
          <p:cNvGraphicFramePr/>
          <p:nvPr/>
        </p:nvGraphicFramePr>
        <p:xfrm>
          <a:off x="734950" y="1236650"/>
          <a:ext cx="3000000" cy="3000000"/>
        </p:xfrm>
        <a:graphic>
          <a:graphicData uri="http://schemas.openxmlformats.org/drawingml/2006/table">
            <a:tbl>
              <a:tblPr>
                <a:noFill/>
                <a:tableStyleId>{7F69AE56-FFF2-47DD-93FE-E805CC0C3798}</a:tableStyleId>
              </a:tblPr>
              <a:tblGrid>
                <a:gridCol w="1766575"/>
                <a:gridCol w="5840600"/>
              </a:tblGrid>
              <a:tr h="413800">
                <a:tc gridSpan="2">
                  <a:txBody>
                    <a:bodyPr/>
                    <a:lstStyle/>
                    <a:p>
                      <a:pPr indent="0" lvl="0" marL="0" rtl="0" algn="ctr">
                        <a:spcBef>
                          <a:spcPts val="0"/>
                        </a:spcBef>
                        <a:spcAft>
                          <a:spcPts val="0"/>
                        </a:spcAft>
                        <a:buNone/>
                      </a:pPr>
                      <a:r>
                        <a:rPr b="1" lang="es-419" sz="1500"/>
                        <a:t>Estudiante (Primario)</a:t>
                      </a:r>
                      <a:endParaRPr b="1" sz="1500"/>
                    </a:p>
                  </a:txBody>
                  <a:tcPr marT="63500" marB="63500" marR="63500" marL="63500">
                    <a:solidFill>
                      <a:srgbClr val="FF9900"/>
                    </a:solidFill>
                  </a:tcPr>
                </a:tc>
                <a:tc hMerge="1"/>
              </a:tr>
              <a:tr h="413800">
                <a:tc>
                  <a:txBody>
                    <a:bodyPr/>
                    <a:lstStyle/>
                    <a:p>
                      <a:pPr indent="0" lvl="0" marL="0" rtl="0" algn="l">
                        <a:spcBef>
                          <a:spcPts val="0"/>
                        </a:spcBef>
                        <a:spcAft>
                          <a:spcPts val="0"/>
                        </a:spcAft>
                        <a:buNone/>
                      </a:pPr>
                      <a:r>
                        <a:rPr lang="es-419" sz="1500"/>
                        <a:t>Nombre</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Chisthopher Greene Smith</a:t>
                      </a:r>
                      <a:endParaRPr sz="1500"/>
                    </a:p>
                  </a:txBody>
                  <a:tcPr marT="63500" marB="63500" marR="63500" marL="63500">
                    <a:solidFill>
                      <a:schemeClr val="lt1"/>
                    </a:solidFill>
                  </a:tcPr>
                </a:tc>
              </a:tr>
              <a:tr h="413800">
                <a:tc>
                  <a:txBody>
                    <a:bodyPr/>
                    <a:lstStyle/>
                    <a:p>
                      <a:pPr indent="0" lvl="0" marL="0" rtl="0" algn="l">
                        <a:spcBef>
                          <a:spcPts val="0"/>
                        </a:spcBef>
                        <a:spcAft>
                          <a:spcPts val="0"/>
                        </a:spcAft>
                        <a:buNone/>
                      </a:pPr>
                      <a:r>
                        <a:rPr lang="es-419" sz="1500"/>
                        <a:t>Edad</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22</a:t>
                      </a:r>
                      <a:endParaRPr sz="1500"/>
                    </a:p>
                  </a:txBody>
                  <a:tcPr marT="63500" marB="63500" marR="63500" marL="63500">
                    <a:solidFill>
                      <a:schemeClr val="lt1"/>
                    </a:solidFill>
                  </a:tcPr>
                </a:tc>
              </a:tr>
              <a:tr h="743950">
                <a:tc>
                  <a:txBody>
                    <a:bodyPr/>
                    <a:lstStyle/>
                    <a:p>
                      <a:pPr indent="0" lvl="0" marL="0" rtl="0" algn="l">
                        <a:spcBef>
                          <a:spcPts val="0"/>
                        </a:spcBef>
                        <a:spcAft>
                          <a:spcPts val="0"/>
                        </a:spcAft>
                        <a:buNone/>
                      </a:pPr>
                      <a:r>
                        <a:rPr lang="es-419" sz="1500"/>
                        <a:t>Locación</a:t>
                      </a:r>
                      <a:endParaRPr sz="1500"/>
                    </a:p>
                  </a:txBody>
                  <a:tcPr marT="63500" marB="63500" marR="63500" marL="63500">
                    <a:solidFill>
                      <a:srgbClr val="FF9900"/>
                    </a:solidFill>
                  </a:tcPr>
                </a:tc>
                <a:tc>
                  <a:txBody>
                    <a:bodyPr/>
                    <a:lstStyle/>
                    <a:p>
                      <a:pPr indent="0" lvl="0" marL="0" rtl="0" algn="l">
                        <a:lnSpc>
                          <a:spcPct val="110000"/>
                        </a:lnSpc>
                        <a:spcBef>
                          <a:spcPts val="1000"/>
                        </a:spcBef>
                        <a:spcAft>
                          <a:spcPts val="800"/>
                        </a:spcAft>
                        <a:buNone/>
                      </a:pPr>
                      <a:r>
                        <a:rPr lang="es-419" sz="1500"/>
                        <a:t>Mérida, Yucatán, México</a:t>
                      </a:r>
                      <a:endParaRPr sz="1500"/>
                    </a:p>
                  </a:txBody>
                  <a:tcPr marT="63500" marB="63500" marR="63500" marL="63500">
                    <a:solidFill>
                      <a:schemeClr val="lt1"/>
                    </a:solidFill>
                  </a:tcPr>
                </a:tc>
              </a:tr>
              <a:tr h="413800">
                <a:tc>
                  <a:txBody>
                    <a:bodyPr/>
                    <a:lstStyle/>
                    <a:p>
                      <a:pPr indent="0" lvl="0" marL="0" rtl="0" algn="l">
                        <a:spcBef>
                          <a:spcPts val="0"/>
                        </a:spcBef>
                        <a:spcAft>
                          <a:spcPts val="0"/>
                        </a:spcAft>
                        <a:buNone/>
                      </a:pPr>
                      <a:r>
                        <a:rPr lang="es-419" sz="1500"/>
                        <a:t>Educación</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Estudiante universitario</a:t>
                      </a:r>
                      <a:endParaRPr sz="1500"/>
                    </a:p>
                  </a:txBody>
                  <a:tcPr marT="63500" marB="63500" marR="63500" marL="63500">
                    <a:solidFill>
                      <a:schemeClr val="lt1"/>
                    </a:solidFill>
                  </a:tcPr>
                </a:tc>
              </a:tr>
              <a:tr h="572375">
                <a:tc>
                  <a:txBody>
                    <a:bodyPr/>
                    <a:lstStyle/>
                    <a:p>
                      <a:pPr indent="0" lvl="0" marL="0" rtl="0" algn="l">
                        <a:spcBef>
                          <a:spcPts val="0"/>
                        </a:spcBef>
                        <a:spcAft>
                          <a:spcPts val="0"/>
                        </a:spcAft>
                        <a:buNone/>
                      </a:pPr>
                      <a:r>
                        <a:rPr lang="es-419" sz="1500"/>
                        <a:t>Tecnología</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Experiencia con computadoras, Team, Zoom, Google Meet y navegadores web</a:t>
                      </a:r>
                      <a:endParaRPr sz="1500"/>
                    </a:p>
                  </a:txBody>
                  <a:tcPr marT="63500" marB="63500" marR="63500" marL="63500">
                    <a:solidFill>
                      <a:schemeClr val="lt1"/>
                    </a:solidFill>
                  </a:tcPr>
                </a:tc>
              </a:tr>
              <a:tr h="572375">
                <a:tc>
                  <a:txBody>
                    <a:bodyPr/>
                    <a:lstStyle/>
                    <a:p>
                      <a:pPr indent="0" lvl="0" marL="0" rtl="0" algn="l">
                        <a:spcBef>
                          <a:spcPts val="0"/>
                        </a:spcBef>
                        <a:spcAft>
                          <a:spcPts val="0"/>
                        </a:spcAft>
                        <a:buNone/>
                      </a:pPr>
                      <a:r>
                        <a:rPr lang="es-419" sz="1500"/>
                        <a:t>Estado socio-económico</a:t>
                      </a:r>
                      <a:endParaRPr sz="1500"/>
                    </a:p>
                  </a:txBody>
                  <a:tcPr marT="63500" marB="63500" marR="63500" marL="63500">
                    <a:solidFill>
                      <a:srgbClr val="FF9900"/>
                    </a:solidFill>
                  </a:tcPr>
                </a:tc>
                <a:tc>
                  <a:txBody>
                    <a:bodyPr/>
                    <a:lstStyle/>
                    <a:p>
                      <a:pPr indent="0" lvl="0" marL="0" rtl="0" algn="l">
                        <a:spcBef>
                          <a:spcPts val="0"/>
                        </a:spcBef>
                        <a:spcAft>
                          <a:spcPts val="0"/>
                        </a:spcAft>
                        <a:buNone/>
                      </a:pPr>
                      <a:r>
                        <a:rPr lang="es-419" sz="1500"/>
                        <a:t>Clase media-baja</a:t>
                      </a:r>
                      <a:endParaRPr sz="1500"/>
                    </a:p>
                  </a:txBody>
                  <a:tcPr marT="63500" marB="63500" marR="63500" marL="63500">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