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Average"/>
      <p:regular r:id="rId10"/>
    </p:embeddedFont>
    <p:embeddedFont>
      <p:font typeface="Oswald"/>
      <p:regular r:id="rId11"/>
      <p:bold r:id="rId1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font" Target="fonts/Oswald-regular.fntdata"/><Relationship Id="rId10" Type="http://schemas.openxmlformats.org/officeDocument/2006/relationships/font" Target="fonts/Average-regular.fntdata"/><Relationship Id="rId12" Type="http://schemas.openxmlformats.org/officeDocument/2006/relationships/font" Target="fonts/Oswald-bold.fntdata"/><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3b26de8f9d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3b26de8f9d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3b26de8f9d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3b26de8f9d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e1ef378c5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e1ef378c5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figma.com/proto/wGJyKIgKXIeWCzcuv4JOFk/Library?node-id=210-977&amp;scaling=scale-down-width&amp;page-id=0%3A1"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419"/>
              <a:t>Prototipos</a:t>
            </a:r>
            <a:r>
              <a:rPr lang="es-419"/>
              <a:t> Iniciales</a:t>
            </a:r>
            <a:endParaRPr/>
          </a:p>
        </p:txBody>
      </p:sp>
      <p:sp>
        <p:nvSpPr>
          <p:cNvPr id="60" name="Google Shape;60;p13"/>
          <p:cNvSpPr txBox="1"/>
          <p:nvPr>
            <p:ph idx="1" type="subTitle"/>
          </p:nvPr>
        </p:nvSpPr>
        <p:spPr>
          <a:xfrm>
            <a:off x="671250" y="3174875"/>
            <a:ext cx="7801500" cy="14550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s-419"/>
              <a:t>Carlos Greene</a:t>
            </a:r>
            <a:endParaRPr/>
          </a:p>
          <a:p>
            <a:pPr indent="0" lvl="0" marL="0" rtl="0" algn="ctr">
              <a:spcBef>
                <a:spcPts val="0"/>
              </a:spcBef>
              <a:spcAft>
                <a:spcPts val="0"/>
              </a:spcAft>
              <a:buNone/>
            </a:pPr>
            <a:r>
              <a:rPr lang="es-419"/>
              <a:t>Esteban Pacheco</a:t>
            </a:r>
            <a:endParaRPr/>
          </a:p>
          <a:p>
            <a:pPr indent="0" lvl="0" marL="0" rtl="0" algn="ctr">
              <a:spcBef>
                <a:spcPts val="0"/>
              </a:spcBef>
              <a:spcAft>
                <a:spcPts val="0"/>
              </a:spcAft>
              <a:buNone/>
            </a:pPr>
            <a:r>
              <a:rPr lang="es-419"/>
              <a:t>Jacob Uc</a:t>
            </a:r>
            <a:endParaRPr/>
          </a:p>
          <a:p>
            <a:pPr indent="0" lvl="0" marL="0" rtl="0" algn="ctr">
              <a:spcBef>
                <a:spcPts val="0"/>
              </a:spcBef>
              <a:spcAft>
                <a:spcPts val="0"/>
              </a:spcAft>
              <a:buNone/>
            </a:pPr>
            <a:r>
              <a:rPr lang="es-419"/>
              <a:t>Alejandro Aké*</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Escenario</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10000"/>
              </a:lnSpc>
              <a:spcBef>
                <a:spcPts val="1000"/>
              </a:spcBef>
              <a:spcAft>
                <a:spcPts val="0"/>
              </a:spcAft>
              <a:buNone/>
            </a:pPr>
            <a:r>
              <a:rPr lang="es-419" sz="1100">
                <a:solidFill>
                  <a:schemeClr val="dk1"/>
                </a:solidFill>
                <a:latin typeface="Arial"/>
                <a:ea typeface="Arial"/>
                <a:cs typeface="Arial"/>
                <a:sym typeface="Arial"/>
              </a:rPr>
              <a:t>El profesor de Chisthopher recientemente les informó que el lunes de la próxima semana tendrán su segunda prueba de desempeño de la asignatura Inferencia Estadística, la cual tendrá un valor del 30% de la calificación final. Chisthopher no comprende todos los contenidos de la unidad por lo que decide buscar un asesor para que le resuelva algunas dudas que tiene sobre dicha asignatura. Chisthopher pregunta a sus amigos si podría resolverles sus dudas, pero al igual que él, ninguno de sus amigos entendió el tema, aunque algunos de sus compañeros sí entendieron el tema pero no tienen la disponibilidad para ayudarlo. Chisthopher se encuentra desesperado, pues muy pronto tendrá un examen importante. El jueves por la noche, uno de sus amigos le comenta que descubrió un sitio llamado </a:t>
            </a:r>
            <a:r>
              <a:rPr i="1" lang="es-419" sz="1100">
                <a:solidFill>
                  <a:schemeClr val="dk1"/>
                </a:solidFill>
                <a:latin typeface="Arial"/>
                <a:ea typeface="Arial"/>
                <a:cs typeface="Arial"/>
                <a:sym typeface="Arial"/>
              </a:rPr>
              <a:t>tutoprof</a:t>
            </a:r>
            <a:r>
              <a:rPr lang="es-419" sz="1100">
                <a:solidFill>
                  <a:schemeClr val="dk1"/>
                </a:solidFill>
                <a:latin typeface="Arial"/>
                <a:ea typeface="Arial"/>
                <a:cs typeface="Arial"/>
                <a:sym typeface="Arial"/>
              </a:rPr>
              <a:t> así que decide buscar un asesor del área de interés.</a:t>
            </a:r>
            <a:endParaRPr sz="1100">
              <a:solidFill>
                <a:schemeClr val="dk1"/>
              </a:solidFill>
              <a:latin typeface="Arial"/>
              <a:ea typeface="Arial"/>
              <a:cs typeface="Arial"/>
              <a:sym typeface="Arial"/>
            </a:endParaRPr>
          </a:p>
          <a:p>
            <a:pPr indent="-298450" lvl="0" marL="457200" rtl="0" algn="l">
              <a:lnSpc>
                <a:spcPct val="100000"/>
              </a:lnSpc>
              <a:spcBef>
                <a:spcPts val="800"/>
              </a:spcBef>
              <a:spcAft>
                <a:spcPts val="0"/>
              </a:spcAft>
              <a:buClr>
                <a:schemeClr val="dk1"/>
              </a:buClr>
              <a:buSzPts val="1100"/>
              <a:buFont typeface="Arial"/>
              <a:buChar char="-"/>
            </a:pPr>
            <a:r>
              <a:rPr lang="es-419" sz="1100">
                <a:solidFill>
                  <a:schemeClr val="dk1"/>
                </a:solidFill>
                <a:latin typeface="Arial"/>
                <a:ea typeface="Arial"/>
                <a:cs typeface="Arial"/>
                <a:sym typeface="Arial"/>
              </a:rPr>
              <a:t>Chisthopher ingresa al sitio tutoprof.</a:t>
            </a:r>
            <a:endParaRPr sz="1100">
              <a:solidFill>
                <a:schemeClr val="dk1"/>
              </a:solidFill>
              <a:latin typeface="Arial"/>
              <a:ea typeface="Arial"/>
              <a:cs typeface="Arial"/>
              <a:sym typeface="Arial"/>
            </a:endParaRPr>
          </a:p>
          <a:p>
            <a:pPr indent="-298450" lvl="0" marL="457200" rtl="0" algn="l">
              <a:lnSpc>
                <a:spcPct val="100000"/>
              </a:lnSpc>
              <a:spcBef>
                <a:spcPts val="0"/>
              </a:spcBef>
              <a:spcAft>
                <a:spcPts val="0"/>
              </a:spcAft>
              <a:buClr>
                <a:schemeClr val="dk1"/>
              </a:buClr>
              <a:buSzPts val="1100"/>
              <a:buFont typeface="Arial"/>
              <a:buChar char="-"/>
            </a:pPr>
            <a:r>
              <a:rPr lang="es-419" sz="1100">
                <a:solidFill>
                  <a:schemeClr val="dk1"/>
                </a:solidFill>
                <a:latin typeface="Arial"/>
                <a:ea typeface="Arial"/>
                <a:cs typeface="Arial"/>
                <a:sym typeface="Arial"/>
              </a:rPr>
              <a:t>Busca la asignatura en la que tiene una duda y el área de su interés donde espera que existan asesores.</a:t>
            </a:r>
            <a:endParaRPr sz="1100">
              <a:solidFill>
                <a:schemeClr val="dk1"/>
              </a:solidFill>
              <a:latin typeface="Arial"/>
              <a:ea typeface="Arial"/>
              <a:cs typeface="Arial"/>
              <a:sym typeface="Arial"/>
            </a:endParaRPr>
          </a:p>
          <a:p>
            <a:pPr indent="-298450" lvl="0" marL="457200" rtl="0" algn="l">
              <a:lnSpc>
                <a:spcPct val="100000"/>
              </a:lnSpc>
              <a:spcBef>
                <a:spcPts val="0"/>
              </a:spcBef>
              <a:spcAft>
                <a:spcPts val="0"/>
              </a:spcAft>
              <a:buClr>
                <a:schemeClr val="dk1"/>
              </a:buClr>
              <a:buSzPts val="1100"/>
              <a:buFont typeface="Arial"/>
              <a:buChar char="-"/>
            </a:pPr>
            <a:r>
              <a:rPr lang="es-419" sz="1100">
                <a:solidFill>
                  <a:schemeClr val="dk1"/>
                </a:solidFill>
                <a:latin typeface="Arial"/>
                <a:ea typeface="Arial"/>
                <a:cs typeface="Arial"/>
                <a:sym typeface="Arial"/>
              </a:rPr>
              <a:t>Selecciona al asesor que más le convenza y agenda una fecha y hora</a:t>
            </a:r>
            <a:endParaRPr sz="1100">
              <a:solidFill>
                <a:schemeClr val="dk1"/>
              </a:solidFill>
              <a:latin typeface="Arial"/>
              <a:ea typeface="Arial"/>
              <a:cs typeface="Arial"/>
              <a:sym typeface="Arial"/>
            </a:endParaRPr>
          </a:p>
          <a:p>
            <a:pPr indent="-298450" lvl="0" marL="457200" rtl="0" algn="l">
              <a:lnSpc>
                <a:spcPct val="100000"/>
              </a:lnSpc>
              <a:spcBef>
                <a:spcPts val="0"/>
              </a:spcBef>
              <a:spcAft>
                <a:spcPts val="0"/>
              </a:spcAft>
              <a:buClr>
                <a:schemeClr val="dk1"/>
              </a:buClr>
              <a:buSzPts val="1100"/>
              <a:buFont typeface="Arial"/>
              <a:buChar char="-"/>
            </a:pPr>
            <a:r>
              <a:rPr lang="es-419" sz="1100">
                <a:solidFill>
                  <a:schemeClr val="dk1"/>
                </a:solidFill>
                <a:latin typeface="Arial"/>
                <a:ea typeface="Arial"/>
                <a:cs typeface="Arial"/>
                <a:sym typeface="Arial"/>
              </a:rPr>
              <a:t>El sistema le pide a Chisthopher que inicie sesión o crea una cuenta</a:t>
            </a:r>
            <a:endParaRPr sz="1100">
              <a:solidFill>
                <a:schemeClr val="dk1"/>
              </a:solidFill>
              <a:latin typeface="Arial"/>
              <a:ea typeface="Arial"/>
              <a:cs typeface="Arial"/>
              <a:sym typeface="Arial"/>
            </a:endParaRPr>
          </a:p>
          <a:p>
            <a:pPr indent="-298450" lvl="0" marL="457200" rtl="0" algn="l">
              <a:lnSpc>
                <a:spcPct val="100000"/>
              </a:lnSpc>
              <a:spcBef>
                <a:spcPts val="0"/>
              </a:spcBef>
              <a:spcAft>
                <a:spcPts val="0"/>
              </a:spcAft>
              <a:buClr>
                <a:schemeClr val="dk1"/>
              </a:buClr>
              <a:buSzPts val="1100"/>
              <a:buFont typeface="Arial"/>
              <a:buChar char="-"/>
            </a:pPr>
            <a:r>
              <a:rPr lang="es-419" sz="1100">
                <a:solidFill>
                  <a:schemeClr val="dk1"/>
                </a:solidFill>
                <a:latin typeface="Arial"/>
                <a:ea typeface="Arial"/>
                <a:cs typeface="Arial"/>
                <a:sym typeface="Arial"/>
              </a:rPr>
              <a:t>Chisthopher llena el formulario para agendar sesión</a:t>
            </a:r>
            <a:endParaRPr sz="1100">
              <a:solidFill>
                <a:schemeClr val="dk1"/>
              </a:solidFill>
              <a:latin typeface="Arial"/>
              <a:ea typeface="Arial"/>
              <a:cs typeface="Arial"/>
              <a:sym typeface="Arial"/>
            </a:endParaRPr>
          </a:p>
          <a:p>
            <a:pPr indent="-298450" lvl="0" marL="457200" rtl="0" algn="l">
              <a:lnSpc>
                <a:spcPct val="100000"/>
              </a:lnSpc>
              <a:spcBef>
                <a:spcPts val="0"/>
              </a:spcBef>
              <a:spcAft>
                <a:spcPts val="0"/>
              </a:spcAft>
              <a:buClr>
                <a:schemeClr val="dk1"/>
              </a:buClr>
              <a:buSzPts val="1100"/>
              <a:buFont typeface="Arial"/>
              <a:buChar char="-"/>
            </a:pPr>
            <a:r>
              <a:rPr lang="es-419" sz="1100">
                <a:solidFill>
                  <a:schemeClr val="dk1"/>
                </a:solidFill>
                <a:latin typeface="Arial"/>
                <a:ea typeface="Arial"/>
                <a:cs typeface="Arial"/>
                <a:sym typeface="Arial"/>
              </a:rPr>
              <a:t>El sistema le confirma la agendación de su sesión de asesoría</a:t>
            </a:r>
            <a:endParaRPr sz="1100">
              <a:solidFill>
                <a:schemeClr val="dk1"/>
              </a:solidFill>
              <a:latin typeface="Arial"/>
              <a:ea typeface="Arial"/>
              <a:cs typeface="Arial"/>
              <a:sym typeface="Arial"/>
            </a:endParaRPr>
          </a:p>
          <a:p>
            <a:pPr indent="-298450" lvl="0" marL="457200" rtl="0" algn="l">
              <a:lnSpc>
                <a:spcPct val="100000"/>
              </a:lnSpc>
              <a:spcBef>
                <a:spcPts val="0"/>
              </a:spcBef>
              <a:spcAft>
                <a:spcPts val="0"/>
              </a:spcAft>
              <a:buClr>
                <a:schemeClr val="dk1"/>
              </a:buClr>
              <a:buSzPts val="1100"/>
              <a:buFont typeface="Arial"/>
              <a:buChar char="-"/>
            </a:pPr>
            <a:r>
              <a:rPr lang="es-419" sz="1100">
                <a:solidFill>
                  <a:schemeClr val="dk1"/>
                </a:solidFill>
                <a:latin typeface="Arial"/>
                <a:ea typeface="Arial"/>
                <a:cs typeface="Arial"/>
                <a:sym typeface="Arial"/>
              </a:rPr>
              <a:t>Cierra sesión</a:t>
            </a:r>
            <a:endParaRPr sz="1100">
              <a:solidFill>
                <a:schemeClr val="dk1"/>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513863" y="427350"/>
            <a:ext cx="1404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Workflow</a:t>
            </a:r>
            <a:endParaRPr/>
          </a:p>
        </p:txBody>
      </p:sp>
      <p:pic>
        <p:nvPicPr>
          <p:cNvPr id="72" name="Google Shape;72;p15"/>
          <p:cNvPicPr preferRelativeResize="0"/>
          <p:nvPr/>
        </p:nvPicPr>
        <p:blipFill>
          <a:blip r:embed="rId3">
            <a:alphaModFix/>
          </a:blip>
          <a:stretch>
            <a:fillRect/>
          </a:stretch>
        </p:blipFill>
        <p:spPr>
          <a:xfrm>
            <a:off x="2049425" y="210713"/>
            <a:ext cx="6580716" cy="48391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Low fidelity</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sz="1200" u="sng">
                <a:solidFill>
                  <a:schemeClr val="hlink"/>
                </a:solidFill>
                <a:latin typeface="Arial"/>
                <a:ea typeface="Arial"/>
                <a:cs typeface="Arial"/>
                <a:sym typeface="Arial"/>
                <a:hlinkClick r:id="rId3"/>
              </a:rPr>
              <a:t>https://www.figma.com/proto/wGJyKIgKXIeWCzcuv4JOFk/Library?node-id=210-977&amp;scaling=scale-down-width&amp;page-id=0%3A1</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