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21c38f84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21c38f84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21c38f84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21c38f84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21c38f84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21c38f84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21e25343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21e2534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21c38f84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21c38f84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21c38f84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21c38f84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21c38f84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21c38f84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21c38f84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e21c38f84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document/d/1bFJwRs843RtZ7Lixfy0u7V5SWRp-I2zQhjNriGvSbiQ/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figma.com/proto/wGJyKIgKXIeWCzcuv4JOFk/Library?node-id=210-977&amp;scaling=scale-down-width&amp;page-id=0%3A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document/d/16UXJsitF2_p500G4Ihr6vQiZ6I54chF-/edit?usp=sharing&amp;ouid=112777540671505370898&amp;rtpof=true&amp;sd=tru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Segunda Entrega</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IngenicArt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Resumen de avance</a:t>
            </a:r>
            <a:endParaRPr/>
          </a:p>
        </p:txBody>
      </p:sp>
      <p:sp>
        <p:nvSpPr>
          <p:cNvPr id="73" name="Google Shape;73;p14"/>
          <p:cNvSpPr txBox="1"/>
          <p:nvPr>
            <p:ph idx="1" type="body"/>
          </p:nvPr>
        </p:nvSpPr>
        <p:spPr>
          <a:xfrm>
            <a:off x="311700" y="1248650"/>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Cambios en el documento de especificación de requisitos.</a:t>
            </a:r>
            <a:endParaRPr/>
          </a:p>
          <a:p>
            <a:pPr indent="-342900" lvl="0" marL="457200" rtl="0" algn="l">
              <a:spcBef>
                <a:spcPts val="0"/>
              </a:spcBef>
              <a:spcAft>
                <a:spcPts val="0"/>
              </a:spcAft>
              <a:buSzPts val="1800"/>
              <a:buChar char="●"/>
            </a:pPr>
            <a:r>
              <a:rPr lang="es-419"/>
              <a:t>Se generaron los prototipos de baja fidelidad. No hubo cambios.</a:t>
            </a:r>
            <a:endParaRPr/>
          </a:p>
          <a:p>
            <a:pPr indent="-342900" lvl="0" marL="457200" rtl="0" algn="l">
              <a:spcBef>
                <a:spcPts val="0"/>
              </a:spcBef>
              <a:spcAft>
                <a:spcPts val="0"/>
              </a:spcAft>
              <a:buSzPts val="1800"/>
              <a:buChar char="●"/>
            </a:pPr>
            <a:r>
              <a:rPr lang="es-419"/>
              <a:t>Se generó el diseño preliminar del las pruebas de usabilidad</a:t>
            </a:r>
            <a:endParaRPr/>
          </a:p>
          <a:p>
            <a:pPr indent="-342900" lvl="0" marL="457200" rtl="0" algn="l">
              <a:spcBef>
                <a:spcPts val="0"/>
              </a:spcBef>
              <a:spcAft>
                <a:spcPts val="0"/>
              </a:spcAft>
              <a:buSzPts val="1800"/>
              <a:buChar char="●"/>
            </a:pPr>
            <a:r>
              <a:rPr lang="es-419"/>
              <a:t>Análisis de diseño</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Documento ERS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Cambios en los requisitos</a:t>
            </a:r>
            <a:endParaRPr/>
          </a:p>
          <a:p>
            <a:pPr indent="-298450" lvl="1" marL="914400" rtl="0" algn="l">
              <a:spcBef>
                <a:spcPts val="0"/>
              </a:spcBef>
              <a:spcAft>
                <a:spcPts val="0"/>
              </a:spcAft>
              <a:buClr>
                <a:srgbClr val="000000"/>
              </a:buClr>
              <a:buSzPts val="1100"/>
              <a:buFont typeface="Arial"/>
              <a:buChar char="○"/>
            </a:pPr>
            <a:r>
              <a:rPr lang="es-419" sz="1800"/>
              <a:t>Descartar requisito Rechazar horario(3RF003). </a:t>
            </a:r>
            <a:endParaRPr sz="1800"/>
          </a:p>
          <a:p>
            <a:pPr indent="-298450" lvl="1" marL="914400" rtl="0" algn="l">
              <a:spcBef>
                <a:spcPts val="0"/>
              </a:spcBef>
              <a:spcAft>
                <a:spcPts val="0"/>
              </a:spcAft>
              <a:buClr>
                <a:srgbClr val="000000"/>
              </a:buClr>
              <a:buSzPts val="1100"/>
              <a:buFont typeface="Arial"/>
              <a:buChar char="○"/>
            </a:pPr>
            <a:r>
              <a:rPr lang="es-419" sz="1800"/>
              <a:t>Descartar requisito Aceptar horario (3RF002). </a:t>
            </a:r>
            <a:endParaRPr sz="1800"/>
          </a:p>
          <a:p>
            <a:pPr indent="-298450" lvl="1" marL="914400" rtl="0" algn="l">
              <a:spcBef>
                <a:spcPts val="0"/>
              </a:spcBef>
              <a:spcAft>
                <a:spcPts val="0"/>
              </a:spcAft>
              <a:buClr>
                <a:srgbClr val="000000"/>
              </a:buClr>
              <a:buSzPts val="1100"/>
              <a:buFont typeface="Arial"/>
              <a:buChar char="○"/>
            </a:pPr>
            <a:r>
              <a:rPr lang="es-419" sz="1800"/>
              <a:t>Descartar Modificar horario (3RF004). </a:t>
            </a:r>
            <a:endParaRPr sz="1800"/>
          </a:p>
          <a:p>
            <a:pPr indent="-298450" lvl="1" marL="914400" rtl="0" algn="l">
              <a:spcBef>
                <a:spcPts val="0"/>
              </a:spcBef>
              <a:spcAft>
                <a:spcPts val="0"/>
              </a:spcAft>
              <a:buClr>
                <a:srgbClr val="000000"/>
              </a:buClr>
              <a:buSzPts val="1100"/>
              <a:buFont typeface="Arial"/>
              <a:buChar char="○"/>
            </a:pPr>
            <a:r>
              <a:rPr lang="es-419" sz="1800"/>
              <a:t>Descartar Pagar asesoría (3RF005)</a:t>
            </a:r>
            <a:endParaRPr sz="1800"/>
          </a:p>
          <a:p>
            <a:pPr indent="-298450" lvl="1" marL="914400" rtl="0" algn="l">
              <a:spcBef>
                <a:spcPts val="0"/>
              </a:spcBef>
              <a:spcAft>
                <a:spcPts val="0"/>
              </a:spcAft>
              <a:buClr>
                <a:srgbClr val="000000"/>
              </a:buClr>
              <a:buSzPts val="1100"/>
              <a:buFont typeface="Arial"/>
              <a:buChar char="○"/>
            </a:pPr>
            <a:r>
              <a:rPr lang="es-419" sz="1800"/>
              <a:t>Agregar requisito Chat con asesores(3RF002)</a:t>
            </a:r>
            <a:r>
              <a:rPr lang="es-419" sz="1800"/>
              <a:t> </a:t>
            </a:r>
            <a:endParaRPr sz="1800"/>
          </a:p>
          <a:p>
            <a:pPr indent="-342900" lvl="0" marL="457200" rtl="0" algn="l">
              <a:spcBef>
                <a:spcPts val="0"/>
              </a:spcBef>
              <a:spcAft>
                <a:spcPts val="0"/>
              </a:spcAft>
              <a:buSzPts val="1800"/>
              <a:buChar char="●"/>
            </a:pPr>
            <a:r>
              <a:rPr lang="es-419"/>
              <a:t>Diseño de base de datos</a:t>
            </a:r>
            <a:endParaRPr/>
          </a:p>
          <a:p>
            <a:pPr indent="0" lvl="0" marL="0" rtl="0" algn="l">
              <a:spcBef>
                <a:spcPts val="0"/>
              </a:spcBef>
              <a:spcAft>
                <a:spcPts val="0"/>
              </a:spcAft>
              <a:buNone/>
            </a:pPr>
            <a:r>
              <a:rPr lang="es-419" u="sng">
                <a:solidFill>
                  <a:schemeClr val="hlink"/>
                </a:solidFill>
                <a:hlinkClick r:id="rId3"/>
              </a:rPr>
              <a:t>https://docs.google.com/document/d/1bFJwRs843RtZ7Lixfy0u7V5SWRp-I2zQhjNriGvSbiQ/edit?usp=sharing</a:t>
            </a:r>
            <a:r>
              <a:rPr lang="es-419"/>
              <a:t> </a:t>
            </a:r>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1975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Prototipos</a:t>
            </a:r>
            <a:endParaRPr/>
          </a:p>
        </p:txBody>
      </p:sp>
      <p:pic>
        <p:nvPicPr>
          <p:cNvPr id="85" name="Google Shape;85;p16"/>
          <p:cNvPicPr preferRelativeResize="0"/>
          <p:nvPr/>
        </p:nvPicPr>
        <p:blipFill>
          <a:blip r:embed="rId3">
            <a:alphaModFix/>
          </a:blip>
          <a:stretch>
            <a:fillRect/>
          </a:stretch>
        </p:blipFill>
        <p:spPr>
          <a:xfrm>
            <a:off x="880813" y="852050"/>
            <a:ext cx="3566850" cy="1993851"/>
          </a:xfrm>
          <a:prstGeom prst="rect">
            <a:avLst/>
          </a:prstGeom>
          <a:noFill/>
          <a:ln>
            <a:noFill/>
          </a:ln>
        </p:spPr>
      </p:pic>
      <p:pic>
        <p:nvPicPr>
          <p:cNvPr id="86" name="Google Shape;86;p16"/>
          <p:cNvPicPr preferRelativeResize="0"/>
          <p:nvPr/>
        </p:nvPicPr>
        <p:blipFill>
          <a:blip r:embed="rId4">
            <a:alphaModFix/>
          </a:blip>
          <a:stretch>
            <a:fillRect/>
          </a:stretch>
        </p:blipFill>
        <p:spPr>
          <a:xfrm>
            <a:off x="4698662" y="852937"/>
            <a:ext cx="3566848" cy="1992088"/>
          </a:xfrm>
          <a:prstGeom prst="rect">
            <a:avLst/>
          </a:prstGeom>
          <a:noFill/>
          <a:ln>
            <a:noFill/>
          </a:ln>
        </p:spPr>
      </p:pic>
      <p:pic>
        <p:nvPicPr>
          <p:cNvPr id="87" name="Google Shape;87;p16"/>
          <p:cNvPicPr preferRelativeResize="0"/>
          <p:nvPr/>
        </p:nvPicPr>
        <p:blipFill>
          <a:blip r:embed="rId5">
            <a:alphaModFix/>
          </a:blip>
          <a:stretch>
            <a:fillRect/>
          </a:stretch>
        </p:blipFill>
        <p:spPr>
          <a:xfrm>
            <a:off x="878512" y="2956975"/>
            <a:ext cx="3571498" cy="1992101"/>
          </a:xfrm>
          <a:prstGeom prst="rect">
            <a:avLst/>
          </a:prstGeom>
          <a:noFill/>
          <a:ln>
            <a:noFill/>
          </a:ln>
        </p:spPr>
      </p:pic>
      <p:pic>
        <p:nvPicPr>
          <p:cNvPr id="88" name="Google Shape;88;p16"/>
          <p:cNvPicPr preferRelativeResize="0"/>
          <p:nvPr/>
        </p:nvPicPr>
        <p:blipFill>
          <a:blip r:embed="rId6">
            <a:alphaModFix/>
          </a:blip>
          <a:stretch>
            <a:fillRect/>
          </a:stretch>
        </p:blipFill>
        <p:spPr>
          <a:xfrm>
            <a:off x="4696998" y="3015101"/>
            <a:ext cx="3570174" cy="1993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Prototipos</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u="sng">
                <a:solidFill>
                  <a:schemeClr val="hlink"/>
                </a:solidFill>
                <a:hlinkClick r:id="rId3"/>
              </a:rPr>
              <a:t>https://www.figma.com/proto/wGJyKIgKXIeWCzcuv4JOFk/Library?node-id=210-977&amp;scaling=scale-down-width&amp;page-id=0%3A1</a:t>
            </a:r>
            <a:r>
              <a:rPr lang="es-419"/>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Análisis del diseño</a:t>
            </a:r>
            <a:endParaRPr/>
          </a:p>
        </p:txBody>
      </p:sp>
      <p:sp>
        <p:nvSpPr>
          <p:cNvPr id="100" name="Google Shape;100;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419"/>
              <a:t>Escenario:</a:t>
            </a:r>
            <a:endParaRPr/>
          </a:p>
          <a:p>
            <a:pPr indent="0" lvl="0" marL="0" rtl="0" algn="l">
              <a:lnSpc>
                <a:spcPct val="110000"/>
              </a:lnSpc>
              <a:spcBef>
                <a:spcPts val="1200"/>
              </a:spcBef>
              <a:spcAft>
                <a:spcPts val="0"/>
              </a:spcAft>
              <a:buNone/>
            </a:pPr>
            <a:r>
              <a:rPr lang="es-419"/>
              <a:t>El profesor de Christhopher recientemente les informó que el lunes de la próxima semana tendrán su segunda prueba de desempeño de la asignatura Inferencia Estadística, la cual tendrá un valor del 30% de la calificación final. Christhopher no comprende todos los contenidos de la unidad por lo que decide buscar un asesor para que le resuelva algunas dudas que tiene sobre dicha asignatura. Christhopher pregunta a sus amigos si podría resolverles sus dudas, pero al igual que él, ninguno de sus amigos entendió el tema, aunque algunos de sus compañeros sí entendieron el tema pero no tienen la disponibilidad para ayudarlo. Christhopher se encuentra desesperado, pues muy pronto tendrá un examen importante. El jueves por la noche, uno de sus amigos le comenta que descubrió un sitio llamado Tutoprof así que decide buscar un asesor del área de interés.</a:t>
            </a:r>
            <a:endParaRPr/>
          </a:p>
          <a:p>
            <a:pPr indent="-277495" lvl="0" marL="457200" rtl="0" algn="l">
              <a:lnSpc>
                <a:spcPct val="100000"/>
              </a:lnSpc>
              <a:spcBef>
                <a:spcPts val="800"/>
              </a:spcBef>
              <a:spcAft>
                <a:spcPts val="0"/>
              </a:spcAft>
              <a:buClr>
                <a:srgbClr val="000000"/>
              </a:buClr>
              <a:buSzPct val="61111"/>
              <a:buFont typeface="Calibri"/>
              <a:buAutoNum type="arabicPeriod"/>
            </a:pPr>
            <a:r>
              <a:rPr lang="es-419"/>
              <a:t>Christhopher ingresa al sitio Tutoprof.</a:t>
            </a:r>
            <a:endParaRPr/>
          </a:p>
          <a:p>
            <a:pPr indent="-277495" lvl="0" marL="457200" rtl="0" algn="l">
              <a:lnSpc>
                <a:spcPct val="100000"/>
              </a:lnSpc>
              <a:spcBef>
                <a:spcPts val="0"/>
              </a:spcBef>
              <a:spcAft>
                <a:spcPts val="0"/>
              </a:spcAft>
              <a:buClr>
                <a:srgbClr val="000000"/>
              </a:buClr>
              <a:buSzPct val="61111"/>
              <a:buFont typeface="Calibri"/>
              <a:buAutoNum type="arabicPeriod"/>
            </a:pPr>
            <a:r>
              <a:rPr lang="es-419"/>
              <a:t>Busca la asignatura en la que tiene una duda y el área de su interés en modalidad presencial donde espera que existan asesores.</a:t>
            </a:r>
            <a:endParaRPr/>
          </a:p>
          <a:p>
            <a:pPr indent="-277495" lvl="0" marL="457200" rtl="0" algn="l">
              <a:lnSpc>
                <a:spcPct val="100000"/>
              </a:lnSpc>
              <a:spcBef>
                <a:spcPts val="0"/>
              </a:spcBef>
              <a:spcAft>
                <a:spcPts val="0"/>
              </a:spcAft>
              <a:buClr>
                <a:srgbClr val="000000"/>
              </a:buClr>
              <a:buSzPct val="61111"/>
              <a:buFont typeface="Calibri"/>
              <a:buAutoNum type="arabicPeriod"/>
            </a:pPr>
            <a:r>
              <a:rPr lang="es-419"/>
              <a:t>Selecciona al asesor que más le convenza y agenda una fecha y hora</a:t>
            </a:r>
            <a:endParaRPr/>
          </a:p>
          <a:p>
            <a:pPr indent="-277495" lvl="0" marL="457200" rtl="0" algn="l">
              <a:lnSpc>
                <a:spcPct val="100000"/>
              </a:lnSpc>
              <a:spcBef>
                <a:spcPts val="0"/>
              </a:spcBef>
              <a:spcAft>
                <a:spcPts val="0"/>
              </a:spcAft>
              <a:buClr>
                <a:srgbClr val="000000"/>
              </a:buClr>
              <a:buSzPct val="61111"/>
              <a:buFont typeface="Calibri"/>
              <a:buAutoNum type="arabicPeriod"/>
            </a:pPr>
            <a:r>
              <a:rPr lang="es-419"/>
              <a:t>El sistema le pide a Christhopher que inicie sesión o que cree una cuenta</a:t>
            </a:r>
            <a:endParaRPr/>
          </a:p>
          <a:p>
            <a:pPr indent="-277495" lvl="0" marL="457200" rtl="0" algn="l">
              <a:lnSpc>
                <a:spcPct val="100000"/>
              </a:lnSpc>
              <a:spcBef>
                <a:spcPts val="0"/>
              </a:spcBef>
              <a:spcAft>
                <a:spcPts val="0"/>
              </a:spcAft>
              <a:buClr>
                <a:srgbClr val="000000"/>
              </a:buClr>
              <a:buSzPct val="61111"/>
              <a:buFont typeface="Calibri"/>
              <a:buAutoNum type="arabicPeriod"/>
            </a:pPr>
            <a:r>
              <a:rPr lang="es-419"/>
              <a:t>Christhopher llena el formulario para agendar sesión</a:t>
            </a:r>
            <a:endParaRPr/>
          </a:p>
          <a:p>
            <a:pPr indent="-277495" lvl="0" marL="457200" rtl="0" algn="l">
              <a:lnSpc>
                <a:spcPct val="100000"/>
              </a:lnSpc>
              <a:spcBef>
                <a:spcPts val="0"/>
              </a:spcBef>
              <a:spcAft>
                <a:spcPts val="0"/>
              </a:spcAft>
              <a:buClr>
                <a:srgbClr val="000000"/>
              </a:buClr>
              <a:buSzPct val="61111"/>
              <a:buFont typeface="Calibri"/>
              <a:buAutoNum type="arabicPeriod"/>
            </a:pPr>
            <a:r>
              <a:rPr lang="es-419"/>
              <a:t>El sistema le confirma la agendación de su sesión de asesoría</a:t>
            </a:r>
            <a:endParaRPr/>
          </a:p>
          <a:p>
            <a:pPr indent="-277495" lvl="0" marL="457200" rtl="0" algn="l">
              <a:lnSpc>
                <a:spcPct val="100000"/>
              </a:lnSpc>
              <a:spcBef>
                <a:spcPts val="0"/>
              </a:spcBef>
              <a:spcAft>
                <a:spcPts val="0"/>
              </a:spcAft>
              <a:buClr>
                <a:srgbClr val="000000"/>
              </a:buClr>
              <a:buSzPct val="61111"/>
              <a:buFont typeface="Calibri"/>
              <a:buAutoNum type="arabicPeriod"/>
            </a:pPr>
            <a:r>
              <a:rPr lang="es-419"/>
              <a:t>Cierra sesión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Análisis del diseño</a:t>
            </a:r>
            <a:endParaRPr/>
          </a:p>
        </p:txBody>
      </p:sp>
      <p:sp>
        <p:nvSpPr>
          <p:cNvPr id="106" name="Google Shape;106;p19"/>
          <p:cNvSpPr txBox="1"/>
          <p:nvPr>
            <p:ph idx="1" type="body"/>
          </p:nvPr>
        </p:nvSpPr>
        <p:spPr>
          <a:xfrm>
            <a:off x="385450" y="1305650"/>
            <a:ext cx="8520600" cy="424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es-419" sz="1865"/>
              <a:t>Resultado del análisis:  217.32 Segundos ≈ 3.7 minutos</a:t>
            </a:r>
            <a:endParaRPr sz="186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Análisis</a:t>
            </a:r>
            <a:r>
              <a:rPr lang="es-419"/>
              <a:t> de diseño</a:t>
            </a:r>
            <a:endParaRPr/>
          </a:p>
        </p:txBody>
      </p:sp>
      <p:sp>
        <p:nvSpPr>
          <p:cNvPr id="112" name="Google Shape;112;p20"/>
          <p:cNvSpPr txBox="1"/>
          <p:nvPr>
            <p:ph idx="1" type="body"/>
          </p:nvPr>
        </p:nvSpPr>
        <p:spPr>
          <a:xfrm>
            <a:off x="311700" y="1266325"/>
            <a:ext cx="6699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Resultados en CogTool: 194.4 segundos</a:t>
            </a:r>
            <a:endParaRPr/>
          </a:p>
        </p:txBody>
      </p:sp>
      <p:pic>
        <p:nvPicPr>
          <p:cNvPr id="113" name="Google Shape;113;p20"/>
          <p:cNvPicPr preferRelativeResize="0"/>
          <p:nvPr/>
        </p:nvPicPr>
        <p:blipFill rotWithShape="1">
          <a:blip r:embed="rId3">
            <a:alphaModFix/>
          </a:blip>
          <a:srcRect b="7060" l="0" r="1613" t="-7060"/>
          <a:stretch/>
        </p:blipFill>
        <p:spPr>
          <a:xfrm>
            <a:off x="1870425" y="1842350"/>
            <a:ext cx="5403151" cy="289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Análisis</a:t>
            </a:r>
            <a:r>
              <a:rPr lang="es-419"/>
              <a:t> de diseño</a:t>
            </a:r>
            <a:endParaRPr/>
          </a:p>
        </p:txBody>
      </p:sp>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solidFill>
                  <a:schemeClr val="hlink"/>
                </a:solidFill>
                <a:hlinkClick r:id="rId3"/>
              </a:rPr>
              <a:t>https://docs.google.com/document/d/16UXJsitF2_p500G4Ihr6vQiZ6I54chF-/edit?usp=sharing&amp;ouid=112777540671505370898&amp;rtpof=true&amp;sd=true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