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Search Bar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Zach Jones, Jacob Zell, Logan </a:t>
            </a:r>
            <a:r>
              <a:rPr lang="en-US" dirty="0" err="1">
                <a:solidFill>
                  <a:schemeClr val="tx1"/>
                </a:solidFill>
              </a:rPr>
              <a:t>Delahaut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FDB9-A4D5-4D59-9412-653A33BC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397A-7734-4A82-944A-CB2A7771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Zach Jones – Database Developer</a:t>
            </a:r>
          </a:p>
          <a:p>
            <a:r>
              <a:rPr lang="en-US" sz="3200" dirty="0"/>
              <a:t>Jacob Zell – Project Coordinator/Web Developer</a:t>
            </a:r>
          </a:p>
          <a:p>
            <a:r>
              <a:rPr lang="en-US" sz="3200" dirty="0"/>
              <a:t>Logan </a:t>
            </a:r>
            <a:r>
              <a:rPr lang="en-US" sz="3200" dirty="0" err="1"/>
              <a:t>Delahaut</a:t>
            </a:r>
            <a:r>
              <a:rPr lang="en-US" sz="3200" dirty="0"/>
              <a:t> – Team Lead</a:t>
            </a:r>
          </a:p>
        </p:txBody>
      </p:sp>
    </p:spTree>
    <p:extLst>
      <p:ext uri="{BB962C8B-B14F-4D97-AF65-F5344CB8AC3E}">
        <p14:creationId xmlns:p14="http://schemas.microsoft.com/office/powerpoint/2010/main" val="350336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45E3-3FC0-41D0-9565-443E523B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316E-2C86-4857-A35D-02C07805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Total Salary - $300,000/</a:t>
            </a:r>
            <a:r>
              <a:rPr lang="en-US" sz="3200" dirty="0" err="1"/>
              <a:t>yr</a:t>
            </a:r>
            <a:endParaRPr lang="en-US" sz="3200" dirty="0"/>
          </a:p>
          <a:p>
            <a:r>
              <a:rPr lang="en-US" sz="3200" dirty="0"/>
              <a:t>Total Cloud Cost - $2,102/</a:t>
            </a:r>
            <a:r>
              <a:rPr lang="en-US" sz="3200" dirty="0" err="1"/>
              <a:t>yr</a:t>
            </a:r>
            <a:endParaRPr lang="en-US" sz="3200" dirty="0"/>
          </a:p>
          <a:p>
            <a:r>
              <a:rPr lang="en-US" sz="3200" dirty="0"/>
              <a:t>Total Software Cost - $1,957/</a:t>
            </a:r>
            <a:r>
              <a:rPr lang="en-US" sz="3200" dirty="0" err="1"/>
              <a:t>yr</a:t>
            </a:r>
            <a:endParaRPr lang="en-US" sz="3200" dirty="0"/>
          </a:p>
          <a:p>
            <a:r>
              <a:rPr lang="en-US" sz="3200" dirty="0"/>
              <a:t>Front End – ASP.NET with C#</a:t>
            </a:r>
          </a:p>
          <a:p>
            <a:r>
              <a:rPr lang="en-US" sz="3200" dirty="0"/>
              <a:t>Back End – SQL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36898F-BF19-41E7-AACA-029DEDB9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600"/>
              </p:ext>
            </p:extLst>
          </p:nvPr>
        </p:nvGraphicFramePr>
        <p:xfrm>
          <a:off x="4365293" y="1613142"/>
          <a:ext cx="4584360" cy="39080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46090">
                  <a:extLst>
                    <a:ext uri="{9D8B030D-6E8A-4147-A177-3AD203B41FA5}">
                      <a16:colId xmlns:a16="http://schemas.microsoft.com/office/drawing/2014/main" val="1060180292"/>
                    </a:ext>
                  </a:extLst>
                </a:gridCol>
                <a:gridCol w="1146090">
                  <a:extLst>
                    <a:ext uri="{9D8B030D-6E8A-4147-A177-3AD203B41FA5}">
                      <a16:colId xmlns:a16="http://schemas.microsoft.com/office/drawing/2014/main" val="866539353"/>
                    </a:ext>
                  </a:extLst>
                </a:gridCol>
                <a:gridCol w="1146090">
                  <a:extLst>
                    <a:ext uri="{9D8B030D-6E8A-4147-A177-3AD203B41FA5}">
                      <a16:colId xmlns:a16="http://schemas.microsoft.com/office/drawing/2014/main" val="3343724603"/>
                    </a:ext>
                  </a:extLst>
                </a:gridCol>
                <a:gridCol w="1146090">
                  <a:extLst>
                    <a:ext uri="{9D8B030D-6E8A-4147-A177-3AD203B41FA5}">
                      <a16:colId xmlns:a16="http://schemas.microsoft.com/office/drawing/2014/main" val="3433134101"/>
                    </a:ext>
                  </a:extLst>
                </a:gridCol>
              </a:tblGrid>
              <a:tr h="12657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.NET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21813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Year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Monthly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(9months)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08847297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$100,000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$8,333.33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$75,000.00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529510351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$100,000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$8,333.33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$75,000.00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102252776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$100,000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$8,333.33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$75,000.00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062529962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Visual Studio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$539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$44.92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$404.25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254606592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SQL Server Cost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$1,418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$118.17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$1,063.50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084954331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Amazon EC2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$2,102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$175.20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$1,576.80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42791962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297376296"/>
                  </a:ext>
                </a:extLst>
              </a:tr>
              <a:tr h="15787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Node .JS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93056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Salary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Monthly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(9months)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568887979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113,000.00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$9,416.67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$84,750.00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998936972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113,000.00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$9,416.67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$84,750.00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759754787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 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113,000.00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$9,416.67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$84,750.00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327468901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Trainer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70,000.00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$5,833.33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$52,500.00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598093733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Developer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113,000.00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$9,416.67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$84,750.00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516891058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Amazon EC2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  2,102.40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$175.20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$1,576.80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067474144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Node .JS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               -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792446375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Mongo DB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               -  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$0.00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61536773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4266135477"/>
                  </a:ext>
                </a:extLst>
              </a:tr>
              <a:tr h="15787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7884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Salary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Monthly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296126745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.NET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$304,059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$25,338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$228,045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574128713"/>
                  </a:ext>
                </a:extLst>
              </a:tr>
              <a:tr h="157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Node .JS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524,102.40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43,675.20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   393,076.80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720646282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Difference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220,043.00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18,336.92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$       165,032.25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839270509"/>
                  </a:ext>
                </a:extLst>
              </a:tr>
              <a:tr h="150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41852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1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4307-F687-4589-85A5-EB90FAAF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5B1BB-BF5F-441C-86D3-B73847F9E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72251"/>
              </p:ext>
            </p:extLst>
          </p:nvPr>
        </p:nvGraphicFramePr>
        <p:xfrm>
          <a:off x="545432" y="513347"/>
          <a:ext cx="7842748" cy="57399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60687">
                  <a:extLst>
                    <a:ext uri="{9D8B030D-6E8A-4147-A177-3AD203B41FA5}">
                      <a16:colId xmlns:a16="http://schemas.microsoft.com/office/drawing/2014/main" val="1803288992"/>
                    </a:ext>
                  </a:extLst>
                </a:gridCol>
                <a:gridCol w="1960687">
                  <a:extLst>
                    <a:ext uri="{9D8B030D-6E8A-4147-A177-3AD203B41FA5}">
                      <a16:colId xmlns:a16="http://schemas.microsoft.com/office/drawing/2014/main" val="3559095887"/>
                    </a:ext>
                  </a:extLst>
                </a:gridCol>
                <a:gridCol w="1960687">
                  <a:extLst>
                    <a:ext uri="{9D8B030D-6E8A-4147-A177-3AD203B41FA5}">
                      <a16:colId xmlns:a16="http://schemas.microsoft.com/office/drawing/2014/main" val="1413207525"/>
                    </a:ext>
                  </a:extLst>
                </a:gridCol>
                <a:gridCol w="1960687">
                  <a:extLst>
                    <a:ext uri="{9D8B030D-6E8A-4147-A177-3AD203B41FA5}">
                      <a16:colId xmlns:a16="http://schemas.microsoft.com/office/drawing/2014/main" val="3304824954"/>
                    </a:ext>
                  </a:extLst>
                </a:gridCol>
              </a:tblGrid>
              <a:tr h="217808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.NET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7847"/>
                  </a:ext>
                </a:extLst>
              </a:tr>
              <a:tr h="126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Cost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Monthly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(9months)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92375315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$100,000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$8,333.33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$75,000.00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7383897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$100,000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$8,333.33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$75,000.00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48170206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$100,000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$8,333.33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$75,000.00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219045705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 Studio Cost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$539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$44.92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$404.25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188614367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SQL Server Cost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$1,418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$118.17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$1,063.50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079019696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Amazon EC2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$2,102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$175.20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$1,576.80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05843716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531898748"/>
                  </a:ext>
                </a:extLst>
              </a:tr>
              <a:tr h="22154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Node .JS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01466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Monthly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(9months)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598746683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113,000.00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$9,416.67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$84,750.00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525529013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113,000.00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$9,416.67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$84,750.00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77206994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113,000.00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$9,416.67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$84,750.00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515756841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70,000.00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$5,833.33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$52,500.00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221572500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Developer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113,000.00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$9,416.67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$84,750.00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1466982792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Amazon EC2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  2,102.40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$175.20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$1,576.80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22234258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Node .JS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               -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752052063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Mongo DB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               - 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31497281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3632723925"/>
                  </a:ext>
                </a:extLst>
              </a:tr>
              <a:tr h="22154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84867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Monthly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4115864354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.NET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$304,059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$25,338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$228,045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951987235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Node .JS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524,102.40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43,675.20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   393,076.80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168905494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Difference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220,043.00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$    18,336.92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$       165,032.25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601998740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96" marR="52896" marT="0" marB="0" anchor="b"/>
                </a:tc>
                <a:extLst>
                  <a:ext uri="{0D108BD9-81ED-4DB2-BD59-A6C34878D82A}">
                    <a16:rowId xmlns:a16="http://schemas.microsoft.com/office/drawing/2014/main" val="283872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90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321-AF9B-4EC1-8EC9-32F86754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18CCB-0289-4CA4-AD66-C822ECA9B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183563"/>
            <a:ext cx="10058400" cy="2031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96E35-F0E4-442A-B771-175397FE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30431"/>
            <a:ext cx="909764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D106-63B0-4211-9D1C-AFE48DC9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B20F-34B6-4CE9-9CEC-ADD0F6F7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Finish supporting features</a:t>
            </a:r>
          </a:p>
          <a:p>
            <a:pPr lvl="1"/>
            <a:r>
              <a:rPr lang="en-US" sz="2000" dirty="0"/>
              <a:t>Functions for search requirements such as sort, input inaccuracies, etc.</a:t>
            </a:r>
          </a:p>
          <a:p>
            <a:r>
              <a:rPr lang="en-US" sz="3200" dirty="0"/>
              <a:t>Make GUI more user-friendly</a:t>
            </a:r>
          </a:p>
          <a:p>
            <a:pPr lvl="1"/>
            <a:r>
              <a:rPr lang="en-US" sz="2000" dirty="0"/>
              <a:t>Search and result page</a:t>
            </a:r>
          </a:p>
          <a:p>
            <a:r>
              <a:rPr lang="en-US" sz="3200" dirty="0"/>
              <a:t>Search engine will flow with the education website and benefit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79582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D798-5D59-4602-85E2-2EB9DA23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7296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72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{295EBF0F-B7D9-46B9-937D-2C769383A139}tf78438558_win32</Template>
  <TotalTime>176</TotalTime>
  <Words>491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Search Bar Development</vt:lpstr>
      <vt:lpstr>Team Member Roles</vt:lpstr>
      <vt:lpstr>Cost Analysis Overview</vt:lpstr>
      <vt:lpstr>PowerPoint Presentation</vt:lpstr>
      <vt:lpstr>POC Screenshots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Bar Development</dc:title>
  <dc:creator>Zach Jones</dc:creator>
  <cp:lastModifiedBy>Jacob M Zell</cp:lastModifiedBy>
  <cp:revision>7</cp:revision>
  <dcterms:created xsi:type="dcterms:W3CDTF">2021-05-19T21:57:48Z</dcterms:created>
  <dcterms:modified xsi:type="dcterms:W3CDTF">2021-05-20T18:56:47Z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