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1" r:id="rId1"/>
  </p:sldMasterIdLst>
  <p:notesMasterIdLst>
    <p:notesMasterId r:id="rId26"/>
  </p:notesMasterIdLst>
  <p:sldIdLst>
    <p:sldId id="285" r:id="rId2"/>
    <p:sldId id="296" r:id="rId3"/>
    <p:sldId id="297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29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08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83" autoAdjust="0"/>
  </p:normalViewPr>
  <p:slideViewPr>
    <p:cSldViewPr snapToGrid="0" snapToObjects="1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51F7A-7D83-F242-B4E9-3B1E3EC721D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8D49-A00E-4E49-8DCB-DCBA02F4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8D49-A00E-4E49-8DCB-DCBA02F44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6" y="205979"/>
            <a:ext cx="8516761" cy="6158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11286" y="915231"/>
            <a:ext cx="8516761" cy="37543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2012461"/>
            <a:ext cx="9144000" cy="342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298" y="131268"/>
            <a:ext cx="8479405" cy="5691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97" y="859196"/>
            <a:ext cx="8479406" cy="37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49AE04-F7AF-334E-8940-536E6DB7950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7ED436D-CA8A-4C4A-B316-E4DB9F401BF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none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400" b="0" i="0" kern="1200" spc="30" baseline="0">
          <a:solidFill>
            <a:schemeClr val="tx1"/>
          </a:solidFill>
          <a:latin typeface="Gill Sans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Lucida Grande"/>
        <a:buChar char="-"/>
        <a:defRPr sz="2400" b="0" i="0" kern="1200" spc="30" baseline="0">
          <a:solidFill>
            <a:schemeClr val="tx1"/>
          </a:solidFill>
          <a:latin typeface="Gill Sa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Lucida Grande"/>
        <a:buChar char="."/>
        <a:defRPr sz="2000" b="0" i="0" kern="1200" spc="30" baseline="0">
          <a:solidFill>
            <a:schemeClr val="tx1"/>
          </a:solidFill>
          <a:latin typeface="Gill Sa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b="0" i="0" kern="1200" spc="30" baseline="0">
          <a:solidFill>
            <a:schemeClr val="tx1"/>
          </a:solidFill>
          <a:latin typeface="Gill Sa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b="0" i="0" kern="1200" spc="30" baseline="0">
          <a:solidFill>
            <a:schemeClr val="tx1"/>
          </a:solidFill>
          <a:latin typeface="Gill 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jpg"/><Relationship Id="rId18" Type="http://schemas.openxmlformats.org/officeDocument/2006/relationships/image" Target="../media/image3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12" Type="http://schemas.openxmlformats.org/officeDocument/2006/relationships/image" Target="../media/image30.jpg"/><Relationship Id="rId17" Type="http://schemas.openxmlformats.org/officeDocument/2006/relationships/image" Target="../media/image35.jpg"/><Relationship Id="rId2" Type="http://schemas.openxmlformats.org/officeDocument/2006/relationships/image" Target="../media/image20.jpg"/><Relationship Id="rId16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5" Type="http://schemas.openxmlformats.org/officeDocument/2006/relationships/image" Target="../media/image23.jpg"/><Relationship Id="rId15" Type="http://schemas.openxmlformats.org/officeDocument/2006/relationships/image" Target="../media/image33.jp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Relationship Id="rId1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rphotos.cn/plus/view.php?aid=400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tuchong.com/55422/12493071/" TargetMode="Externa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45.pn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48.pn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a809146548/article/details/50681961" TargetMode="External"/><Relationship Id="rId7" Type="http://schemas.openxmlformats.org/officeDocument/2006/relationships/hyperlink" Target="http://www.soopat.com/Patent/201310601251" TargetMode="External"/><Relationship Id="rId2" Type="http://schemas.openxmlformats.org/officeDocument/2006/relationships/hyperlink" Target="https://github.com/t0nyren/piecewiseAffine/blob/master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pdcxs007/article/details/8865660" TargetMode="External"/><Relationship Id="rId5" Type="http://schemas.openxmlformats.org/officeDocument/2006/relationships/hyperlink" Target="http://www.faceplusplus.com/" TargetMode="External"/><Relationship Id="rId4" Type="http://schemas.openxmlformats.org/officeDocument/2006/relationships/hyperlink" Target="https://en.wikipedia.org/wiki/Morp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11" y="2914650"/>
            <a:ext cx="8207296" cy="131445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Names: </a:t>
            </a:r>
            <a:r>
              <a:rPr lang="en-US" dirty="0" err="1"/>
              <a:t>Qiuhua</a:t>
            </a:r>
            <a:r>
              <a:rPr lang="en-US" dirty="0"/>
              <a:t> Wu, Xinyi Jiang, Yue </a:t>
            </a:r>
            <a:r>
              <a:rPr lang="en-US" dirty="0" err="1"/>
              <a:t>Zhuo</a:t>
            </a:r>
            <a:endParaRPr lang="en-US" dirty="0"/>
          </a:p>
          <a:p>
            <a:pPr algn="l"/>
            <a:r>
              <a:rPr lang="en-US" sz="3200" dirty="0"/>
              <a:t>Group number: #2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F</a:t>
            </a:r>
            <a:r>
              <a:rPr lang="en-US" altLang="zh-CN" sz="3600" dirty="0"/>
              <a:t>ace Morphing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30465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Landmark </a:t>
            </a:r>
            <a:r>
              <a:rPr lang="en-US" altLang="zh-CN" sz="2800" dirty="0" smtClean="0"/>
              <a:t>examples</a:t>
            </a:r>
            <a:endParaRPr lang="zh-CN" altLang="en-US" dirty="0"/>
          </a:p>
        </p:txBody>
      </p:sp>
      <p:pic>
        <p:nvPicPr>
          <p:cNvPr id="4" name="内容占位符 3" descr="Figure 1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3140" t="20150" r="25952" b="16882"/>
          <a:stretch/>
        </p:blipFill>
        <p:spPr>
          <a:xfrm>
            <a:off x="5157513" y="821840"/>
            <a:ext cx="3498747" cy="3559660"/>
          </a:xfrm>
        </p:spPr>
      </p:pic>
      <p:pic>
        <p:nvPicPr>
          <p:cNvPr id="5" name="图片 4" descr="Figure 1"/>
          <p:cNvPicPr>
            <a:picLocks noChangeAspect="1"/>
          </p:cNvPicPr>
          <p:nvPr/>
        </p:nvPicPr>
        <p:blipFill rotWithShape="1">
          <a:blip r:embed="rId3"/>
          <a:srcRect l="28595" t="19507" r="28431" b="15061"/>
          <a:stretch/>
        </p:blipFill>
        <p:spPr>
          <a:xfrm>
            <a:off x="865956" y="821840"/>
            <a:ext cx="3532795" cy="35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altLang="zh-CN" sz="2000" dirty="0"/>
              <a:t>Delaunay Triangulation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01" y="1912576"/>
            <a:ext cx="4422718" cy="28503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0" y="1912576"/>
            <a:ext cx="2845644" cy="2850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2136304"/>
            <a:ext cx="6979444" cy="24028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5" y="2747962"/>
            <a:ext cx="52673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4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200" dirty="0" smtClean="0"/>
              <a:t>1. Create </a:t>
            </a:r>
            <a:r>
              <a:rPr lang="en-US" altLang="zh-CN" sz="2200" dirty="0" smtClean="0">
                <a:solidFill>
                  <a:srgbClr val="FFC000"/>
                </a:solidFill>
              </a:rPr>
              <a:t>medium location</a:t>
            </a:r>
            <a:r>
              <a:rPr lang="en-US" altLang="zh-CN" sz="2200" dirty="0" smtClean="0"/>
              <a:t> of triangle vertexes (weighted average)</a:t>
            </a:r>
            <a:endParaRPr lang="en-US" altLang="zh-CN" sz="2200" dirty="0"/>
          </a:p>
          <a:p>
            <a:r>
              <a:rPr lang="en-US" altLang="zh-CN" sz="2200" dirty="0"/>
              <a:t>2</a:t>
            </a:r>
            <a:r>
              <a:rPr lang="en-US" altLang="zh-CN" sz="2200" dirty="0" smtClean="0"/>
              <a:t>. Create a all </a:t>
            </a:r>
            <a:r>
              <a:rPr lang="en-US" altLang="zh-CN" sz="2200" dirty="0" smtClean="0">
                <a:solidFill>
                  <a:srgbClr val="FFC000"/>
                </a:solidFill>
              </a:rPr>
              <a:t>zero image</a:t>
            </a:r>
            <a:r>
              <a:rPr lang="en-US" altLang="zh-CN" sz="2200" dirty="0" smtClean="0"/>
              <a:t> waiting for assigning values</a:t>
            </a:r>
          </a:p>
          <a:p>
            <a:r>
              <a:rPr lang="en-US" altLang="zh-CN" sz="2200" dirty="0"/>
              <a:t>3</a:t>
            </a:r>
            <a:r>
              <a:rPr lang="en-US" altLang="zh-CN" sz="2200" dirty="0" smtClean="0"/>
              <a:t>. Compute </a:t>
            </a:r>
            <a:r>
              <a:rPr lang="en-US" altLang="zh-CN" sz="2200" dirty="0" smtClean="0">
                <a:solidFill>
                  <a:srgbClr val="FFC000"/>
                </a:solidFill>
              </a:rPr>
              <a:t>transform matrix</a:t>
            </a:r>
            <a:r>
              <a:rPr lang="en-US" altLang="zh-CN" sz="2200" dirty="0" smtClean="0"/>
              <a:t> of medium location to original image and targeted location</a:t>
            </a:r>
          </a:p>
          <a:p>
            <a:r>
              <a:rPr lang="en-US" altLang="zh-CN" sz="2200" dirty="0"/>
              <a:t>4</a:t>
            </a:r>
            <a:r>
              <a:rPr lang="en-US" altLang="zh-CN" sz="2200" dirty="0" smtClean="0"/>
              <a:t>. Using this transform matrix to get where are the </a:t>
            </a:r>
            <a:r>
              <a:rPr lang="en-US" altLang="zh-CN" sz="2200" dirty="0" smtClean="0">
                <a:solidFill>
                  <a:srgbClr val="FFC000"/>
                </a:solidFill>
              </a:rPr>
              <a:t>corresponding points</a:t>
            </a:r>
            <a:r>
              <a:rPr lang="en-US" altLang="zh-CN" sz="2200" dirty="0" smtClean="0"/>
              <a:t> of zero image on original and targeted images</a:t>
            </a:r>
          </a:p>
          <a:p>
            <a:r>
              <a:rPr lang="en-US" altLang="zh-CN" sz="2200" dirty="0"/>
              <a:t>5</a:t>
            </a:r>
            <a:r>
              <a:rPr lang="en-US" altLang="zh-CN" sz="2200" dirty="0" smtClean="0"/>
              <a:t>. assign </a:t>
            </a:r>
            <a:r>
              <a:rPr lang="en-US" altLang="zh-CN" sz="2200" dirty="0" smtClean="0">
                <a:solidFill>
                  <a:srgbClr val="FFC000"/>
                </a:solidFill>
              </a:rPr>
              <a:t>corresponding value</a:t>
            </a:r>
            <a:r>
              <a:rPr lang="en-US" altLang="zh-CN" sz="2200" dirty="0" smtClean="0"/>
              <a:t> to each pixels of zero image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1286" y="915231"/>
            <a:ext cx="8784588" cy="375431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 Create </a:t>
            </a:r>
            <a:r>
              <a:rPr lang="en-US" altLang="zh-CN" sz="2000" dirty="0" smtClean="0">
                <a:solidFill>
                  <a:srgbClr val="FFC000"/>
                </a:solidFill>
              </a:rPr>
              <a:t>medium location</a:t>
            </a:r>
            <a:r>
              <a:rPr lang="en-US" altLang="zh-CN" sz="2000" dirty="0" smtClean="0"/>
              <a:t> of triangle vertexes (weighted average)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en-US" altLang="zh-CN" sz="2000" dirty="0" smtClean="0"/>
              <a:t>. Create a all </a:t>
            </a:r>
            <a:r>
              <a:rPr lang="en-US" altLang="zh-CN" sz="2000" dirty="0" smtClean="0">
                <a:solidFill>
                  <a:srgbClr val="FFC000"/>
                </a:solidFill>
              </a:rPr>
              <a:t>zero image</a:t>
            </a:r>
            <a:r>
              <a:rPr lang="en-US" altLang="zh-CN" sz="2000" dirty="0" smtClean="0"/>
              <a:t> waiting for assigning values</a:t>
            </a:r>
          </a:p>
          <a:p>
            <a:endParaRPr lang="en-US" altLang="zh-CN" sz="2200" dirty="0"/>
          </a:p>
          <a:p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P = 0.1 : 0.05 : 0.9;</a:t>
            </a:r>
          </a:p>
          <a:p>
            <a:r>
              <a:rPr lang="nn-NO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medLM(i, 1) = P(j)*(targetLM(i, 1) - originalLM(i, 1)) + originalLM(i, 1);  % x of the medium landmark</a:t>
            </a:r>
          </a:p>
          <a:p>
            <a:r>
              <a:rPr lang="en-US" altLang="zh-CN" sz="1400" dirty="0" err="1">
                <a:latin typeface="Khmer UI" panose="020B0502040204020203" pitchFamily="34" charset="0"/>
                <a:cs typeface="Khmer UI" panose="020B0502040204020203" pitchFamily="34" charset="0"/>
              </a:rPr>
              <a:t>medLM</a:t>
            </a:r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(</a:t>
            </a:r>
            <a:r>
              <a:rPr lang="en-US" altLang="zh-CN" sz="1400" dirty="0" err="1">
                <a:latin typeface="Khmer UI" panose="020B0502040204020203" pitchFamily="34" charset="0"/>
                <a:cs typeface="Khmer UI" panose="020B0502040204020203" pitchFamily="34" charset="0"/>
              </a:rPr>
              <a:t>i</a:t>
            </a:r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, 2) = P(j)*(</a:t>
            </a:r>
            <a:r>
              <a:rPr lang="en-US" altLang="zh-CN" sz="1400" dirty="0" err="1">
                <a:latin typeface="Khmer UI" panose="020B0502040204020203" pitchFamily="34" charset="0"/>
                <a:cs typeface="Khmer UI" panose="020B0502040204020203" pitchFamily="34" charset="0"/>
              </a:rPr>
              <a:t>targetLM</a:t>
            </a:r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(</a:t>
            </a:r>
            <a:r>
              <a:rPr lang="en-US" altLang="zh-CN" sz="1400" dirty="0" err="1">
                <a:latin typeface="Khmer UI" panose="020B0502040204020203" pitchFamily="34" charset="0"/>
                <a:cs typeface="Khmer UI" panose="020B0502040204020203" pitchFamily="34" charset="0"/>
              </a:rPr>
              <a:t>i</a:t>
            </a:r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, 2) - </a:t>
            </a:r>
            <a:r>
              <a:rPr lang="en-US" altLang="zh-CN" sz="1400" dirty="0" err="1">
                <a:latin typeface="Khmer UI" panose="020B0502040204020203" pitchFamily="34" charset="0"/>
                <a:cs typeface="Khmer UI" panose="020B0502040204020203" pitchFamily="34" charset="0"/>
              </a:rPr>
              <a:t>originalLM</a:t>
            </a:r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(</a:t>
            </a:r>
            <a:r>
              <a:rPr lang="en-US" altLang="zh-CN" sz="1400" dirty="0" err="1">
                <a:latin typeface="Khmer UI" panose="020B0502040204020203" pitchFamily="34" charset="0"/>
                <a:cs typeface="Khmer UI" panose="020B0502040204020203" pitchFamily="34" charset="0"/>
              </a:rPr>
              <a:t>i</a:t>
            </a:r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, 2)) + </a:t>
            </a:r>
            <a:r>
              <a:rPr lang="en-US" altLang="zh-CN" sz="1400" dirty="0" err="1">
                <a:latin typeface="Khmer UI" panose="020B0502040204020203" pitchFamily="34" charset="0"/>
                <a:cs typeface="Khmer UI" panose="020B0502040204020203" pitchFamily="34" charset="0"/>
              </a:rPr>
              <a:t>originalLM</a:t>
            </a:r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(</a:t>
            </a:r>
            <a:r>
              <a:rPr lang="en-US" altLang="zh-CN" sz="1400" dirty="0" err="1">
                <a:latin typeface="Khmer UI" panose="020B0502040204020203" pitchFamily="34" charset="0"/>
                <a:cs typeface="Khmer UI" panose="020B0502040204020203" pitchFamily="34" charset="0"/>
              </a:rPr>
              <a:t>i</a:t>
            </a:r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, 2);  % y of the medium landmark</a:t>
            </a:r>
          </a:p>
          <a:p>
            <a:endParaRPr lang="en-US" altLang="zh-CN" sz="1400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altLang="zh-CN" sz="1400" dirty="0" err="1">
                <a:latin typeface="Khmer UI" panose="020B0502040204020203" pitchFamily="34" charset="0"/>
                <a:cs typeface="Khmer UI" panose="020B0502040204020203" pitchFamily="34" charset="0"/>
              </a:rPr>
              <a:t>medG</a:t>
            </a:r>
            <a:r>
              <a:rPr lang="en-US" altLang="zh-CN" sz="1400" dirty="0">
                <a:latin typeface="Khmer UI" panose="020B0502040204020203" pitchFamily="34" charset="0"/>
                <a:cs typeface="Khmer UI" panose="020B0502040204020203" pitchFamily="34" charset="0"/>
              </a:rPr>
              <a:t> = zeros(256,256, 3)</a:t>
            </a:r>
          </a:p>
          <a:p>
            <a:endParaRPr lang="en-US" altLang="zh-CN" sz="22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54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sz="2000" dirty="0" smtClean="0"/>
                  <a:t>How to compute the transform matrix of triangles:</a:t>
                </a:r>
              </a:p>
              <a:p>
                <a:endParaRPr lang="en-US" altLang="zh-CN" sz="2000" dirty="0" smtClean="0"/>
              </a:p>
              <a:p>
                <a:r>
                  <a:rPr lang="en-US" altLang="zh-CN" sz="2000" dirty="0" smtClean="0"/>
                  <a:t>A(x1,y1,1);B(x2,y2,1);C(x3,y3,1)</a:t>
                </a:r>
              </a:p>
              <a:p>
                <a:r>
                  <a:rPr lang="en-US" altLang="zh-CN" sz="2000" dirty="0" smtClean="0"/>
                  <a:t>A’(x1,y1,1</a:t>
                </a:r>
                <a:r>
                  <a:rPr lang="en-US" altLang="zh-CN" sz="2000" dirty="0"/>
                  <a:t>);</a:t>
                </a:r>
                <a:r>
                  <a:rPr lang="en-US" altLang="zh-CN" sz="2000" dirty="0" smtClean="0"/>
                  <a:t>B’(</a:t>
                </a:r>
                <a:r>
                  <a:rPr lang="en-US" altLang="zh-CN" sz="2000" dirty="0"/>
                  <a:t>x2,y2,1);</a:t>
                </a:r>
                <a:r>
                  <a:rPr lang="en-US" altLang="zh-CN" sz="2000" dirty="0" smtClean="0"/>
                  <a:t>C’(</a:t>
                </a:r>
                <a:r>
                  <a:rPr lang="en-US" altLang="zh-CN" sz="2000" dirty="0"/>
                  <a:t>x3,y3,1</a:t>
                </a:r>
                <a:r>
                  <a:rPr lang="en-US" altLang="zh-CN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T1=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/>
                  <a:t>, T2</a:t>
                </a:r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2′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1′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2′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Assume M is transform matrix,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So we can compute M from 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429"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40" y="1983904"/>
            <a:ext cx="3031807" cy="16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3. Compute </a:t>
            </a:r>
            <a:r>
              <a:rPr lang="en-US" altLang="zh-CN" dirty="0" smtClean="0">
                <a:solidFill>
                  <a:srgbClr val="FFC000"/>
                </a:solidFill>
              </a:rPr>
              <a:t>transform matrix</a:t>
            </a:r>
            <a:r>
              <a:rPr lang="en-US" altLang="zh-CN" dirty="0" smtClean="0"/>
              <a:t> of medium location to original image and targeted location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for k = 1: size(TRI, 1)  </a:t>
            </a:r>
          </a:p>
          <a:p>
            <a:r>
              <a:rPr lang="en-US" altLang="zh-CN" sz="1700" dirty="0" err="1">
                <a:latin typeface="Khmer UI" panose="020B0502040204020203" pitchFamily="34" charset="0"/>
                <a:cs typeface="Khmer UI" panose="020B0502040204020203" pitchFamily="34" charset="0"/>
              </a:rPr>
              <a:t>mX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 = </a:t>
            </a:r>
            <a:r>
              <a:rPr lang="en-US" altLang="zh-CN" sz="1700" dirty="0" err="1">
                <a:latin typeface="Khmer UI" panose="020B0502040204020203" pitchFamily="34" charset="0"/>
                <a:cs typeface="Khmer UI" panose="020B0502040204020203" pitchFamily="34" charset="0"/>
              </a:rPr>
              <a:t>medLM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(TRI(k, :), 1);  </a:t>
            </a:r>
            <a:endParaRPr lang="en-US" altLang="zh-CN" sz="1700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altLang="zh-CN" sz="1700" dirty="0" smtClean="0">
                <a:latin typeface="Khmer UI" panose="020B0502040204020203" pitchFamily="34" charset="0"/>
                <a:cs typeface="Khmer UI" panose="020B0502040204020203" pitchFamily="34" charset="0"/>
              </a:rPr>
              <a:t>% 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x of medium landmark of </a:t>
            </a:r>
            <a:r>
              <a:rPr lang="en-US" altLang="zh-CN" sz="1700" dirty="0" err="1">
                <a:latin typeface="Khmer UI" panose="020B0502040204020203" pitchFamily="34" charset="0"/>
                <a:cs typeface="Khmer UI" panose="020B0502040204020203" pitchFamily="34" charset="0"/>
              </a:rPr>
              <a:t>no.k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 triangle  </a:t>
            </a:r>
          </a:p>
          <a:p>
            <a:r>
              <a:rPr lang="en-US" altLang="zh-CN" sz="1700" dirty="0" err="1">
                <a:latin typeface="Khmer UI" panose="020B0502040204020203" pitchFamily="34" charset="0"/>
                <a:cs typeface="Khmer UI" panose="020B0502040204020203" pitchFamily="34" charset="0"/>
              </a:rPr>
              <a:t>mY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 = </a:t>
            </a:r>
            <a:r>
              <a:rPr lang="en-US" altLang="zh-CN" sz="1700" dirty="0" err="1">
                <a:latin typeface="Khmer UI" panose="020B0502040204020203" pitchFamily="34" charset="0"/>
                <a:cs typeface="Khmer UI" panose="020B0502040204020203" pitchFamily="34" charset="0"/>
              </a:rPr>
              <a:t>medLM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(TRI(k, :), 2);  </a:t>
            </a:r>
            <a:endParaRPr lang="en-US" altLang="zh-CN" sz="1700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altLang="zh-CN" sz="1700" dirty="0" smtClean="0">
                <a:latin typeface="Khmer UI" panose="020B0502040204020203" pitchFamily="34" charset="0"/>
                <a:cs typeface="Khmer UI" panose="020B0502040204020203" pitchFamily="34" charset="0"/>
              </a:rPr>
              <a:t>% 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y of medium landmark of </a:t>
            </a:r>
            <a:r>
              <a:rPr lang="en-US" altLang="zh-CN" sz="1700" dirty="0" err="1">
                <a:latin typeface="Khmer UI" panose="020B0502040204020203" pitchFamily="34" charset="0"/>
                <a:cs typeface="Khmer UI" panose="020B0502040204020203" pitchFamily="34" charset="0"/>
              </a:rPr>
              <a:t>no.k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 triangle</a:t>
            </a:r>
          </a:p>
          <a:p>
            <a:endParaRPr lang="en-US" altLang="zh-CN" sz="17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m0 = [</a:t>
            </a:r>
            <a:r>
              <a:rPr lang="en-US" altLang="zh-CN" sz="1700" dirty="0" err="1">
                <a:latin typeface="Khmer UI" panose="020B0502040204020203" pitchFamily="34" charset="0"/>
                <a:cs typeface="Khmer UI" panose="020B0502040204020203" pitchFamily="34" charset="0"/>
              </a:rPr>
              <a:t>mX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altLang="zh-CN" sz="1700" dirty="0" err="1">
                <a:latin typeface="Khmer UI" panose="020B0502040204020203" pitchFamily="34" charset="0"/>
                <a:cs typeface="Khmer UI" panose="020B0502040204020203" pitchFamily="34" charset="0"/>
              </a:rPr>
              <a:t>mY</a:t>
            </a:r>
            <a:r>
              <a:rPr lang="en-US" altLang="zh-CN" sz="1700" dirty="0">
                <a:latin typeface="Khmer UI" panose="020B0502040204020203" pitchFamily="34" charset="0"/>
                <a:cs typeface="Khmer UI" panose="020B0502040204020203" pitchFamily="34" charset="0"/>
              </a:rPr>
              <a:t>, ones(3, 1)]';  % build coordinate matrix for each medium </a:t>
            </a:r>
            <a:r>
              <a:rPr lang="en-US" altLang="zh-CN" sz="1700" dirty="0" smtClean="0">
                <a:latin typeface="Khmer UI" panose="020B0502040204020203" pitchFamily="34" charset="0"/>
                <a:cs typeface="Khmer UI" panose="020B0502040204020203" pitchFamily="34" charset="0"/>
              </a:rPr>
              <a:t>triangle</a:t>
            </a:r>
            <a:endParaRPr lang="en-US" altLang="zh-CN" sz="17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altLang="zh-CN" sz="1800" dirty="0"/>
              <a:t>m1 = [</a:t>
            </a:r>
            <a:r>
              <a:rPr lang="en-US" altLang="zh-CN" sz="1800" dirty="0" err="1"/>
              <a:t>originalLM</a:t>
            </a:r>
            <a:r>
              <a:rPr lang="en-US" altLang="zh-CN" sz="1800" dirty="0"/>
              <a:t>(TRI(k, :), 1), </a:t>
            </a:r>
            <a:r>
              <a:rPr lang="en-US" altLang="zh-CN" sz="1800" dirty="0" err="1"/>
              <a:t>originalLM</a:t>
            </a:r>
            <a:r>
              <a:rPr lang="en-US" altLang="zh-CN" sz="1800" dirty="0"/>
              <a:t>(TRI(k, :), 2), ones(3, 1)]';  %build coordinate matrix for each original triangle</a:t>
            </a:r>
          </a:p>
          <a:p>
            <a:r>
              <a:rPr lang="en-US" altLang="zh-CN" sz="1800" dirty="0"/>
              <a:t>tran1 = m1 * m0^-1;  % counting transform matrixes which transform medium coordination to original ones</a:t>
            </a:r>
          </a:p>
          <a:p>
            <a:endParaRPr lang="en-US" altLang="zh-CN" sz="17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82982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z="6200" dirty="0" smtClean="0"/>
              <a:t>4. Using this transform matrix to get where are the </a:t>
            </a:r>
            <a:r>
              <a:rPr lang="en-US" altLang="zh-CN" sz="6200" dirty="0" smtClean="0">
                <a:solidFill>
                  <a:srgbClr val="FFC000"/>
                </a:solidFill>
              </a:rPr>
              <a:t>corresponding points</a:t>
            </a:r>
            <a:r>
              <a:rPr lang="en-US" altLang="zh-CN" sz="6200" dirty="0" smtClean="0"/>
              <a:t> of zero image on original and targeted images</a:t>
            </a:r>
          </a:p>
          <a:p>
            <a:r>
              <a:rPr lang="en-US" altLang="zh-CN" sz="6200" dirty="0"/>
              <a:t>5</a:t>
            </a:r>
            <a:r>
              <a:rPr lang="en-US" altLang="zh-CN" sz="6200" dirty="0" smtClean="0"/>
              <a:t>. assign </a:t>
            </a:r>
            <a:r>
              <a:rPr lang="en-US" altLang="zh-CN" sz="6200" dirty="0" smtClean="0">
                <a:solidFill>
                  <a:srgbClr val="FFC000"/>
                </a:solidFill>
              </a:rPr>
              <a:t>corresponding value</a:t>
            </a:r>
            <a:r>
              <a:rPr lang="en-US" altLang="zh-CN" sz="6200" dirty="0" smtClean="0"/>
              <a:t> to each pixels of zero image</a:t>
            </a:r>
          </a:p>
          <a:p>
            <a:endParaRPr lang="en-US" altLang="zh-CN" dirty="0" smtClean="0"/>
          </a:p>
          <a:p>
            <a:r>
              <a:rPr lang="en-US" altLang="zh-CN" sz="4000" dirty="0"/>
              <a:t>pos1 = tran1 * [x; y; 1];  </a:t>
            </a:r>
            <a:endParaRPr lang="en-US" altLang="zh-CN" sz="4000" dirty="0" smtClean="0"/>
          </a:p>
          <a:p>
            <a:r>
              <a:rPr lang="en-US" altLang="zh-CN" sz="4000" dirty="0" smtClean="0"/>
              <a:t>% </a:t>
            </a:r>
            <a:r>
              <a:rPr lang="en-US" altLang="zh-CN" sz="4000" dirty="0"/>
              <a:t>get the coordination of referenced points of original image</a:t>
            </a:r>
          </a:p>
          <a:p>
            <a:endParaRPr lang="en-US" altLang="zh-CN" sz="4000" dirty="0"/>
          </a:p>
          <a:p>
            <a:r>
              <a:rPr lang="en-US" altLang="zh-CN" sz="4000" dirty="0"/>
              <a:t>Similarly we can get the corresponding location of targeted </a:t>
            </a:r>
            <a:r>
              <a:rPr lang="en-US" altLang="zh-CN" sz="4000" dirty="0" smtClean="0"/>
              <a:t>image pos2</a:t>
            </a:r>
          </a:p>
          <a:p>
            <a:r>
              <a:rPr lang="en-US" altLang="zh-CN" sz="4000" dirty="0" smtClean="0"/>
              <a:t>Then adjust pos1 and pos2 to integer location </a:t>
            </a:r>
          </a:p>
          <a:p>
            <a:r>
              <a:rPr lang="en-US" altLang="zh-CN" sz="4000" dirty="0" smtClean="0"/>
              <a:t>p1x=round(pos1(1,1</a:t>
            </a:r>
            <a:r>
              <a:rPr lang="en-US" altLang="zh-CN" sz="4000" dirty="0"/>
              <a:t>)); </a:t>
            </a:r>
            <a:r>
              <a:rPr lang="en-US" altLang="zh-CN" sz="4000" dirty="0" smtClean="0"/>
              <a:t>p1y=round(pos1(2,1));p2x=round(pos2(1,1));p2y=round(pos2(2,1</a:t>
            </a:r>
            <a:r>
              <a:rPr lang="en-US" altLang="zh-CN" sz="4000" dirty="0"/>
              <a:t>));</a:t>
            </a:r>
          </a:p>
          <a:p>
            <a:endParaRPr lang="en-US" altLang="zh-CN" sz="4000" dirty="0" smtClean="0"/>
          </a:p>
          <a:p>
            <a:r>
              <a:rPr lang="es-ES" altLang="zh-CN" sz="4000" dirty="0"/>
              <a:t>medG(x, y, :) = (1-P(j)) * originalG(p1x,p1y , :) + P(j) * targetG(p2x, p2y, :);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9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Animation of face morphing</a:t>
            </a:r>
          </a:p>
          <a:p>
            <a:endParaRPr lang="en-US" altLang="zh-CN" dirty="0"/>
          </a:p>
          <a:p>
            <a:r>
              <a:rPr lang="en-US" altLang="zh-CN" dirty="0" smtClean="0"/>
              <a:t>Each frame is each medium fused images we gained last step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15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6" y="826345"/>
            <a:ext cx="1050734" cy="10507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99" y="826345"/>
            <a:ext cx="1050735" cy="105073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32" y="827612"/>
            <a:ext cx="1042268" cy="104226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98" y="819857"/>
            <a:ext cx="1050736" cy="105073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31" y="827612"/>
            <a:ext cx="1047735" cy="104773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5" y="2025767"/>
            <a:ext cx="1047782" cy="104778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6" y="2025767"/>
            <a:ext cx="1050734" cy="105073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99" y="2025767"/>
            <a:ext cx="1050735" cy="105073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32" y="2025767"/>
            <a:ext cx="1042268" cy="104226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98" y="2020593"/>
            <a:ext cx="1047442" cy="104744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9" y="2020593"/>
            <a:ext cx="1040267" cy="104026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5" y="3222237"/>
            <a:ext cx="1047782" cy="104778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6" y="3222237"/>
            <a:ext cx="1047782" cy="104778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27" y="3222237"/>
            <a:ext cx="1053687" cy="105368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28" y="3222237"/>
            <a:ext cx="1048172" cy="104817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14" y="3222237"/>
            <a:ext cx="1047782" cy="104778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31" y="3222237"/>
            <a:ext cx="1053687" cy="10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2" y="1352550"/>
            <a:ext cx="243840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84" y="1352550"/>
            <a:ext cx="2438400" cy="2438400"/>
          </a:xfrm>
          <a:prstGeom prst="rect">
            <a:avLst/>
          </a:prstGeom>
        </p:spPr>
      </p:pic>
      <p:pic>
        <p:nvPicPr>
          <p:cNvPr id="7" name="MansMorph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89647" y="135255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1286" y="1103971"/>
            <a:ext cx="8252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Face Morphing can be used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For Fun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27" y="857582"/>
            <a:ext cx="3546185" cy="38119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5" y="1063348"/>
            <a:ext cx="61245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2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6" y="1352550"/>
            <a:ext cx="2438400" cy="243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13" y="1352550"/>
            <a:ext cx="2438400" cy="2438400"/>
          </a:xfrm>
          <a:prstGeom prst="rect">
            <a:avLst/>
          </a:prstGeom>
        </p:spPr>
      </p:pic>
      <p:pic>
        <p:nvPicPr>
          <p:cNvPr id="5" name="GirlsMorph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89321" y="1352550"/>
            <a:ext cx="2438726" cy="24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6" y="1352550"/>
            <a:ext cx="243840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1352550"/>
            <a:ext cx="2438400" cy="2438400"/>
          </a:xfrm>
          <a:prstGeom prst="rect">
            <a:avLst/>
          </a:prstGeom>
        </p:spPr>
      </p:pic>
      <p:pic>
        <p:nvPicPr>
          <p:cNvPr id="7" name="GirlsFaceMorph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89647" y="1352550"/>
            <a:ext cx="2438400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8932" y="4038600"/>
            <a:ext cx="4961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>
                <a:hlinkClick r:id="rId7"/>
              </a:rPr>
              <a:t>https://tuchong.com/55422/12493071</a:t>
            </a:r>
            <a:r>
              <a:rPr lang="en-US" altLang="zh-CN" dirty="0" smtClean="0">
                <a:hlinkClick r:id="rId7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www.starphotos.cn/plus/view.php?aid=400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47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6" y="1352550"/>
            <a:ext cx="243840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352550"/>
            <a:ext cx="2438400" cy="2438400"/>
          </a:xfrm>
          <a:prstGeom prst="rect">
            <a:avLst/>
          </a:prstGeom>
        </p:spPr>
      </p:pic>
      <p:pic>
        <p:nvPicPr>
          <p:cNvPr id="7" name="ManWomanFaceMorph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89647" y="135255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1286" y="915231"/>
            <a:ext cx="8832714" cy="375431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Speed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 only face but the whole image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 only weighted fusion, but the bilinear interpolation.</a:t>
            </a:r>
          </a:p>
          <a:p>
            <a:endParaRPr lang="en-US" dirty="0"/>
          </a:p>
          <a:p>
            <a:r>
              <a:rPr lang="en-US" altLang="zh-CN" sz="1900" dirty="0"/>
              <a:t>5. assign </a:t>
            </a:r>
            <a:r>
              <a:rPr lang="en-US" altLang="zh-CN" sz="1900" dirty="0">
                <a:solidFill>
                  <a:srgbClr val="FFC000"/>
                </a:solidFill>
              </a:rPr>
              <a:t>corresponding value</a:t>
            </a:r>
            <a:r>
              <a:rPr lang="en-US" altLang="zh-CN" sz="1900" dirty="0"/>
              <a:t> to each pixels of zero </a:t>
            </a:r>
            <a:r>
              <a:rPr lang="en-US" altLang="zh-CN" sz="1900" dirty="0" smtClean="0"/>
              <a:t>image</a:t>
            </a:r>
          </a:p>
          <a:p>
            <a:r>
              <a:rPr lang="es-ES" altLang="zh-CN" sz="1900" dirty="0">
                <a:latin typeface="Khmer UI" panose="020B0502040204020203" pitchFamily="34" charset="0"/>
                <a:cs typeface="Khmer UI" panose="020B0502040204020203" pitchFamily="34" charset="0"/>
              </a:rPr>
              <a:t>medG(x, y, :) = (1-P(j)) * originalG(p1x,p1y , :) + P(j) * targetG(p2x, p2y, :);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https://github.com/t0nyren/piecewiseAffine/blob/master/README.md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http://blog.csdn.net/a809146548/article/details/50681961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https://en.wikipedia.org/wiki/Morphing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www.faceplusplus.com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blog.csdn.net/pdcxs007/article/details/8865660</a:t>
            </a:r>
            <a:endParaRPr lang="en-US" sz="1800" dirty="0" smtClean="0"/>
          </a:p>
          <a:p>
            <a:r>
              <a:rPr lang="en-US" sz="1800" dirty="0">
                <a:hlinkClick r:id="rId7"/>
              </a:rPr>
              <a:t>http://</a:t>
            </a:r>
            <a:r>
              <a:rPr lang="en-US" sz="1800" dirty="0" smtClean="0">
                <a:hlinkClick r:id="rId7"/>
              </a:rPr>
              <a:t>www.soopat.com/Patent/201310601251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There are mainly three steps to morph a face to another, Landmark detection, Triangulation and Affine transform. </a:t>
            </a:r>
          </a:p>
          <a:p>
            <a:r>
              <a:rPr lang="en-US" altLang="zh-CN" dirty="0"/>
              <a:t>Based on this, our group have successfully done the face morphing step by step.</a:t>
            </a:r>
          </a:p>
          <a:p>
            <a:r>
              <a:rPr lang="en-US" altLang="zh-CN" dirty="0"/>
              <a:t>We will also introduce our project by these three parts to show our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Landmark </a:t>
            </a:r>
            <a:r>
              <a:rPr lang="en-US" sz="2800" dirty="0"/>
              <a:t>introduction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867" t="8518" r="5906" b="14763"/>
          <a:stretch/>
        </p:blipFill>
        <p:spPr>
          <a:xfrm>
            <a:off x="952636" y="1260389"/>
            <a:ext cx="7234060" cy="34969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913" y="821840"/>
            <a:ext cx="22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华文中宋" panose="02010600040101010101" pitchFamily="2" charset="-122"/>
                <a:cs typeface="+mn-cs"/>
              </a:rPr>
              <a:t>www.faceplusplus.com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1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Landmark</a:t>
            </a:r>
            <a:r>
              <a:rPr lang="en-US" altLang="zh-CN" sz="2800" dirty="0"/>
              <a:t>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Post the image file to  </a:t>
            </a:r>
            <a:r>
              <a:rPr lang="en-US" altLang="zh-CN" dirty="0" err="1"/>
              <a:t>api</a:t>
            </a:r>
            <a:r>
              <a:rPr lang="en-US" altLang="zh-CN" dirty="0"/>
              <a:t> ‘</a:t>
            </a:r>
            <a:r>
              <a:rPr lang="en-US" altLang="zh-CN" sz="1800" i="1" dirty="0"/>
              <a:t>http://apicn.faceplusplus.com’</a:t>
            </a:r>
          </a:p>
          <a:p>
            <a:r>
              <a:rPr lang="en-US" altLang="zh-CN" dirty="0"/>
              <a:t>Get the landmark information back in JSON file</a:t>
            </a:r>
          </a:p>
          <a:p>
            <a:r>
              <a:rPr lang="en-US" altLang="zh-CN" dirty="0"/>
              <a:t>Parse JSON file in </a:t>
            </a:r>
            <a:r>
              <a:rPr lang="en-US" altLang="zh-CN" dirty="0" err="1"/>
              <a:t>Matlab</a:t>
            </a:r>
            <a:r>
              <a:rPr lang="en-US" altLang="zh-CN" dirty="0"/>
              <a:t> and get the Landmark points of 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6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Landmark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api</a:t>
            </a:r>
            <a:r>
              <a:rPr lang="en-US" altLang="zh-CN" sz="2800" dirty="0"/>
              <a:t> docs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1286" y="1543865"/>
            <a:ext cx="8487945" cy="2064307"/>
          </a:xfrm>
        </p:spPr>
      </p:pic>
    </p:spTree>
    <p:extLst>
      <p:ext uri="{BB962C8B-B14F-4D97-AF65-F5344CB8AC3E}">
        <p14:creationId xmlns:p14="http://schemas.microsoft.com/office/powerpoint/2010/main" val="11072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Landmark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api</a:t>
            </a:r>
            <a:r>
              <a:rPr lang="en-US" altLang="zh-CN" sz="2800" dirty="0"/>
              <a:t> docs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30267" y="915988"/>
            <a:ext cx="4878704" cy="3752850"/>
          </a:xfrm>
        </p:spPr>
      </p:pic>
    </p:spTree>
    <p:extLst>
      <p:ext uri="{BB962C8B-B14F-4D97-AF65-F5344CB8AC3E}">
        <p14:creationId xmlns:p14="http://schemas.microsoft.com/office/powerpoint/2010/main" val="35895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Landmark </a:t>
            </a:r>
            <a:r>
              <a:rPr lang="en-US" altLang="zh-CN" sz="2800" dirty="0"/>
              <a:t>examples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28325" y="915988"/>
            <a:ext cx="1504210" cy="375285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47" y="915988"/>
            <a:ext cx="1602780" cy="375285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575" y="915989"/>
            <a:ext cx="161720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Landmark </a:t>
            </a:r>
            <a:r>
              <a:rPr lang="en-US" altLang="zh-CN" sz="2800" dirty="0"/>
              <a:t>examples</a:t>
            </a:r>
            <a:endParaRPr lang="zh-CN" altLang="en-US" dirty="0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06699" y="1691318"/>
            <a:ext cx="7312610" cy="2065135"/>
          </a:xfrm>
        </p:spPr>
      </p:pic>
    </p:spTree>
    <p:extLst>
      <p:ext uri="{BB962C8B-B14F-4D97-AF65-F5344CB8AC3E}">
        <p14:creationId xmlns:p14="http://schemas.microsoft.com/office/powerpoint/2010/main" val="25398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29573</TotalTime>
  <Words>662</Words>
  <Application>Microsoft Office PowerPoint</Application>
  <PresentationFormat>全屏显示(16:9)</PresentationFormat>
  <Paragraphs>106</Paragraphs>
  <Slides>24</Slides>
  <Notes>1</Notes>
  <HiddenSlides>0</HiddenSlides>
  <MMClips>4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Gill Sans</vt:lpstr>
      <vt:lpstr>Lucida Grande</vt:lpstr>
      <vt:lpstr>华文中宋</vt:lpstr>
      <vt:lpstr>Arial</vt:lpstr>
      <vt:lpstr>Calibri</vt:lpstr>
      <vt:lpstr>Cambria Math</vt:lpstr>
      <vt:lpstr>Gill Sans MT</vt:lpstr>
      <vt:lpstr>Khmer UI</vt:lpstr>
      <vt:lpstr>Horizon</vt:lpstr>
      <vt:lpstr>Face Morphing</vt:lpstr>
      <vt:lpstr>Introduction/background</vt:lpstr>
      <vt:lpstr>Problem formulation</vt:lpstr>
      <vt:lpstr>Get Landmark introduction</vt:lpstr>
      <vt:lpstr>Get Landmark steps</vt:lpstr>
      <vt:lpstr>Get Landmark api docs</vt:lpstr>
      <vt:lpstr>Get Landmark api docs</vt:lpstr>
      <vt:lpstr>Get Landmark examples</vt:lpstr>
      <vt:lpstr>Get Landmark examples</vt:lpstr>
      <vt:lpstr>Get Landmark examples</vt:lpstr>
      <vt:lpstr>Experiments and results</vt:lpstr>
      <vt:lpstr>Fusion</vt:lpstr>
      <vt:lpstr>Fusion</vt:lpstr>
      <vt:lpstr>Fusion</vt:lpstr>
      <vt:lpstr>Fusion</vt:lpstr>
      <vt:lpstr>Fusion</vt:lpstr>
      <vt:lpstr>Results </vt:lpstr>
      <vt:lpstr>Results </vt:lpstr>
      <vt:lpstr>Results </vt:lpstr>
      <vt:lpstr>Results </vt:lpstr>
      <vt:lpstr>Results </vt:lpstr>
      <vt:lpstr>Results </vt:lpstr>
      <vt:lpstr>Future directions</vt:lpstr>
      <vt:lpstr>Information Cited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152  Digital Image Processing</dc:title>
  <dc:creator>Salman Asif</dc:creator>
  <cp:lastModifiedBy>吴秋桦</cp:lastModifiedBy>
  <cp:revision>664</cp:revision>
  <dcterms:created xsi:type="dcterms:W3CDTF">2016-09-14T22:19:32Z</dcterms:created>
  <dcterms:modified xsi:type="dcterms:W3CDTF">2016-11-30T22:04:11Z</dcterms:modified>
</cp:coreProperties>
</file>