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4" r:id="rId4"/>
    <p:sldId id="258" r:id="rId5"/>
    <p:sldId id="259" r:id="rId6"/>
    <p:sldId id="266" r:id="rId7"/>
    <p:sldId id="263" r:id="rId8"/>
    <p:sldId id="260" r:id="rId9"/>
    <p:sldId id="261" r:id="rId10"/>
    <p:sldId id="262" r:id="rId11"/>
    <p:sldId id="267" r:id="rId12"/>
    <p:sldId id="265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5" roundtripDataSignature="AMtx7mjannWN3nujlN53ifFAs6Qyuxsxj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ise Lagace" initials="EL" lastIdx="5" clrIdx="0">
    <p:extLst>
      <p:ext uri="{19B8F6BF-5375-455C-9EA6-DF929625EA0E}">
        <p15:presenceInfo xmlns:p15="http://schemas.microsoft.com/office/powerpoint/2012/main" userId="Elise Lagac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F2A71C-CF41-489B-83EA-33A22C3C2CCC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715660-7486-4392-802F-94A25883DE16}">
      <dgm:prSet phldrT="[Text]"/>
      <dgm:spPr/>
      <dgm:t>
        <a:bodyPr/>
        <a:lstStyle/>
        <a:p>
          <a:r>
            <a:rPr lang="en-US" dirty="0"/>
            <a:t>Data Cleaning</a:t>
          </a:r>
        </a:p>
      </dgm:t>
    </dgm:pt>
    <dgm:pt modelId="{40719EF4-1C8D-40CD-97D1-4C6BFDC79704}" type="parTrans" cxnId="{0C6D4276-119C-4727-BCC8-456C0E4CE779}">
      <dgm:prSet/>
      <dgm:spPr/>
      <dgm:t>
        <a:bodyPr/>
        <a:lstStyle/>
        <a:p>
          <a:endParaRPr lang="en-US"/>
        </a:p>
      </dgm:t>
    </dgm:pt>
    <dgm:pt modelId="{058BC1E9-03DC-41BF-A60C-EF90E893DE1C}" type="sibTrans" cxnId="{0C6D4276-119C-4727-BCC8-456C0E4CE779}">
      <dgm:prSet/>
      <dgm:spPr/>
      <dgm:t>
        <a:bodyPr/>
        <a:lstStyle/>
        <a:p>
          <a:endParaRPr lang="en-US"/>
        </a:p>
      </dgm:t>
    </dgm:pt>
    <dgm:pt modelId="{46B09580-EB23-4C74-8E8C-140D5AAA9581}">
      <dgm:prSet phldrT="[Text]"/>
      <dgm:spPr/>
      <dgm:t>
        <a:bodyPr/>
        <a:lstStyle/>
        <a:p>
          <a:r>
            <a:rPr lang="en-US" dirty="0"/>
            <a:t>Missing Values</a:t>
          </a:r>
        </a:p>
      </dgm:t>
    </dgm:pt>
    <dgm:pt modelId="{3B550244-E168-409D-9BF0-4DF18FE1ABAF}" type="parTrans" cxnId="{F8D70693-9D96-442E-A75C-A1C8861EFDB8}">
      <dgm:prSet/>
      <dgm:spPr/>
      <dgm:t>
        <a:bodyPr/>
        <a:lstStyle/>
        <a:p>
          <a:endParaRPr lang="en-US"/>
        </a:p>
      </dgm:t>
    </dgm:pt>
    <dgm:pt modelId="{CEBF4514-30FD-4633-AA98-DAFCBD43CACC}" type="sibTrans" cxnId="{F8D70693-9D96-442E-A75C-A1C8861EFDB8}">
      <dgm:prSet/>
      <dgm:spPr/>
      <dgm:t>
        <a:bodyPr/>
        <a:lstStyle/>
        <a:p>
          <a:endParaRPr lang="en-US"/>
        </a:p>
      </dgm:t>
    </dgm:pt>
    <dgm:pt modelId="{EAD3D67C-13E4-49CD-A907-987D3FC770DF}">
      <dgm:prSet phldrT="[Text]"/>
      <dgm:spPr/>
      <dgm:t>
        <a:bodyPr/>
        <a:lstStyle/>
        <a:p>
          <a:r>
            <a:rPr lang="en-US" dirty="0"/>
            <a:t>Text cleaning &amp; word embedding</a:t>
          </a:r>
        </a:p>
      </dgm:t>
    </dgm:pt>
    <dgm:pt modelId="{62A46E6B-BBAD-4A13-B93B-A506152E5DD0}" type="parTrans" cxnId="{45313E21-5F3F-49A0-8CAE-A3D8D97C189B}">
      <dgm:prSet/>
      <dgm:spPr/>
      <dgm:t>
        <a:bodyPr/>
        <a:lstStyle/>
        <a:p>
          <a:endParaRPr lang="en-US"/>
        </a:p>
      </dgm:t>
    </dgm:pt>
    <dgm:pt modelId="{75540569-DE24-4CC2-BB7F-6C8943B6EED3}" type="sibTrans" cxnId="{45313E21-5F3F-49A0-8CAE-A3D8D97C189B}">
      <dgm:prSet/>
      <dgm:spPr/>
      <dgm:t>
        <a:bodyPr/>
        <a:lstStyle/>
        <a:p>
          <a:endParaRPr lang="en-US"/>
        </a:p>
      </dgm:t>
    </dgm:pt>
    <dgm:pt modelId="{32716798-AA38-403A-89F4-A6CFE6FD6B87}">
      <dgm:prSet phldrT="[Text]"/>
      <dgm:spPr/>
      <dgm:t>
        <a:bodyPr/>
        <a:lstStyle/>
        <a:p>
          <a:r>
            <a:rPr lang="en-US" dirty="0"/>
            <a:t>Visualize</a:t>
          </a:r>
        </a:p>
      </dgm:t>
    </dgm:pt>
    <dgm:pt modelId="{90CD9A54-20F8-472F-AFE6-74053D68E145}" type="parTrans" cxnId="{17FC8D00-0012-4B80-9B8E-8D3D0CA26690}">
      <dgm:prSet/>
      <dgm:spPr/>
      <dgm:t>
        <a:bodyPr/>
        <a:lstStyle/>
        <a:p>
          <a:endParaRPr lang="en-US"/>
        </a:p>
      </dgm:t>
    </dgm:pt>
    <dgm:pt modelId="{9EF8BA21-3F7C-40CB-984F-585D27AE57CE}" type="sibTrans" cxnId="{17FC8D00-0012-4B80-9B8E-8D3D0CA26690}">
      <dgm:prSet/>
      <dgm:spPr/>
      <dgm:t>
        <a:bodyPr/>
        <a:lstStyle/>
        <a:p>
          <a:endParaRPr lang="en-US"/>
        </a:p>
      </dgm:t>
    </dgm:pt>
    <dgm:pt modelId="{1BF7CC9B-7432-4995-A423-4A7B2B3D9A76}">
      <dgm:prSet phldrT="[Text]"/>
      <dgm:spPr/>
      <dgm:t>
        <a:bodyPr/>
        <a:lstStyle/>
        <a:p>
          <a:r>
            <a:rPr lang="en-US" dirty="0"/>
            <a:t>Key trends between claim features and truth rating</a:t>
          </a:r>
        </a:p>
      </dgm:t>
    </dgm:pt>
    <dgm:pt modelId="{70D20C04-AD9D-4044-B438-04B01A0AA93D}" type="parTrans" cxnId="{EED04836-2E18-4115-A4C7-1C965E9F1D86}">
      <dgm:prSet/>
      <dgm:spPr/>
      <dgm:t>
        <a:bodyPr/>
        <a:lstStyle/>
        <a:p>
          <a:endParaRPr lang="en-US"/>
        </a:p>
      </dgm:t>
    </dgm:pt>
    <dgm:pt modelId="{69D65728-04E5-4D37-B9BD-93CE9543C587}" type="sibTrans" cxnId="{EED04836-2E18-4115-A4C7-1C965E9F1D86}">
      <dgm:prSet/>
      <dgm:spPr/>
      <dgm:t>
        <a:bodyPr/>
        <a:lstStyle/>
        <a:p>
          <a:endParaRPr lang="en-US"/>
        </a:p>
      </dgm:t>
    </dgm:pt>
    <dgm:pt modelId="{54CAA547-6955-4561-83A8-D199F41E77AD}">
      <dgm:prSet phldrT="[Text]"/>
      <dgm:spPr/>
      <dgm:t>
        <a:bodyPr/>
        <a:lstStyle/>
        <a:p>
          <a:r>
            <a:rPr lang="en-US" dirty="0"/>
            <a:t>Feature Engineering</a:t>
          </a:r>
        </a:p>
      </dgm:t>
    </dgm:pt>
    <dgm:pt modelId="{8B3BE755-A678-45FC-BEB7-303DDE889BD4}" type="parTrans" cxnId="{622AD16F-8F64-407D-9A48-216FB646B51D}">
      <dgm:prSet/>
      <dgm:spPr/>
      <dgm:t>
        <a:bodyPr/>
        <a:lstStyle/>
        <a:p>
          <a:endParaRPr lang="en-US"/>
        </a:p>
      </dgm:t>
    </dgm:pt>
    <dgm:pt modelId="{2A6D13BA-1B2E-4D65-A3BC-2679D58ECDD6}" type="sibTrans" cxnId="{622AD16F-8F64-407D-9A48-216FB646B51D}">
      <dgm:prSet/>
      <dgm:spPr/>
      <dgm:t>
        <a:bodyPr/>
        <a:lstStyle/>
        <a:p>
          <a:endParaRPr lang="en-US"/>
        </a:p>
      </dgm:t>
    </dgm:pt>
    <dgm:pt modelId="{01FC1E6B-E3BD-4984-B6F0-E68C7A418C05}">
      <dgm:prSet phldrT="[Text]"/>
      <dgm:spPr/>
      <dgm:t>
        <a:bodyPr/>
        <a:lstStyle/>
        <a:p>
          <a:r>
            <a:rPr lang="en-US" dirty="0"/>
            <a:t>Sentiment Analysis</a:t>
          </a:r>
        </a:p>
      </dgm:t>
    </dgm:pt>
    <dgm:pt modelId="{8D9A5A2D-91B0-4A0C-8C47-9536AA87DAD2}" type="parTrans" cxnId="{1DC8724C-520D-4221-AF1D-145E8B8CDECB}">
      <dgm:prSet/>
      <dgm:spPr/>
      <dgm:t>
        <a:bodyPr/>
        <a:lstStyle/>
        <a:p>
          <a:endParaRPr lang="en-US"/>
        </a:p>
      </dgm:t>
    </dgm:pt>
    <dgm:pt modelId="{A8F4567C-4A36-4FC3-B4EE-30AC73711BD7}" type="sibTrans" cxnId="{1DC8724C-520D-4221-AF1D-145E8B8CDECB}">
      <dgm:prSet/>
      <dgm:spPr/>
      <dgm:t>
        <a:bodyPr/>
        <a:lstStyle/>
        <a:p>
          <a:endParaRPr lang="en-US"/>
        </a:p>
      </dgm:t>
    </dgm:pt>
    <dgm:pt modelId="{E7312739-D4A5-4F2D-9419-D7509D8E20D4}">
      <dgm:prSet phldrT="[Text]"/>
      <dgm:spPr/>
      <dgm:t>
        <a:bodyPr/>
        <a:lstStyle/>
        <a:p>
          <a:r>
            <a:rPr lang="en-US" dirty="0"/>
            <a:t>Feature Selection</a:t>
          </a:r>
        </a:p>
      </dgm:t>
    </dgm:pt>
    <dgm:pt modelId="{6866ED25-0248-4466-A02A-49D118B1E7E4}" type="parTrans" cxnId="{4CD8CD54-5D61-4796-A655-C5105B13422F}">
      <dgm:prSet/>
      <dgm:spPr/>
      <dgm:t>
        <a:bodyPr/>
        <a:lstStyle/>
        <a:p>
          <a:endParaRPr lang="en-US"/>
        </a:p>
      </dgm:t>
    </dgm:pt>
    <dgm:pt modelId="{9F08527B-8A07-47EA-8A33-676FAE76A46A}" type="sibTrans" cxnId="{4CD8CD54-5D61-4796-A655-C5105B13422F}">
      <dgm:prSet/>
      <dgm:spPr/>
      <dgm:t>
        <a:bodyPr/>
        <a:lstStyle/>
        <a:p>
          <a:endParaRPr lang="en-US"/>
        </a:p>
      </dgm:t>
    </dgm:pt>
    <dgm:pt modelId="{55AAB6BC-AA83-48C3-9D4C-EFF56EAA9A6C}">
      <dgm:prSet phldrT="[Text]"/>
      <dgm:spPr/>
      <dgm:t>
        <a:bodyPr/>
        <a:lstStyle/>
        <a:p>
          <a:r>
            <a:rPr lang="en-US" dirty="0"/>
            <a:t>Encoding features</a:t>
          </a:r>
        </a:p>
      </dgm:t>
    </dgm:pt>
    <dgm:pt modelId="{0094F425-8396-4529-AB8D-523D0FB4C703}" type="parTrans" cxnId="{1A2D61B4-3F4A-402A-B795-3503D09D3F23}">
      <dgm:prSet/>
      <dgm:spPr/>
      <dgm:t>
        <a:bodyPr/>
        <a:lstStyle/>
        <a:p>
          <a:endParaRPr lang="en-US"/>
        </a:p>
      </dgm:t>
    </dgm:pt>
    <dgm:pt modelId="{415AA1FB-38BC-4FD6-9BFB-9D1EC22D60DD}" type="sibTrans" cxnId="{1A2D61B4-3F4A-402A-B795-3503D09D3F23}">
      <dgm:prSet/>
      <dgm:spPr/>
      <dgm:t>
        <a:bodyPr/>
        <a:lstStyle/>
        <a:p>
          <a:endParaRPr lang="en-US"/>
        </a:p>
      </dgm:t>
    </dgm:pt>
    <dgm:pt modelId="{8AD03787-97B3-40CB-A4AC-00D4F3A1FCC5}">
      <dgm:prSet phldrT="[Text]"/>
      <dgm:spPr/>
      <dgm:t>
        <a:bodyPr/>
        <a:lstStyle/>
        <a:p>
          <a:r>
            <a:rPr lang="en-US" dirty="0"/>
            <a:t>Date &amp; Claimant Features</a:t>
          </a:r>
        </a:p>
      </dgm:t>
    </dgm:pt>
    <dgm:pt modelId="{E3592FDC-714E-4739-8505-B3D6139B24EB}" type="parTrans" cxnId="{9A125DD8-A1B6-485B-BF0C-9ECF990F6015}">
      <dgm:prSet/>
      <dgm:spPr/>
      <dgm:t>
        <a:bodyPr/>
        <a:lstStyle/>
        <a:p>
          <a:endParaRPr lang="en-US"/>
        </a:p>
      </dgm:t>
    </dgm:pt>
    <dgm:pt modelId="{873B0C33-505F-4E8B-BEDB-BAF987D21F8F}" type="sibTrans" cxnId="{9A125DD8-A1B6-485B-BF0C-9ECF990F6015}">
      <dgm:prSet/>
      <dgm:spPr/>
      <dgm:t>
        <a:bodyPr/>
        <a:lstStyle/>
        <a:p>
          <a:endParaRPr lang="en-US"/>
        </a:p>
      </dgm:t>
    </dgm:pt>
    <dgm:pt modelId="{778FEC1D-02C4-4473-AD5E-845E4B816EB2}">
      <dgm:prSet phldrT="[Text]"/>
      <dgm:spPr/>
      <dgm:t>
        <a:bodyPr/>
        <a:lstStyle/>
        <a:p>
          <a:r>
            <a:rPr lang="en-US" dirty="0"/>
            <a:t>Part of Speech Features</a:t>
          </a:r>
        </a:p>
      </dgm:t>
    </dgm:pt>
    <dgm:pt modelId="{916704DD-5FCB-4C9D-A9DD-3901C97DB8D5}" type="parTrans" cxnId="{D6D7A0D7-91DD-4F86-B82C-7D6A6B9CC7A4}">
      <dgm:prSet/>
      <dgm:spPr/>
      <dgm:t>
        <a:bodyPr/>
        <a:lstStyle/>
        <a:p>
          <a:endParaRPr lang="en-US"/>
        </a:p>
      </dgm:t>
    </dgm:pt>
    <dgm:pt modelId="{93CB680A-F951-47B4-BB5A-0AF729522C25}" type="sibTrans" cxnId="{D6D7A0D7-91DD-4F86-B82C-7D6A6B9CC7A4}">
      <dgm:prSet/>
      <dgm:spPr/>
      <dgm:t>
        <a:bodyPr/>
        <a:lstStyle/>
        <a:p>
          <a:endParaRPr lang="en-US"/>
        </a:p>
      </dgm:t>
    </dgm:pt>
    <dgm:pt modelId="{61CBCBEA-4C27-4A76-84BD-EF668545483F}">
      <dgm:prSet phldrT="[Text]"/>
      <dgm:spPr/>
      <dgm:t>
        <a:bodyPr/>
        <a:lstStyle/>
        <a:p>
          <a:r>
            <a:rPr lang="en-US" dirty="0"/>
            <a:t>Similarity score between claims and related article text</a:t>
          </a:r>
        </a:p>
      </dgm:t>
    </dgm:pt>
    <dgm:pt modelId="{C76FC7C3-72C7-4606-8B37-C87326CEE17B}" type="parTrans" cxnId="{0EFF440F-53D6-41B3-B519-0C403345286D}">
      <dgm:prSet/>
      <dgm:spPr/>
      <dgm:t>
        <a:bodyPr/>
        <a:lstStyle/>
        <a:p>
          <a:endParaRPr lang="en-US"/>
        </a:p>
      </dgm:t>
    </dgm:pt>
    <dgm:pt modelId="{A5C28E9E-E0D2-404C-986A-FE192B8203C4}" type="sibTrans" cxnId="{0EFF440F-53D6-41B3-B519-0C403345286D}">
      <dgm:prSet/>
      <dgm:spPr/>
      <dgm:t>
        <a:bodyPr/>
        <a:lstStyle/>
        <a:p>
          <a:endParaRPr lang="en-US"/>
        </a:p>
      </dgm:t>
    </dgm:pt>
    <dgm:pt modelId="{DCFC334E-08D3-4BF6-828E-FA5A39349F93}">
      <dgm:prSet phldrT="[Text]"/>
      <dgm:spPr/>
      <dgm:t>
        <a:bodyPr/>
        <a:lstStyle/>
        <a:p>
          <a:r>
            <a:rPr lang="en-US" dirty="0"/>
            <a:t>Feature Importance</a:t>
          </a:r>
        </a:p>
      </dgm:t>
    </dgm:pt>
    <dgm:pt modelId="{24B141D9-0BED-42DD-808F-9B1EB1C74CD3}" type="parTrans" cxnId="{0659D714-0CBA-41D9-B1F1-9317CACD4A11}">
      <dgm:prSet/>
      <dgm:spPr/>
      <dgm:t>
        <a:bodyPr/>
        <a:lstStyle/>
        <a:p>
          <a:endParaRPr lang="en-US"/>
        </a:p>
      </dgm:t>
    </dgm:pt>
    <dgm:pt modelId="{106F0073-BA0E-43A7-95AA-2F06C1935BE4}" type="sibTrans" cxnId="{0659D714-0CBA-41D9-B1F1-9317CACD4A11}">
      <dgm:prSet/>
      <dgm:spPr/>
      <dgm:t>
        <a:bodyPr/>
        <a:lstStyle/>
        <a:p>
          <a:endParaRPr lang="en-US"/>
        </a:p>
      </dgm:t>
    </dgm:pt>
    <dgm:pt modelId="{A513744A-91F8-44CA-AEDB-892E2417533F}">
      <dgm:prSet phldrT="[Text]"/>
      <dgm:spPr/>
      <dgm:t>
        <a:bodyPr/>
        <a:lstStyle/>
        <a:p>
          <a:r>
            <a:rPr lang="en-US" dirty="0"/>
            <a:t>Drop un-important features</a:t>
          </a:r>
        </a:p>
      </dgm:t>
    </dgm:pt>
    <dgm:pt modelId="{AE9BBB4E-F3E4-4A72-95CF-5F4C3151690A}" type="parTrans" cxnId="{F04F36CF-CD71-44EE-83E6-5591154139DB}">
      <dgm:prSet/>
      <dgm:spPr/>
      <dgm:t>
        <a:bodyPr/>
        <a:lstStyle/>
        <a:p>
          <a:endParaRPr lang="en-US"/>
        </a:p>
      </dgm:t>
    </dgm:pt>
    <dgm:pt modelId="{FC33C338-F191-4089-B241-F235A79B7238}" type="sibTrans" cxnId="{F04F36CF-CD71-44EE-83E6-5591154139DB}">
      <dgm:prSet/>
      <dgm:spPr/>
      <dgm:t>
        <a:bodyPr/>
        <a:lstStyle/>
        <a:p>
          <a:endParaRPr lang="en-US"/>
        </a:p>
      </dgm:t>
    </dgm:pt>
    <dgm:pt modelId="{F13C8F5C-BCDB-48B0-8FCC-A000511619B5}">
      <dgm:prSet phldrT="[Text]"/>
      <dgm:spPr/>
      <dgm:t>
        <a:bodyPr/>
        <a:lstStyle/>
        <a:p>
          <a:r>
            <a:rPr lang="en-US" dirty="0"/>
            <a:t>Algorithm</a:t>
          </a:r>
        </a:p>
      </dgm:t>
    </dgm:pt>
    <dgm:pt modelId="{2F1F5BFD-75BF-4CD3-BD40-A371029038EE}" type="parTrans" cxnId="{BD1FF0D0-7556-4D7C-A525-B47C32E24BAA}">
      <dgm:prSet/>
      <dgm:spPr/>
      <dgm:t>
        <a:bodyPr/>
        <a:lstStyle/>
        <a:p>
          <a:endParaRPr lang="en-US"/>
        </a:p>
      </dgm:t>
    </dgm:pt>
    <dgm:pt modelId="{1763B754-AADC-4BF4-A392-8A44CFFA0542}" type="sibTrans" cxnId="{BD1FF0D0-7556-4D7C-A525-B47C32E24BAA}">
      <dgm:prSet/>
      <dgm:spPr/>
      <dgm:t>
        <a:bodyPr/>
        <a:lstStyle/>
        <a:p>
          <a:endParaRPr lang="en-US"/>
        </a:p>
      </dgm:t>
    </dgm:pt>
    <dgm:pt modelId="{0483843A-B803-4499-813A-5A5E11303E72}">
      <dgm:prSet phldrT="[Text]"/>
      <dgm:spPr/>
      <dgm:t>
        <a:bodyPr/>
        <a:lstStyle/>
        <a:p>
          <a:r>
            <a:rPr lang="en-US" dirty="0"/>
            <a:t>Ensemble model to determine most frequent prediction</a:t>
          </a:r>
        </a:p>
      </dgm:t>
    </dgm:pt>
    <dgm:pt modelId="{41338F71-6CFA-48BD-B89B-4E40CADC7977}" type="parTrans" cxnId="{D748CCD9-F92E-41A4-9196-A3EA89639447}">
      <dgm:prSet/>
      <dgm:spPr/>
      <dgm:t>
        <a:bodyPr/>
        <a:lstStyle/>
        <a:p>
          <a:endParaRPr lang="en-US"/>
        </a:p>
      </dgm:t>
    </dgm:pt>
    <dgm:pt modelId="{DB31421A-C6D0-446E-8043-3277D48197AE}" type="sibTrans" cxnId="{D748CCD9-F92E-41A4-9196-A3EA89639447}">
      <dgm:prSet/>
      <dgm:spPr/>
      <dgm:t>
        <a:bodyPr/>
        <a:lstStyle/>
        <a:p>
          <a:endParaRPr lang="en-US"/>
        </a:p>
      </dgm:t>
    </dgm:pt>
    <dgm:pt modelId="{4981E4C9-98A2-464B-AEF1-6713BFA3FAB0}">
      <dgm:prSet phldrT="[Text]"/>
      <dgm:spPr/>
      <dgm:t>
        <a:bodyPr/>
        <a:lstStyle/>
        <a:p>
          <a:r>
            <a:rPr lang="en-US" dirty="0"/>
            <a:t>Gridsearch for hyperparameter tuning</a:t>
          </a:r>
        </a:p>
      </dgm:t>
    </dgm:pt>
    <dgm:pt modelId="{ED5A08B5-17D4-4A14-A6BB-189746D290C6}" type="parTrans" cxnId="{EC24ADBC-CD11-44AC-9B7B-0AFD9158D829}">
      <dgm:prSet/>
      <dgm:spPr/>
      <dgm:t>
        <a:bodyPr/>
        <a:lstStyle/>
        <a:p>
          <a:endParaRPr lang="en-US"/>
        </a:p>
      </dgm:t>
    </dgm:pt>
    <dgm:pt modelId="{5D9FF575-8296-44A0-A01A-3DBC747E663C}" type="sibTrans" cxnId="{EC24ADBC-CD11-44AC-9B7B-0AFD9158D829}">
      <dgm:prSet/>
      <dgm:spPr/>
      <dgm:t>
        <a:bodyPr/>
        <a:lstStyle/>
        <a:p>
          <a:endParaRPr lang="en-US"/>
        </a:p>
      </dgm:t>
    </dgm:pt>
    <dgm:pt modelId="{704A9AC9-F73F-4BCA-BF77-DD80F235B776}">
      <dgm:prSet phldrT="[Text]"/>
      <dgm:spPr/>
      <dgm:t>
        <a:bodyPr/>
        <a:lstStyle/>
        <a:p>
          <a:r>
            <a:rPr lang="en-US" dirty="0"/>
            <a:t>Evaluation of results</a:t>
          </a:r>
        </a:p>
      </dgm:t>
    </dgm:pt>
    <dgm:pt modelId="{E903BE30-9200-42A6-84F9-29D19DED278F}" type="parTrans" cxnId="{55753948-BA50-4352-8A5E-6467DDF3A1DE}">
      <dgm:prSet/>
      <dgm:spPr/>
      <dgm:t>
        <a:bodyPr/>
        <a:lstStyle/>
        <a:p>
          <a:endParaRPr lang="en-US"/>
        </a:p>
      </dgm:t>
    </dgm:pt>
    <dgm:pt modelId="{D229B9F9-868A-486D-8F14-7FDF144FB7D6}" type="sibTrans" cxnId="{55753948-BA50-4352-8A5E-6467DDF3A1DE}">
      <dgm:prSet/>
      <dgm:spPr/>
      <dgm:t>
        <a:bodyPr/>
        <a:lstStyle/>
        <a:p>
          <a:endParaRPr lang="en-US"/>
        </a:p>
      </dgm:t>
    </dgm:pt>
    <dgm:pt modelId="{72B444FF-4915-4352-B7A0-E3DC74ED02A9}" type="pres">
      <dgm:prSet presAssocID="{B0F2A71C-CF41-489B-83EA-33A22C3C2CCC}" presName="linearFlow" presStyleCnt="0">
        <dgm:presLayoutVars>
          <dgm:dir/>
          <dgm:animLvl val="lvl"/>
          <dgm:resizeHandles val="exact"/>
        </dgm:presLayoutVars>
      </dgm:prSet>
      <dgm:spPr/>
    </dgm:pt>
    <dgm:pt modelId="{3B05E12C-0180-465C-A130-720ADF92FB3B}" type="pres">
      <dgm:prSet presAssocID="{E6715660-7486-4392-802F-94A25883DE16}" presName="composite" presStyleCnt="0"/>
      <dgm:spPr/>
    </dgm:pt>
    <dgm:pt modelId="{26262908-A852-423F-908E-705381F9CFC3}" type="pres">
      <dgm:prSet presAssocID="{E6715660-7486-4392-802F-94A25883DE16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99A3393F-11CC-44BE-B8AF-453B97B82FD2}" type="pres">
      <dgm:prSet presAssocID="{E6715660-7486-4392-802F-94A25883DE16}" presName="descendantText" presStyleLbl="alignAcc1" presStyleIdx="0" presStyleCnt="5">
        <dgm:presLayoutVars>
          <dgm:bulletEnabled val="1"/>
        </dgm:presLayoutVars>
      </dgm:prSet>
      <dgm:spPr/>
    </dgm:pt>
    <dgm:pt modelId="{AC7FDE00-0F48-46AC-9A78-2C4C2359593B}" type="pres">
      <dgm:prSet presAssocID="{058BC1E9-03DC-41BF-A60C-EF90E893DE1C}" presName="sp" presStyleCnt="0"/>
      <dgm:spPr/>
    </dgm:pt>
    <dgm:pt modelId="{973EEB2D-345D-470F-B60E-0E3CE894E9B2}" type="pres">
      <dgm:prSet presAssocID="{32716798-AA38-403A-89F4-A6CFE6FD6B87}" presName="composite" presStyleCnt="0"/>
      <dgm:spPr/>
    </dgm:pt>
    <dgm:pt modelId="{F2168E2E-C974-4279-BC6A-3D5AF19A6E2F}" type="pres">
      <dgm:prSet presAssocID="{32716798-AA38-403A-89F4-A6CFE6FD6B87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D6F57473-0DD6-49AE-944E-7894AF8780B7}" type="pres">
      <dgm:prSet presAssocID="{32716798-AA38-403A-89F4-A6CFE6FD6B87}" presName="descendantText" presStyleLbl="alignAcc1" presStyleIdx="1" presStyleCnt="5">
        <dgm:presLayoutVars>
          <dgm:bulletEnabled val="1"/>
        </dgm:presLayoutVars>
      </dgm:prSet>
      <dgm:spPr/>
    </dgm:pt>
    <dgm:pt modelId="{60780304-B98C-4007-8F6F-3DC7FACDE316}" type="pres">
      <dgm:prSet presAssocID="{9EF8BA21-3F7C-40CB-984F-585D27AE57CE}" presName="sp" presStyleCnt="0"/>
      <dgm:spPr/>
    </dgm:pt>
    <dgm:pt modelId="{5656DAB4-C5B4-4533-9CD5-56D5D8BE5486}" type="pres">
      <dgm:prSet presAssocID="{54CAA547-6955-4561-83A8-D199F41E77AD}" presName="composite" presStyleCnt="0"/>
      <dgm:spPr/>
    </dgm:pt>
    <dgm:pt modelId="{8414CC29-BA6F-45C5-B2C8-ECC7A27C4254}" type="pres">
      <dgm:prSet presAssocID="{54CAA547-6955-4561-83A8-D199F41E77AD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78DB90E6-D63A-47B4-ACC9-93EDEBA4F62D}" type="pres">
      <dgm:prSet presAssocID="{54CAA547-6955-4561-83A8-D199F41E77AD}" presName="descendantText" presStyleLbl="alignAcc1" presStyleIdx="2" presStyleCnt="5">
        <dgm:presLayoutVars>
          <dgm:bulletEnabled val="1"/>
        </dgm:presLayoutVars>
      </dgm:prSet>
      <dgm:spPr/>
    </dgm:pt>
    <dgm:pt modelId="{01372CC0-82AE-4708-9C77-5573B0C2FBDA}" type="pres">
      <dgm:prSet presAssocID="{2A6D13BA-1B2E-4D65-A3BC-2679D58ECDD6}" presName="sp" presStyleCnt="0"/>
      <dgm:spPr/>
    </dgm:pt>
    <dgm:pt modelId="{3CA9B61D-2D7F-4BC7-AFCD-A7197A8E7F9A}" type="pres">
      <dgm:prSet presAssocID="{E7312739-D4A5-4F2D-9419-D7509D8E20D4}" presName="composite" presStyleCnt="0"/>
      <dgm:spPr/>
    </dgm:pt>
    <dgm:pt modelId="{F1FCE625-052F-46B2-9921-67162A740D78}" type="pres">
      <dgm:prSet presAssocID="{E7312739-D4A5-4F2D-9419-D7509D8E20D4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EC438257-5888-42D6-BE4A-F8D173D12690}" type="pres">
      <dgm:prSet presAssocID="{E7312739-D4A5-4F2D-9419-D7509D8E20D4}" presName="descendantText" presStyleLbl="alignAcc1" presStyleIdx="3" presStyleCnt="5">
        <dgm:presLayoutVars>
          <dgm:bulletEnabled val="1"/>
        </dgm:presLayoutVars>
      </dgm:prSet>
      <dgm:spPr/>
    </dgm:pt>
    <dgm:pt modelId="{236BFDB1-0F8E-4998-BADC-EB5B2E099C34}" type="pres">
      <dgm:prSet presAssocID="{9F08527B-8A07-47EA-8A33-676FAE76A46A}" presName="sp" presStyleCnt="0"/>
      <dgm:spPr/>
    </dgm:pt>
    <dgm:pt modelId="{8DFA9800-5C88-4BDC-B728-1A4FC59667E6}" type="pres">
      <dgm:prSet presAssocID="{F13C8F5C-BCDB-48B0-8FCC-A000511619B5}" presName="composite" presStyleCnt="0"/>
      <dgm:spPr/>
    </dgm:pt>
    <dgm:pt modelId="{7095715F-A9F9-435F-BFA4-7501C1333EB7}" type="pres">
      <dgm:prSet presAssocID="{F13C8F5C-BCDB-48B0-8FCC-A000511619B5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BEB2E827-F1D1-426F-8AF4-601944B84DEC}" type="pres">
      <dgm:prSet presAssocID="{F13C8F5C-BCDB-48B0-8FCC-A000511619B5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17FC8D00-0012-4B80-9B8E-8D3D0CA26690}" srcId="{B0F2A71C-CF41-489B-83EA-33A22C3C2CCC}" destId="{32716798-AA38-403A-89F4-A6CFE6FD6B87}" srcOrd="1" destOrd="0" parTransId="{90CD9A54-20F8-472F-AFE6-74053D68E145}" sibTransId="{9EF8BA21-3F7C-40CB-984F-585D27AE57CE}"/>
    <dgm:cxn modelId="{0EFF440F-53D6-41B3-B519-0C403345286D}" srcId="{54CAA547-6955-4561-83A8-D199F41E77AD}" destId="{61CBCBEA-4C27-4A76-84BD-EF668545483F}" srcOrd="3" destOrd="0" parTransId="{C76FC7C3-72C7-4606-8B37-C87326CEE17B}" sibTransId="{A5C28E9E-E0D2-404C-986A-FE192B8203C4}"/>
    <dgm:cxn modelId="{0659D714-0CBA-41D9-B1F1-9317CACD4A11}" srcId="{E7312739-D4A5-4F2D-9419-D7509D8E20D4}" destId="{DCFC334E-08D3-4BF6-828E-FA5A39349F93}" srcOrd="0" destOrd="0" parTransId="{24B141D9-0BED-42DD-808F-9B1EB1C74CD3}" sibTransId="{106F0073-BA0E-43A7-95AA-2F06C1935BE4}"/>
    <dgm:cxn modelId="{8ACC2419-12FC-4BB1-A9A6-969792AD982D}" type="presOf" srcId="{01FC1E6B-E3BD-4984-B6F0-E68C7A418C05}" destId="{78DB90E6-D63A-47B4-ACC9-93EDEBA4F62D}" srcOrd="0" destOrd="0" presId="urn:microsoft.com/office/officeart/2005/8/layout/chevron2"/>
    <dgm:cxn modelId="{500C3C1B-33C9-4CA4-91DE-89DFFFE29FD8}" type="presOf" srcId="{DCFC334E-08D3-4BF6-828E-FA5A39349F93}" destId="{EC438257-5888-42D6-BE4A-F8D173D12690}" srcOrd="0" destOrd="0" presId="urn:microsoft.com/office/officeart/2005/8/layout/chevron2"/>
    <dgm:cxn modelId="{8805201C-5D4D-45B2-8BC8-0FD74C61941E}" type="presOf" srcId="{0483843A-B803-4499-813A-5A5E11303E72}" destId="{BEB2E827-F1D1-426F-8AF4-601944B84DEC}" srcOrd="0" destOrd="1" presId="urn:microsoft.com/office/officeart/2005/8/layout/chevron2"/>
    <dgm:cxn modelId="{1DE4DB1C-2BB6-4C8F-8D14-14832145C1BB}" type="presOf" srcId="{32716798-AA38-403A-89F4-A6CFE6FD6B87}" destId="{F2168E2E-C974-4279-BC6A-3D5AF19A6E2F}" srcOrd="0" destOrd="0" presId="urn:microsoft.com/office/officeart/2005/8/layout/chevron2"/>
    <dgm:cxn modelId="{45313E21-5F3F-49A0-8CAE-A3D8D97C189B}" srcId="{E6715660-7486-4392-802F-94A25883DE16}" destId="{EAD3D67C-13E4-49CD-A907-987D3FC770DF}" srcOrd="1" destOrd="0" parTransId="{62A46E6B-BBAD-4A13-B93B-A506152E5DD0}" sibTransId="{75540569-DE24-4CC2-BB7F-6C8943B6EED3}"/>
    <dgm:cxn modelId="{EED04836-2E18-4115-A4C7-1C965E9F1D86}" srcId="{32716798-AA38-403A-89F4-A6CFE6FD6B87}" destId="{1BF7CC9B-7432-4995-A423-4A7B2B3D9A76}" srcOrd="0" destOrd="0" parTransId="{70D20C04-AD9D-4044-B438-04B01A0AA93D}" sibTransId="{69D65728-04E5-4D37-B9BD-93CE9543C587}"/>
    <dgm:cxn modelId="{2D8C1F5B-F627-4D19-A3AA-80F7F71882B5}" type="presOf" srcId="{EAD3D67C-13E4-49CD-A907-987D3FC770DF}" destId="{99A3393F-11CC-44BE-B8AF-453B97B82FD2}" srcOrd="0" destOrd="1" presId="urn:microsoft.com/office/officeart/2005/8/layout/chevron2"/>
    <dgm:cxn modelId="{8F123A5D-F52F-499B-94C4-9B238869A398}" type="presOf" srcId="{B0F2A71C-CF41-489B-83EA-33A22C3C2CCC}" destId="{72B444FF-4915-4352-B7A0-E3DC74ED02A9}" srcOrd="0" destOrd="0" presId="urn:microsoft.com/office/officeart/2005/8/layout/chevron2"/>
    <dgm:cxn modelId="{99D5735E-FBF9-4F44-B754-9E27A1630C4F}" type="presOf" srcId="{E6715660-7486-4392-802F-94A25883DE16}" destId="{26262908-A852-423F-908E-705381F9CFC3}" srcOrd="0" destOrd="0" presId="urn:microsoft.com/office/officeart/2005/8/layout/chevron2"/>
    <dgm:cxn modelId="{9B5EC946-C7ED-4A4D-A372-959BC7EC8388}" type="presOf" srcId="{1BF7CC9B-7432-4995-A423-4A7B2B3D9A76}" destId="{D6F57473-0DD6-49AE-944E-7894AF8780B7}" srcOrd="0" destOrd="0" presId="urn:microsoft.com/office/officeart/2005/8/layout/chevron2"/>
    <dgm:cxn modelId="{55753948-BA50-4352-8A5E-6467DDF3A1DE}" srcId="{F13C8F5C-BCDB-48B0-8FCC-A000511619B5}" destId="{704A9AC9-F73F-4BCA-BF77-DD80F235B776}" srcOrd="2" destOrd="0" parTransId="{E903BE30-9200-42A6-84F9-29D19DED278F}" sibTransId="{D229B9F9-868A-486D-8F14-7FDF144FB7D6}"/>
    <dgm:cxn modelId="{9DEAEE68-AF07-4420-9F6D-E82B00F02EA3}" type="presOf" srcId="{704A9AC9-F73F-4BCA-BF77-DD80F235B776}" destId="{BEB2E827-F1D1-426F-8AF4-601944B84DEC}" srcOrd="0" destOrd="2" presId="urn:microsoft.com/office/officeart/2005/8/layout/chevron2"/>
    <dgm:cxn modelId="{1DC8724C-520D-4221-AF1D-145E8B8CDECB}" srcId="{54CAA547-6955-4561-83A8-D199F41E77AD}" destId="{01FC1E6B-E3BD-4984-B6F0-E68C7A418C05}" srcOrd="0" destOrd="0" parTransId="{8D9A5A2D-91B0-4A0C-8C47-9536AA87DAD2}" sibTransId="{A8F4567C-4A36-4FC3-B4EE-30AC73711BD7}"/>
    <dgm:cxn modelId="{10D0134E-2746-4460-A877-0ADE45A7B1C8}" type="presOf" srcId="{55AAB6BC-AA83-48C3-9D4C-EFF56EAA9A6C}" destId="{99A3393F-11CC-44BE-B8AF-453B97B82FD2}" srcOrd="0" destOrd="2" presId="urn:microsoft.com/office/officeart/2005/8/layout/chevron2"/>
    <dgm:cxn modelId="{622AD16F-8F64-407D-9A48-216FB646B51D}" srcId="{B0F2A71C-CF41-489B-83EA-33A22C3C2CCC}" destId="{54CAA547-6955-4561-83A8-D199F41E77AD}" srcOrd="2" destOrd="0" parTransId="{8B3BE755-A678-45FC-BEB7-303DDE889BD4}" sibTransId="{2A6D13BA-1B2E-4D65-A3BC-2679D58ECDD6}"/>
    <dgm:cxn modelId="{F7419B72-53E3-4F4E-9957-4DA8C548EC47}" type="presOf" srcId="{778FEC1D-02C4-4473-AD5E-845E4B816EB2}" destId="{78DB90E6-D63A-47B4-ACC9-93EDEBA4F62D}" srcOrd="0" destOrd="2" presId="urn:microsoft.com/office/officeart/2005/8/layout/chevron2"/>
    <dgm:cxn modelId="{4CD8CD54-5D61-4796-A655-C5105B13422F}" srcId="{B0F2A71C-CF41-489B-83EA-33A22C3C2CCC}" destId="{E7312739-D4A5-4F2D-9419-D7509D8E20D4}" srcOrd="3" destOrd="0" parTransId="{6866ED25-0248-4466-A02A-49D118B1E7E4}" sibTransId="{9F08527B-8A07-47EA-8A33-676FAE76A46A}"/>
    <dgm:cxn modelId="{0C6D4276-119C-4727-BCC8-456C0E4CE779}" srcId="{B0F2A71C-CF41-489B-83EA-33A22C3C2CCC}" destId="{E6715660-7486-4392-802F-94A25883DE16}" srcOrd="0" destOrd="0" parTransId="{40719EF4-1C8D-40CD-97D1-4C6BFDC79704}" sibTransId="{058BC1E9-03DC-41BF-A60C-EF90E893DE1C}"/>
    <dgm:cxn modelId="{FDF1D88A-1348-4D7F-A096-125BD6CF4905}" type="presOf" srcId="{E7312739-D4A5-4F2D-9419-D7509D8E20D4}" destId="{F1FCE625-052F-46B2-9921-67162A740D78}" srcOrd="0" destOrd="0" presId="urn:microsoft.com/office/officeart/2005/8/layout/chevron2"/>
    <dgm:cxn modelId="{5197A18D-837D-4081-902C-AA5ECCC4C774}" type="presOf" srcId="{8AD03787-97B3-40CB-A4AC-00D4F3A1FCC5}" destId="{78DB90E6-D63A-47B4-ACC9-93EDEBA4F62D}" srcOrd="0" destOrd="1" presId="urn:microsoft.com/office/officeart/2005/8/layout/chevron2"/>
    <dgm:cxn modelId="{60FD6C8F-8BB3-46F1-BD6A-0105C1D995E6}" type="presOf" srcId="{54CAA547-6955-4561-83A8-D199F41E77AD}" destId="{8414CC29-BA6F-45C5-B2C8-ECC7A27C4254}" srcOrd="0" destOrd="0" presId="urn:microsoft.com/office/officeart/2005/8/layout/chevron2"/>
    <dgm:cxn modelId="{F8D70693-9D96-442E-A75C-A1C8861EFDB8}" srcId="{E6715660-7486-4392-802F-94A25883DE16}" destId="{46B09580-EB23-4C74-8E8C-140D5AAA9581}" srcOrd="0" destOrd="0" parTransId="{3B550244-E168-409D-9BF0-4DF18FE1ABAF}" sibTransId="{CEBF4514-30FD-4633-AA98-DAFCBD43CACC}"/>
    <dgm:cxn modelId="{C0E5EFA4-68CD-4347-B92C-4A925E10EBEB}" type="presOf" srcId="{F13C8F5C-BCDB-48B0-8FCC-A000511619B5}" destId="{7095715F-A9F9-435F-BFA4-7501C1333EB7}" srcOrd="0" destOrd="0" presId="urn:microsoft.com/office/officeart/2005/8/layout/chevron2"/>
    <dgm:cxn modelId="{1A2D61B4-3F4A-402A-B795-3503D09D3F23}" srcId="{E6715660-7486-4392-802F-94A25883DE16}" destId="{55AAB6BC-AA83-48C3-9D4C-EFF56EAA9A6C}" srcOrd="2" destOrd="0" parTransId="{0094F425-8396-4529-AB8D-523D0FB4C703}" sibTransId="{415AA1FB-38BC-4FD6-9BFB-9D1EC22D60DD}"/>
    <dgm:cxn modelId="{EC24ADBC-CD11-44AC-9B7B-0AFD9158D829}" srcId="{F13C8F5C-BCDB-48B0-8FCC-A000511619B5}" destId="{4981E4C9-98A2-464B-AEF1-6713BFA3FAB0}" srcOrd="0" destOrd="0" parTransId="{ED5A08B5-17D4-4A14-A6BB-189746D290C6}" sibTransId="{5D9FF575-8296-44A0-A01A-3DBC747E663C}"/>
    <dgm:cxn modelId="{109F71C4-D67E-434F-B413-267730F856DB}" type="presOf" srcId="{61CBCBEA-4C27-4A76-84BD-EF668545483F}" destId="{78DB90E6-D63A-47B4-ACC9-93EDEBA4F62D}" srcOrd="0" destOrd="3" presId="urn:microsoft.com/office/officeart/2005/8/layout/chevron2"/>
    <dgm:cxn modelId="{F83E74C6-A59F-4594-805A-341C2E9D295D}" type="presOf" srcId="{A513744A-91F8-44CA-AEDB-892E2417533F}" destId="{EC438257-5888-42D6-BE4A-F8D173D12690}" srcOrd="0" destOrd="1" presId="urn:microsoft.com/office/officeart/2005/8/layout/chevron2"/>
    <dgm:cxn modelId="{F04F36CF-CD71-44EE-83E6-5591154139DB}" srcId="{E7312739-D4A5-4F2D-9419-D7509D8E20D4}" destId="{A513744A-91F8-44CA-AEDB-892E2417533F}" srcOrd="1" destOrd="0" parTransId="{AE9BBB4E-F3E4-4A72-95CF-5F4C3151690A}" sibTransId="{FC33C338-F191-4089-B241-F235A79B7238}"/>
    <dgm:cxn modelId="{BD1FF0D0-7556-4D7C-A525-B47C32E24BAA}" srcId="{B0F2A71C-CF41-489B-83EA-33A22C3C2CCC}" destId="{F13C8F5C-BCDB-48B0-8FCC-A000511619B5}" srcOrd="4" destOrd="0" parTransId="{2F1F5BFD-75BF-4CD3-BD40-A371029038EE}" sibTransId="{1763B754-AADC-4BF4-A392-8A44CFFA0542}"/>
    <dgm:cxn modelId="{D6D7A0D7-91DD-4F86-B82C-7D6A6B9CC7A4}" srcId="{54CAA547-6955-4561-83A8-D199F41E77AD}" destId="{778FEC1D-02C4-4473-AD5E-845E4B816EB2}" srcOrd="2" destOrd="0" parTransId="{916704DD-5FCB-4C9D-A9DD-3901C97DB8D5}" sibTransId="{93CB680A-F951-47B4-BB5A-0AF729522C25}"/>
    <dgm:cxn modelId="{9A125DD8-A1B6-485B-BF0C-9ECF990F6015}" srcId="{54CAA547-6955-4561-83A8-D199F41E77AD}" destId="{8AD03787-97B3-40CB-A4AC-00D4F3A1FCC5}" srcOrd="1" destOrd="0" parTransId="{E3592FDC-714E-4739-8505-B3D6139B24EB}" sibTransId="{873B0C33-505F-4E8B-BEDB-BAF987D21F8F}"/>
    <dgm:cxn modelId="{D748CCD9-F92E-41A4-9196-A3EA89639447}" srcId="{F13C8F5C-BCDB-48B0-8FCC-A000511619B5}" destId="{0483843A-B803-4499-813A-5A5E11303E72}" srcOrd="1" destOrd="0" parTransId="{41338F71-6CFA-48BD-B89B-4E40CADC7977}" sibTransId="{DB31421A-C6D0-446E-8043-3277D48197AE}"/>
    <dgm:cxn modelId="{F42C25EC-47CE-4C98-B382-08C4ACE9325A}" type="presOf" srcId="{4981E4C9-98A2-464B-AEF1-6713BFA3FAB0}" destId="{BEB2E827-F1D1-426F-8AF4-601944B84DEC}" srcOrd="0" destOrd="0" presId="urn:microsoft.com/office/officeart/2005/8/layout/chevron2"/>
    <dgm:cxn modelId="{C58E33F1-D649-4229-8B0F-C65FF09EE76A}" type="presOf" srcId="{46B09580-EB23-4C74-8E8C-140D5AAA9581}" destId="{99A3393F-11CC-44BE-B8AF-453B97B82FD2}" srcOrd="0" destOrd="0" presId="urn:microsoft.com/office/officeart/2005/8/layout/chevron2"/>
    <dgm:cxn modelId="{87DCF03E-1579-4E8D-90E0-3B0D8CBD754E}" type="presParOf" srcId="{72B444FF-4915-4352-B7A0-E3DC74ED02A9}" destId="{3B05E12C-0180-465C-A130-720ADF92FB3B}" srcOrd="0" destOrd="0" presId="urn:microsoft.com/office/officeart/2005/8/layout/chevron2"/>
    <dgm:cxn modelId="{E9E9330B-368A-49D1-B53E-849BFF4C3F04}" type="presParOf" srcId="{3B05E12C-0180-465C-A130-720ADF92FB3B}" destId="{26262908-A852-423F-908E-705381F9CFC3}" srcOrd="0" destOrd="0" presId="urn:microsoft.com/office/officeart/2005/8/layout/chevron2"/>
    <dgm:cxn modelId="{918B9A20-3525-4716-A2BE-52BBE753323F}" type="presParOf" srcId="{3B05E12C-0180-465C-A130-720ADF92FB3B}" destId="{99A3393F-11CC-44BE-B8AF-453B97B82FD2}" srcOrd="1" destOrd="0" presId="urn:microsoft.com/office/officeart/2005/8/layout/chevron2"/>
    <dgm:cxn modelId="{1F8937AE-449A-4E2A-A9BB-5B57E70B9C93}" type="presParOf" srcId="{72B444FF-4915-4352-B7A0-E3DC74ED02A9}" destId="{AC7FDE00-0F48-46AC-9A78-2C4C2359593B}" srcOrd="1" destOrd="0" presId="urn:microsoft.com/office/officeart/2005/8/layout/chevron2"/>
    <dgm:cxn modelId="{1F5D9B10-8857-4B58-9900-B7F58F9AB01E}" type="presParOf" srcId="{72B444FF-4915-4352-B7A0-E3DC74ED02A9}" destId="{973EEB2D-345D-470F-B60E-0E3CE894E9B2}" srcOrd="2" destOrd="0" presId="urn:microsoft.com/office/officeart/2005/8/layout/chevron2"/>
    <dgm:cxn modelId="{A31AF434-95D2-414E-B8BE-9AF9CEF09644}" type="presParOf" srcId="{973EEB2D-345D-470F-B60E-0E3CE894E9B2}" destId="{F2168E2E-C974-4279-BC6A-3D5AF19A6E2F}" srcOrd="0" destOrd="0" presId="urn:microsoft.com/office/officeart/2005/8/layout/chevron2"/>
    <dgm:cxn modelId="{F38C13D2-010F-4494-BB79-028AB66F6A6F}" type="presParOf" srcId="{973EEB2D-345D-470F-B60E-0E3CE894E9B2}" destId="{D6F57473-0DD6-49AE-944E-7894AF8780B7}" srcOrd="1" destOrd="0" presId="urn:microsoft.com/office/officeart/2005/8/layout/chevron2"/>
    <dgm:cxn modelId="{50134C29-5913-4489-94BB-742085A6A973}" type="presParOf" srcId="{72B444FF-4915-4352-B7A0-E3DC74ED02A9}" destId="{60780304-B98C-4007-8F6F-3DC7FACDE316}" srcOrd="3" destOrd="0" presId="urn:microsoft.com/office/officeart/2005/8/layout/chevron2"/>
    <dgm:cxn modelId="{6BB70F74-B502-42B0-BF5F-E316398D2E8E}" type="presParOf" srcId="{72B444FF-4915-4352-B7A0-E3DC74ED02A9}" destId="{5656DAB4-C5B4-4533-9CD5-56D5D8BE5486}" srcOrd="4" destOrd="0" presId="urn:microsoft.com/office/officeart/2005/8/layout/chevron2"/>
    <dgm:cxn modelId="{FFF950CC-E59B-4D4A-AA25-E12A38C57CC1}" type="presParOf" srcId="{5656DAB4-C5B4-4533-9CD5-56D5D8BE5486}" destId="{8414CC29-BA6F-45C5-B2C8-ECC7A27C4254}" srcOrd="0" destOrd="0" presId="urn:microsoft.com/office/officeart/2005/8/layout/chevron2"/>
    <dgm:cxn modelId="{702C1135-30C0-402C-B0C3-1AA4741AC665}" type="presParOf" srcId="{5656DAB4-C5B4-4533-9CD5-56D5D8BE5486}" destId="{78DB90E6-D63A-47B4-ACC9-93EDEBA4F62D}" srcOrd="1" destOrd="0" presId="urn:microsoft.com/office/officeart/2005/8/layout/chevron2"/>
    <dgm:cxn modelId="{33015B20-269F-4ECC-A77C-0E412329E02F}" type="presParOf" srcId="{72B444FF-4915-4352-B7A0-E3DC74ED02A9}" destId="{01372CC0-82AE-4708-9C77-5573B0C2FBDA}" srcOrd="5" destOrd="0" presId="urn:microsoft.com/office/officeart/2005/8/layout/chevron2"/>
    <dgm:cxn modelId="{33923D6A-D954-4173-8D48-C9C18560565F}" type="presParOf" srcId="{72B444FF-4915-4352-B7A0-E3DC74ED02A9}" destId="{3CA9B61D-2D7F-4BC7-AFCD-A7197A8E7F9A}" srcOrd="6" destOrd="0" presId="urn:microsoft.com/office/officeart/2005/8/layout/chevron2"/>
    <dgm:cxn modelId="{3CBF0432-718B-4E9F-A1E3-92734F4950E5}" type="presParOf" srcId="{3CA9B61D-2D7F-4BC7-AFCD-A7197A8E7F9A}" destId="{F1FCE625-052F-46B2-9921-67162A740D78}" srcOrd="0" destOrd="0" presId="urn:microsoft.com/office/officeart/2005/8/layout/chevron2"/>
    <dgm:cxn modelId="{940C8F47-5B49-4C12-9B93-EFE69C91C75B}" type="presParOf" srcId="{3CA9B61D-2D7F-4BC7-AFCD-A7197A8E7F9A}" destId="{EC438257-5888-42D6-BE4A-F8D173D12690}" srcOrd="1" destOrd="0" presId="urn:microsoft.com/office/officeart/2005/8/layout/chevron2"/>
    <dgm:cxn modelId="{EFF69A58-EEC8-41F4-A469-D09F57B9B725}" type="presParOf" srcId="{72B444FF-4915-4352-B7A0-E3DC74ED02A9}" destId="{236BFDB1-0F8E-4998-BADC-EB5B2E099C34}" srcOrd="7" destOrd="0" presId="urn:microsoft.com/office/officeart/2005/8/layout/chevron2"/>
    <dgm:cxn modelId="{3ED7D0DC-1FC7-4CEA-92AC-429AFECFDFE5}" type="presParOf" srcId="{72B444FF-4915-4352-B7A0-E3DC74ED02A9}" destId="{8DFA9800-5C88-4BDC-B728-1A4FC59667E6}" srcOrd="8" destOrd="0" presId="urn:microsoft.com/office/officeart/2005/8/layout/chevron2"/>
    <dgm:cxn modelId="{A0AEEC09-567E-42E1-8D00-8F9BA09D5BBC}" type="presParOf" srcId="{8DFA9800-5C88-4BDC-B728-1A4FC59667E6}" destId="{7095715F-A9F9-435F-BFA4-7501C1333EB7}" srcOrd="0" destOrd="0" presId="urn:microsoft.com/office/officeart/2005/8/layout/chevron2"/>
    <dgm:cxn modelId="{F00E1EF3-DC1A-4BEE-87E4-138E031580AE}" type="presParOf" srcId="{8DFA9800-5C88-4BDC-B728-1A4FC59667E6}" destId="{BEB2E827-F1D1-426F-8AF4-601944B84DE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262908-A852-423F-908E-705381F9CFC3}">
      <dsp:nvSpPr>
        <dsp:cNvPr id="0" name=""/>
        <dsp:cNvSpPr/>
      </dsp:nvSpPr>
      <dsp:spPr>
        <a:xfrm rot="5400000">
          <a:off x="-195691" y="197340"/>
          <a:ext cx="1304610" cy="91322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 Cleaning</a:t>
          </a:r>
        </a:p>
      </dsp:txBody>
      <dsp:txXfrm rot="-5400000">
        <a:off x="1" y="458263"/>
        <a:ext cx="913227" cy="391383"/>
      </dsp:txXfrm>
    </dsp:sp>
    <dsp:sp modelId="{99A3393F-11CC-44BE-B8AF-453B97B82FD2}">
      <dsp:nvSpPr>
        <dsp:cNvPr id="0" name=""/>
        <dsp:cNvSpPr/>
      </dsp:nvSpPr>
      <dsp:spPr>
        <a:xfrm rot="5400000">
          <a:off x="2904047" y="-1989171"/>
          <a:ext cx="847997" cy="48296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Missing Values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Text cleaning &amp; word embedding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Encoding features</a:t>
          </a:r>
        </a:p>
      </dsp:txBody>
      <dsp:txXfrm rot="-5400000">
        <a:off x="913228" y="43044"/>
        <a:ext cx="4788240" cy="765205"/>
      </dsp:txXfrm>
    </dsp:sp>
    <dsp:sp modelId="{F2168E2E-C974-4279-BC6A-3D5AF19A6E2F}">
      <dsp:nvSpPr>
        <dsp:cNvPr id="0" name=""/>
        <dsp:cNvSpPr/>
      </dsp:nvSpPr>
      <dsp:spPr>
        <a:xfrm rot="5400000">
          <a:off x="-195691" y="1386732"/>
          <a:ext cx="1304610" cy="91322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Visualize</a:t>
          </a:r>
        </a:p>
      </dsp:txBody>
      <dsp:txXfrm rot="-5400000">
        <a:off x="1" y="1647655"/>
        <a:ext cx="913227" cy="391383"/>
      </dsp:txXfrm>
    </dsp:sp>
    <dsp:sp modelId="{D6F57473-0DD6-49AE-944E-7894AF8780B7}">
      <dsp:nvSpPr>
        <dsp:cNvPr id="0" name=""/>
        <dsp:cNvSpPr/>
      </dsp:nvSpPr>
      <dsp:spPr>
        <a:xfrm rot="5400000">
          <a:off x="2904047" y="-799778"/>
          <a:ext cx="847997" cy="48296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Key trends between claim features and truth rating</a:t>
          </a:r>
        </a:p>
      </dsp:txBody>
      <dsp:txXfrm rot="-5400000">
        <a:off x="913228" y="1232437"/>
        <a:ext cx="4788240" cy="765205"/>
      </dsp:txXfrm>
    </dsp:sp>
    <dsp:sp modelId="{8414CC29-BA6F-45C5-B2C8-ECC7A27C4254}">
      <dsp:nvSpPr>
        <dsp:cNvPr id="0" name=""/>
        <dsp:cNvSpPr/>
      </dsp:nvSpPr>
      <dsp:spPr>
        <a:xfrm rot="5400000">
          <a:off x="-195691" y="2576125"/>
          <a:ext cx="1304610" cy="91322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Feature Engineering</a:t>
          </a:r>
        </a:p>
      </dsp:txBody>
      <dsp:txXfrm rot="-5400000">
        <a:off x="1" y="2837048"/>
        <a:ext cx="913227" cy="391383"/>
      </dsp:txXfrm>
    </dsp:sp>
    <dsp:sp modelId="{78DB90E6-D63A-47B4-ACC9-93EDEBA4F62D}">
      <dsp:nvSpPr>
        <dsp:cNvPr id="0" name=""/>
        <dsp:cNvSpPr/>
      </dsp:nvSpPr>
      <dsp:spPr>
        <a:xfrm rot="5400000">
          <a:off x="2904047" y="389613"/>
          <a:ext cx="847997" cy="48296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Sentiment Analysis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Date &amp; Claimant Features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Part of Speech Features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Similarity score between claims and related article text</a:t>
          </a:r>
        </a:p>
      </dsp:txBody>
      <dsp:txXfrm rot="-5400000">
        <a:off x="913228" y="2421828"/>
        <a:ext cx="4788240" cy="765205"/>
      </dsp:txXfrm>
    </dsp:sp>
    <dsp:sp modelId="{F1FCE625-052F-46B2-9921-67162A740D78}">
      <dsp:nvSpPr>
        <dsp:cNvPr id="0" name=""/>
        <dsp:cNvSpPr/>
      </dsp:nvSpPr>
      <dsp:spPr>
        <a:xfrm rot="5400000">
          <a:off x="-195691" y="3765517"/>
          <a:ext cx="1304610" cy="91322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Feature Selection</a:t>
          </a:r>
        </a:p>
      </dsp:txBody>
      <dsp:txXfrm rot="-5400000">
        <a:off x="1" y="4026440"/>
        <a:ext cx="913227" cy="391383"/>
      </dsp:txXfrm>
    </dsp:sp>
    <dsp:sp modelId="{EC438257-5888-42D6-BE4A-F8D173D12690}">
      <dsp:nvSpPr>
        <dsp:cNvPr id="0" name=""/>
        <dsp:cNvSpPr/>
      </dsp:nvSpPr>
      <dsp:spPr>
        <a:xfrm rot="5400000">
          <a:off x="2904047" y="1579006"/>
          <a:ext cx="847997" cy="48296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Feature Importance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Drop un-important features</a:t>
          </a:r>
        </a:p>
      </dsp:txBody>
      <dsp:txXfrm rot="-5400000">
        <a:off x="913228" y="3611221"/>
        <a:ext cx="4788240" cy="765205"/>
      </dsp:txXfrm>
    </dsp:sp>
    <dsp:sp modelId="{7095715F-A9F9-435F-BFA4-7501C1333EB7}">
      <dsp:nvSpPr>
        <dsp:cNvPr id="0" name=""/>
        <dsp:cNvSpPr/>
      </dsp:nvSpPr>
      <dsp:spPr>
        <a:xfrm rot="5400000">
          <a:off x="-195691" y="4954910"/>
          <a:ext cx="1304610" cy="91322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Algorithm</a:t>
          </a:r>
        </a:p>
      </dsp:txBody>
      <dsp:txXfrm rot="-5400000">
        <a:off x="1" y="5215833"/>
        <a:ext cx="913227" cy="391383"/>
      </dsp:txXfrm>
    </dsp:sp>
    <dsp:sp modelId="{BEB2E827-F1D1-426F-8AF4-601944B84DEC}">
      <dsp:nvSpPr>
        <dsp:cNvPr id="0" name=""/>
        <dsp:cNvSpPr/>
      </dsp:nvSpPr>
      <dsp:spPr>
        <a:xfrm rot="5400000">
          <a:off x="2904047" y="2768399"/>
          <a:ext cx="847997" cy="48296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Gridsearch for hyperparameter tuning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Ensemble model to determine most frequent prediction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Evaluation of results</a:t>
          </a:r>
        </a:p>
      </dsp:txBody>
      <dsp:txXfrm rot="-5400000">
        <a:off x="913228" y="4800614"/>
        <a:ext cx="4788240" cy="7652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68093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9292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0352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2984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81406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64132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8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    news_Busters © </a:t>
            </a:r>
            <a:endParaRPr dirty="0"/>
          </a:p>
        </p:txBody>
      </p:sp>
      <p:sp>
        <p:nvSpPr>
          <p:cNvPr id="18" name="Google Shape;18;p8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" name="Google Shape;19;p8"/>
          <p:cNvCxnSpPr/>
          <p:nvPr/>
        </p:nvCxnSpPr>
        <p:spPr>
          <a:xfrm rot="10800000">
            <a:off x="8386842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 rot="5400000">
            <a:off x="3872484" y="-562355"/>
            <a:ext cx="4023360" cy="972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    news_Busters © </a:t>
            </a:r>
            <a:endParaRPr dirty="0"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 rot="5400000">
            <a:off x="7334250" y="2152650"/>
            <a:ext cx="54102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91425" rIns="45700" bIns="91425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1"/>
          </p:nvPr>
        </p:nvSpPr>
        <p:spPr>
          <a:xfrm rot="5400000">
            <a:off x="2076450" y="-323850"/>
            <a:ext cx="5410200" cy="75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    news_Busters © </a:t>
            </a:r>
            <a:endParaRPr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6" name="Google Shape;86;p18"/>
          <p:cNvCxnSpPr/>
          <p:nvPr/>
        </p:nvCxnSpPr>
        <p:spPr>
          <a:xfrm rot="10800000">
            <a:off x="10058400" y="59263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4000"/>
              <a:buFont typeface="Twentieth Centur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9"/>
          <p:cNvSpPr txBox="1">
            <a:spLocks noGrp="1"/>
          </p:cNvSpPr>
          <p:nvPr>
            <p:ph type="body" idx="1"/>
          </p:nvPr>
        </p:nvSpPr>
        <p:spPr>
          <a:xfrm>
            <a:off x="5715000" y="822960"/>
            <a:ext cx="5678424" cy="5184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 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Char char="🢝"/>
              <a:defRPr sz="2000"/>
            </a:lvl2pPr>
            <a:lvl3pPr marL="1371600" lvl="2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🢝"/>
              <a:defRPr sz="1600"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body" idx="2"/>
          </p:nvPr>
        </p:nvSpPr>
        <p:spPr>
          <a:xfrm>
            <a:off x="1024128" y="2257506"/>
            <a:ext cx="4389120" cy="3762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    news_Busters © </a:t>
            </a:r>
            <a:endParaRPr dirty="0"/>
          </a:p>
        </p:txBody>
      </p:sp>
      <p:sp>
        <p:nvSpPr>
          <p:cNvPr id="26" name="Google Shape;26;p9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45700" rIns="137150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 b="0" cap="none">
                <a:solidFill>
                  <a:srgbClr val="679B9A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body" idx="2"/>
          </p:nvPr>
        </p:nvSpPr>
        <p:spPr>
          <a:xfrm>
            <a:off x="102412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3"/>
          </p:nvPr>
        </p:nvSpPr>
        <p:spPr>
          <a:xfrm>
            <a:off x="5989320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45700" rIns="137150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 b="0" cap="none">
                <a:solidFill>
                  <a:srgbClr val="679B9A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4"/>
          </p:nvPr>
        </p:nvSpPr>
        <p:spPr>
          <a:xfrm>
            <a:off x="5989320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    news_Busters © </a:t>
            </a:r>
            <a:endParaRPr dirty="0"/>
          </a:p>
        </p:txBody>
      </p:sp>
      <p:sp>
        <p:nvSpPr>
          <p:cNvPr id="35" name="Google Shape;35;p10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    news_Busters © </a:t>
            </a:r>
            <a:endParaRPr dirty="0"/>
          </a:p>
        </p:txBody>
      </p:sp>
      <p:sp>
        <p:nvSpPr>
          <p:cNvPr id="41" name="Google Shape;41;p11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5000"/>
              <a:buFont typeface="Twentieth Century"/>
              <a:buNone/>
              <a:defRPr sz="5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6413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C8B8A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C8B8A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    news_Busters © </a:t>
            </a:r>
            <a:endParaRPr dirty="0"/>
          </a:p>
        </p:txBody>
      </p:sp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9" name="Google Shape;49;p12"/>
          <p:cNvCxnSpPr/>
          <p:nvPr/>
        </p:nvCxnSpPr>
        <p:spPr>
          <a:xfrm rot="10800000">
            <a:off x="8386842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2"/>
          </p:nvPr>
        </p:nvSpPr>
        <p:spPr>
          <a:xfrm>
            <a:off x="5989320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    news_Busters © </a:t>
            </a:r>
            <a:endParaRPr dirty="0"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    news_Busters © 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    news_Busters © </a:t>
            </a:r>
            <a:endParaRPr dirty="0"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>
            <a:spLocks noGrp="1"/>
          </p:cNvSpPr>
          <p:nvPr>
            <p:ph type="pic" idx="2"/>
          </p:nvPr>
        </p:nvSpPr>
        <p:spPr>
          <a:xfrm>
            <a:off x="0" y="-1"/>
            <a:ext cx="12188952" cy="4572000"/>
          </a:xfrm>
          <a:prstGeom prst="rect">
            <a:avLst/>
          </a:prstGeom>
          <a:solidFill>
            <a:srgbClr val="C3D7D7"/>
          </a:solidFill>
          <a:ln>
            <a:noFill/>
          </a:ln>
        </p:spPr>
        <p:txBody>
          <a:bodyPr spcFirstLastPara="1" wrap="square" lIns="457200" tIns="365750" rIns="45700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wentieth Century"/>
              <a:buNone/>
              <a:defRPr sz="3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8610600" y="4960138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6413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    news_Busters © </a:t>
            </a:r>
            <a:endParaRPr dirty="0"/>
          </a:p>
        </p:txBody>
      </p:sp>
      <p:sp>
        <p:nvSpPr>
          <p:cNvPr id="72" name="Google Shape;72;p16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3" name="Google Shape;73;p16"/>
          <p:cNvCxnSpPr/>
          <p:nvPr/>
        </p:nvCxnSpPr>
        <p:spPr>
          <a:xfrm rot="10800000">
            <a:off x="8386842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5000"/>
              <a:buFont typeface="Twentieth Century"/>
              <a:buNone/>
              <a:defRPr sz="5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3683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Twentieth Century"/>
              <a:buChar char=" "/>
              <a:defRPr sz="2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🢝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9" name="Google Shape;9;p7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r>
              <a:rPr lang="en-US" dirty="0"/>
              <a:t>    news_Busters © </a:t>
            </a:r>
            <a:endParaRPr dirty="0"/>
          </a:p>
        </p:txBody>
      </p:sp>
      <p:sp>
        <p:nvSpPr>
          <p:cNvPr id="10" name="Google Shape;10;p7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" name="Google Shape;11;p7"/>
          <p:cNvCxnSpPr/>
          <p:nvPr/>
        </p:nvCxnSpPr>
        <p:spPr>
          <a:xfrm rot="10800000">
            <a:off x="762000" y="826324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microsoft.com/office/2007/relationships/hdphoto" Target="../media/hdphoto1.wdp"/><Relationship Id="rId4" Type="http://schemas.openxmlformats.org/officeDocument/2006/relationships/diagramData" Target="../diagrams/data1.xml"/><Relationship Id="rId9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jpg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5000"/>
              <a:buFont typeface="Twentieth Century"/>
              <a:buNone/>
            </a:pPr>
            <a:r>
              <a:rPr lang="en-US"/>
              <a:t>FAKE NEWS DETECTOR</a:t>
            </a:r>
            <a:br>
              <a:rPr lang="en-US"/>
            </a:br>
            <a:r>
              <a:rPr lang="en-US" sz="2000"/>
              <a:t>STOP THE SPREAD OF MISINFORMATION WITH FACT-CHECKING</a:t>
            </a:r>
            <a:br>
              <a:rPr lang="en-US" sz="2000"/>
            </a:br>
            <a:r>
              <a:rPr lang="en-US" sz="1800">
                <a:solidFill>
                  <a:srgbClr val="A69B7F"/>
                </a:solidFill>
              </a:rPr>
              <a:t>DECEMBER 3, 2019</a:t>
            </a:r>
            <a:endParaRPr sz="2000">
              <a:solidFill>
                <a:srgbClr val="A69B7F"/>
              </a:solidFill>
            </a:endParaRPr>
          </a:p>
        </p:txBody>
      </p:sp>
      <p:sp>
        <p:nvSpPr>
          <p:cNvPr id="92" name="Google Shape;92;p1"/>
          <p:cNvSpPr txBox="1">
            <a:spLocks noGrp="1"/>
          </p:cNvSpPr>
          <p:nvPr>
            <p:ph type="subTitle" idx="1"/>
          </p:nvPr>
        </p:nvSpPr>
        <p:spPr>
          <a:xfrm>
            <a:off x="8610600" y="4756900"/>
            <a:ext cx="3200400" cy="18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Alex Kwan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Aaron Tan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Elise </a:t>
            </a:r>
            <a:r>
              <a:rPr lang="en-US" dirty="0" err="1"/>
              <a:t>Lagacé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</a:pPr>
            <a:r>
              <a:rPr lang="en-US" dirty="0" err="1"/>
              <a:t>Gurtej</a:t>
            </a:r>
            <a:r>
              <a:rPr lang="en-US" dirty="0"/>
              <a:t> </a:t>
            </a:r>
            <a:r>
              <a:rPr lang="en-US" dirty="0" err="1"/>
              <a:t>Bhasin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Jacob Bulir</a:t>
            </a:r>
            <a:endParaRPr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801892-6130-49D7-922B-E4FC5E8AB86C}"/>
              </a:ext>
            </a:extLst>
          </p:cNvPr>
          <p:cNvGrpSpPr/>
          <p:nvPr/>
        </p:nvGrpSpPr>
        <p:grpSpPr>
          <a:xfrm>
            <a:off x="8229600" y="2864249"/>
            <a:ext cx="3462034" cy="1463039"/>
            <a:chOff x="0" y="0"/>
            <a:chExt cx="2228850" cy="1057275"/>
          </a:xfrm>
        </p:grpSpPr>
        <p:sp>
          <p:nvSpPr>
            <p:cNvPr id="5" name="Text Box 2">
              <a:extLst>
                <a:ext uri="{FF2B5EF4-FFF2-40B4-BE49-F238E27FC236}">
                  <a16:creationId xmlns:a16="http://schemas.microsoft.com/office/drawing/2014/main" id="{03363ADD-3F3D-457A-8B41-C758D7ED33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695325"/>
              <a:ext cx="1828800" cy="342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400" b="1" dirty="0">
                  <a:solidFill>
                    <a:srgbClr val="323E4F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</a:rPr>
                <a:t>news_Buster ©</a:t>
              </a:r>
              <a:endPara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pic>
          <p:nvPicPr>
            <p:cNvPr id="6" name="Picture 5" descr="Image result for brain circuit">
              <a:extLst>
                <a:ext uri="{FF2B5EF4-FFF2-40B4-BE49-F238E27FC236}">
                  <a16:creationId xmlns:a16="http://schemas.microsoft.com/office/drawing/2014/main" id="{67D4DC36-9354-4F88-95CF-1B77F933D2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769" b="90000" l="8692" r="90077">
                          <a14:foregroundMark x1="8846" y1="41154" x2="8846" y2="41154"/>
                          <a14:foregroundMark x1="62308" y1="89923" x2="62308" y2="89923"/>
                          <a14:foregroundMark x1="89077" y1="44385" x2="89077" y2="44385"/>
                          <a14:foregroundMark x1="90077" y1="59000" x2="90077" y2="59000"/>
                          <a14:foregroundMark x1="42615" y1="9769" x2="42615" y2="97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1575" y="0"/>
              <a:ext cx="1057275" cy="10572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5000"/>
              <a:buFont typeface="Twentieth Century"/>
              <a:buNone/>
            </a:pPr>
            <a:r>
              <a:rPr lang="en-US" dirty="0"/>
              <a:t>FURTHER WORK</a:t>
            </a:r>
          </a:p>
        </p:txBody>
      </p:sp>
      <p:sp>
        <p:nvSpPr>
          <p:cNvPr id="153" name="Google Shape;153;p6"/>
          <p:cNvSpPr txBox="1">
            <a:spLocks noGrp="1"/>
          </p:cNvSpPr>
          <p:nvPr>
            <p:ph type="body" idx="1"/>
          </p:nvPr>
        </p:nvSpPr>
        <p:spPr>
          <a:xfrm>
            <a:off x="1024128" y="2169273"/>
            <a:ext cx="6663605" cy="4151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Optimize to improve precision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Additional hyperparameter tuning for each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Additional Feature Engineering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Populate unknown claimants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Deep Learning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114300" indent="0">
              <a:buNone/>
            </a:pPr>
            <a:r>
              <a:rPr lang="en-US" b="1" dirty="0"/>
              <a:t>We look forward to discussing further developments and optimizing this algorithm further to suit your needs.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endParaRPr dirty="0"/>
          </a:p>
        </p:txBody>
      </p:sp>
      <p:pic>
        <p:nvPicPr>
          <p:cNvPr id="1026" name="Picture 2" descr="Image result for improve">
            <a:extLst>
              <a:ext uri="{FF2B5EF4-FFF2-40B4-BE49-F238E27FC236}">
                <a16:creationId xmlns:a16="http://schemas.microsoft.com/office/drawing/2014/main" id="{7185D32D-9653-4D38-BEF0-6CBE3B15C5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63" t="14677" r="4773" b="11617"/>
          <a:stretch/>
        </p:blipFill>
        <p:spPr bwMode="auto">
          <a:xfrm>
            <a:off x="7868356" y="3429000"/>
            <a:ext cx="4086577" cy="2746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A12B03-3A0A-452F-910F-3313BA8B18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r>
              <a:rPr lang="en-US" dirty="0"/>
              <a:t>Slide | </a:t>
            </a:r>
            <a:fld id="{00000000-1234-1234-1234-123412341234}" type="slidenum">
              <a:rPr lang="en-US" smtClean="0"/>
              <a:pPr lvl="0"/>
              <a:t>10</a:t>
            </a:fld>
            <a:endParaRPr lang="en-US" dirty="0"/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AC547D48-7C9E-4B5F-95E8-7DBD313BD6DA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842932" y="6409408"/>
            <a:ext cx="5901458" cy="42592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news_Busters © </a:t>
            </a:r>
          </a:p>
        </p:txBody>
      </p:sp>
      <p:pic>
        <p:nvPicPr>
          <p:cNvPr id="9" name="Picture 8" descr="Image result for brain circuit">
            <a:extLst>
              <a:ext uri="{FF2B5EF4-FFF2-40B4-BE49-F238E27FC236}">
                <a16:creationId xmlns:a16="http://schemas.microsoft.com/office/drawing/2014/main" id="{2EBC0080-45AF-4FB9-AB86-0470F86849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69" b="90000" l="8692" r="90077">
                        <a14:foregroundMark x1="8846" y1="41154" x2="8846" y2="41154"/>
                        <a14:foregroundMark x1="62308" y1="89923" x2="62308" y2="89923"/>
                        <a14:foregroundMark x1="89077" y1="44385" x2="89077" y2="44385"/>
                        <a14:foregroundMark x1="90077" y1="59000" x2="90077" y2="59000"/>
                        <a14:foregroundMark x1="42615" y1="9769" x2="42615" y2="97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8075" y="6378572"/>
            <a:ext cx="421858" cy="3648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49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489DE-5FF9-45FA-AD00-4E528056B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686DBE-DF79-4ECE-90B0-81307D1B04E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    news_Busters ©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1626A9-FFBA-4583-B814-377737A5A3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14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5000"/>
              <a:buFont typeface="Twentieth Century"/>
              <a:buNone/>
            </a:pPr>
            <a:r>
              <a:rPr lang="en-US" dirty="0"/>
              <a:t>DATA CUP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A12B03-3A0A-452F-910F-3313BA8B18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r>
              <a:rPr lang="en-US" dirty="0"/>
              <a:t>Slide | </a:t>
            </a:r>
            <a:fld id="{00000000-1234-1234-1234-123412341234}" type="slidenum">
              <a:rPr lang="en-US" smtClean="0"/>
              <a:pPr lvl="0"/>
              <a:t>12</a:t>
            </a:fld>
            <a:endParaRPr lang="en-US" dirty="0"/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AC547D48-7C9E-4B5F-95E8-7DBD313BD6DA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842932" y="6409408"/>
            <a:ext cx="5901458" cy="42592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news_Busters © </a:t>
            </a:r>
          </a:p>
        </p:txBody>
      </p:sp>
      <p:pic>
        <p:nvPicPr>
          <p:cNvPr id="9" name="Picture 8" descr="Image result for brain circuit">
            <a:extLst>
              <a:ext uri="{FF2B5EF4-FFF2-40B4-BE49-F238E27FC236}">
                <a16:creationId xmlns:a16="http://schemas.microsoft.com/office/drawing/2014/main" id="{2EBC0080-45AF-4FB9-AB86-0470F86849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69" b="90000" l="8692" r="90077">
                        <a14:foregroundMark x1="8846" y1="41154" x2="8846" y2="41154"/>
                        <a14:foregroundMark x1="62308" y1="89923" x2="62308" y2="89923"/>
                        <a14:foregroundMark x1="89077" y1="44385" x2="89077" y2="44385"/>
                        <a14:foregroundMark x1="90077" y1="59000" x2="90077" y2="59000"/>
                        <a14:foregroundMark x1="42615" y1="9769" x2="42615" y2="97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8075" y="6378572"/>
            <a:ext cx="421858" cy="364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3669E8-424A-4875-A459-413785D860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5000" y="2260423"/>
            <a:ext cx="83820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139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4000"/>
              <a:buFont typeface="Twentieth Century"/>
              <a:buNone/>
            </a:pPr>
            <a:r>
              <a:rPr lang="en-US"/>
              <a:t>OBJECTIVE &amp; SCOPE</a:t>
            </a:r>
            <a:endParaRPr/>
          </a:p>
        </p:txBody>
      </p:sp>
      <p:sp>
        <p:nvSpPr>
          <p:cNvPr id="98" name="Google Shape;98;p2"/>
          <p:cNvSpPr txBox="1">
            <a:spLocks noGrp="1"/>
          </p:cNvSpPr>
          <p:nvPr>
            <p:ph type="body" idx="1"/>
          </p:nvPr>
        </p:nvSpPr>
        <p:spPr>
          <a:xfrm>
            <a:off x="5715000" y="2020710"/>
            <a:ext cx="5678424" cy="3986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91440" lvl="0" indent="-139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 "/>
            </a:pPr>
            <a:r>
              <a:rPr lang="en-US" sz="2200" dirty="0"/>
              <a:t>The Solution – “Fake News Detection” Algorithm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 dirty="0"/>
              <a:t>Combined with your current content-management algorithms 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 dirty="0"/>
              <a:t>Significant reduction in fake news content</a:t>
            </a:r>
            <a:endParaRPr sz="1600" dirty="0"/>
          </a:p>
          <a:p>
            <a:pPr marL="285750" lvl="0" indent="-2857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 dirty="0"/>
              <a:t>Build trust with customers – build a long lasting reputation!</a:t>
            </a:r>
            <a:endParaRPr sz="1600" dirty="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99" name="Google Shape;99;p2"/>
          <p:cNvSpPr txBox="1">
            <a:spLocks noGrp="1"/>
          </p:cNvSpPr>
          <p:nvPr>
            <p:ph type="body" idx="2"/>
          </p:nvPr>
        </p:nvSpPr>
        <p:spPr>
          <a:xfrm>
            <a:off x="1024128" y="2020710"/>
            <a:ext cx="4389120" cy="3999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lnSpc>
                <a:spcPct val="90000"/>
              </a:lnSpc>
              <a:spcBef>
                <a:spcPts val="0"/>
              </a:spcBef>
              <a:buSzPts val="2200"/>
            </a:pPr>
            <a:r>
              <a:rPr lang="en-US" sz="2200" dirty="0"/>
              <a:t>Issues with Fake News: </a:t>
            </a:r>
            <a:endParaRPr sz="2200" dirty="0"/>
          </a:p>
          <a:p>
            <a:pPr marL="285750" lvl="0" indent="-285750" algn="l" rtl="0">
              <a:lnSpc>
                <a:spcPct val="108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dirty="0"/>
              <a:t>Plummeting stock price</a:t>
            </a:r>
            <a:endParaRPr dirty="0"/>
          </a:p>
          <a:p>
            <a:pPr marL="285750" lvl="0" indent="-285750" algn="l" rtl="0">
              <a:lnSpc>
                <a:spcPct val="108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dirty="0"/>
              <a:t>Destroyed reputation</a:t>
            </a:r>
            <a:endParaRPr dirty="0"/>
          </a:p>
          <a:p>
            <a:pPr marL="285750" lvl="0" indent="-285750" algn="l" rtl="0">
              <a:lnSpc>
                <a:spcPct val="108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dirty="0"/>
              <a:t>Unreasonable customer expectations/weak engagement</a:t>
            </a:r>
            <a:endParaRPr dirty="0"/>
          </a:p>
          <a:p>
            <a:pPr marL="0" lvl="0" indent="0" algn="l" rtl="0">
              <a:lnSpc>
                <a:spcPct val="108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0" lvl="0" indent="0" algn="ctr" rtl="0">
              <a:lnSpc>
                <a:spcPct val="108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</a:pPr>
            <a:r>
              <a:rPr lang="en-US" sz="2000" b="1" dirty="0"/>
              <a:t>How can you be protected?!</a:t>
            </a:r>
            <a:endParaRPr sz="2000" b="1" dirty="0"/>
          </a:p>
        </p:txBody>
      </p:sp>
      <p:pic>
        <p:nvPicPr>
          <p:cNvPr id="100" name="Google Shape;100;p2" descr="Image result for fake news"/>
          <p:cNvPicPr preferRelativeResize="0"/>
          <p:nvPr/>
        </p:nvPicPr>
        <p:blipFill rotWithShape="1">
          <a:blip r:embed="rId3">
            <a:alphaModFix/>
          </a:blip>
          <a:srcRect l="12024" r="14018"/>
          <a:stretch/>
        </p:blipFill>
        <p:spPr>
          <a:xfrm>
            <a:off x="4749988" y="4191072"/>
            <a:ext cx="3454400" cy="22192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3D49F89-0308-42AD-888A-4DFA9398651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842932" y="6398119"/>
            <a:ext cx="5901458" cy="42592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news_Busters ©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BF02F0-ECB6-44D9-97C5-11B9FFC03F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Slide | </a:t>
            </a:r>
            <a:fld id="{00000000-1234-1234-1234-123412341234}" type="slidenum">
              <a:rPr lang="en-US" smtClean="0"/>
              <a:t>2</a:t>
            </a:fld>
            <a:endParaRPr lang="en-US" dirty="0"/>
          </a:p>
        </p:txBody>
      </p:sp>
      <p:pic>
        <p:nvPicPr>
          <p:cNvPr id="14" name="Picture 13" descr="Image result for brain circuit">
            <a:extLst>
              <a:ext uri="{FF2B5EF4-FFF2-40B4-BE49-F238E27FC236}">
                <a16:creationId xmlns:a16="http://schemas.microsoft.com/office/drawing/2014/main" id="{1B1E213A-0ADA-4AA9-96B8-09726DA1C98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69" b="90000" l="8692" r="90077">
                        <a14:foregroundMark x1="8846" y1="41154" x2="8846" y2="41154"/>
                        <a14:foregroundMark x1="62308" y1="89923" x2="62308" y2="89923"/>
                        <a14:foregroundMark x1="89077" y1="44385" x2="89077" y2="44385"/>
                        <a14:foregroundMark x1="90077" y1="59000" x2="90077" y2="59000"/>
                        <a14:foregroundMark x1="42615" y1="9769" x2="42615" y2="97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8075" y="6367283"/>
            <a:ext cx="421858" cy="364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4000"/>
              <a:buFont typeface="Twentieth Century"/>
              <a:buNone/>
            </a:pPr>
            <a:r>
              <a:rPr lang="en-US" dirty="0"/>
              <a:t>DATA VISUALIZATION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1675324" y="2263972"/>
            <a:ext cx="2157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Raw Claimants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924839" y="411835"/>
            <a:ext cx="4434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Twentieth Century"/>
              </a:rPr>
              <a:t>Truth Rating Distribution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7FB2E6-0045-41E0-877F-C193474066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r>
              <a:rPr lang="en-US" dirty="0"/>
              <a:t>Slide | </a:t>
            </a:r>
            <a:fld id="{00000000-1234-1234-1234-123412341234}" type="slidenum">
              <a:rPr lang="en-US" smtClean="0"/>
              <a:pPr lvl="0"/>
              <a:t>3</a:t>
            </a:fld>
            <a:endParaRPr lang="en-US" dirty="0"/>
          </a:p>
        </p:txBody>
      </p:sp>
      <p:sp>
        <p:nvSpPr>
          <p:cNvPr id="36" name="Footer Placeholder 1">
            <a:extLst>
              <a:ext uri="{FF2B5EF4-FFF2-40B4-BE49-F238E27FC236}">
                <a16:creationId xmlns:a16="http://schemas.microsoft.com/office/drawing/2014/main" id="{AEBFA891-E37A-41FE-B7E7-5430D2DFAEBE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842932" y="6398119"/>
            <a:ext cx="5901458" cy="42592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news_Busters © </a:t>
            </a:r>
          </a:p>
        </p:txBody>
      </p:sp>
      <p:pic>
        <p:nvPicPr>
          <p:cNvPr id="37" name="Picture 36" descr="Image result for brain circuit">
            <a:extLst>
              <a:ext uri="{FF2B5EF4-FFF2-40B4-BE49-F238E27FC236}">
                <a16:creationId xmlns:a16="http://schemas.microsoft.com/office/drawing/2014/main" id="{A8416E3E-F9C6-4DB3-A6AF-095881E6D7F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69" b="90000" l="8692" r="90077">
                        <a14:foregroundMark x1="8846" y1="41154" x2="8846" y2="41154"/>
                        <a14:foregroundMark x1="62308" y1="89923" x2="62308" y2="89923"/>
                        <a14:foregroundMark x1="89077" y1="44385" x2="89077" y2="44385"/>
                        <a14:foregroundMark x1="90077" y1="59000" x2="90077" y2="59000"/>
                        <a14:foregroundMark x1="42615" y1="9769" x2="42615" y2="97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8075" y="6367283"/>
            <a:ext cx="421858" cy="364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30D9CF2-9066-4E3C-9016-197C448A2EAC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092" y="2698831"/>
            <a:ext cx="4482924" cy="3771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8E9D4830-5261-4D65-88DC-D01F31CBDFB9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376" y="812003"/>
            <a:ext cx="4949631" cy="35229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1618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>
            <a:spLocks noGrp="1"/>
          </p:cNvSpPr>
          <p:nvPr>
            <p:ph type="title"/>
          </p:nvPr>
        </p:nvSpPr>
        <p:spPr>
          <a:xfrm>
            <a:off x="1024127" y="482249"/>
            <a:ext cx="438912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4000"/>
              <a:buFont typeface="Twentieth Century"/>
              <a:buNone/>
            </a:pPr>
            <a:r>
              <a:rPr lang="en-US" dirty="0"/>
              <a:t>DATA VISUALIZATION</a:t>
            </a:r>
            <a:endParaRPr dirty="0"/>
          </a:p>
        </p:txBody>
      </p:sp>
      <p:pic>
        <p:nvPicPr>
          <p:cNvPr id="10" name="image1.png" descr="C:\Users\Elise\Desktop\eda3.png"/>
          <p:cNvPicPr/>
          <p:nvPr/>
        </p:nvPicPr>
        <p:blipFill rotWithShape="1">
          <a:blip r:embed="rId3"/>
          <a:srcRect r="49379" b="49176"/>
          <a:stretch/>
        </p:blipFill>
        <p:spPr>
          <a:xfrm>
            <a:off x="8692444" y="291371"/>
            <a:ext cx="3090545" cy="2802656"/>
          </a:xfrm>
          <a:prstGeom prst="rect">
            <a:avLst/>
          </a:prstGeom>
          <a:ln/>
        </p:spPr>
      </p:pic>
      <p:sp>
        <p:nvSpPr>
          <p:cNvPr id="21" name="TextBox 20"/>
          <p:cNvSpPr txBox="1"/>
          <p:nvPr/>
        </p:nvSpPr>
        <p:spPr>
          <a:xfrm>
            <a:off x="6306688" y="596929"/>
            <a:ext cx="278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Twentieth Century"/>
              </a:rPr>
              <a:t>Sentiment Analysis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96000" y="2592890"/>
            <a:ext cx="396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800">
                <a:latin typeface="Twentieth Century"/>
              </a:defRPr>
            </a:lvl1pPr>
          </a:lstStyle>
          <a:p>
            <a:r>
              <a:rPr lang="en-US" dirty="0"/>
              <a:t>Dates Trends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7FB2E6-0045-41E0-877F-C193474066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r>
              <a:rPr lang="en-US" dirty="0"/>
              <a:t>Slide | </a:t>
            </a:r>
            <a:fld id="{00000000-1234-1234-1234-123412341234}" type="slidenum">
              <a:rPr lang="en-US" smtClean="0"/>
              <a:pPr lvl="0"/>
              <a:t>4</a:t>
            </a:fld>
            <a:endParaRPr lang="en-US" dirty="0"/>
          </a:p>
        </p:txBody>
      </p:sp>
      <p:sp>
        <p:nvSpPr>
          <p:cNvPr id="36" name="Footer Placeholder 1">
            <a:extLst>
              <a:ext uri="{FF2B5EF4-FFF2-40B4-BE49-F238E27FC236}">
                <a16:creationId xmlns:a16="http://schemas.microsoft.com/office/drawing/2014/main" id="{AEBFA891-E37A-41FE-B7E7-5430D2DFAEBE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842932" y="6398119"/>
            <a:ext cx="5901458" cy="42592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news_Busters © </a:t>
            </a:r>
          </a:p>
        </p:txBody>
      </p:sp>
      <p:pic>
        <p:nvPicPr>
          <p:cNvPr id="37" name="Picture 36" descr="Image result for brain circuit">
            <a:extLst>
              <a:ext uri="{FF2B5EF4-FFF2-40B4-BE49-F238E27FC236}">
                <a16:creationId xmlns:a16="http://schemas.microsoft.com/office/drawing/2014/main" id="{A8416E3E-F9C6-4DB3-A6AF-095881E6D7F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69" b="90000" l="8692" r="90077">
                        <a14:foregroundMark x1="8846" y1="41154" x2="8846" y2="41154"/>
                        <a14:foregroundMark x1="62308" y1="89923" x2="62308" y2="89923"/>
                        <a14:foregroundMark x1="89077" y1="44385" x2="89077" y2="44385"/>
                        <a14:foregroundMark x1="90077" y1="59000" x2="90077" y2="59000"/>
                        <a14:foregroundMark x1="42615" y1="9769" x2="42615" y2="97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8075" y="6367283"/>
            <a:ext cx="421858" cy="3648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6F19B02-2EF3-4C02-8A07-F1291FA105ED}"/>
              </a:ext>
            </a:extLst>
          </p:cNvPr>
          <p:cNvGrpSpPr/>
          <p:nvPr/>
        </p:nvGrpSpPr>
        <p:grpSpPr>
          <a:xfrm>
            <a:off x="6769247" y="2991506"/>
            <a:ext cx="5053885" cy="3406613"/>
            <a:chOff x="6096001" y="2099733"/>
            <a:chExt cx="5183930" cy="3774597"/>
          </a:xfrm>
        </p:grpSpPr>
        <p:pic>
          <p:nvPicPr>
            <p:cNvPr id="8" name="Shape 6" descr="C:\Users\Elise\Desktop\eda1.png"/>
            <p:cNvPicPr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6096001" y="2099733"/>
              <a:ext cx="5183930" cy="37745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90FA34E-D6A4-42F9-A1F6-9CDA9BC2BD1D}"/>
                </a:ext>
              </a:extLst>
            </p:cNvPr>
            <p:cNvSpPr/>
            <p:nvPr/>
          </p:nvSpPr>
          <p:spPr>
            <a:xfrm>
              <a:off x="6686384" y="2250853"/>
              <a:ext cx="730416" cy="10116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/>
            <p:cNvPicPr/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683"/>
            <a:stretch/>
          </p:blipFill>
          <p:spPr bwMode="auto">
            <a:xfrm>
              <a:off x="6686384" y="2250853"/>
              <a:ext cx="1249704" cy="797147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742E425-133E-4CAD-93B3-CA64693287C8}"/>
              </a:ext>
            </a:extLst>
          </p:cNvPr>
          <p:cNvSpPr txBox="1"/>
          <p:nvPr/>
        </p:nvSpPr>
        <p:spPr>
          <a:xfrm>
            <a:off x="1516819" y="2356769"/>
            <a:ext cx="4434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Twentieth Century"/>
              </a:rPr>
              <a:t>Claimants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291E3131-32F3-437B-A5B0-ACF22DBA4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11" y="2803256"/>
            <a:ext cx="6200555" cy="3746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4000"/>
              <a:buFont typeface="Twentieth Century"/>
              <a:buNone/>
            </a:pPr>
            <a:r>
              <a:rPr lang="en-US" dirty="0"/>
              <a:t>METHODOLOGY </a:t>
            </a:r>
            <a:endParaRPr dirty="0"/>
          </a:p>
        </p:txBody>
      </p:sp>
      <p:sp>
        <p:nvSpPr>
          <p:cNvPr id="135" name="Google Shape;135;p4"/>
          <p:cNvSpPr txBox="1">
            <a:spLocks noGrp="1"/>
          </p:cNvSpPr>
          <p:nvPr>
            <p:ph type="body" idx="2"/>
          </p:nvPr>
        </p:nvSpPr>
        <p:spPr>
          <a:xfrm>
            <a:off x="1024128" y="2257506"/>
            <a:ext cx="4389120" cy="3762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2000" b="1" dirty="0"/>
              <a:t>Features Created: </a:t>
            </a:r>
          </a:p>
          <a:p>
            <a:pPr marL="342900" lvl="0" indent="-34290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Ø"/>
            </a:pPr>
            <a:r>
              <a:rPr lang="en-US" dirty="0"/>
              <a:t>Claimant group (individuals vs organization)</a:t>
            </a:r>
          </a:p>
          <a:p>
            <a:pPr marL="342900" lvl="0" indent="-34290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Ø"/>
            </a:pPr>
            <a:r>
              <a:rPr lang="en-US" dirty="0"/>
              <a:t>Claimant gender (male/female)</a:t>
            </a:r>
          </a:p>
          <a:p>
            <a:pPr marL="342900" lvl="0" indent="-34290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Ø"/>
            </a:pPr>
            <a:r>
              <a:rPr lang="en-US" dirty="0"/>
              <a:t>Year, month, days of the week </a:t>
            </a:r>
          </a:p>
          <a:p>
            <a:pPr marL="342900" lvl="0" indent="-34290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Ø"/>
            </a:pPr>
            <a:r>
              <a:rPr lang="en-US" dirty="0"/>
              <a:t>Sentiment scores (neutral, positive, negative, overall)</a:t>
            </a:r>
          </a:p>
          <a:p>
            <a:pPr marL="342900" lvl="0" indent="-34290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Ø"/>
            </a:pPr>
            <a:r>
              <a:rPr lang="en-US" dirty="0"/>
              <a:t>Similarity scores between claim and articles</a:t>
            </a:r>
          </a:p>
          <a:p>
            <a:pPr marL="342900" lvl="0" indent="-34290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Ø"/>
            </a:pPr>
            <a:r>
              <a:rPr lang="en-US" dirty="0"/>
              <a:t>Parts of Speech</a:t>
            </a:r>
            <a:endParaRPr dirty="0"/>
          </a:p>
        </p:txBody>
      </p:sp>
      <p:pic>
        <p:nvPicPr>
          <p:cNvPr id="136" name="Google Shape;136;p4" descr="Image result for fake new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0479" y="4831023"/>
            <a:ext cx="4151249" cy="202697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127CCCC-4562-4541-83FE-E37829FA3E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069037"/>
              </p:ext>
            </p:extLst>
          </p:nvPr>
        </p:nvGraphicFramePr>
        <p:xfrm>
          <a:off x="5906897" y="471509"/>
          <a:ext cx="5742864" cy="6065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BE687-BA27-4FA3-A2EA-B61972F6C0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r>
              <a:rPr lang="en-US" dirty="0"/>
              <a:t>Slide | </a:t>
            </a:r>
            <a:fld id="{00000000-1234-1234-1234-123412341234}" type="slidenum">
              <a:rPr lang="en-US" smtClean="0"/>
              <a:pPr lvl="0"/>
              <a:t>5</a:t>
            </a:fld>
            <a:endParaRPr lang="en-US" dirty="0"/>
          </a:p>
        </p:txBody>
      </p:sp>
      <p:sp>
        <p:nvSpPr>
          <p:cNvPr id="32" name="Footer Placeholder 1">
            <a:extLst>
              <a:ext uri="{FF2B5EF4-FFF2-40B4-BE49-F238E27FC236}">
                <a16:creationId xmlns:a16="http://schemas.microsoft.com/office/drawing/2014/main" id="{A16496BC-E95C-498D-A2F4-E6DE0451B311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842932" y="6398119"/>
            <a:ext cx="5901458" cy="42592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news_Busters © </a:t>
            </a:r>
          </a:p>
        </p:txBody>
      </p:sp>
      <p:pic>
        <p:nvPicPr>
          <p:cNvPr id="33" name="Picture 32" descr="Image result for brain circuit">
            <a:extLst>
              <a:ext uri="{FF2B5EF4-FFF2-40B4-BE49-F238E27FC236}">
                <a16:creationId xmlns:a16="http://schemas.microsoft.com/office/drawing/2014/main" id="{BDA84F7B-83E7-4172-AFAF-5A87CEBF38C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769" b="90000" l="8692" r="90077">
                        <a14:foregroundMark x1="8846" y1="41154" x2="8846" y2="41154"/>
                        <a14:foregroundMark x1="62308" y1="89923" x2="62308" y2="89923"/>
                        <a14:foregroundMark x1="89077" y1="44385" x2="89077" y2="44385"/>
                        <a14:foregroundMark x1="90077" y1="59000" x2="90077" y2="59000"/>
                        <a14:foregroundMark x1="42615" y1="9769" x2="42615" y2="97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8075" y="6367283"/>
            <a:ext cx="421858" cy="364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5000"/>
              <a:buFont typeface="Twentieth Century"/>
              <a:buNone/>
            </a:pPr>
            <a:r>
              <a:rPr lang="en-US" dirty="0"/>
              <a:t>FINAL FEATURES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B2EC03-6019-45DD-8837-72F885E1E2A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r>
              <a:rPr lang="en-US" dirty="0"/>
              <a:t>Slide | </a:t>
            </a:r>
            <a:fld id="{00000000-1234-1234-1234-123412341234}" type="slidenum">
              <a:rPr lang="en-US" smtClean="0"/>
              <a:pPr lvl="0"/>
              <a:t>6</a:t>
            </a:fld>
            <a:endParaRPr lang="en-US" dirty="0"/>
          </a:p>
        </p:txBody>
      </p:sp>
      <p:sp>
        <p:nvSpPr>
          <p:cNvPr id="13" name="Footer Placeholder 1">
            <a:extLst>
              <a:ext uri="{FF2B5EF4-FFF2-40B4-BE49-F238E27FC236}">
                <a16:creationId xmlns:a16="http://schemas.microsoft.com/office/drawing/2014/main" id="{4B8866F4-D52E-4133-95DE-68AB7904416D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842932" y="6409408"/>
            <a:ext cx="5901458" cy="42592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news_Busters © </a:t>
            </a:r>
          </a:p>
        </p:txBody>
      </p:sp>
      <p:pic>
        <p:nvPicPr>
          <p:cNvPr id="14" name="Picture 13" descr="Image result for brain circuit">
            <a:extLst>
              <a:ext uri="{FF2B5EF4-FFF2-40B4-BE49-F238E27FC236}">
                <a16:creationId xmlns:a16="http://schemas.microsoft.com/office/drawing/2014/main" id="{5E18DBB4-F064-4770-9A6D-AACCFBB7F4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69" b="90000" l="8692" r="90077">
                        <a14:foregroundMark x1="8846" y1="41154" x2="8846" y2="41154"/>
                        <a14:foregroundMark x1="62308" y1="89923" x2="62308" y2="89923"/>
                        <a14:foregroundMark x1="89077" y1="44385" x2="89077" y2="44385"/>
                        <a14:foregroundMark x1="90077" y1="59000" x2="90077" y2="59000"/>
                        <a14:foregroundMark x1="42615" y1="9769" x2="42615" y2="97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8075" y="6378572"/>
            <a:ext cx="421858" cy="36488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782F073-156D-402A-B848-366C8A0BB53F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7293188" y="2937071"/>
            <a:ext cx="4754880" cy="294304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Claimant as Individuals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Claimant Gender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Years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Specific Claimants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Sentiment scores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44F789-C7D3-4B82-863E-FFD2266845A4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7293189" y="2286878"/>
            <a:ext cx="4754880" cy="822960"/>
          </a:xfrm>
        </p:spPr>
        <p:txBody>
          <a:bodyPr/>
          <a:lstStyle/>
          <a:p>
            <a:r>
              <a:rPr lang="en-US" dirty="0"/>
              <a:t>Top Features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8D4FEDA1-76AD-457D-9751-14747ED1D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77" y="1908329"/>
            <a:ext cx="6635611" cy="4398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D6D6FE5-152D-4526-A35E-EFD18C0139EE}"/>
              </a:ext>
            </a:extLst>
          </p:cNvPr>
          <p:cNvSpPr txBox="1"/>
          <p:nvPr/>
        </p:nvSpPr>
        <p:spPr>
          <a:xfrm>
            <a:off x="3408677" y="6086213"/>
            <a:ext cx="143425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Top 20 features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EF6D87-AB93-4D08-A306-018552A65298}"/>
              </a:ext>
            </a:extLst>
          </p:cNvPr>
          <p:cNvSpPr txBox="1"/>
          <p:nvPr/>
        </p:nvSpPr>
        <p:spPr>
          <a:xfrm rot="16200000">
            <a:off x="-322019" y="3275111"/>
            <a:ext cx="195919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Correlation Value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B563BA-E20A-47F0-B752-53917ECC2FD3}"/>
              </a:ext>
            </a:extLst>
          </p:cNvPr>
          <p:cNvSpPr txBox="1"/>
          <p:nvPr/>
        </p:nvSpPr>
        <p:spPr>
          <a:xfrm>
            <a:off x="2599603" y="1754440"/>
            <a:ext cx="305240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Correlation for the top 20 features</a:t>
            </a:r>
          </a:p>
        </p:txBody>
      </p:sp>
      <p:pic>
        <p:nvPicPr>
          <p:cNvPr id="23" name="Google Shape;141;p5" descr="Related image">
            <a:extLst>
              <a:ext uri="{FF2B5EF4-FFF2-40B4-BE49-F238E27FC236}">
                <a16:creationId xmlns:a16="http://schemas.microsoft.com/office/drawing/2014/main" id="{4561115B-8E04-4183-A961-F21C4D90099B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044432" y="415880"/>
            <a:ext cx="2664967" cy="1527672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418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5000"/>
              <a:buFont typeface="Twentieth Century"/>
              <a:buNone/>
            </a:pPr>
            <a:r>
              <a:rPr lang="en-US" dirty="0"/>
              <a:t>THE ENSEMBLE METHOD</a:t>
            </a:r>
          </a:p>
        </p:txBody>
      </p:sp>
      <p:sp>
        <p:nvSpPr>
          <p:cNvPr id="143" name="Google Shape;143;p5"/>
          <p:cNvSpPr txBox="1">
            <a:spLocks noGrp="1"/>
          </p:cNvSpPr>
          <p:nvPr>
            <p:ph type="body" idx="1"/>
          </p:nvPr>
        </p:nvSpPr>
        <p:spPr>
          <a:xfrm>
            <a:off x="1024128" y="1911154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45700" rIns="13715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n-US" dirty="0"/>
              <a:t>Models</a:t>
            </a:r>
            <a:endParaRPr dirty="0"/>
          </a:p>
        </p:txBody>
      </p:sp>
      <p:sp>
        <p:nvSpPr>
          <p:cNvPr id="144" name="Google Shape;144;p5"/>
          <p:cNvSpPr txBox="1">
            <a:spLocks noGrp="1"/>
          </p:cNvSpPr>
          <p:nvPr>
            <p:ph type="body" idx="2"/>
          </p:nvPr>
        </p:nvSpPr>
        <p:spPr>
          <a:xfrm>
            <a:off x="1167318" y="2598057"/>
            <a:ext cx="4611689" cy="3711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91440" indent="-139700">
              <a:spcBef>
                <a:spcPts val="0"/>
              </a:spcBef>
              <a:buSzPts val="2200"/>
              <a:buFont typeface="Arial"/>
              <a:buChar char="•"/>
            </a:pPr>
            <a:r>
              <a:rPr lang="en-US" dirty="0"/>
              <a:t> Logistic Regression</a:t>
            </a:r>
          </a:p>
          <a:p>
            <a:pPr marL="0" indent="0">
              <a:spcBef>
                <a:spcPts val="0"/>
              </a:spcBef>
              <a:buSzPts val="2200"/>
              <a:buNone/>
            </a:pPr>
            <a:r>
              <a:rPr lang="en-US" dirty="0"/>
              <a:t> </a:t>
            </a:r>
          </a:p>
          <a:p>
            <a:pPr marL="91440" indent="-139700">
              <a:spcBef>
                <a:spcPts val="0"/>
              </a:spcBef>
              <a:buSzPts val="2200"/>
              <a:buFont typeface="Arial"/>
              <a:buChar char="•"/>
            </a:pPr>
            <a:r>
              <a:rPr lang="en-US" dirty="0"/>
              <a:t> K-NN</a:t>
            </a:r>
          </a:p>
          <a:p>
            <a:pPr marL="91440" indent="-139700">
              <a:spcBef>
                <a:spcPts val="0"/>
              </a:spcBef>
              <a:buSzPts val="2200"/>
              <a:buFont typeface="Arial"/>
              <a:buChar char="•"/>
            </a:pPr>
            <a:endParaRPr lang="en-US" dirty="0"/>
          </a:p>
          <a:p>
            <a:pPr marL="91440" indent="-139700">
              <a:spcBef>
                <a:spcPts val="0"/>
              </a:spcBef>
              <a:buSzPts val="2200"/>
              <a:buFont typeface="Arial"/>
              <a:buChar char="•"/>
            </a:pPr>
            <a:r>
              <a:rPr lang="en-US" dirty="0"/>
              <a:t> Decision Trees</a:t>
            </a:r>
          </a:p>
          <a:p>
            <a:pPr marL="91440" indent="-139700">
              <a:spcBef>
                <a:spcPts val="0"/>
              </a:spcBef>
              <a:buSzPts val="2200"/>
              <a:buFont typeface="Arial"/>
              <a:buChar char="•"/>
            </a:pPr>
            <a:endParaRPr lang="en-US" dirty="0"/>
          </a:p>
          <a:p>
            <a:pPr marL="91440" indent="-139700">
              <a:spcBef>
                <a:spcPts val="0"/>
              </a:spcBef>
              <a:buSzPts val="2200"/>
              <a:buFont typeface="Arial"/>
              <a:buChar char="•"/>
            </a:pPr>
            <a:r>
              <a:rPr lang="en-US" dirty="0"/>
              <a:t> SVM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endParaRPr dirty="0"/>
          </a:p>
        </p:txBody>
      </p:sp>
      <p:sp>
        <p:nvSpPr>
          <p:cNvPr id="145" name="Google Shape;145;p5"/>
          <p:cNvSpPr txBox="1">
            <a:spLocks noGrp="1"/>
          </p:cNvSpPr>
          <p:nvPr>
            <p:ph type="body" idx="3"/>
          </p:nvPr>
        </p:nvSpPr>
        <p:spPr>
          <a:xfrm>
            <a:off x="6860691" y="1911154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45700" rIns="13715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n-US" dirty="0"/>
              <a:t>Benefits</a:t>
            </a:r>
            <a:endParaRPr dirty="0"/>
          </a:p>
        </p:txBody>
      </p:sp>
      <p:sp>
        <p:nvSpPr>
          <p:cNvPr id="146" name="Google Shape;146;p5"/>
          <p:cNvSpPr txBox="1">
            <a:spLocks noGrp="1"/>
          </p:cNvSpPr>
          <p:nvPr>
            <p:ph type="body" idx="4"/>
          </p:nvPr>
        </p:nvSpPr>
        <p:spPr>
          <a:xfrm>
            <a:off x="6860691" y="2598057"/>
            <a:ext cx="4754880" cy="3711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342900">
              <a:spcBef>
                <a:spcPts val="0"/>
              </a:spcBef>
              <a:buSzPts val="2200"/>
              <a:buFont typeface="Arial" panose="020B0604020202020204" pitchFamily="34" charset="0"/>
              <a:buChar char="•"/>
            </a:pPr>
            <a:r>
              <a:rPr lang="en-US" dirty="0"/>
              <a:t>Combine results from multiple models</a:t>
            </a:r>
          </a:p>
          <a:p>
            <a:pPr marL="342900">
              <a:spcBef>
                <a:spcPts val="0"/>
              </a:spcBef>
              <a:buSzPts val="2200"/>
              <a:buFont typeface="Arial" panose="020B0604020202020204" pitchFamily="34" charset="0"/>
              <a:buChar char="•"/>
            </a:pPr>
            <a:r>
              <a:rPr lang="en-US" dirty="0"/>
              <a:t>Advantage from multiple methods and mitigate pitfalls from one single model</a:t>
            </a:r>
          </a:p>
          <a:p>
            <a:pPr marL="342900">
              <a:spcBef>
                <a:spcPts val="0"/>
              </a:spcBef>
              <a:buSzPts val="2200"/>
              <a:buFont typeface="Arial" panose="020B0604020202020204" pitchFamily="34" charset="0"/>
              <a:buChar char="•"/>
            </a:pPr>
            <a:r>
              <a:rPr lang="en-US" dirty="0"/>
              <a:t>Improved prediction!</a:t>
            </a:r>
            <a:endParaRPr dirty="0"/>
          </a:p>
        </p:txBody>
      </p:sp>
      <p:pic>
        <p:nvPicPr>
          <p:cNvPr id="2050" name="Picture 2" descr="Image result for ensemble logo">
            <a:extLst>
              <a:ext uri="{FF2B5EF4-FFF2-40B4-BE49-F238E27FC236}">
                <a16:creationId xmlns:a16="http://schemas.microsoft.com/office/drawing/2014/main" id="{A4A79DFE-1A04-4A08-8310-802BDACCB5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5" t="24544" r="21395" b="19414"/>
          <a:stretch/>
        </p:blipFill>
        <p:spPr bwMode="auto">
          <a:xfrm>
            <a:off x="3542921" y="3618689"/>
            <a:ext cx="3092502" cy="2970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B2EC03-6019-45DD-8837-72F885E1E2A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r>
              <a:rPr lang="en-US" dirty="0"/>
              <a:t>Slide | </a:t>
            </a:r>
            <a:fld id="{00000000-1234-1234-1234-123412341234}" type="slidenum">
              <a:rPr lang="en-US" smtClean="0"/>
              <a:pPr lvl="0"/>
              <a:t>7</a:t>
            </a:fld>
            <a:endParaRPr lang="en-US" dirty="0"/>
          </a:p>
        </p:txBody>
      </p:sp>
      <p:sp>
        <p:nvSpPr>
          <p:cNvPr id="13" name="Footer Placeholder 1">
            <a:extLst>
              <a:ext uri="{FF2B5EF4-FFF2-40B4-BE49-F238E27FC236}">
                <a16:creationId xmlns:a16="http://schemas.microsoft.com/office/drawing/2014/main" id="{4B8866F4-D52E-4133-95DE-68AB7904416D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842932" y="6409408"/>
            <a:ext cx="5901458" cy="42592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news_Busters © </a:t>
            </a:r>
          </a:p>
        </p:txBody>
      </p:sp>
      <p:pic>
        <p:nvPicPr>
          <p:cNvPr id="14" name="Picture 13" descr="Image result for brain circuit">
            <a:extLst>
              <a:ext uri="{FF2B5EF4-FFF2-40B4-BE49-F238E27FC236}">
                <a16:creationId xmlns:a16="http://schemas.microsoft.com/office/drawing/2014/main" id="{5E18DBB4-F064-4770-9A6D-AACCFBB7F4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69" b="90000" l="8692" r="90077">
                        <a14:foregroundMark x1="8846" y1="41154" x2="8846" y2="41154"/>
                        <a14:foregroundMark x1="62308" y1="89923" x2="62308" y2="89923"/>
                        <a14:foregroundMark x1="89077" y1="44385" x2="89077" y2="44385"/>
                        <a14:foregroundMark x1="90077" y1="59000" x2="90077" y2="59000"/>
                        <a14:foregroundMark x1="42615" y1="9769" x2="42615" y2="97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8075" y="6378572"/>
            <a:ext cx="421858" cy="3648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8479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5000"/>
              <a:buFont typeface="Twentieth Century"/>
              <a:buNone/>
            </a:pPr>
            <a:r>
              <a:rPr lang="en-US"/>
              <a:t>THE ALGORITHM</a:t>
            </a:r>
            <a:endParaRPr/>
          </a:p>
        </p:txBody>
      </p:sp>
      <p:sp>
        <p:nvSpPr>
          <p:cNvPr id="143" name="Google Shape;143;p5"/>
          <p:cNvSpPr txBox="1">
            <a:spLocks noGrp="1"/>
          </p:cNvSpPr>
          <p:nvPr>
            <p:ph type="body" idx="1"/>
          </p:nvPr>
        </p:nvSpPr>
        <p:spPr>
          <a:xfrm>
            <a:off x="1024128" y="1707952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45700" rIns="13715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n-US" dirty="0"/>
              <a:t>Performance</a:t>
            </a:r>
            <a:endParaRPr dirty="0"/>
          </a:p>
        </p:txBody>
      </p:sp>
      <p:sp>
        <p:nvSpPr>
          <p:cNvPr id="145" name="Google Shape;145;p5"/>
          <p:cNvSpPr txBox="1">
            <a:spLocks noGrp="1"/>
          </p:cNvSpPr>
          <p:nvPr>
            <p:ph type="body" idx="3"/>
          </p:nvPr>
        </p:nvSpPr>
        <p:spPr>
          <a:xfrm>
            <a:off x="6322997" y="1673352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45700" rIns="13715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n-US" dirty="0"/>
              <a:t>Outputs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C73F23-401E-46C9-98CE-4EDA8B2092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r>
              <a:rPr lang="en-US" dirty="0"/>
              <a:t>Slide | </a:t>
            </a:r>
            <a:fld id="{00000000-1234-1234-1234-123412341234}" type="slidenum">
              <a:rPr lang="en-US" smtClean="0"/>
              <a:pPr lvl="0"/>
              <a:t>8</a:t>
            </a:fld>
            <a:endParaRPr lang="en-US" dirty="0"/>
          </a:p>
        </p:txBody>
      </p:sp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E200621E-EC4B-4369-8B0E-21D0397BA4D6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842932" y="6398119"/>
            <a:ext cx="5901458" cy="42592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news_Busters © </a:t>
            </a:r>
          </a:p>
        </p:txBody>
      </p:sp>
      <p:pic>
        <p:nvPicPr>
          <p:cNvPr id="11" name="Picture 10" descr="Image result for brain circuit">
            <a:extLst>
              <a:ext uri="{FF2B5EF4-FFF2-40B4-BE49-F238E27FC236}">
                <a16:creationId xmlns:a16="http://schemas.microsoft.com/office/drawing/2014/main" id="{9E3CD124-5B56-4D92-97A2-335C7BF719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69" b="90000" l="8692" r="90077">
                        <a14:foregroundMark x1="8846" y1="41154" x2="8846" y2="41154"/>
                        <a14:foregroundMark x1="62308" y1="89923" x2="62308" y2="89923"/>
                        <a14:foregroundMark x1="89077" y1="44385" x2="89077" y2="44385"/>
                        <a14:foregroundMark x1="90077" y1="59000" x2="90077" y2="59000"/>
                        <a14:foregroundMark x1="42615" y1="9769" x2="42615" y2="97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8075" y="6367283"/>
            <a:ext cx="421858" cy="36488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35434"/>
              </p:ext>
            </p:extLst>
          </p:nvPr>
        </p:nvGraphicFramePr>
        <p:xfrm>
          <a:off x="690451" y="2465348"/>
          <a:ext cx="4817464" cy="1813963"/>
        </p:xfrm>
        <a:graphic>
          <a:graphicData uri="http://schemas.openxmlformats.org/drawingml/2006/table">
            <a:tbl>
              <a:tblPr firstRow="1" firstCol="1" bandRow="1">
                <a:tableStyleId>{0660B408-B3CF-4A94-85FC-2B1E0A45F4A2}</a:tableStyleId>
              </a:tblPr>
              <a:tblGrid>
                <a:gridCol w="1894899">
                  <a:extLst>
                    <a:ext uri="{9D8B030D-6E8A-4147-A177-3AD203B41FA5}">
                      <a16:colId xmlns:a16="http://schemas.microsoft.com/office/drawing/2014/main" val="2120908158"/>
                    </a:ext>
                  </a:extLst>
                </a:gridCol>
                <a:gridCol w="2922565">
                  <a:extLst>
                    <a:ext uri="{9D8B030D-6E8A-4147-A177-3AD203B41FA5}">
                      <a16:colId xmlns:a16="http://schemas.microsoft.com/office/drawing/2014/main" val="3248248861"/>
                    </a:ext>
                  </a:extLst>
                </a:gridCol>
              </a:tblGrid>
              <a:tr h="5652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Performance Metric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960" marR="609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Algorithm Score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960" marR="60960" marT="0" marB="0"/>
                </a:tc>
                <a:extLst>
                  <a:ext uri="{0D108BD9-81ED-4DB2-BD59-A6C34878D82A}">
                    <a16:rowId xmlns:a16="http://schemas.microsoft.com/office/drawing/2014/main" val="1278313302"/>
                  </a:ext>
                </a:extLst>
              </a:tr>
              <a:tr h="1884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Accuracy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960" marR="609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63%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960" marR="60960" marT="0" marB="0"/>
                </a:tc>
                <a:extLst>
                  <a:ext uri="{0D108BD9-81ED-4DB2-BD59-A6C34878D82A}">
                    <a16:rowId xmlns:a16="http://schemas.microsoft.com/office/drawing/2014/main" val="85491176"/>
                  </a:ext>
                </a:extLst>
              </a:tr>
              <a:tr h="1884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Precision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960" marR="609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70%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960" marR="60960" marT="0" marB="0"/>
                </a:tc>
                <a:extLst>
                  <a:ext uri="{0D108BD9-81ED-4DB2-BD59-A6C34878D82A}">
                    <a16:rowId xmlns:a16="http://schemas.microsoft.com/office/drawing/2014/main" val="1179422977"/>
                  </a:ext>
                </a:extLst>
              </a:tr>
              <a:tr h="1884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Recall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960" marR="609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47%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960" marR="60960" marT="0" marB="0"/>
                </a:tc>
                <a:extLst>
                  <a:ext uri="{0D108BD9-81ED-4DB2-BD59-A6C34878D82A}">
                    <a16:rowId xmlns:a16="http://schemas.microsoft.com/office/drawing/2014/main" val="639374823"/>
                  </a:ext>
                </a:extLst>
              </a:tr>
              <a:tr h="1884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f1 Score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960" marR="609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45%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960" marR="60960" marT="0" marB="0"/>
                </a:tc>
                <a:extLst>
                  <a:ext uri="{0D108BD9-81ED-4DB2-BD59-A6C34878D82A}">
                    <a16:rowId xmlns:a16="http://schemas.microsoft.com/office/drawing/2014/main" val="2894315750"/>
                  </a:ext>
                </a:extLst>
              </a:tr>
              <a:tr h="3043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Run time (cost)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960" marR="609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85min (Data Cleaning); 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400 min (Model Implementation)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960" marR="60960" marT="0" marB="0"/>
                </a:tc>
                <a:extLst>
                  <a:ext uri="{0D108BD9-81ED-4DB2-BD59-A6C34878D82A}">
                    <a16:rowId xmlns:a16="http://schemas.microsoft.com/office/drawing/2014/main" val="2116574985"/>
                  </a:ext>
                </a:extLst>
              </a:tr>
            </a:tbl>
          </a:graphicData>
        </a:graphic>
      </p:graphicFrame>
      <p:pic>
        <p:nvPicPr>
          <p:cNvPr id="13" name="Picture 12" descr="C:\Users\Elise\Google Drive\UofT\MIE1624\Project\Final Results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095" y="3067899"/>
            <a:ext cx="4640909" cy="33497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B894858-A0E2-4449-AC2E-EE88E73CE5CE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942" y="440317"/>
            <a:ext cx="2859924" cy="2535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6" descr="https://www.datumcorp.com/f/2018/11/iStock-946716862.jpe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70829" y="3937349"/>
            <a:ext cx="3650342" cy="292065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6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5000"/>
              <a:buFont typeface="Twentieth Century"/>
              <a:buNone/>
            </a:pPr>
            <a:r>
              <a:rPr lang="en-US" dirty="0"/>
              <a:t>CONCLUSION &amp; INSIGHTS</a:t>
            </a:r>
            <a:endParaRPr dirty="0"/>
          </a:p>
        </p:txBody>
      </p:sp>
      <p:sp>
        <p:nvSpPr>
          <p:cNvPr id="153" name="Google Shape;153;p6"/>
          <p:cNvSpPr txBox="1">
            <a:spLocks noGrp="1"/>
          </p:cNvSpPr>
          <p:nvPr>
            <p:ph type="body" idx="1"/>
          </p:nvPr>
        </p:nvSpPr>
        <p:spPr>
          <a:xfrm>
            <a:off x="1024128" y="2157984"/>
            <a:ext cx="9720071" cy="4151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91440" lvl="0" indent="-139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dirty="0"/>
              <a:t> Improved content management: </a:t>
            </a:r>
          </a:p>
          <a:p>
            <a:pPr marL="548640" lvl="1" indent="-139700">
              <a:spcBef>
                <a:spcPts val="0"/>
              </a:spcBef>
              <a:buSzPts val="2200"/>
              <a:buFont typeface="Arial"/>
              <a:buChar char="•"/>
            </a:pPr>
            <a:r>
              <a:rPr lang="en-US" dirty="0"/>
              <a:t>at least 63% reduction in fake news content</a:t>
            </a:r>
            <a:endParaRPr dirty="0"/>
          </a:p>
          <a:p>
            <a:pPr marL="91440" lvl="0" indent="-1397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dirty="0"/>
              <a:t> Higher rate of others sharing/recommending your platform</a:t>
            </a:r>
            <a:endParaRPr dirty="0"/>
          </a:p>
          <a:p>
            <a:pPr marL="91440" lvl="0" indent="-1397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dirty="0"/>
              <a:t> Growing and robust reputation and market value! </a:t>
            </a:r>
            <a:endParaRPr dirty="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Arial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337442-4A5C-403C-BBF3-2031D4AAB0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r>
              <a:rPr lang="en-US" dirty="0"/>
              <a:t>Slide | </a:t>
            </a:r>
            <a:fld id="{00000000-1234-1234-1234-123412341234}" type="slidenum">
              <a:rPr lang="en-US" smtClean="0"/>
              <a:pPr lvl="0"/>
              <a:t>9</a:t>
            </a:fld>
            <a:endParaRPr lang="en-US" dirty="0"/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000CC220-18DE-420C-9DE5-63653F1C3092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842932" y="6398119"/>
            <a:ext cx="5901458" cy="42592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news_Busters © </a:t>
            </a:r>
          </a:p>
        </p:txBody>
      </p:sp>
      <p:pic>
        <p:nvPicPr>
          <p:cNvPr id="8" name="Picture 7" descr="Image result for brain circuit">
            <a:extLst>
              <a:ext uri="{FF2B5EF4-FFF2-40B4-BE49-F238E27FC236}">
                <a16:creationId xmlns:a16="http://schemas.microsoft.com/office/drawing/2014/main" id="{31A634A9-7377-4E63-A9A7-4CE6D3A80E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69" b="90000" l="8692" r="90077">
                        <a14:foregroundMark x1="8846" y1="41154" x2="8846" y2="41154"/>
                        <a14:foregroundMark x1="62308" y1="89923" x2="62308" y2="89923"/>
                        <a14:foregroundMark x1="89077" y1="44385" x2="89077" y2="44385"/>
                        <a14:foregroundMark x1="90077" y1="59000" x2="90077" y2="59000"/>
                        <a14:foregroundMark x1="42615" y1="9769" x2="42615" y2="97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8075" y="6367283"/>
            <a:ext cx="421858" cy="364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502</Words>
  <Application>Microsoft Office PowerPoint</Application>
  <PresentationFormat>Widescreen</PresentationFormat>
  <Paragraphs>129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Courier New</vt:lpstr>
      <vt:lpstr>Noto Sans Symbols</vt:lpstr>
      <vt:lpstr>Twentieth Century</vt:lpstr>
      <vt:lpstr>Wingdings</vt:lpstr>
      <vt:lpstr>Integral</vt:lpstr>
      <vt:lpstr>FAKE NEWS DETECTOR STOP THE SPREAD OF MISINFORMATION WITH FACT-CHECKING DECEMBER 3, 2019</vt:lpstr>
      <vt:lpstr>OBJECTIVE &amp; SCOPE</vt:lpstr>
      <vt:lpstr>DATA VISUALIZATION</vt:lpstr>
      <vt:lpstr>DATA VISUALIZATION</vt:lpstr>
      <vt:lpstr>METHODOLOGY </vt:lpstr>
      <vt:lpstr>FINAL FEATURES</vt:lpstr>
      <vt:lpstr>THE ENSEMBLE METHOD</vt:lpstr>
      <vt:lpstr>THE ALGORITHM</vt:lpstr>
      <vt:lpstr>CONCLUSION &amp; INSIGHTS</vt:lpstr>
      <vt:lpstr>FURTHER WORK</vt:lpstr>
      <vt:lpstr>Questions?</vt:lpstr>
      <vt:lpstr>DATA CUP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NEWS DETECTOR STOP THE SPREAD OF MISINFORMATION WITH FACT-CHECKING DECEMBER 3, 2019</dc:title>
  <dc:creator>Elise Lagace</dc:creator>
  <cp:lastModifiedBy>Elise Lagace</cp:lastModifiedBy>
  <cp:revision>21</cp:revision>
  <dcterms:created xsi:type="dcterms:W3CDTF">2019-11-16T21:48:59Z</dcterms:created>
  <dcterms:modified xsi:type="dcterms:W3CDTF">2019-11-28T22:48:01Z</dcterms:modified>
</cp:coreProperties>
</file>