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63206915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63206915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Greetings! We’re part of the Edge Computing Group at the University of Puerto Rico Mayaguez. Our mission is to create, sustainable and </a:t>
            </a:r>
            <a:r>
              <a:rPr lang="en"/>
              <a:t>accessible</a:t>
            </a:r>
            <a:r>
              <a:rPr lang="en"/>
              <a:t> AI-driven technology that positively impacts </a:t>
            </a:r>
            <a:r>
              <a:rPr lang="en"/>
              <a:t>society</a:t>
            </a:r>
            <a:r>
              <a:rPr lang="en"/>
              <a:t>. Specifically, our current work focuses on leveraging AI technology for healthcare applications in resource constrained environments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6bc45c0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6bc45c0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Greetings! We’re part of the Edge Computing Group at the University of Puerto Rico Mayaguez. Our mission is to create, sustainable and accessible AI-driven technology that positively impacts society. Specifically, our current work focuses on leveraging AI technology for healthcare applications in resource constrained environments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b7ef250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b7ef250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recent years, the resurgence of monkeypox, or Mpox, has posed a significant public health challenge. Outbreaks have been reported across multiple countries, highlighting the need for rapid, accurate diagnosis to control the spread of the disease. Currently, the most reliable diagnostic tools include PCR tests and blood tests, which are considered the standard. While effective, these methods are far from ideal—they’re costly, time-consuming, and require access to specialized labs, which are often unavailable in low-resource settings."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632069157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63206915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existing methods have several major limitations. First, the cost—PCR tests can run up to $175 per test, making them inaccessible for many, especially in low-income regions. Second, the wait time—results can take anywhere from 3 to 7 days, delaying treatment and containment efforts. Third, accuracy—PCR test reliability varies depending on when the sample is collected in the disease's progression, increasing the likelihood of false positives or negatives. For regions without sufficient healthcare infrastructure, these barriers make timely and effective diagnosis nearly impossible, putting vulnerable populations at greater risk."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63206915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63206915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address these issues, we’ve developed an AI-powered diagnostic tool that uses computer vision to analyze images of Mpox skin lesions. This solution employs a lightweight, efficient machine learning model deployed on an embedded system like the Jetson Orin. It enables real-time, on-device analysis of images captured via a smartphone or standard camera, eliminating the need for centralized labs or high-end computational resources. The tool is specifically designed for resource-constrained environments, offering a fast, accessible, and reliable way to diagnose Mpox."</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63206915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63206915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 provides several transformative benefits. It significantly reduces diagnosis time, delivering results in seconds rather than days, enabling faster treatment and containment. It’s cost-effective, drastically lowering the expense per test, making it accessible to low-income and underserved communities. It’s also highly portable and user-friendly, requiring only basic hardware like a smartphone and the embedded system. By empowering healthcare providers with this tool, we not only improve outcomes for Mpox patients but also set the stage for scalable AI-based diagnostics for other diseases in the future."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hyperlink" Target="http://drive.google.com/file/d/1nW2WJKMmUNjVee1b_gQSMfUHPqYOKku5/view"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hyperlink" Target="http://drive.google.com/file/d/1nW2WJKMmUNjVee1b_gQSMfUHPqYOKku5/view"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drive.google.com/file/d/1OCctkeTp0GqAMbxjndd0lHxP3zK5cAoj/view"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Py6knUsbRdR9slNeqcWQF-84ylLgr4Py/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BWEif7hfxstEVpLBVbog4w6Gof7aSVIJ/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drive.google.com/file/d/1ORb-s6f7I3omM1fh0KBPLDmtA3oRamyL/view"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05255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Who are we?</a:t>
            </a:r>
            <a:endParaRPr/>
          </a:p>
        </p:txBody>
      </p:sp>
      <p:pic>
        <p:nvPicPr>
          <p:cNvPr id="135" name="Google Shape;135;p13"/>
          <p:cNvPicPr preferRelativeResize="0"/>
          <p:nvPr/>
        </p:nvPicPr>
        <p:blipFill>
          <a:blip r:embed="rId3">
            <a:alphaModFix/>
          </a:blip>
          <a:stretch>
            <a:fillRect/>
          </a:stretch>
        </p:blipFill>
        <p:spPr>
          <a:xfrm>
            <a:off x="5426125" y="1463438"/>
            <a:ext cx="2665325" cy="2665325"/>
          </a:xfrm>
          <a:prstGeom prst="rect">
            <a:avLst/>
          </a:prstGeom>
          <a:noFill/>
          <a:ln>
            <a:noFill/>
          </a:ln>
        </p:spPr>
      </p:pic>
      <p:sp>
        <p:nvSpPr>
          <p:cNvPr id="136" name="Google Shape;136;p13"/>
          <p:cNvSpPr/>
          <p:nvPr/>
        </p:nvSpPr>
        <p:spPr>
          <a:xfrm>
            <a:off x="955525" y="3433975"/>
            <a:ext cx="2374243" cy="4206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Ricardo A Morell</a:t>
            </a:r>
          </a:p>
        </p:txBody>
      </p:sp>
      <p:sp>
        <p:nvSpPr>
          <p:cNvPr id="137" name="Google Shape;137;p13"/>
          <p:cNvSpPr/>
          <p:nvPr/>
        </p:nvSpPr>
        <p:spPr>
          <a:xfrm>
            <a:off x="955525" y="2729350"/>
            <a:ext cx="3447414" cy="4206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Sebastian O Espinosa</a:t>
            </a:r>
          </a:p>
        </p:txBody>
      </p:sp>
      <p:sp>
        <p:nvSpPr>
          <p:cNvPr id="138" name="Google Shape;138;p13"/>
          <p:cNvSpPr/>
          <p:nvPr/>
        </p:nvSpPr>
        <p:spPr>
          <a:xfrm>
            <a:off x="955525" y="2021375"/>
            <a:ext cx="3066107" cy="42397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Jacob M Delgado</a:t>
            </a:r>
          </a:p>
        </p:txBody>
      </p:sp>
      <p:pic>
        <p:nvPicPr>
          <p:cNvPr id="139" name="Google Shape;139;p13" title="Capstone Intro.mp3">
            <a:hlinkClick r:id="rId4"/>
          </p:cNvPr>
          <p:cNvPicPr preferRelativeResize="0"/>
          <p:nvPr/>
        </p:nvPicPr>
        <p:blipFill>
          <a:blip r:embed="rId5">
            <a:alphaModFix/>
          </a:blip>
          <a:stretch>
            <a:fillRect/>
          </a:stretch>
        </p:blipFill>
        <p:spPr>
          <a:xfrm>
            <a:off x="0" y="4686288"/>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105255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Who are we?</a:t>
            </a:r>
            <a:endParaRPr/>
          </a:p>
        </p:txBody>
      </p:sp>
      <p:pic>
        <p:nvPicPr>
          <p:cNvPr id="145" name="Google Shape;145;p14"/>
          <p:cNvPicPr preferRelativeResize="0"/>
          <p:nvPr/>
        </p:nvPicPr>
        <p:blipFill>
          <a:blip r:embed="rId3">
            <a:alphaModFix/>
          </a:blip>
          <a:stretch>
            <a:fillRect/>
          </a:stretch>
        </p:blipFill>
        <p:spPr>
          <a:xfrm>
            <a:off x="5426125" y="1463438"/>
            <a:ext cx="2665325" cy="2665325"/>
          </a:xfrm>
          <a:prstGeom prst="rect">
            <a:avLst/>
          </a:prstGeom>
          <a:noFill/>
          <a:ln>
            <a:noFill/>
          </a:ln>
        </p:spPr>
      </p:pic>
      <p:sp>
        <p:nvSpPr>
          <p:cNvPr id="146" name="Google Shape;146;p14"/>
          <p:cNvSpPr/>
          <p:nvPr/>
        </p:nvSpPr>
        <p:spPr>
          <a:xfrm>
            <a:off x="955525" y="3433975"/>
            <a:ext cx="2374243" cy="4206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Ricardo A Morell</a:t>
            </a:r>
          </a:p>
        </p:txBody>
      </p:sp>
      <p:sp>
        <p:nvSpPr>
          <p:cNvPr id="147" name="Google Shape;147;p14"/>
          <p:cNvSpPr/>
          <p:nvPr/>
        </p:nvSpPr>
        <p:spPr>
          <a:xfrm>
            <a:off x="955525" y="2729350"/>
            <a:ext cx="3447414" cy="4206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Sebastian O Espinosa</a:t>
            </a:r>
          </a:p>
        </p:txBody>
      </p:sp>
      <p:sp>
        <p:nvSpPr>
          <p:cNvPr id="148" name="Google Shape;148;p14"/>
          <p:cNvSpPr/>
          <p:nvPr/>
        </p:nvSpPr>
        <p:spPr>
          <a:xfrm>
            <a:off x="955525" y="2021375"/>
            <a:ext cx="3066107" cy="42397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Jacob M Delgado</a:t>
            </a:r>
          </a:p>
        </p:txBody>
      </p:sp>
      <p:pic>
        <p:nvPicPr>
          <p:cNvPr id="149" name="Google Shape;149;p14" title="Capstone Intro.mp3">
            <a:hlinkClick r:id="rId4"/>
          </p:cNvPr>
          <p:cNvPicPr preferRelativeResize="0"/>
          <p:nvPr/>
        </p:nvPicPr>
        <p:blipFill>
          <a:blip r:embed="rId5">
            <a:alphaModFix/>
          </a:blip>
          <a:stretch>
            <a:fillRect/>
          </a:stretch>
        </p:blipFill>
        <p:spPr>
          <a:xfrm>
            <a:off x="0" y="4686288"/>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55" name="Google Shape;155;p15"/>
          <p:cNvSpPr txBox="1"/>
          <p:nvPr>
            <p:ph idx="1" type="body"/>
          </p:nvPr>
        </p:nvSpPr>
        <p:spPr>
          <a:xfrm>
            <a:off x="572800" y="1597775"/>
            <a:ext cx="3312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Outbreak of Monkeypox cases since 2022.</a:t>
            </a:r>
            <a:endParaRPr/>
          </a:p>
          <a:p>
            <a:pPr indent="-311150" lvl="0" marL="457200" rtl="0" algn="l">
              <a:spcBef>
                <a:spcPts val="0"/>
              </a:spcBef>
              <a:spcAft>
                <a:spcPts val="0"/>
              </a:spcAft>
              <a:buSzPts val="1300"/>
              <a:buChar char="-"/>
            </a:pPr>
            <a:r>
              <a:rPr lang="en"/>
              <a:t>Real time p</a:t>
            </a:r>
            <a:r>
              <a:rPr lang="en"/>
              <a:t>olymerase chain reaction (</a:t>
            </a:r>
            <a:r>
              <a:rPr lang="en"/>
              <a:t>PCR) and DNA test for detecting Monkeypox.</a:t>
            </a:r>
            <a:endParaRPr/>
          </a:p>
        </p:txBody>
      </p:sp>
      <p:pic>
        <p:nvPicPr>
          <p:cNvPr id="156" name="Google Shape;156;p15"/>
          <p:cNvPicPr preferRelativeResize="0"/>
          <p:nvPr/>
        </p:nvPicPr>
        <p:blipFill>
          <a:blip r:embed="rId3">
            <a:alphaModFix/>
          </a:blip>
          <a:stretch>
            <a:fillRect/>
          </a:stretch>
        </p:blipFill>
        <p:spPr>
          <a:xfrm>
            <a:off x="4691655" y="878838"/>
            <a:ext cx="3644744" cy="3463223"/>
          </a:xfrm>
          <a:prstGeom prst="rect">
            <a:avLst/>
          </a:prstGeom>
          <a:noFill/>
          <a:ln>
            <a:noFill/>
          </a:ln>
        </p:spPr>
      </p:pic>
      <p:pic>
        <p:nvPicPr>
          <p:cNvPr id="157" name="Google Shape;157;p15" title="Capstone  2.mp3">
            <a:hlinkClick r:id="rId4"/>
          </p:cNvPr>
          <p:cNvPicPr preferRelativeResize="0"/>
          <p:nvPr/>
        </p:nvPicPr>
        <p:blipFill>
          <a:blip r:embed="rId5">
            <a:alphaModFix/>
          </a:blip>
          <a:stretch>
            <a:fillRect/>
          </a:stretch>
        </p:blipFill>
        <p:spPr>
          <a:xfrm>
            <a:off x="0" y="4681728"/>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type="title"/>
          </p:nvPr>
        </p:nvSpPr>
        <p:spPr>
          <a:xfrm>
            <a:off x="1146150" y="3937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Problem</a:t>
            </a:r>
            <a:endParaRPr/>
          </a:p>
        </p:txBody>
      </p:sp>
      <p:sp>
        <p:nvSpPr>
          <p:cNvPr id="163" name="Google Shape;163;p16"/>
          <p:cNvSpPr/>
          <p:nvPr/>
        </p:nvSpPr>
        <p:spPr>
          <a:xfrm>
            <a:off x="1297500" y="3565200"/>
            <a:ext cx="578400" cy="614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cxnSp>
        <p:nvCxnSpPr>
          <p:cNvPr id="164" name="Google Shape;164;p16"/>
          <p:cNvCxnSpPr/>
          <p:nvPr/>
        </p:nvCxnSpPr>
        <p:spPr>
          <a:xfrm>
            <a:off x="2957750" y="1333350"/>
            <a:ext cx="0" cy="24768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16"/>
          <p:cNvCxnSpPr/>
          <p:nvPr/>
        </p:nvCxnSpPr>
        <p:spPr>
          <a:xfrm>
            <a:off x="6373425" y="1333350"/>
            <a:ext cx="0" cy="2476800"/>
          </a:xfrm>
          <a:prstGeom prst="straightConnector1">
            <a:avLst/>
          </a:prstGeom>
          <a:noFill/>
          <a:ln cap="flat" cmpd="sng" w="9525">
            <a:solidFill>
              <a:schemeClr val="dk2"/>
            </a:solidFill>
            <a:prstDash val="solid"/>
            <a:round/>
            <a:headEnd len="med" w="med" type="none"/>
            <a:tailEnd len="med" w="med" type="none"/>
          </a:ln>
        </p:spPr>
      </p:cxnSp>
      <p:sp>
        <p:nvSpPr>
          <p:cNvPr id="166" name="Google Shape;166;p16"/>
          <p:cNvSpPr/>
          <p:nvPr/>
        </p:nvSpPr>
        <p:spPr>
          <a:xfrm>
            <a:off x="4376388" y="3565200"/>
            <a:ext cx="578400" cy="614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167" name="Google Shape;167;p16"/>
          <p:cNvSpPr/>
          <p:nvPr/>
        </p:nvSpPr>
        <p:spPr>
          <a:xfrm>
            <a:off x="7455300" y="3565200"/>
            <a:ext cx="578400" cy="614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168" name="Google Shape;168;p16"/>
          <p:cNvSpPr txBox="1"/>
          <p:nvPr/>
        </p:nvSpPr>
        <p:spPr>
          <a:xfrm>
            <a:off x="723450" y="1758697"/>
            <a:ext cx="1726500" cy="1355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PCR tests isn’t readily available at all times.</a:t>
            </a:r>
            <a:endParaRPr sz="1300">
              <a:solidFill>
                <a:schemeClr val="lt1"/>
              </a:solidFill>
              <a:latin typeface="Lato"/>
              <a:ea typeface="Lato"/>
              <a:cs typeface="Lato"/>
              <a:sym typeface="Lato"/>
            </a:endParaRPr>
          </a:p>
        </p:txBody>
      </p:sp>
      <p:sp>
        <p:nvSpPr>
          <p:cNvPr id="169" name="Google Shape;169;p16"/>
          <p:cNvSpPr txBox="1"/>
          <p:nvPr/>
        </p:nvSpPr>
        <p:spPr>
          <a:xfrm>
            <a:off x="3802350" y="1758685"/>
            <a:ext cx="1726500" cy="1355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PCR and blood tests aren’t accurate in all stages of monkeypox.</a:t>
            </a:r>
            <a:endParaRPr sz="1300">
              <a:solidFill>
                <a:schemeClr val="lt1"/>
              </a:solidFill>
              <a:latin typeface="Lato"/>
              <a:ea typeface="Lato"/>
              <a:cs typeface="Lato"/>
              <a:sym typeface="Lato"/>
            </a:endParaRPr>
          </a:p>
        </p:txBody>
      </p:sp>
      <p:sp>
        <p:nvSpPr>
          <p:cNvPr id="170" name="Google Shape;170;p16"/>
          <p:cNvSpPr txBox="1"/>
          <p:nvPr/>
        </p:nvSpPr>
        <p:spPr>
          <a:xfrm>
            <a:off x="6881250" y="1758685"/>
            <a:ext cx="1726500" cy="1355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PCR and blood tests take too long to diagnose.</a:t>
            </a:r>
            <a:endParaRPr sz="1300">
              <a:solidFill>
                <a:schemeClr val="lt1"/>
              </a:solidFill>
              <a:latin typeface="Lato"/>
              <a:ea typeface="Lato"/>
              <a:cs typeface="Lato"/>
              <a:sym typeface="Lato"/>
            </a:endParaRPr>
          </a:p>
        </p:txBody>
      </p:sp>
      <p:pic>
        <p:nvPicPr>
          <p:cNvPr id="171" name="Google Shape;171;p16" title="Capstone  3.mp3">
            <a:hlinkClick r:id="rId3"/>
          </p:cNvPr>
          <p:cNvPicPr preferRelativeResize="0"/>
          <p:nvPr/>
        </p:nvPicPr>
        <p:blipFill>
          <a:blip r:embed="rId4">
            <a:alphaModFix/>
          </a:blip>
          <a:stretch>
            <a:fillRect/>
          </a:stretch>
        </p:blipFill>
        <p:spPr>
          <a:xfrm>
            <a:off x="0" y="4681728"/>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p:nvPr/>
        </p:nvSpPr>
        <p:spPr>
          <a:xfrm>
            <a:off x="3591145" y="890942"/>
            <a:ext cx="1961700" cy="10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Lato"/>
                <a:ea typeface="Lato"/>
                <a:cs typeface="Lato"/>
                <a:sym typeface="Lato"/>
              </a:rPr>
              <a:t>Solutions</a:t>
            </a:r>
            <a:endParaRPr b="1" sz="2000">
              <a:solidFill>
                <a:schemeClr val="dk1"/>
              </a:solidFill>
              <a:latin typeface="Lato"/>
              <a:ea typeface="Lato"/>
              <a:cs typeface="Lato"/>
              <a:sym typeface="Lato"/>
            </a:endParaRPr>
          </a:p>
        </p:txBody>
      </p:sp>
      <p:sp>
        <p:nvSpPr>
          <p:cNvPr id="177" name="Google Shape;177;p17"/>
          <p:cNvSpPr/>
          <p:nvPr/>
        </p:nvSpPr>
        <p:spPr>
          <a:xfrm>
            <a:off x="837938" y="2981685"/>
            <a:ext cx="1961700" cy="1029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Lato"/>
                <a:ea typeface="Lato"/>
                <a:cs typeface="Lato"/>
                <a:sym typeface="Lato"/>
              </a:rPr>
              <a:t>Leverage AI Model</a:t>
            </a:r>
            <a:endParaRPr sz="1800">
              <a:solidFill>
                <a:schemeClr val="lt1"/>
              </a:solidFill>
              <a:latin typeface="Lato"/>
              <a:ea typeface="Lato"/>
              <a:cs typeface="Lato"/>
              <a:sym typeface="Lato"/>
            </a:endParaRPr>
          </a:p>
        </p:txBody>
      </p:sp>
      <p:sp>
        <p:nvSpPr>
          <p:cNvPr id="178" name="Google Shape;178;p17"/>
          <p:cNvSpPr/>
          <p:nvPr/>
        </p:nvSpPr>
        <p:spPr>
          <a:xfrm>
            <a:off x="3591445" y="2981685"/>
            <a:ext cx="1961700" cy="1029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Lato"/>
                <a:ea typeface="Lato"/>
                <a:cs typeface="Lato"/>
                <a:sym typeface="Lato"/>
              </a:rPr>
              <a:t>Use Edge Systems</a:t>
            </a:r>
            <a:endParaRPr sz="1800">
              <a:solidFill>
                <a:schemeClr val="lt1"/>
              </a:solidFill>
              <a:latin typeface="Lato"/>
              <a:ea typeface="Lato"/>
              <a:cs typeface="Lato"/>
              <a:sym typeface="Lato"/>
            </a:endParaRPr>
          </a:p>
        </p:txBody>
      </p:sp>
      <p:sp>
        <p:nvSpPr>
          <p:cNvPr id="179" name="Google Shape;179;p17"/>
          <p:cNvSpPr/>
          <p:nvPr/>
        </p:nvSpPr>
        <p:spPr>
          <a:xfrm>
            <a:off x="6344953" y="2981685"/>
            <a:ext cx="1961700" cy="1029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Lato"/>
                <a:ea typeface="Lato"/>
                <a:cs typeface="Lato"/>
                <a:sym typeface="Lato"/>
              </a:rPr>
              <a:t>Access through multiple devices</a:t>
            </a:r>
            <a:endParaRPr sz="1800">
              <a:solidFill>
                <a:schemeClr val="lt1"/>
              </a:solidFill>
              <a:latin typeface="Lato"/>
              <a:ea typeface="Lato"/>
              <a:cs typeface="Lato"/>
              <a:sym typeface="Lato"/>
            </a:endParaRPr>
          </a:p>
        </p:txBody>
      </p:sp>
      <p:cxnSp>
        <p:nvCxnSpPr>
          <p:cNvPr id="180" name="Google Shape;180;p17"/>
          <p:cNvCxnSpPr>
            <a:stCxn id="176" idx="3"/>
            <a:endCxn id="179" idx="0"/>
          </p:cNvCxnSpPr>
          <p:nvPr/>
        </p:nvCxnSpPr>
        <p:spPr>
          <a:xfrm>
            <a:off x="5552845" y="1405592"/>
            <a:ext cx="1773000" cy="1576200"/>
          </a:xfrm>
          <a:prstGeom prst="bentConnector2">
            <a:avLst/>
          </a:prstGeom>
          <a:noFill/>
          <a:ln cap="flat" cmpd="sng" w="9525">
            <a:solidFill>
              <a:schemeClr val="dk2"/>
            </a:solidFill>
            <a:prstDash val="solid"/>
            <a:round/>
            <a:headEnd len="med" w="med" type="none"/>
            <a:tailEnd len="med" w="med" type="triangle"/>
          </a:ln>
        </p:spPr>
      </p:cxnSp>
      <p:cxnSp>
        <p:nvCxnSpPr>
          <p:cNvPr id="181" name="Google Shape;181;p17"/>
          <p:cNvCxnSpPr>
            <a:stCxn id="176" idx="2"/>
            <a:endCxn id="178" idx="0"/>
          </p:cNvCxnSpPr>
          <p:nvPr/>
        </p:nvCxnSpPr>
        <p:spPr>
          <a:xfrm flipH="1" rot="-5400000">
            <a:off x="4041595" y="2450642"/>
            <a:ext cx="1061400" cy="600"/>
          </a:xfrm>
          <a:prstGeom prst="bentConnector3">
            <a:avLst>
              <a:gd fmla="val 50002" name="adj1"/>
            </a:avLst>
          </a:prstGeom>
          <a:noFill/>
          <a:ln cap="flat" cmpd="sng" w="9525">
            <a:solidFill>
              <a:schemeClr val="dk2"/>
            </a:solidFill>
            <a:prstDash val="solid"/>
            <a:round/>
            <a:headEnd len="med" w="med" type="none"/>
            <a:tailEnd len="med" w="med" type="triangle"/>
          </a:ln>
        </p:spPr>
      </p:cxnSp>
      <p:cxnSp>
        <p:nvCxnSpPr>
          <p:cNvPr id="182" name="Google Shape;182;p17"/>
          <p:cNvCxnSpPr>
            <a:stCxn id="176" idx="1"/>
            <a:endCxn id="177" idx="0"/>
          </p:cNvCxnSpPr>
          <p:nvPr/>
        </p:nvCxnSpPr>
        <p:spPr>
          <a:xfrm flipH="1">
            <a:off x="1818745" y="1405592"/>
            <a:ext cx="1772400" cy="1576200"/>
          </a:xfrm>
          <a:prstGeom prst="bentConnector2">
            <a:avLst/>
          </a:prstGeom>
          <a:noFill/>
          <a:ln cap="flat" cmpd="sng" w="9525">
            <a:solidFill>
              <a:schemeClr val="dk2"/>
            </a:solidFill>
            <a:prstDash val="solid"/>
            <a:round/>
            <a:headEnd len="med" w="med" type="none"/>
            <a:tailEnd len="med" w="med" type="triangle"/>
          </a:ln>
        </p:spPr>
      </p:cxnSp>
      <p:pic>
        <p:nvPicPr>
          <p:cNvPr id="183" name="Google Shape;183;p17" title="Capstone  4.mp3">
            <a:hlinkClick r:id="rId3"/>
          </p:cNvPr>
          <p:cNvPicPr preferRelativeResize="0"/>
          <p:nvPr/>
        </p:nvPicPr>
        <p:blipFill>
          <a:blip r:embed="rId4">
            <a:alphaModFix/>
          </a:blip>
          <a:stretch>
            <a:fillRect/>
          </a:stretch>
        </p:blipFill>
        <p:spPr>
          <a:xfrm>
            <a:off x="0" y="4681728"/>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p:nvPr/>
        </p:nvSpPr>
        <p:spPr>
          <a:xfrm>
            <a:off x="3434863" y="1311688"/>
            <a:ext cx="1257625" cy="99902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Lato"/>
                <a:ea typeface="Lato"/>
                <a:cs typeface="Lato"/>
                <a:sym typeface="Lato"/>
              </a:rPr>
              <a:t>Low Power</a:t>
            </a:r>
            <a:endParaRPr b="1" sz="1200">
              <a:latin typeface="Lato"/>
              <a:ea typeface="Lato"/>
              <a:cs typeface="Lato"/>
              <a:sym typeface="Lato"/>
            </a:endParaRPr>
          </a:p>
        </p:txBody>
      </p:sp>
      <p:sp>
        <p:nvSpPr>
          <p:cNvPr id="189" name="Google Shape;189;p18"/>
          <p:cNvSpPr/>
          <p:nvPr/>
        </p:nvSpPr>
        <p:spPr>
          <a:xfrm>
            <a:off x="4451513" y="1818613"/>
            <a:ext cx="1257625" cy="99902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Lato"/>
                <a:ea typeface="Lato"/>
                <a:cs typeface="Lato"/>
                <a:sym typeface="Lato"/>
              </a:rPr>
              <a:t>Real Time</a:t>
            </a:r>
            <a:endParaRPr b="1" sz="1200">
              <a:latin typeface="Lato"/>
              <a:ea typeface="Lato"/>
              <a:cs typeface="Lato"/>
              <a:sym typeface="Lato"/>
            </a:endParaRPr>
          </a:p>
        </p:txBody>
      </p:sp>
      <p:sp>
        <p:nvSpPr>
          <p:cNvPr id="190" name="Google Shape;190;p18"/>
          <p:cNvSpPr/>
          <p:nvPr/>
        </p:nvSpPr>
        <p:spPr>
          <a:xfrm>
            <a:off x="3434863" y="2324131"/>
            <a:ext cx="1257625" cy="99902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Lato"/>
                <a:ea typeface="Lato"/>
                <a:cs typeface="Lato"/>
                <a:sym typeface="Lato"/>
              </a:rPr>
              <a:t>Easy Access</a:t>
            </a:r>
            <a:endParaRPr b="1" sz="1200">
              <a:latin typeface="Lato"/>
              <a:ea typeface="Lato"/>
              <a:cs typeface="Lato"/>
              <a:sym typeface="Lato"/>
            </a:endParaRPr>
          </a:p>
        </p:txBody>
      </p:sp>
      <p:sp>
        <p:nvSpPr>
          <p:cNvPr id="191" name="Google Shape;191;p18"/>
          <p:cNvSpPr/>
          <p:nvPr/>
        </p:nvSpPr>
        <p:spPr>
          <a:xfrm>
            <a:off x="4451513" y="2832781"/>
            <a:ext cx="1257625" cy="99902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Lato"/>
                <a:ea typeface="Lato"/>
                <a:cs typeface="Lato"/>
                <a:sym typeface="Lato"/>
              </a:rPr>
              <a:t>Reliable</a:t>
            </a:r>
            <a:endParaRPr b="1" sz="1200">
              <a:latin typeface="Lato"/>
              <a:ea typeface="Lato"/>
              <a:cs typeface="Lato"/>
              <a:sym typeface="Lato"/>
            </a:endParaRPr>
          </a:p>
        </p:txBody>
      </p:sp>
      <p:sp>
        <p:nvSpPr>
          <p:cNvPr id="192" name="Google Shape;192;p18"/>
          <p:cNvSpPr txBox="1"/>
          <p:nvPr>
            <p:ph type="title"/>
          </p:nvPr>
        </p:nvSpPr>
        <p:spPr>
          <a:xfrm>
            <a:off x="1297500" y="393750"/>
            <a:ext cx="6369000" cy="73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Benefits</a:t>
            </a:r>
            <a:endParaRPr b="1">
              <a:latin typeface="Lato"/>
              <a:ea typeface="Lato"/>
              <a:cs typeface="Lato"/>
              <a:sym typeface="Lato"/>
            </a:endParaRPr>
          </a:p>
        </p:txBody>
      </p:sp>
      <p:pic>
        <p:nvPicPr>
          <p:cNvPr id="193" name="Google Shape;193;p18"/>
          <p:cNvPicPr preferRelativeResize="0"/>
          <p:nvPr/>
        </p:nvPicPr>
        <p:blipFill rotWithShape="1">
          <a:blip r:embed="rId3">
            <a:alphaModFix/>
          </a:blip>
          <a:srcRect b="12732" l="4484" r="4374" t="11250"/>
          <a:stretch/>
        </p:blipFill>
        <p:spPr>
          <a:xfrm>
            <a:off x="1029075" y="1661338"/>
            <a:ext cx="2183125" cy="1820824"/>
          </a:xfrm>
          <a:prstGeom prst="rect">
            <a:avLst/>
          </a:prstGeom>
          <a:noFill/>
          <a:ln>
            <a:noFill/>
          </a:ln>
        </p:spPr>
      </p:pic>
      <p:pic>
        <p:nvPicPr>
          <p:cNvPr id="194" name="Google Shape;194;p18"/>
          <p:cNvPicPr preferRelativeResize="0"/>
          <p:nvPr/>
        </p:nvPicPr>
        <p:blipFill>
          <a:blip r:embed="rId4">
            <a:alphaModFix/>
          </a:blip>
          <a:stretch>
            <a:fillRect/>
          </a:stretch>
        </p:blipFill>
        <p:spPr>
          <a:xfrm>
            <a:off x="6213050" y="1427439"/>
            <a:ext cx="2183125" cy="2054720"/>
          </a:xfrm>
          <a:prstGeom prst="rect">
            <a:avLst/>
          </a:prstGeom>
          <a:noFill/>
          <a:ln>
            <a:noFill/>
          </a:ln>
        </p:spPr>
      </p:pic>
      <p:pic>
        <p:nvPicPr>
          <p:cNvPr id="195" name="Google Shape;195;p18" title="Capstone  5.mp3">
            <a:hlinkClick r:id="rId5"/>
          </p:cNvPr>
          <p:cNvPicPr preferRelativeResize="0"/>
          <p:nvPr/>
        </p:nvPicPr>
        <p:blipFill>
          <a:blip r:embed="rId6">
            <a:alphaModFix/>
          </a:blip>
          <a:stretch>
            <a:fillRect/>
          </a:stretch>
        </p:blipFill>
        <p:spPr>
          <a:xfrm>
            <a:off x="0" y="4681728"/>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