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0"/>
  </p:notesMasterIdLst>
  <p:sldIdLst>
    <p:sldId id="256" r:id="rId2"/>
    <p:sldId id="277" r:id="rId3"/>
    <p:sldId id="278" r:id="rId4"/>
    <p:sldId id="279" r:id="rId5"/>
    <p:sldId id="280" r:id="rId6"/>
    <p:sldId id="276" r:id="rId7"/>
    <p:sldId id="272" r:id="rId8"/>
    <p:sldId id="258" r:id="rId9"/>
    <p:sldId id="259" r:id="rId10"/>
    <p:sldId id="260" r:id="rId11"/>
    <p:sldId id="261" r:id="rId12"/>
    <p:sldId id="262" r:id="rId13"/>
    <p:sldId id="263" r:id="rId14"/>
    <p:sldId id="264" r:id="rId15"/>
    <p:sldId id="265" r:id="rId16"/>
    <p:sldId id="266" r:id="rId17"/>
    <p:sldId id="269" r:id="rId18"/>
    <p:sldId id="271"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BC12159E-01CE-479B-850F-FB1715F011F8}"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236271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991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099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0575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596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2503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4183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5561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02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5351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345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3893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008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1795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4465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7610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6710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1659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041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37"/>
        <p:cNvGrpSpPr/>
        <p:nvPr/>
      </p:nvGrpSpPr>
      <p:grpSpPr>
        <a:xfrm>
          <a:off x="0" y="0"/>
          <a:ext cx="0" cy="0"/>
          <a:chOff x="0" y="0"/>
          <a:chExt cx="0" cy="0"/>
        </a:xfrm>
      </p:grpSpPr>
      <p:sp>
        <p:nvSpPr>
          <p:cNvPr id="38" name="Google Shape;38;p2"/>
          <p:cNvSpPr txBox="1">
            <a:spLocks noGrp="1"/>
          </p:cNvSpPr>
          <p:nvPr>
            <p:ph type="body" idx="1"/>
          </p:nvPr>
        </p:nvSpPr>
        <p:spPr>
          <a:xfrm>
            <a:off x="1111348" y="1719484"/>
            <a:ext cx="10494498"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chemeClr val="accent1"/>
              </a:buClr>
              <a:buSzPts val="2400"/>
              <a:buFont typeface="Noto Sans Symbols"/>
              <a:buNone/>
              <a:defRPr sz="2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20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80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2"/>
          <p:cNvSpPr txBox="1">
            <a:spLocks noGrp="1"/>
          </p:cNvSpPr>
          <p:nvPr>
            <p:ph type="body" idx="2"/>
          </p:nvPr>
        </p:nvSpPr>
        <p:spPr>
          <a:xfrm>
            <a:off x="1111348" y="2548966"/>
            <a:ext cx="5034443" cy="3354060"/>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0" name="Google Shape;40;p2"/>
          <p:cNvSpPr txBox="1">
            <a:spLocks noGrp="1"/>
          </p:cNvSpPr>
          <p:nvPr>
            <p:ph type="body" idx="3"/>
          </p:nvPr>
        </p:nvSpPr>
        <p:spPr>
          <a:xfrm>
            <a:off x="6358597" y="2545738"/>
            <a:ext cx="5147034" cy="3354060"/>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0" name="Google Shape;100;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lstStyle>
            <a:lvl1pPr marL="457200" marR="0" lvl="0" indent="-228600" algn="l" rtl="0">
              <a:spcBef>
                <a:spcPts val="1000"/>
              </a:spcBef>
              <a:spcAft>
                <a:spcPts val="0"/>
              </a:spcAft>
              <a:buClr>
                <a:schemeClr val="accent1"/>
              </a:buClr>
              <a:buSzPts val="1600"/>
              <a:buFont typeface="Noto Sans Symbols"/>
              <a:buNone/>
              <a:defRPr sz="1600" b="0" i="0" u="none" strike="noStrike" cap="none">
                <a:solidFill>
                  <a:srgbClr val="7F7F7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01" name="Google Shape;101;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02" name="Google Shape;102;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3" name="Google Shape;103;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4" name="Google Shape;104;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
        <p:nvSpPr>
          <p:cNvPr id="106" name="Google Shape;106;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
        <p:nvSpPr>
          <p:cNvPr id="107" name="Google Shape;107;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0" name="Google Shape;110;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1" name="Google Shape;111;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2" name="Google Shape;112;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3" name="Google Shape;113;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7" name="Google Shape;117;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chemeClr val="accent1"/>
              </a:buClr>
              <a:buSzPts val="24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8" name="Google Shape;118;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9" name="Google Shape;119;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0" name="Google Shape;120;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1" name="Google Shape;121;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
        <p:nvSpPr>
          <p:cNvPr id="123" name="Google Shape;123;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
        <p:nvSpPr>
          <p:cNvPr id="124" name="Google Shape;124;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7" name="Google Shape;127;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chemeClr val="accent1"/>
              </a:buClr>
              <a:buSzPts val="24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8" name="Google Shape;128;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9" name="Google Shape;12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0" name="Google Shape;13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1" name="Google Shape;131;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3"/>
        <p:cNvGrpSpPr/>
        <p:nvPr/>
      </p:nvGrpSpPr>
      <p:grpSpPr>
        <a:xfrm>
          <a:off x="0" y="0"/>
          <a:ext cx="0" cy="0"/>
          <a:chOff x="0" y="0"/>
          <a:chExt cx="0" cy="0"/>
        </a:xfrm>
      </p:grpSpPr>
      <p:sp>
        <p:nvSpPr>
          <p:cNvPr id="134" name="Google Shape;13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5" name="Google Shape;135;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6" name="Google Shape;136;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7" name="Google Shape;137;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8" name="Google Shape;138;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0"/>
        <p:cNvGrpSpPr/>
        <p:nvPr/>
      </p:nvGrpSpPr>
      <p:grpSpPr>
        <a:xfrm>
          <a:off x="0" y="0"/>
          <a:ext cx="0" cy="0"/>
          <a:chOff x="0" y="0"/>
          <a:chExt cx="0" cy="0"/>
        </a:xfrm>
      </p:grpSpPr>
      <p:sp>
        <p:nvSpPr>
          <p:cNvPr id="141" name="Google Shape;141;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2" name="Google Shape;142;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3" name="Google Shape;143;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4" name="Google Shape;144;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5" name="Google Shape;145;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47"/>
        <p:cNvGrpSpPr/>
        <p:nvPr/>
      </p:nvGrpSpPr>
      <p:grpSpPr>
        <a:xfrm>
          <a:off x="0" y="0"/>
          <a:ext cx="0" cy="0"/>
          <a:chOff x="0" y="0"/>
          <a:chExt cx="0" cy="0"/>
        </a:xfrm>
      </p:grpSpPr>
      <p:sp>
        <p:nvSpPr>
          <p:cNvPr id="148" name="Google Shape;148;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9" name="Google Shape;149;p1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4" name="Google Shape;44;p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5" name="Google Shape;45;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6" name="Google Shape;46;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7" name="Google Shape;47;p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4000"/>
              <a:buFont typeface="Century Gothic"/>
              <a:buNone/>
              <a:defRPr sz="40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1" name="Google Shape;51;p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52" name="Google Shape;52;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Google Shape;53;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4" name="Google Shape;54;p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8" name="Google Shape;58;p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9" name="Google Shape;59;p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0" name="Google Shape;60;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 name="Google Shape;61;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2" name="Google Shape;62;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6" name="Google Shape;66;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7" name="Google Shape;67;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8" name="Google Shape;68;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2" name="Google Shape;72;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3" name="Google Shape;73;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2000"/>
              <a:buFont typeface="Century Gothic"/>
              <a:buNone/>
              <a:defRPr sz="20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7" name="Google Shape;77;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8" name="Google Shape;78;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0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79" name="Google Shape;79;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0" name="Google Shape;80;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2400"/>
              <a:buFont typeface="Century Gothic"/>
              <a:buNone/>
              <a:defRPr sz="24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5" name="Google Shape;85;p10"/>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lstStyle>
            <a:lvl1pPr marR="0" lvl="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86" name="Google Shape;86;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0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87" name="Google Shape;87;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8" name="Google Shape;88;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9" name="Google Shape;89;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3" name="Google Shape;93;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94" name="Google Shape;94;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5" name="Google Shape;95;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6" name="Google Shape;96;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0" marR="0" lvl="1" indent="0" algn="l" rtl="0">
              <a:spcBef>
                <a:spcPts val="0"/>
              </a:spcBef>
              <a:buNone/>
              <a:defRPr sz="1800">
                <a:solidFill>
                  <a:schemeClr val="dk1"/>
                </a:solidFill>
                <a:latin typeface="Century Gothic"/>
                <a:ea typeface="Century Gothic"/>
                <a:cs typeface="Century Gothic"/>
                <a:sym typeface="Century Gothic"/>
              </a:defRPr>
            </a:lvl2pPr>
            <a:lvl3pPr marL="0" marR="0" lvl="2" indent="0" algn="l" rtl="0">
              <a:spcBef>
                <a:spcPts val="0"/>
              </a:spcBef>
              <a:buNone/>
              <a:defRPr sz="1800">
                <a:solidFill>
                  <a:schemeClr val="dk1"/>
                </a:solidFill>
                <a:latin typeface="Century Gothic"/>
                <a:ea typeface="Century Gothic"/>
                <a:cs typeface="Century Gothic"/>
                <a:sym typeface="Century Gothic"/>
              </a:defRPr>
            </a:lvl3pPr>
            <a:lvl4pPr marL="0" marR="0" lvl="3" indent="0" algn="l" rtl="0">
              <a:spcBef>
                <a:spcPts val="0"/>
              </a:spcBef>
              <a:buNone/>
              <a:defRPr sz="1800">
                <a:solidFill>
                  <a:schemeClr val="dk1"/>
                </a:solidFill>
                <a:latin typeface="Century Gothic"/>
                <a:ea typeface="Century Gothic"/>
                <a:cs typeface="Century Gothic"/>
                <a:sym typeface="Century Gothic"/>
              </a:defRPr>
            </a:lvl4pPr>
            <a:lvl5pPr marL="0" marR="0" lvl="4" indent="0" algn="l" rtl="0">
              <a:spcBef>
                <a:spcPts val="0"/>
              </a:spcBef>
              <a:buNone/>
              <a:defRPr sz="1800">
                <a:solidFill>
                  <a:schemeClr val="dk1"/>
                </a:solidFill>
                <a:latin typeface="Century Gothic"/>
                <a:ea typeface="Century Gothic"/>
                <a:cs typeface="Century Gothic"/>
                <a:sym typeface="Century Gothic"/>
              </a:defRPr>
            </a:lvl5pPr>
            <a:lvl6pPr marL="0" marR="0" lvl="5" indent="0" algn="l" rtl="0">
              <a:spcBef>
                <a:spcPts val="0"/>
              </a:spcBef>
              <a:buNone/>
              <a:defRPr sz="1800">
                <a:solidFill>
                  <a:schemeClr val="dk1"/>
                </a:solidFill>
                <a:latin typeface="Century Gothic"/>
                <a:ea typeface="Century Gothic"/>
                <a:cs typeface="Century Gothic"/>
                <a:sym typeface="Century Gothic"/>
              </a:defRPr>
            </a:lvl6pPr>
            <a:lvl7pPr marL="0" marR="0" lvl="6" indent="0" algn="l" rtl="0">
              <a:spcBef>
                <a:spcPts val="0"/>
              </a:spcBef>
              <a:buNone/>
              <a:defRPr sz="1800">
                <a:solidFill>
                  <a:schemeClr val="dk1"/>
                </a:solidFill>
                <a:latin typeface="Century Gothic"/>
                <a:ea typeface="Century Gothic"/>
                <a:cs typeface="Century Gothic"/>
                <a:sym typeface="Century Gothic"/>
              </a:defRPr>
            </a:lvl7pPr>
            <a:lvl8pPr marL="0" marR="0" lvl="7" indent="0" algn="l" rtl="0">
              <a:spcBef>
                <a:spcPts val="0"/>
              </a:spcBef>
              <a:buNone/>
              <a:defRPr sz="1800">
                <a:solidFill>
                  <a:schemeClr val="dk1"/>
                </a:solidFill>
                <a:latin typeface="Century Gothic"/>
                <a:ea typeface="Century Gothic"/>
                <a:cs typeface="Century Gothic"/>
                <a:sym typeface="Century Gothic"/>
              </a:defRPr>
            </a:lvl8pPr>
            <a:lvl9pPr marL="0" marR="0" lvl="8" indent="0" algn="l" rtl="0">
              <a:spcBef>
                <a:spcPts val="0"/>
              </a:spcBef>
              <a:buNone/>
              <a:defRPr sz="1800">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3000">
              <a:srgbClr val="F2F2F2"/>
            </a:gs>
            <a:gs pos="95000">
              <a:srgbClr val="DDE6C3"/>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p:nvPr/>
        </p:nvSpPr>
        <p:spPr>
          <a:xfrm>
            <a:off x="844060" y="912578"/>
            <a:ext cx="11209348" cy="5870334"/>
          </a:xfrm>
          <a:prstGeom prst="rect">
            <a:avLst/>
          </a:prstGeom>
          <a:solidFill>
            <a:schemeClr val="lt1"/>
          </a:solidFill>
          <a:ln w="15875" cap="rnd"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nvGrpSpPr>
          <p:cNvPr id="7" name="Google Shape;7;p1"/>
          <p:cNvGrpSpPr/>
          <p:nvPr/>
        </p:nvGrpSpPr>
        <p:grpSpPr>
          <a:xfrm>
            <a:off x="1" y="228600"/>
            <a:ext cx="1073352" cy="6638628"/>
            <a:chOff x="2487613" y="285750"/>
            <a:chExt cx="2428875" cy="5654676"/>
          </a:xfrm>
        </p:grpSpPr>
        <p:sp>
          <p:nvSpPr>
            <p:cNvPr id="8" name="Google Shape;8;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1"/>
          <p:cNvGrpSpPr/>
          <p:nvPr/>
        </p:nvGrpSpPr>
        <p:grpSpPr>
          <a:xfrm>
            <a:off x="27221" y="-786"/>
            <a:ext cx="718367" cy="6854039"/>
            <a:chOff x="6627813" y="194833"/>
            <a:chExt cx="1952625" cy="5678918"/>
          </a:xfrm>
        </p:grpSpPr>
        <p:sp>
          <p:nvSpPr>
            <p:cNvPr id="21" name="Google Shape;21;p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1"/>
          <p:cNvPicPr preferRelativeResize="0"/>
          <p:nvPr/>
        </p:nvPicPr>
        <p:blipFill rotWithShape="1">
          <a:blip r:embed="rId18">
            <a:alphaModFix/>
          </a:blip>
          <a:srcRect/>
          <a:stretch/>
        </p:blipFill>
        <p:spPr>
          <a:xfrm>
            <a:off x="78964" y="-29526"/>
            <a:ext cx="5225157" cy="858885"/>
          </a:xfrm>
          <a:prstGeom prst="rect">
            <a:avLst/>
          </a:prstGeom>
          <a:noFill/>
          <a:ln>
            <a:noFill/>
          </a:ln>
        </p:spPr>
      </p:pic>
      <p:sp>
        <p:nvSpPr>
          <p:cNvPr id="35" name="Google Shape;35;p1"/>
          <p:cNvSpPr/>
          <p:nvPr/>
        </p:nvSpPr>
        <p:spPr>
          <a:xfrm>
            <a:off x="844060" y="870530"/>
            <a:ext cx="1120934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400" b="0" i="0" u="none" strike="noStrike" cap="none">
                <a:solidFill>
                  <a:schemeClr val="dk1"/>
                </a:solidFill>
                <a:latin typeface="Libre Baskerville"/>
                <a:ea typeface="Libre Baskerville"/>
                <a:cs typeface="Libre Baskerville"/>
                <a:sym typeface="Libre Baskerville"/>
              </a:rPr>
              <a:t>Técnico en Programación de Software</a:t>
            </a:r>
            <a:endParaRPr sz="2400" b="0" i="0" u="none" strike="noStrike" cap="none">
              <a:solidFill>
                <a:schemeClr val="dk1"/>
              </a:solidFill>
              <a:latin typeface="Libre Baskerville"/>
              <a:ea typeface="Libre Baskerville"/>
              <a:cs typeface="Libre Baskerville"/>
              <a:sym typeface="Libre Baskerville"/>
            </a:endParaRPr>
          </a:p>
        </p:txBody>
      </p:sp>
      <p:cxnSp>
        <p:nvCxnSpPr>
          <p:cNvPr id="36" name="Google Shape;36;p1"/>
          <p:cNvCxnSpPr/>
          <p:nvPr/>
        </p:nvCxnSpPr>
        <p:spPr>
          <a:xfrm>
            <a:off x="844060" y="1337478"/>
            <a:ext cx="11209348" cy="0"/>
          </a:xfrm>
          <a:prstGeom prst="straightConnector1">
            <a:avLst/>
          </a:prstGeom>
          <a:noFill/>
          <a:ln w="9525" cap="rnd" cmpd="sng">
            <a:solidFill>
              <a:srgbClr val="D8D8D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istorias%20Usuario.xl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entrevis.mpe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Diccionario%20de%20datos.xlsx"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emf"/><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hyperlink" Target="Modelo%20relacional.drawio"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hyperlink" Target="Diagrama%20de%20clases..pdf"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Diagrama%20de%20Gantt%20MS.m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Equipo%20de%20trabajo.xlsx"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hyperlink" Target="casos%20de%20uso%20SITIDOB.pn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Casos%20de%20uso%20extendido.docx"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slide" Target="slide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body" idx="1"/>
          </p:nvPr>
        </p:nvSpPr>
        <p:spPr>
          <a:xfrm>
            <a:off x="987077" y="2152485"/>
            <a:ext cx="10494498"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5400"/>
              <a:buNone/>
            </a:pPr>
            <a:r>
              <a:rPr lang="es-ES" sz="5400" dirty="0" smtClean="0">
                <a:solidFill>
                  <a:schemeClr val="accent1"/>
                </a:solidFill>
              </a:rPr>
              <a:t>SITIDOB</a:t>
            </a:r>
            <a:endParaRPr dirty="0"/>
          </a:p>
        </p:txBody>
      </p:sp>
      <p:sp>
        <p:nvSpPr>
          <p:cNvPr id="155" name="Google Shape;155;p19"/>
          <p:cNvSpPr txBox="1"/>
          <p:nvPr/>
        </p:nvSpPr>
        <p:spPr>
          <a:xfrm>
            <a:off x="1339948" y="4919884"/>
            <a:ext cx="6931216" cy="1938116"/>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accent1"/>
              </a:buClr>
              <a:buSzPts val="2400"/>
              <a:buFont typeface="Noto Sans Symbols"/>
              <a:buNone/>
            </a:pPr>
            <a:endParaRPr sz="2400" b="0" i="0" u="none" strike="noStrike" cap="none" dirty="0">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SzPts val="2400"/>
              <a:buFont typeface="Noto Sans Symbols"/>
              <a:buNone/>
            </a:pPr>
            <a:endParaRPr sz="2400" b="0" i="0" u="none" strike="noStrike" cap="none" dirty="0">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SzPts val="2400"/>
              <a:buFont typeface="Noto Sans Symbols"/>
              <a:buNone/>
            </a:pPr>
            <a:endParaRPr sz="2400" b="0" i="0" u="none" strike="noStrike" cap="none" dirty="0">
              <a:solidFill>
                <a:srgbClr val="3F3F3F"/>
              </a:solidFill>
              <a:latin typeface="Century Gothic"/>
              <a:ea typeface="Century Gothic"/>
              <a:cs typeface="Century Gothic"/>
              <a:sym typeface="Century Gothic"/>
            </a:endParaRPr>
          </a:p>
          <a:p>
            <a:pPr>
              <a:spcBef>
                <a:spcPts val="1000"/>
              </a:spcBef>
              <a:buClr>
                <a:schemeClr val="accent1"/>
              </a:buClr>
              <a:buSzPts val="2400"/>
            </a:pPr>
            <a:r>
              <a:rPr lang="es-CO" sz="2400" dirty="0" smtClean="0">
                <a:solidFill>
                  <a:srgbClr val="3F3F3F"/>
                </a:solidFill>
                <a:latin typeface="Century Gothic"/>
                <a:sym typeface="Century Gothic"/>
              </a:rPr>
              <a:t>MARENTES BECERRA ARACELY</a:t>
            </a:r>
            <a:endParaRPr lang="es-CO" sz="2400" dirty="0"/>
          </a:p>
          <a:p>
            <a:pPr>
              <a:spcBef>
                <a:spcPts val="1000"/>
              </a:spcBef>
              <a:buClr>
                <a:schemeClr val="accent1"/>
              </a:buClr>
              <a:buSzPts val="2400"/>
            </a:pPr>
            <a:r>
              <a:rPr lang="es-CO" sz="2400" dirty="0" smtClean="0">
                <a:solidFill>
                  <a:srgbClr val="3F3F3F"/>
                </a:solidFill>
                <a:latin typeface="Century Gothic"/>
                <a:sym typeface="Century Gothic"/>
              </a:rPr>
              <a:t>CARRANZA LOPEZ LUIS FELIPE</a:t>
            </a:r>
          </a:p>
          <a:p>
            <a:pPr>
              <a:spcBef>
                <a:spcPts val="1000"/>
              </a:spcBef>
              <a:buClr>
                <a:schemeClr val="accent1"/>
              </a:buClr>
              <a:buSzPts val="2400"/>
            </a:pPr>
            <a:r>
              <a:rPr lang="es-CO" sz="2400" dirty="0" smtClean="0">
                <a:solidFill>
                  <a:srgbClr val="3F3F3F"/>
                </a:solidFill>
                <a:latin typeface="Century Gothic"/>
                <a:sym typeface="Century Gothic"/>
              </a:rPr>
              <a:t>IZQUIERDO BECERRA JUAN JACOBO</a:t>
            </a:r>
          </a:p>
          <a:p>
            <a:pPr>
              <a:spcBef>
                <a:spcPts val="1000"/>
              </a:spcBef>
              <a:buClr>
                <a:schemeClr val="accent1"/>
              </a:buClr>
              <a:buSzPts val="2400"/>
            </a:pPr>
            <a:r>
              <a:rPr lang="es-CO" sz="2400" dirty="0" smtClean="0">
                <a:solidFill>
                  <a:srgbClr val="3F3F3F"/>
                </a:solidFill>
                <a:latin typeface="Century Gothic"/>
                <a:sym typeface="Century Gothic"/>
              </a:rPr>
              <a:t>BOHORQUEZ GAITAN JAN CARLO</a:t>
            </a:r>
          </a:p>
          <a:p>
            <a:pPr>
              <a:spcBef>
                <a:spcPts val="1000"/>
              </a:spcBef>
              <a:buClr>
                <a:schemeClr val="accent1"/>
              </a:buClr>
              <a:buSzPts val="2400"/>
            </a:pPr>
            <a:r>
              <a:rPr lang="es-CO" sz="2400" dirty="0" smtClean="0">
                <a:solidFill>
                  <a:srgbClr val="3F3F3F"/>
                </a:solidFill>
                <a:latin typeface="Century Gothic"/>
                <a:sym typeface="Century Gothic"/>
              </a:rPr>
              <a:t>CAMACHO NONSOQUE CAMILA</a:t>
            </a:r>
            <a:endParaRPr lang="es-CO" sz="2400" dirty="0"/>
          </a:p>
          <a:p>
            <a:pPr marL="0" marR="0" lvl="0" indent="0" algn="l" rtl="0">
              <a:spcBef>
                <a:spcPts val="1000"/>
              </a:spcBef>
              <a:spcAft>
                <a:spcPts val="0"/>
              </a:spcAft>
              <a:buClr>
                <a:schemeClr val="accent1"/>
              </a:buClr>
              <a:buSzPts val="2400"/>
              <a:buFont typeface="Noto Sans Symbols"/>
              <a:buNone/>
            </a:pPr>
            <a:endParaRPr dirty="0" smtClean="0"/>
          </a:p>
          <a:p>
            <a:pPr marL="0" marR="0" lvl="0" indent="0" algn="l" rtl="0">
              <a:spcBef>
                <a:spcPts val="1000"/>
              </a:spcBef>
              <a:spcAft>
                <a:spcPts val="0"/>
              </a:spcAft>
              <a:buClr>
                <a:schemeClr val="accent1"/>
              </a:buClr>
              <a:buSzPts val="2400"/>
              <a:buFont typeface="Noto Sans Symbols"/>
              <a:buNone/>
            </a:pPr>
            <a:endParaRPr sz="2400" b="0" i="0" u="none" strike="noStrike" cap="none" dirty="0">
              <a:solidFill>
                <a:srgbClr val="3F3F3F"/>
              </a:solidFill>
              <a:latin typeface="Century Gothic"/>
              <a:ea typeface="Century Gothic"/>
              <a:cs typeface="Century Gothic"/>
              <a:sym typeface="Century Gothic"/>
            </a:endParaRPr>
          </a:p>
        </p:txBody>
      </p:sp>
      <p:sp>
        <p:nvSpPr>
          <p:cNvPr id="156" name="Google Shape;156;p19"/>
          <p:cNvSpPr txBox="1"/>
          <p:nvPr/>
        </p:nvSpPr>
        <p:spPr>
          <a:xfrm>
            <a:off x="9123216" y="6421580"/>
            <a:ext cx="2992582" cy="64633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ES" sz="1800" b="0" i="0" u="none" strike="noStrike" cap="none">
                <a:solidFill>
                  <a:schemeClr val="dk1"/>
                </a:solidFill>
                <a:latin typeface="Century Gothic"/>
                <a:ea typeface="Century Gothic"/>
                <a:cs typeface="Century Gothic"/>
                <a:sym typeface="Century Gothic"/>
              </a:rPr>
              <a:t>Ficha 1802889</a:t>
            </a:r>
            <a:endParaRPr/>
          </a:p>
          <a:p>
            <a:pPr marL="0" marR="0" lvl="0" indent="0" algn="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3216" y="3603478"/>
            <a:ext cx="1714739" cy="19433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body" idx="1"/>
          </p:nvPr>
        </p:nvSpPr>
        <p:spPr>
          <a:xfrm>
            <a:off x="1111348" y="1719484"/>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a:t>PLANTEAMIENTO DEL PROBLEMA</a:t>
            </a:r>
            <a:endParaRPr dirty="0"/>
          </a:p>
        </p:txBody>
      </p:sp>
      <p:sp>
        <p:nvSpPr>
          <p:cNvPr id="185" name="Google Shape;185;p23"/>
          <p:cNvSpPr txBox="1">
            <a:spLocks noGrp="1"/>
          </p:cNvSpPr>
          <p:nvPr>
            <p:ph type="body" idx="2"/>
          </p:nvPr>
        </p:nvSpPr>
        <p:spPr>
          <a:xfrm>
            <a:off x="1111348" y="2548965"/>
            <a:ext cx="10494498" cy="4083655"/>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SzPts val="2000"/>
              <a:buNone/>
            </a:pPr>
            <a:endParaRPr sz="2000" dirty="0"/>
          </a:p>
          <a:p>
            <a:pPr marL="342900" lvl="0" indent="-215900">
              <a:spcBef>
                <a:spcPts val="0"/>
              </a:spcBef>
              <a:buSzPts val="2000"/>
              <a:buNone/>
            </a:pPr>
            <a:endParaRPr lang="es-MX" sz="2000" dirty="0"/>
          </a:p>
          <a:p>
            <a:pPr marL="342900" lvl="0" algn="just">
              <a:buSzPts val="2000"/>
            </a:pPr>
            <a:r>
              <a:rPr lang="es-MX" sz="2000" dirty="0"/>
              <a:t>Por lo general las entidades educativas tienen como obligación llevar un control y base de datos física sobre el papeleo necesario para la matrícula y pensión de sus mismos estudiantes, sin embargo, con el pasar de los años es necesario resguardar las bases de datos de los estudiantes egresados para darle espacio a los estudiantes nuevos. De esta manera la digitalización de esta base de datos física optimiza procesos administrativos y de igual forma, costos y tiempo. La manera de optimizarla es digitalizando el proceso, por medio de una interfaz web que me permita organizar y mantener actualizado una base de datos de tanto estudiantes nuevos como activos y egresados.</a:t>
            </a:r>
          </a:p>
          <a:p>
            <a:pPr marL="0" lvl="0" indent="0" algn="l" rtl="0">
              <a:spcBef>
                <a:spcPts val="1000"/>
              </a:spcBef>
              <a:spcAft>
                <a:spcPts val="0"/>
              </a:spcAft>
              <a:buSzPts val="1800"/>
              <a:buNone/>
            </a:pPr>
            <a:r>
              <a:rPr lang="es-ES" dirty="0"/>
              <a:t> </a:t>
            </a:r>
            <a:endParaRPr dirty="0"/>
          </a:p>
          <a:p>
            <a:pPr marL="342900" lvl="0" indent="-228600" algn="l" rtl="0">
              <a:spcBef>
                <a:spcPts val="1000"/>
              </a:spcBef>
              <a:spcAft>
                <a:spcPts val="0"/>
              </a:spcAft>
              <a:buSzPts val="1800"/>
              <a:buNone/>
            </a:pPr>
            <a:endParaRPr dirty="0"/>
          </a:p>
        </p:txBody>
      </p:sp>
      <p:sp>
        <p:nvSpPr>
          <p:cNvPr id="5"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i="0" u="none" strike="noStrike" cap="none" dirty="0" smtClean="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rPr>
              <a:t>SITIDOB</a:t>
            </a:r>
            <a:endParaRP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body" idx="1"/>
          </p:nvPr>
        </p:nvSpPr>
        <p:spPr>
          <a:xfrm>
            <a:off x="1111348" y="1371600"/>
            <a:ext cx="10494498" cy="4705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a:t>HISTORIA DE USUARIO</a:t>
            </a:r>
            <a:endParaRPr dirty="0"/>
          </a:p>
        </p:txBody>
      </p:sp>
      <p:sp>
        <p:nvSpPr>
          <p:cNvPr id="4" name="CuadroTexto 3"/>
          <p:cNvSpPr txBox="1"/>
          <p:nvPr/>
        </p:nvSpPr>
        <p:spPr>
          <a:xfrm>
            <a:off x="6447317" y="6452506"/>
            <a:ext cx="4822909" cy="307777"/>
          </a:xfrm>
          <a:prstGeom prst="rect">
            <a:avLst/>
          </a:prstGeom>
          <a:noFill/>
        </p:spPr>
        <p:txBody>
          <a:bodyPr wrap="square" rtlCol="0">
            <a:spAutoFit/>
          </a:bodyPr>
          <a:lstStyle/>
          <a:p>
            <a:pPr algn="r"/>
            <a:r>
              <a:rPr lang="es-CO" i="1" dirty="0" smtClean="0">
                <a:hlinkClick r:id="rId3" action="ppaction://hlinkfile"/>
              </a:rPr>
              <a:t>Historia de </a:t>
            </a:r>
            <a:r>
              <a:rPr lang="es-CO" i="1" dirty="0" err="1" smtClean="0">
                <a:hlinkClick r:id="rId3" action="ppaction://hlinkfile"/>
              </a:rPr>
              <a:t>ususario</a:t>
            </a:r>
            <a:endParaRPr lang="es-CO" i="1" dirty="0"/>
          </a:p>
        </p:txBody>
      </p:sp>
      <p:sp>
        <p:nvSpPr>
          <p:cNvPr id="7"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i="0" u="none" strike="noStrike" cap="none" dirty="0" smtClean="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rPr>
              <a:t>SITIDOB</a:t>
            </a:r>
            <a:endParaRPr b="1" dirty="0">
              <a:effectLst>
                <a:outerShdw blurRad="38100" dist="38100" dir="2700000" algn="tl">
                  <a:srgbClr val="000000">
                    <a:alpha val="43137"/>
                  </a:srgbClr>
                </a:outerShdw>
              </a:effectLst>
            </a:endParaRPr>
          </a:p>
        </p:txBody>
      </p:sp>
      <p:pic>
        <p:nvPicPr>
          <p:cNvPr id="6" name="Google Shape;193;p24"/>
          <p:cNvPicPr preferRelativeResize="0"/>
          <p:nvPr/>
        </p:nvPicPr>
        <p:blipFill rotWithShape="1">
          <a:blip r:embed="rId4">
            <a:alphaModFix/>
          </a:blip>
          <a:srcRect/>
          <a:stretch/>
        </p:blipFill>
        <p:spPr>
          <a:xfrm>
            <a:off x="1207353" y="2149952"/>
            <a:ext cx="10762973" cy="422642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body" idx="1"/>
          </p:nvPr>
        </p:nvSpPr>
        <p:spPr>
          <a:xfrm>
            <a:off x="1111348" y="1719484"/>
            <a:ext cx="10494498"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2400"/>
              <a:buNone/>
            </a:pPr>
            <a:r>
              <a:rPr lang="es-ES" dirty="0"/>
              <a:t>TÉCNICA DE RECOLECCIÓN DE INFORMACIÓN APLICADA</a:t>
            </a:r>
            <a:endParaRPr dirty="0"/>
          </a:p>
        </p:txBody>
      </p:sp>
      <p:sp>
        <p:nvSpPr>
          <p:cNvPr id="10"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i="0" u="none" strike="noStrike" cap="none" dirty="0" smtClean="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rPr>
              <a:t>SITIDOB</a:t>
            </a:r>
            <a:endParaRPr b="1" dirty="0">
              <a:effectLst>
                <a:outerShdw blurRad="38100" dist="38100" dir="2700000" algn="tl">
                  <a:srgbClr val="000000">
                    <a:alpha val="43137"/>
                  </a:srgbClr>
                </a:outerShdw>
              </a:effectLst>
            </a:endParaRPr>
          </a:p>
        </p:txBody>
      </p:sp>
      <p:sp>
        <p:nvSpPr>
          <p:cNvPr id="8" name="Google Shape;200;p25"/>
          <p:cNvSpPr txBox="1">
            <a:spLocks noGrp="1"/>
          </p:cNvSpPr>
          <p:nvPr>
            <p:ph type="body" idx="3"/>
          </p:nvPr>
        </p:nvSpPr>
        <p:spPr>
          <a:xfrm>
            <a:off x="5453860" y="2402347"/>
            <a:ext cx="1986913" cy="33913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Char char="🠶"/>
            </a:pPr>
            <a:r>
              <a:rPr lang="es-ES" u="sng" dirty="0">
                <a:solidFill>
                  <a:schemeClr val="hlink"/>
                </a:solidFill>
                <a:hlinkClick r:id="rId3" action="ppaction://hlinkfile"/>
              </a:rPr>
              <a:t>ENTREVISTA</a:t>
            </a:r>
            <a:endParaRPr dirty="0"/>
          </a:p>
        </p:txBody>
      </p:sp>
      <p:pic>
        <p:nvPicPr>
          <p:cNvPr id="11" name="Google Shape;199;p25"/>
          <p:cNvPicPr preferRelativeResize="0">
            <a:picLocks noGrp="1"/>
          </p:cNvPicPr>
          <p:nvPr>
            <p:ph type="body" idx="2"/>
          </p:nvPr>
        </p:nvPicPr>
        <p:blipFill rotWithShape="1">
          <a:blip r:embed="rId4">
            <a:alphaModFix/>
          </a:blip>
          <a:srcRect/>
          <a:stretch/>
        </p:blipFill>
        <p:spPr>
          <a:xfrm>
            <a:off x="5089698" y="3127370"/>
            <a:ext cx="3352800" cy="33528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body" idx="1"/>
          </p:nvPr>
        </p:nvSpPr>
        <p:spPr>
          <a:xfrm>
            <a:off x="1111348" y="1719484"/>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a:t>ALCANCE DEL PROYECTO</a:t>
            </a:r>
            <a:endParaRPr dirty="0"/>
          </a:p>
        </p:txBody>
      </p:sp>
      <p:sp>
        <p:nvSpPr>
          <p:cNvPr id="207" name="Google Shape;207;p26"/>
          <p:cNvSpPr txBox="1">
            <a:spLocks noGrp="1"/>
          </p:cNvSpPr>
          <p:nvPr>
            <p:ph type="body" idx="2"/>
          </p:nvPr>
        </p:nvSpPr>
        <p:spPr>
          <a:xfrm>
            <a:off x="1111348" y="2548966"/>
            <a:ext cx="10707758" cy="3238991"/>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800"/>
              <a:buNone/>
            </a:pPr>
            <a:endParaRPr dirty="0"/>
          </a:p>
          <a:p>
            <a:pPr marL="342900" lvl="0" indent="-228600" algn="l" rtl="0">
              <a:spcBef>
                <a:spcPts val="1000"/>
              </a:spcBef>
              <a:spcAft>
                <a:spcPts val="0"/>
              </a:spcAft>
              <a:buSzPts val="1800"/>
              <a:buNone/>
            </a:pPr>
            <a:endParaRPr dirty="0"/>
          </a:p>
          <a:p>
            <a:pPr marL="342900" lvl="0" algn="just">
              <a:buSzPts val="2000"/>
            </a:pPr>
            <a:r>
              <a:rPr lang="es-MX" sz="2000" dirty="0"/>
              <a:t>El proyecto se centra en un sistema que gestione el registro y control de estudiantes del Instituto Técnico Industrial Centro Don Bosco en lo que concierne a la hoja de matrícula y pensión, la cual sea parametrizable de acuerdo a las características y normas que regulan las instituciones educativas.</a:t>
            </a:r>
          </a:p>
        </p:txBody>
      </p:sp>
      <p:sp>
        <p:nvSpPr>
          <p:cNvPr id="5"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CO" sz="2000" b="1" i="0" u="none" strike="noStrike" cap="none" dirty="0" smtClean="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rPr>
              <a:t>SITIDOB</a:t>
            </a: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body" idx="1"/>
          </p:nvPr>
        </p:nvSpPr>
        <p:spPr>
          <a:xfrm>
            <a:off x="1111348" y="1719484"/>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a:t>JUSTIFICACIÓN</a:t>
            </a:r>
            <a:endParaRPr/>
          </a:p>
        </p:txBody>
      </p:sp>
      <p:sp>
        <p:nvSpPr>
          <p:cNvPr id="214" name="Google Shape;214;p27"/>
          <p:cNvSpPr txBox="1">
            <a:spLocks noGrp="1"/>
          </p:cNvSpPr>
          <p:nvPr>
            <p:ph type="body" idx="2"/>
          </p:nvPr>
        </p:nvSpPr>
        <p:spPr>
          <a:xfrm>
            <a:off x="1111347" y="2548965"/>
            <a:ext cx="10688303" cy="3842107"/>
          </a:xfrm>
          <a:prstGeom prst="rect">
            <a:avLst/>
          </a:prstGeom>
          <a:noFill/>
          <a:ln>
            <a:noFill/>
          </a:ln>
        </p:spPr>
        <p:txBody>
          <a:bodyPr spcFirstLastPara="1" wrap="square" lIns="91425" tIns="45700" rIns="91425" bIns="45700" anchor="t" anchorCtr="0">
            <a:noAutofit/>
          </a:bodyPr>
          <a:lstStyle/>
          <a:p>
            <a:pPr marL="342900" algn="just">
              <a:spcBef>
                <a:spcPts val="0"/>
              </a:spcBef>
            </a:pPr>
            <a:r>
              <a:rPr lang="es-ES" dirty="0"/>
              <a:t> </a:t>
            </a:r>
            <a:r>
              <a:rPr lang="es-MX" sz="2000" dirty="0"/>
              <a:t> </a:t>
            </a:r>
            <a:r>
              <a:rPr lang="es-MX" sz="2000" dirty="0">
                <a:solidFill>
                  <a:schemeClr val="dk1"/>
                </a:solidFill>
              </a:rPr>
              <a:t>Un sistema de información es un conjunto de elementos orientados al tratamiento y administración de </a:t>
            </a:r>
            <a:r>
              <a:rPr lang="es-MX" sz="2000" dirty="0"/>
              <a:t>datos e información</a:t>
            </a:r>
            <a:r>
              <a:rPr lang="es-MX" sz="2000" dirty="0">
                <a:solidFill>
                  <a:schemeClr val="dk1"/>
                </a:solidFill>
              </a:rPr>
              <a:t>, organizados y listos para su posterior uso, generados para cubrir una necesidad. Por ello, es que se hace necesario para el Instituto Técnico Industrial Centro Don Bosco tener un sistema de información para el pleno desarrollo del proceso de matrícula y registro de pensión en la misma, donde se trate y se administre bien la información de la comunidad educativa.</a:t>
            </a:r>
            <a:endParaRPr lang="es-MX" sz="2000" dirty="0"/>
          </a:p>
          <a:p>
            <a:pPr marL="342900" lvl="0" indent="-342900" algn="l" rtl="0">
              <a:spcBef>
                <a:spcPts val="0"/>
              </a:spcBef>
              <a:spcAft>
                <a:spcPts val="0"/>
              </a:spcAft>
              <a:buSzPts val="1800"/>
              <a:buChar char="🠶"/>
            </a:pPr>
            <a:endParaRPr dirty="0"/>
          </a:p>
          <a:p>
            <a:pPr marL="342900" lvl="0" indent="-228600" algn="l" rtl="0">
              <a:spcBef>
                <a:spcPts val="1000"/>
              </a:spcBef>
              <a:spcAft>
                <a:spcPts val="0"/>
              </a:spcAft>
              <a:buSzPts val="1800"/>
              <a:buNone/>
            </a:pPr>
            <a:endParaRPr dirty="0"/>
          </a:p>
        </p:txBody>
      </p:sp>
      <p:sp>
        <p:nvSpPr>
          <p:cNvPr id="5"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i="0" u="none" strike="noStrike" cap="none" dirty="0" smtClean="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rPr>
              <a:t>SITIDOB</a:t>
            </a:r>
            <a:endParaRP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7" name="CuadroTexto 6"/>
          <p:cNvSpPr txBox="1"/>
          <p:nvPr/>
        </p:nvSpPr>
        <p:spPr>
          <a:xfrm>
            <a:off x="6782937" y="5991367"/>
            <a:ext cx="4822909" cy="307777"/>
          </a:xfrm>
          <a:prstGeom prst="rect">
            <a:avLst/>
          </a:prstGeom>
          <a:noFill/>
        </p:spPr>
        <p:txBody>
          <a:bodyPr wrap="square" rtlCol="0">
            <a:spAutoFit/>
          </a:bodyPr>
          <a:lstStyle/>
          <a:p>
            <a:pPr algn="r"/>
            <a:r>
              <a:rPr lang="es-CO" i="1" dirty="0" smtClean="0">
                <a:hlinkClick r:id="rId3" action="ppaction://hlinkfile"/>
              </a:rPr>
              <a:t>Diccionario de datos </a:t>
            </a:r>
            <a:endParaRPr lang="es-CO" i="1" dirty="0"/>
          </a:p>
        </p:txBody>
      </p:sp>
      <p:sp>
        <p:nvSpPr>
          <p:cNvPr id="9" name="Google Shape;206;p26"/>
          <p:cNvSpPr txBox="1">
            <a:spLocks noGrp="1"/>
          </p:cNvSpPr>
          <p:nvPr>
            <p:ph type="body" idx="1"/>
          </p:nvPr>
        </p:nvSpPr>
        <p:spPr>
          <a:xfrm>
            <a:off x="1111348" y="1719484"/>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smtClean="0"/>
              <a:t>DICCIONARIO DE DATOS</a:t>
            </a:r>
            <a:endParaRPr dirty="0"/>
          </a:p>
        </p:txBody>
      </p:sp>
      <p:sp>
        <p:nvSpPr>
          <p:cNvPr id="11"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i="0" u="none" strike="noStrike" cap="none" dirty="0" smtClean="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rPr>
              <a:t>SITIDOB</a:t>
            </a:r>
            <a:endParaRPr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4"/>
          <a:stretch>
            <a:fillRect/>
          </a:stretch>
        </p:blipFill>
        <p:spPr>
          <a:xfrm>
            <a:off x="1111348" y="2423913"/>
            <a:ext cx="5784088" cy="3875231"/>
          </a:xfrm>
          <a:prstGeom prst="rect">
            <a:avLst/>
          </a:prstGeom>
        </p:spPr>
      </p:pic>
      <p:pic>
        <p:nvPicPr>
          <p:cNvPr id="8" name="Imagen 7"/>
          <p:cNvPicPr>
            <a:picLocks noChangeAspect="1"/>
          </p:cNvPicPr>
          <p:nvPr/>
        </p:nvPicPr>
        <p:blipFill>
          <a:blip r:embed="rId5"/>
          <a:stretch>
            <a:fillRect/>
          </a:stretch>
        </p:blipFill>
        <p:spPr>
          <a:xfrm>
            <a:off x="6895436" y="2423913"/>
            <a:ext cx="4863428" cy="178975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body" idx="1"/>
          </p:nvPr>
        </p:nvSpPr>
        <p:spPr>
          <a:xfrm>
            <a:off x="1111348" y="1328485"/>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smtClean="0"/>
              <a:t>MODELO RELACIONAL NORMALIZADO</a:t>
            </a:r>
            <a:endParaRPr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6"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dirty="0" smtClean="0">
                <a:solidFill>
                  <a:schemeClr val="accent1"/>
                </a:solidFill>
                <a:effectLst>
                  <a:outerShdw blurRad="38100" dist="38100" dir="2700000" algn="tl">
                    <a:srgbClr val="000000">
                      <a:alpha val="43137"/>
                    </a:srgbClr>
                  </a:outerShdw>
                </a:effectLst>
                <a:latin typeface="Century Gothic"/>
                <a:sym typeface="Century Gothic"/>
              </a:rPr>
              <a:t>SITIDOB</a:t>
            </a:r>
            <a:endParaRPr b="1" dirty="0">
              <a:effectLst>
                <a:outerShdw blurRad="38100" dist="38100" dir="2700000" algn="tl">
                  <a:srgbClr val="000000">
                    <a:alpha val="43137"/>
                  </a:srgbClr>
                </a:outerShdw>
              </a:effectLst>
            </a:endParaRPr>
          </a:p>
        </p:txBody>
      </p:sp>
      <p:sp>
        <p:nvSpPr>
          <p:cNvPr id="7" name="CuadroTexto 6"/>
          <p:cNvSpPr txBox="1"/>
          <p:nvPr/>
        </p:nvSpPr>
        <p:spPr>
          <a:xfrm>
            <a:off x="6782937" y="5991367"/>
            <a:ext cx="4822909" cy="307777"/>
          </a:xfrm>
          <a:prstGeom prst="rect">
            <a:avLst/>
          </a:prstGeom>
          <a:noFill/>
        </p:spPr>
        <p:txBody>
          <a:bodyPr wrap="square" rtlCol="0">
            <a:spAutoFit/>
          </a:bodyPr>
          <a:lstStyle/>
          <a:p>
            <a:pPr algn="r"/>
            <a:r>
              <a:rPr lang="es-CO" i="1" dirty="0">
                <a:hlinkClick r:id="rId3" action="ppaction://hlinkfile"/>
              </a:rPr>
              <a:t>M</a:t>
            </a:r>
            <a:r>
              <a:rPr lang="es-CO" i="1" dirty="0" smtClean="0">
                <a:hlinkClick r:id="rId3" action="ppaction://hlinkfile"/>
              </a:rPr>
              <a:t>odelo relacional normalizado</a:t>
            </a:r>
            <a:endParaRPr lang="es-CO" i="1" dirty="0"/>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537" y="2043447"/>
            <a:ext cx="3815042" cy="425569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body" idx="1"/>
          </p:nvPr>
        </p:nvSpPr>
        <p:spPr>
          <a:xfrm>
            <a:off x="1111348" y="1719484"/>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a:t>DIAGRAMA DE CLASES</a:t>
            </a:r>
            <a:endParaRPr dirty="0"/>
          </a:p>
        </p:txBody>
      </p:sp>
      <p:sp>
        <p:nvSpPr>
          <p:cNvPr id="144" name="CuadroTexto 143"/>
          <p:cNvSpPr txBox="1"/>
          <p:nvPr/>
        </p:nvSpPr>
        <p:spPr>
          <a:xfrm>
            <a:off x="-1501486" y="2739068"/>
            <a:ext cx="4822909" cy="307777"/>
          </a:xfrm>
          <a:prstGeom prst="rect">
            <a:avLst/>
          </a:prstGeom>
          <a:noFill/>
        </p:spPr>
        <p:txBody>
          <a:bodyPr wrap="square" rtlCol="0">
            <a:spAutoFit/>
          </a:bodyPr>
          <a:lstStyle/>
          <a:p>
            <a:pPr algn="r"/>
            <a:r>
              <a:rPr lang="es-CO" i="1" dirty="0" smtClean="0">
                <a:hlinkClick r:id="rId3" action="ppaction://hlinkfile"/>
              </a:rPr>
              <a:t>Diagrama de clases</a:t>
            </a:r>
            <a:endParaRPr lang="es-CO" i="1" dirty="0"/>
          </a:p>
        </p:txBody>
      </p:sp>
      <p:sp>
        <p:nvSpPr>
          <p:cNvPr id="146"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dirty="0" smtClean="0">
                <a:solidFill>
                  <a:schemeClr val="accent1"/>
                </a:solidFill>
                <a:effectLst>
                  <a:outerShdw blurRad="38100" dist="38100" dir="2700000" algn="tl">
                    <a:srgbClr val="000000">
                      <a:alpha val="43137"/>
                    </a:srgbClr>
                  </a:outerShdw>
                </a:effectLst>
                <a:latin typeface="Century Gothic"/>
                <a:sym typeface="Century Gothic"/>
              </a:rPr>
              <a:t>SITIDOB</a:t>
            </a:r>
            <a:endParaRPr b="1" dirty="0">
              <a:effectLst>
                <a:outerShdw blurRad="38100" dist="38100" dir="2700000" algn="tl">
                  <a:srgbClr val="000000">
                    <a:alpha val="43137"/>
                  </a:srgbClr>
                </a:outerShdw>
              </a:effectLst>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178" y="1451767"/>
            <a:ext cx="4767279" cy="514412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34"/>
          <p:cNvSpPr/>
          <p:nvPr/>
        </p:nvSpPr>
        <p:spPr>
          <a:xfrm>
            <a:off x="1030539" y="5925310"/>
            <a:ext cx="9321783"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4400" dirty="0" smtClean="0">
                <a:solidFill>
                  <a:schemeClr val="accent1"/>
                </a:solidFill>
                <a:latin typeface="Century Gothic"/>
                <a:ea typeface="Century Gothic"/>
                <a:cs typeface="Century Gothic"/>
                <a:sym typeface="Century Gothic"/>
              </a:rPr>
              <a:t>Gracias.</a:t>
            </a:r>
            <a:endParaRPr sz="4400" dirty="0">
              <a:solidFill>
                <a:schemeClr val="accent1"/>
              </a:solidFill>
              <a:latin typeface="Century Gothic"/>
              <a:ea typeface="Century Gothic"/>
              <a:cs typeface="Century Gothic"/>
              <a:sym typeface="Century Gothic"/>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1" y="1517052"/>
            <a:ext cx="4229098" cy="479297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body" idx="1"/>
          </p:nvPr>
        </p:nvSpPr>
        <p:spPr>
          <a:xfrm>
            <a:off x="1111348" y="1211225"/>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smtClean="0"/>
              <a:t>DIAGRAMA DE GANTT</a:t>
            </a:r>
            <a:endParaRPr dirty="0"/>
          </a:p>
        </p:txBody>
      </p:sp>
      <p:sp>
        <p:nvSpPr>
          <p:cNvPr id="163" name="Google Shape;163;p20"/>
          <p:cNvSpPr txBox="1"/>
          <p:nvPr/>
        </p:nvSpPr>
        <p:spPr>
          <a:xfrm>
            <a:off x="1111348" y="1143222"/>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dirty="0" smtClean="0">
                <a:solidFill>
                  <a:schemeClr val="accent1"/>
                </a:solidFill>
                <a:effectLst>
                  <a:outerShdw blurRad="38100" dist="38100" dir="2700000" algn="tl">
                    <a:srgbClr val="000000">
                      <a:alpha val="43137"/>
                    </a:srgbClr>
                  </a:outerShdw>
                </a:effectLst>
                <a:latin typeface="Century Gothic"/>
                <a:sym typeface="Century Gothic"/>
              </a:rPr>
              <a:t>SITIDOB</a:t>
            </a:r>
            <a:endParaRPr b="1" dirty="0">
              <a:effectLst>
                <a:outerShdw blurRad="38100" dist="38100" dir="2700000" algn="tl">
                  <a:srgbClr val="000000">
                    <a:alpha val="43137"/>
                  </a:srgbClr>
                </a:outerShdw>
              </a:effectLst>
            </a:endParaRPr>
          </a:p>
        </p:txBody>
      </p:sp>
      <p:sp>
        <p:nvSpPr>
          <p:cNvPr id="7" name="CuadroTexto 6"/>
          <p:cNvSpPr txBox="1"/>
          <p:nvPr/>
        </p:nvSpPr>
        <p:spPr>
          <a:xfrm>
            <a:off x="6782937" y="5962792"/>
            <a:ext cx="4822909" cy="307777"/>
          </a:xfrm>
          <a:prstGeom prst="rect">
            <a:avLst/>
          </a:prstGeom>
          <a:noFill/>
        </p:spPr>
        <p:txBody>
          <a:bodyPr wrap="square" rtlCol="0">
            <a:spAutoFit/>
          </a:bodyPr>
          <a:lstStyle/>
          <a:p>
            <a:pPr algn="r"/>
            <a:r>
              <a:rPr lang="es-CO" i="1" dirty="0">
                <a:hlinkClick r:id="rId3" action="ppaction://hlinkfile"/>
              </a:rPr>
              <a:t>D</a:t>
            </a:r>
            <a:r>
              <a:rPr lang="es-CO" i="1" dirty="0" smtClean="0">
                <a:hlinkClick r:id="rId3" action="ppaction://hlinkfile"/>
              </a:rPr>
              <a:t>iagrama de Gantt</a:t>
            </a:r>
            <a:endParaRPr lang="es-CO" i="1" dirty="0"/>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1537" y="1719484"/>
            <a:ext cx="6982799" cy="4039164"/>
          </a:xfrm>
          <a:prstGeom prst="rect">
            <a:avLst/>
          </a:prstGeom>
        </p:spPr>
      </p:pic>
    </p:spTree>
    <p:extLst>
      <p:ext uri="{BB962C8B-B14F-4D97-AF65-F5344CB8AC3E}">
        <p14:creationId xmlns:p14="http://schemas.microsoft.com/office/powerpoint/2010/main" val="1363812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body" idx="1"/>
          </p:nvPr>
        </p:nvSpPr>
        <p:spPr>
          <a:xfrm>
            <a:off x="1200068" y="1189785"/>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smtClean="0"/>
              <a:t>EQUIPO DE TRABAJO</a:t>
            </a:r>
            <a:endParaRPr dirty="0"/>
          </a:p>
        </p:txBody>
      </p:sp>
      <p:sp>
        <p:nvSpPr>
          <p:cNvPr id="163"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i="0" u="none" strike="noStrike" cap="none" dirty="0" smtClean="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rPr>
              <a:t>SITIDOB</a:t>
            </a:r>
            <a:endParaRPr b="1" dirty="0">
              <a:effectLst>
                <a:outerShdw blurRad="38100" dist="38100" dir="2700000" algn="tl">
                  <a:srgbClr val="000000">
                    <a:alpha val="43137"/>
                  </a:srgbClr>
                </a:outerShdw>
              </a:effectLst>
            </a:endParaRPr>
          </a:p>
        </p:txBody>
      </p:sp>
      <p:sp>
        <p:nvSpPr>
          <p:cNvPr id="7" name="CuadroTexto 6"/>
          <p:cNvSpPr txBox="1"/>
          <p:nvPr/>
        </p:nvSpPr>
        <p:spPr>
          <a:xfrm>
            <a:off x="3886199" y="6373199"/>
            <a:ext cx="8055551" cy="307777"/>
          </a:xfrm>
          <a:prstGeom prst="rect">
            <a:avLst/>
          </a:prstGeom>
          <a:noFill/>
        </p:spPr>
        <p:txBody>
          <a:bodyPr wrap="square" rtlCol="0">
            <a:spAutoFit/>
          </a:bodyPr>
          <a:lstStyle/>
          <a:p>
            <a:pPr algn="r"/>
            <a:r>
              <a:rPr lang="es-CO" i="1" dirty="0" smtClean="0">
                <a:hlinkClick r:id="rId3" action="ppaction://hlinkfile"/>
              </a:rPr>
              <a:t>Detalle Equipo de trabajo</a:t>
            </a:r>
            <a:endParaRPr lang="es-CO" i="1" dirty="0"/>
          </a:p>
        </p:txBody>
      </p:sp>
      <p:pic>
        <p:nvPicPr>
          <p:cNvPr id="5" name="Imagen 4"/>
          <p:cNvPicPr>
            <a:picLocks noChangeAspect="1"/>
          </p:cNvPicPr>
          <p:nvPr/>
        </p:nvPicPr>
        <p:blipFill>
          <a:blip r:embed="rId4"/>
          <a:stretch>
            <a:fillRect/>
          </a:stretch>
        </p:blipFill>
        <p:spPr>
          <a:xfrm>
            <a:off x="1200068" y="2030866"/>
            <a:ext cx="8327529" cy="4077513"/>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2147" y="3239443"/>
            <a:ext cx="2213811" cy="1660358"/>
          </a:xfrm>
          <a:prstGeom prst="rect">
            <a:avLst/>
          </a:prstGeom>
        </p:spPr>
      </p:pic>
    </p:spTree>
    <p:extLst>
      <p:ext uri="{BB962C8B-B14F-4D97-AF65-F5344CB8AC3E}">
        <p14:creationId xmlns:p14="http://schemas.microsoft.com/office/powerpoint/2010/main" val="261441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body" idx="1"/>
          </p:nvPr>
        </p:nvSpPr>
        <p:spPr>
          <a:xfrm>
            <a:off x="1111348" y="1218051"/>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smtClean="0"/>
              <a:t>CASOS DE USO EXTENDIDO</a:t>
            </a:r>
            <a:endParaRPr dirty="0"/>
          </a:p>
        </p:txBody>
      </p:sp>
      <p:sp>
        <p:nvSpPr>
          <p:cNvPr id="163"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i="0" u="none" strike="noStrike" cap="none" dirty="0" smtClean="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rPr>
              <a:t>SITIDOB</a:t>
            </a:r>
            <a:endParaRPr b="1" dirty="0">
              <a:effectLst>
                <a:outerShdw blurRad="38100" dist="38100" dir="2700000" algn="tl">
                  <a:srgbClr val="000000">
                    <a:alpha val="43137"/>
                  </a:srgbClr>
                </a:outerShdw>
              </a:effectLst>
            </a:endParaRPr>
          </a:p>
        </p:txBody>
      </p:sp>
      <p:sp>
        <p:nvSpPr>
          <p:cNvPr id="7" name="CuadroTexto 6"/>
          <p:cNvSpPr txBox="1"/>
          <p:nvPr/>
        </p:nvSpPr>
        <p:spPr>
          <a:xfrm>
            <a:off x="6188407" y="6337718"/>
            <a:ext cx="5245989" cy="307777"/>
          </a:xfrm>
          <a:prstGeom prst="rect">
            <a:avLst/>
          </a:prstGeom>
          <a:noFill/>
        </p:spPr>
        <p:txBody>
          <a:bodyPr wrap="square" rtlCol="0">
            <a:spAutoFit/>
          </a:bodyPr>
          <a:lstStyle/>
          <a:p>
            <a:pPr algn="r"/>
            <a:r>
              <a:rPr lang="es-CO" i="1" dirty="0" smtClean="0">
                <a:hlinkClick r:id="rId3" action="ppaction://hlinkfile"/>
              </a:rPr>
              <a:t>Diagrama de casos de uso</a:t>
            </a:r>
            <a:endParaRPr lang="es-CO" i="1" dirty="0"/>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0801" y="1951653"/>
            <a:ext cx="5115084" cy="4382614"/>
          </a:xfrm>
          <a:prstGeom prst="rect">
            <a:avLst/>
          </a:prstGeom>
        </p:spPr>
      </p:pic>
    </p:spTree>
    <p:extLst>
      <p:ext uri="{BB962C8B-B14F-4D97-AF65-F5344CB8AC3E}">
        <p14:creationId xmlns:p14="http://schemas.microsoft.com/office/powerpoint/2010/main" val="1324729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body" idx="1"/>
          </p:nvPr>
        </p:nvSpPr>
        <p:spPr>
          <a:xfrm>
            <a:off x="924309" y="1218051"/>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smtClean="0"/>
              <a:t>CASOS DE USO EXTENDIDO NARRATIVO</a:t>
            </a:r>
            <a:endParaRPr dirty="0"/>
          </a:p>
        </p:txBody>
      </p:sp>
      <p:sp>
        <p:nvSpPr>
          <p:cNvPr id="163"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i="0" u="none" strike="noStrike" cap="none" dirty="0" smtClean="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rPr>
              <a:t>SITIDOB</a:t>
            </a:r>
            <a:endParaRPr b="1" dirty="0">
              <a:effectLst>
                <a:outerShdw blurRad="38100" dist="38100" dir="2700000" algn="tl">
                  <a:srgbClr val="000000">
                    <a:alpha val="43137"/>
                  </a:srgbClr>
                </a:outerShdw>
              </a:effectLst>
            </a:endParaRPr>
          </a:p>
        </p:txBody>
      </p:sp>
      <p:sp>
        <p:nvSpPr>
          <p:cNvPr id="7" name="CuadroTexto 6"/>
          <p:cNvSpPr txBox="1"/>
          <p:nvPr/>
        </p:nvSpPr>
        <p:spPr>
          <a:xfrm>
            <a:off x="5117911" y="5991367"/>
            <a:ext cx="6487936" cy="307777"/>
          </a:xfrm>
          <a:prstGeom prst="rect">
            <a:avLst/>
          </a:prstGeom>
          <a:noFill/>
        </p:spPr>
        <p:txBody>
          <a:bodyPr wrap="square" rtlCol="0">
            <a:spAutoFit/>
          </a:bodyPr>
          <a:lstStyle/>
          <a:p>
            <a:pPr algn="r"/>
            <a:r>
              <a:rPr lang="es-CO" i="1" dirty="0" smtClean="0">
                <a:hlinkClick r:id="rId3" action="ppaction://hlinkfile"/>
              </a:rPr>
              <a:t>C</a:t>
            </a:r>
            <a:r>
              <a:rPr lang="es-CO" i="1" dirty="0" smtClean="0">
                <a:hlinkClick r:id="rId3" action="ppaction://hlinkfile"/>
              </a:rPr>
              <a:t>asos </a:t>
            </a:r>
            <a:r>
              <a:rPr lang="es-CO" i="1" dirty="0" smtClean="0">
                <a:hlinkClick r:id="rId3" action="ppaction://hlinkfile"/>
              </a:rPr>
              <a:t>de uso narrativo</a:t>
            </a:r>
            <a:endParaRPr lang="es-CO" i="1" dirty="0"/>
          </a:p>
        </p:txBody>
      </p:sp>
      <p:graphicFrame>
        <p:nvGraphicFramePr>
          <p:cNvPr id="2" name="Tabla 1"/>
          <p:cNvGraphicFramePr>
            <a:graphicFrameLocks noGrp="1"/>
          </p:cNvGraphicFramePr>
          <p:nvPr>
            <p:extLst>
              <p:ext uri="{D42A27DB-BD31-4B8C-83A1-F6EECF244321}">
                <p14:modId xmlns:p14="http://schemas.microsoft.com/office/powerpoint/2010/main" val="1440856263"/>
              </p:ext>
            </p:extLst>
          </p:nvPr>
        </p:nvGraphicFramePr>
        <p:xfrm>
          <a:off x="3325423" y="1822579"/>
          <a:ext cx="5036456" cy="4918800"/>
        </p:xfrm>
        <a:graphic>
          <a:graphicData uri="http://schemas.openxmlformats.org/drawingml/2006/table">
            <a:tbl>
              <a:tblPr/>
              <a:tblGrid>
                <a:gridCol w="1352680">
                  <a:extLst>
                    <a:ext uri="{9D8B030D-6E8A-4147-A177-3AD203B41FA5}">
                      <a16:colId xmlns:a16="http://schemas.microsoft.com/office/drawing/2014/main" val="171372035"/>
                    </a:ext>
                  </a:extLst>
                </a:gridCol>
                <a:gridCol w="418361">
                  <a:extLst>
                    <a:ext uri="{9D8B030D-6E8A-4147-A177-3AD203B41FA5}">
                      <a16:colId xmlns:a16="http://schemas.microsoft.com/office/drawing/2014/main" val="876847545"/>
                    </a:ext>
                  </a:extLst>
                </a:gridCol>
                <a:gridCol w="468944">
                  <a:extLst>
                    <a:ext uri="{9D8B030D-6E8A-4147-A177-3AD203B41FA5}">
                      <a16:colId xmlns:a16="http://schemas.microsoft.com/office/drawing/2014/main" val="2948582163"/>
                    </a:ext>
                  </a:extLst>
                </a:gridCol>
                <a:gridCol w="100630">
                  <a:extLst>
                    <a:ext uri="{9D8B030D-6E8A-4147-A177-3AD203B41FA5}">
                      <a16:colId xmlns:a16="http://schemas.microsoft.com/office/drawing/2014/main" val="143080174"/>
                    </a:ext>
                  </a:extLst>
                </a:gridCol>
                <a:gridCol w="2695841">
                  <a:extLst>
                    <a:ext uri="{9D8B030D-6E8A-4147-A177-3AD203B41FA5}">
                      <a16:colId xmlns:a16="http://schemas.microsoft.com/office/drawing/2014/main" val="1734694027"/>
                    </a:ext>
                  </a:extLst>
                </a:gridCol>
              </a:tblGrid>
              <a:tr h="80989">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 Ref.</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CU001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38997640"/>
                  </a:ext>
                </a:extLst>
              </a:tr>
              <a:tr h="234049">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Caso de uso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dirty="0">
                          <a:effectLst/>
                          <a:latin typeface="Times New Roman" panose="02020603050405020304" pitchFamily="18" charset="0"/>
                          <a:ea typeface="Calibri" panose="020F0502020204030204" pitchFamily="34" charset="0"/>
                          <a:cs typeface="Times New Roman" panose="02020603050405020304" pitchFamily="18" charset="0"/>
                        </a:rPr>
                        <a:t>Ingresar al sistema. </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42726221"/>
                  </a:ext>
                </a:extLst>
              </a:tr>
              <a:tr h="80989">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Versión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53499080"/>
                  </a:ext>
                </a:extLst>
              </a:tr>
              <a:tr h="80989">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fecha</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6/04/2019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5869127"/>
                  </a:ext>
                </a:extLst>
              </a:tr>
              <a:tr h="693228">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Autores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dirty="0">
                          <a:effectLst/>
                          <a:latin typeface="Times New Roman" panose="02020603050405020304" pitchFamily="18" charset="0"/>
                          <a:ea typeface="Calibri" panose="020F0502020204030204" pitchFamily="34" charset="0"/>
                          <a:cs typeface="Times New Roman" panose="02020603050405020304" pitchFamily="18" charset="0"/>
                        </a:rPr>
                        <a:t>Bohórquez Gaitán </a:t>
                      </a:r>
                      <a:r>
                        <a:rPr lang="es-CO" sz="700" dirty="0" err="1">
                          <a:effectLst/>
                          <a:latin typeface="Times New Roman" panose="02020603050405020304" pitchFamily="18" charset="0"/>
                          <a:ea typeface="Calibri" panose="020F0502020204030204" pitchFamily="34" charset="0"/>
                          <a:cs typeface="Times New Roman" panose="02020603050405020304" pitchFamily="18" charset="0"/>
                        </a:rPr>
                        <a:t>Jan</a:t>
                      </a:r>
                      <a:r>
                        <a:rPr lang="es-CO" sz="700" dirty="0">
                          <a:effectLst/>
                          <a:latin typeface="Times New Roman" panose="02020603050405020304" pitchFamily="18" charset="0"/>
                          <a:ea typeface="Calibri" panose="020F0502020204030204" pitchFamily="34" charset="0"/>
                          <a:cs typeface="Times New Roman" panose="02020603050405020304" pitchFamily="18" charset="0"/>
                        </a:rPr>
                        <a:t> Carlo</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700" dirty="0">
                          <a:effectLst/>
                          <a:latin typeface="Times New Roman" panose="02020603050405020304" pitchFamily="18" charset="0"/>
                          <a:ea typeface="Calibri" panose="020F0502020204030204" pitchFamily="34" charset="0"/>
                          <a:cs typeface="Times New Roman" panose="02020603050405020304" pitchFamily="18" charset="0"/>
                        </a:rPr>
                        <a:t>Camacho </a:t>
                      </a:r>
                      <a:r>
                        <a:rPr lang="es-CO" sz="700" dirty="0" err="1">
                          <a:effectLst/>
                          <a:latin typeface="Times New Roman" panose="02020603050405020304" pitchFamily="18" charset="0"/>
                          <a:ea typeface="Calibri" panose="020F0502020204030204" pitchFamily="34" charset="0"/>
                          <a:cs typeface="Times New Roman" panose="02020603050405020304" pitchFamily="18" charset="0"/>
                        </a:rPr>
                        <a:t>Nonsoque</a:t>
                      </a:r>
                      <a:r>
                        <a:rPr lang="es-CO" sz="700" dirty="0">
                          <a:effectLst/>
                          <a:latin typeface="Times New Roman" panose="02020603050405020304" pitchFamily="18" charset="0"/>
                          <a:ea typeface="Calibri" panose="020F0502020204030204" pitchFamily="34" charset="0"/>
                          <a:cs typeface="Times New Roman" panose="02020603050405020304" pitchFamily="18" charset="0"/>
                        </a:rPr>
                        <a:t> Camila</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700" dirty="0">
                          <a:effectLst/>
                          <a:latin typeface="Times New Roman" panose="02020603050405020304" pitchFamily="18" charset="0"/>
                          <a:ea typeface="Calibri" panose="020F0502020204030204" pitchFamily="34" charset="0"/>
                          <a:cs typeface="Times New Roman" panose="02020603050405020304" pitchFamily="18" charset="0"/>
                        </a:rPr>
                        <a:t>Carranza López Luis Felipe</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700" dirty="0">
                          <a:effectLst/>
                          <a:latin typeface="Times New Roman" panose="02020603050405020304" pitchFamily="18" charset="0"/>
                          <a:ea typeface="Calibri" panose="020F0502020204030204" pitchFamily="34" charset="0"/>
                          <a:cs typeface="Times New Roman" panose="02020603050405020304" pitchFamily="18" charset="0"/>
                        </a:rPr>
                        <a:t>Izquierdo Becerra Juan Jacobo</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700" dirty="0" err="1">
                          <a:effectLst/>
                          <a:latin typeface="Times New Roman" panose="02020603050405020304" pitchFamily="18" charset="0"/>
                          <a:ea typeface="Calibri" panose="020F0502020204030204" pitchFamily="34" charset="0"/>
                          <a:cs typeface="Times New Roman" panose="02020603050405020304" pitchFamily="18" charset="0"/>
                        </a:rPr>
                        <a:t>Marentes</a:t>
                      </a:r>
                      <a:r>
                        <a:rPr lang="es-CO" sz="700" dirty="0">
                          <a:effectLst/>
                          <a:latin typeface="Times New Roman" panose="02020603050405020304" pitchFamily="18" charset="0"/>
                          <a:ea typeface="Calibri" panose="020F0502020204030204" pitchFamily="34" charset="0"/>
                          <a:cs typeface="Times New Roman" panose="02020603050405020304" pitchFamily="18" charset="0"/>
                        </a:rPr>
                        <a:t> Becerra Aracely</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9958320"/>
                  </a:ext>
                </a:extLst>
              </a:tr>
              <a:tr h="161978">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Actor</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Coordinador administrativo, administrador(a) matriculas, estudiante, acudiente y tesorero.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64584210"/>
                  </a:ext>
                </a:extLst>
              </a:tr>
              <a:tr h="80989">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Tipo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dirty="0">
                          <a:effectLst/>
                          <a:latin typeface="Times New Roman" panose="02020603050405020304" pitchFamily="18" charset="0"/>
                          <a:ea typeface="Calibri" panose="020F0502020204030204" pitchFamily="34" charset="0"/>
                          <a:cs typeface="Times New Roman" panose="02020603050405020304" pitchFamily="18" charset="0"/>
                        </a:rPr>
                        <a:t>Primario, esencial.</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99566109"/>
                  </a:ext>
                </a:extLst>
              </a:tr>
              <a:tr h="161978">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Descripción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Ingresar al sistema de acuerdo con los permisos y funcionalidades de cada perfil.</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68766154"/>
                  </a:ext>
                </a:extLst>
              </a:tr>
              <a:tr h="98931">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Precondición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dirty="0">
                          <a:effectLst/>
                          <a:latin typeface="Times New Roman" panose="02020603050405020304" pitchFamily="18" charset="0"/>
                          <a:ea typeface="Calibri" panose="020F0502020204030204" pitchFamily="34" charset="0"/>
                          <a:cs typeface="Times New Roman" panose="02020603050405020304" pitchFamily="18" charset="0"/>
                        </a:rPr>
                        <a:t>El usuario debe estar registrado en el sistema. </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24441826"/>
                  </a:ext>
                </a:extLst>
              </a:tr>
              <a:tr h="80989">
                <a:tc gridSpan="5">
                  <a:txBody>
                    <a:bodyPr/>
                    <a:lstStyle/>
                    <a:p>
                      <a:pPr algn="ctr">
                        <a:lnSpc>
                          <a:spcPct val="107000"/>
                        </a:lnSpc>
                        <a:spcAft>
                          <a:spcPts val="800"/>
                        </a:spcAft>
                      </a:pPr>
                      <a:r>
                        <a:rPr lang="es-CO" sz="700" b="1" dirty="0">
                          <a:effectLst/>
                          <a:latin typeface="Times New Roman" panose="02020603050405020304" pitchFamily="18" charset="0"/>
                          <a:ea typeface="Calibri" panose="020F0502020204030204" pitchFamily="34" charset="0"/>
                          <a:cs typeface="Times New Roman" panose="02020603050405020304" pitchFamily="18" charset="0"/>
                        </a:rPr>
                        <a:t>Curso normal de eventos</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16328326"/>
                  </a:ext>
                </a:extLst>
              </a:tr>
              <a:tr h="80989">
                <a:tc gridSpan="4">
                  <a:txBody>
                    <a:bodyPr/>
                    <a:lstStyle/>
                    <a:p>
                      <a:pPr algn="ct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Acción de los actores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s-CO" sz="700" b="1" dirty="0">
                          <a:effectLst/>
                          <a:latin typeface="Times New Roman" panose="02020603050405020304" pitchFamily="18" charset="0"/>
                          <a:ea typeface="Calibri" panose="020F0502020204030204" pitchFamily="34" charset="0"/>
                          <a:cs typeface="Times New Roman" panose="02020603050405020304" pitchFamily="18" charset="0"/>
                        </a:rPr>
                        <a:t>Respuesta del sistema</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3704445"/>
                  </a:ext>
                </a:extLst>
              </a:tr>
              <a:tr h="161978">
                <a:tc gridSpan="4">
                  <a:txBody>
                    <a:bodyPr/>
                    <a:lstStyle/>
                    <a:p>
                      <a:pPr marL="342900" lvl="0" indent="-342900">
                        <a:lnSpc>
                          <a:spcPct val="107000"/>
                        </a:lnSpc>
                        <a:spcAft>
                          <a:spcPts val="0"/>
                        </a:spcAft>
                        <a:buFont typeface="+mj-lt"/>
                        <a:buAutoNum type="arabicPeriod"/>
                      </a:pPr>
                      <a:r>
                        <a:rPr lang="es-CO" sz="700">
                          <a:effectLst/>
                          <a:latin typeface="Times New Roman" panose="02020603050405020304" pitchFamily="18" charset="0"/>
                          <a:ea typeface="Calibri" panose="020F0502020204030204" pitchFamily="34" charset="0"/>
                          <a:cs typeface="Times New Roman" panose="02020603050405020304" pitchFamily="18" charset="0"/>
                        </a:rPr>
                        <a:t>El usuario entra al aplicativo.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spcAft>
                          <a:spcPts val="800"/>
                        </a:spcAft>
                      </a:pPr>
                      <a:r>
                        <a:rPr lang="es-CO" sz="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5666422"/>
                  </a:ext>
                </a:extLst>
              </a:tr>
              <a:tr h="242968">
                <a:tc gridSpan="4">
                  <a:txBody>
                    <a:bodyPr/>
                    <a:lstStyle/>
                    <a:p>
                      <a:pPr marL="342900" lvl="0" indent="-342900">
                        <a:lnSpc>
                          <a:spcPct val="107000"/>
                        </a:lnSpc>
                        <a:spcAft>
                          <a:spcPts val="0"/>
                        </a:spcAft>
                        <a:buFont typeface="+mj-lt"/>
                        <a:buAutoNum type="arabicPeriod"/>
                      </a:pPr>
                      <a:r>
                        <a:rPr lang="es-CO" sz="700">
                          <a:effectLst/>
                          <a:latin typeface="Times New Roman" panose="02020603050405020304" pitchFamily="18" charset="0"/>
                          <a:ea typeface="Calibri" panose="020F0502020204030204" pitchFamily="34" charset="0"/>
                          <a:cs typeface="Times New Roman" panose="02020603050405020304" pitchFamily="18" charset="0"/>
                        </a:rPr>
                        <a:t>El usuario ingresa usuario y contraseña.</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lvl="0" indent="-342900">
                        <a:lnSpc>
                          <a:spcPct val="107000"/>
                        </a:lnSpc>
                        <a:spcAft>
                          <a:spcPts val="0"/>
                        </a:spcAft>
                        <a:buFont typeface="+mj-lt"/>
                        <a:buAutoNum type="arabicPeriod"/>
                      </a:pPr>
                      <a:r>
                        <a:rPr lang="es-CO" sz="700" dirty="0">
                          <a:effectLst/>
                          <a:latin typeface="Times New Roman" panose="02020603050405020304" pitchFamily="18" charset="0"/>
                          <a:ea typeface="Calibri" panose="020F0502020204030204" pitchFamily="34" charset="0"/>
                          <a:cs typeface="Times New Roman" panose="02020603050405020304" pitchFamily="18" charset="0"/>
                        </a:rPr>
                        <a:t> El sistema verifica que el usuario y contraseña estén registrados.</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159016"/>
                  </a:ext>
                </a:extLst>
              </a:tr>
              <a:tr h="323957">
                <a:tc gridSpan="4">
                  <a:txBody>
                    <a:bodyPr/>
                    <a:lstStyle/>
                    <a:p>
                      <a:pPr marL="228600">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lvl="0" indent="-342900">
                        <a:lnSpc>
                          <a:spcPct val="107000"/>
                        </a:lnSpc>
                        <a:spcAft>
                          <a:spcPts val="0"/>
                        </a:spcAft>
                        <a:buFont typeface="+mj-lt"/>
                        <a:buAutoNum type="arabicPeriod"/>
                      </a:pPr>
                      <a:r>
                        <a:rPr lang="es-CO" sz="700">
                          <a:effectLst/>
                          <a:latin typeface="Times New Roman" panose="02020603050405020304" pitchFamily="18" charset="0"/>
                          <a:ea typeface="Calibri" panose="020F0502020204030204" pitchFamily="34" charset="0"/>
                          <a:cs typeface="Times New Roman" panose="02020603050405020304" pitchFamily="18" charset="0"/>
                        </a:rPr>
                        <a:t>El sistema da acceso, junto con las opciones especificas del usuario.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0876744"/>
                  </a:ext>
                </a:extLst>
              </a:tr>
              <a:tr h="234049">
                <a:tc row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Referencias cruzadas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s-CO" sz="700" b="1" dirty="0">
                          <a:effectLst/>
                          <a:latin typeface="Times New Roman" panose="02020603050405020304" pitchFamily="18" charset="0"/>
                          <a:ea typeface="Calibri" panose="020F0502020204030204" pitchFamily="34" charset="0"/>
                          <a:cs typeface="Times New Roman" panose="02020603050405020304" pitchFamily="18" charset="0"/>
                        </a:rPr>
                        <a:t>C.U.</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Ninguno.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950052"/>
                  </a:ext>
                </a:extLst>
              </a:tr>
              <a:tr h="234049">
                <a:tc vMerge="1">
                  <a:txBody>
                    <a:bodyPr/>
                    <a:lstStyle/>
                    <a:p>
                      <a:endParaRPr lang="en-US"/>
                    </a:p>
                  </a:txBody>
                  <a:tcPr/>
                </a:tc>
                <a:tc>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R.F.</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Ninguno.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475208"/>
                  </a:ext>
                </a:extLst>
              </a:tr>
              <a:tr h="161978">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Post-condición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dirty="0">
                          <a:effectLst/>
                          <a:latin typeface="Times New Roman" panose="02020603050405020304" pitchFamily="18" charset="0"/>
                          <a:ea typeface="Calibri" panose="020F0502020204030204" pitchFamily="34" charset="0"/>
                          <a:cs typeface="Times New Roman" panose="02020603050405020304" pitchFamily="18" charset="0"/>
                        </a:rPr>
                        <a:t>El sistema muestra la interfaz con las opciones del usuario.</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80315578"/>
                  </a:ext>
                </a:extLst>
              </a:tr>
              <a:tr h="80989">
                <a:tc rowSpan="2" gridSpan="2">
                  <a:txBody>
                    <a:bodyPr/>
                    <a:lstStyle/>
                    <a:p>
                      <a:pPr>
                        <a:lnSpc>
                          <a:spcPct val="107000"/>
                        </a:lnSpc>
                        <a:spcBef>
                          <a:spcPts val="1200"/>
                        </a:spcBef>
                        <a:spcAft>
                          <a:spcPts val="0"/>
                        </a:spcAft>
                      </a:pPr>
                      <a:r>
                        <a:rPr lang="es-CO" sz="700" b="1" kern="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Excepciones</a:t>
                      </a:r>
                      <a:endParaRPr lang="en-US" sz="600" b="1" kern="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a:txBody>
                    <a:bodyPr/>
                    <a:lstStyle/>
                    <a:p>
                      <a:pPr algn="ct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Paso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Acción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01160036"/>
                  </a:ext>
                </a:extLst>
              </a:tr>
              <a:tr h="396027">
                <a:tc gridSpan="2" vMerge="1">
                  <a:txBody>
                    <a:bodyPr/>
                    <a:lstStyle/>
                    <a:p>
                      <a:endParaRPr lang="en-US"/>
                    </a:p>
                  </a:txBody>
                  <a:tcPr/>
                </a:tc>
                <a:tc hMerge="1" vMerge="1">
                  <a:txBody>
                    <a:bodyPr/>
                    <a:lstStyle/>
                    <a:p>
                      <a:endParaRPr lang="en-US"/>
                    </a:p>
                  </a:txBody>
                  <a:tcPr/>
                </a:tc>
                <a:tc>
                  <a:txBody>
                    <a:bodyPr/>
                    <a:lstStyle/>
                    <a:p>
                      <a:pPr algn="ct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El sistema no acepta usuario y/o contraseña.</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Aviso: El usuario y/o contraseña son incorrectos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67644222"/>
                  </a:ext>
                </a:extLst>
              </a:tr>
              <a:tr h="80989">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Frecuencia esperada</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5000 al mes.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62655775"/>
                  </a:ext>
                </a:extLst>
              </a:tr>
              <a:tr h="80989">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Prioridad</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a:effectLst/>
                          <a:latin typeface="Times New Roman" panose="02020603050405020304" pitchFamily="18" charset="0"/>
                          <a:ea typeface="Calibri" panose="020F0502020204030204" pitchFamily="34" charset="0"/>
                          <a:cs typeface="Times New Roman" panose="02020603050405020304" pitchFamily="18" charset="0"/>
                        </a:rPr>
                        <a:t>Vital.</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9448167"/>
                  </a:ext>
                </a:extLst>
              </a:tr>
              <a:tr h="80989">
                <a:tc gridSpan="2">
                  <a:txBody>
                    <a:bodyPr/>
                    <a:lstStyle/>
                    <a:p>
                      <a:pPr>
                        <a:lnSpc>
                          <a:spcPct val="107000"/>
                        </a:lnSpc>
                        <a:spcAft>
                          <a:spcPts val="800"/>
                        </a:spcAft>
                      </a:pPr>
                      <a:r>
                        <a:rPr lang="es-CO" sz="700" b="1">
                          <a:effectLst/>
                          <a:latin typeface="Times New Roman" panose="02020603050405020304" pitchFamily="18" charset="0"/>
                          <a:ea typeface="Calibri" panose="020F0502020204030204" pitchFamily="34" charset="0"/>
                          <a:cs typeface="Times New Roman" panose="02020603050405020304" pitchFamily="18" charset="0"/>
                        </a:rPr>
                        <a:t>Comentarios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nSpc>
                          <a:spcPct val="107000"/>
                        </a:lnSpc>
                        <a:spcAft>
                          <a:spcPts val="800"/>
                        </a:spcAft>
                      </a:pPr>
                      <a:r>
                        <a:rPr lang="es-CO" sz="700" dirty="0">
                          <a:effectLst/>
                          <a:latin typeface="Times New Roman" panose="02020603050405020304" pitchFamily="18" charset="0"/>
                          <a:ea typeface="Calibri" panose="020F0502020204030204" pitchFamily="34" charset="0"/>
                          <a:cs typeface="Times New Roman" panose="02020603050405020304" pitchFamily="18" charset="0"/>
                        </a:rPr>
                        <a:t>Sin comentarios.</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333" marR="24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30365675"/>
                  </a:ext>
                </a:extLst>
              </a:tr>
            </a:tbl>
          </a:graphicData>
        </a:graphic>
      </p:graphicFrame>
    </p:spTree>
    <p:extLst>
      <p:ext uri="{BB962C8B-B14F-4D97-AF65-F5344CB8AC3E}">
        <p14:creationId xmlns:p14="http://schemas.microsoft.com/office/powerpoint/2010/main" val="3446103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body" idx="1"/>
          </p:nvPr>
        </p:nvSpPr>
        <p:spPr>
          <a:xfrm>
            <a:off x="959781" y="2193429"/>
            <a:ext cx="10494498"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5400"/>
              <a:buNone/>
            </a:pPr>
            <a:r>
              <a:rPr lang="es-ES" sz="4000" dirty="0" smtClean="0">
                <a:solidFill>
                  <a:schemeClr val="accent1"/>
                </a:solidFill>
                <a:effectLst>
                  <a:outerShdw blurRad="38100" dist="38100" dir="2700000" algn="tl">
                    <a:srgbClr val="000000">
                      <a:alpha val="43137"/>
                    </a:srgbClr>
                  </a:outerShdw>
                </a:effectLst>
              </a:rPr>
              <a:t>SITIDOB</a:t>
            </a:r>
            <a:endParaRPr sz="1600" dirty="0">
              <a:effectLst>
                <a:outerShdw blurRad="38100" dist="38100" dir="2700000" algn="tl">
                  <a:srgbClr val="000000">
                    <a:alpha val="43137"/>
                  </a:srgbClr>
                </a:outerShdw>
              </a:effectLst>
            </a:endParaRPr>
          </a:p>
        </p:txBody>
      </p:sp>
      <p:pic>
        <p:nvPicPr>
          <p:cNvPr id="7" name="Imagen 6">
            <a:hlinkClick r:id="rId3" action="ppaction://hlinksldjump"/>
          </p:cNvPr>
          <p:cNvPicPr>
            <a:picLocks noChangeAspect="1"/>
          </p:cNvPicPr>
          <p:nvPr/>
        </p:nvPicPr>
        <p:blipFill>
          <a:blip r:embed="rId4"/>
          <a:stretch>
            <a:fillRect/>
          </a:stretch>
        </p:blipFill>
        <p:spPr>
          <a:xfrm>
            <a:off x="9861345" y="4722538"/>
            <a:ext cx="1839690" cy="1821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50" name="Picture 2" descr="Resultado de imagen para stop">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5201" y="4746629"/>
            <a:ext cx="1897972" cy="17737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Flecha a la derecha con bandas 8"/>
          <p:cNvSpPr/>
          <p:nvPr/>
        </p:nvSpPr>
        <p:spPr>
          <a:xfrm>
            <a:off x="3709490" y="4562175"/>
            <a:ext cx="2497540" cy="2142699"/>
          </a:xfrm>
          <a:prstGeom prst="stripedRightArrow">
            <a:avLst/>
          </a:pr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8100000" scaled="1"/>
            <a:tileRect/>
          </a:gradFill>
          <a:ln>
            <a:solidFill>
              <a:srgbClr val="002060"/>
            </a:solidFill>
          </a:ln>
          <a:effectLst>
            <a:innerShdw blurRad="63500" dist="50800" dir="27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070C0"/>
                </a:solidFill>
                <a:effectLst>
                  <a:outerShdw blurRad="38100" dist="38100" dir="2700000" algn="tl">
                    <a:srgbClr val="000000">
                      <a:alpha val="43137"/>
                    </a:srgbClr>
                  </a:outerShdw>
                </a:effectLst>
              </a:rPr>
              <a:t>¿Continuar presentación?</a:t>
            </a:r>
          </a:p>
          <a:p>
            <a:pPr algn="ctr"/>
            <a:endParaRPr lang="es-CO"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81017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body" idx="1"/>
          </p:nvPr>
        </p:nvSpPr>
        <p:spPr>
          <a:xfrm>
            <a:off x="1111348" y="1719484"/>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smtClean="0"/>
              <a:t>OBJETIVOS</a:t>
            </a:r>
            <a:endParaRPr dirty="0"/>
          </a:p>
        </p:txBody>
      </p:sp>
      <p:sp>
        <p:nvSpPr>
          <p:cNvPr id="162" name="Google Shape;162;p20"/>
          <p:cNvSpPr txBox="1">
            <a:spLocks noGrp="1"/>
          </p:cNvSpPr>
          <p:nvPr>
            <p:ph type="body" idx="2"/>
          </p:nvPr>
        </p:nvSpPr>
        <p:spPr>
          <a:xfrm>
            <a:off x="1111348" y="2548966"/>
            <a:ext cx="10494498" cy="33540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s-ES" dirty="0"/>
              <a:t>OBJETIVO GENERAL</a:t>
            </a:r>
            <a:endParaRPr dirty="0"/>
          </a:p>
          <a:p>
            <a:pPr marL="342900" lvl="0" indent="-228600" algn="l" rtl="0">
              <a:spcBef>
                <a:spcPts val="1000"/>
              </a:spcBef>
              <a:spcAft>
                <a:spcPts val="0"/>
              </a:spcAft>
              <a:buSzPts val="1800"/>
              <a:buNone/>
            </a:pPr>
            <a:endParaRPr dirty="0"/>
          </a:p>
          <a:p>
            <a:pPr marL="0" lvl="0" indent="0" algn="just">
              <a:buNone/>
            </a:pPr>
            <a:r>
              <a:rPr lang="es-MX" dirty="0"/>
              <a:t>Desarrollar una aplicación la cual permita gestionar el proceso de registro y control del formulario de matrícula y registro de pensión del Instituto Técnico Industrial Centro Don Bosco por medio de una interfaz web, con el fin de optimizar los recursos existentes permitiendo brindar un mejor servicio a la comunidad educativa.</a:t>
            </a:r>
            <a:endParaRPr lang="es-MX" dirty="0">
              <a:solidFill>
                <a:srgbClr val="C00000"/>
              </a:solidFill>
            </a:endParaRPr>
          </a:p>
          <a:p>
            <a:pPr marL="0" lvl="0" indent="0" algn="l" rtl="0">
              <a:spcBef>
                <a:spcPts val="1000"/>
              </a:spcBef>
              <a:spcAft>
                <a:spcPts val="0"/>
              </a:spcAft>
              <a:buSzPts val="1800"/>
              <a:buNone/>
            </a:pPr>
            <a:endParaRPr dirty="0"/>
          </a:p>
        </p:txBody>
      </p:sp>
      <p:sp>
        <p:nvSpPr>
          <p:cNvPr id="163"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CO" sz="2000" b="1" i="0" u="none" strike="noStrike" cap="none" dirty="0" smtClean="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rPr>
              <a:t>SITIDOB</a:t>
            </a: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p:txBody>
      </p:sp>
    </p:spTree>
    <p:extLst>
      <p:ext uri="{BB962C8B-B14F-4D97-AF65-F5344CB8AC3E}">
        <p14:creationId xmlns:p14="http://schemas.microsoft.com/office/powerpoint/2010/main" val="338908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body" idx="1"/>
          </p:nvPr>
        </p:nvSpPr>
        <p:spPr>
          <a:xfrm>
            <a:off x="1111348" y="1719484"/>
            <a:ext cx="1049449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dirty="0"/>
              <a:t>OBJETIVOS ESPECÍFICOS</a:t>
            </a:r>
            <a:endParaRPr dirty="0"/>
          </a:p>
        </p:txBody>
      </p:sp>
      <p:sp>
        <p:nvSpPr>
          <p:cNvPr id="169" name="Google Shape;169;p21"/>
          <p:cNvSpPr txBox="1">
            <a:spLocks noGrp="1"/>
          </p:cNvSpPr>
          <p:nvPr>
            <p:ph type="body" idx="3"/>
          </p:nvPr>
        </p:nvSpPr>
        <p:spPr>
          <a:xfrm>
            <a:off x="1537214" y="2587302"/>
            <a:ext cx="10068632" cy="3354060"/>
          </a:xfrm>
          <a:prstGeom prst="rect">
            <a:avLst/>
          </a:prstGeom>
          <a:noFill/>
          <a:ln>
            <a:noFill/>
          </a:ln>
        </p:spPr>
        <p:txBody>
          <a:bodyPr spcFirstLastPara="1" wrap="square" lIns="91425" tIns="45700" rIns="91425" bIns="45700" anchor="t" anchorCtr="0">
            <a:noAutofit/>
          </a:bodyPr>
          <a:lstStyle/>
          <a:p>
            <a:pPr marL="342900" lvl="0" algn="just">
              <a:spcBef>
                <a:spcPts val="0"/>
              </a:spcBef>
              <a:buSzPts val="2000"/>
            </a:pPr>
            <a:r>
              <a:rPr lang="es-MX" sz="2000" dirty="0"/>
              <a:t>Identificar y definir el tipo de información que se debe presentar en el registro de matrícula por medio de una investigación de campo en la institución.</a:t>
            </a:r>
          </a:p>
          <a:p>
            <a:pPr marL="342900" lvl="0" indent="-215900" algn="just">
              <a:buSzPts val="2000"/>
              <a:buNone/>
            </a:pPr>
            <a:endParaRPr lang="es-MX" sz="2000" dirty="0"/>
          </a:p>
          <a:p>
            <a:pPr marL="342900" lvl="0" algn="just">
              <a:buSzPts val="2000"/>
            </a:pPr>
            <a:r>
              <a:rPr lang="es-MX" sz="2000" dirty="0"/>
              <a:t>Determinar los procedimientos para realizar una aplicación en interfaz que cumpla con los requerimientos establecidos.</a:t>
            </a:r>
          </a:p>
          <a:p>
            <a:pPr marL="0" lvl="0" indent="0" algn="just">
              <a:buSzPts val="2000"/>
              <a:buNone/>
            </a:pPr>
            <a:endParaRPr lang="es-MX" sz="2000" dirty="0"/>
          </a:p>
          <a:p>
            <a:pPr marL="342900" lvl="0" algn="just">
              <a:buSzPts val="2000"/>
            </a:pPr>
            <a:r>
              <a:rPr lang="es-MX" sz="2000" dirty="0"/>
              <a:t>Gestionar el pago de pensión de los estudiantes por medio de la </a:t>
            </a:r>
            <a:r>
              <a:rPr lang="es-MX" sz="2000" dirty="0" smtClean="0"/>
              <a:t>plataforma.</a:t>
            </a:r>
            <a:endParaRPr dirty="0"/>
          </a:p>
        </p:txBody>
      </p:sp>
      <p:sp>
        <p:nvSpPr>
          <p:cNvPr id="5"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CO" sz="2000" b="1" i="0" u="none" strike="noStrike" cap="none" dirty="0" smtClean="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rPr>
              <a:t>SITIDOB</a:t>
            </a: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1111348" y="1719484"/>
            <a:ext cx="5034443"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400"/>
              <a:buNone/>
            </a:pPr>
            <a:r>
              <a:rPr lang="es-ES"/>
              <a:t>MISIÓN</a:t>
            </a:r>
            <a:endParaRPr/>
          </a:p>
        </p:txBody>
      </p:sp>
      <p:sp>
        <p:nvSpPr>
          <p:cNvPr id="176" name="Google Shape;176;p22"/>
          <p:cNvSpPr txBox="1">
            <a:spLocks noGrp="1"/>
          </p:cNvSpPr>
          <p:nvPr>
            <p:ph type="body" idx="2"/>
          </p:nvPr>
        </p:nvSpPr>
        <p:spPr>
          <a:xfrm>
            <a:off x="1111348" y="2548966"/>
            <a:ext cx="5034443" cy="3354060"/>
          </a:xfrm>
          <a:prstGeom prst="rect">
            <a:avLst/>
          </a:prstGeom>
          <a:noFill/>
          <a:ln>
            <a:noFill/>
          </a:ln>
        </p:spPr>
        <p:txBody>
          <a:bodyPr spcFirstLastPara="1" wrap="square" lIns="91425" tIns="45700" rIns="91425" bIns="45700" anchor="t" anchorCtr="0">
            <a:noAutofit/>
          </a:bodyPr>
          <a:lstStyle/>
          <a:p>
            <a:pPr marL="342900" lvl="0" algn="just">
              <a:spcBef>
                <a:spcPts val="0"/>
              </a:spcBef>
              <a:buSzPts val="2000"/>
            </a:pPr>
            <a:r>
              <a:rPr lang="es-MX" sz="2000" dirty="0"/>
              <a:t>La misión de SITIDOB</a:t>
            </a:r>
            <a:r>
              <a:rPr lang="es-MX" sz="2000" b="1" dirty="0"/>
              <a:t> </a:t>
            </a:r>
            <a:r>
              <a:rPr lang="es-MX" sz="2000" dirty="0"/>
              <a:t>es gestionar el registro y control de los estudiantes con base en el formulario de matrícula y registro de pensión de una institución educativa de carácter privado.	</a:t>
            </a:r>
          </a:p>
        </p:txBody>
      </p:sp>
      <p:sp>
        <p:nvSpPr>
          <p:cNvPr id="177" name="Google Shape;177;p22"/>
          <p:cNvSpPr txBox="1">
            <a:spLocks noGrp="1"/>
          </p:cNvSpPr>
          <p:nvPr>
            <p:ph type="body" idx="3"/>
          </p:nvPr>
        </p:nvSpPr>
        <p:spPr>
          <a:xfrm>
            <a:off x="6358597" y="2545738"/>
            <a:ext cx="5147034" cy="3354060"/>
          </a:xfrm>
          <a:prstGeom prst="rect">
            <a:avLst/>
          </a:prstGeom>
          <a:noFill/>
          <a:ln>
            <a:noFill/>
          </a:ln>
        </p:spPr>
        <p:txBody>
          <a:bodyPr spcFirstLastPara="1" wrap="square" lIns="91425" tIns="45700" rIns="91425" bIns="45700" anchor="t" anchorCtr="0">
            <a:noAutofit/>
          </a:bodyPr>
          <a:lstStyle/>
          <a:p>
            <a:pPr marL="342900" lvl="0" algn="just">
              <a:spcBef>
                <a:spcPts val="0"/>
              </a:spcBef>
              <a:buSzPts val="2000"/>
            </a:pPr>
            <a:r>
              <a:rPr lang="es-MX" sz="2000" dirty="0"/>
              <a:t>La visión de SITIDOB para el año 2019 es ser un programa eficaz y sostenible en el control y registro de estudiantes en la parte administrativa del Instituto Técnico Industrial Centro Don Bosco y se pueda acoplar a los cambios que se realicen.</a:t>
            </a:r>
          </a:p>
        </p:txBody>
      </p:sp>
      <p:sp>
        <p:nvSpPr>
          <p:cNvPr id="178" name="Google Shape;178;p22"/>
          <p:cNvSpPr txBox="1"/>
          <p:nvPr/>
        </p:nvSpPr>
        <p:spPr>
          <a:xfrm>
            <a:off x="6358597" y="1719484"/>
            <a:ext cx="5034443" cy="576262"/>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accent1"/>
              </a:buClr>
              <a:buSzPts val="2400"/>
              <a:buFont typeface="Noto Sans Symbols"/>
              <a:buNone/>
            </a:pPr>
            <a:r>
              <a:rPr lang="es-ES" sz="2400" b="0" i="0" u="none" strike="noStrike" cap="none">
                <a:solidFill>
                  <a:srgbClr val="3F3F3F"/>
                </a:solidFill>
                <a:latin typeface="Century Gothic"/>
                <a:ea typeface="Century Gothic"/>
                <a:cs typeface="Century Gothic"/>
                <a:sym typeface="Century Gothic"/>
              </a:rPr>
              <a:t>VISIÓN</a:t>
            </a:r>
            <a:endParaRPr/>
          </a:p>
        </p:txBody>
      </p:sp>
      <p:sp>
        <p:nvSpPr>
          <p:cNvPr id="7" name="Google Shape;163;p20"/>
          <p:cNvSpPr txBox="1"/>
          <p:nvPr/>
        </p:nvSpPr>
        <p:spPr>
          <a:xfrm>
            <a:off x="924309" y="1189785"/>
            <a:ext cx="11046017" cy="5762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endParaRPr sz="2000" b="1" i="0" u="none" strike="noStrike" cap="none" dirty="0">
              <a:solidFill>
                <a:schemeClr val="accent1"/>
              </a:solidFill>
              <a:effectLst>
                <a:outerShdw blurRad="38100" dist="38100" dir="2700000" algn="tl">
                  <a:srgbClr val="000000">
                    <a:alpha val="43137"/>
                  </a:srgbClr>
                </a:outerShdw>
              </a:effectLst>
              <a:latin typeface="Century Gothic"/>
              <a:ea typeface="Century Gothic"/>
              <a:cs typeface="Century Gothic"/>
              <a:sym typeface="Century Gothic"/>
            </a:endParaRPr>
          </a:p>
          <a:p>
            <a:pPr marL="0" marR="0" lvl="0" indent="0" algn="r" rtl="0">
              <a:spcBef>
                <a:spcPts val="1000"/>
              </a:spcBef>
              <a:spcAft>
                <a:spcPts val="0"/>
              </a:spcAft>
              <a:buClr>
                <a:schemeClr val="accent1"/>
              </a:buClr>
              <a:buSzPts val="2000"/>
              <a:buFont typeface="Noto Sans Symbols"/>
              <a:buNone/>
            </a:pPr>
            <a:r>
              <a:rPr lang="es-ES" sz="2000" b="1" dirty="0" smtClean="0">
                <a:solidFill>
                  <a:schemeClr val="accent1"/>
                </a:solidFill>
                <a:effectLst>
                  <a:outerShdw blurRad="38100" dist="38100" dir="2700000" algn="tl">
                    <a:srgbClr val="000000">
                      <a:alpha val="43137"/>
                    </a:srgbClr>
                  </a:outerShdw>
                </a:effectLst>
                <a:latin typeface="Century Gothic"/>
                <a:sym typeface="Century Gothic"/>
              </a:rPr>
              <a:t>SITIDOB</a:t>
            </a:r>
            <a:endParaRP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671</Words>
  <Application>Microsoft Office PowerPoint</Application>
  <PresentationFormat>Panorámica</PresentationFormat>
  <Paragraphs>153</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Century Gothic</vt:lpstr>
      <vt:lpstr>Libre Baskerville</vt:lpstr>
      <vt:lpstr>Noto Sans Symbols</vt:lpstr>
      <vt:lpstr>Times New Roman</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Eduer</dc:creator>
  <cp:lastModifiedBy>10 Spring Creators</cp:lastModifiedBy>
  <cp:revision>32</cp:revision>
  <dcterms:modified xsi:type="dcterms:W3CDTF">2019-06-23T21:34:39Z</dcterms:modified>
</cp:coreProperties>
</file>