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970809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730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648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1118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597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305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874729" y="-92662"/>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s-CO"/>
              <a:t> </a:t>
            </a:r>
            <a:endParaRPr/>
          </a:p>
        </p:txBody>
      </p:sp>
      <p:sp>
        <p:nvSpPr>
          <p:cNvPr id="85" name="Google Shape;85;p13"/>
          <p:cNvSpPr txBox="1">
            <a:spLocks noGrp="1"/>
          </p:cNvSpPr>
          <p:nvPr>
            <p:ph type="subTitle" idx="1"/>
          </p:nvPr>
        </p:nvSpPr>
        <p:spPr>
          <a:xfrm>
            <a:off x="951978" y="3482236"/>
            <a:ext cx="9716022" cy="1775564"/>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s-CO"/>
              <a:t>Grupo 8-7</a:t>
            </a:r>
            <a:endParaRPr/>
          </a:p>
          <a:p>
            <a:pPr marL="0" lvl="0" indent="0" algn="ctr" rtl="0">
              <a:lnSpc>
                <a:spcPct val="90000"/>
              </a:lnSpc>
              <a:spcBef>
                <a:spcPts val="1000"/>
              </a:spcBef>
              <a:spcAft>
                <a:spcPts val="0"/>
              </a:spcAft>
              <a:buClr>
                <a:schemeClr val="dk1"/>
              </a:buClr>
              <a:buSzPct val="100000"/>
              <a:buNone/>
            </a:pPr>
            <a:r>
              <a:rPr lang="es-CO"/>
              <a:t>integrantes..</a:t>
            </a:r>
            <a:endParaRPr/>
          </a:p>
          <a:p>
            <a:pPr marL="0" lvl="0" indent="0" algn="ctr" rtl="0">
              <a:lnSpc>
                <a:spcPct val="90000"/>
              </a:lnSpc>
              <a:spcBef>
                <a:spcPts val="1000"/>
              </a:spcBef>
              <a:spcAft>
                <a:spcPts val="0"/>
              </a:spcAft>
              <a:buClr>
                <a:schemeClr val="dk1"/>
              </a:buClr>
              <a:buSzPct val="100000"/>
              <a:buNone/>
            </a:pPr>
            <a:r>
              <a:rPr lang="es-CO"/>
              <a:t>Jacobo Ortiz díaz</a:t>
            </a:r>
            <a:endParaRPr/>
          </a:p>
          <a:p>
            <a:pPr marL="0" lvl="0" indent="0" algn="ctr" rtl="0">
              <a:lnSpc>
                <a:spcPct val="90000"/>
              </a:lnSpc>
              <a:spcBef>
                <a:spcPts val="1000"/>
              </a:spcBef>
              <a:spcAft>
                <a:spcPts val="0"/>
              </a:spcAft>
              <a:buClr>
                <a:schemeClr val="dk1"/>
              </a:buClr>
              <a:buSzPct val="100000"/>
              <a:buNone/>
            </a:pPr>
            <a:r>
              <a:rPr lang="es-CO"/>
              <a:t>Gisell Alejandra avila</a:t>
            </a:r>
            <a:endParaRPr/>
          </a:p>
          <a:p>
            <a:pPr marL="0" lvl="0" indent="0" algn="ctr" rtl="0">
              <a:lnSpc>
                <a:spcPct val="90000"/>
              </a:lnSpc>
              <a:spcBef>
                <a:spcPts val="1000"/>
              </a:spcBef>
              <a:spcAft>
                <a:spcPts val="0"/>
              </a:spcAft>
              <a:buClr>
                <a:schemeClr val="dk1"/>
              </a:buClr>
              <a:buSzPct val="100000"/>
              <a:buNone/>
            </a:pPr>
            <a:r>
              <a:rPr lang="es-CO"/>
              <a:t>Mariana Madrid Giraldo</a:t>
            </a:r>
            <a:endParaRPr/>
          </a:p>
          <a:p>
            <a:pPr marL="0" lvl="0" indent="0" algn="ctr" rtl="0">
              <a:lnSpc>
                <a:spcPct val="90000"/>
              </a:lnSpc>
              <a:spcBef>
                <a:spcPts val="1000"/>
              </a:spcBef>
              <a:spcAft>
                <a:spcPts val="0"/>
              </a:spcAft>
              <a:buClr>
                <a:schemeClr val="dk1"/>
              </a:buClr>
              <a:buSzPct val="100000"/>
              <a:buNone/>
            </a:pPr>
            <a:endParaRPr/>
          </a:p>
          <a:p>
            <a:pPr marL="0" lvl="0" indent="0" algn="ctr" rtl="0">
              <a:lnSpc>
                <a:spcPct val="90000"/>
              </a:lnSpc>
              <a:spcBef>
                <a:spcPts val="1000"/>
              </a:spcBef>
              <a:spcAft>
                <a:spcPts val="0"/>
              </a:spcAft>
              <a:buClr>
                <a:schemeClr val="dk1"/>
              </a:buClr>
              <a:buSzPct val="100000"/>
              <a:buNone/>
            </a:pPr>
            <a:endParaRPr/>
          </a:p>
        </p:txBody>
      </p:sp>
      <p:sp>
        <p:nvSpPr>
          <p:cNvPr id="86" name="Google Shape;86;p13"/>
          <p:cNvSpPr/>
          <p:nvPr/>
        </p:nvSpPr>
        <p:spPr>
          <a:xfrm>
            <a:off x="1874729" y="1417775"/>
            <a:ext cx="7991034" cy="175432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O" sz="5400" b="1" i="0" u="none" strike="noStrike" cap="none">
                <a:solidFill>
                  <a:srgbClr val="F7CAAC"/>
                </a:solidFill>
                <a:latin typeface="Calibri"/>
                <a:ea typeface="Calibri"/>
                <a:cs typeface="Calibri"/>
                <a:sym typeface="Calibri"/>
              </a:rPr>
              <a:t>COMO HA EVOLUCIONADO</a:t>
            </a:r>
            <a:endParaRPr/>
          </a:p>
          <a:p>
            <a:pPr marL="0" marR="0" lvl="0" indent="0" algn="ctr" rtl="0">
              <a:spcBef>
                <a:spcPts val="0"/>
              </a:spcBef>
              <a:spcAft>
                <a:spcPts val="0"/>
              </a:spcAft>
              <a:buNone/>
            </a:pPr>
            <a:r>
              <a:rPr lang="es-CO" sz="5400" b="1" i="0" u="none" strike="noStrike" cap="none">
                <a:solidFill>
                  <a:srgbClr val="F7CAAC"/>
                </a:solidFill>
                <a:latin typeface="Calibri"/>
                <a:ea typeface="Calibri"/>
                <a:cs typeface="Calibri"/>
                <a:sym typeface="Calibri"/>
              </a:rPr>
              <a:t>  LA COMUNICACIÓN </a:t>
            </a:r>
            <a:endParaRPr sz="5400" b="1" i="0" u="none" strike="noStrike" cap="none">
              <a:solidFill>
                <a:srgbClr val="F7CAAC"/>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p:nvPr/>
        </p:nvSpPr>
        <p:spPr>
          <a:xfrm>
            <a:off x="3260941" y="485755"/>
            <a:ext cx="7198292"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3600" b="0" i="0" u="none" strike="noStrike" cap="none">
                <a:solidFill>
                  <a:schemeClr val="dk1"/>
                </a:solidFill>
                <a:latin typeface="Calibri"/>
                <a:ea typeface="Calibri"/>
                <a:cs typeface="Calibri"/>
                <a:sym typeface="Calibri"/>
              </a:rPr>
              <a:t>La comunicación ha evolucionado a pasos agigantados. Desde las pinturas rupestres, nuestra forma de transmitir mensajes ha pasado por diversos formatos hasta llegar a la revolución digital, en la que Twitter y Facebook generaron una nueva forma de comunicar, más real y conectada</a:t>
            </a:r>
            <a:endParaRPr sz="3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p:nvPr/>
        </p:nvSpPr>
        <p:spPr>
          <a:xfrm>
            <a:off x="0" y="0"/>
            <a:ext cx="12191999"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a:solidFill>
                  <a:schemeClr val="dk1"/>
                </a:solidFill>
                <a:latin typeface="Calibri"/>
                <a:ea typeface="Calibri"/>
                <a:cs typeface="Calibri"/>
                <a:sym typeface="Calibri"/>
              </a:rPr>
              <a:t>Desde su creación, el hombre ha logrado comunicarse de muchas formas, utilizando diferentes herramientas y sistemas mediante las cuales se ha logrado el objetivo de comunicar y transmitir pensamientos e ideas.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CO" sz="1800">
                <a:solidFill>
                  <a:schemeClr val="dk1"/>
                </a:solidFill>
                <a:latin typeface="Calibri"/>
                <a:ea typeface="Calibri"/>
                <a:cs typeface="Calibri"/>
                <a:sym typeface="Calibri"/>
              </a:rPr>
              <a:t>Es por eso que desde las primeras civilizaciones del mundo, encontramos estilos de comunicación muy particulares y llamativos, en los que si se quería llevar un mensaje o transmitir una idea se llevaba a cabo a través de señales de humo,  aves mensajeras o con hombres que llevaban información voz a voz de un pueblo o de una ciudad a otra y se les daba el nombre de emisarios. Luego aparecieron los primeros escritos hechos en piedra.</a:t>
            </a:r>
            <a:endParaRPr sz="1800">
              <a:solidFill>
                <a:schemeClr val="dk1"/>
              </a:solidFill>
              <a:latin typeface="Calibri"/>
              <a:ea typeface="Calibri"/>
              <a:cs typeface="Calibri"/>
              <a:sym typeface="Calibri"/>
            </a:endParaRPr>
          </a:p>
        </p:txBody>
      </p:sp>
      <p:pic>
        <p:nvPicPr>
          <p:cNvPr id="97" name="Google Shape;97;p15"/>
          <p:cNvPicPr preferRelativeResize="0"/>
          <p:nvPr/>
        </p:nvPicPr>
        <p:blipFill rotWithShape="1">
          <a:blip r:embed="rId3">
            <a:alphaModFix/>
          </a:blip>
          <a:srcRect/>
          <a:stretch/>
        </p:blipFill>
        <p:spPr>
          <a:xfrm>
            <a:off x="237995" y="2408532"/>
            <a:ext cx="5799550" cy="2899775"/>
          </a:xfrm>
          <a:prstGeom prst="rect">
            <a:avLst/>
          </a:prstGeom>
          <a:noFill/>
          <a:ln>
            <a:noFill/>
          </a:ln>
        </p:spPr>
      </p:pic>
      <p:pic>
        <p:nvPicPr>
          <p:cNvPr id="98" name="Google Shape;98;p15"/>
          <p:cNvPicPr preferRelativeResize="0"/>
          <p:nvPr/>
        </p:nvPicPr>
        <p:blipFill rotWithShape="1">
          <a:blip r:embed="rId4">
            <a:alphaModFix/>
          </a:blip>
          <a:srcRect/>
          <a:stretch/>
        </p:blipFill>
        <p:spPr>
          <a:xfrm>
            <a:off x="7607082" y="2308324"/>
            <a:ext cx="3449731" cy="38043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p:nvPr/>
        </p:nvSpPr>
        <p:spPr>
          <a:xfrm>
            <a:off x="726510" y="212942"/>
            <a:ext cx="11160690"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a:solidFill>
                  <a:schemeClr val="dk1"/>
                </a:solidFill>
                <a:latin typeface="Calibri"/>
                <a:ea typeface="Calibri"/>
                <a:cs typeface="Calibri"/>
                <a:sym typeface="Calibri"/>
              </a:rPr>
              <a:t>Luego aparecieron los primeros escritos hechos en piedra y posteriormente se crearon los papiros y pergaminos que eran elaborados con lino y barro.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CO" sz="1800">
                <a:solidFill>
                  <a:schemeClr val="dk1"/>
                </a:solidFill>
                <a:latin typeface="Calibri"/>
                <a:ea typeface="Calibri"/>
                <a:cs typeface="Calibri"/>
                <a:sym typeface="Calibri"/>
              </a:rPr>
              <a:t>El primer uso documentado de un servicio de mensajería organizado lo encontramos en Egipto en el 2400 a.C. cuando los faraones utilizaban mensajeros para enviar decretos por todos los territorios del Estado; en efecto la pieza de correo más antigua que ha sobrevivido es de esta cultura data del 255 a.C. </a:t>
            </a:r>
            <a:endParaRPr sz="1800">
              <a:solidFill>
                <a:schemeClr val="dk1"/>
              </a:solidFill>
              <a:latin typeface="Calibri"/>
              <a:ea typeface="Calibri"/>
              <a:cs typeface="Calibri"/>
              <a:sym typeface="Calibri"/>
            </a:endParaRPr>
          </a:p>
        </p:txBody>
      </p:sp>
      <p:pic>
        <p:nvPicPr>
          <p:cNvPr id="104" name="Google Shape;104;p16"/>
          <p:cNvPicPr preferRelativeResize="0"/>
          <p:nvPr/>
        </p:nvPicPr>
        <p:blipFill rotWithShape="1">
          <a:blip r:embed="rId3">
            <a:alphaModFix/>
          </a:blip>
          <a:srcRect/>
          <a:stretch/>
        </p:blipFill>
        <p:spPr>
          <a:xfrm>
            <a:off x="319415" y="2218674"/>
            <a:ext cx="4478054" cy="2821174"/>
          </a:xfrm>
          <a:prstGeom prst="rect">
            <a:avLst/>
          </a:prstGeom>
          <a:noFill/>
          <a:ln>
            <a:noFill/>
          </a:ln>
        </p:spPr>
      </p:pic>
      <p:pic>
        <p:nvPicPr>
          <p:cNvPr id="105" name="Google Shape;105;p16"/>
          <p:cNvPicPr preferRelativeResize="0"/>
          <p:nvPr/>
        </p:nvPicPr>
        <p:blipFill rotWithShape="1">
          <a:blip r:embed="rId4">
            <a:alphaModFix/>
          </a:blip>
          <a:srcRect/>
          <a:stretch/>
        </p:blipFill>
        <p:spPr>
          <a:xfrm>
            <a:off x="5390195" y="2352095"/>
            <a:ext cx="5906193" cy="32557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p:nvPr/>
        </p:nvSpPr>
        <p:spPr>
          <a:xfrm>
            <a:off x="0" y="100207"/>
            <a:ext cx="12087616"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1800">
                <a:solidFill>
                  <a:schemeClr val="dk1"/>
                </a:solidFill>
                <a:latin typeface="Calibri"/>
                <a:ea typeface="Calibri"/>
                <a:cs typeface="Calibri"/>
                <a:sym typeface="Calibri"/>
              </a:rPr>
              <a:t>Con el desarrollo y evolución de la humanidad aparecieron otros sistemas de comunicación y aquí citamos algunos de ellos: el código Morse (1836), el fax (1843), los telegramas (1844), el teléfono (1854), el celular (1984); y no podía pasar por alto el sistema braille, el cual tiene su origen en el año de 1824 y que utilizamos las personas con discapacidad visual para comunicarnos. Tambien cabe mencionar el telegran y otros medios de comunicación inventados</a:t>
            </a:r>
            <a:endParaRPr sz="1800">
              <a:solidFill>
                <a:schemeClr val="dk1"/>
              </a:solidFill>
              <a:latin typeface="Calibri"/>
              <a:ea typeface="Calibri"/>
              <a:cs typeface="Calibri"/>
              <a:sym typeface="Calibri"/>
            </a:endParaRPr>
          </a:p>
        </p:txBody>
      </p:sp>
      <p:pic>
        <p:nvPicPr>
          <p:cNvPr id="111" name="Google Shape;111;p17"/>
          <p:cNvPicPr preferRelativeResize="0"/>
          <p:nvPr/>
        </p:nvPicPr>
        <p:blipFill rotWithShape="1">
          <a:blip r:embed="rId3">
            <a:alphaModFix/>
          </a:blip>
          <a:srcRect/>
          <a:stretch/>
        </p:blipFill>
        <p:spPr>
          <a:xfrm>
            <a:off x="1371599" y="2028107"/>
            <a:ext cx="3424160" cy="3959333"/>
          </a:xfrm>
          <a:prstGeom prst="rect">
            <a:avLst/>
          </a:prstGeom>
          <a:noFill/>
          <a:ln>
            <a:noFill/>
          </a:ln>
        </p:spPr>
      </p:pic>
      <p:pic>
        <p:nvPicPr>
          <p:cNvPr id="112" name="Google Shape;112;p17"/>
          <p:cNvPicPr preferRelativeResize="0"/>
          <p:nvPr/>
        </p:nvPicPr>
        <p:blipFill rotWithShape="1">
          <a:blip r:embed="rId4">
            <a:alphaModFix/>
          </a:blip>
          <a:srcRect/>
          <a:stretch/>
        </p:blipFill>
        <p:spPr>
          <a:xfrm>
            <a:off x="6097825" y="2288086"/>
            <a:ext cx="4217097" cy="33736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077700" cy="2062103"/>
          </a:xfrm>
          <a:prstGeom prst="rect">
            <a:avLst/>
          </a:prstGeom>
        </p:spPr>
        <p:txBody>
          <a:bodyPr wrap="square">
            <a:spAutoFit/>
          </a:bodyPr>
          <a:lstStyle/>
          <a:p>
            <a:pPr algn="ctr"/>
            <a:r>
              <a:rPr lang="es-ES" sz="1600" dirty="0">
                <a:solidFill>
                  <a:schemeClr val="tx1"/>
                </a:solidFill>
                <a:latin typeface="Arial" panose="020B0604020202020204" pitchFamily="34" charset="0"/>
              </a:rPr>
              <a:t>Después de la invención de la </a:t>
            </a:r>
            <a:r>
              <a:rPr lang="es-ES" sz="1600" dirty="0" smtClean="0">
                <a:solidFill>
                  <a:schemeClr val="tx1"/>
                </a:solidFill>
                <a:latin typeface="Arial" panose="020B0604020202020204" pitchFamily="34" charset="0"/>
              </a:rPr>
              <a:t>escritura, </a:t>
            </a:r>
            <a:r>
              <a:rPr lang="es-ES" sz="1600" dirty="0">
                <a:solidFill>
                  <a:schemeClr val="tx1"/>
                </a:solidFill>
                <a:latin typeface="Arial" panose="020B0604020202020204" pitchFamily="34" charset="0"/>
              </a:rPr>
              <a:t>los primeros pasos hacia una </a:t>
            </a:r>
            <a:r>
              <a:rPr lang="es-ES" sz="1600" dirty="0" smtClean="0">
                <a:solidFill>
                  <a:schemeClr val="tx1"/>
                </a:solidFill>
                <a:latin typeface="Arial" panose="020B0604020202020204" pitchFamily="34" charset="0"/>
              </a:rPr>
              <a:t>sociedad de la información</a:t>
            </a:r>
            <a:r>
              <a:rPr lang="es-ES" sz="1600" dirty="0">
                <a:solidFill>
                  <a:schemeClr val="tx1"/>
                </a:solidFill>
                <a:latin typeface="Arial" panose="020B0604020202020204" pitchFamily="34" charset="0"/>
              </a:rPr>
              <a:t> se marcaron con el telégrafo eléctrico, seguido por el teléfono, la radiotelefonía, la televisión e Internet.</a:t>
            </a:r>
          </a:p>
          <a:p>
            <a:pPr algn="ctr"/>
            <a:r>
              <a:rPr lang="es-ES" sz="1600" dirty="0">
                <a:solidFill>
                  <a:schemeClr val="tx1"/>
                </a:solidFill>
                <a:latin typeface="Arial" panose="020B0604020202020204" pitchFamily="34" charset="0"/>
              </a:rPr>
              <a:t>Internet surgió como parte de la Red de la Agencia de Proyectos de Investigación Avanzada (</a:t>
            </a:r>
            <a:r>
              <a:rPr lang="es-ES" sz="1600" dirty="0" smtClean="0">
                <a:solidFill>
                  <a:schemeClr val="tx1"/>
                </a:solidFill>
                <a:latin typeface="Arial" panose="020B0604020202020204" pitchFamily="34" charset="0"/>
              </a:rPr>
              <a:t>ARPANET), </a:t>
            </a:r>
            <a:r>
              <a:rPr lang="es-ES" sz="1600" dirty="0">
                <a:solidFill>
                  <a:schemeClr val="tx1"/>
                </a:solidFill>
                <a:latin typeface="Arial" panose="020B0604020202020204" pitchFamily="34" charset="0"/>
              </a:rPr>
              <a:t>creada por el </a:t>
            </a:r>
            <a:r>
              <a:rPr lang="es-ES" sz="1600" dirty="0" smtClean="0">
                <a:solidFill>
                  <a:schemeClr val="tx1"/>
                </a:solidFill>
                <a:latin typeface="Arial" panose="020B0604020202020204" pitchFamily="34" charset="0"/>
              </a:rPr>
              <a:t>departamento de defensa de estados unidos, </a:t>
            </a:r>
            <a:r>
              <a:rPr lang="es-ES" sz="1600" dirty="0">
                <a:solidFill>
                  <a:schemeClr val="tx1"/>
                </a:solidFill>
                <a:latin typeface="Arial" panose="020B0604020202020204" pitchFamily="34" charset="0"/>
              </a:rPr>
              <a:t>y fue diseñada para conectar diferentes organismos en el país.</a:t>
            </a:r>
          </a:p>
          <a:p>
            <a:pPr algn="ctr"/>
            <a:r>
              <a:rPr lang="es-ES" sz="1600" dirty="0">
                <a:solidFill>
                  <a:schemeClr val="tx1"/>
                </a:solidFill>
                <a:latin typeface="Arial" panose="020B0604020202020204" pitchFamily="34" charset="0"/>
              </a:rPr>
              <a:t>Posteriormente se desarrollaron el correo electrónico, los servicios de mensajería y las páginas web. A mediados de la década de 1990, en una etapa en la que ya había dejado de ser un proyecto militar, se abrió al público en general y así surgió lo que conocemos como </a:t>
            </a:r>
            <a:r>
              <a:rPr lang="es-ES" sz="1600" dirty="0" smtClean="0">
                <a:solidFill>
                  <a:schemeClr val="tx1"/>
                </a:solidFill>
                <a:latin typeface="Arial" panose="020B0604020202020204" pitchFamily="34" charset="0"/>
              </a:rPr>
              <a:t>Internet</a:t>
            </a:r>
            <a:r>
              <a:rPr lang="es-ES" sz="1600" dirty="0">
                <a:solidFill>
                  <a:schemeClr val="tx1"/>
                </a:solidFill>
                <a:latin typeface="Arial" panose="020B0604020202020204" pitchFamily="34" charset="0"/>
              </a:rPr>
              <a:t>, ganando una gran popularidad en el ámbito de las tecnologías de la información y la comunicación (TIC</a:t>
            </a:r>
            <a:r>
              <a:rPr lang="es-ES" sz="1600" dirty="0" smtClean="0">
                <a:solidFill>
                  <a:schemeClr val="tx1"/>
                </a:solidFill>
                <a:latin typeface="Arial" panose="020B0604020202020204" pitchFamily="34" charset="0"/>
              </a:rPr>
              <a:t>).</a:t>
            </a:r>
            <a:endParaRPr lang="es-ES" sz="1600" dirty="0">
              <a:solidFill>
                <a:schemeClr val="tx1"/>
              </a:solidFill>
              <a:latin typeface="Arial" panose="020B0604020202020204" pitchFamily="34" charset="0"/>
            </a:endParaRPr>
          </a:p>
        </p:txBody>
      </p:sp>
      <p:pic>
        <p:nvPicPr>
          <p:cNvPr id="3" name="Imagen 2"/>
          <p:cNvPicPr>
            <a:picLocks noChangeAspect="1"/>
          </p:cNvPicPr>
          <p:nvPr/>
        </p:nvPicPr>
        <p:blipFill>
          <a:blip r:embed="rId2"/>
          <a:stretch>
            <a:fillRect/>
          </a:stretch>
        </p:blipFill>
        <p:spPr>
          <a:xfrm>
            <a:off x="133349" y="2649538"/>
            <a:ext cx="5302251" cy="3304572"/>
          </a:xfrm>
          <a:prstGeom prst="rect">
            <a:avLst/>
          </a:prstGeom>
        </p:spPr>
      </p:pic>
      <p:pic>
        <p:nvPicPr>
          <p:cNvPr id="4" name="Imagen 3"/>
          <p:cNvPicPr>
            <a:picLocks noChangeAspect="1"/>
          </p:cNvPicPr>
          <p:nvPr/>
        </p:nvPicPr>
        <p:blipFill>
          <a:blip r:embed="rId3"/>
          <a:stretch>
            <a:fillRect/>
          </a:stretch>
        </p:blipFill>
        <p:spPr>
          <a:xfrm>
            <a:off x="6886575" y="2738438"/>
            <a:ext cx="3400425" cy="3400425"/>
          </a:xfrm>
          <a:prstGeom prst="rect">
            <a:avLst/>
          </a:prstGeom>
        </p:spPr>
      </p:pic>
    </p:spTree>
    <p:extLst>
      <p:ext uri="{BB962C8B-B14F-4D97-AF65-F5344CB8AC3E}">
        <p14:creationId xmlns:p14="http://schemas.microsoft.com/office/powerpoint/2010/main" val="135648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 y="0"/>
            <a:ext cx="11722100" cy="1815882"/>
          </a:xfrm>
          <a:prstGeom prst="rect">
            <a:avLst/>
          </a:prstGeom>
        </p:spPr>
        <p:txBody>
          <a:bodyPr wrap="square">
            <a:spAutoFit/>
          </a:bodyPr>
          <a:lstStyle/>
          <a:p>
            <a:r>
              <a:rPr lang="es-ES" sz="1600" dirty="0"/>
              <a:t>mismos </a:t>
            </a:r>
            <a:r>
              <a:rPr lang="es-ES" sz="1600" dirty="0" smtClean="0"/>
              <a:t>un </a:t>
            </a:r>
            <a:r>
              <a:rPr lang="es-ES" sz="1600" dirty="0"/>
              <a:t>cambio en los 2000, su antecesor fue sixdegrees.com y cuando fue eliminada, las redes sociales evolucionaron tratando de no cometer los </a:t>
            </a:r>
            <a:r>
              <a:rPr lang="es-ES" sz="1600" dirty="0" smtClean="0"/>
              <a:t>errores </a:t>
            </a:r>
            <a:r>
              <a:rPr lang="es-ES" sz="1600" dirty="0"/>
              <a:t>de su antecesor, en el año 2002 nació </a:t>
            </a:r>
            <a:r>
              <a:rPr lang="es-ES" sz="1600" dirty="0" err="1"/>
              <a:t>Friendster</a:t>
            </a:r>
            <a:r>
              <a:rPr lang="es-ES" sz="1600" dirty="0"/>
              <a:t> una red social para las personas que amaban los videojuegos; en el 2003 surgió </a:t>
            </a:r>
            <a:r>
              <a:rPr lang="es-ES" sz="1600" dirty="0" err="1"/>
              <a:t>LinkedIn</a:t>
            </a:r>
            <a:r>
              <a:rPr lang="es-ES" sz="1600" dirty="0"/>
              <a:t> que es una red para empleos y finalmente en el 2004 un estudiante de Harvard llamado Mark </a:t>
            </a:r>
            <a:r>
              <a:rPr lang="es-ES" sz="1600" dirty="0" err="1"/>
              <a:t>Zuckerberg</a:t>
            </a:r>
            <a:r>
              <a:rPr lang="es-ES" sz="1600" dirty="0"/>
              <a:t> creó la globalmente reconocida Facebook. Sin embargo, no tuvo un buen momento hasta 2007 después que se logró traducir a varios idiomas y así logró llegar a más lugares alrededor del mundo. Esta red social es la más conocida mundialmente y cuenta con 2 740 millones de usuarios, después de esta surgieron otras redes sociales como: </a:t>
            </a:r>
            <a:r>
              <a:rPr lang="es-ES" sz="1600" dirty="0" err="1"/>
              <a:t>Instagram</a:t>
            </a:r>
            <a:r>
              <a:rPr lang="es-ES" sz="1600" dirty="0"/>
              <a:t>, </a:t>
            </a:r>
            <a:r>
              <a:rPr lang="es-ES" sz="1600" dirty="0" err="1"/>
              <a:t>Snapchat</a:t>
            </a:r>
            <a:r>
              <a:rPr lang="es-ES" sz="1600" dirty="0"/>
              <a:t>, YouTube, </a:t>
            </a:r>
            <a:r>
              <a:rPr lang="es-ES" sz="1600" dirty="0" err="1"/>
              <a:t>WhatsApp</a:t>
            </a:r>
            <a:r>
              <a:rPr lang="es-ES" sz="1600" dirty="0"/>
              <a:t>, </a:t>
            </a:r>
            <a:r>
              <a:rPr lang="es-ES" sz="1600" dirty="0" err="1"/>
              <a:t>TikTok</a:t>
            </a:r>
            <a:r>
              <a:rPr lang="es-ES" sz="1600" dirty="0"/>
              <a:t>, entre otras que se han vuelto una necesidad para las nuevas generaciones</a:t>
            </a:r>
            <a:r>
              <a:rPr lang="es-ES" sz="1600" dirty="0" smtClean="0"/>
              <a:t>.</a:t>
            </a:r>
            <a:r>
              <a:rPr lang="es-ES" sz="1600" dirty="0"/>
              <a:t> </a:t>
            </a:r>
            <a:endParaRPr lang="es-CO" sz="1600" dirty="0"/>
          </a:p>
        </p:txBody>
      </p:sp>
      <p:pic>
        <p:nvPicPr>
          <p:cNvPr id="3" name="Imagen 2"/>
          <p:cNvPicPr>
            <a:picLocks noChangeAspect="1"/>
          </p:cNvPicPr>
          <p:nvPr/>
        </p:nvPicPr>
        <p:blipFill>
          <a:blip r:embed="rId2"/>
          <a:stretch>
            <a:fillRect/>
          </a:stretch>
        </p:blipFill>
        <p:spPr>
          <a:xfrm>
            <a:off x="558800" y="2762027"/>
            <a:ext cx="3985133" cy="2330487"/>
          </a:xfrm>
          <a:prstGeom prst="rect">
            <a:avLst/>
          </a:prstGeom>
        </p:spPr>
      </p:pic>
      <p:pic>
        <p:nvPicPr>
          <p:cNvPr id="4" name="Imagen 3"/>
          <p:cNvPicPr>
            <a:picLocks noChangeAspect="1"/>
          </p:cNvPicPr>
          <p:nvPr/>
        </p:nvPicPr>
        <p:blipFill>
          <a:blip r:embed="rId3"/>
          <a:stretch>
            <a:fillRect/>
          </a:stretch>
        </p:blipFill>
        <p:spPr>
          <a:xfrm>
            <a:off x="8788400" y="2850927"/>
            <a:ext cx="2463800" cy="2463800"/>
          </a:xfrm>
          <a:prstGeom prst="rect">
            <a:avLst/>
          </a:prstGeom>
        </p:spPr>
      </p:pic>
      <p:pic>
        <p:nvPicPr>
          <p:cNvPr id="5" name="Imagen 4"/>
          <p:cNvPicPr>
            <a:picLocks noChangeAspect="1"/>
          </p:cNvPicPr>
          <p:nvPr/>
        </p:nvPicPr>
        <p:blipFill>
          <a:blip r:embed="rId4"/>
          <a:stretch>
            <a:fillRect/>
          </a:stretch>
        </p:blipFill>
        <p:spPr>
          <a:xfrm>
            <a:off x="5040312" y="3082683"/>
            <a:ext cx="2847975" cy="1600200"/>
          </a:xfrm>
          <a:prstGeom prst="rect">
            <a:avLst/>
          </a:prstGeom>
        </p:spPr>
      </p:pic>
    </p:spTree>
    <p:extLst>
      <p:ext uri="{BB962C8B-B14F-4D97-AF65-F5344CB8AC3E}">
        <p14:creationId xmlns:p14="http://schemas.microsoft.com/office/powerpoint/2010/main" val="2481487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509</Words>
  <Application>Microsoft Office PowerPoint</Application>
  <PresentationFormat>Panorámica</PresentationFormat>
  <Paragraphs>20</Paragraphs>
  <Slides>7</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Usuario</cp:lastModifiedBy>
  <cp:revision>3</cp:revision>
  <dcterms:modified xsi:type="dcterms:W3CDTF">2023-11-01T12:56:08Z</dcterms:modified>
</cp:coreProperties>
</file>