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63"/>
  </p:notesMasterIdLst>
  <p:sldIdLst>
    <p:sldId id="256" r:id="rId2"/>
    <p:sldId id="299" r:id="rId3"/>
    <p:sldId id="300" r:id="rId4"/>
    <p:sldId id="301" r:id="rId5"/>
    <p:sldId id="297"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92" r:id="rId30"/>
    <p:sldId id="293" r:id="rId31"/>
    <p:sldId id="283" r:id="rId32"/>
    <p:sldId id="294" r:id="rId33"/>
    <p:sldId id="284" r:id="rId34"/>
    <p:sldId id="285" r:id="rId35"/>
    <p:sldId id="286" r:id="rId36"/>
    <p:sldId id="287" r:id="rId37"/>
    <p:sldId id="288" r:id="rId38"/>
    <p:sldId id="289" r:id="rId39"/>
    <p:sldId id="295" r:id="rId40"/>
    <p:sldId id="290" r:id="rId41"/>
    <p:sldId id="296" r:id="rId42"/>
    <p:sldId id="291" r:id="rId43"/>
    <p:sldId id="320" r:id="rId44"/>
    <p:sldId id="319" r:id="rId45"/>
    <p:sldId id="311" r:id="rId46"/>
    <p:sldId id="312" r:id="rId47"/>
    <p:sldId id="313" r:id="rId48"/>
    <p:sldId id="314" r:id="rId49"/>
    <p:sldId id="315" r:id="rId50"/>
    <p:sldId id="316" r:id="rId51"/>
    <p:sldId id="317" r:id="rId52"/>
    <p:sldId id="318" r:id="rId53"/>
    <p:sldId id="302" r:id="rId54"/>
    <p:sldId id="303" r:id="rId55"/>
    <p:sldId id="304" r:id="rId56"/>
    <p:sldId id="305" r:id="rId57"/>
    <p:sldId id="306" r:id="rId58"/>
    <p:sldId id="307" r:id="rId59"/>
    <p:sldId id="308" r:id="rId60"/>
    <p:sldId id="309" r:id="rId61"/>
    <p:sldId id="310" r:id="rId62"/>
  </p:sldIdLst>
  <p:sldSz cx="9144000" cy="6858000" type="screen4x3"/>
  <p:notesSz cx="6858000" cy="9144000"/>
  <p:custDataLst>
    <p:tags r:id="rId64"/>
  </p:custDataLst>
  <p:defaultText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F268C90-D730-4439-BEA3-BE75154BE07E}">
          <p14:sldIdLst>
            <p14:sldId id="256"/>
            <p14:sldId id="299"/>
            <p14:sldId id="300"/>
            <p14:sldId id="301"/>
            <p14:sldId id="297"/>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92"/>
            <p14:sldId id="293"/>
            <p14:sldId id="283"/>
            <p14:sldId id="294"/>
            <p14:sldId id="284"/>
            <p14:sldId id="285"/>
            <p14:sldId id="286"/>
            <p14:sldId id="287"/>
            <p14:sldId id="288"/>
            <p14:sldId id="289"/>
            <p14:sldId id="295"/>
            <p14:sldId id="290"/>
            <p14:sldId id="296"/>
            <p14:sldId id="291"/>
          </p14:sldIdLst>
        </p14:section>
        <p14:section name="Metrics" id="{0582CF4E-66BF-4784-B8FE-17BC8D73580B}">
          <p14:sldIdLst>
            <p14:sldId id="320"/>
            <p14:sldId id="319"/>
            <p14:sldId id="311"/>
            <p14:sldId id="312"/>
            <p14:sldId id="313"/>
            <p14:sldId id="314"/>
            <p14:sldId id="315"/>
            <p14:sldId id="316"/>
            <p14:sldId id="317"/>
            <p14:sldId id="318"/>
            <p14:sldId id="302"/>
            <p14:sldId id="303"/>
            <p14:sldId id="304"/>
            <p14:sldId id="305"/>
            <p14:sldId id="306"/>
            <p14:sldId id="307"/>
            <p14:sldId id="308"/>
            <p14:sldId id="309"/>
            <p14:sldId id="31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0534" autoAdjust="0"/>
  </p:normalViewPr>
  <p:slideViewPr>
    <p:cSldViewPr>
      <p:cViewPr varScale="1">
        <p:scale>
          <a:sx n="67" d="100"/>
          <a:sy n="67" d="100"/>
        </p:scale>
        <p:origin x="690"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4715AD-BD7C-41DE-BA5C-D0BEC744782F}" type="doc">
      <dgm:prSet loTypeId="urn:microsoft.com/office/officeart/2005/8/layout/venn2" loCatId="relationship" qsTypeId="urn:microsoft.com/office/officeart/2005/8/quickstyle/3d2" qsCatId="3D" csTypeId="urn:microsoft.com/office/officeart/2005/8/colors/colorful1" csCatId="colorful" phldr="1"/>
      <dgm:spPr/>
      <dgm:t>
        <a:bodyPr/>
        <a:lstStyle/>
        <a:p>
          <a:endParaRPr lang="en-US"/>
        </a:p>
      </dgm:t>
    </dgm:pt>
    <dgm:pt modelId="{CB936660-B0D4-4F84-9812-31976838260B}">
      <dgm:prSet phldrT="[Text]"/>
      <dgm:spPr/>
      <dgm:t>
        <a:bodyPr/>
        <a:lstStyle/>
        <a:p>
          <a:r>
            <a:rPr lang="en-US" dirty="0"/>
            <a:t>Environment</a:t>
          </a:r>
        </a:p>
      </dgm:t>
    </dgm:pt>
    <dgm:pt modelId="{C79C3FB2-8201-4B8F-8EA2-779180C835C0}" type="parTrans" cxnId="{3D809A28-0E8A-44A0-9BF5-44AA05849193}">
      <dgm:prSet/>
      <dgm:spPr/>
      <dgm:t>
        <a:bodyPr/>
        <a:lstStyle/>
        <a:p>
          <a:endParaRPr lang="en-US"/>
        </a:p>
      </dgm:t>
    </dgm:pt>
    <dgm:pt modelId="{32D945AA-2616-4FDD-9697-CD2999A0644E}" type="sibTrans" cxnId="{3D809A28-0E8A-44A0-9BF5-44AA05849193}">
      <dgm:prSet/>
      <dgm:spPr/>
      <dgm:t>
        <a:bodyPr/>
        <a:lstStyle/>
        <a:p>
          <a:endParaRPr lang="en-US"/>
        </a:p>
      </dgm:t>
    </dgm:pt>
    <dgm:pt modelId="{07845318-3766-4F39-92C4-B624ECB18F10}">
      <dgm:prSet phldrT="[Text]"/>
      <dgm:spPr/>
      <dgm:t>
        <a:bodyPr/>
        <a:lstStyle/>
        <a:p>
          <a:r>
            <a:rPr lang="en-US" dirty="0"/>
            <a:t>Society</a:t>
          </a:r>
        </a:p>
      </dgm:t>
    </dgm:pt>
    <dgm:pt modelId="{BD895E15-1D1A-4AEB-BB6C-892E5D88F248}" type="parTrans" cxnId="{BA39BCF8-1DE4-4F3B-99E5-E4BBA0E44935}">
      <dgm:prSet/>
      <dgm:spPr/>
      <dgm:t>
        <a:bodyPr/>
        <a:lstStyle/>
        <a:p>
          <a:endParaRPr lang="en-US"/>
        </a:p>
      </dgm:t>
    </dgm:pt>
    <dgm:pt modelId="{60BC672E-17B5-4E7E-88D1-56C09CF79202}" type="sibTrans" cxnId="{BA39BCF8-1DE4-4F3B-99E5-E4BBA0E44935}">
      <dgm:prSet/>
      <dgm:spPr/>
      <dgm:t>
        <a:bodyPr/>
        <a:lstStyle/>
        <a:p>
          <a:endParaRPr lang="en-US"/>
        </a:p>
      </dgm:t>
    </dgm:pt>
    <dgm:pt modelId="{20934466-6F72-461E-A8E0-37FFBB118870}">
      <dgm:prSet phldrT="[Text]"/>
      <dgm:spPr/>
      <dgm:t>
        <a:bodyPr/>
        <a:lstStyle/>
        <a:p>
          <a:r>
            <a:rPr lang="en-US" dirty="0"/>
            <a:t>Economy</a:t>
          </a:r>
        </a:p>
      </dgm:t>
    </dgm:pt>
    <dgm:pt modelId="{31FA2E27-DF10-42C1-AE28-1E91BCFFDD17}" type="parTrans" cxnId="{006878CE-33A7-4662-B336-7AA197DC7CBF}">
      <dgm:prSet/>
      <dgm:spPr/>
      <dgm:t>
        <a:bodyPr/>
        <a:lstStyle/>
        <a:p>
          <a:endParaRPr lang="en-US"/>
        </a:p>
      </dgm:t>
    </dgm:pt>
    <dgm:pt modelId="{B2DCDC0A-19F3-485C-9AC8-C7CBB465E7F3}" type="sibTrans" cxnId="{006878CE-33A7-4662-B336-7AA197DC7CBF}">
      <dgm:prSet/>
      <dgm:spPr/>
      <dgm:t>
        <a:bodyPr/>
        <a:lstStyle/>
        <a:p>
          <a:endParaRPr lang="en-US"/>
        </a:p>
      </dgm:t>
    </dgm:pt>
    <dgm:pt modelId="{211CCB12-7D7D-4095-A070-A4C36DC6D7FC}" type="pres">
      <dgm:prSet presAssocID="{7D4715AD-BD7C-41DE-BA5C-D0BEC744782F}" presName="Name0" presStyleCnt="0">
        <dgm:presLayoutVars>
          <dgm:chMax val="7"/>
          <dgm:resizeHandles val="exact"/>
        </dgm:presLayoutVars>
      </dgm:prSet>
      <dgm:spPr/>
    </dgm:pt>
    <dgm:pt modelId="{BE84DB14-D304-4D25-8983-0D53EA699ECC}" type="pres">
      <dgm:prSet presAssocID="{7D4715AD-BD7C-41DE-BA5C-D0BEC744782F}" presName="comp1" presStyleCnt="0"/>
      <dgm:spPr/>
    </dgm:pt>
    <dgm:pt modelId="{EA5766C5-3D55-4E54-A155-C1760C38F42C}" type="pres">
      <dgm:prSet presAssocID="{7D4715AD-BD7C-41DE-BA5C-D0BEC744782F}" presName="circle1" presStyleLbl="node1" presStyleIdx="0" presStyleCnt="3"/>
      <dgm:spPr/>
    </dgm:pt>
    <dgm:pt modelId="{C0077AF3-4791-429C-A3FA-6F4089B172A2}" type="pres">
      <dgm:prSet presAssocID="{7D4715AD-BD7C-41DE-BA5C-D0BEC744782F}" presName="c1text" presStyleLbl="node1" presStyleIdx="0" presStyleCnt="3">
        <dgm:presLayoutVars>
          <dgm:bulletEnabled val="1"/>
        </dgm:presLayoutVars>
      </dgm:prSet>
      <dgm:spPr/>
    </dgm:pt>
    <dgm:pt modelId="{D3AD4E00-64A2-4E82-8A0B-7BA28C6E5F6B}" type="pres">
      <dgm:prSet presAssocID="{7D4715AD-BD7C-41DE-BA5C-D0BEC744782F}" presName="comp2" presStyleCnt="0"/>
      <dgm:spPr/>
    </dgm:pt>
    <dgm:pt modelId="{46501D1F-48C7-48AA-8628-552C26F84D86}" type="pres">
      <dgm:prSet presAssocID="{7D4715AD-BD7C-41DE-BA5C-D0BEC744782F}" presName="circle2" presStyleLbl="node1" presStyleIdx="1" presStyleCnt="3"/>
      <dgm:spPr/>
    </dgm:pt>
    <dgm:pt modelId="{8AF80DC4-6372-4150-936E-B4F81AF06084}" type="pres">
      <dgm:prSet presAssocID="{7D4715AD-BD7C-41DE-BA5C-D0BEC744782F}" presName="c2text" presStyleLbl="node1" presStyleIdx="1" presStyleCnt="3">
        <dgm:presLayoutVars>
          <dgm:bulletEnabled val="1"/>
        </dgm:presLayoutVars>
      </dgm:prSet>
      <dgm:spPr/>
    </dgm:pt>
    <dgm:pt modelId="{E220DDBF-4534-4E3A-B5A1-1EA591D969F9}" type="pres">
      <dgm:prSet presAssocID="{7D4715AD-BD7C-41DE-BA5C-D0BEC744782F}" presName="comp3" presStyleCnt="0"/>
      <dgm:spPr/>
    </dgm:pt>
    <dgm:pt modelId="{54339BD4-30AB-4EF7-949C-AD9BFE59BB88}" type="pres">
      <dgm:prSet presAssocID="{7D4715AD-BD7C-41DE-BA5C-D0BEC744782F}" presName="circle3" presStyleLbl="node1" presStyleIdx="2" presStyleCnt="3"/>
      <dgm:spPr/>
    </dgm:pt>
    <dgm:pt modelId="{701900EC-C9AB-420E-88E9-C1C1ABEA3102}" type="pres">
      <dgm:prSet presAssocID="{7D4715AD-BD7C-41DE-BA5C-D0BEC744782F}" presName="c3text" presStyleLbl="node1" presStyleIdx="2" presStyleCnt="3">
        <dgm:presLayoutVars>
          <dgm:bulletEnabled val="1"/>
        </dgm:presLayoutVars>
      </dgm:prSet>
      <dgm:spPr/>
    </dgm:pt>
  </dgm:ptLst>
  <dgm:cxnLst>
    <dgm:cxn modelId="{743E1596-82B0-41A1-AE7E-EFB0CEA420E1}" type="presOf" srcId="{7D4715AD-BD7C-41DE-BA5C-D0BEC744782F}" destId="{211CCB12-7D7D-4095-A070-A4C36DC6D7FC}" srcOrd="0" destOrd="0" presId="urn:microsoft.com/office/officeart/2005/8/layout/venn2"/>
    <dgm:cxn modelId="{6FA4B7A4-5C59-48DB-B8A7-B65D48A0E9AA}" type="presOf" srcId="{CB936660-B0D4-4F84-9812-31976838260B}" destId="{EA5766C5-3D55-4E54-A155-C1760C38F42C}" srcOrd="0" destOrd="0" presId="urn:microsoft.com/office/officeart/2005/8/layout/venn2"/>
    <dgm:cxn modelId="{E334BB8F-EDAF-4B66-8C72-E8879CA5568E}" type="presOf" srcId="{07845318-3766-4F39-92C4-B624ECB18F10}" destId="{8AF80DC4-6372-4150-936E-B4F81AF06084}" srcOrd="1" destOrd="0" presId="urn:microsoft.com/office/officeart/2005/8/layout/venn2"/>
    <dgm:cxn modelId="{006878CE-33A7-4662-B336-7AA197DC7CBF}" srcId="{7D4715AD-BD7C-41DE-BA5C-D0BEC744782F}" destId="{20934466-6F72-461E-A8E0-37FFBB118870}" srcOrd="2" destOrd="0" parTransId="{31FA2E27-DF10-42C1-AE28-1E91BCFFDD17}" sibTransId="{B2DCDC0A-19F3-485C-9AC8-C7CBB465E7F3}"/>
    <dgm:cxn modelId="{3D809A28-0E8A-44A0-9BF5-44AA05849193}" srcId="{7D4715AD-BD7C-41DE-BA5C-D0BEC744782F}" destId="{CB936660-B0D4-4F84-9812-31976838260B}" srcOrd="0" destOrd="0" parTransId="{C79C3FB2-8201-4B8F-8EA2-779180C835C0}" sibTransId="{32D945AA-2616-4FDD-9697-CD2999A0644E}"/>
    <dgm:cxn modelId="{BA39BCF8-1DE4-4F3B-99E5-E4BBA0E44935}" srcId="{7D4715AD-BD7C-41DE-BA5C-D0BEC744782F}" destId="{07845318-3766-4F39-92C4-B624ECB18F10}" srcOrd="1" destOrd="0" parTransId="{BD895E15-1D1A-4AEB-BB6C-892E5D88F248}" sibTransId="{60BC672E-17B5-4E7E-88D1-56C09CF79202}"/>
    <dgm:cxn modelId="{BDBCF2CB-0736-481F-AFE6-DA828C6E13B0}" type="presOf" srcId="{20934466-6F72-461E-A8E0-37FFBB118870}" destId="{701900EC-C9AB-420E-88E9-C1C1ABEA3102}" srcOrd="1" destOrd="0" presId="urn:microsoft.com/office/officeart/2005/8/layout/venn2"/>
    <dgm:cxn modelId="{EDA62B86-356E-4DC9-878C-1D3DD284F21A}" type="presOf" srcId="{CB936660-B0D4-4F84-9812-31976838260B}" destId="{C0077AF3-4791-429C-A3FA-6F4089B172A2}" srcOrd="1" destOrd="0" presId="urn:microsoft.com/office/officeart/2005/8/layout/venn2"/>
    <dgm:cxn modelId="{3D706E5A-7AF0-4FFB-93E2-5B98612449DD}" type="presOf" srcId="{20934466-6F72-461E-A8E0-37FFBB118870}" destId="{54339BD4-30AB-4EF7-949C-AD9BFE59BB88}" srcOrd="0" destOrd="0" presId="urn:microsoft.com/office/officeart/2005/8/layout/venn2"/>
    <dgm:cxn modelId="{B2DC5937-3F36-484C-84C9-B2F3A24BEF68}" type="presOf" srcId="{07845318-3766-4F39-92C4-B624ECB18F10}" destId="{46501D1F-48C7-48AA-8628-552C26F84D86}" srcOrd="0" destOrd="0" presId="urn:microsoft.com/office/officeart/2005/8/layout/venn2"/>
    <dgm:cxn modelId="{458C2011-A5E3-4BD7-9816-C415ED9CC69B}" type="presParOf" srcId="{211CCB12-7D7D-4095-A070-A4C36DC6D7FC}" destId="{BE84DB14-D304-4D25-8983-0D53EA699ECC}" srcOrd="0" destOrd="0" presId="urn:microsoft.com/office/officeart/2005/8/layout/venn2"/>
    <dgm:cxn modelId="{3AA51035-B353-46B7-8CC0-BA7440767DD1}" type="presParOf" srcId="{BE84DB14-D304-4D25-8983-0D53EA699ECC}" destId="{EA5766C5-3D55-4E54-A155-C1760C38F42C}" srcOrd="0" destOrd="0" presId="urn:microsoft.com/office/officeart/2005/8/layout/venn2"/>
    <dgm:cxn modelId="{656DCF5E-E7DC-4D55-9ACE-E07632CE042F}" type="presParOf" srcId="{BE84DB14-D304-4D25-8983-0D53EA699ECC}" destId="{C0077AF3-4791-429C-A3FA-6F4089B172A2}" srcOrd="1" destOrd="0" presId="urn:microsoft.com/office/officeart/2005/8/layout/venn2"/>
    <dgm:cxn modelId="{E3D84E36-AFE9-43AA-936D-1E219D83FD12}" type="presParOf" srcId="{211CCB12-7D7D-4095-A070-A4C36DC6D7FC}" destId="{D3AD4E00-64A2-4E82-8A0B-7BA28C6E5F6B}" srcOrd="1" destOrd="0" presId="urn:microsoft.com/office/officeart/2005/8/layout/venn2"/>
    <dgm:cxn modelId="{030981DE-C2F6-45A5-B106-7FD17B94AAA5}" type="presParOf" srcId="{D3AD4E00-64A2-4E82-8A0B-7BA28C6E5F6B}" destId="{46501D1F-48C7-48AA-8628-552C26F84D86}" srcOrd="0" destOrd="0" presId="urn:microsoft.com/office/officeart/2005/8/layout/venn2"/>
    <dgm:cxn modelId="{4C8CBD45-14FA-4DF6-8F49-DF7CF54E6B8B}" type="presParOf" srcId="{D3AD4E00-64A2-4E82-8A0B-7BA28C6E5F6B}" destId="{8AF80DC4-6372-4150-936E-B4F81AF06084}" srcOrd="1" destOrd="0" presId="urn:microsoft.com/office/officeart/2005/8/layout/venn2"/>
    <dgm:cxn modelId="{C4FC4406-D8EB-4301-957B-C0625B11A512}" type="presParOf" srcId="{211CCB12-7D7D-4095-A070-A4C36DC6D7FC}" destId="{E220DDBF-4534-4E3A-B5A1-1EA591D969F9}" srcOrd="2" destOrd="0" presId="urn:microsoft.com/office/officeart/2005/8/layout/venn2"/>
    <dgm:cxn modelId="{A5BE88F0-A973-4964-844A-D205904F18FC}" type="presParOf" srcId="{E220DDBF-4534-4E3A-B5A1-1EA591D969F9}" destId="{54339BD4-30AB-4EF7-949C-AD9BFE59BB88}" srcOrd="0" destOrd="0" presId="urn:microsoft.com/office/officeart/2005/8/layout/venn2"/>
    <dgm:cxn modelId="{CF35D649-AD5A-486C-8A47-98DDF9A85A43}" type="presParOf" srcId="{E220DDBF-4534-4E3A-B5A1-1EA591D969F9}" destId="{701900EC-C9AB-420E-88E9-C1C1ABEA3102}"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9528A80-698E-4C49-9A7E-FB67CEA7D365}" type="doc">
      <dgm:prSet loTypeId="urn:microsoft.com/office/officeart/2005/8/layout/venn1" loCatId="relationship" qsTypeId="urn:microsoft.com/office/officeart/2005/8/quickstyle/simple1" qsCatId="simple" csTypeId="urn:microsoft.com/office/officeart/2005/8/colors/colorful1" csCatId="colorful" phldr="1"/>
      <dgm:spPr/>
    </dgm:pt>
    <dgm:pt modelId="{18740535-B49F-4B92-A65C-45781D07050F}">
      <dgm:prSet phldrT="[Text]"/>
      <dgm:spPr/>
      <dgm:t>
        <a:bodyPr/>
        <a:lstStyle/>
        <a:p>
          <a:r>
            <a:rPr lang="en-US" dirty="0"/>
            <a:t>Social</a:t>
          </a:r>
        </a:p>
        <a:p>
          <a:r>
            <a:rPr lang="en-US" dirty="0"/>
            <a:t>(people)</a:t>
          </a:r>
        </a:p>
      </dgm:t>
    </dgm:pt>
    <dgm:pt modelId="{24112759-CB5D-4CCE-A762-8931CA168B77}" type="parTrans" cxnId="{B1699A41-FA0E-418F-A065-FE18B94C74AA}">
      <dgm:prSet/>
      <dgm:spPr/>
      <dgm:t>
        <a:bodyPr/>
        <a:lstStyle/>
        <a:p>
          <a:endParaRPr lang="en-US"/>
        </a:p>
      </dgm:t>
    </dgm:pt>
    <dgm:pt modelId="{38F11EF9-B565-4C38-B700-948733DE9240}" type="sibTrans" cxnId="{B1699A41-FA0E-418F-A065-FE18B94C74AA}">
      <dgm:prSet/>
      <dgm:spPr/>
      <dgm:t>
        <a:bodyPr/>
        <a:lstStyle/>
        <a:p>
          <a:endParaRPr lang="en-US"/>
        </a:p>
      </dgm:t>
    </dgm:pt>
    <dgm:pt modelId="{2C3EF712-2EC0-4519-8366-C0935EFAE848}">
      <dgm:prSet phldrT="[Text]"/>
      <dgm:spPr/>
      <dgm:t>
        <a:bodyPr/>
        <a:lstStyle/>
        <a:p>
          <a:r>
            <a:rPr lang="en-US" dirty="0"/>
            <a:t>Economic</a:t>
          </a:r>
        </a:p>
        <a:p>
          <a:r>
            <a:rPr lang="en-US" dirty="0"/>
            <a:t>(profit)</a:t>
          </a:r>
        </a:p>
      </dgm:t>
    </dgm:pt>
    <dgm:pt modelId="{718B4569-4403-4A93-B5F9-74A641E285B1}" type="parTrans" cxnId="{EE5C4D96-5DA2-4583-A532-E9BCA9E4B0FB}">
      <dgm:prSet/>
      <dgm:spPr/>
      <dgm:t>
        <a:bodyPr/>
        <a:lstStyle/>
        <a:p>
          <a:endParaRPr lang="en-US"/>
        </a:p>
      </dgm:t>
    </dgm:pt>
    <dgm:pt modelId="{D49DFD0E-5B5E-43A5-860B-C5066A9D27F6}" type="sibTrans" cxnId="{EE5C4D96-5DA2-4583-A532-E9BCA9E4B0FB}">
      <dgm:prSet/>
      <dgm:spPr/>
      <dgm:t>
        <a:bodyPr/>
        <a:lstStyle/>
        <a:p>
          <a:endParaRPr lang="en-US"/>
        </a:p>
      </dgm:t>
    </dgm:pt>
    <dgm:pt modelId="{BFB02B1C-F4CE-47DB-9BC2-CCBB8772EAA7}">
      <dgm:prSet phldrT="[Text]"/>
      <dgm:spPr/>
      <dgm:t>
        <a:bodyPr/>
        <a:lstStyle/>
        <a:p>
          <a:r>
            <a:rPr lang="en-US" dirty="0"/>
            <a:t>Environment</a:t>
          </a:r>
        </a:p>
        <a:p>
          <a:r>
            <a:rPr lang="en-US" dirty="0"/>
            <a:t>(planet)</a:t>
          </a:r>
        </a:p>
      </dgm:t>
    </dgm:pt>
    <dgm:pt modelId="{210322C8-DA93-45FA-A21B-7D8522B1826C}" type="parTrans" cxnId="{C0416306-DF11-437D-B8E2-894F65BD0AED}">
      <dgm:prSet/>
      <dgm:spPr/>
      <dgm:t>
        <a:bodyPr/>
        <a:lstStyle/>
        <a:p>
          <a:endParaRPr lang="en-US"/>
        </a:p>
      </dgm:t>
    </dgm:pt>
    <dgm:pt modelId="{0E823942-0A84-4823-A8E7-7A889F0F4DA9}" type="sibTrans" cxnId="{C0416306-DF11-437D-B8E2-894F65BD0AED}">
      <dgm:prSet/>
      <dgm:spPr/>
      <dgm:t>
        <a:bodyPr/>
        <a:lstStyle/>
        <a:p>
          <a:endParaRPr lang="en-US"/>
        </a:p>
      </dgm:t>
    </dgm:pt>
    <dgm:pt modelId="{D6760E08-7E4D-42CC-88D2-38A65C86BF92}" type="pres">
      <dgm:prSet presAssocID="{89528A80-698E-4C49-9A7E-FB67CEA7D365}" presName="compositeShape" presStyleCnt="0">
        <dgm:presLayoutVars>
          <dgm:chMax val="7"/>
          <dgm:dir/>
          <dgm:resizeHandles val="exact"/>
        </dgm:presLayoutVars>
      </dgm:prSet>
      <dgm:spPr/>
    </dgm:pt>
    <dgm:pt modelId="{AD99C0D3-B327-48D7-A270-F2B63A5FF010}" type="pres">
      <dgm:prSet presAssocID="{18740535-B49F-4B92-A65C-45781D07050F}" presName="circ1" presStyleLbl="vennNode1" presStyleIdx="0" presStyleCnt="3"/>
      <dgm:spPr/>
    </dgm:pt>
    <dgm:pt modelId="{673D1971-9CEE-4714-986D-B5EF6DA44A8E}" type="pres">
      <dgm:prSet presAssocID="{18740535-B49F-4B92-A65C-45781D07050F}" presName="circ1Tx" presStyleLbl="revTx" presStyleIdx="0" presStyleCnt="0">
        <dgm:presLayoutVars>
          <dgm:chMax val="0"/>
          <dgm:chPref val="0"/>
          <dgm:bulletEnabled val="1"/>
        </dgm:presLayoutVars>
      </dgm:prSet>
      <dgm:spPr/>
    </dgm:pt>
    <dgm:pt modelId="{69995B11-4A01-4B7F-A30B-6845E89DC37F}" type="pres">
      <dgm:prSet presAssocID="{2C3EF712-2EC0-4519-8366-C0935EFAE848}" presName="circ2" presStyleLbl="vennNode1" presStyleIdx="1" presStyleCnt="3"/>
      <dgm:spPr/>
    </dgm:pt>
    <dgm:pt modelId="{EA993D6A-9CC7-4928-A93F-89228F3AE137}" type="pres">
      <dgm:prSet presAssocID="{2C3EF712-2EC0-4519-8366-C0935EFAE848}" presName="circ2Tx" presStyleLbl="revTx" presStyleIdx="0" presStyleCnt="0">
        <dgm:presLayoutVars>
          <dgm:chMax val="0"/>
          <dgm:chPref val="0"/>
          <dgm:bulletEnabled val="1"/>
        </dgm:presLayoutVars>
      </dgm:prSet>
      <dgm:spPr/>
    </dgm:pt>
    <dgm:pt modelId="{3ED107CE-157F-480E-9F68-E7C8411142FC}" type="pres">
      <dgm:prSet presAssocID="{BFB02B1C-F4CE-47DB-9BC2-CCBB8772EAA7}" presName="circ3" presStyleLbl="vennNode1" presStyleIdx="2" presStyleCnt="3"/>
      <dgm:spPr/>
    </dgm:pt>
    <dgm:pt modelId="{2BD9B92A-0194-4C03-8388-1D9D10F5A8C3}" type="pres">
      <dgm:prSet presAssocID="{BFB02B1C-F4CE-47DB-9BC2-CCBB8772EAA7}" presName="circ3Tx" presStyleLbl="revTx" presStyleIdx="0" presStyleCnt="0">
        <dgm:presLayoutVars>
          <dgm:chMax val="0"/>
          <dgm:chPref val="0"/>
          <dgm:bulletEnabled val="1"/>
        </dgm:presLayoutVars>
      </dgm:prSet>
      <dgm:spPr/>
    </dgm:pt>
  </dgm:ptLst>
  <dgm:cxnLst>
    <dgm:cxn modelId="{5665DB68-8D19-4B10-9B46-FEA82AAC7151}" type="presOf" srcId="{89528A80-698E-4C49-9A7E-FB67CEA7D365}" destId="{D6760E08-7E4D-42CC-88D2-38A65C86BF92}" srcOrd="0" destOrd="0" presId="urn:microsoft.com/office/officeart/2005/8/layout/venn1"/>
    <dgm:cxn modelId="{B1699A41-FA0E-418F-A065-FE18B94C74AA}" srcId="{89528A80-698E-4C49-9A7E-FB67CEA7D365}" destId="{18740535-B49F-4B92-A65C-45781D07050F}" srcOrd="0" destOrd="0" parTransId="{24112759-CB5D-4CCE-A762-8931CA168B77}" sibTransId="{38F11EF9-B565-4C38-B700-948733DE9240}"/>
    <dgm:cxn modelId="{EE5C4D96-5DA2-4583-A532-E9BCA9E4B0FB}" srcId="{89528A80-698E-4C49-9A7E-FB67CEA7D365}" destId="{2C3EF712-2EC0-4519-8366-C0935EFAE848}" srcOrd="1" destOrd="0" parTransId="{718B4569-4403-4A93-B5F9-74A641E285B1}" sibTransId="{D49DFD0E-5B5E-43A5-860B-C5066A9D27F6}"/>
    <dgm:cxn modelId="{C571A586-D926-4BD9-9B87-145A2E2FDBEA}" type="presOf" srcId="{BFB02B1C-F4CE-47DB-9BC2-CCBB8772EAA7}" destId="{2BD9B92A-0194-4C03-8388-1D9D10F5A8C3}" srcOrd="1" destOrd="0" presId="urn:microsoft.com/office/officeart/2005/8/layout/venn1"/>
    <dgm:cxn modelId="{15A4C530-B665-4DED-B442-E164C9C0FB68}" type="presOf" srcId="{2C3EF712-2EC0-4519-8366-C0935EFAE848}" destId="{EA993D6A-9CC7-4928-A93F-89228F3AE137}" srcOrd="1" destOrd="0" presId="urn:microsoft.com/office/officeart/2005/8/layout/venn1"/>
    <dgm:cxn modelId="{C0416306-DF11-437D-B8E2-894F65BD0AED}" srcId="{89528A80-698E-4C49-9A7E-FB67CEA7D365}" destId="{BFB02B1C-F4CE-47DB-9BC2-CCBB8772EAA7}" srcOrd="2" destOrd="0" parTransId="{210322C8-DA93-45FA-A21B-7D8522B1826C}" sibTransId="{0E823942-0A84-4823-A8E7-7A889F0F4DA9}"/>
    <dgm:cxn modelId="{39437E24-6920-4D02-96F0-8A74258255E7}" type="presOf" srcId="{2C3EF712-2EC0-4519-8366-C0935EFAE848}" destId="{69995B11-4A01-4B7F-A30B-6845E89DC37F}" srcOrd="0" destOrd="0" presId="urn:microsoft.com/office/officeart/2005/8/layout/venn1"/>
    <dgm:cxn modelId="{F6C00FCE-49D4-4FD4-A034-160F1EBA0167}" type="presOf" srcId="{18740535-B49F-4B92-A65C-45781D07050F}" destId="{AD99C0D3-B327-48D7-A270-F2B63A5FF010}" srcOrd="0" destOrd="0" presId="urn:microsoft.com/office/officeart/2005/8/layout/venn1"/>
    <dgm:cxn modelId="{C2BA9D32-6B7E-450A-AC5C-B251B3A901B7}" type="presOf" srcId="{BFB02B1C-F4CE-47DB-9BC2-CCBB8772EAA7}" destId="{3ED107CE-157F-480E-9F68-E7C8411142FC}" srcOrd="0" destOrd="0" presId="urn:microsoft.com/office/officeart/2005/8/layout/venn1"/>
    <dgm:cxn modelId="{6B3FBB3C-E614-4AAF-94F6-F91781D3362E}" type="presOf" srcId="{18740535-B49F-4B92-A65C-45781D07050F}" destId="{673D1971-9CEE-4714-986D-B5EF6DA44A8E}" srcOrd="1" destOrd="0" presId="urn:microsoft.com/office/officeart/2005/8/layout/venn1"/>
    <dgm:cxn modelId="{1E62C1E4-5B9A-4DAE-8811-5E8A62C160C9}" type="presParOf" srcId="{D6760E08-7E4D-42CC-88D2-38A65C86BF92}" destId="{AD99C0D3-B327-48D7-A270-F2B63A5FF010}" srcOrd="0" destOrd="0" presId="urn:microsoft.com/office/officeart/2005/8/layout/venn1"/>
    <dgm:cxn modelId="{E9405AF6-4966-4484-9C9E-5595F65A714E}" type="presParOf" srcId="{D6760E08-7E4D-42CC-88D2-38A65C86BF92}" destId="{673D1971-9CEE-4714-986D-B5EF6DA44A8E}" srcOrd="1" destOrd="0" presId="urn:microsoft.com/office/officeart/2005/8/layout/venn1"/>
    <dgm:cxn modelId="{248737EF-FB97-46C1-984F-1253A0B98FA6}" type="presParOf" srcId="{D6760E08-7E4D-42CC-88D2-38A65C86BF92}" destId="{69995B11-4A01-4B7F-A30B-6845E89DC37F}" srcOrd="2" destOrd="0" presId="urn:microsoft.com/office/officeart/2005/8/layout/venn1"/>
    <dgm:cxn modelId="{47857DCD-933E-4DF7-A224-68A4D2CF44C6}" type="presParOf" srcId="{D6760E08-7E4D-42CC-88D2-38A65C86BF92}" destId="{EA993D6A-9CC7-4928-A93F-89228F3AE137}" srcOrd="3" destOrd="0" presId="urn:microsoft.com/office/officeart/2005/8/layout/venn1"/>
    <dgm:cxn modelId="{77B8DFC9-6794-4827-9061-FD33DE9ECE2F}" type="presParOf" srcId="{D6760E08-7E4D-42CC-88D2-38A65C86BF92}" destId="{3ED107CE-157F-480E-9F68-E7C8411142FC}" srcOrd="4" destOrd="0" presId="urn:microsoft.com/office/officeart/2005/8/layout/venn1"/>
    <dgm:cxn modelId="{E6BFB92B-01C9-49B5-8412-C83732ADEA2B}" type="presParOf" srcId="{D6760E08-7E4D-42CC-88D2-38A65C86BF92}" destId="{2BD9B92A-0194-4C03-8388-1D9D10F5A8C3}"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5766C5-3D55-4E54-A155-C1760C38F42C}">
      <dsp:nvSpPr>
        <dsp:cNvPr id="0" name=""/>
        <dsp:cNvSpPr/>
      </dsp:nvSpPr>
      <dsp:spPr>
        <a:xfrm>
          <a:off x="1016000" y="0"/>
          <a:ext cx="4064000" cy="4064000"/>
        </a:xfrm>
        <a:prstGeom prst="ellipse">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t>Environment</a:t>
          </a:r>
        </a:p>
      </dsp:txBody>
      <dsp:txXfrm>
        <a:off x="2337816" y="203199"/>
        <a:ext cx="1420368" cy="609600"/>
      </dsp:txXfrm>
    </dsp:sp>
    <dsp:sp modelId="{46501D1F-48C7-48AA-8628-552C26F84D86}">
      <dsp:nvSpPr>
        <dsp:cNvPr id="0" name=""/>
        <dsp:cNvSpPr/>
      </dsp:nvSpPr>
      <dsp:spPr>
        <a:xfrm>
          <a:off x="1524000" y="1015999"/>
          <a:ext cx="3048000" cy="3048000"/>
        </a:xfrm>
        <a:prstGeom prst="ellipse">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t>Society</a:t>
          </a:r>
        </a:p>
      </dsp:txBody>
      <dsp:txXfrm>
        <a:off x="2337816" y="1206499"/>
        <a:ext cx="1420368" cy="571500"/>
      </dsp:txXfrm>
    </dsp:sp>
    <dsp:sp modelId="{54339BD4-30AB-4EF7-949C-AD9BFE59BB88}">
      <dsp:nvSpPr>
        <dsp:cNvPr id="0" name=""/>
        <dsp:cNvSpPr/>
      </dsp:nvSpPr>
      <dsp:spPr>
        <a:xfrm>
          <a:off x="2032000" y="2032000"/>
          <a:ext cx="2032000" cy="2032000"/>
        </a:xfrm>
        <a:prstGeom prst="ellipse">
          <a:avLst/>
        </a:prstGeom>
        <a:solidFill>
          <a:schemeClr val="accent4">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t>Economy</a:t>
          </a:r>
        </a:p>
      </dsp:txBody>
      <dsp:txXfrm>
        <a:off x="2329579" y="2540000"/>
        <a:ext cx="1436840" cy="1016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99C0D3-B327-48D7-A270-F2B63A5FF010}">
      <dsp:nvSpPr>
        <dsp:cNvPr id="0" name=""/>
        <dsp:cNvSpPr/>
      </dsp:nvSpPr>
      <dsp:spPr>
        <a:xfrm>
          <a:off x="2059327" y="63204"/>
          <a:ext cx="3033801" cy="3033801"/>
        </a:xfrm>
        <a:prstGeom prst="ellipse">
          <a:avLst/>
        </a:prstGeom>
        <a:solidFill>
          <a:schemeClr val="accent2">
            <a:alpha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333500">
            <a:lnSpc>
              <a:spcPct val="90000"/>
            </a:lnSpc>
            <a:spcBef>
              <a:spcPct val="0"/>
            </a:spcBef>
            <a:spcAft>
              <a:spcPct val="35000"/>
            </a:spcAft>
            <a:buNone/>
          </a:pPr>
          <a:r>
            <a:rPr lang="en-US" sz="3000" kern="1200" dirty="0"/>
            <a:t>Social</a:t>
          </a:r>
        </a:p>
        <a:p>
          <a:pPr marL="0" lvl="0" indent="0" algn="ctr" defTabSz="1333500">
            <a:lnSpc>
              <a:spcPct val="90000"/>
            </a:lnSpc>
            <a:spcBef>
              <a:spcPct val="0"/>
            </a:spcBef>
            <a:spcAft>
              <a:spcPct val="35000"/>
            </a:spcAft>
            <a:buNone/>
          </a:pPr>
          <a:r>
            <a:rPr lang="en-US" sz="3000" kern="1200" dirty="0"/>
            <a:t>(people)</a:t>
          </a:r>
        </a:p>
      </dsp:txBody>
      <dsp:txXfrm>
        <a:off x="2463834" y="594119"/>
        <a:ext cx="2224787" cy="1365210"/>
      </dsp:txXfrm>
    </dsp:sp>
    <dsp:sp modelId="{69995B11-4A01-4B7F-A30B-6845E89DC37F}">
      <dsp:nvSpPr>
        <dsp:cNvPr id="0" name=""/>
        <dsp:cNvSpPr/>
      </dsp:nvSpPr>
      <dsp:spPr>
        <a:xfrm>
          <a:off x="3154023" y="1959330"/>
          <a:ext cx="3033801" cy="3033801"/>
        </a:xfrm>
        <a:prstGeom prst="ellipse">
          <a:avLst/>
        </a:prstGeom>
        <a:solidFill>
          <a:schemeClr val="accent3">
            <a:alpha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333500">
            <a:lnSpc>
              <a:spcPct val="90000"/>
            </a:lnSpc>
            <a:spcBef>
              <a:spcPct val="0"/>
            </a:spcBef>
            <a:spcAft>
              <a:spcPct val="35000"/>
            </a:spcAft>
            <a:buNone/>
          </a:pPr>
          <a:r>
            <a:rPr lang="en-US" sz="3000" kern="1200" dirty="0"/>
            <a:t>Economic</a:t>
          </a:r>
        </a:p>
        <a:p>
          <a:pPr marL="0" lvl="0" indent="0" algn="ctr" defTabSz="1333500">
            <a:lnSpc>
              <a:spcPct val="90000"/>
            </a:lnSpc>
            <a:spcBef>
              <a:spcPct val="0"/>
            </a:spcBef>
            <a:spcAft>
              <a:spcPct val="35000"/>
            </a:spcAft>
            <a:buNone/>
          </a:pPr>
          <a:r>
            <a:rPr lang="en-US" sz="3000" kern="1200" dirty="0"/>
            <a:t>(profit)</a:t>
          </a:r>
        </a:p>
      </dsp:txBody>
      <dsp:txXfrm>
        <a:off x="4081861" y="2743062"/>
        <a:ext cx="1820280" cy="1668590"/>
      </dsp:txXfrm>
    </dsp:sp>
    <dsp:sp modelId="{3ED107CE-157F-480E-9F68-E7C8411142FC}">
      <dsp:nvSpPr>
        <dsp:cNvPr id="0" name=""/>
        <dsp:cNvSpPr/>
      </dsp:nvSpPr>
      <dsp:spPr>
        <a:xfrm>
          <a:off x="964630" y="1959330"/>
          <a:ext cx="3033801" cy="3033801"/>
        </a:xfrm>
        <a:prstGeom prst="ellipse">
          <a:avLst/>
        </a:prstGeom>
        <a:solidFill>
          <a:schemeClr val="accent4">
            <a:alpha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333500">
            <a:lnSpc>
              <a:spcPct val="90000"/>
            </a:lnSpc>
            <a:spcBef>
              <a:spcPct val="0"/>
            </a:spcBef>
            <a:spcAft>
              <a:spcPct val="35000"/>
            </a:spcAft>
            <a:buNone/>
          </a:pPr>
          <a:r>
            <a:rPr lang="en-US" sz="3000" kern="1200" dirty="0"/>
            <a:t>Environment</a:t>
          </a:r>
        </a:p>
        <a:p>
          <a:pPr marL="0" lvl="0" indent="0" algn="ctr" defTabSz="1333500">
            <a:lnSpc>
              <a:spcPct val="90000"/>
            </a:lnSpc>
            <a:spcBef>
              <a:spcPct val="0"/>
            </a:spcBef>
            <a:spcAft>
              <a:spcPct val="35000"/>
            </a:spcAft>
            <a:buNone/>
          </a:pPr>
          <a:r>
            <a:rPr lang="en-US" sz="3000" kern="1200" dirty="0"/>
            <a:t>(planet)</a:t>
          </a:r>
        </a:p>
      </dsp:txBody>
      <dsp:txXfrm>
        <a:off x="1250313" y="2743062"/>
        <a:ext cx="1820280" cy="1668590"/>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ca-E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7C8E45-968D-4E4F-B18C-88A19613017E}" type="datetimeFigureOut">
              <a:rPr lang="ca-ES" smtClean="0"/>
              <a:t>14/2/2017</a:t>
            </a:fld>
            <a:endParaRPr lang="ca-E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ca-E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ca-E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1C77CD-F3F2-467E-A836-007D635A5354}" type="slidenum">
              <a:rPr lang="ca-ES" smtClean="0"/>
              <a:t>‹#›</a:t>
            </a:fld>
            <a:endParaRPr lang="ca-ES"/>
          </a:p>
        </p:txBody>
      </p:sp>
    </p:spTree>
    <p:extLst>
      <p:ext uri="{BB962C8B-B14F-4D97-AF65-F5344CB8AC3E}">
        <p14:creationId xmlns:p14="http://schemas.microsoft.com/office/powerpoint/2010/main" val="3705102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B413A448-BAD3-49B5-BD6C-85A1DF0DACDF}" type="slidenum">
              <a:rPr lang="en-US">
                <a:cs typeface="Arial" charset="0"/>
              </a:rPr>
              <a:pPr/>
              <a:t>2</a:t>
            </a:fld>
            <a:endParaRPr lang="en-US">
              <a:cs typeface="Arial" charset="0"/>
            </a:endParaRPr>
          </a:p>
        </p:txBody>
      </p:sp>
      <p:sp>
        <p:nvSpPr>
          <p:cNvPr id="81923" name="Rectangle 2"/>
          <p:cNvSpPr>
            <a:spLocks noGrp="1" noRot="1" noChangeAspect="1" noChangeArrowheads="1" noTextEdit="1"/>
          </p:cNvSpPr>
          <p:nvPr>
            <p:ph type="sldImg"/>
          </p:nvPr>
        </p:nvSpPr>
        <p:spPr>
          <a:xfrm>
            <a:off x="958465" y="686474"/>
            <a:ext cx="4941072" cy="3428114"/>
          </a:xfrm>
          <a:ln/>
        </p:spPr>
      </p:sp>
      <p:sp>
        <p:nvSpPr>
          <p:cNvPr id="81924" name="Rectangle 3"/>
          <p:cNvSpPr>
            <a:spLocks noGrp="1" noChangeArrowheads="1"/>
          </p:cNvSpPr>
          <p:nvPr>
            <p:ph type="body" idx="1"/>
          </p:nvPr>
        </p:nvSpPr>
        <p:spPr>
          <a:noFill/>
          <a:ln/>
        </p:spPr>
        <p:txBody>
          <a:bodyPr/>
          <a:lstStyle/>
          <a:p>
            <a:pPr eaLnBrk="1" hangingPunct="1"/>
            <a:endParaRPr lang="ca-ES"/>
          </a:p>
        </p:txBody>
      </p:sp>
    </p:spTree>
    <p:extLst>
      <p:ext uri="{BB962C8B-B14F-4D97-AF65-F5344CB8AC3E}">
        <p14:creationId xmlns:p14="http://schemas.microsoft.com/office/powerpoint/2010/main" val="438313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EC46021A-4F1E-41EF-AB08-F742716EDA94}" type="slidenum">
              <a:rPr lang="en-US">
                <a:cs typeface="Arial" charset="0"/>
              </a:rPr>
              <a:pPr/>
              <a:t>3</a:t>
            </a:fld>
            <a:endParaRPr lang="en-US">
              <a:cs typeface="Arial" charset="0"/>
            </a:endParaRPr>
          </a:p>
        </p:txBody>
      </p:sp>
      <p:sp>
        <p:nvSpPr>
          <p:cNvPr id="82947" name="Rectangle 2"/>
          <p:cNvSpPr>
            <a:spLocks noGrp="1" noRot="1" noChangeAspect="1" noChangeArrowheads="1" noTextEdit="1"/>
          </p:cNvSpPr>
          <p:nvPr>
            <p:ph type="sldImg"/>
          </p:nvPr>
        </p:nvSpPr>
        <p:spPr>
          <a:xfrm>
            <a:off x="958465" y="686474"/>
            <a:ext cx="4941072" cy="3428114"/>
          </a:xfrm>
          <a:ln/>
        </p:spPr>
      </p:sp>
      <p:sp>
        <p:nvSpPr>
          <p:cNvPr id="82948" name="Rectangle 3"/>
          <p:cNvSpPr>
            <a:spLocks noGrp="1" noChangeArrowheads="1"/>
          </p:cNvSpPr>
          <p:nvPr>
            <p:ph type="body" idx="1"/>
          </p:nvPr>
        </p:nvSpPr>
        <p:spPr>
          <a:noFill/>
          <a:ln/>
        </p:spPr>
        <p:txBody>
          <a:bodyPr/>
          <a:lstStyle/>
          <a:p>
            <a:pPr eaLnBrk="1" hangingPunct="1"/>
            <a:endParaRPr lang="ca-ES"/>
          </a:p>
        </p:txBody>
      </p:sp>
    </p:spTree>
    <p:extLst>
      <p:ext uri="{BB962C8B-B14F-4D97-AF65-F5344CB8AC3E}">
        <p14:creationId xmlns:p14="http://schemas.microsoft.com/office/powerpoint/2010/main" val="4159293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512A228A-267D-4D15-9A61-5851F153F9C7}" type="slidenum">
              <a:rPr lang="en-US">
                <a:cs typeface="Arial" charset="0"/>
              </a:rPr>
              <a:pPr/>
              <a:t>4</a:t>
            </a:fld>
            <a:endParaRPr lang="en-US">
              <a:cs typeface="Arial" charset="0"/>
            </a:endParaRPr>
          </a:p>
        </p:txBody>
      </p:sp>
      <p:sp>
        <p:nvSpPr>
          <p:cNvPr id="83971" name="Rectangle 2"/>
          <p:cNvSpPr>
            <a:spLocks noGrp="1" noRot="1" noChangeAspect="1" noChangeArrowheads="1" noTextEdit="1"/>
          </p:cNvSpPr>
          <p:nvPr>
            <p:ph type="sldImg"/>
          </p:nvPr>
        </p:nvSpPr>
        <p:spPr>
          <a:xfrm>
            <a:off x="1143000" y="685800"/>
            <a:ext cx="4572000" cy="3429000"/>
          </a:xfrm>
          <a:ln/>
        </p:spPr>
      </p:sp>
      <p:sp>
        <p:nvSpPr>
          <p:cNvPr id="83972" name="Rectangle 3"/>
          <p:cNvSpPr>
            <a:spLocks noGrp="1" noChangeArrowheads="1"/>
          </p:cNvSpPr>
          <p:nvPr>
            <p:ph type="body" idx="1"/>
          </p:nvPr>
        </p:nvSpPr>
        <p:spPr>
          <a:noFill/>
          <a:ln/>
        </p:spPr>
        <p:txBody>
          <a:bodyPr/>
          <a:lstStyle/>
          <a:p>
            <a:pPr eaLnBrk="1" hangingPunct="1"/>
            <a:endParaRPr lang="ca-ES"/>
          </a:p>
        </p:txBody>
      </p:sp>
    </p:spTree>
    <p:extLst>
      <p:ext uri="{BB962C8B-B14F-4D97-AF65-F5344CB8AC3E}">
        <p14:creationId xmlns:p14="http://schemas.microsoft.com/office/powerpoint/2010/main" val="2349237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People:</a:t>
            </a:r>
            <a:r>
              <a:rPr lang="en-US" b="1" dirty="0"/>
              <a:t> </a:t>
            </a:r>
            <a:r>
              <a:rPr lang="en-US" dirty="0"/>
              <a:t>this is about the corporate social responsibility. Participants have to deal with employment, education &amp; training, health &amp; safety, fair trade, profit sharing, ethics and loyalty.</a:t>
            </a:r>
            <a:br>
              <a:rPr lang="en-US" dirty="0"/>
            </a:br>
            <a:br>
              <a:rPr lang="en-US" b="1" dirty="0"/>
            </a:br>
            <a:r>
              <a:rPr lang="en-US" b="1" dirty="0">
                <a:effectLst/>
              </a:rPr>
              <a:t>Planet</a:t>
            </a:r>
            <a:r>
              <a:rPr lang="en-US" b="1" dirty="0"/>
              <a:t>:</a:t>
            </a:r>
            <a:r>
              <a:rPr lang="en-US" b="1" dirty="0">
                <a:effectLst/>
              </a:rPr>
              <a:t> </a:t>
            </a:r>
            <a:r>
              <a:rPr lang="en-US" dirty="0"/>
              <a:t>discover the brand new aspect of </a:t>
            </a:r>
            <a:r>
              <a:rPr lang="en-US" i="1" dirty="0" err="1"/>
              <a:t>GlobStrat</a:t>
            </a:r>
            <a:r>
              <a:rPr lang="en-US" dirty="0"/>
              <a:t>. Compete in a global market where you also have to face environmental responsibility through many decisions: ecological footprint, toxicity, renewable energy sources, recycling, cradle-to-cradle life-cycle, etc.</a:t>
            </a:r>
            <a:br>
              <a:rPr lang="en-US" dirty="0"/>
            </a:br>
            <a:br>
              <a:rPr lang="en-US" b="1" dirty="0">
                <a:effectLst/>
              </a:rPr>
            </a:br>
            <a:r>
              <a:rPr lang="en-US" b="1" dirty="0">
                <a:effectLst/>
              </a:rPr>
              <a:t>Profit</a:t>
            </a:r>
            <a:r>
              <a:rPr lang="en-US" b="1" dirty="0"/>
              <a:t>:</a:t>
            </a:r>
            <a:r>
              <a:rPr lang="en-US" b="1" dirty="0">
                <a:effectLst/>
              </a:rPr>
              <a:t> </a:t>
            </a:r>
            <a:r>
              <a:rPr lang="en-US" dirty="0"/>
              <a:t>you will have to invest on a long-term basis in order to be competitive on the worldwide market. Select your business model among competitivity, innovation, differentiation or customer intimacy</a:t>
            </a:r>
            <a:endParaRPr lang="en-US" dirty="0"/>
          </a:p>
        </p:txBody>
      </p:sp>
      <p:sp>
        <p:nvSpPr>
          <p:cNvPr id="4" name="Slide Number Placeholder 3"/>
          <p:cNvSpPr>
            <a:spLocks noGrp="1"/>
          </p:cNvSpPr>
          <p:nvPr>
            <p:ph type="sldNum" sz="quarter" idx="10"/>
          </p:nvPr>
        </p:nvSpPr>
        <p:spPr/>
        <p:txBody>
          <a:bodyPr/>
          <a:lstStyle/>
          <a:p>
            <a:fld id="{3B1C77CD-F3F2-467E-A836-007D635A5354}" type="slidenum">
              <a:rPr lang="ca-ES" smtClean="0"/>
              <a:t>46</a:t>
            </a:fld>
            <a:endParaRPr lang="ca-ES"/>
          </a:p>
        </p:txBody>
      </p:sp>
    </p:spTree>
    <p:extLst>
      <p:ext uri="{BB962C8B-B14F-4D97-AF65-F5344CB8AC3E}">
        <p14:creationId xmlns:p14="http://schemas.microsoft.com/office/powerpoint/2010/main" val="93317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A3C0953F-8CB7-4F4B-8FF1-491B54CEE5AE}" type="datetimeFigureOut">
              <a:rPr lang="ca-ES" smtClean="0"/>
              <a:pPr/>
              <a:t>14/2/2017</a:t>
            </a:fld>
            <a:endParaRPr lang="ca-E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ca-E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228322E0-FFBC-4B9E-8373-4DB4C117B5E1}" type="slidenum">
              <a:rPr lang="ca-ES" smtClean="0"/>
              <a:pPr/>
              <a:t>‹#›</a:t>
            </a:fld>
            <a:endParaRPr lang="ca-E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3C0953F-8CB7-4F4B-8FF1-491B54CEE5AE}" type="datetimeFigureOut">
              <a:rPr lang="ca-ES" smtClean="0"/>
              <a:pPr/>
              <a:t>14/2/2017</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228322E0-FFBC-4B9E-8373-4DB4C117B5E1}" type="slidenum">
              <a:rPr lang="ca-ES" smtClean="0"/>
              <a:pPr/>
              <a:t>‹#›</a:t>
            </a:fld>
            <a:endParaRPr lang="ca-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A3C0953F-8CB7-4F4B-8FF1-491B54CEE5AE}" type="datetimeFigureOut">
              <a:rPr lang="ca-ES" smtClean="0"/>
              <a:pPr/>
              <a:t>14/2/2017</a:t>
            </a:fld>
            <a:endParaRPr lang="ca-ES"/>
          </a:p>
        </p:txBody>
      </p:sp>
      <p:sp>
        <p:nvSpPr>
          <p:cNvPr id="5" name="Footer Placeholder 4"/>
          <p:cNvSpPr>
            <a:spLocks noGrp="1"/>
          </p:cNvSpPr>
          <p:nvPr>
            <p:ph type="ftr" sz="quarter" idx="11"/>
          </p:nvPr>
        </p:nvSpPr>
        <p:spPr>
          <a:xfrm>
            <a:off x="457201" y="6248207"/>
            <a:ext cx="5573483" cy="365125"/>
          </a:xfrm>
        </p:spPr>
        <p:txBody>
          <a:bodyPr/>
          <a:lstStyle/>
          <a:p>
            <a:endParaRPr lang="ca-E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228322E0-FFBC-4B9E-8373-4DB4C117B5E1}" type="slidenum">
              <a:rPr lang="ca-ES" smtClean="0"/>
              <a:pPr/>
              <a:t>‹#›</a:t>
            </a:fld>
            <a:endParaRPr lang="ca-E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ca-ES"/>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4" name="Date Placeholder 3"/>
          <p:cNvSpPr>
            <a:spLocks noGrp="1"/>
          </p:cNvSpPr>
          <p:nvPr>
            <p:ph type="dt" sz="half" idx="10"/>
          </p:nvPr>
        </p:nvSpPr>
        <p:spPr/>
        <p:txBody>
          <a:bodyPr/>
          <a:lstStyle/>
          <a:p>
            <a:fld id="{A3C0953F-8CB7-4F4B-8FF1-491B54CEE5AE}" type="datetimeFigureOut">
              <a:rPr lang="ca-ES" smtClean="0"/>
              <a:pPr/>
              <a:t>14/2/2017</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228322E0-FFBC-4B9E-8373-4DB4C117B5E1}" type="slidenum">
              <a:rPr lang="ca-ES" smtClean="0"/>
              <a:pPr/>
              <a:t>‹#›</a:t>
            </a:fld>
            <a:endParaRPr lang="ca-E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ca-ES"/>
          </a:p>
        </p:txBody>
      </p:sp>
      <p:sp>
        <p:nvSpPr>
          <p:cNvPr id="3" name="Table Placeholder 2"/>
          <p:cNvSpPr>
            <a:spLocks noGrp="1"/>
          </p:cNvSpPr>
          <p:nvPr>
            <p:ph type="tbl" idx="1"/>
          </p:nvPr>
        </p:nvSpPr>
        <p:spPr>
          <a:xfrm>
            <a:off x="457200" y="1600200"/>
            <a:ext cx="8229600" cy="4525963"/>
          </a:xfrm>
        </p:spPr>
        <p:txBody>
          <a:bodyPr/>
          <a:lstStyle/>
          <a:p>
            <a:pPr lvl="0"/>
            <a:endParaRPr lang="ca-ES" noProof="0"/>
          </a:p>
        </p:txBody>
      </p:sp>
      <p:sp>
        <p:nvSpPr>
          <p:cNvPr id="4" name="Rectangle 4"/>
          <p:cNvSpPr>
            <a:spLocks noGrp="1" noChangeArrowheads="1"/>
          </p:cNvSpPr>
          <p:nvPr>
            <p:ph type="dt" sz="half" idx="10"/>
          </p:nvPr>
        </p:nvSpPr>
        <p:spPr>
          <a:ln/>
        </p:spPr>
        <p:txBody>
          <a:bodyPr/>
          <a:lstStyle>
            <a:lvl1pPr>
              <a:defRPr/>
            </a:lvl1pPr>
          </a:lstStyle>
          <a:p>
            <a:pPr>
              <a:defRPr/>
            </a:pPr>
            <a:endParaRPr lang="ca-ES"/>
          </a:p>
        </p:txBody>
      </p:sp>
      <p:sp>
        <p:nvSpPr>
          <p:cNvPr id="5" name="Rectangle 5"/>
          <p:cNvSpPr>
            <a:spLocks noGrp="1" noChangeArrowheads="1"/>
          </p:cNvSpPr>
          <p:nvPr>
            <p:ph type="ftr" sz="quarter" idx="11"/>
          </p:nvPr>
        </p:nvSpPr>
        <p:spPr>
          <a:ln/>
        </p:spPr>
        <p:txBody>
          <a:bodyPr/>
          <a:lstStyle>
            <a:lvl1pPr>
              <a:defRPr/>
            </a:lvl1pPr>
          </a:lstStyle>
          <a:p>
            <a:pPr>
              <a:defRPr/>
            </a:pPr>
            <a:endParaRPr lang="ca-ES"/>
          </a:p>
        </p:txBody>
      </p:sp>
      <p:sp>
        <p:nvSpPr>
          <p:cNvPr id="6" name="Rectangle 6"/>
          <p:cNvSpPr>
            <a:spLocks noGrp="1" noChangeArrowheads="1"/>
          </p:cNvSpPr>
          <p:nvPr>
            <p:ph type="sldNum" sz="quarter" idx="12"/>
          </p:nvPr>
        </p:nvSpPr>
        <p:spPr>
          <a:ln/>
        </p:spPr>
        <p:txBody>
          <a:bodyPr/>
          <a:lstStyle>
            <a:lvl1pPr>
              <a:defRPr/>
            </a:lvl1pPr>
          </a:lstStyle>
          <a:p>
            <a:pPr>
              <a:defRPr/>
            </a:pPr>
            <a:fld id="{4DEDCBAF-D94E-4866-9926-A059BA793F85}" type="slidenum">
              <a:rPr lang="ca-ES"/>
              <a:pPr>
                <a:defRPr/>
              </a:pPr>
              <a:t>‹#›</a:t>
            </a:fld>
            <a:endParaRPr lang="ca-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A3C0953F-8CB7-4F4B-8FF1-491B54CEE5AE}" type="datetimeFigureOut">
              <a:rPr lang="ca-ES" smtClean="0"/>
              <a:pPr/>
              <a:t>14/2/2017</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228322E0-FFBC-4B9E-8373-4DB4C117B5E1}" type="slidenum">
              <a:rPr lang="ca-ES" smtClean="0"/>
              <a:pPr/>
              <a:t>‹#›</a:t>
            </a:fld>
            <a:endParaRPr lang="ca-E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A3C0953F-8CB7-4F4B-8FF1-491B54CEE5AE}" type="datetimeFigureOut">
              <a:rPr lang="ca-ES" smtClean="0"/>
              <a:pPr/>
              <a:t>14/2/2017</a:t>
            </a:fld>
            <a:endParaRPr lang="ca-E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228322E0-FFBC-4B9E-8373-4DB4C117B5E1}" type="slidenum">
              <a:rPr lang="ca-ES" smtClean="0"/>
              <a:pPr/>
              <a:t>‹#›</a:t>
            </a:fld>
            <a:endParaRPr lang="ca-ES"/>
          </a:p>
        </p:txBody>
      </p:sp>
      <p:sp>
        <p:nvSpPr>
          <p:cNvPr id="14" name="Footer Placeholder 13"/>
          <p:cNvSpPr>
            <a:spLocks noGrp="1"/>
          </p:cNvSpPr>
          <p:nvPr>
            <p:ph type="ftr" sz="quarter" idx="12"/>
          </p:nvPr>
        </p:nvSpPr>
        <p:spPr/>
        <p:txBody>
          <a:bodyPr/>
          <a:lstStyle/>
          <a:p>
            <a:endParaRPr lang="ca-E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A3C0953F-8CB7-4F4B-8FF1-491B54CEE5AE}" type="datetimeFigureOut">
              <a:rPr lang="ca-ES" smtClean="0"/>
              <a:pPr/>
              <a:t>14/2/2017</a:t>
            </a:fld>
            <a:endParaRPr lang="ca-ES"/>
          </a:p>
        </p:txBody>
      </p:sp>
      <p:sp>
        <p:nvSpPr>
          <p:cNvPr id="10" name="Slide Number Placeholder 9"/>
          <p:cNvSpPr>
            <a:spLocks noGrp="1"/>
          </p:cNvSpPr>
          <p:nvPr>
            <p:ph type="sldNum" sz="quarter" idx="16"/>
          </p:nvPr>
        </p:nvSpPr>
        <p:spPr/>
        <p:txBody>
          <a:bodyPr rtlCol="0"/>
          <a:lstStyle/>
          <a:p>
            <a:fld id="{228322E0-FFBC-4B9E-8373-4DB4C117B5E1}" type="slidenum">
              <a:rPr lang="ca-ES" smtClean="0"/>
              <a:pPr/>
              <a:t>‹#›</a:t>
            </a:fld>
            <a:endParaRPr lang="ca-ES"/>
          </a:p>
        </p:txBody>
      </p:sp>
      <p:sp>
        <p:nvSpPr>
          <p:cNvPr id="12" name="Footer Placeholder 11"/>
          <p:cNvSpPr>
            <a:spLocks noGrp="1"/>
          </p:cNvSpPr>
          <p:nvPr>
            <p:ph type="ftr" sz="quarter" idx="17"/>
          </p:nvPr>
        </p:nvSpPr>
        <p:spPr/>
        <p:txBody>
          <a:bodyPr rtlCol="0"/>
          <a:lstStyle/>
          <a:p>
            <a:endParaRPr lang="ca-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A3C0953F-8CB7-4F4B-8FF1-491B54CEE5AE}" type="datetimeFigureOut">
              <a:rPr lang="ca-ES" smtClean="0"/>
              <a:pPr/>
              <a:t>14/2/2017</a:t>
            </a:fld>
            <a:endParaRPr lang="ca-ES"/>
          </a:p>
        </p:txBody>
      </p:sp>
      <p:sp>
        <p:nvSpPr>
          <p:cNvPr id="12" name="Slide Number Placeholder 11"/>
          <p:cNvSpPr>
            <a:spLocks noGrp="1"/>
          </p:cNvSpPr>
          <p:nvPr>
            <p:ph type="sldNum" sz="quarter" idx="16"/>
          </p:nvPr>
        </p:nvSpPr>
        <p:spPr/>
        <p:txBody>
          <a:bodyPr rtlCol="0"/>
          <a:lstStyle/>
          <a:p>
            <a:fld id="{228322E0-FFBC-4B9E-8373-4DB4C117B5E1}" type="slidenum">
              <a:rPr lang="ca-ES" smtClean="0"/>
              <a:pPr/>
              <a:t>‹#›</a:t>
            </a:fld>
            <a:endParaRPr lang="ca-ES"/>
          </a:p>
        </p:txBody>
      </p:sp>
      <p:sp>
        <p:nvSpPr>
          <p:cNvPr id="14" name="Footer Placeholder 13"/>
          <p:cNvSpPr>
            <a:spLocks noGrp="1"/>
          </p:cNvSpPr>
          <p:nvPr>
            <p:ph type="ftr" sz="quarter" idx="17"/>
          </p:nvPr>
        </p:nvSpPr>
        <p:spPr/>
        <p:txBody>
          <a:bodyPr rtlCol="0"/>
          <a:lstStyle/>
          <a:p>
            <a:endParaRPr lang="ca-E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A3C0953F-8CB7-4F4B-8FF1-491B54CEE5AE}" type="datetimeFigureOut">
              <a:rPr lang="ca-ES" smtClean="0"/>
              <a:pPr/>
              <a:t>14/2/2017</a:t>
            </a:fld>
            <a:endParaRPr lang="ca-ES"/>
          </a:p>
        </p:txBody>
      </p:sp>
      <p:sp>
        <p:nvSpPr>
          <p:cNvPr id="4" name="Footer Placeholder 3"/>
          <p:cNvSpPr>
            <a:spLocks noGrp="1"/>
          </p:cNvSpPr>
          <p:nvPr>
            <p:ph type="ftr" sz="quarter" idx="11"/>
          </p:nvPr>
        </p:nvSpPr>
        <p:spPr/>
        <p:txBody>
          <a:bodyPr/>
          <a:lstStyle/>
          <a:p>
            <a:endParaRPr lang="ca-E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228322E0-FFBC-4B9E-8373-4DB4C117B5E1}" type="slidenum">
              <a:rPr lang="ca-ES" smtClean="0"/>
              <a:pPr/>
              <a:t>‹#›</a:t>
            </a:fld>
            <a:endParaRPr lang="ca-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C0953F-8CB7-4F4B-8FF1-491B54CEE5AE}" type="datetimeFigureOut">
              <a:rPr lang="ca-ES" smtClean="0"/>
              <a:pPr/>
              <a:t>14/2/2017</a:t>
            </a:fld>
            <a:endParaRPr lang="ca-ES"/>
          </a:p>
        </p:txBody>
      </p:sp>
      <p:sp>
        <p:nvSpPr>
          <p:cNvPr id="3" name="Footer Placeholder 2"/>
          <p:cNvSpPr>
            <a:spLocks noGrp="1"/>
          </p:cNvSpPr>
          <p:nvPr>
            <p:ph type="ftr" sz="quarter" idx="11"/>
          </p:nvPr>
        </p:nvSpPr>
        <p:spPr/>
        <p:txBody>
          <a:bodyPr/>
          <a:lstStyle/>
          <a:p>
            <a:endParaRPr lang="ca-E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228322E0-FFBC-4B9E-8373-4DB4C117B5E1}" type="slidenum">
              <a:rPr lang="ca-ES" smtClean="0"/>
              <a:pPr/>
              <a:t>‹#›</a:t>
            </a:fld>
            <a:endParaRPr lang="ca-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A3C0953F-8CB7-4F4B-8FF1-491B54CEE5AE}" type="datetimeFigureOut">
              <a:rPr lang="ca-ES" smtClean="0"/>
              <a:pPr/>
              <a:t>14/2/2017</a:t>
            </a:fld>
            <a:endParaRPr lang="ca-ES"/>
          </a:p>
        </p:txBody>
      </p:sp>
      <p:sp>
        <p:nvSpPr>
          <p:cNvPr id="6" name="Footer Placeholder 5"/>
          <p:cNvSpPr>
            <a:spLocks noGrp="1"/>
          </p:cNvSpPr>
          <p:nvPr>
            <p:ph type="ftr" sz="quarter" idx="11"/>
          </p:nvPr>
        </p:nvSpPr>
        <p:spPr/>
        <p:txBody>
          <a:bodyPr/>
          <a:lstStyle/>
          <a:p>
            <a:endParaRPr lang="ca-E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228322E0-FFBC-4B9E-8373-4DB4C117B5E1}" type="slidenum">
              <a:rPr lang="ca-ES" smtClean="0"/>
              <a:pPr/>
              <a:t>‹#›</a:t>
            </a:fld>
            <a:endParaRPr lang="ca-E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A3C0953F-8CB7-4F4B-8FF1-491B54CEE5AE}" type="datetimeFigureOut">
              <a:rPr lang="ca-ES" smtClean="0"/>
              <a:pPr/>
              <a:t>14/2/2017</a:t>
            </a:fld>
            <a:endParaRPr lang="ca-E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228322E0-FFBC-4B9E-8373-4DB4C117B5E1}" type="slidenum">
              <a:rPr lang="ca-ES" smtClean="0"/>
              <a:pPr/>
              <a:t>‹#›</a:t>
            </a:fld>
            <a:endParaRPr lang="ca-ES"/>
          </a:p>
        </p:txBody>
      </p:sp>
      <p:sp>
        <p:nvSpPr>
          <p:cNvPr id="14" name="Footer Placeholder 13"/>
          <p:cNvSpPr>
            <a:spLocks noGrp="1"/>
          </p:cNvSpPr>
          <p:nvPr>
            <p:ph type="ftr" sz="quarter" idx="12"/>
          </p:nvPr>
        </p:nvSpPr>
        <p:spPr>
          <a:xfrm>
            <a:off x="1600200" y="6248206"/>
            <a:ext cx="4572000" cy="365125"/>
          </a:xfrm>
        </p:spPr>
        <p:txBody>
          <a:bodyPr rtlCol="0"/>
          <a:lstStyle/>
          <a:p>
            <a:endParaRPr lang="ca-E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A3C0953F-8CB7-4F4B-8FF1-491B54CEE5AE}" type="datetimeFigureOut">
              <a:rPr lang="ca-ES" smtClean="0"/>
              <a:pPr/>
              <a:t>14/2/2017</a:t>
            </a:fld>
            <a:endParaRPr lang="ca-E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ca-E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228322E0-FFBC-4B9E-8373-4DB4C117B5E1}" type="slidenum">
              <a:rPr lang="ca-ES" smtClean="0"/>
              <a:pPr/>
              <a:t>‹#›</a:t>
            </a:fld>
            <a:endParaRPr lang="ca-E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4.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5.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6.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9.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tags" Target="../tags/tag30.xml"/><Relationship Id="rId7" Type="http://schemas.openxmlformats.org/officeDocument/2006/relationships/oleObject" Target="../embeddings/oleObject2.bin"/><Relationship Id="rId2" Type="http://schemas.openxmlformats.org/officeDocument/2006/relationships/tags" Target="../tags/tag29.xml"/><Relationship Id="rId1" Type="http://schemas.openxmlformats.org/officeDocument/2006/relationships/vmlDrawing" Target="../drawings/vmlDrawing2.vml"/><Relationship Id="rId6" Type="http://schemas.openxmlformats.org/officeDocument/2006/relationships/slideLayout" Target="../slideLayouts/slideLayout12.xml"/><Relationship Id="rId5" Type="http://schemas.openxmlformats.org/officeDocument/2006/relationships/tags" Target="../tags/tag32.xml"/><Relationship Id="rId4" Type="http://schemas.openxmlformats.org/officeDocument/2006/relationships/tags" Target="../tags/tag3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tags" Target="../tags/tag34.xml"/><Relationship Id="rId7" Type="http://schemas.openxmlformats.org/officeDocument/2006/relationships/oleObject" Target="../embeddings/oleObject3.bin"/><Relationship Id="rId2" Type="http://schemas.openxmlformats.org/officeDocument/2006/relationships/tags" Target="../tags/tag33.xml"/><Relationship Id="rId1" Type="http://schemas.openxmlformats.org/officeDocument/2006/relationships/vmlDrawing" Target="../drawings/vmlDrawing3.vml"/><Relationship Id="rId6" Type="http://schemas.openxmlformats.org/officeDocument/2006/relationships/slideLayout" Target="../slideLayouts/slideLayout12.xml"/><Relationship Id="rId5" Type="http://schemas.openxmlformats.org/officeDocument/2006/relationships/tags" Target="../tags/tag36.xml"/><Relationship Id="rId4" Type="http://schemas.openxmlformats.org/officeDocument/2006/relationships/tags" Target="../tags/tag35.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4.xml"/><Relationship Id="rId1" Type="http://schemas.openxmlformats.org/officeDocument/2006/relationships/tags" Target="../tags/tag37.xml"/></Relationships>
</file>

<file path=ppt/slides/_rels/slide32.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tags" Target="../tags/tag39.xml"/><Relationship Id="rId7" Type="http://schemas.openxmlformats.org/officeDocument/2006/relationships/oleObject" Target="../embeddings/oleObject4.bin"/><Relationship Id="rId2" Type="http://schemas.openxmlformats.org/officeDocument/2006/relationships/tags" Target="../tags/tag38.xml"/><Relationship Id="rId1" Type="http://schemas.openxmlformats.org/officeDocument/2006/relationships/vmlDrawing" Target="../drawings/vmlDrawing4.vml"/><Relationship Id="rId6" Type="http://schemas.openxmlformats.org/officeDocument/2006/relationships/slideLayout" Target="../slideLayouts/slideLayout12.xml"/><Relationship Id="rId5" Type="http://schemas.openxmlformats.org/officeDocument/2006/relationships/tags" Target="../tags/tag41.xml"/><Relationship Id="rId4" Type="http://schemas.openxmlformats.org/officeDocument/2006/relationships/tags" Target="../tags/tag40.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5.xml"/><Relationship Id="rId1" Type="http://schemas.openxmlformats.org/officeDocument/2006/relationships/vmlDrawing" Target="../drawings/vmlDrawing5.vml"/><Relationship Id="rId5" Type="http://schemas.openxmlformats.org/officeDocument/2006/relationships/image" Target="../media/image11.wmf"/><Relationship Id="rId4" Type="http://schemas.openxmlformats.org/officeDocument/2006/relationships/oleObject" Target="../embeddings/oleObject5.bin"/></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46.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tags" Target="../tags/tag49.xml"/><Relationship Id="rId7" Type="http://schemas.openxmlformats.org/officeDocument/2006/relationships/slideLayout" Target="../slideLayouts/slideLayout12.xml"/><Relationship Id="rId2" Type="http://schemas.openxmlformats.org/officeDocument/2006/relationships/tags" Target="../tags/tag48.xml"/><Relationship Id="rId1" Type="http://schemas.openxmlformats.org/officeDocument/2006/relationships/vmlDrawing" Target="../drawings/vmlDrawing6.vml"/><Relationship Id="rId6" Type="http://schemas.openxmlformats.org/officeDocument/2006/relationships/tags" Target="../tags/tag52.xml"/><Relationship Id="rId5" Type="http://schemas.openxmlformats.org/officeDocument/2006/relationships/tags" Target="../tags/tag51.xml"/><Relationship Id="rId10" Type="http://schemas.openxmlformats.org/officeDocument/2006/relationships/image" Target="../media/image12.png"/><Relationship Id="rId4" Type="http://schemas.openxmlformats.org/officeDocument/2006/relationships/tags" Target="../tags/tag50.xml"/><Relationship Id="rId9" Type="http://schemas.openxmlformats.org/officeDocument/2006/relationships/image" Target="../media/image13.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41.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tags" Target="../tags/tag55.xml"/><Relationship Id="rId7" Type="http://schemas.openxmlformats.org/officeDocument/2006/relationships/oleObject" Target="../embeddings/oleObject7.bin"/><Relationship Id="rId2" Type="http://schemas.openxmlformats.org/officeDocument/2006/relationships/tags" Target="../tags/tag54.xml"/><Relationship Id="rId1" Type="http://schemas.openxmlformats.org/officeDocument/2006/relationships/vmlDrawing" Target="../drawings/vmlDrawing7.vml"/><Relationship Id="rId6" Type="http://schemas.openxmlformats.org/officeDocument/2006/relationships/slideLayout" Target="../slideLayouts/slideLayout12.xml"/><Relationship Id="rId5" Type="http://schemas.openxmlformats.org/officeDocument/2006/relationships/tags" Target="../tags/tag57.xml"/><Relationship Id="rId4" Type="http://schemas.openxmlformats.org/officeDocument/2006/relationships/tags" Target="../tags/tag56.xml"/><Relationship Id="rId9" Type="http://schemas.openxmlformats.org/officeDocument/2006/relationships/image" Target="../media/image14.png"/></Relationships>
</file>

<file path=ppt/slides/_rels/slide42.xml.rels><?xml version="1.0" encoding="UTF-8" standalone="yes"?>
<Relationships xmlns="http://schemas.openxmlformats.org/package/2006/relationships"><Relationship Id="rId3" Type="http://schemas.openxmlformats.org/officeDocument/2006/relationships/hyperlink" Target="http://www.irit.fr/COSI/training/evaluationoftools/Evaluation-Of-Simulation-Tools.htm" TargetMode="External"/><Relationship Id="rId2" Type="http://schemas.openxmlformats.org/officeDocument/2006/relationships/slideLayout" Target="../slideLayouts/slideLayout2.xml"/><Relationship Id="rId1" Type="http://schemas.openxmlformats.org/officeDocument/2006/relationships/tags" Target="../tags/tag58.xml"/><Relationship Id="rId6" Type="http://schemas.openxmlformats.org/officeDocument/2006/relationships/hyperlink" Target="http://www.idsia.ch/~andrea/sim/simtools.html" TargetMode="External"/><Relationship Id="rId5" Type="http://schemas.openxmlformats.org/officeDocument/2006/relationships/hyperlink" Target="http://www.irit.fr/COSI/index.php" TargetMode="External"/><Relationship Id="rId4" Type="http://schemas.openxmlformats.org/officeDocument/2006/relationships/hyperlink" Target="http://www.iiisci.org/Journal/riSCI/Abstract.asp?var=&amp;id=P856809"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www.greenpeace.org/international/en/publications/Campaign-reports/Climate-Reports/How-Clean-is-Your-Cloud/"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oss-watch.ac.uk/resources/ip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3.emf"/><Relationship Id="rId2" Type="http://schemas.openxmlformats.org/officeDocument/2006/relationships/tags" Target="../tags/tag3.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Layout" Target="../slideLayouts/slideLayout12.xml"/><Relationship Id="rId4" Type="http://schemas.openxmlformats.org/officeDocument/2006/relationships/tags" Target="../tags/tag5.xml"/></Relationships>
</file>

<file path=ppt/slides/_rels/slide50.xml.rels><?xml version="1.0" encoding="UTF-8" standalone="yes"?>
<Relationships xmlns="http://schemas.openxmlformats.org/package/2006/relationships"><Relationship Id="rId2" Type="http://schemas.openxmlformats.org/officeDocument/2006/relationships/hyperlink" Target="http://www.software.ac.uk/resources/approaches-software-sustainability"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ca-ES" dirty="0"/>
              <a:t>Mètriques per triar el programari de simulació</a:t>
            </a:r>
          </a:p>
        </p:txBody>
      </p:sp>
      <p:sp>
        <p:nvSpPr>
          <p:cNvPr id="3" name="Subtitle 2"/>
          <p:cNvSpPr>
            <a:spLocks noGrp="1"/>
          </p:cNvSpPr>
          <p:nvPr>
            <p:ph type="subTitle" idx="1"/>
          </p:nvPr>
        </p:nvSpPr>
        <p:spPr/>
        <p:txBody>
          <a:bodyPr>
            <a:normAutofit fontScale="92500" lnSpcReduction="20000"/>
          </a:bodyPr>
          <a:lstStyle/>
          <a:p>
            <a:r>
              <a:rPr lang="ca-ES" dirty="0"/>
              <a:t>Mesurar l’adequació i la qualitat del programari de simulació a un projecte concret.</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1"/>
          </p:nvPr>
        </p:nvSpPr>
        <p:spPr/>
        <p:txBody>
          <a:bodyPr/>
          <a:lstStyle/>
          <a:p>
            <a:r>
              <a:rPr lang="ca-ES" dirty="0"/>
              <a:t>Model Sistèmic de Qualitat; MOSCA+</a:t>
            </a:r>
          </a:p>
          <a:p>
            <a:r>
              <a:rPr lang="en-US" dirty="0"/>
              <a:t>Software Test and Evaluation Panel; STEP</a:t>
            </a:r>
            <a:endParaRPr lang="ca-ES" dirty="0"/>
          </a:p>
        </p:txBody>
      </p:sp>
      <p:sp>
        <p:nvSpPr>
          <p:cNvPr id="2" name="Title 1"/>
          <p:cNvSpPr>
            <a:spLocks noGrp="1"/>
          </p:cNvSpPr>
          <p:nvPr>
            <p:ph type="title"/>
          </p:nvPr>
        </p:nvSpPr>
        <p:spPr/>
        <p:txBody>
          <a:bodyPr/>
          <a:lstStyle/>
          <a:p>
            <a:r>
              <a:rPr lang="ca-ES" dirty="0"/>
              <a:t>Metodologies</a:t>
            </a: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a-ES" dirty="0"/>
              <a:t>Mosca +</a:t>
            </a:r>
          </a:p>
        </p:txBody>
      </p:sp>
      <p:pic>
        <p:nvPicPr>
          <p:cNvPr id="23554" name="Picture 2"/>
          <p:cNvPicPr>
            <a:picLocks noGrp="1" noChangeAspect="1" noChangeArrowheads="1"/>
          </p:cNvPicPr>
          <p:nvPr>
            <p:ph sz="quarter" idx="1"/>
          </p:nvPr>
        </p:nvPicPr>
        <p:blipFill>
          <a:blip r:embed="rId3"/>
          <a:stretch>
            <a:fillRect/>
          </a:stretch>
        </p:blipFill>
        <p:spPr bwMode="auto">
          <a:xfrm>
            <a:off x="762000" y="1524000"/>
            <a:ext cx="7391400" cy="5127706"/>
          </a:xfrm>
          <a:prstGeom prst="rect">
            <a:avLst/>
          </a:prstGeom>
          <a:noFill/>
          <a:ln w="9525">
            <a:noFill/>
            <a:miter lim="800000"/>
            <a:headEnd/>
            <a:tailEnd/>
          </a:ln>
          <a:effectLst/>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a-ES" dirty="0"/>
              <a:t>Nivell 0: Dimensió</a:t>
            </a:r>
          </a:p>
        </p:txBody>
      </p:sp>
      <p:sp>
        <p:nvSpPr>
          <p:cNvPr id="3" name="Content Placeholder 2"/>
          <p:cNvSpPr>
            <a:spLocks noGrp="1"/>
          </p:cNvSpPr>
          <p:nvPr>
            <p:ph sz="quarter" idx="1"/>
          </p:nvPr>
        </p:nvSpPr>
        <p:spPr/>
        <p:txBody>
          <a:bodyPr/>
          <a:lstStyle/>
          <a:p>
            <a:r>
              <a:rPr lang="ca-ES" dirty="0">
                <a:solidFill>
                  <a:schemeClr val="tx1"/>
                </a:solidFill>
                <a:latin typeface="+mn-lt"/>
                <a:ea typeface="+mn-ea"/>
                <a:cs typeface="+mn-cs"/>
              </a:rPr>
              <a:t>Efectivitat del producte: Mesura la qualitat en el context de la relació entre el que s’obté i el que es desitja obtenir.</a:t>
            </a:r>
          </a:p>
          <a:p>
            <a:r>
              <a:rPr lang="ca-ES" dirty="0">
                <a:solidFill>
                  <a:schemeClr val="tx1"/>
                </a:solidFill>
                <a:latin typeface="+mn-lt"/>
                <a:ea typeface="+mn-ea"/>
                <a:cs typeface="+mn-cs"/>
              </a:rPr>
              <a:t>Combinant aquesta definició amb producte s’obté que l’efectivitat del producte busca mesurar la qualitat en el context sota el que opera el programari.</a:t>
            </a:r>
            <a:endParaRPr lang="ca-ES" dirty="0"/>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a-ES" dirty="0"/>
              <a:t>Nivell 1: Categories</a:t>
            </a:r>
          </a:p>
        </p:txBody>
      </p:sp>
      <p:sp>
        <p:nvSpPr>
          <p:cNvPr id="3" name="Content Placeholder 2"/>
          <p:cNvSpPr>
            <a:spLocks noGrp="1"/>
          </p:cNvSpPr>
          <p:nvPr>
            <p:ph sz="quarter" idx="1"/>
          </p:nvPr>
        </p:nvSpPr>
        <p:spPr/>
        <p:txBody>
          <a:bodyPr/>
          <a:lstStyle/>
          <a:p>
            <a:r>
              <a:rPr lang="ca-ES" dirty="0">
                <a:solidFill>
                  <a:schemeClr val="tx1"/>
                </a:solidFill>
                <a:latin typeface="+mn-lt"/>
                <a:ea typeface="+mn-ea"/>
                <a:cs typeface="+mn-cs"/>
              </a:rPr>
              <a:t>FUNCIONALITAT i altres dues categories han de ser seleccionades entre les proposades per la metodologia MOSCA+</a:t>
            </a:r>
          </a:p>
          <a:p>
            <a:r>
              <a:rPr lang="ca-ES" dirty="0"/>
              <a:t>Experts en simulació va considerar USABILITAT i EFICIÈNCIA com a categories de mes gran interès que han d’estar presents en el programari a avaluar.</a:t>
            </a: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a-ES" dirty="0"/>
              <a:t>Nivell 1: Categories</a:t>
            </a:r>
          </a:p>
        </p:txBody>
      </p:sp>
      <p:sp>
        <p:nvSpPr>
          <p:cNvPr id="3" name="Content Placeholder 2"/>
          <p:cNvSpPr>
            <a:spLocks noGrp="1"/>
          </p:cNvSpPr>
          <p:nvPr>
            <p:ph sz="quarter" idx="1"/>
          </p:nvPr>
        </p:nvSpPr>
        <p:spPr/>
        <p:txBody>
          <a:bodyPr/>
          <a:lstStyle/>
          <a:p>
            <a:r>
              <a:rPr lang="ca-ES" sz="2400" dirty="0">
                <a:solidFill>
                  <a:schemeClr val="tx1"/>
                </a:solidFill>
                <a:latin typeface="+mn-lt"/>
                <a:ea typeface="+mn-ea"/>
                <a:cs typeface="+mn-cs"/>
              </a:rPr>
              <a:t>FUNCIONALITAT: Capacitat del programari per proveir funcions que compleixin amb les necessitats específiques o </a:t>
            </a:r>
            <a:r>
              <a:rPr lang="ca-ES" sz="2400" dirty="0"/>
              <a:t>implícites, quan és usat sota certes condicions.</a:t>
            </a:r>
            <a:endParaRPr lang="ca-ES" sz="2400" dirty="0">
              <a:solidFill>
                <a:schemeClr val="tx1"/>
              </a:solidFill>
              <a:latin typeface="+mn-lt"/>
              <a:ea typeface="+mn-ea"/>
              <a:cs typeface="+mn-cs"/>
            </a:endParaRPr>
          </a:p>
          <a:p>
            <a:r>
              <a:rPr lang="ca-ES" sz="2400" dirty="0" err="1">
                <a:solidFill>
                  <a:schemeClr val="tx1"/>
                </a:solidFill>
                <a:latin typeface="+mn-lt"/>
                <a:ea typeface="+mn-ea"/>
                <a:cs typeface="+mn-cs"/>
              </a:rPr>
              <a:t>USABILITAT</a:t>
            </a:r>
            <a:r>
              <a:rPr lang="ca-ES" sz="2400" dirty="0">
                <a:solidFill>
                  <a:schemeClr val="tx1"/>
                </a:solidFill>
                <a:latin typeface="+mn-lt"/>
                <a:ea typeface="+mn-ea"/>
                <a:cs typeface="+mn-cs"/>
              </a:rPr>
              <a:t>: Capacitat del producte per ser atractiu, entès i après i usat per l’usuari sota condicions específiques.</a:t>
            </a:r>
          </a:p>
          <a:p>
            <a:r>
              <a:rPr lang="ca-ES" sz="2400" dirty="0">
                <a:solidFill>
                  <a:schemeClr val="tx1"/>
                </a:solidFill>
                <a:latin typeface="+mn-lt"/>
                <a:ea typeface="+mn-ea"/>
                <a:cs typeface="+mn-cs"/>
              </a:rPr>
              <a:t>EFICIÈNCIA: Capacitat del producte per proveir un rendiment apropiat, relatiu a la quantitat de recursos emprats sota condicions específiques.</a:t>
            </a:r>
            <a:endParaRPr lang="ca-ES" sz="2400" dirty="0"/>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a-ES" dirty="0"/>
              <a:t>Nivell 2: Característiques</a:t>
            </a:r>
          </a:p>
        </p:txBody>
      </p:sp>
      <p:sp>
        <p:nvSpPr>
          <p:cNvPr id="3" name="Content Placeholder 2"/>
          <p:cNvSpPr>
            <a:spLocks noGrp="1"/>
          </p:cNvSpPr>
          <p:nvPr>
            <p:ph sz="quarter" idx="1"/>
          </p:nvPr>
        </p:nvSpPr>
        <p:spPr/>
        <p:txBody>
          <a:bodyPr/>
          <a:lstStyle/>
          <a:p>
            <a:r>
              <a:rPr lang="ca-ES" dirty="0">
                <a:solidFill>
                  <a:schemeClr val="tx1"/>
                </a:solidFill>
                <a:latin typeface="+mn-lt"/>
                <a:ea typeface="+mn-ea"/>
                <a:cs typeface="+mn-cs"/>
              </a:rPr>
              <a:t>Per cada categoria hi ha associat un conjunt de característiques, les quals defineixen les àrees claus que cal satisfer per aconseguir, assegurar i controlar la qualitat de les categories del producte.</a:t>
            </a:r>
            <a:endParaRPr lang="ca-ES" dirty="0"/>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ca-ES" dirty="0"/>
              <a:t>Nivell 2: Característiques de Funcionalitat</a:t>
            </a:r>
          </a:p>
        </p:txBody>
      </p:sp>
      <p:sp>
        <p:nvSpPr>
          <p:cNvPr id="3" name="Content Placeholder 2"/>
          <p:cNvSpPr>
            <a:spLocks noGrp="1"/>
          </p:cNvSpPr>
          <p:nvPr>
            <p:ph sz="quarter" idx="1"/>
          </p:nvPr>
        </p:nvSpPr>
        <p:spPr/>
        <p:txBody>
          <a:bodyPr/>
          <a:lstStyle/>
          <a:p>
            <a:r>
              <a:rPr lang="ca-ES" sz="2400" dirty="0">
                <a:solidFill>
                  <a:schemeClr val="tx1"/>
                </a:solidFill>
                <a:latin typeface="+mn-lt"/>
                <a:ea typeface="+mn-ea"/>
                <a:cs typeface="+mn-cs"/>
              </a:rPr>
              <a:t>Ajustament als propòsits (APR), avalua si el SSED es capaç de proveir un conjunt de funcions apropiades segons </a:t>
            </a:r>
            <a:r>
              <a:rPr lang="ca-ES" sz="2400" dirty="0"/>
              <a:t>tasques i objectius específics del usuari.</a:t>
            </a:r>
            <a:endParaRPr lang="ca-ES" sz="2400" dirty="0">
              <a:solidFill>
                <a:schemeClr val="tx1"/>
              </a:solidFill>
              <a:latin typeface="+mn-lt"/>
              <a:ea typeface="+mn-ea"/>
              <a:cs typeface="+mn-cs"/>
            </a:endParaRPr>
          </a:p>
          <a:p>
            <a:r>
              <a:rPr lang="ca-ES" sz="2400" dirty="0" err="1">
                <a:solidFill>
                  <a:schemeClr val="tx1"/>
                </a:solidFill>
                <a:latin typeface="+mn-lt"/>
                <a:ea typeface="+mn-ea"/>
                <a:cs typeface="+mn-cs"/>
              </a:rPr>
              <a:t>Interoperabilitat</a:t>
            </a:r>
            <a:r>
              <a:rPr lang="ca-ES" sz="2400" dirty="0">
                <a:solidFill>
                  <a:schemeClr val="tx1"/>
                </a:solidFill>
                <a:latin typeface="+mn-lt"/>
                <a:ea typeface="+mn-ea"/>
                <a:cs typeface="+mn-cs"/>
              </a:rPr>
              <a:t> (INT): Avalua si el SSED es capaç d’interactuar amb un o més sistemes.</a:t>
            </a:r>
          </a:p>
          <a:p>
            <a:r>
              <a:rPr lang="ca-ES" sz="2400" dirty="0">
                <a:solidFill>
                  <a:schemeClr val="tx1"/>
                </a:solidFill>
                <a:latin typeface="+mn-lt"/>
                <a:ea typeface="+mn-ea"/>
                <a:cs typeface="+mn-cs"/>
              </a:rPr>
              <a:t>Seguretat (SEG): Avalua si el SSED es capaç de protegir informació de forma que persones no autoritzades puguin tenir accés a ella i, les persones o sistemes autoritzats si que ho puguin fer.</a:t>
            </a:r>
            <a:endParaRPr lang="ca-ES" sz="2400" dirty="0"/>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ca-ES" dirty="0"/>
              <a:t>Nivell 2: Característiques de </a:t>
            </a:r>
            <a:r>
              <a:rPr lang="ca-ES" dirty="0" err="1"/>
              <a:t>Usabilitat</a:t>
            </a:r>
            <a:endParaRPr lang="ca-ES" dirty="0"/>
          </a:p>
        </p:txBody>
      </p:sp>
      <p:sp>
        <p:nvSpPr>
          <p:cNvPr id="3" name="Content Placeholder 2"/>
          <p:cNvSpPr>
            <a:spLocks noGrp="1"/>
          </p:cNvSpPr>
          <p:nvPr>
            <p:ph sz="quarter" idx="1"/>
          </p:nvPr>
        </p:nvSpPr>
        <p:spPr/>
        <p:txBody>
          <a:bodyPr/>
          <a:lstStyle/>
          <a:p>
            <a:r>
              <a:rPr lang="ca-ES" sz="2800" dirty="0">
                <a:solidFill>
                  <a:schemeClr val="tx1"/>
                </a:solidFill>
                <a:latin typeface="+mn-lt"/>
                <a:ea typeface="+mn-ea"/>
                <a:cs typeface="+mn-cs"/>
              </a:rPr>
              <a:t>Facilitat de comprensió i aprenentatge (FCA): Avalua la capacitat de facilitar al usuari l’enteniment del programari i la forma en que pot ser usat i habilitat per l'aprenentatge de l’aplicació.</a:t>
            </a:r>
          </a:p>
          <a:p>
            <a:r>
              <a:rPr lang="ca-ES" sz="2800" dirty="0">
                <a:solidFill>
                  <a:schemeClr val="tx1"/>
                </a:solidFill>
                <a:latin typeface="+mn-lt"/>
                <a:ea typeface="+mn-ea"/>
                <a:cs typeface="+mn-cs"/>
              </a:rPr>
              <a:t>Interfície Gráfica (IGR): Associada als atributs del SSED que ho fa més atractiu al usuari.</a:t>
            </a:r>
          </a:p>
          <a:p>
            <a:r>
              <a:rPr lang="ca-ES" sz="2800" dirty="0" err="1">
                <a:solidFill>
                  <a:schemeClr val="tx1"/>
                </a:solidFill>
                <a:latin typeface="+mn-lt"/>
                <a:ea typeface="+mn-ea"/>
                <a:cs typeface="+mn-cs"/>
              </a:rPr>
              <a:t>Operabilitat</a:t>
            </a:r>
            <a:r>
              <a:rPr lang="ca-ES" sz="2800" dirty="0">
                <a:solidFill>
                  <a:schemeClr val="tx1"/>
                </a:solidFill>
                <a:latin typeface="+mn-lt"/>
                <a:ea typeface="+mn-ea"/>
                <a:cs typeface="+mn-cs"/>
              </a:rPr>
              <a:t> (OPR): Avalua si el SSED es capaç d’habilitar al usuari a operar-lo i controlar-lo.</a:t>
            </a:r>
            <a:endParaRPr lang="ca-ES" sz="2800" dirty="0"/>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ca-ES" dirty="0"/>
              <a:t>Nivell 2: Característiques de Eficiència</a:t>
            </a:r>
          </a:p>
        </p:txBody>
      </p:sp>
      <p:sp>
        <p:nvSpPr>
          <p:cNvPr id="3" name="Content Placeholder 2"/>
          <p:cNvSpPr>
            <a:spLocks noGrp="1"/>
          </p:cNvSpPr>
          <p:nvPr>
            <p:ph sz="quarter" idx="1"/>
          </p:nvPr>
        </p:nvSpPr>
        <p:spPr/>
        <p:txBody>
          <a:bodyPr/>
          <a:lstStyle/>
          <a:p>
            <a:r>
              <a:rPr lang="ca-ES" dirty="0">
                <a:solidFill>
                  <a:schemeClr val="tx1"/>
                </a:solidFill>
                <a:latin typeface="+mn-lt"/>
                <a:ea typeface="+mn-ea"/>
                <a:cs typeface="+mn-cs"/>
              </a:rPr>
              <a:t>Comportament en el temps (CTI): Avalua si el SSED es capaç de proveir respostes i temps de processament apropiats sota condicions específiques.</a:t>
            </a:r>
          </a:p>
          <a:p>
            <a:r>
              <a:rPr lang="ca-ES" dirty="0">
                <a:solidFill>
                  <a:schemeClr val="tx1"/>
                </a:solidFill>
                <a:latin typeface="+mn-lt"/>
                <a:ea typeface="+mn-ea"/>
                <a:cs typeface="+mn-cs"/>
              </a:rPr>
              <a:t>Utilització de recursos (URR): Avalua si el SSED empra quantitats apropiades de recursos quan executa les seves funcions sota condicions específiques.</a:t>
            </a:r>
            <a:endParaRPr lang="ca-ES" dirty="0"/>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a-ES" dirty="0"/>
              <a:t>Nivell 3: </a:t>
            </a:r>
            <a:r>
              <a:rPr lang="ca-ES" dirty="0" err="1"/>
              <a:t>Sub-categories</a:t>
            </a:r>
            <a:endParaRPr lang="ca-ES" dirty="0"/>
          </a:p>
        </p:txBody>
      </p:sp>
      <p:sp>
        <p:nvSpPr>
          <p:cNvPr id="3" name="Content Placeholder 2"/>
          <p:cNvSpPr>
            <a:spLocks noGrp="1"/>
          </p:cNvSpPr>
          <p:nvPr>
            <p:ph sz="quarter" idx="1"/>
          </p:nvPr>
        </p:nvSpPr>
        <p:spPr/>
        <p:txBody>
          <a:bodyPr/>
          <a:lstStyle/>
          <a:p>
            <a:r>
              <a:rPr lang="ca-ES" dirty="0">
                <a:solidFill>
                  <a:schemeClr val="tx1"/>
                </a:solidFill>
                <a:latin typeface="+mn-lt"/>
                <a:ea typeface="+mn-ea"/>
                <a:cs typeface="+mn-cs"/>
              </a:rPr>
              <a:t>40 </a:t>
            </a:r>
            <a:r>
              <a:rPr lang="ca-ES" dirty="0" err="1">
                <a:solidFill>
                  <a:schemeClr val="tx1"/>
                </a:solidFill>
                <a:latin typeface="+mn-lt"/>
                <a:ea typeface="+mn-ea"/>
                <a:cs typeface="+mn-cs"/>
              </a:rPr>
              <a:t>sub-característiques</a:t>
            </a:r>
            <a:r>
              <a:rPr lang="ca-ES" dirty="0">
                <a:solidFill>
                  <a:schemeClr val="tx1"/>
                </a:solidFill>
                <a:latin typeface="+mn-lt"/>
                <a:ea typeface="+mn-ea"/>
                <a:cs typeface="+mn-cs"/>
              </a:rPr>
              <a:t> que avaluen les tres categories. </a:t>
            </a:r>
          </a:p>
          <a:p>
            <a:r>
              <a:rPr lang="ca-ES" dirty="0">
                <a:solidFill>
                  <a:schemeClr val="tx1"/>
                </a:solidFill>
                <a:latin typeface="+mn-lt"/>
                <a:ea typeface="+mn-ea"/>
                <a:cs typeface="+mn-cs"/>
              </a:rPr>
              <a:t>Las</a:t>
            </a:r>
            <a:r>
              <a:rPr lang="ca-ES" dirty="0"/>
              <a:t> </a:t>
            </a:r>
            <a:r>
              <a:rPr lang="ca-ES" dirty="0" err="1">
                <a:solidFill>
                  <a:schemeClr val="tx1"/>
                </a:solidFill>
                <a:latin typeface="+mn-lt"/>
                <a:ea typeface="+mn-ea"/>
                <a:cs typeface="+mn-cs"/>
              </a:rPr>
              <a:t>sub-característiques</a:t>
            </a:r>
            <a:r>
              <a:rPr lang="ca-ES" dirty="0">
                <a:solidFill>
                  <a:schemeClr val="tx1"/>
                </a:solidFill>
                <a:latin typeface="+mn-lt"/>
                <a:ea typeface="+mn-ea"/>
                <a:cs typeface="+mn-cs"/>
              </a:rPr>
              <a:t> es distribueixen segons cada característica:</a:t>
            </a:r>
          </a:p>
          <a:p>
            <a:pPr lvl="1"/>
            <a:r>
              <a:rPr lang="ca-ES" dirty="0">
                <a:ea typeface="+mn-ea"/>
              </a:rPr>
              <a:t>FUNCIONALITAT</a:t>
            </a:r>
            <a:r>
              <a:rPr lang="ca-ES" dirty="0">
                <a:solidFill>
                  <a:schemeClr val="tx1"/>
                </a:solidFill>
                <a:latin typeface="+mn-lt"/>
                <a:ea typeface="+mn-ea"/>
                <a:cs typeface="+mn-cs"/>
              </a:rPr>
              <a:t>: 22 </a:t>
            </a:r>
            <a:r>
              <a:rPr lang="ca-ES" dirty="0" err="1">
                <a:solidFill>
                  <a:schemeClr val="tx1"/>
                </a:solidFill>
                <a:latin typeface="+mn-lt"/>
                <a:cs typeface="+mn-cs"/>
              </a:rPr>
              <a:t>sub-característiques</a:t>
            </a:r>
            <a:r>
              <a:rPr lang="ca-ES" dirty="0">
                <a:solidFill>
                  <a:schemeClr val="tx1"/>
                </a:solidFill>
                <a:latin typeface="+mn-lt"/>
                <a:cs typeface="+mn-cs"/>
              </a:rPr>
              <a:t> </a:t>
            </a:r>
            <a:r>
              <a:rPr lang="ca-ES" dirty="0">
                <a:solidFill>
                  <a:schemeClr val="tx1"/>
                </a:solidFill>
                <a:latin typeface="+mn-lt"/>
                <a:ea typeface="+mn-ea"/>
                <a:cs typeface="+mn-cs"/>
              </a:rPr>
              <a:t>avaluen la característica </a:t>
            </a:r>
            <a:r>
              <a:rPr lang="ca-ES" i="1" dirty="0">
                <a:solidFill>
                  <a:schemeClr val="tx1"/>
                </a:solidFill>
                <a:latin typeface="+mn-lt"/>
                <a:ea typeface="+mn-ea"/>
                <a:cs typeface="+mn-cs"/>
              </a:rPr>
              <a:t>Ajust als propòsits, 3 </a:t>
            </a:r>
            <a:r>
              <a:rPr lang="ca-ES" dirty="0" err="1">
                <a:solidFill>
                  <a:schemeClr val="tx1"/>
                </a:solidFill>
                <a:latin typeface="+mn-lt"/>
                <a:cs typeface="+mn-cs"/>
              </a:rPr>
              <a:t>sub-característiques</a:t>
            </a:r>
            <a:r>
              <a:rPr lang="ca-ES" dirty="0">
                <a:solidFill>
                  <a:schemeClr val="tx1"/>
                </a:solidFill>
                <a:latin typeface="+mn-lt"/>
                <a:cs typeface="+mn-cs"/>
              </a:rPr>
              <a:t> </a:t>
            </a:r>
            <a:r>
              <a:rPr lang="ca-ES" dirty="0">
                <a:solidFill>
                  <a:schemeClr val="tx1"/>
                </a:solidFill>
                <a:latin typeface="+mn-lt"/>
                <a:ea typeface="+mn-ea"/>
                <a:cs typeface="+mn-cs"/>
              </a:rPr>
              <a:t>avaluen </a:t>
            </a:r>
            <a:r>
              <a:rPr lang="ca-ES" i="1" dirty="0" err="1">
                <a:solidFill>
                  <a:schemeClr val="tx1"/>
                </a:solidFill>
                <a:latin typeface="+mn-lt"/>
                <a:ea typeface="+mn-ea"/>
                <a:cs typeface="+mn-cs"/>
              </a:rPr>
              <a:t>Interoperabilidad</a:t>
            </a:r>
            <a:r>
              <a:rPr lang="ca-ES" i="1" dirty="0">
                <a:solidFill>
                  <a:schemeClr val="tx1"/>
                </a:solidFill>
                <a:latin typeface="+mn-lt"/>
                <a:ea typeface="+mn-ea"/>
                <a:cs typeface="+mn-cs"/>
              </a:rPr>
              <a:t> y 1 </a:t>
            </a:r>
            <a:r>
              <a:rPr lang="ca-ES" dirty="0" err="1">
                <a:solidFill>
                  <a:schemeClr val="tx1"/>
                </a:solidFill>
                <a:latin typeface="+mn-lt"/>
                <a:cs typeface="+mn-cs"/>
              </a:rPr>
              <a:t>sub-característiques</a:t>
            </a:r>
            <a:r>
              <a:rPr lang="ca-ES" dirty="0">
                <a:solidFill>
                  <a:schemeClr val="tx1"/>
                </a:solidFill>
                <a:latin typeface="+mn-lt"/>
                <a:cs typeface="+mn-cs"/>
              </a:rPr>
              <a:t> </a:t>
            </a:r>
            <a:r>
              <a:rPr lang="ca-ES" i="1" dirty="0">
                <a:solidFill>
                  <a:schemeClr val="tx1"/>
                </a:solidFill>
                <a:latin typeface="+mn-lt"/>
                <a:ea typeface="+mn-ea"/>
                <a:cs typeface="+mn-cs"/>
              </a:rPr>
              <a:t>Seguridad.</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a:bodyPr>
          <a:lstStyle/>
          <a:p>
            <a:pPr eaLnBrk="1" hangingPunct="1"/>
            <a:r>
              <a:rPr lang="en-US" noProof="0" dirty="0"/>
              <a:t>Regarding the software</a:t>
            </a:r>
          </a:p>
        </p:txBody>
      </p:sp>
      <p:sp>
        <p:nvSpPr>
          <p:cNvPr id="28675" name="Rectangle 3"/>
          <p:cNvSpPr>
            <a:spLocks noGrp="1" noChangeArrowheads="1"/>
          </p:cNvSpPr>
          <p:nvPr>
            <p:ph sz="quarter" idx="1"/>
          </p:nvPr>
        </p:nvSpPr>
        <p:spPr/>
        <p:txBody>
          <a:bodyPr/>
          <a:lstStyle/>
          <a:p>
            <a:pPr eaLnBrk="1" hangingPunct="1">
              <a:lnSpc>
                <a:spcPct val="90000"/>
              </a:lnSpc>
            </a:pPr>
            <a:r>
              <a:rPr lang="en-US" noProof="0" dirty="0"/>
              <a:t>Generic simulators</a:t>
            </a:r>
          </a:p>
          <a:p>
            <a:pPr lvl="1" eaLnBrk="1" hangingPunct="1">
              <a:lnSpc>
                <a:spcPct val="90000"/>
              </a:lnSpc>
            </a:pPr>
            <a:r>
              <a:rPr lang="en-US" noProof="0" dirty="0"/>
              <a:t>Arena, Witness, </a:t>
            </a:r>
            <a:r>
              <a:rPr lang="en-US" noProof="0" dirty="0" err="1"/>
              <a:t>LeanSim</a:t>
            </a:r>
            <a:r>
              <a:rPr lang="en-US" noProof="0" dirty="0"/>
              <a:t>, GPSS/H,...</a:t>
            </a:r>
          </a:p>
          <a:p>
            <a:pPr eaLnBrk="1" hangingPunct="1">
              <a:lnSpc>
                <a:spcPct val="90000"/>
              </a:lnSpc>
            </a:pPr>
            <a:r>
              <a:rPr lang="en-US" dirty="0"/>
              <a:t>Lean simulation</a:t>
            </a:r>
            <a:endParaRPr lang="en-US" noProof="0" dirty="0"/>
          </a:p>
          <a:p>
            <a:pPr lvl="1" eaLnBrk="1" hangingPunct="1">
              <a:lnSpc>
                <a:spcPct val="90000"/>
              </a:lnSpc>
            </a:pPr>
            <a:r>
              <a:rPr lang="en-US" noProof="0" dirty="0"/>
              <a:t>Codded form the model needs.</a:t>
            </a:r>
          </a:p>
          <a:p>
            <a:pPr eaLnBrk="1" hangingPunct="1">
              <a:lnSpc>
                <a:spcPct val="90000"/>
              </a:lnSpc>
            </a:pPr>
            <a:r>
              <a:rPr lang="en-US" noProof="0" dirty="0"/>
              <a:t>How to select?:</a:t>
            </a:r>
          </a:p>
          <a:p>
            <a:pPr lvl="1" eaLnBrk="1" hangingPunct="1">
              <a:lnSpc>
                <a:spcPct val="90000"/>
              </a:lnSpc>
            </a:pPr>
            <a:r>
              <a:rPr lang="en-US" noProof="0" dirty="0"/>
              <a:t>Evaluate the features of each alternative.</a:t>
            </a:r>
          </a:p>
          <a:p>
            <a:pPr lvl="1" eaLnBrk="1" hangingPunct="1">
              <a:lnSpc>
                <a:spcPct val="90000"/>
              </a:lnSpc>
            </a:pPr>
            <a:r>
              <a:rPr lang="en-US" dirty="0"/>
              <a:t>Decide for each problem what is the best tool (some methodologies exists here, STEP, MOSCA+)</a:t>
            </a:r>
            <a:endParaRPr lang="en-US" noProof="0" dirty="0"/>
          </a:p>
        </p:txBody>
      </p:sp>
    </p:spTree>
    <p:extLst>
      <p:ext uri="{BB962C8B-B14F-4D97-AF65-F5344CB8AC3E}">
        <p14:creationId xmlns:p14="http://schemas.microsoft.com/office/powerpoint/2010/main" val="3597837654"/>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a-ES" dirty="0"/>
              <a:t>Nivell 3: </a:t>
            </a:r>
            <a:r>
              <a:rPr lang="ca-ES" dirty="0" err="1"/>
              <a:t>Subcategories</a:t>
            </a:r>
            <a:endParaRPr lang="ca-ES" dirty="0"/>
          </a:p>
        </p:txBody>
      </p:sp>
      <p:sp>
        <p:nvSpPr>
          <p:cNvPr id="3" name="Content Placeholder 2"/>
          <p:cNvSpPr>
            <a:spLocks noGrp="1"/>
          </p:cNvSpPr>
          <p:nvPr>
            <p:ph sz="quarter" idx="1"/>
          </p:nvPr>
        </p:nvSpPr>
        <p:spPr/>
        <p:txBody>
          <a:bodyPr/>
          <a:lstStyle/>
          <a:p>
            <a:r>
              <a:rPr lang="ca-ES" dirty="0" err="1">
                <a:solidFill>
                  <a:schemeClr val="tx1"/>
                </a:solidFill>
                <a:latin typeface="+mn-lt"/>
                <a:ea typeface="+mn-ea"/>
                <a:cs typeface="+mn-cs"/>
              </a:rPr>
              <a:t>USABILIDAD</a:t>
            </a:r>
            <a:r>
              <a:rPr lang="ca-ES" dirty="0">
                <a:solidFill>
                  <a:schemeClr val="tx1"/>
                </a:solidFill>
                <a:latin typeface="+mn-lt"/>
                <a:ea typeface="+mn-ea"/>
                <a:cs typeface="+mn-cs"/>
              </a:rPr>
              <a:t>: 5 </a:t>
            </a:r>
            <a:r>
              <a:rPr lang="ca-ES" dirty="0" err="1">
                <a:solidFill>
                  <a:schemeClr val="tx1"/>
                </a:solidFill>
                <a:latin typeface="+mn-lt"/>
                <a:ea typeface="+mn-ea"/>
                <a:cs typeface="+mn-cs"/>
              </a:rPr>
              <a:t>sub-característiques</a:t>
            </a:r>
            <a:r>
              <a:rPr lang="ca-ES" dirty="0">
                <a:solidFill>
                  <a:schemeClr val="tx1"/>
                </a:solidFill>
                <a:latin typeface="+mn-lt"/>
                <a:ea typeface="+mn-ea"/>
                <a:cs typeface="+mn-cs"/>
              </a:rPr>
              <a:t> avaluen </a:t>
            </a:r>
            <a:r>
              <a:rPr lang="ca-ES" i="1" dirty="0">
                <a:solidFill>
                  <a:schemeClr val="tx1"/>
                </a:solidFill>
                <a:latin typeface="+mn-lt"/>
                <a:ea typeface="+mn-ea"/>
                <a:cs typeface="+mn-cs"/>
              </a:rPr>
              <a:t>Facilitat de comprensió i aprenentatge</a:t>
            </a:r>
            <a:r>
              <a:rPr lang="ca-ES" dirty="0">
                <a:solidFill>
                  <a:schemeClr val="tx1"/>
                </a:solidFill>
                <a:latin typeface="+mn-lt"/>
                <a:ea typeface="+mn-ea"/>
                <a:cs typeface="+mn-cs"/>
              </a:rPr>
              <a:t>, 2 </a:t>
            </a:r>
            <a:r>
              <a:rPr lang="ca-ES" dirty="0" err="1">
                <a:solidFill>
                  <a:schemeClr val="tx1"/>
                </a:solidFill>
                <a:latin typeface="+mn-lt"/>
                <a:ea typeface="+mn-ea"/>
                <a:cs typeface="+mn-cs"/>
              </a:rPr>
              <a:t>sub-características</a:t>
            </a:r>
            <a:r>
              <a:rPr lang="ca-ES" dirty="0">
                <a:solidFill>
                  <a:schemeClr val="tx1"/>
                </a:solidFill>
                <a:latin typeface="+mn-lt"/>
                <a:ea typeface="+mn-ea"/>
                <a:cs typeface="+mn-cs"/>
              </a:rPr>
              <a:t> avaluen</a:t>
            </a:r>
            <a:r>
              <a:rPr lang="ca-ES" i="1" dirty="0">
                <a:solidFill>
                  <a:schemeClr val="tx1"/>
                </a:solidFill>
                <a:latin typeface="+mn-lt"/>
                <a:ea typeface="+mn-ea"/>
                <a:cs typeface="+mn-cs"/>
              </a:rPr>
              <a:t> Interfície Gráfica </a:t>
            </a:r>
            <a:r>
              <a:rPr lang="ca-ES" dirty="0">
                <a:solidFill>
                  <a:schemeClr val="tx1"/>
                </a:solidFill>
                <a:latin typeface="+mn-lt"/>
                <a:ea typeface="+mn-ea"/>
                <a:cs typeface="+mn-cs"/>
              </a:rPr>
              <a:t>y 3 </a:t>
            </a:r>
            <a:r>
              <a:rPr lang="ca-ES" dirty="0" err="1">
                <a:solidFill>
                  <a:schemeClr val="tx1"/>
                </a:solidFill>
                <a:latin typeface="+mn-lt"/>
                <a:ea typeface="+mn-ea"/>
                <a:cs typeface="+mn-cs"/>
              </a:rPr>
              <a:t>sub-característiques</a:t>
            </a:r>
            <a:r>
              <a:rPr lang="ca-ES" dirty="0">
                <a:solidFill>
                  <a:schemeClr val="tx1"/>
                </a:solidFill>
                <a:latin typeface="+mn-lt"/>
                <a:ea typeface="+mn-ea"/>
                <a:cs typeface="+mn-cs"/>
              </a:rPr>
              <a:t> </a:t>
            </a:r>
            <a:r>
              <a:rPr lang="ca-ES" i="1" dirty="0" err="1">
                <a:solidFill>
                  <a:schemeClr val="tx1"/>
                </a:solidFill>
                <a:latin typeface="+mn-lt"/>
                <a:ea typeface="+mn-ea"/>
                <a:cs typeface="+mn-cs"/>
              </a:rPr>
              <a:t>Operabilitat</a:t>
            </a:r>
            <a:r>
              <a:rPr lang="ca-ES" i="1" dirty="0">
                <a:solidFill>
                  <a:schemeClr val="tx1"/>
                </a:solidFill>
                <a:latin typeface="+mn-lt"/>
                <a:ea typeface="+mn-ea"/>
                <a:cs typeface="+mn-cs"/>
              </a:rPr>
              <a:t>.</a:t>
            </a:r>
          </a:p>
          <a:p>
            <a:r>
              <a:rPr lang="ca-ES" dirty="0" err="1">
                <a:solidFill>
                  <a:schemeClr val="tx1"/>
                </a:solidFill>
                <a:latin typeface="+mn-lt"/>
                <a:ea typeface="+mn-ea"/>
                <a:cs typeface="+mn-cs"/>
              </a:rPr>
              <a:t>EFICIENCIA</a:t>
            </a:r>
            <a:r>
              <a:rPr lang="ca-ES" dirty="0">
                <a:solidFill>
                  <a:schemeClr val="tx1"/>
                </a:solidFill>
                <a:latin typeface="+mn-lt"/>
                <a:ea typeface="+mn-ea"/>
                <a:cs typeface="+mn-cs"/>
              </a:rPr>
              <a:t>: 2 </a:t>
            </a:r>
            <a:r>
              <a:rPr lang="ca-ES" dirty="0" err="1">
                <a:solidFill>
                  <a:schemeClr val="tx1"/>
                </a:solidFill>
                <a:latin typeface="+mn-lt"/>
                <a:ea typeface="+mn-ea"/>
                <a:cs typeface="+mn-cs"/>
              </a:rPr>
              <a:t>sub-característiques</a:t>
            </a:r>
            <a:r>
              <a:rPr lang="ca-ES" dirty="0">
                <a:solidFill>
                  <a:schemeClr val="tx1"/>
                </a:solidFill>
                <a:latin typeface="+mn-lt"/>
                <a:ea typeface="+mn-ea"/>
                <a:cs typeface="+mn-cs"/>
              </a:rPr>
              <a:t> mesuren la característica </a:t>
            </a:r>
            <a:r>
              <a:rPr lang="ca-ES" i="1" dirty="0">
                <a:solidFill>
                  <a:schemeClr val="tx1"/>
                </a:solidFill>
                <a:latin typeface="+mn-lt"/>
                <a:ea typeface="+mn-ea"/>
                <a:cs typeface="+mn-cs"/>
              </a:rPr>
              <a:t>Comportament en el temps </a:t>
            </a:r>
            <a:r>
              <a:rPr lang="ca-ES" dirty="0">
                <a:solidFill>
                  <a:schemeClr val="tx1"/>
                </a:solidFill>
                <a:latin typeface="+mn-lt"/>
                <a:ea typeface="+mn-ea"/>
                <a:cs typeface="+mn-cs"/>
              </a:rPr>
              <a:t>i 2 </a:t>
            </a:r>
            <a:r>
              <a:rPr lang="ca-ES" dirty="0" err="1">
                <a:solidFill>
                  <a:schemeClr val="tx1"/>
                </a:solidFill>
                <a:latin typeface="+mn-lt"/>
                <a:ea typeface="+mn-ea"/>
                <a:cs typeface="+mn-cs"/>
              </a:rPr>
              <a:t>sub-características</a:t>
            </a:r>
            <a:r>
              <a:rPr lang="ca-ES" dirty="0">
                <a:solidFill>
                  <a:schemeClr val="tx1"/>
                </a:solidFill>
                <a:latin typeface="+mn-lt"/>
                <a:ea typeface="+mn-ea"/>
                <a:cs typeface="+mn-cs"/>
              </a:rPr>
              <a:t> </a:t>
            </a:r>
            <a:r>
              <a:rPr lang="ca-ES" i="1" dirty="0">
                <a:solidFill>
                  <a:schemeClr val="tx1"/>
                </a:solidFill>
                <a:latin typeface="+mn-lt"/>
                <a:ea typeface="+mn-ea"/>
                <a:cs typeface="+mn-cs"/>
              </a:rPr>
              <a:t>Utilització de recursos.</a:t>
            </a:r>
            <a:endParaRPr lang="ca-ES" dirty="0"/>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a-ES" dirty="0"/>
              <a:t>Nivell 4 : mètriques</a:t>
            </a:r>
          </a:p>
        </p:txBody>
      </p:sp>
      <p:sp>
        <p:nvSpPr>
          <p:cNvPr id="3" name="Content Placeholder 2"/>
          <p:cNvSpPr>
            <a:spLocks noGrp="1"/>
          </p:cNvSpPr>
          <p:nvPr>
            <p:ph sz="quarter" idx="1"/>
          </p:nvPr>
        </p:nvSpPr>
        <p:spPr/>
        <p:txBody>
          <a:bodyPr/>
          <a:lstStyle/>
          <a:p>
            <a:r>
              <a:rPr lang="ca-ES" dirty="0">
                <a:solidFill>
                  <a:schemeClr val="tx1"/>
                </a:solidFill>
                <a:latin typeface="+mn-lt"/>
                <a:ea typeface="+mn-ea"/>
                <a:cs typeface="+mn-cs"/>
              </a:rPr>
              <a:t>A cada </a:t>
            </a:r>
            <a:r>
              <a:rPr lang="ca-ES" dirty="0" err="1">
                <a:solidFill>
                  <a:schemeClr val="tx1"/>
                </a:solidFill>
                <a:latin typeface="+mn-lt"/>
                <a:ea typeface="+mn-ea"/>
                <a:cs typeface="+mn-cs"/>
              </a:rPr>
              <a:t>sub-característica</a:t>
            </a:r>
            <a:r>
              <a:rPr lang="ca-ES" dirty="0">
                <a:solidFill>
                  <a:schemeClr val="tx1"/>
                </a:solidFill>
                <a:latin typeface="+mn-lt"/>
                <a:ea typeface="+mn-ea"/>
                <a:cs typeface="+mn-cs"/>
              </a:rPr>
              <a:t> se li associa un conjunt de mètriques que estan relacionades amb les qualitats o </a:t>
            </a:r>
            <a:r>
              <a:rPr lang="ca-ES" dirty="0"/>
              <a:t>atributs del programari que es desitja avaluar.</a:t>
            </a: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a-ES" dirty="0"/>
              <a:t>Nivell 4 : mètriques (MOSCA+)</a:t>
            </a:r>
          </a:p>
        </p:txBody>
      </p:sp>
      <p:sp>
        <p:nvSpPr>
          <p:cNvPr id="3" name="Content Placeholder 2"/>
          <p:cNvSpPr>
            <a:spLocks noGrp="1"/>
          </p:cNvSpPr>
          <p:nvPr>
            <p:ph sz="quarter" idx="1"/>
          </p:nvPr>
        </p:nvSpPr>
        <p:spPr/>
        <p:txBody>
          <a:bodyPr/>
          <a:lstStyle/>
          <a:p>
            <a:r>
              <a:rPr lang="ca-ES" dirty="0">
                <a:solidFill>
                  <a:schemeClr val="tx1"/>
                </a:solidFill>
                <a:latin typeface="+mn-lt"/>
                <a:ea typeface="+mn-ea"/>
                <a:cs typeface="+mn-cs"/>
              </a:rPr>
              <a:t>Per exemple, MOSCA+ està conformat per 133 mètriques que estimen la qualitat de les 40 </a:t>
            </a:r>
            <a:r>
              <a:rPr lang="ca-ES" dirty="0" err="1">
                <a:solidFill>
                  <a:schemeClr val="tx1"/>
                </a:solidFill>
                <a:latin typeface="+mn-lt"/>
                <a:ea typeface="+mn-ea"/>
                <a:cs typeface="+mn-cs"/>
              </a:rPr>
              <a:t>sub-característiques</a:t>
            </a:r>
            <a:r>
              <a:rPr lang="ca-ES" dirty="0"/>
              <a:t>.</a:t>
            </a:r>
            <a:endParaRPr lang="ca-ES" dirty="0">
              <a:solidFill>
                <a:schemeClr val="tx1"/>
              </a:solidFill>
              <a:latin typeface="+mn-lt"/>
              <a:ea typeface="+mn-ea"/>
              <a:cs typeface="+mn-cs"/>
            </a:endParaRPr>
          </a:p>
          <a:p>
            <a:r>
              <a:rPr lang="ca-ES" dirty="0">
                <a:solidFill>
                  <a:schemeClr val="tx1"/>
                </a:solidFill>
                <a:latin typeface="+mn-lt"/>
                <a:ea typeface="+mn-ea"/>
                <a:cs typeface="+mn-cs"/>
              </a:rPr>
              <a:t>Aquestes 133 mètriques estan distribuïdes de la següent forma:</a:t>
            </a:r>
          </a:p>
          <a:p>
            <a:pPr lvl="1"/>
            <a:r>
              <a:rPr lang="ca-ES" dirty="0">
                <a:solidFill>
                  <a:schemeClr val="tx1"/>
                </a:solidFill>
                <a:latin typeface="+mn-lt"/>
                <a:ea typeface="+mn-ea"/>
                <a:cs typeface="+mn-cs"/>
              </a:rPr>
              <a:t>FUNCIONALITAT: 88 (66%)</a:t>
            </a:r>
          </a:p>
          <a:p>
            <a:pPr lvl="1"/>
            <a:r>
              <a:rPr lang="ca-ES" dirty="0" err="1">
                <a:solidFill>
                  <a:schemeClr val="tx1"/>
                </a:solidFill>
                <a:latin typeface="+mn-lt"/>
                <a:ea typeface="+mn-ea"/>
                <a:cs typeface="+mn-cs"/>
              </a:rPr>
              <a:t>USABILITAT</a:t>
            </a:r>
            <a:r>
              <a:rPr lang="ca-ES" dirty="0">
                <a:solidFill>
                  <a:schemeClr val="tx1"/>
                </a:solidFill>
                <a:latin typeface="+mn-lt"/>
                <a:ea typeface="+mn-ea"/>
                <a:cs typeface="+mn-cs"/>
              </a:rPr>
              <a:t>: 39 (29%)</a:t>
            </a:r>
          </a:p>
          <a:p>
            <a:pPr lvl="1"/>
            <a:r>
              <a:rPr lang="ca-ES" dirty="0">
                <a:solidFill>
                  <a:schemeClr val="tx1"/>
                </a:solidFill>
                <a:latin typeface="+mn-lt"/>
                <a:ea typeface="+mn-ea"/>
                <a:cs typeface="+mn-cs"/>
              </a:rPr>
              <a:t>EFICIÈNCIA: 6 (5%)</a:t>
            </a:r>
            <a:endParaRPr lang="ca-ES" dirty="0"/>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a-ES" dirty="0"/>
              <a:t>Nivell 4 : mètriques (STEP)</a:t>
            </a:r>
          </a:p>
        </p:txBody>
      </p:sp>
      <p:sp>
        <p:nvSpPr>
          <p:cNvPr id="3" name="Content Placeholder 2"/>
          <p:cNvSpPr>
            <a:spLocks noGrp="1"/>
          </p:cNvSpPr>
          <p:nvPr>
            <p:ph sz="quarter" idx="1"/>
          </p:nvPr>
        </p:nvSpPr>
        <p:spPr/>
        <p:txBody>
          <a:bodyPr/>
          <a:lstStyle/>
          <a:p>
            <a:r>
              <a:rPr lang="ca-ES" dirty="0"/>
              <a:t>Per exemple, </a:t>
            </a:r>
            <a:r>
              <a:rPr lang="en-US" dirty="0"/>
              <a:t>Software Test and Evaluation Panel (USA):</a:t>
            </a:r>
          </a:p>
          <a:p>
            <a:pPr lvl="1"/>
            <a:r>
              <a:rPr lang="ca-ES" dirty="0"/>
              <a:t>Categoria del manegament (</a:t>
            </a:r>
            <a:r>
              <a:rPr lang="ca-ES" dirty="0" err="1"/>
              <a:t>usabilitat</a:t>
            </a:r>
            <a:r>
              <a:rPr lang="ca-ES" dirty="0"/>
              <a:t>): fa referència a les característiques que el sistema ha de tenir respecte a la seva gestió.</a:t>
            </a:r>
          </a:p>
          <a:p>
            <a:pPr lvl="1"/>
            <a:r>
              <a:rPr lang="ca-ES" dirty="0"/>
              <a:t>Categoria de requeriments (</a:t>
            </a:r>
            <a:r>
              <a:rPr lang="ca-ES" dirty="0" err="1"/>
              <a:t>funcionalidad</a:t>
            </a:r>
            <a:r>
              <a:rPr lang="ca-ES" dirty="0"/>
              <a:t>): Aspectes que l’aplicació ha de complir</a:t>
            </a:r>
          </a:p>
          <a:p>
            <a:pPr lvl="1"/>
            <a:r>
              <a:rPr lang="ca-ES" dirty="0"/>
              <a:t>Categoria de qualitat (eficiència)</a:t>
            </a: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55"/>
          <p:cNvSpPr>
            <a:spLocks noGrp="1" noChangeArrowheads="1"/>
          </p:cNvSpPr>
          <p:nvPr>
            <p:ph type="title"/>
          </p:nvPr>
        </p:nvSpPr>
        <p:spPr/>
        <p:txBody>
          <a:bodyPr>
            <a:normAutofit fontScale="90000"/>
          </a:bodyPr>
          <a:lstStyle/>
          <a:p>
            <a:pPr eaLnBrk="1" hangingPunct="1"/>
            <a:r>
              <a:rPr lang="ca-ES" dirty="0"/>
              <a:t>Nivell 4 : mètriques (STEP)</a:t>
            </a:r>
            <a:br>
              <a:rPr lang="ca-ES" dirty="0"/>
            </a:br>
            <a:r>
              <a:rPr lang="ca-ES" dirty="0"/>
              <a:t>Categoria de manegament</a:t>
            </a:r>
          </a:p>
        </p:txBody>
      </p:sp>
      <p:graphicFrame>
        <p:nvGraphicFramePr>
          <p:cNvPr id="5340" name="Group 220"/>
          <p:cNvGraphicFramePr>
            <a:graphicFrameLocks noGrp="1"/>
          </p:cNvGraphicFramePr>
          <p:nvPr>
            <p:ph type="tbl" idx="1"/>
          </p:nvPr>
        </p:nvGraphicFramePr>
        <p:xfrm>
          <a:off x="457200" y="2133600"/>
          <a:ext cx="8229600" cy="3822383"/>
        </p:xfrm>
        <a:graphic>
          <a:graphicData uri="http://schemas.openxmlformats.org/drawingml/2006/table">
            <a:tbl>
              <a:tblPr/>
              <a:tblGrid>
                <a:gridCol w="2193925">
                  <a:extLst>
                    <a:ext uri="{9D8B030D-6E8A-4147-A177-3AD203B41FA5}">
                      <a16:colId xmlns:a16="http://schemas.microsoft.com/office/drawing/2014/main" val="20000"/>
                    </a:ext>
                  </a:extLst>
                </a:gridCol>
                <a:gridCol w="3879850">
                  <a:extLst>
                    <a:ext uri="{9D8B030D-6E8A-4147-A177-3AD203B41FA5}">
                      <a16:colId xmlns:a16="http://schemas.microsoft.com/office/drawing/2014/main" val="20001"/>
                    </a:ext>
                  </a:extLst>
                </a:gridCol>
                <a:gridCol w="2155825">
                  <a:extLst>
                    <a:ext uri="{9D8B030D-6E8A-4147-A177-3AD203B41FA5}">
                      <a16:colId xmlns:a16="http://schemas.microsoft.com/office/drawing/2014/main" val="20002"/>
                    </a:ext>
                  </a:extLst>
                </a:gridCol>
              </a:tblGrid>
              <a:tr h="263525">
                <a:tc>
                  <a:txBody>
                    <a:bodyPr/>
                    <a:lstStyle/>
                    <a:p>
                      <a:pPr marL="0" marR="0" lvl="0" indent="-342900" algn="l" defTabSz="914400" rtl="0" eaLnBrk="1" fontAlgn="base" latinLnBrk="0" hangingPunct="1">
                        <a:lnSpc>
                          <a:spcPct val="100000"/>
                        </a:lnSpc>
                        <a:spcBef>
                          <a:spcPct val="0"/>
                        </a:spcBef>
                        <a:spcAft>
                          <a:spcPct val="0"/>
                        </a:spcAft>
                        <a:buClrTx/>
                        <a:buSzTx/>
                        <a:buFontTx/>
                        <a:buNone/>
                        <a:tabLst/>
                      </a:pPr>
                      <a:r>
                        <a:rPr kumimoji="0" lang="ca-ES" sz="2800" b="1" i="0" u="none" strike="noStrike" cap="none" normalizeH="0" baseline="0" dirty="0">
                          <a:ln>
                            <a:noFill/>
                          </a:ln>
                          <a:solidFill>
                            <a:schemeClr val="tx1"/>
                          </a:solidFill>
                          <a:effectLst/>
                          <a:latin typeface="Arial" charset="0"/>
                          <a:cs typeface="Arial" charset="0"/>
                        </a:rPr>
                        <a:t>Mètrica</a:t>
                      </a:r>
                      <a:endParaRPr kumimoji="0" lang="ca-ES" sz="2800" b="0" i="0" u="none" strike="noStrike" cap="none" normalizeH="0" baseline="0" dirty="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342900" algn="l" defTabSz="914400" rtl="0" eaLnBrk="1" fontAlgn="base" latinLnBrk="0" hangingPunct="1">
                        <a:lnSpc>
                          <a:spcPct val="100000"/>
                        </a:lnSpc>
                        <a:spcBef>
                          <a:spcPct val="0"/>
                        </a:spcBef>
                        <a:spcAft>
                          <a:spcPct val="0"/>
                        </a:spcAft>
                        <a:buClrTx/>
                        <a:buSzTx/>
                        <a:buFontTx/>
                        <a:buNone/>
                        <a:tabLst/>
                      </a:pPr>
                      <a:r>
                        <a:rPr kumimoji="0" lang="ca-ES" sz="2800" b="1" i="0" u="none" strike="noStrike" cap="none" normalizeH="0" baseline="0">
                          <a:ln>
                            <a:noFill/>
                          </a:ln>
                          <a:solidFill>
                            <a:schemeClr val="tx1"/>
                          </a:solidFill>
                          <a:effectLst/>
                          <a:latin typeface="Arial" charset="0"/>
                          <a:cs typeface="Arial" charset="0"/>
                        </a:rPr>
                        <a:t>Objectius</a:t>
                      </a:r>
                      <a:endParaRPr kumimoji="0" lang="ca-ES" sz="28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342900" algn="l" defTabSz="914400" rtl="0" eaLnBrk="1" fontAlgn="base" latinLnBrk="0" hangingPunct="1">
                        <a:lnSpc>
                          <a:spcPct val="100000"/>
                        </a:lnSpc>
                        <a:spcBef>
                          <a:spcPct val="0"/>
                        </a:spcBef>
                        <a:spcAft>
                          <a:spcPct val="0"/>
                        </a:spcAft>
                        <a:buClrTx/>
                        <a:buSzTx/>
                        <a:buFontTx/>
                        <a:buNone/>
                        <a:tabLst/>
                      </a:pPr>
                      <a:r>
                        <a:rPr kumimoji="0" lang="ca-ES" sz="2800" b="1" i="0" u="none" strike="noStrike" cap="none" normalizeH="0" baseline="0" dirty="0">
                          <a:ln>
                            <a:noFill/>
                          </a:ln>
                          <a:solidFill>
                            <a:schemeClr val="tx1"/>
                          </a:solidFill>
                          <a:effectLst/>
                          <a:latin typeface="Arial" charset="0"/>
                          <a:cs typeface="Arial" charset="0"/>
                        </a:rPr>
                        <a:t>Mesures</a:t>
                      </a:r>
                      <a:endParaRPr kumimoji="0" lang="ca-ES" sz="2800" b="0" i="0" u="none" strike="noStrike" cap="none" normalizeH="0" baseline="0" dirty="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39763">
                <a:tc>
                  <a:txBody>
                    <a:bodyPr/>
                    <a:lstStyle/>
                    <a:p>
                      <a:pPr marL="0" marR="0" lvl="0" indent="-342900" algn="l" defTabSz="914400" rtl="0" eaLnBrk="1" fontAlgn="base" latinLnBrk="0" hangingPunct="1">
                        <a:lnSpc>
                          <a:spcPct val="100000"/>
                        </a:lnSpc>
                        <a:spcBef>
                          <a:spcPct val="0"/>
                        </a:spcBef>
                        <a:spcAft>
                          <a:spcPct val="0"/>
                        </a:spcAft>
                        <a:buClrTx/>
                        <a:buSzTx/>
                        <a:buFontTx/>
                        <a:buNone/>
                        <a:tabLst/>
                      </a:pPr>
                      <a:r>
                        <a:rPr kumimoji="0" lang="ca-ES" sz="2000" b="0" i="0" u="none" strike="noStrike" cap="none" normalizeH="0" baseline="0">
                          <a:ln>
                            <a:noFill/>
                          </a:ln>
                          <a:solidFill>
                            <a:schemeClr val="tx1"/>
                          </a:solidFill>
                          <a:effectLst/>
                          <a:latin typeface="Arial" charset="0"/>
                          <a:cs typeface="Arial" charset="0"/>
                        </a:rPr>
                        <a:t>Cost</a:t>
                      </a:r>
                    </a:p>
                    <a:p>
                      <a:pPr marL="0" marR="0" lvl="0" indent="-342900" algn="l" defTabSz="914400" rtl="0" eaLnBrk="1" fontAlgn="base" latinLnBrk="0" hangingPunct="1">
                        <a:lnSpc>
                          <a:spcPct val="100000"/>
                        </a:lnSpc>
                        <a:spcBef>
                          <a:spcPct val="0"/>
                        </a:spcBef>
                        <a:spcAft>
                          <a:spcPct val="0"/>
                        </a:spcAft>
                        <a:buClrTx/>
                        <a:buSzTx/>
                        <a:buFontTx/>
                        <a:buNone/>
                        <a:tabLst/>
                      </a:pPr>
                      <a:endParaRPr kumimoji="0" lang="ca-ES" sz="2000" b="0" i="0" u="none" strike="noStrike" cap="none" normalizeH="0" baseline="0">
                        <a:ln>
                          <a:noFill/>
                        </a:ln>
                        <a:solidFill>
                          <a:schemeClr val="tx1"/>
                        </a:solidFill>
                        <a:effectLst/>
                        <a:latin typeface="Arial"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342900" algn="l" defTabSz="914400" rtl="0" eaLnBrk="1" fontAlgn="base" latinLnBrk="0" hangingPunct="1">
                        <a:lnSpc>
                          <a:spcPct val="100000"/>
                        </a:lnSpc>
                        <a:spcBef>
                          <a:spcPct val="0"/>
                        </a:spcBef>
                        <a:spcAft>
                          <a:spcPct val="0"/>
                        </a:spcAft>
                        <a:buClrTx/>
                        <a:buSzTx/>
                        <a:buFontTx/>
                        <a:buNone/>
                        <a:tabLst/>
                      </a:pPr>
                      <a:r>
                        <a:rPr kumimoji="0" lang="ca-ES" sz="2000" b="0" i="0" u="none" strike="noStrike" cap="none" normalizeH="0" baseline="0" dirty="0">
                          <a:ln>
                            <a:noFill/>
                          </a:ln>
                          <a:solidFill>
                            <a:schemeClr val="tx1"/>
                          </a:solidFill>
                          <a:effectLst/>
                          <a:latin typeface="Arial" charset="0"/>
                          <a:cs typeface="Arial" charset="0"/>
                        </a:rPr>
                        <a:t>Mesurar la despesa del programari.</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342900" algn="l" defTabSz="914400" rtl="0" eaLnBrk="1" fontAlgn="base" latinLnBrk="0" hangingPunct="1">
                        <a:lnSpc>
                          <a:spcPct val="100000"/>
                        </a:lnSpc>
                        <a:spcBef>
                          <a:spcPct val="0"/>
                        </a:spcBef>
                        <a:spcAft>
                          <a:spcPct val="0"/>
                        </a:spcAft>
                        <a:buClrTx/>
                        <a:buSzTx/>
                        <a:buFontTx/>
                        <a:buNone/>
                        <a:tabLst/>
                      </a:pPr>
                      <a:r>
                        <a:rPr kumimoji="0" lang="ca-ES" sz="2000" b="0" i="0" u="none" strike="noStrike" cap="none" normalizeH="0" baseline="0">
                          <a:ln>
                            <a:noFill/>
                          </a:ln>
                          <a:solidFill>
                            <a:schemeClr val="tx1"/>
                          </a:solidFill>
                          <a:effectLst/>
                          <a:latin typeface="Arial" charset="0"/>
                          <a:cs typeface="Arial" charset="0"/>
                        </a:rPr>
                        <a:t>Euros gastats contra euros recuperats.</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638">
                <a:tc>
                  <a:txBody>
                    <a:bodyPr/>
                    <a:lstStyle/>
                    <a:p>
                      <a:pPr marL="0" marR="0" lvl="0" indent="-342900" algn="l" defTabSz="914400" rtl="0" eaLnBrk="1" fontAlgn="base" latinLnBrk="0" hangingPunct="1">
                        <a:lnSpc>
                          <a:spcPct val="100000"/>
                        </a:lnSpc>
                        <a:spcBef>
                          <a:spcPct val="0"/>
                        </a:spcBef>
                        <a:spcAft>
                          <a:spcPct val="0"/>
                        </a:spcAft>
                        <a:buClrTx/>
                        <a:buSzTx/>
                        <a:buFontTx/>
                        <a:buNone/>
                        <a:tabLst/>
                      </a:pPr>
                      <a:r>
                        <a:rPr kumimoji="0" lang="ca-ES" sz="2000" b="0" i="0" u="none" strike="noStrike" cap="none" normalizeH="0" baseline="0">
                          <a:ln>
                            <a:noFill/>
                          </a:ln>
                          <a:solidFill>
                            <a:schemeClr val="tx1"/>
                          </a:solidFill>
                          <a:effectLst/>
                          <a:latin typeface="Arial" charset="0"/>
                          <a:cs typeface="Arial" charset="0"/>
                        </a:rPr>
                        <a:t>Schedule</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342900" algn="l" defTabSz="914400" rtl="0" eaLnBrk="1" fontAlgn="base" latinLnBrk="0" hangingPunct="1">
                        <a:lnSpc>
                          <a:spcPct val="100000"/>
                        </a:lnSpc>
                        <a:spcBef>
                          <a:spcPct val="0"/>
                        </a:spcBef>
                        <a:spcAft>
                          <a:spcPct val="0"/>
                        </a:spcAft>
                        <a:buClrTx/>
                        <a:buSzTx/>
                        <a:buFontTx/>
                        <a:buNone/>
                        <a:tabLst/>
                      </a:pPr>
                      <a:r>
                        <a:rPr kumimoji="0" lang="ca-ES" sz="2000" b="0" i="0" u="none" strike="noStrike" cap="none" normalizeH="0" baseline="0">
                          <a:ln>
                            <a:noFill/>
                          </a:ln>
                          <a:solidFill>
                            <a:schemeClr val="tx1"/>
                          </a:solidFill>
                          <a:effectLst/>
                          <a:latin typeface="Arial" charset="0"/>
                          <a:cs typeface="Arial" charset="0"/>
                        </a:rPr>
                        <a:t>Mesurar l'adequació al calendari.</a:t>
                      </a:r>
                    </a:p>
                    <a:p>
                      <a:pPr marL="0" marR="0" lvl="0" indent="-342900" algn="l" defTabSz="914400" rtl="0" eaLnBrk="1" fontAlgn="base" latinLnBrk="0" hangingPunct="1">
                        <a:lnSpc>
                          <a:spcPct val="100000"/>
                        </a:lnSpc>
                        <a:spcBef>
                          <a:spcPct val="0"/>
                        </a:spcBef>
                        <a:spcAft>
                          <a:spcPct val="0"/>
                        </a:spcAft>
                        <a:buClrTx/>
                        <a:buSzTx/>
                        <a:buFontTx/>
                        <a:buNone/>
                        <a:tabLst/>
                      </a:pPr>
                      <a:endParaRPr kumimoji="0" lang="ca-ES" sz="2000" b="0" i="0" u="none" strike="noStrike" cap="none" normalizeH="0" baseline="0">
                        <a:ln>
                          <a:noFill/>
                        </a:ln>
                        <a:solidFill>
                          <a:schemeClr val="tx1"/>
                        </a:solidFill>
                        <a:effectLst/>
                        <a:latin typeface="Arial"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342900" algn="l" defTabSz="914400" rtl="0" eaLnBrk="1" fontAlgn="base" latinLnBrk="0" hangingPunct="1">
                        <a:lnSpc>
                          <a:spcPct val="100000"/>
                        </a:lnSpc>
                        <a:spcBef>
                          <a:spcPct val="0"/>
                        </a:spcBef>
                        <a:spcAft>
                          <a:spcPct val="0"/>
                        </a:spcAft>
                        <a:buClrTx/>
                        <a:buSzTx/>
                        <a:buFontTx/>
                        <a:buNone/>
                        <a:tabLst/>
                      </a:pPr>
                      <a:r>
                        <a:rPr kumimoji="0" lang="ca-ES" sz="2000" b="0" i="0" u="none" strike="noStrike" cap="none" normalizeH="0" baseline="0">
                          <a:ln>
                            <a:noFill/>
                          </a:ln>
                          <a:solidFill>
                            <a:schemeClr val="tx1"/>
                          </a:solidFill>
                          <a:effectLst/>
                          <a:latin typeface="Arial" charset="0"/>
                          <a:cs typeface="Arial" charset="0"/>
                        </a:rPr>
                        <a:t>Gantt.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62000">
                <a:tc>
                  <a:txBody>
                    <a:bodyPr/>
                    <a:lstStyle/>
                    <a:p>
                      <a:pPr marL="0" marR="0" lvl="0" indent="-342900" algn="l" defTabSz="914400" rtl="0" eaLnBrk="1" fontAlgn="base" latinLnBrk="0" hangingPunct="1">
                        <a:lnSpc>
                          <a:spcPct val="100000"/>
                        </a:lnSpc>
                        <a:spcBef>
                          <a:spcPct val="0"/>
                        </a:spcBef>
                        <a:spcAft>
                          <a:spcPct val="0"/>
                        </a:spcAft>
                        <a:buClrTx/>
                        <a:buSzTx/>
                        <a:buFontTx/>
                        <a:buNone/>
                        <a:tabLst/>
                      </a:pPr>
                      <a:r>
                        <a:rPr kumimoji="0" lang="ca-ES" sz="2000" b="0" i="0" u="none" strike="noStrike" cap="none" normalizeH="0" baseline="0" dirty="0">
                          <a:ln>
                            <a:noFill/>
                          </a:ln>
                          <a:solidFill>
                            <a:schemeClr val="tx1"/>
                          </a:solidFill>
                          <a:effectLst/>
                          <a:latin typeface="Arial" charset="0"/>
                          <a:cs typeface="Arial" charset="0"/>
                        </a:rPr>
                        <a:t>Us dels recursos informàtics</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342900" algn="l" defTabSz="914400" rtl="0" eaLnBrk="1" fontAlgn="base" latinLnBrk="0" hangingPunct="1">
                        <a:lnSpc>
                          <a:spcPct val="100000"/>
                        </a:lnSpc>
                        <a:spcBef>
                          <a:spcPct val="0"/>
                        </a:spcBef>
                        <a:spcAft>
                          <a:spcPct val="0"/>
                        </a:spcAft>
                        <a:buClrTx/>
                        <a:buSzTx/>
                        <a:buFontTx/>
                        <a:buNone/>
                        <a:tabLst/>
                      </a:pPr>
                      <a:r>
                        <a:rPr kumimoji="0" lang="ca-ES" sz="2000" b="0" i="0" u="none" strike="noStrike" cap="none" normalizeH="0" baseline="0" dirty="0">
                          <a:ln>
                            <a:noFill/>
                          </a:ln>
                          <a:solidFill>
                            <a:schemeClr val="tx1"/>
                          </a:solidFill>
                          <a:effectLst/>
                          <a:latin typeface="Arial" charset="0"/>
                          <a:cs typeface="Arial" charset="0"/>
                        </a:rPr>
                        <a:t>Mesurar els recursos usats actuals i els planejats.</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342900" algn="l" defTabSz="914400" rtl="0" eaLnBrk="1" fontAlgn="base" latinLnBrk="0" hangingPunct="1">
                        <a:lnSpc>
                          <a:spcPct val="100000"/>
                        </a:lnSpc>
                        <a:spcBef>
                          <a:spcPct val="0"/>
                        </a:spcBef>
                        <a:spcAft>
                          <a:spcPct val="0"/>
                        </a:spcAft>
                        <a:buClrTx/>
                        <a:buSzTx/>
                        <a:buFontTx/>
                        <a:buNone/>
                        <a:tabLst/>
                      </a:pPr>
                      <a:r>
                        <a:rPr kumimoji="0" lang="ca-ES" sz="2000" b="0" i="0" u="none" strike="noStrike" cap="none" normalizeH="0" baseline="0">
                          <a:ln>
                            <a:noFill/>
                          </a:ln>
                          <a:solidFill>
                            <a:schemeClr val="tx1"/>
                          </a:solidFill>
                          <a:effectLst/>
                          <a:latin typeface="Arial" charset="0"/>
                          <a:cs typeface="Arial" charset="0"/>
                        </a:rPr>
                        <a:t>Percentatge de la capacitats de recursos usats.</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57263">
                <a:tc>
                  <a:txBody>
                    <a:bodyPr/>
                    <a:lstStyle/>
                    <a:p>
                      <a:pPr marL="0" marR="0" lvl="0" indent="-342900" algn="l" defTabSz="914400" rtl="0" eaLnBrk="1" fontAlgn="base" latinLnBrk="0" hangingPunct="1">
                        <a:lnSpc>
                          <a:spcPct val="100000"/>
                        </a:lnSpc>
                        <a:spcBef>
                          <a:spcPct val="0"/>
                        </a:spcBef>
                        <a:spcAft>
                          <a:spcPct val="0"/>
                        </a:spcAft>
                        <a:buClrTx/>
                        <a:buSzTx/>
                        <a:buFontTx/>
                        <a:buNone/>
                        <a:tabLst/>
                      </a:pPr>
                      <a:r>
                        <a:rPr kumimoji="0" lang="ca-ES" sz="2000" b="0" i="0" u="none" strike="noStrike" cap="none" normalizeH="0" baseline="0">
                          <a:ln>
                            <a:noFill/>
                          </a:ln>
                          <a:solidFill>
                            <a:schemeClr val="tx1"/>
                          </a:solidFill>
                          <a:effectLst/>
                          <a:latin typeface="Arial" charset="0"/>
                          <a:cs typeface="Arial" charset="0"/>
                        </a:rPr>
                        <a:t>Entorn de l’enginyeria del programari</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342900" algn="l" defTabSz="914400" rtl="0" eaLnBrk="1" fontAlgn="base" latinLnBrk="0" hangingPunct="1">
                        <a:lnSpc>
                          <a:spcPct val="100000"/>
                        </a:lnSpc>
                        <a:spcBef>
                          <a:spcPct val="0"/>
                        </a:spcBef>
                        <a:spcAft>
                          <a:spcPct val="0"/>
                        </a:spcAft>
                        <a:buClrTx/>
                        <a:buSzTx/>
                        <a:buFontTx/>
                        <a:buNone/>
                        <a:tabLst/>
                      </a:pPr>
                      <a:r>
                        <a:rPr kumimoji="0" lang="ca-ES" sz="2000" b="0" i="0" u="none" strike="noStrike" cap="none" normalizeH="0" baseline="0">
                          <a:ln>
                            <a:noFill/>
                          </a:ln>
                          <a:solidFill>
                            <a:schemeClr val="tx1"/>
                          </a:solidFill>
                          <a:effectLst/>
                          <a:latin typeface="Arial" charset="0"/>
                          <a:cs typeface="Arial" charset="0"/>
                        </a:rPr>
                        <a:t>Mesurar la maduresa del entorn de desenvolupament de programari.</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342900" algn="l" defTabSz="914400" rtl="0" eaLnBrk="1" fontAlgn="base" latinLnBrk="0" hangingPunct="1">
                        <a:lnSpc>
                          <a:spcPct val="100000"/>
                        </a:lnSpc>
                        <a:spcBef>
                          <a:spcPct val="0"/>
                        </a:spcBef>
                        <a:spcAft>
                          <a:spcPct val="0"/>
                        </a:spcAft>
                        <a:buClrTx/>
                        <a:buSzTx/>
                        <a:buFontTx/>
                        <a:buNone/>
                        <a:tabLst/>
                      </a:pPr>
                      <a:r>
                        <a:rPr kumimoji="0" lang="ca-ES" sz="2000" b="0" i="0" u="none" strike="noStrike" cap="none" normalizeH="0" baseline="0" dirty="0">
                          <a:ln>
                            <a:noFill/>
                          </a:ln>
                          <a:solidFill>
                            <a:schemeClr val="tx1"/>
                          </a:solidFill>
                          <a:effectLst/>
                          <a:latin typeface="Arial" charset="0"/>
                          <a:cs typeface="Arial" charset="0"/>
                        </a:rPr>
                        <a:t>Calcular el nivell de maduresa.</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0"/>
          <p:cNvSpPr>
            <a:spLocks noGrp="1" noChangeArrowheads="1"/>
          </p:cNvSpPr>
          <p:nvPr>
            <p:ph type="title"/>
          </p:nvPr>
        </p:nvSpPr>
        <p:spPr/>
        <p:txBody>
          <a:bodyPr>
            <a:normAutofit fontScale="90000"/>
          </a:bodyPr>
          <a:lstStyle/>
          <a:p>
            <a:pPr eaLnBrk="1" hangingPunct="1"/>
            <a:r>
              <a:rPr lang="ca-ES" dirty="0"/>
              <a:t>Nivell 4 : mètriques (STEP)</a:t>
            </a:r>
            <a:br>
              <a:rPr lang="ca-ES" dirty="0"/>
            </a:br>
            <a:r>
              <a:rPr lang="ca-ES" dirty="0"/>
              <a:t>Categoria de requeriments</a:t>
            </a:r>
          </a:p>
        </p:txBody>
      </p:sp>
      <p:graphicFrame>
        <p:nvGraphicFramePr>
          <p:cNvPr id="7265" name="Group 97"/>
          <p:cNvGraphicFramePr>
            <a:graphicFrameLocks noGrp="1"/>
          </p:cNvGraphicFramePr>
          <p:nvPr>
            <p:ph type="tbl" idx="1"/>
          </p:nvPr>
        </p:nvGraphicFramePr>
        <p:xfrm>
          <a:off x="457200" y="2743200"/>
          <a:ext cx="8229600" cy="2225040"/>
        </p:xfrm>
        <a:graphic>
          <a:graphicData uri="http://schemas.openxmlformats.org/drawingml/2006/table">
            <a:tbl>
              <a:tblPr/>
              <a:tblGrid>
                <a:gridCol w="2193925">
                  <a:extLst>
                    <a:ext uri="{9D8B030D-6E8A-4147-A177-3AD203B41FA5}">
                      <a16:colId xmlns:a16="http://schemas.microsoft.com/office/drawing/2014/main" val="20000"/>
                    </a:ext>
                  </a:extLst>
                </a:gridCol>
                <a:gridCol w="3879850">
                  <a:extLst>
                    <a:ext uri="{9D8B030D-6E8A-4147-A177-3AD203B41FA5}">
                      <a16:colId xmlns:a16="http://schemas.microsoft.com/office/drawing/2014/main" val="20001"/>
                    </a:ext>
                  </a:extLst>
                </a:gridCol>
                <a:gridCol w="2155825">
                  <a:extLst>
                    <a:ext uri="{9D8B030D-6E8A-4147-A177-3AD203B41FA5}">
                      <a16:colId xmlns:a16="http://schemas.microsoft.com/office/drawing/2014/main" val="20002"/>
                    </a:ext>
                  </a:extLst>
                </a:gridCol>
              </a:tblGrid>
              <a:tr h="185738">
                <a:tc>
                  <a:txBody>
                    <a:bodyPr/>
                    <a:lstStyle/>
                    <a:p>
                      <a:pPr marL="0" marR="0" lvl="0" indent="-342900" algn="l" defTabSz="914400" rtl="0" eaLnBrk="1" fontAlgn="base" latinLnBrk="0" hangingPunct="1">
                        <a:lnSpc>
                          <a:spcPct val="100000"/>
                        </a:lnSpc>
                        <a:spcBef>
                          <a:spcPct val="0"/>
                        </a:spcBef>
                        <a:spcAft>
                          <a:spcPct val="0"/>
                        </a:spcAft>
                        <a:buClrTx/>
                        <a:buSzTx/>
                        <a:buFontTx/>
                        <a:buNone/>
                        <a:tabLst/>
                      </a:pPr>
                      <a:r>
                        <a:rPr kumimoji="0" lang="ca-ES" sz="2800" b="1" i="0" u="none" strike="noStrike" cap="none" normalizeH="0" baseline="0" dirty="0">
                          <a:ln>
                            <a:noFill/>
                          </a:ln>
                          <a:solidFill>
                            <a:schemeClr val="tx1"/>
                          </a:solidFill>
                          <a:effectLst/>
                          <a:latin typeface="Arial" charset="0"/>
                          <a:cs typeface="Arial" charset="0"/>
                        </a:rPr>
                        <a:t>Mètrica</a:t>
                      </a:r>
                      <a:endParaRPr kumimoji="0" lang="ca-ES" sz="2800" b="0" i="0" u="none" strike="noStrike" cap="none" normalizeH="0" baseline="0" dirty="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342900" algn="l" defTabSz="914400" rtl="0" eaLnBrk="1" fontAlgn="base" latinLnBrk="0" hangingPunct="1">
                        <a:lnSpc>
                          <a:spcPct val="100000"/>
                        </a:lnSpc>
                        <a:spcBef>
                          <a:spcPct val="0"/>
                        </a:spcBef>
                        <a:spcAft>
                          <a:spcPct val="0"/>
                        </a:spcAft>
                        <a:buClrTx/>
                        <a:buSzTx/>
                        <a:buFontTx/>
                        <a:buNone/>
                        <a:tabLst/>
                      </a:pPr>
                      <a:r>
                        <a:rPr kumimoji="0" lang="ca-ES" sz="2800" b="1" i="0" u="none" strike="noStrike" cap="none" normalizeH="0" baseline="0">
                          <a:ln>
                            <a:noFill/>
                          </a:ln>
                          <a:solidFill>
                            <a:schemeClr val="tx1"/>
                          </a:solidFill>
                          <a:effectLst/>
                          <a:latin typeface="Arial" charset="0"/>
                          <a:cs typeface="Arial" charset="0"/>
                        </a:rPr>
                        <a:t>Objectius</a:t>
                      </a:r>
                      <a:endParaRPr kumimoji="0" lang="ca-ES" sz="2800" b="0"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342900" algn="l" defTabSz="914400" rtl="0" eaLnBrk="1" fontAlgn="base" latinLnBrk="0" hangingPunct="1">
                        <a:lnSpc>
                          <a:spcPct val="100000"/>
                        </a:lnSpc>
                        <a:spcBef>
                          <a:spcPct val="0"/>
                        </a:spcBef>
                        <a:spcAft>
                          <a:spcPct val="0"/>
                        </a:spcAft>
                        <a:buClrTx/>
                        <a:buSzTx/>
                        <a:buFontTx/>
                        <a:buNone/>
                        <a:tabLst/>
                      </a:pPr>
                      <a:r>
                        <a:rPr kumimoji="0" lang="ca-ES" sz="2800" b="1" i="0" u="none" strike="noStrike" cap="none" normalizeH="0" baseline="0" dirty="0">
                          <a:ln>
                            <a:noFill/>
                          </a:ln>
                          <a:solidFill>
                            <a:schemeClr val="tx1"/>
                          </a:solidFill>
                          <a:effectLst/>
                          <a:latin typeface="Arial" charset="0"/>
                          <a:cs typeface="Arial" charset="0"/>
                        </a:rPr>
                        <a:t>Mesures</a:t>
                      </a:r>
                      <a:endParaRPr kumimoji="0" lang="ca-ES" sz="2800" b="0" i="0" u="none" strike="noStrike" cap="none" normalizeH="0" baseline="0" dirty="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2775">
                <a:tc>
                  <a:txBody>
                    <a:bodyPr/>
                    <a:lstStyle/>
                    <a:p>
                      <a:pPr marL="0" marR="0" lvl="0" indent="-342900" algn="l" defTabSz="914400" rtl="0" eaLnBrk="1" fontAlgn="base" latinLnBrk="0" hangingPunct="1">
                        <a:lnSpc>
                          <a:spcPct val="100000"/>
                        </a:lnSpc>
                        <a:spcBef>
                          <a:spcPct val="0"/>
                        </a:spcBef>
                        <a:spcAft>
                          <a:spcPct val="0"/>
                        </a:spcAft>
                        <a:buClrTx/>
                        <a:buSzTx/>
                        <a:buFontTx/>
                        <a:buNone/>
                        <a:tabLst/>
                      </a:pPr>
                      <a:r>
                        <a:rPr kumimoji="0" lang="ca-ES" sz="2000" b="0" i="0" u="none" strike="noStrike" cap="none" normalizeH="0" baseline="0">
                          <a:ln>
                            <a:noFill/>
                          </a:ln>
                          <a:solidFill>
                            <a:schemeClr val="tx1"/>
                          </a:solidFill>
                          <a:effectLst/>
                          <a:latin typeface="Arial" charset="0"/>
                          <a:cs typeface="Arial" charset="0"/>
                        </a:rPr>
                        <a:t>Requeriments de traçabilitat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342900" algn="l" defTabSz="914400" rtl="0" eaLnBrk="1" fontAlgn="base" latinLnBrk="0" hangingPunct="1">
                        <a:lnSpc>
                          <a:spcPct val="100000"/>
                        </a:lnSpc>
                        <a:spcBef>
                          <a:spcPct val="0"/>
                        </a:spcBef>
                        <a:spcAft>
                          <a:spcPct val="0"/>
                        </a:spcAft>
                        <a:buClrTx/>
                        <a:buSzTx/>
                        <a:buFontTx/>
                        <a:buNone/>
                        <a:tabLst/>
                      </a:pPr>
                      <a:r>
                        <a:rPr kumimoji="0" lang="ca-ES" sz="2000" b="0" i="0" u="none" strike="noStrike" cap="none" normalizeH="0" baseline="0">
                          <a:ln>
                            <a:noFill/>
                          </a:ln>
                          <a:solidFill>
                            <a:schemeClr val="tx1"/>
                          </a:solidFill>
                          <a:effectLst/>
                          <a:latin typeface="Arial" charset="0"/>
                          <a:cs typeface="Arial" charset="0"/>
                        </a:rPr>
                        <a:t>Requeriments de traçabilitat dintre del codi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342900" algn="l" defTabSz="914400" rtl="0" eaLnBrk="1" fontAlgn="base" latinLnBrk="0" hangingPunct="1">
                        <a:lnSpc>
                          <a:spcPct val="100000"/>
                        </a:lnSpc>
                        <a:spcBef>
                          <a:spcPct val="0"/>
                        </a:spcBef>
                        <a:spcAft>
                          <a:spcPct val="0"/>
                        </a:spcAft>
                        <a:buClrTx/>
                        <a:buSzTx/>
                        <a:buFontTx/>
                        <a:buNone/>
                        <a:tabLst/>
                      </a:pPr>
                      <a:r>
                        <a:rPr kumimoji="0" lang="ca-ES" sz="2000" b="0" i="0" u="none" strike="noStrike" cap="none" normalizeH="0" baseline="0">
                          <a:ln>
                            <a:noFill/>
                          </a:ln>
                          <a:solidFill>
                            <a:schemeClr val="tx1"/>
                          </a:solidFill>
                          <a:effectLst/>
                          <a:latin typeface="Arial" charset="0"/>
                          <a:cs typeface="Arial" charset="0"/>
                        </a:rPr>
                        <a:t>Percentatge dels requeriments traçats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1338">
                <a:tc>
                  <a:txBody>
                    <a:bodyPr/>
                    <a:lstStyle/>
                    <a:p>
                      <a:pPr marL="0" marR="0" lvl="0" indent="-342900" algn="l" defTabSz="914400" rtl="0" eaLnBrk="1" fontAlgn="base" latinLnBrk="0" hangingPunct="1">
                        <a:lnSpc>
                          <a:spcPct val="100000"/>
                        </a:lnSpc>
                        <a:spcBef>
                          <a:spcPct val="0"/>
                        </a:spcBef>
                        <a:spcAft>
                          <a:spcPct val="0"/>
                        </a:spcAft>
                        <a:buClrTx/>
                        <a:buSzTx/>
                        <a:buFontTx/>
                        <a:buNone/>
                        <a:tabLst/>
                      </a:pPr>
                      <a:r>
                        <a:rPr kumimoji="0" lang="ca-ES" sz="2000" b="0" i="0" u="none" strike="noStrike" cap="none" normalizeH="0" baseline="0">
                          <a:ln>
                            <a:noFill/>
                          </a:ln>
                          <a:solidFill>
                            <a:schemeClr val="tx1"/>
                          </a:solidFill>
                          <a:effectLst/>
                          <a:latin typeface="Arial" charset="0"/>
                          <a:cs typeface="Arial" charset="0"/>
                        </a:rPr>
                        <a:t>Requeriments d’estabilitat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342900" algn="l" defTabSz="914400" rtl="0" eaLnBrk="1" fontAlgn="base" latinLnBrk="0" hangingPunct="1">
                        <a:lnSpc>
                          <a:spcPct val="100000"/>
                        </a:lnSpc>
                        <a:spcBef>
                          <a:spcPct val="0"/>
                        </a:spcBef>
                        <a:spcAft>
                          <a:spcPct val="0"/>
                        </a:spcAft>
                        <a:buClrTx/>
                        <a:buSzTx/>
                        <a:buFontTx/>
                        <a:buNone/>
                        <a:tabLst/>
                      </a:pPr>
                      <a:r>
                        <a:rPr kumimoji="0" lang="ca-ES" sz="2000" b="0" i="0" u="none" strike="noStrike" cap="none" normalizeH="0" baseline="0">
                          <a:ln>
                            <a:noFill/>
                          </a:ln>
                          <a:solidFill>
                            <a:schemeClr val="tx1"/>
                          </a:solidFill>
                          <a:effectLst/>
                          <a:latin typeface="Arial" charset="0"/>
                          <a:cs typeface="Arial" charset="0"/>
                        </a:rPr>
                        <a:t>Estudiar els canvis als requeriments.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342900" algn="l" defTabSz="914400" rtl="0" eaLnBrk="1" fontAlgn="base" latinLnBrk="0" hangingPunct="1">
                        <a:lnSpc>
                          <a:spcPct val="100000"/>
                        </a:lnSpc>
                        <a:spcBef>
                          <a:spcPct val="0"/>
                        </a:spcBef>
                        <a:spcAft>
                          <a:spcPct val="0"/>
                        </a:spcAft>
                        <a:buClrTx/>
                        <a:buSzTx/>
                        <a:buFontTx/>
                        <a:buNone/>
                        <a:tabLst/>
                      </a:pPr>
                      <a:r>
                        <a:rPr kumimoji="0" lang="ca-ES" sz="2000" b="0" i="0" u="none" strike="noStrike" cap="none" normalizeH="0" baseline="0" dirty="0">
                          <a:ln>
                            <a:noFill/>
                          </a:ln>
                          <a:solidFill>
                            <a:schemeClr val="tx1"/>
                          </a:solidFill>
                          <a:effectLst/>
                          <a:latin typeface="Arial" charset="0"/>
                          <a:cs typeface="Arial" charset="0"/>
                        </a:rPr>
                        <a:t>Nombre de canvis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0"/>
          <p:cNvSpPr>
            <a:spLocks noGrp="1" noChangeArrowheads="1"/>
          </p:cNvSpPr>
          <p:nvPr>
            <p:ph type="title"/>
          </p:nvPr>
        </p:nvSpPr>
        <p:spPr/>
        <p:txBody>
          <a:bodyPr>
            <a:normAutofit fontScale="90000"/>
          </a:bodyPr>
          <a:lstStyle/>
          <a:p>
            <a:pPr eaLnBrk="1" hangingPunct="1"/>
            <a:r>
              <a:rPr lang="ca-ES" dirty="0"/>
              <a:t>Nivell 4 : mètriques (STEP)</a:t>
            </a:r>
            <a:br>
              <a:rPr lang="ca-ES" dirty="0"/>
            </a:br>
            <a:r>
              <a:rPr lang="ca-ES" dirty="0"/>
              <a:t>Categoria de qualitat</a:t>
            </a:r>
          </a:p>
        </p:txBody>
      </p:sp>
      <p:graphicFrame>
        <p:nvGraphicFramePr>
          <p:cNvPr id="9346" name="Group 130"/>
          <p:cNvGraphicFramePr>
            <a:graphicFrameLocks noGrp="1"/>
          </p:cNvGraphicFramePr>
          <p:nvPr>
            <p:ph type="tbl" idx="1"/>
          </p:nvPr>
        </p:nvGraphicFramePr>
        <p:xfrm>
          <a:off x="457200" y="1752600"/>
          <a:ext cx="8458199" cy="4587240"/>
        </p:xfrm>
        <a:graphic>
          <a:graphicData uri="http://schemas.openxmlformats.org/drawingml/2006/table">
            <a:tbl>
              <a:tblPr/>
              <a:tblGrid>
                <a:gridCol w="2275941">
                  <a:extLst>
                    <a:ext uri="{9D8B030D-6E8A-4147-A177-3AD203B41FA5}">
                      <a16:colId xmlns:a16="http://schemas.microsoft.com/office/drawing/2014/main" val="20000"/>
                    </a:ext>
                  </a:extLst>
                </a:gridCol>
                <a:gridCol w="2600859">
                  <a:extLst>
                    <a:ext uri="{9D8B030D-6E8A-4147-A177-3AD203B41FA5}">
                      <a16:colId xmlns:a16="http://schemas.microsoft.com/office/drawing/2014/main" val="20001"/>
                    </a:ext>
                  </a:extLst>
                </a:gridCol>
                <a:gridCol w="3581399">
                  <a:extLst>
                    <a:ext uri="{9D8B030D-6E8A-4147-A177-3AD203B41FA5}">
                      <a16:colId xmlns:a16="http://schemas.microsoft.com/office/drawing/2014/main" val="20002"/>
                    </a:ext>
                  </a:extLst>
                </a:gridCol>
              </a:tblGrid>
              <a:tr h="185738">
                <a:tc>
                  <a:txBody>
                    <a:bodyPr/>
                    <a:lstStyle/>
                    <a:p>
                      <a:pPr marL="0" marR="0" lvl="0" indent="-342900" algn="l" defTabSz="914400" rtl="0" eaLnBrk="1" fontAlgn="base" latinLnBrk="0" hangingPunct="1">
                        <a:lnSpc>
                          <a:spcPct val="100000"/>
                        </a:lnSpc>
                        <a:spcBef>
                          <a:spcPct val="0"/>
                        </a:spcBef>
                        <a:spcAft>
                          <a:spcPct val="0"/>
                        </a:spcAft>
                        <a:buClrTx/>
                        <a:buSzTx/>
                        <a:buFontTx/>
                        <a:buNone/>
                        <a:tabLst/>
                      </a:pPr>
                      <a:r>
                        <a:rPr kumimoji="0" lang="ca-ES" sz="2800" b="1" i="0" u="none" strike="noStrike" cap="none" normalizeH="0" baseline="0" dirty="0">
                          <a:ln>
                            <a:noFill/>
                          </a:ln>
                          <a:solidFill>
                            <a:schemeClr val="tx1"/>
                          </a:solidFill>
                          <a:effectLst/>
                          <a:latin typeface="Arial" charset="0"/>
                          <a:cs typeface="Arial" charset="0"/>
                        </a:rPr>
                        <a:t>Mètrica</a:t>
                      </a:r>
                      <a:endParaRPr kumimoji="0" lang="ca-ES" sz="2800" b="0" i="0" u="none" strike="noStrike" cap="none" normalizeH="0" baseline="0" dirty="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342900" algn="l" defTabSz="914400" rtl="0" eaLnBrk="1" fontAlgn="base" latinLnBrk="0" hangingPunct="1">
                        <a:lnSpc>
                          <a:spcPct val="100000"/>
                        </a:lnSpc>
                        <a:spcBef>
                          <a:spcPct val="0"/>
                        </a:spcBef>
                        <a:spcAft>
                          <a:spcPct val="0"/>
                        </a:spcAft>
                        <a:buClrTx/>
                        <a:buSzTx/>
                        <a:buFontTx/>
                        <a:buNone/>
                        <a:tabLst/>
                      </a:pPr>
                      <a:r>
                        <a:rPr kumimoji="0" lang="ca-ES" sz="2800" b="1" i="0" u="none" strike="noStrike" cap="none" normalizeH="0" baseline="0" dirty="0">
                          <a:ln>
                            <a:noFill/>
                          </a:ln>
                          <a:solidFill>
                            <a:schemeClr val="tx1"/>
                          </a:solidFill>
                          <a:effectLst/>
                          <a:latin typeface="Arial" charset="0"/>
                          <a:cs typeface="Arial" charset="0"/>
                        </a:rPr>
                        <a:t>Objectius</a:t>
                      </a:r>
                      <a:endParaRPr kumimoji="0" lang="ca-ES" sz="2800" b="0" i="0" u="none" strike="noStrike" cap="none" normalizeH="0" baseline="0" dirty="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342900" algn="l" defTabSz="914400" rtl="0" eaLnBrk="1" fontAlgn="base" latinLnBrk="0" hangingPunct="1">
                        <a:lnSpc>
                          <a:spcPct val="100000"/>
                        </a:lnSpc>
                        <a:spcBef>
                          <a:spcPct val="0"/>
                        </a:spcBef>
                        <a:spcAft>
                          <a:spcPct val="0"/>
                        </a:spcAft>
                        <a:buClrTx/>
                        <a:buSzTx/>
                        <a:buFontTx/>
                        <a:buNone/>
                        <a:tabLst/>
                      </a:pPr>
                      <a:r>
                        <a:rPr kumimoji="0" lang="ca-ES" sz="2800" b="1" i="0" u="none" strike="noStrike" cap="none" normalizeH="0" baseline="0" dirty="0">
                          <a:ln>
                            <a:noFill/>
                          </a:ln>
                          <a:solidFill>
                            <a:schemeClr val="tx1"/>
                          </a:solidFill>
                          <a:effectLst/>
                          <a:latin typeface="Arial" charset="0"/>
                          <a:cs typeface="Arial" charset="0"/>
                        </a:rPr>
                        <a:t>Mesures</a:t>
                      </a:r>
                      <a:endParaRPr kumimoji="0" lang="ca-ES" sz="2800" b="0" i="0" u="none" strike="noStrike" cap="none" normalizeH="0" baseline="0" dirty="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4175">
                <a:tc>
                  <a:txBody>
                    <a:bodyPr/>
                    <a:lstStyle/>
                    <a:p>
                      <a:pPr marL="0" marR="0" lvl="0" indent="-342900" algn="l" defTabSz="914400" rtl="0" eaLnBrk="1" fontAlgn="base" latinLnBrk="0" hangingPunct="1">
                        <a:lnSpc>
                          <a:spcPct val="100000"/>
                        </a:lnSpc>
                        <a:spcBef>
                          <a:spcPct val="0"/>
                        </a:spcBef>
                        <a:spcAft>
                          <a:spcPct val="0"/>
                        </a:spcAft>
                        <a:buClrTx/>
                        <a:buSzTx/>
                        <a:buFontTx/>
                        <a:buNone/>
                        <a:tabLst/>
                      </a:pPr>
                      <a:r>
                        <a:rPr kumimoji="0" lang="ca-ES" sz="1600" b="0" i="0" u="none" strike="noStrike" cap="none" normalizeH="0" baseline="0">
                          <a:ln>
                            <a:noFill/>
                          </a:ln>
                          <a:solidFill>
                            <a:schemeClr val="tx1"/>
                          </a:solidFill>
                          <a:effectLst/>
                          <a:latin typeface="Arial" charset="0"/>
                          <a:cs typeface="Arial" charset="0"/>
                        </a:rPr>
                        <a:t>Estabilitat del disseny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342900" algn="l" defTabSz="914400" rtl="0" eaLnBrk="1" fontAlgn="base" latinLnBrk="0" hangingPunct="1">
                        <a:lnSpc>
                          <a:spcPct val="100000"/>
                        </a:lnSpc>
                        <a:spcBef>
                          <a:spcPct val="0"/>
                        </a:spcBef>
                        <a:spcAft>
                          <a:spcPct val="0"/>
                        </a:spcAft>
                        <a:buClrTx/>
                        <a:buSzTx/>
                        <a:buFontTx/>
                        <a:buNone/>
                        <a:tabLst/>
                      </a:pPr>
                      <a:r>
                        <a:rPr kumimoji="0" lang="ca-ES" sz="1600" b="0" i="0" u="none" strike="noStrike" cap="none" normalizeH="0" baseline="0">
                          <a:ln>
                            <a:noFill/>
                          </a:ln>
                          <a:solidFill>
                            <a:schemeClr val="tx1"/>
                          </a:solidFill>
                          <a:effectLst/>
                          <a:latin typeface="Arial" charset="0"/>
                          <a:cs typeface="Arial" charset="0"/>
                        </a:rPr>
                        <a:t>Estudiar els canvis de disseny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342900" algn="l" defTabSz="914400" rtl="0" eaLnBrk="1" fontAlgn="base" latinLnBrk="0" hangingPunct="1">
                        <a:lnSpc>
                          <a:spcPct val="100000"/>
                        </a:lnSpc>
                        <a:spcBef>
                          <a:spcPct val="0"/>
                        </a:spcBef>
                        <a:spcAft>
                          <a:spcPct val="0"/>
                        </a:spcAft>
                        <a:buClrTx/>
                        <a:buSzTx/>
                        <a:buFontTx/>
                        <a:buNone/>
                        <a:tabLst/>
                      </a:pPr>
                      <a:r>
                        <a:rPr kumimoji="0" lang="ca-ES" sz="1600" b="0" i="0" u="none" strike="noStrike" cap="none" normalizeH="0" baseline="0">
                          <a:ln>
                            <a:noFill/>
                          </a:ln>
                          <a:solidFill>
                            <a:schemeClr val="tx1"/>
                          </a:solidFill>
                          <a:effectLst/>
                          <a:latin typeface="Arial" charset="0"/>
                          <a:cs typeface="Arial" charset="0"/>
                        </a:rPr>
                        <a:t>Índex d’estabilitat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3713">
                <a:tc>
                  <a:txBody>
                    <a:bodyPr/>
                    <a:lstStyle/>
                    <a:p>
                      <a:pPr marL="0" marR="0" lvl="0" indent="-342900" algn="l" defTabSz="914400" rtl="0" eaLnBrk="1" fontAlgn="base" latinLnBrk="0" hangingPunct="1">
                        <a:lnSpc>
                          <a:spcPct val="100000"/>
                        </a:lnSpc>
                        <a:spcBef>
                          <a:spcPct val="0"/>
                        </a:spcBef>
                        <a:spcAft>
                          <a:spcPct val="0"/>
                        </a:spcAft>
                        <a:buClrTx/>
                        <a:buSzTx/>
                        <a:buFontTx/>
                        <a:buNone/>
                        <a:tabLst/>
                      </a:pPr>
                      <a:r>
                        <a:rPr kumimoji="0" lang="ca-ES" sz="1600" b="0" i="0" u="none" strike="noStrike" cap="none" normalizeH="0" baseline="0">
                          <a:ln>
                            <a:noFill/>
                          </a:ln>
                          <a:solidFill>
                            <a:schemeClr val="tx1"/>
                          </a:solidFill>
                          <a:effectLst/>
                          <a:latin typeface="Arial" charset="0"/>
                          <a:cs typeface="Arial" charset="0"/>
                        </a:rPr>
                        <a:t>Complexitat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342900" algn="l" defTabSz="914400" rtl="0" eaLnBrk="1" fontAlgn="base" latinLnBrk="0" hangingPunct="1">
                        <a:lnSpc>
                          <a:spcPct val="100000"/>
                        </a:lnSpc>
                        <a:spcBef>
                          <a:spcPct val="0"/>
                        </a:spcBef>
                        <a:spcAft>
                          <a:spcPct val="0"/>
                        </a:spcAft>
                        <a:buClrTx/>
                        <a:buSzTx/>
                        <a:buFontTx/>
                        <a:buNone/>
                        <a:tabLst/>
                      </a:pPr>
                      <a:r>
                        <a:rPr kumimoji="0" lang="ca-ES" sz="1600" b="0" i="0" u="none" strike="noStrike" cap="none" normalizeH="0" baseline="0">
                          <a:ln>
                            <a:noFill/>
                          </a:ln>
                          <a:solidFill>
                            <a:schemeClr val="tx1"/>
                          </a:solidFill>
                          <a:effectLst/>
                          <a:latin typeface="Arial" charset="0"/>
                          <a:cs typeface="Arial" charset="0"/>
                        </a:rPr>
                        <a:t>Valorar la qualitat del programari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342900" algn="l" defTabSz="914400" rtl="0" eaLnBrk="1" fontAlgn="base" latinLnBrk="0" hangingPunct="1">
                        <a:lnSpc>
                          <a:spcPct val="100000"/>
                        </a:lnSpc>
                        <a:spcBef>
                          <a:spcPct val="0"/>
                        </a:spcBef>
                        <a:spcAft>
                          <a:spcPct val="0"/>
                        </a:spcAft>
                        <a:buClrTx/>
                        <a:buSzTx/>
                        <a:buFontTx/>
                        <a:buNone/>
                        <a:tabLst/>
                      </a:pPr>
                      <a:r>
                        <a:rPr kumimoji="0" lang="ca-ES" sz="1600" b="0" i="0" u="none" strike="noStrike" cap="none" normalizeH="0" baseline="0" dirty="0">
                          <a:ln>
                            <a:noFill/>
                          </a:ln>
                          <a:solidFill>
                            <a:schemeClr val="tx1"/>
                          </a:solidFill>
                          <a:effectLst/>
                          <a:latin typeface="Arial" charset="0"/>
                          <a:cs typeface="Arial" charset="0"/>
                        </a:rPr>
                        <a:t>Índexs de complexitat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7050">
                <a:tc>
                  <a:txBody>
                    <a:bodyPr/>
                    <a:lstStyle/>
                    <a:p>
                      <a:pPr marL="0" marR="0" lvl="0" indent="-342900" algn="l" defTabSz="914400" rtl="0" eaLnBrk="0" fontAlgn="base" latinLnBrk="0" hangingPunct="0">
                        <a:lnSpc>
                          <a:spcPct val="100000"/>
                        </a:lnSpc>
                        <a:spcBef>
                          <a:spcPct val="0"/>
                        </a:spcBef>
                        <a:spcAft>
                          <a:spcPct val="0"/>
                        </a:spcAft>
                        <a:buClrTx/>
                        <a:buSzTx/>
                        <a:buFontTx/>
                        <a:buNone/>
                        <a:tabLst/>
                      </a:pPr>
                      <a:r>
                        <a:rPr kumimoji="0" lang="ca-ES" sz="1600" b="0" i="0" u="none" strike="noStrike" cap="none" normalizeH="0" baseline="0">
                          <a:ln>
                            <a:noFill/>
                          </a:ln>
                          <a:solidFill>
                            <a:schemeClr val="tx1"/>
                          </a:solidFill>
                          <a:effectLst/>
                          <a:latin typeface="Arial" charset="0"/>
                          <a:cs typeface="Arial" charset="0"/>
                        </a:rPr>
                        <a:t>Amplada dels tests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342900" algn="l" defTabSz="914400" rtl="0" eaLnBrk="0" fontAlgn="base" latinLnBrk="0" hangingPunct="0">
                        <a:lnSpc>
                          <a:spcPct val="100000"/>
                        </a:lnSpc>
                        <a:spcBef>
                          <a:spcPct val="0"/>
                        </a:spcBef>
                        <a:spcAft>
                          <a:spcPct val="0"/>
                        </a:spcAft>
                        <a:buClrTx/>
                        <a:buSzTx/>
                        <a:buFontTx/>
                        <a:buNone/>
                        <a:tabLst/>
                      </a:pPr>
                      <a:r>
                        <a:rPr kumimoji="0" lang="ca-ES" sz="1600" b="0" i="0" u="none" strike="noStrike" cap="none" normalizeH="0" baseline="0">
                          <a:ln>
                            <a:noFill/>
                          </a:ln>
                          <a:solidFill>
                            <a:schemeClr val="tx1"/>
                          </a:solidFill>
                          <a:effectLst/>
                          <a:latin typeface="Arial" charset="0"/>
                          <a:cs typeface="Arial" charset="0"/>
                        </a:rPr>
                        <a:t>Valorar els requeriments dels tests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342900" algn="l" defTabSz="914400" rtl="0" eaLnBrk="1" fontAlgn="base" latinLnBrk="0" hangingPunct="1">
                        <a:lnSpc>
                          <a:spcPct val="100000"/>
                        </a:lnSpc>
                        <a:spcBef>
                          <a:spcPct val="0"/>
                        </a:spcBef>
                        <a:spcAft>
                          <a:spcPct val="0"/>
                        </a:spcAft>
                        <a:buClrTx/>
                        <a:buSzTx/>
                        <a:buFontTx/>
                        <a:buNone/>
                        <a:tabLst/>
                      </a:pPr>
                      <a:r>
                        <a:rPr kumimoji="0" lang="ca-ES" sz="1600" b="0" i="0" u="none" strike="noStrike" cap="none" normalizeH="0" baseline="0" dirty="0">
                          <a:ln>
                            <a:noFill/>
                          </a:ln>
                          <a:solidFill>
                            <a:schemeClr val="tx1"/>
                          </a:solidFill>
                          <a:effectLst/>
                          <a:latin typeface="Arial" charset="0"/>
                          <a:cs typeface="Arial" charset="0"/>
                        </a:rPr>
                        <a:t>Percentatge de requeriments testats, percentatge de requeriments que han passat els tests.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0975">
                <a:tc>
                  <a:txBody>
                    <a:bodyPr/>
                    <a:lstStyle/>
                    <a:p>
                      <a:pPr marL="0" marR="0" lvl="0" indent="-342900" algn="l" defTabSz="914400" rtl="0" eaLnBrk="0" fontAlgn="base" latinLnBrk="0" hangingPunct="0">
                        <a:lnSpc>
                          <a:spcPct val="100000"/>
                        </a:lnSpc>
                        <a:spcBef>
                          <a:spcPct val="0"/>
                        </a:spcBef>
                        <a:spcAft>
                          <a:spcPct val="0"/>
                        </a:spcAft>
                        <a:buClrTx/>
                        <a:buSzTx/>
                        <a:buFontTx/>
                        <a:buNone/>
                        <a:tabLst/>
                      </a:pPr>
                      <a:r>
                        <a:rPr kumimoji="0" lang="ca-ES" sz="1600" b="0" i="0" u="none" strike="noStrike" cap="none" normalizeH="0" baseline="0">
                          <a:ln>
                            <a:noFill/>
                          </a:ln>
                          <a:solidFill>
                            <a:schemeClr val="tx1"/>
                          </a:solidFill>
                          <a:effectLst/>
                          <a:latin typeface="Arial" charset="0"/>
                          <a:cs typeface="Arial" charset="0"/>
                        </a:rPr>
                        <a:t>Profunditat dels tests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342900" algn="l" defTabSz="914400" rtl="0" eaLnBrk="0" fontAlgn="base" latinLnBrk="0" hangingPunct="0">
                        <a:lnSpc>
                          <a:spcPct val="100000"/>
                        </a:lnSpc>
                        <a:spcBef>
                          <a:spcPct val="0"/>
                        </a:spcBef>
                        <a:spcAft>
                          <a:spcPct val="0"/>
                        </a:spcAft>
                        <a:buClrTx/>
                        <a:buSzTx/>
                        <a:buFontTx/>
                        <a:buNone/>
                        <a:tabLst/>
                      </a:pPr>
                      <a:r>
                        <a:rPr kumimoji="0" lang="ca-ES" sz="1600" b="0" i="0" u="none" strike="noStrike" cap="none" normalizeH="0" baseline="0">
                          <a:ln>
                            <a:noFill/>
                          </a:ln>
                          <a:solidFill>
                            <a:schemeClr val="tx1"/>
                          </a:solidFill>
                          <a:effectLst/>
                          <a:latin typeface="Arial" charset="0"/>
                          <a:cs typeface="Arial" charset="0"/>
                        </a:rPr>
                        <a:t>Analitzar el codi de tests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342900" algn="l" defTabSz="914400" rtl="0" eaLnBrk="1" fontAlgn="base" latinLnBrk="0" hangingPunct="1">
                        <a:lnSpc>
                          <a:spcPct val="100000"/>
                        </a:lnSpc>
                        <a:spcBef>
                          <a:spcPct val="0"/>
                        </a:spcBef>
                        <a:spcAft>
                          <a:spcPct val="0"/>
                        </a:spcAft>
                        <a:buClrTx/>
                        <a:buSzTx/>
                        <a:buFontTx/>
                        <a:buNone/>
                        <a:tabLst/>
                      </a:pPr>
                      <a:r>
                        <a:rPr kumimoji="0" lang="ca-ES" sz="1600" b="0" i="0" u="none" strike="noStrike" cap="none" normalizeH="0" baseline="0">
                          <a:ln>
                            <a:noFill/>
                          </a:ln>
                          <a:solidFill>
                            <a:schemeClr val="tx1"/>
                          </a:solidFill>
                          <a:effectLst/>
                          <a:latin typeface="Arial" charset="0"/>
                          <a:cs typeface="Arial" charset="0"/>
                        </a:rPr>
                        <a:t>Grau del codi de test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85800">
                <a:tc>
                  <a:txBody>
                    <a:bodyPr/>
                    <a:lstStyle/>
                    <a:p>
                      <a:pPr marL="0" marR="0" lvl="0" indent="-342900" algn="l" defTabSz="914400" rtl="0" eaLnBrk="0" fontAlgn="base" latinLnBrk="0" hangingPunct="0">
                        <a:lnSpc>
                          <a:spcPct val="100000"/>
                        </a:lnSpc>
                        <a:spcBef>
                          <a:spcPct val="0"/>
                        </a:spcBef>
                        <a:spcAft>
                          <a:spcPct val="0"/>
                        </a:spcAft>
                        <a:buClrTx/>
                        <a:buSzTx/>
                        <a:buFontTx/>
                        <a:buNone/>
                        <a:tabLst/>
                      </a:pPr>
                      <a:r>
                        <a:rPr kumimoji="0" lang="ca-ES" sz="1600" b="0" i="0" u="none" strike="noStrike" cap="none" normalizeH="0" baseline="0">
                          <a:ln>
                            <a:noFill/>
                          </a:ln>
                          <a:solidFill>
                            <a:schemeClr val="tx1"/>
                          </a:solidFill>
                          <a:effectLst/>
                          <a:latin typeface="Arial" charset="0"/>
                          <a:cs typeface="Arial" charset="0"/>
                        </a:rPr>
                        <a:t>Perfils de fallades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342900" algn="l" defTabSz="914400" rtl="0" eaLnBrk="0" fontAlgn="base" latinLnBrk="0" hangingPunct="0">
                        <a:lnSpc>
                          <a:spcPct val="100000"/>
                        </a:lnSpc>
                        <a:spcBef>
                          <a:spcPct val="0"/>
                        </a:spcBef>
                        <a:spcAft>
                          <a:spcPct val="0"/>
                        </a:spcAft>
                        <a:buClrTx/>
                        <a:buSzTx/>
                        <a:buFontTx/>
                        <a:buNone/>
                        <a:tabLst/>
                      </a:pPr>
                      <a:r>
                        <a:rPr kumimoji="0" lang="ca-ES" sz="1600" b="0" i="0" u="none" strike="noStrike" cap="none" normalizeH="0" baseline="0">
                          <a:ln>
                            <a:noFill/>
                          </a:ln>
                          <a:solidFill>
                            <a:schemeClr val="tx1"/>
                          </a:solidFill>
                          <a:effectLst/>
                          <a:latin typeface="Arial" charset="0"/>
                          <a:cs typeface="Arial" charset="0"/>
                        </a:rPr>
                        <a:t>Avaluar anomalies obertes i tancades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342900" algn="l" defTabSz="914400" rtl="0" eaLnBrk="1" fontAlgn="base" latinLnBrk="0" hangingPunct="1">
                        <a:lnSpc>
                          <a:spcPct val="100000"/>
                        </a:lnSpc>
                        <a:spcBef>
                          <a:spcPct val="0"/>
                        </a:spcBef>
                        <a:spcAft>
                          <a:spcPct val="0"/>
                        </a:spcAft>
                        <a:buClrTx/>
                        <a:buSzTx/>
                        <a:buFontTx/>
                        <a:buNone/>
                        <a:tabLst/>
                      </a:pPr>
                      <a:r>
                        <a:rPr kumimoji="0" lang="ca-ES" sz="1600" b="0" i="0" u="none" strike="noStrike" cap="none" normalizeH="0" baseline="0">
                          <a:ln>
                            <a:noFill/>
                          </a:ln>
                          <a:solidFill>
                            <a:schemeClr val="tx1"/>
                          </a:solidFill>
                          <a:effectLst/>
                          <a:latin typeface="Arial" charset="0"/>
                          <a:cs typeface="Arial" charset="0"/>
                        </a:rPr>
                        <a:t>Nombre del tipus de fallada.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39738">
                <a:tc>
                  <a:txBody>
                    <a:bodyPr/>
                    <a:lstStyle/>
                    <a:p>
                      <a:pPr marL="0" marR="0" lvl="0" indent="-342900" algn="l" defTabSz="914400" rtl="0" eaLnBrk="0" fontAlgn="base" latinLnBrk="0" hangingPunct="0">
                        <a:lnSpc>
                          <a:spcPct val="100000"/>
                        </a:lnSpc>
                        <a:spcBef>
                          <a:spcPct val="0"/>
                        </a:spcBef>
                        <a:spcAft>
                          <a:spcPct val="0"/>
                        </a:spcAft>
                        <a:buClrTx/>
                        <a:buSzTx/>
                        <a:buFontTx/>
                        <a:buNone/>
                        <a:tabLst/>
                      </a:pPr>
                      <a:r>
                        <a:rPr kumimoji="0" lang="ca-ES" sz="1600" b="0" i="0" u="none" strike="noStrike" cap="none" normalizeH="0" baseline="0">
                          <a:ln>
                            <a:noFill/>
                          </a:ln>
                          <a:solidFill>
                            <a:schemeClr val="tx1"/>
                          </a:solidFill>
                          <a:effectLst/>
                          <a:latin typeface="Arial" charset="0"/>
                          <a:cs typeface="Arial" charset="0"/>
                        </a:rPr>
                        <a:t>Fiabilitat</a:t>
                      </a:r>
                    </a:p>
                    <a:p>
                      <a:pPr marL="0" marR="0" lvl="0" indent="-342900" algn="l" defTabSz="914400" rtl="0" eaLnBrk="0" fontAlgn="base" latinLnBrk="0" hangingPunct="0">
                        <a:lnSpc>
                          <a:spcPct val="100000"/>
                        </a:lnSpc>
                        <a:spcBef>
                          <a:spcPct val="0"/>
                        </a:spcBef>
                        <a:spcAft>
                          <a:spcPct val="0"/>
                        </a:spcAft>
                        <a:buClrTx/>
                        <a:buSzTx/>
                        <a:buFontTx/>
                        <a:buNone/>
                        <a:tabLst/>
                      </a:pPr>
                      <a:endParaRPr kumimoji="0" lang="ca-ES" sz="16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342900" algn="l" defTabSz="914400" rtl="0" eaLnBrk="0" fontAlgn="base" latinLnBrk="0" hangingPunct="0">
                        <a:lnSpc>
                          <a:spcPct val="100000"/>
                        </a:lnSpc>
                        <a:spcBef>
                          <a:spcPct val="0"/>
                        </a:spcBef>
                        <a:spcAft>
                          <a:spcPct val="0"/>
                        </a:spcAft>
                        <a:buClrTx/>
                        <a:buSzTx/>
                        <a:buFontTx/>
                        <a:buNone/>
                        <a:tabLst/>
                      </a:pPr>
                      <a:r>
                        <a:rPr kumimoji="0" lang="ca-ES" sz="1600" b="0" i="0" u="none" strike="noStrike" cap="none" normalizeH="0" baseline="0">
                          <a:ln>
                            <a:noFill/>
                          </a:ln>
                          <a:solidFill>
                            <a:schemeClr val="tx1"/>
                          </a:solidFill>
                          <a:effectLst/>
                          <a:latin typeface="Arial" charset="0"/>
                          <a:cs typeface="Arial" charset="0"/>
                        </a:rPr>
                        <a:t>Avaluar les falles del programari</a:t>
                      </a:r>
                    </a:p>
                    <a:p>
                      <a:pPr marL="0" marR="0" lvl="0" indent="-342900" algn="l" defTabSz="914400" rtl="0" eaLnBrk="0" fontAlgn="base" latinLnBrk="0" hangingPunct="0">
                        <a:lnSpc>
                          <a:spcPct val="100000"/>
                        </a:lnSpc>
                        <a:spcBef>
                          <a:spcPct val="0"/>
                        </a:spcBef>
                        <a:spcAft>
                          <a:spcPct val="0"/>
                        </a:spcAft>
                        <a:buClrTx/>
                        <a:buSzTx/>
                        <a:buFontTx/>
                        <a:buNone/>
                        <a:tabLst/>
                      </a:pPr>
                      <a:r>
                        <a:rPr kumimoji="0" lang="ca-ES" sz="1600" b="0" i="0" u="none" strike="noStrike" cap="none" normalizeH="0" baseline="0">
                          <a:ln>
                            <a:noFill/>
                          </a:ln>
                          <a:solidFill>
                            <a:schemeClr val="tx1"/>
                          </a:solidFill>
                          <a:effectLst/>
                          <a:latin typeface="Arial" charset="0"/>
                          <a:cs typeface="Arial" charset="0"/>
                        </a:rPr>
                        <a:t>Mesurar el temps fora de servei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342900" algn="l" defTabSz="914400" rtl="0" eaLnBrk="1" fontAlgn="base" latinLnBrk="0" hangingPunct="1">
                        <a:lnSpc>
                          <a:spcPct val="100000"/>
                        </a:lnSpc>
                        <a:spcBef>
                          <a:spcPct val="0"/>
                        </a:spcBef>
                        <a:spcAft>
                          <a:spcPct val="0"/>
                        </a:spcAft>
                        <a:buClrTx/>
                        <a:buSzTx/>
                        <a:buFontTx/>
                        <a:buNone/>
                        <a:tabLst/>
                      </a:pPr>
                      <a:r>
                        <a:rPr kumimoji="0" lang="ca-ES" sz="1600" b="0" i="0" u="none" strike="noStrike" cap="none" normalizeH="0" baseline="0" dirty="0">
                          <a:ln>
                            <a:noFill/>
                          </a:ln>
                          <a:solidFill>
                            <a:schemeClr val="tx1"/>
                          </a:solidFill>
                          <a:effectLst/>
                          <a:latin typeface="Arial" charset="0"/>
                          <a:cs typeface="Arial" charset="0"/>
                        </a:rPr>
                        <a:t>Temps de restauració del sistema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idx="1"/>
          </p:nvPr>
        </p:nvSpPr>
        <p:spPr/>
        <p:txBody>
          <a:bodyPr/>
          <a:lstStyle/>
          <a:p>
            <a:r>
              <a:rPr lang="ca-ES" dirty="0"/>
              <a:t>Treballar amb les mètriques.</a:t>
            </a:r>
          </a:p>
        </p:txBody>
      </p:sp>
      <p:sp>
        <p:nvSpPr>
          <p:cNvPr id="2" name="Title 1"/>
          <p:cNvSpPr>
            <a:spLocks noGrp="1"/>
          </p:cNvSpPr>
          <p:nvPr>
            <p:ph type="title"/>
          </p:nvPr>
        </p:nvSpPr>
        <p:spPr/>
        <p:txBody>
          <a:bodyPr/>
          <a:lstStyle/>
          <a:p>
            <a:r>
              <a:rPr lang="ca-ES" dirty="0"/>
              <a:t>Operativa</a:t>
            </a:r>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ca-ES" dirty="0"/>
              <a:t>Operativa: Selecció de la llista de SSED</a:t>
            </a:r>
          </a:p>
        </p:txBody>
      </p:sp>
      <p:sp>
        <p:nvSpPr>
          <p:cNvPr id="5" name="Content Placeholder 4"/>
          <p:cNvSpPr>
            <a:spLocks noGrp="1"/>
          </p:cNvSpPr>
          <p:nvPr>
            <p:ph sz="quarter" idx="1"/>
          </p:nvPr>
        </p:nvSpPr>
        <p:spPr/>
        <p:txBody>
          <a:bodyPr>
            <a:normAutofit/>
          </a:bodyPr>
          <a:lstStyle/>
          <a:p>
            <a:r>
              <a:rPr lang="ca-ES" dirty="0">
                <a:solidFill>
                  <a:schemeClr val="tx1"/>
                </a:solidFill>
                <a:latin typeface="+mn-lt"/>
                <a:ea typeface="+mn-ea"/>
                <a:cs typeface="+mn-cs"/>
              </a:rPr>
              <a:t>Les activitats per a la preselecció son:</a:t>
            </a:r>
          </a:p>
          <a:p>
            <a:pPr lvl="1"/>
            <a:r>
              <a:rPr lang="ca-ES" dirty="0">
                <a:ea typeface="+mn-ea"/>
              </a:rPr>
              <a:t>Elaboració d’una llista llarga (LL) amb els SSED </a:t>
            </a:r>
            <a:r>
              <a:rPr lang="ca-ES" dirty="0"/>
              <a:t>del mercat.</a:t>
            </a:r>
          </a:p>
          <a:p>
            <a:pPr lvl="1"/>
            <a:r>
              <a:rPr lang="ca-ES" dirty="0">
                <a:solidFill>
                  <a:schemeClr val="tx1"/>
                </a:solidFill>
                <a:latin typeface="+mn-lt"/>
                <a:ea typeface="+mn-ea"/>
                <a:cs typeface="+mn-cs"/>
              </a:rPr>
              <a:t>Elaboració d’una llista mitjana (LM) amb els SSED que compleixen els objectius generals.</a:t>
            </a:r>
          </a:p>
          <a:p>
            <a:pPr lvl="1"/>
            <a:r>
              <a:rPr lang="ca-ES" dirty="0"/>
              <a:t>Elaboració d’un llista curt (LC) amb els SSED que compten amb la presència de totes les mètriques </a:t>
            </a:r>
            <a:r>
              <a:rPr lang="ca-ES" dirty="0" err="1"/>
              <a:t>mandatòries</a:t>
            </a:r>
            <a:r>
              <a:rPr lang="ca-ES" dirty="0"/>
              <a:t>.</a:t>
            </a:r>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457200" y="274637"/>
            <a:ext cx="8153400" cy="990600"/>
          </a:xfrm>
        </p:spPr>
        <p:txBody>
          <a:bodyPr>
            <a:normAutofit/>
          </a:bodyPr>
          <a:lstStyle/>
          <a:p>
            <a:r>
              <a:rPr lang="ca-ES" dirty="0"/>
              <a:t>Sobre la LL.</a:t>
            </a:r>
          </a:p>
        </p:txBody>
      </p:sp>
      <p:graphicFrame>
        <p:nvGraphicFramePr>
          <p:cNvPr id="4" name="TPChart"/>
          <p:cNvGraphicFramePr>
            <a:graphicFrameLocks noChangeAspect="1"/>
          </p:cNvGraphicFramePr>
          <p:nvPr>
            <p:custDataLst>
              <p:tags r:id="rId3"/>
            </p:custDataLst>
          </p:nvPr>
        </p:nvGraphicFramePr>
        <p:xfrm>
          <a:off x="4470400" y="2743200"/>
          <a:ext cx="4648200" cy="4114800"/>
        </p:xfrm>
        <a:graphic>
          <a:graphicData uri="http://schemas.openxmlformats.org/presentationml/2006/ole">
            <mc:AlternateContent xmlns:mc="http://schemas.openxmlformats.org/markup-compatibility/2006">
              <mc:Choice xmlns:v="urn:schemas-microsoft-com:vml" Requires="v">
                <p:oleObj spid="_x0000_s2050" name="Chart" r:id="rId7" imgW="4648225" imgH="4114867" progId="MSGraph.Chart.8">
                  <p:embed followColorScheme="full"/>
                </p:oleObj>
              </mc:Choice>
              <mc:Fallback>
                <p:oleObj name="Chart" r:id="rId7" imgW="4648225" imgH="4114867" progId="MSGraph.Chart.8">
                  <p:embed followColorScheme="full"/>
                  <p:pic>
                    <p:nvPicPr>
                      <p:cNvPr id="4" name="TPChar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70400" y="2743200"/>
                        <a:ext cx="4648200" cy="411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PAnswers"/>
          <p:cNvSpPr>
            <a:spLocks noGrp="1"/>
          </p:cNvSpPr>
          <p:nvPr>
            <p:ph type="body" idx="1"/>
            <p:custDataLst>
              <p:tags r:id="rId4"/>
            </p:custDataLst>
          </p:nvPr>
        </p:nvSpPr>
        <p:spPr>
          <a:xfrm>
            <a:off x="457200" y="1600200"/>
            <a:ext cx="4114800" cy="4526280"/>
          </a:xfrm>
        </p:spPr>
        <p:txBody>
          <a:bodyPr>
            <a:noAutofit/>
          </a:bodyPr>
          <a:lstStyle/>
          <a:p>
            <a:pPr marL="514350" indent="-514350">
              <a:spcBef>
                <a:spcPct val="20000"/>
              </a:spcBef>
              <a:buFont typeface="Wingdings"/>
              <a:buAutoNum type="arabicPeriod"/>
            </a:pPr>
            <a:r>
              <a:rPr lang="ca-ES" sz="2400" dirty="0"/>
              <a:t>Ha de contenir tot el programari de simulació existent?</a:t>
            </a:r>
          </a:p>
          <a:p>
            <a:pPr marL="514350" indent="-514350">
              <a:spcBef>
                <a:spcPct val="20000"/>
              </a:spcBef>
              <a:buFont typeface="Wingdings"/>
              <a:buAutoNum type="arabicPeriod"/>
            </a:pPr>
            <a:r>
              <a:rPr lang="ca-ES" sz="2400" dirty="0"/>
              <a:t>Ha de contenir únicament el programari de simulació del àmbit d’estudi?</a:t>
            </a:r>
          </a:p>
          <a:p>
            <a:pPr marL="514350" indent="-514350">
              <a:spcBef>
                <a:spcPct val="20000"/>
              </a:spcBef>
              <a:buFont typeface="Wingdings"/>
              <a:buAutoNum type="arabicPeriod"/>
            </a:pPr>
            <a:r>
              <a:rPr lang="ca-ES" sz="2400" dirty="0"/>
              <a:t>Ha de contenir únicament el programari que em pot anar bé?.</a:t>
            </a:r>
          </a:p>
          <a:p>
            <a:pPr marL="514350" indent="-514350">
              <a:spcBef>
                <a:spcPct val="20000"/>
              </a:spcBef>
              <a:buFont typeface="Wingdings"/>
              <a:buAutoNum type="arabicPeriod"/>
            </a:pPr>
            <a:r>
              <a:rPr lang="ca-ES" sz="2400" dirty="0"/>
              <a:t>Ha de contenir únicament el programari que conec?.</a:t>
            </a:r>
          </a:p>
        </p:txBody>
      </p:sp>
      <p:sp>
        <p:nvSpPr>
          <p:cNvPr id="5" name="CorShape1"/>
          <p:cNvSpPr/>
          <p:nvPr>
            <p:custDataLst>
              <p:tags r:id="rId5"/>
            </p:custDataLst>
          </p:nvPr>
        </p:nvSpPr>
        <p:spPr>
          <a:xfrm rot="10800000">
            <a:off x="-101600" y="1878753"/>
            <a:ext cx="698500" cy="698500"/>
          </a:xfrm>
          <a:custGeom>
            <a:avLst/>
            <a:gdLst/>
            <a:ahLst/>
            <a:cxnLst/>
            <a:rect l="0" t="0" r="0" b="0"/>
            <a:pathLst>
              <a:path w="1524001" h="1752601">
                <a:moveTo>
                  <a:pt x="1295400" y="1066800"/>
                </a:moveTo>
                <a:lnTo>
                  <a:pt x="1524000" y="533400"/>
                </a:lnTo>
                <a:lnTo>
                  <a:pt x="914400" y="0"/>
                </a:lnTo>
                <a:lnTo>
                  <a:pt x="0" y="1447800"/>
                </a:lnTo>
                <a:lnTo>
                  <a:pt x="0" y="1752600"/>
                </a:lnTo>
                <a:lnTo>
                  <a:pt x="990600" y="533400"/>
                </a:lnTo>
                <a:close/>
              </a:path>
            </a:pathLst>
          </a:custGeom>
          <a:solidFill>
            <a:srgbClr val="00C800"/>
          </a:solidFill>
          <a:ln>
            <a:noFill/>
          </a:ln>
          <a:effectLst>
            <a:prstShdw prst="shdw14" dist="35921" dir="2700000">
              <a:scrgbClr r="0" g="0" b="0">
                <a:alpha val="50000"/>
              </a:scrgbClr>
            </a:prst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noProof="0"/>
              <a:t>Simuladors Genèrics</a:t>
            </a:r>
          </a:p>
        </p:txBody>
      </p:sp>
      <p:sp>
        <p:nvSpPr>
          <p:cNvPr id="29699" name="Rectangle 3"/>
          <p:cNvSpPr>
            <a:spLocks noGrp="1" noChangeArrowheads="1"/>
          </p:cNvSpPr>
          <p:nvPr>
            <p:ph sz="quarter" idx="1"/>
          </p:nvPr>
        </p:nvSpPr>
        <p:spPr/>
        <p:txBody>
          <a:bodyPr/>
          <a:lstStyle/>
          <a:p>
            <a:pPr eaLnBrk="1" hangingPunct="1">
              <a:lnSpc>
                <a:spcPct val="80000"/>
              </a:lnSpc>
            </a:pPr>
            <a:r>
              <a:rPr lang="en-US" sz="2000" noProof="0"/>
              <a:t>Veure quin d’ells s'ajusta més al sistema.</a:t>
            </a:r>
          </a:p>
          <a:p>
            <a:pPr lvl="1" eaLnBrk="1" hangingPunct="1">
              <a:lnSpc>
                <a:spcPct val="80000"/>
              </a:lnSpc>
            </a:pPr>
            <a:r>
              <a:rPr lang="en-US" sz="2000" noProof="0"/>
              <a:t>Continu.</a:t>
            </a:r>
          </a:p>
          <a:p>
            <a:pPr lvl="1" eaLnBrk="1" hangingPunct="1">
              <a:lnSpc>
                <a:spcPct val="80000"/>
              </a:lnSpc>
            </a:pPr>
            <a:r>
              <a:rPr lang="en-US" sz="2000" noProof="0"/>
              <a:t>Discret.</a:t>
            </a:r>
          </a:p>
          <a:p>
            <a:pPr eaLnBrk="1" hangingPunct="1">
              <a:lnSpc>
                <a:spcPct val="80000"/>
              </a:lnSpc>
            </a:pPr>
            <a:r>
              <a:rPr lang="en-US" sz="2000" noProof="0"/>
              <a:t>Forma de modelar (quina s’ajusta mes a la que emprarem)</a:t>
            </a:r>
          </a:p>
          <a:p>
            <a:pPr lvl="1" eaLnBrk="1" hangingPunct="1">
              <a:lnSpc>
                <a:spcPct val="80000"/>
              </a:lnSpc>
            </a:pPr>
            <a:r>
              <a:rPr lang="en-US" sz="2000" noProof="0"/>
              <a:t>Processos.</a:t>
            </a:r>
          </a:p>
          <a:p>
            <a:pPr lvl="1" eaLnBrk="1" hangingPunct="1">
              <a:lnSpc>
                <a:spcPct val="80000"/>
              </a:lnSpc>
            </a:pPr>
            <a:r>
              <a:rPr lang="en-US" sz="2000" noProof="0"/>
              <a:t>Màquines (PUSH/PULL).</a:t>
            </a:r>
          </a:p>
          <a:p>
            <a:pPr eaLnBrk="1" hangingPunct="1">
              <a:lnSpc>
                <a:spcPct val="80000"/>
              </a:lnSpc>
            </a:pPr>
            <a:r>
              <a:rPr lang="en-US" sz="2000" noProof="0"/>
              <a:t>Estadístics.</a:t>
            </a:r>
          </a:p>
          <a:p>
            <a:pPr eaLnBrk="1" hangingPunct="1">
              <a:lnSpc>
                <a:spcPct val="80000"/>
              </a:lnSpc>
            </a:pPr>
            <a:r>
              <a:rPr lang="en-US" sz="2000" noProof="0"/>
              <a:t>Representació del model.</a:t>
            </a:r>
          </a:p>
          <a:p>
            <a:pPr eaLnBrk="1" hangingPunct="1">
              <a:lnSpc>
                <a:spcPct val="80000"/>
              </a:lnSpc>
            </a:pPr>
            <a:r>
              <a:rPr lang="en-US" sz="2000" noProof="0"/>
              <a:t>Facilitat d’ús.</a:t>
            </a:r>
          </a:p>
          <a:p>
            <a:pPr eaLnBrk="1" hangingPunct="1">
              <a:lnSpc>
                <a:spcPct val="80000"/>
              </a:lnSpc>
            </a:pPr>
            <a:r>
              <a:rPr lang="en-US" sz="2000" noProof="0"/>
              <a:t>Facilitat de re-disseny. (Molt en funció del model a construir).</a:t>
            </a:r>
          </a:p>
        </p:txBody>
      </p:sp>
    </p:spTree>
    <p:extLst>
      <p:ext uri="{BB962C8B-B14F-4D97-AF65-F5344CB8AC3E}">
        <p14:creationId xmlns:p14="http://schemas.microsoft.com/office/powerpoint/2010/main" val="3323821114"/>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457200" y="274637"/>
            <a:ext cx="8153400" cy="990600"/>
          </a:xfrm>
        </p:spPr>
        <p:txBody>
          <a:bodyPr/>
          <a:lstStyle/>
          <a:p>
            <a:r>
              <a:rPr lang="ca-ES" dirty="0"/>
              <a:t>Sobre la </a:t>
            </a:r>
            <a:r>
              <a:rPr lang="ca-ES" dirty="0" err="1"/>
              <a:t>LM</a:t>
            </a:r>
            <a:r>
              <a:rPr lang="ca-ES" dirty="0"/>
              <a:t>.</a:t>
            </a:r>
          </a:p>
        </p:txBody>
      </p:sp>
      <p:graphicFrame>
        <p:nvGraphicFramePr>
          <p:cNvPr id="4" name="TPChart"/>
          <p:cNvGraphicFramePr>
            <a:graphicFrameLocks noChangeAspect="1"/>
          </p:cNvGraphicFramePr>
          <p:nvPr>
            <p:custDataLst>
              <p:tags r:id="rId3"/>
            </p:custDataLst>
          </p:nvPr>
        </p:nvGraphicFramePr>
        <p:xfrm>
          <a:off x="4470400" y="2679700"/>
          <a:ext cx="4648200" cy="4114800"/>
        </p:xfrm>
        <a:graphic>
          <a:graphicData uri="http://schemas.openxmlformats.org/presentationml/2006/ole">
            <mc:AlternateContent xmlns:mc="http://schemas.openxmlformats.org/markup-compatibility/2006">
              <mc:Choice xmlns:v="urn:schemas-microsoft-com:vml" Requires="v">
                <p:oleObj spid="_x0000_s3074" name="Chart" r:id="rId7" imgW="4648225" imgH="4114867" progId="MSGraph.Chart.8">
                  <p:embed followColorScheme="full"/>
                </p:oleObj>
              </mc:Choice>
              <mc:Fallback>
                <p:oleObj name="Chart" r:id="rId7" imgW="4648225" imgH="4114867" progId="MSGraph.Chart.8">
                  <p:embed followColorScheme="full"/>
                  <p:pic>
                    <p:nvPicPr>
                      <p:cNvPr id="4" name="TPChar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70400" y="2679700"/>
                        <a:ext cx="4648200" cy="411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PAnswers"/>
          <p:cNvSpPr>
            <a:spLocks noGrp="1"/>
          </p:cNvSpPr>
          <p:nvPr>
            <p:ph type="body" idx="1"/>
            <p:custDataLst>
              <p:tags r:id="rId4"/>
            </p:custDataLst>
          </p:nvPr>
        </p:nvSpPr>
        <p:spPr>
          <a:xfrm>
            <a:off x="457200" y="1600200"/>
            <a:ext cx="4114800" cy="4526280"/>
          </a:xfrm>
        </p:spPr>
        <p:txBody>
          <a:bodyPr>
            <a:noAutofit/>
          </a:bodyPr>
          <a:lstStyle/>
          <a:p>
            <a:pPr marL="514350" indent="-514350">
              <a:spcBef>
                <a:spcPct val="20000"/>
              </a:spcBef>
              <a:buFont typeface="Wingdings"/>
              <a:buAutoNum type="arabicPeriod"/>
            </a:pPr>
            <a:r>
              <a:rPr lang="ca-ES" sz="3200" dirty="0"/>
              <a:t>Es igual que la </a:t>
            </a:r>
            <a:r>
              <a:rPr lang="ca-ES" sz="3200" dirty="0" err="1"/>
              <a:t>LL</a:t>
            </a:r>
            <a:r>
              <a:rPr lang="ca-ES" sz="3200" dirty="0"/>
              <a:t>, sense el programari que no coneixem.</a:t>
            </a:r>
          </a:p>
          <a:p>
            <a:pPr marL="514350" indent="-514350">
              <a:spcBef>
                <a:spcPct val="20000"/>
              </a:spcBef>
              <a:buFont typeface="Wingdings"/>
              <a:buAutoNum type="arabicPeriod"/>
            </a:pPr>
            <a:r>
              <a:rPr lang="ca-ES" sz="3200" dirty="0"/>
              <a:t>Conté únicament el programari que compleix els objectius generals.</a:t>
            </a:r>
          </a:p>
        </p:txBody>
      </p:sp>
      <p:sp>
        <p:nvSpPr>
          <p:cNvPr id="5" name="CorShape1"/>
          <p:cNvSpPr/>
          <p:nvPr>
            <p:custDataLst>
              <p:tags r:id="rId5"/>
            </p:custDataLst>
          </p:nvPr>
        </p:nvSpPr>
        <p:spPr>
          <a:xfrm rot="10800000">
            <a:off x="-528319" y="3519593"/>
            <a:ext cx="1231900" cy="1231900"/>
          </a:xfrm>
          <a:custGeom>
            <a:avLst/>
            <a:gdLst/>
            <a:ahLst/>
            <a:cxnLst/>
            <a:rect l="0" t="0" r="0" b="0"/>
            <a:pathLst>
              <a:path w="1524001" h="1752601">
                <a:moveTo>
                  <a:pt x="1295400" y="1066800"/>
                </a:moveTo>
                <a:lnTo>
                  <a:pt x="1524000" y="533400"/>
                </a:lnTo>
                <a:lnTo>
                  <a:pt x="914400" y="0"/>
                </a:lnTo>
                <a:lnTo>
                  <a:pt x="0" y="1447800"/>
                </a:lnTo>
                <a:lnTo>
                  <a:pt x="0" y="1752600"/>
                </a:lnTo>
                <a:lnTo>
                  <a:pt x="990600" y="533400"/>
                </a:lnTo>
                <a:close/>
              </a:path>
            </a:pathLst>
          </a:custGeom>
          <a:solidFill>
            <a:srgbClr val="00C800"/>
          </a:solidFill>
          <a:ln>
            <a:noFill/>
          </a:ln>
          <a:effectLst>
            <a:prstShdw prst="shdw14" dist="35921" dir="2700000">
              <a:scrgbClr r="0" g="0" b="0">
                <a:alpha val="50000"/>
              </a:scrgbClr>
            </a:prst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Tree>
    <p:custDataLst>
      <p:tags r:id="rId2"/>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a-ES" dirty="0"/>
              <a:t>Operativa: nivells de mètriques</a:t>
            </a:r>
          </a:p>
        </p:txBody>
      </p:sp>
      <p:sp>
        <p:nvSpPr>
          <p:cNvPr id="5" name="Content Placeholder 4"/>
          <p:cNvSpPr>
            <a:spLocks noGrp="1"/>
          </p:cNvSpPr>
          <p:nvPr>
            <p:ph sz="quarter" idx="1"/>
          </p:nvPr>
        </p:nvSpPr>
        <p:spPr/>
        <p:txBody>
          <a:bodyPr/>
          <a:lstStyle/>
          <a:p>
            <a:r>
              <a:rPr lang="ca-ES" dirty="0"/>
              <a:t>Cada mètrica té associat un nivell.</a:t>
            </a:r>
          </a:p>
          <a:p>
            <a:r>
              <a:rPr lang="ca-ES" dirty="0"/>
              <a:t>Hi ha mètriques que son </a:t>
            </a:r>
            <a:r>
              <a:rPr lang="ca-ES" dirty="0" err="1"/>
              <a:t>mandatóries</a:t>
            </a:r>
            <a:r>
              <a:rPr lang="ca-ES" dirty="0"/>
              <a:t> i altres que no ho son.</a:t>
            </a:r>
          </a:p>
          <a:p>
            <a:r>
              <a:rPr lang="ca-ES" dirty="0"/>
              <a:t>S’estableixen 5 valors per cada mètrica 1 poc important 5, molt important.</a:t>
            </a:r>
          </a:p>
        </p:txBody>
      </p:sp>
      <p:pic>
        <p:nvPicPr>
          <p:cNvPr id="24578" name="Picture 2"/>
          <p:cNvPicPr>
            <a:picLocks noChangeAspect="1" noChangeArrowheads="1"/>
          </p:cNvPicPr>
          <p:nvPr/>
        </p:nvPicPr>
        <p:blipFill>
          <a:blip r:embed="rId3"/>
          <a:srcRect/>
          <a:stretch>
            <a:fillRect/>
          </a:stretch>
        </p:blipFill>
        <p:spPr bwMode="auto">
          <a:xfrm>
            <a:off x="5181600" y="1600200"/>
            <a:ext cx="3581400" cy="5065584"/>
          </a:xfrm>
          <a:prstGeom prst="rect">
            <a:avLst/>
          </a:prstGeom>
          <a:noFill/>
          <a:ln w="9525">
            <a:noFill/>
            <a:miter lim="800000"/>
            <a:headEnd/>
            <a:tailEnd/>
          </a:ln>
          <a:effectLst/>
        </p:spPr>
      </p:pic>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457200" y="274637"/>
            <a:ext cx="8153400" cy="990600"/>
          </a:xfrm>
        </p:spPr>
        <p:txBody>
          <a:bodyPr>
            <a:normAutofit fontScale="90000"/>
          </a:bodyPr>
          <a:lstStyle/>
          <a:p>
            <a:r>
              <a:rPr lang="ca-ES" dirty="0"/>
              <a:t>Sobre com el programari recull les mètriques </a:t>
            </a:r>
            <a:r>
              <a:rPr lang="ca-ES" dirty="0" err="1"/>
              <a:t>mandatóries</a:t>
            </a:r>
            <a:r>
              <a:rPr lang="ca-ES" dirty="0"/>
              <a:t>.</a:t>
            </a:r>
          </a:p>
        </p:txBody>
      </p:sp>
      <p:graphicFrame>
        <p:nvGraphicFramePr>
          <p:cNvPr id="4" name="TPChart"/>
          <p:cNvGraphicFramePr>
            <a:graphicFrameLocks noChangeAspect="1"/>
          </p:cNvGraphicFramePr>
          <p:nvPr>
            <p:custDataLst>
              <p:tags r:id="rId3"/>
            </p:custDataLst>
          </p:nvPr>
        </p:nvGraphicFramePr>
        <p:xfrm>
          <a:off x="4508500" y="1651000"/>
          <a:ext cx="4572000" cy="5143500"/>
        </p:xfrm>
        <a:graphic>
          <a:graphicData uri="http://schemas.openxmlformats.org/presentationml/2006/ole">
            <mc:AlternateContent xmlns:mc="http://schemas.openxmlformats.org/markup-compatibility/2006">
              <mc:Choice xmlns:v="urn:schemas-microsoft-com:vml" Requires="v">
                <p:oleObj spid="_x0000_s4098" name="Chart" r:id="rId7" imgW="4572034" imgH="5143584" progId="MSGraph.Chart.8">
                  <p:embed followColorScheme="full"/>
                </p:oleObj>
              </mc:Choice>
              <mc:Fallback>
                <p:oleObj name="Chart" r:id="rId7" imgW="4572034" imgH="5143584" progId="MSGraph.Chart.8">
                  <p:embed followColorScheme="full"/>
                  <p:pic>
                    <p:nvPicPr>
                      <p:cNvPr id="4" name="TPChar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08500" y="1651000"/>
                        <a:ext cx="4572000" cy="5143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PAnswers"/>
          <p:cNvSpPr>
            <a:spLocks noGrp="1"/>
          </p:cNvSpPr>
          <p:nvPr>
            <p:ph type="body" idx="1"/>
            <p:custDataLst>
              <p:tags r:id="rId4"/>
            </p:custDataLst>
          </p:nvPr>
        </p:nvSpPr>
        <p:spPr>
          <a:xfrm>
            <a:off x="457200" y="1600200"/>
            <a:ext cx="4114800" cy="4526280"/>
          </a:xfrm>
        </p:spPr>
        <p:txBody>
          <a:bodyPr>
            <a:noAutofit/>
          </a:bodyPr>
          <a:lstStyle/>
          <a:p>
            <a:pPr marL="514350" indent="-514350">
              <a:spcBef>
                <a:spcPct val="20000"/>
              </a:spcBef>
              <a:buFont typeface="Wingdings"/>
              <a:buAutoNum type="arabicPeriod"/>
            </a:pPr>
            <a:r>
              <a:rPr lang="ca-ES" sz="2400" dirty="0"/>
              <a:t>Interessa que estiguin representades en el mes gran nombre possible.</a:t>
            </a:r>
          </a:p>
          <a:p>
            <a:pPr marL="514350" indent="-514350">
              <a:spcBef>
                <a:spcPct val="20000"/>
              </a:spcBef>
              <a:buFont typeface="Wingdings"/>
              <a:buAutoNum type="arabicPeriod"/>
            </a:pPr>
            <a:r>
              <a:rPr lang="ca-ES" sz="2400" dirty="0"/>
              <a:t>Interessa que estiguin completament representades.</a:t>
            </a:r>
          </a:p>
          <a:p>
            <a:pPr marL="514350" indent="-514350">
              <a:spcBef>
                <a:spcPct val="20000"/>
              </a:spcBef>
              <a:buFont typeface="Wingdings"/>
              <a:buAutoNum type="arabicPeriod"/>
            </a:pPr>
            <a:r>
              <a:rPr lang="ca-ES" sz="2400" dirty="0"/>
              <a:t>Es possible que no puguin estar mai completament representades.</a:t>
            </a:r>
          </a:p>
        </p:txBody>
      </p:sp>
      <p:sp>
        <p:nvSpPr>
          <p:cNvPr id="5" name="CorShape1"/>
          <p:cNvSpPr/>
          <p:nvPr>
            <p:custDataLst>
              <p:tags r:id="rId5"/>
            </p:custDataLst>
          </p:nvPr>
        </p:nvSpPr>
        <p:spPr>
          <a:xfrm rot="10800000">
            <a:off x="-101600" y="2976033"/>
            <a:ext cx="698500" cy="698500"/>
          </a:xfrm>
          <a:custGeom>
            <a:avLst/>
            <a:gdLst/>
            <a:ahLst/>
            <a:cxnLst/>
            <a:rect l="0" t="0" r="0" b="0"/>
            <a:pathLst>
              <a:path w="1524001" h="1752601">
                <a:moveTo>
                  <a:pt x="1295400" y="1066800"/>
                </a:moveTo>
                <a:lnTo>
                  <a:pt x="1524000" y="533400"/>
                </a:lnTo>
                <a:lnTo>
                  <a:pt x="914400" y="0"/>
                </a:lnTo>
                <a:lnTo>
                  <a:pt x="0" y="1447800"/>
                </a:lnTo>
                <a:lnTo>
                  <a:pt x="0" y="1752600"/>
                </a:lnTo>
                <a:lnTo>
                  <a:pt x="990600" y="533400"/>
                </a:lnTo>
                <a:close/>
              </a:path>
            </a:pathLst>
          </a:custGeom>
          <a:solidFill>
            <a:srgbClr val="00C800"/>
          </a:solidFill>
          <a:ln>
            <a:noFill/>
          </a:ln>
          <a:effectLst>
            <a:prstShdw prst="shdw14" dist="35921" dir="2700000">
              <a:scrgbClr r="0" g="0" b="0">
                <a:alpha val="50000"/>
              </a:scrgbClr>
            </a:prst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Tree>
    <p:custDataLst>
      <p:tags r:id="rId2"/>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a-ES" dirty="0"/>
              <a:t>Operativa</a:t>
            </a:r>
          </a:p>
        </p:txBody>
      </p:sp>
      <p:sp>
        <p:nvSpPr>
          <p:cNvPr id="5" name="Content Placeholder 4"/>
          <p:cNvSpPr>
            <a:spLocks noGrp="1"/>
          </p:cNvSpPr>
          <p:nvPr>
            <p:ph sz="quarter" idx="1"/>
          </p:nvPr>
        </p:nvSpPr>
        <p:spPr/>
        <p:txBody>
          <a:bodyPr/>
          <a:lstStyle/>
          <a:p>
            <a:r>
              <a:rPr lang="ca-ES" dirty="0"/>
              <a:t>Assignació d’un valor per cada mètrica.</a:t>
            </a:r>
          </a:p>
          <a:p>
            <a:r>
              <a:rPr lang="ca-ES" dirty="0"/>
              <a:t>Multiplicar el valor pel nivell d’importància de la mètrica.</a:t>
            </a:r>
          </a:p>
          <a:p>
            <a:r>
              <a:rPr lang="ca-ES" dirty="0"/>
              <a:t>Sumar aquests valors per tenir el total de cada categoria.</a:t>
            </a:r>
          </a:p>
          <a:p>
            <a:r>
              <a:rPr lang="ca-ES" dirty="0"/>
              <a:t>Calculat la tassa de qualitat (TC), per presentar el comportament de cada programari davant d’una situació ideal (compleix al 100% totes les mètriques).</a:t>
            </a:r>
          </a:p>
          <a:p>
            <a:endParaRPr lang="ca-ES" dirty="0"/>
          </a:p>
        </p:txBody>
      </p:sp>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a-ES" dirty="0"/>
              <a:t>Operativa</a:t>
            </a:r>
          </a:p>
        </p:txBody>
      </p:sp>
      <p:sp>
        <p:nvSpPr>
          <p:cNvPr id="3" name="Content Placeholder 2"/>
          <p:cNvSpPr>
            <a:spLocks noGrp="1"/>
          </p:cNvSpPr>
          <p:nvPr>
            <p:ph sz="quarter" idx="1"/>
          </p:nvPr>
        </p:nvSpPr>
        <p:spPr/>
        <p:txBody>
          <a:bodyPr/>
          <a:lstStyle/>
          <a:p>
            <a:r>
              <a:rPr lang="ca-ES" dirty="0"/>
              <a:t>TC: La tassa de qualitat és el resultat de dividir la puntuació total obtinguda pel programari en una categoria entre la puntuació total màxima (situació ideal) que pot obtenir un programari en aquesta categoria.</a:t>
            </a:r>
          </a:p>
        </p:txBody>
      </p:sp>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a-ES" dirty="0"/>
              <a:t>Operativa</a:t>
            </a:r>
          </a:p>
        </p:txBody>
      </p:sp>
      <p:sp>
        <p:nvSpPr>
          <p:cNvPr id="3" name="Content Placeholder 2"/>
          <p:cNvSpPr>
            <a:spLocks noGrp="1"/>
          </p:cNvSpPr>
          <p:nvPr>
            <p:ph sz="quarter" idx="1"/>
          </p:nvPr>
        </p:nvSpPr>
        <p:spPr/>
        <p:txBody>
          <a:bodyPr/>
          <a:lstStyle/>
          <a:p>
            <a:r>
              <a:rPr lang="ca-ES" dirty="0"/>
              <a:t>Dues estratègies per decidir:</a:t>
            </a:r>
          </a:p>
          <a:p>
            <a:pPr lvl="1"/>
            <a:r>
              <a:rPr lang="ca-ES" dirty="0">
                <a:solidFill>
                  <a:schemeClr val="tx1"/>
                </a:solidFill>
                <a:latin typeface="+mn-lt"/>
                <a:ea typeface="+mn-ea"/>
                <a:cs typeface="+mn-cs"/>
              </a:rPr>
              <a:t>Estratègia </a:t>
            </a:r>
            <a:r>
              <a:rPr lang="ca-ES" b="1" dirty="0">
                <a:solidFill>
                  <a:schemeClr val="tx1"/>
                </a:solidFill>
                <a:latin typeface="+mn-lt"/>
                <a:ea typeface="+mn-ea"/>
                <a:cs typeface="+mn-cs"/>
              </a:rPr>
              <a:t>Tassa de Qualitat de las Característiques</a:t>
            </a:r>
            <a:r>
              <a:rPr lang="ca-ES" b="1" dirty="0"/>
              <a:t> </a:t>
            </a:r>
            <a:r>
              <a:rPr lang="ca-ES" dirty="0">
                <a:solidFill>
                  <a:schemeClr val="tx1"/>
                </a:solidFill>
                <a:latin typeface="+mn-lt"/>
                <a:ea typeface="+mn-ea"/>
                <a:cs typeface="+mn-cs"/>
              </a:rPr>
              <a:t>(identificada amb l’acrònim TACCA). La suma de les TC de cada característica.</a:t>
            </a:r>
          </a:p>
          <a:p>
            <a:pPr lvl="1"/>
            <a:r>
              <a:rPr lang="ca-ES" dirty="0">
                <a:solidFill>
                  <a:schemeClr val="tx1"/>
                </a:solidFill>
                <a:latin typeface="+mn-lt"/>
                <a:ea typeface="+mn-ea"/>
                <a:cs typeface="+mn-cs"/>
              </a:rPr>
              <a:t>Estratègia </a:t>
            </a:r>
            <a:r>
              <a:rPr lang="ca-ES" b="1" dirty="0">
                <a:solidFill>
                  <a:schemeClr val="tx1"/>
                </a:solidFill>
                <a:latin typeface="+mn-lt"/>
                <a:ea typeface="+mn-ea"/>
                <a:cs typeface="+mn-cs"/>
              </a:rPr>
              <a:t>Tassa de Qualitat Global Ponderada </a:t>
            </a:r>
            <a:r>
              <a:rPr lang="ca-ES" dirty="0">
                <a:solidFill>
                  <a:schemeClr val="tx1"/>
                </a:solidFill>
                <a:latin typeface="+mn-lt"/>
                <a:ea typeface="+mn-ea"/>
                <a:cs typeface="+mn-cs"/>
              </a:rPr>
              <a:t>(identificada </a:t>
            </a:r>
            <a:r>
              <a:rPr lang="ca-ES" dirty="0"/>
              <a:t>amb </a:t>
            </a:r>
            <a:r>
              <a:rPr lang="ca-ES" dirty="0">
                <a:solidFill>
                  <a:schemeClr val="tx1"/>
                </a:solidFill>
                <a:latin typeface="+mn-lt"/>
                <a:ea typeface="+mn-ea"/>
                <a:cs typeface="+mn-cs"/>
              </a:rPr>
              <a:t>l’acrònim TCGP).</a:t>
            </a:r>
            <a:endParaRPr lang="ca-ES" dirty="0"/>
          </a:p>
        </p:txBody>
      </p:sp>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a-ES" dirty="0"/>
              <a:t>Operativa</a:t>
            </a:r>
          </a:p>
        </p:txBody>
      </p:sp>
      <p:sp>
        <p:nvSpPr>
          <p:cNvPr id="3" name="Content Placeholder 2"/>
          <p:cNvSpPr>
            <a:spLocks noGrp="1"/>
          </p:cNvSpPr>
          <p:nvPr>
            <p:ph sz="quarter" idx="1"/>
          </p:nvPr>
        </p:nvSpPr>
        <p:spPr/>
        <p:txBody>
          <a:bodyPr/>
          <a:lstStyle/>
          <a:p>
            <a:r>
              <a:rPr lang="ca-ES" dirty="0"/>
              <a:t>Càlcul del TCGP per a un programari concret:</a:t>
            </a:r>
          </a:p>
          <a:p>
            <a:pPr lvl="1">
              <a:buFont typeface="Arial" pitchFamily="34" charset="0"/>
              <a:buChar char="•"/>
            </a:pPr>
            <a:r>
              <a:rPr lang="ca-ES" dirty="0" err="1"/>
              <a:t>TC</a:t>
            </a:r>
            <a:r>
              <a:rPr lang="ca-ES" baseline="-25000" dirty="0" err="1"/>
              <a:t>i</a:t>
            </a:r>
            <a:r>
              <a:rPr lang="ca-ES" dirty="0"/>
              <a:t>= Tassa de qualitat de la categoria i.</a:t>
            </a:r>
          </a:p>
          <a:p>
            <a:pPr lvl="1">
              <a:buFont typeface="Arial" pitchFamily="34" charset="0"/>
              <a:buChar char="•"/>
            </a:pPr>
            <a:r>
              <a:rPr lang="ca-ES" dirty="0"/>
              <a:t>Pes</a:t>
            </a:r>
            <a:r>
              <a:rPr lang="ca-ES" baseline="-25000" dirty="0"/>
              <a:t>i</a:t>
            </a:r>
            <a:r>
              <a:rPr lang="ca-ES" dirty="0"/>
              <a:t>= Pes de la categoria i </a:t>
            </a:r>
          </a:p>
          <a:p>
            <a:pPr lvl="1">
              <a:buFont typeface="Arial" pitchFamily="34" charset="0"/>
              <a:buChar char="•"/>
            </a:pPr>
            <a:r>
              <a:rPr lang="ca-ES" dirty="0"/>
              <a:t>On i (i= Funcionalitat, facilitat d’ús, eficiència)</a:t>
            </a:r>
          </a:p>
          <a:p>
            <a:pPr lvl="1">
              <a:buFont typeface="Arial" pitchFamily="34" charset="0"/>
              <a:buChar char="•"/>
            </a:pPr>
            <a:r>
              <a:rPr lang="ca-ES" sz="2400" dirty="0">
                <a:solidFill>
                  <a:schemeClr val="tx1"/>
                </a:solidFill>
                <a:latin typeface="+mn-lt"/>
                <a:ea typeface="+mn-ea"/>
                <a:cs typeface="+mn-cs"/>
              </a:rPr>
              <a:t>La sumatòria dels “</a:t>
            </a:r>
            <a:r>
              <a:rPr lang="ca-ES" sz="2400" i="1" dirty="0">
                <a:solidFill>
                  <a:schemeClr val="tx1"/>
                </a:solidFill>
                <a:latin typeface="+mn-lt"/>
                <a:ea typeface="+mn-ea"/>
                <a:cs typeface="+mn-cs"/>
              </a:rPr>
              <a:t>Pesos” de les tres categories ha </a:t>
            </a:r>
            <a:r>
              <a:rPr lang="es-ES" sz="2400" i="1" dirty="0">
                <a:solidFill>
                  <a:schemeClr val="tx1"/>
                </a:solidFill>
                <a:latin typeface="+mn-lt"/>
                <a:ea typeface="+mn-ea"/>
                <a:cs typeface="+mn-cs"/>
              </a:rPr>
              <a:t>de ser </a:t>
            </a:r>
            <a:r>
              <a:rPr lang="ca-ES" sz="2400" i="1" dirty="0">
                <a:solidFill>
                  <a:schemeClr val="tx1"/>
                </a:solidFill>
                <a:latin typeface="+mn-lt"/>
                <a:ea typeface="+mn-ea"/>
                <a:cs typeface="+mn-cs"/>
              </a:rPr>
              <a:t>100%.</a:t>
            </a:r>
            <a:endParaRPr lang="ca-ES" sz="8800" dirty="0"/>
          </a:p>
          <a:p>
            <a:endParaRPr lang="ca-ES" sz="2800" dirty="0"/>
          </a:p>
        </p:txBody>
      </p:sp>
      <p:graphicFrame>
        <p:nvGraphicFramePr>
          <p:cNvPr id="26626" name="Content Placeholder 3"/>
          <p:cNvGraphicFramePr>
            <a:graphicFrameLocks noChangeAspect="1"/>
          </p:cNvGraphicFramePr>
          <p:nvPr/>
        </p:nvGraphicFramePr>
        <p:xfrm>
          <a:off x="1447800" y="5105400"/>
          <a:ext cx="6096000" cy="1419225"/>
        </p:xfrm>
        <a:graphic>
          <a:graphicData uri="http://schemas.openxmlformats.org/presentationml/2006/ole">
            <mc:AlternateContent xmlns:mc="http://schemas.openxmlformats.org/markup-compatibility/2006">
              <mc:Choice xmlns:v="urn:schemas-microsoft-com:vml" Requires="v">
                <p:oleObj spid="_x0000_s5122" name="Equation" r:id="rId4" imgW="1473120" imgH="342720" progId="Equation.3">
                  <p:embed/>
                </p:oleObj>
              </mc:Choice>
              <mc:Fallback>
                <p:oleObj name="Equation" r:id="rId4" imgW="1473120" imgH="342720" progId="Equation.3">
                  <p:embed/>
                  <p:pic>
                    <p:nvPicPr>
                      <p:cNvPr id="26626" name="Content Placeholder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5105400"/>
                        <a:ext cx="6096000" cy="1419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ustDataLst>
      <p:tags r:id="rId2"/>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1"/>
          </p:nvPr>
        </p:nvSpPr>
        <p:spPr/>
        <p:txBody>
          <a:bodyPr/>
          <a:lstStyle/>
          <a:p>
            <a:r>
              <a:rPr lang="ca-ES" dirty="0"/>
              <a:t>Quin es el millor programari per...</a:t>
            </a:r>
          </a:p>
        </p:txBody>
      </p:sp>
      <p:sp>
        <p:nvSpPr>
          <p:cNvPr id="2" name="Title 1"/>
          <p:cNvSpPr>
            <a:spLocks noGrp="1"/>
          </p:cNvSpPr>
          <p:nvPr>
            <p:ph type="title"/>
          </p:nvPr>
        </p:nvSpPr>
        <p:spPr/>
        <p:txBody>
          <a:bodyPr/>
          <a:lstStyle/>
          <a:p>
            <a:r>
              <a:rPr lang="ca-ES" dirty="0"/>
              <a:t>Exemple</a:t>
            </a:r>
          </a:p>
        </p:txBody>
      </p:sp>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a-ES" dirty="0"/>
              <a:t>Exemple</a:t>
            </a:r>
          </a:p>
        </p:txBody>
      </p:sp>
      <p:pic>
        <p:nvPicPr>
          <p:cNvPr id="27651" name="Picture 3"/>
          <p:cNvPicPr>
            <a:picLocks noChangeAspect="1" noChangeArrowheads="1"/>
          </p:cNvPicPr>
          <p:nvPr/>
        </p:nvPicPr>
        <p:blipFill>
          <a:blip r:embed="rId3"/>
          <a:srcRect/>
          <a:stretch>
            <a:fillRect/>
          </a:stretch>
        </p:blipFill>
        <p:spPr bwMode="auto">
          <a:xfrm>
            <a:off x="1143000" y="1676400"/>
            <a:ext cx="6791325" cy="4362450"/>
          </a:xfrm>
          <a:prstGeom prst="rect">
            <a:avLst/>
          </a:prstGeom>
          <a:noFill/>
          <a:ln w="9525">
            <a:noFill/>
            <a:miter lim="800000"/>
            <a:headEnd/>
            <a:tailEnd/>
          </a:ln>
          <a:effectLst/>
        </p:spPr>
      </p:pic>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457200" y="274637"/>
            <a:ext cx="8153400" cy="990600"/>
          </a:xfrm>
        </p:spPr>
        <p:txBody>
          <a:bodyPr/>
          <a:lstStyle/>
          <a:p>
            <a:r>
              <a:rPr lang="ca-ES" dirty="0"/>
              <a:t>El millor programari es</a:t>
            </a:r>
          </a:p>
        </p:txBody>
      </p:sp>
      <p:graphicFrame>
        <p:nvGraphicFramePr>
          <p:cNvPr id="4" name="TPChart"/>
          <p:cNvGraphicFramePr>
            <a:graphicFrameLocks noChangeAspect="1"/>
          </p:cNvGraphicFramePr>
          <p:nvPr>
            <p:custDataLst>
              <p:tags r:id="rId3"/>
            </p:custDataLst>
          </p:nvPr>
        </p:nvGraphicFramePr>
        <p:xfrm>
          <a:off x="4508500" y="1651000"/>
          <a:ext cx="4572000" cy="5143500"/>
        </p:xfrm>
        <a:graphic>
          <a:graphicData uri="http://schemas.openxmlformats.org/presentationml/2006/ole">
            <mc:AlternateContent xmlns:mc="http://schemas.openxmlformats.org/markup-compatibility/2006">
              <mc:Choice xmlns:v="urn:schemas-microsoft-com:vml" Requires="v">
                <p:oleObj spid="_x0000_s6146" name="Chart" r:id="rId8" imgW="4572034" imgH="5143584" progId="MSGraph.Chart.8">
                  <p:embed followColorScheme="full"/>
                </p:oleObj>
              </mc:Choice>
              <mc:Fallback>
                <p:oleObj name="Chart" r:id="rId8" imgW="4572034" imgH="5143584" progId="MSGraph.Chart.8">
                  <p:embed followColorScheme="full"/>
                  <p:pic>
                    <p:nvPicPr>
                      <p:cNvPr id="4" name="TPChar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08500" y="1651000"/>
                        <a:ext cx="4572000" cy="5143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PAnswers"/>
          <p:cNvSpPr>
            <a:spLocks noGrp="1"/>
          </p:cNvSpPr>
          <p:nvPr>
            <p:ph type="body" idx="1"/>
            <p:custDataLst>
              <p:tags r:id="rId4"/>
            </p:custDataLst>
          </p:nvPr>
        </p:nvSpPr>
        <p:spPr>
          <a:xfrm>
            <a:off x="457200" y="1600200"/>
            <a:ext cx="4114800" cy="4526280"/>
          </a:xfrm>
        </p:spPr>
        <p:txBody>
          <a:bodyPr>
            <a:noAutofit/>
          </a:bodyPr>
          <a:lstStyle/>
          <a:p>
            <a:pPr marL="514350" indent="-514350">
              <a:spcBef>
                <a:spcPct val="20000"/>
              </a:spcBef>
              <a:buFont typeface="Wingdings"/>
              <a:buAutoNum type="arabicPeriod"/>
            </a:pPr>
            <a:r>
              <a:rPr lang="ca-ES" sz="3200" dirty="0"/>
              <a:t>B</a:t>
            </a:r>
          </a:p>
          <a:p>
            <a:pPr marL="514350" indent="-514350">
              <a:spcBef>
                <a:spcPct val="20000"/>
              </a:spcBef>
              <a:buFont typeface="Wingdings"/>
              <a:buAutoNum type="arabicPeriod"/>
            </a:pPr>
            <a:r>
              <a:rPr lang="ca-ES" sz="3200" dirty="0"/>
              <a:t>C</a:t>
            </a:r>
          </a:p>
          <a:p>
            <a:pPr marL="514350" indent="-514350">
              <a:spcBef>
                <a:spcPct val="20000"/>
              </a:spcBef>
              <a:buFont typeface="Wingdings"/>
              <a:buAutoNum type="arabicPeriod"/>
            </a:pPr>
            <a:r>
              <a:rPr lang="ca-ES" sz="3200" dirty="0"/>
              <a:t>D</a:t>
            </a:r>
          </a:p>
        </p:txBody>
      </p:sp>
      <p:pic>
        <p:nvPicPr>
          <p:cNvPr id="5" name="Picture 3"/>
          <p:cNvPicPr>
            <a:picLocks noChangeAspect="1" noChangeArrowheads="1"/>
          </p:cNvPicPr>
          <p:nvPr/>
        </p:nvPicPr>
        <p:blipFill>
          <a:blip r:embed="rId10"/>
          <a:srcRect/>
          <a:stretch>
            <a:fillRect/>
          </a:stretch>
        </p:blipFill>
        <p:spPr bwMode="auto">
          <a:xfrm>
            <a:off x="500034" y="3929066"/>
            <a:ext cx="3618083" cy="2324098"/>
          </a:xfrm>
          <a:prstGeom prst="rect">
            <a:avLst/>
          </a:prstGeom>
          <a:noFill/>
          <a:ln w="9525">
            <a:noFill/>
            <a:miter lim="800000"/>
            <a:headEnd/>
            <a:tailEnd/>
          </a:ln>
          <a:effectLst/>
        </p:spPr>
      </p:pic>
      <p:sp>
        <p:nvSpPr>
          <p:cNvPr id="6" name="CorShape1"/>
          <p:cNvSpPr/>
          <p:nvPr>
            <p:custDataLst>
              <p:tags r:id="rId5"/>
            </p:custDataLst>
          </p:nvPr>
        </p:nvSpPr>
        <p:spPr>
          <a:xfrm rot="10800000">
            <a:off x="172720" y="1764453"/>
            <a:ext cx="355600" cy="355600"/>
          </a:xfrm>
          <a:custGeom>
            <a:avLst/>
            <a:gdLst/>
            <a:ahLst/>
            <a:cxnLst/>
            <a:rect l="0" t="0" r="0" b="0"/>
            <a:pathLst>
              <a:path w="1524001" h="1752601">
                <a:moveTo>
                  <a:pt x="1295400" y="1066800"/>
                </a:moveTo>
                <a:lnTo>
                  <a:pt x="1524000" y="533400"/>
                </a:lnTo>
                <a:lnTo>
                  <a:pt x="914400" y="0"/>
                </a:lnTo>
                <a:lnTo>
                  <a:pt x="0" y="1447800"/>
                </a:lnTo>
                <a:lnTo>
                  <a:pt x="0" y="1752600"/>
                </a:lnTo>
                <a:lnTo>
                  <a:pt x="990600" y="533400"/>
                </a:lnTo>
                <a:close/>
              </a:path>
            </a:pathLst>
          </a:custGeom>
          <a:solidFill>
            <a:srgbClr val="00C800"/>
          </a:solidFill>
          <a:ln>
            <a:noFill/>
          </a:ln>
          <a:effectLst>
            <a:prstShdw prst="shdw14" dist="35921" dir="2700000">
              <a:scrgbClr r="0" g="0" b="0">
                <a:alpha val="50000"/>
              </a:scrgbClr>
            </a:prst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7" name="CorShape2"/>
          <p:cNvSpPr/>
          <p:nvPr>
            <p:custDataLst>
              <p:tags r:id="rId6"/>
            </p:custDataLst>
          </p:nvPr>
        </p:nvSpPr>
        <p:spPr>
          <a:xfrm rot="10800000">
            <a:off x="172720" y="2252133"/>
            <a:ext cx="355600" cy="355600"/>
          </a:xfrm>
          <a:custGeom>
            <a:avLst/>
            <a:gdLst/>
            <a:ahLst/>
            <a:cxnLst/>
            <a:rect l="0" t="0" r="0" b="0"/>
            <a:pathLst>
              <a:path w="1524001" h="1752601">
                <a:moveTo>
                  <a:pt x="1295400" y="1066800"/>
                </a:moveTo>
                <a:lnTo>
                  <a:pt x="1524000" y="533400"/>
                </a:lnTo>
                <a:lnTo>
                  <a:pt x="914400" y="0"/>
                </a:lnTo>
                <a:lnTo>
                  <a:pt x="0" y="1447800"/>
                </a:lnTo>
                <a:lnTo>
                  <a:pt x="0" y="1752600"/>
                </a:lnTo>
                <a:lnTo>
                  <a:pt x="990600" y="533400"/>
                </a:lnTo>
                <a:close/>
              </a:path>
            </a:pathLst>
          </a:custGeom>
          <a:solidFill>
            <a:srgbClr val="00C800"/>
          </a:solidFill>
          <a:ln>
            <a:noFill/>
          </a:ln>
          <a:effectLst>
            <a:prstShdw prst="shdw14" dist="35921" dir="2700000">
              <a:scrgbClr r="0" g="0" b="0">
                <a:alpha val="50000"/>
              </a:scrgbClr>
            </a:prst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noProof="0"/>
              <a:t>Simuladors a mida</a:t>
            </a:r>
          </a:p>
        </p:txBody>
      </p:sp>
      <p:sp>
        <p:nvSpPr>
          <p:cNvPr id="30723" name="Rectangle 3"/>
          <p:cNvSpPr>
            <a:spLocks noGrp="1" noChangeArrowheads="1"/>
          </p:cNvSpPr>
          <p:nvPr>
            <p:ph sz="quarter" idx="1"/>
          </p:nvPr>
        </p:nvSpPr>
        <p:spPr/>
        <p:txBody>
          <a:bodyPr/>
          <a:lstStyle/>
          <a:p>
            <a:pPr eaLnBrk="1" hangingPunct="1">
              <a:lnSpc>
                <a:spcPct val="90000"/>
              </a:lnSpc>
            </a:pPr>
            <a:r>
              <a:rPr lang="en-US" sz="2000" noProof="0" dirty="0" err="1"/>
              <a:t>Capacitat</a:t>
            </a:r>
            <a:r>
              <a:rPr lang="en-US" sz="2000" noProof="0" dirty="0"/>
              <a:t> de </a:t>
            </a:r>
            <a:r>
              <a:rPr lang="en-US" sz="2000" noProof="0" dirty="0" err="1"/>
              <a:t>ajustar</a:t>
            </a:r>
            <a:r>
              <a:rPr lang="en-US" sz="2000" noProof="0" dirty="0"/>
              <a:t> el model al </a:t>
            </a:r>
            <a:r>
              <a:rPr lang="en-US" sz="2000" noProof="0" dirty="0" err="1"/>
              <a:t>problema</a:t>
            </a:r>
            <a:r>
              <a:rPr lang="en-US" sz="2000" noProof="0" dirty="0"/>
              <a:t>.</a:t>
            </a:r>
          </a:p>
          <a:p>
            <a:pPr lvl="1" eaLnBrk="1" hangingPunct="1">
              <a:lnSpc>
                <a:spcPct val="90000"/>
              </a:lnSpc>
            </a:pPr>
            <a:r>
              <a:rPr lang="en-US" sz="2000" noProof="0" dirty="0" err="1"/>
              <a:t>Crear</a:t>
            </a:r>
            <a:r>
              <a:rPr lang="en-US" sz="2000" noProof="0" dirty="0"/>
              <a:t> les </a:t>
            </a:r>
            <a:r>
              <a:rPr lang="en-US" sz="2000" noProof="0" dirty="0" err="1"/>
              <a:t>màquines</a:t>
            </a:r>
            <a:r>
              <a:rPr lang="en-US" sz="2000" noProof="0" dirty="0"/>
              <a:t> </a:t>
            </a:r>
            <a:r>
              <a:rPr lang="en-US" sz="2000" noProof="0" dirty="0" err="1"/>
              <a:t>adients</a:t>
            </a:r>
            <a:r>
              <a:rPr lang="en-US" sz="2000" noProof="0" dirty="0"/>
              <a:t>.</a:t>
            </a:r>
          </a:p>
          <a:p>
            <a:pPr lvl="1" eaLnBrk="1" hangingPunct="1">
              <a:lnSpc>
                <a:spcPct val="90000"/>
              </a:lnSpc>
            </a:pPr>
            <a:r>
              <a:rPr lang="en-US" sz="2000" noProof="0" dirty="0" err="1"/>
              <a:t>Crear</a:t>
            </a:r>
            <a:r>
              <a:rPr lang="en-US" sz="2000" noProof="0" dirty="0"/>
              <a:t> la </a:t>
            </a:r>
            <a:r>
              <a:rPr lang="en-US" sz="2000" noProof="0" dirty="0" err="1"/>
              <a:t>lògica</a:t>
            </a:r>
            <a:r>
              <a:rPr lang="en-US" sz="2000" noProof="0" dirty="0"/>
              <a:t> del </a:t>
            </a:r>
            <a:r>
              <a:rPr lang="en-US" sz="2000" noProof="0" dirty="0" err="1"/>
              <a:t>sistema</a:t>
            </a:r>
            <a:r>
              <a:rPr lang="en-US" sz="2000" noProof="0" dirty="0"/>
              <a:t> </a:t>
            </a:r>
            <a:r>
              <a:rPr lang="en-US" sz="2000" noProof="0" dirty="0" err="1"/>
              <a:t>adient</a:t>
            </a:r>
            <a:r>
              <a:rPr lang="en-US" sz="2000" noProof="0" dirty="0"/>
              <a:t>.</a:t>
            </a:r>
          </a:p>
          <a:p>
            <a:pPr lvl="1" eaLnBrk="1" hangingPunct="1">
              <a:lnSpc>
                <a:spcPct val="90000"/>
              </a:lnSpc>
            </a:pPr>
            <a:r>
              <a:rPr lang="en-US" sz="2000" noProof="0" dirty="0" err="1"/>
              <a:t>Personalitzar</a:t>
            </a:r>
            <a:r>
              <a:rPr lang="en-US" sz="2000" noProof="0" dirty="0"/>
              <a:t> la </a:t>
            </a:r>
            <a:r>
              <a:rPr lang="en-US" sz="2000" noProof="0" dirty="0" err="1"/>
              <a:t>representació</a:t>
            </a:r>
            <a:r>
              <a:rPr lang="en-US" sz="2000" noProof="0" dirty="0"/>
              <a:t>.</a:t>
            </a:r>
          </a:p>
          <a:p>
            <a:pPr lvl="1" eaLnBrk="1" hangingPunct="1">
              <a:lnSpc>
                <a:spcPct val="90000"/>
              </a:lnSpc>
            </a:pPr>
            <a:r>
              <a:rPr lang="en-US" sz="2000" noProof="0" dirty="0" err="1"/>
              <a:t>Personalitzar</a:t>
            </a:r>
            <a:r>
              <a:rPr lang="en-US" sz="2000" noProof="0" dirty="0"/>
              <a:t> </a:t>
            </a:r>
            <a:r>
              <a:rPr lang="en-US" sz="2000" noProof="0" dirty="0" err="1"/>
              <a:t>els</a:t>
            </a:r>
            <a:r>
              <a:rPr lang="en-US" sz="2000" noProof="0" dirty="0"/>
              <a:t> </a:t>
            </a:r>
            <a:r>
              <a:rPr lang="en-US" sz="2000" noProof="0" dirty="0" err="1"/>
              <a:t>estadístics</a:t>
            </a:r>
            <a:r>
              <a:rPr lang="en-US" sz="2000" noProof="0" dirty="0"/>
              <a:t> a </a:t>
            </a:r>
            <a:r>
              <a:rPr lang="en-US" sz="2000" noProof="0" dirty="0" err="1"/>
              <a:t>recollir</a:t>
            </a:r>
            <a:r>
              <a:rPr lang="en-US" sz="2000" noProof="0" dirty="0"/>
              <a:t>.</a:t>
            </a:r>
          </a:p>
          <a:p>
            <a:pPr lvl="1" eaLnBrk="1" hangingPunct="1">
              <a:lnSpc>
                <a:spcPct val="90000"/>
              </a:lnSpc>
            </a:pPr>
            <a:r>
              <a:rPr lang="en-US" sz="2000" noProof="0" dirty="0" err="1"/>
              <a:t>Definir</a:t>
            </a:r>
            <a:r>
              <a:rPr lang="en-US" sz="2000" noProof="0" dirty="0"/>
              <a:t> alternatives, i/o la </a:t>
            </a:r>
            <a:r>
              <a:rPr lang="en-US" sz="2000" noProof="0" dirty="0" err="1"/>
              <a:t>possibilitat</a:t>
            </a:r>
            <a:r>
              <a:rPr lang="en-US" sz="2000" noProof="0" dirty="0"/>
              <a:t> de </a:t>
            </a:r>
            <a:r>
              <a:rPr lang="en-US" sz="2000" noProof="0" dirty="0" err="1"/>
              <a:t>alteracions</a:t>
            </a:r>
            <a:r>
              <a:rPr lang="en-US" sz="2000" noProof="0" dirty="0"/>
              <a:t> en el layout.</a:t>
            </a:r>
          </a:p>
          <a:p>
            <a:pPr eaLnBrk="1" hangingPunct="1">
              <a:lnSpc>
                <a:spcPct val="90000"/>
              </a:lnSpc>
            </a:pPr>
            <a:r>
              <a:rPr lang="en-US" sz="2000" noProof="0" dirty="0" err="1"/>
              <a:t>Dificultat</a:t>
            </a:r>
            <a:r>
              <a:rPr lang="en-US" sz="2000" noProof="0" dirty="0"/>
              <a:t> de </a:t>
            </a:r>
            <a:r>
              <a:rPr lang="en-US" sz="2000" noProof="0" dirty="0" err="1"/>
              <a:t>implementar</a:t>
            </a:r>
            <a:r>
              <a:rPr lang="en-US" sz="2000" noProof="0" dirty="0"/>
              <a:t> un </a:t>
            </a:r>
            <a:r>
              <a:rPr lang="en-US" sz="2000" noProof="0" dirty="0" err="1"/>
              <a:t>sistema</a:t>
            </a:r>
            <a:r>
              <a:rPr lang="en-US" sz="2000" noProof="0" dirty="0"/>
              <a:t> </a:t>
            </a:r>
            <a:r>
              <a:rPr lang="en-US" sz="2000" noProof="0" dirty="0" err="1"/>
              <a:t>ajustat</a:t>
            </a:r>
            <a:r>
              <a:rPr lang="en-US" sz="2000" noProof="0" dirty="0"/>
              <a:t>.</a:t>
            </a:r>
          </a:p>
          <a:p>
            <a:pPr eaLnBrk="1" hangingPunct="1">
              <a:lnSpc>
                <a:spcPct val="90000"/>
              </a:lnSpc>
            </a:pPr>
            <a:r>
              <a:rPr lang="en-US" sz="2000" noProof="0" dirty="0" err="1"/>
              <a:t>Tenir</a:t>
            </a:r>
            <a:r>
              <a:rPr lang="en-US" sz="2000" noProof="0" dirty="0"/>
              <a:t> en </a:t>
            </a:r>
            <a:r>
              <a:rPr lang="en-US" sz="2000" noProof="0" dirty="0" err="1"/>
              <a:t>compte</a:t>
            </a:r>
            <a:r>
              <a:rPr lang="en-US" sz="2000" noProof="0" dirty="0"/>
              <a:t> </a:t>
            </a:r>
            <a:r>
              <a:rPr lang="en-US" sz="2000" noProof="0" dirty="0" err="1"/>
              <a:t>els</a:t>
            </a:r>
            <a:r>
              <a:rPr lang="en-US" sz="2000" noProof="0" dirty="0"/>
              <a:t> temps de </a:t>
            </a:r>
            <a:r>
              <a:rPr lang="en-US" sz="2000" noProof="0" dirty="0" err="1"/>
              <a:t>desenvolupament</a:t>
            </a:r>
            <a:endParaRPr lang="en-US" sz="2000" noProof="0" dirty="0"/>
          </a:p>
          <a:p>
            <a:pPr lvl="1" eaLnBrk="1" hangingPunct="1">
              <a:lnSpc>
                <a:spcPct val="90000"/>
              </a:lnSpc>
            </a:pPr>
            <a:r>
              <a:rPr lang="en-US" sz="2000" noProof="0" dirty="0" err="1"/>
              <a:t>Acostumen</a:t>
            </a:r>
            <a:r>
              <a:rPr lang="en-US" sz="2000" noProof="0" dirty="0"/>
              <a:t> a </a:t>
            </a:r>
            <a:r>
              <a:rPr lang="en-US" sz="2000" noProof="0" dirty="0" err="1"/>
              <a:t>ser</a:t>
            </a:r>
            <a:r>
              <a:rPr lang="en-US" sz="2000" noProof="0" dirty="0"/>
              <a:t> </a:t>
            </a:r>
            <a:r>
              <a:rPr lang="en-US" sz="2000" noProof="0" dirty="0" err="1"/>
              <a:t>elevats</a:t>
            </a:r>
            <a:r>
              <a:rPr lang="en-US" sz="2000" noProof="0" dirty="0"/>
              <a:t>.</a:t>
            </a:r>
          </a:p>
          <a:p>
            <a:pPr>
              <a:lnSpc>
                <a:spcPct val="90000"/>
              </a:lnSpc>
            </a:pPr>
            <a:r>
              <a:rPr lang="en-US" sz="2300" dirty="0"/>
              <a:t>To many </a:t>
            </a:r>
            <a:r>
              <a:rPr lang="en-US" sz="2300" dirty="0" err="1"/>
              <a:t>criterias</a:t>
            </a:r>
            <a:r>
              <a:rPr lang="en-US" sz="2300" dirty="0"/>
              <a:t>.</a:t>
            </a:r>
            <a:endParaRPr lang="en-US" sz="2300" noProof="0" dirty="0"/>
          </a:p>
        </p:txBody>
      </p:sp>
    </p:spTree>
    <p:extLst>
      <p:ext uri="{BB962C8B-B14F-4D97-AF65-F5344CB8AC3E}">
        <p14:creationId xmlns:p14="http://schemas.microsoft.com/office/powerpoint/2010/main" val="154450831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a-ES" dirty="0"/>
              <a:t>Exemple</a:t>
            </a:r>
          </a:p>
        </p:txBody>
      </p:sp>
      <p:pic>
        <p:nvPicPr>
          <p:cNvPr id="28674" name="Picture 2"/>
          <p:cNvPicPr>
            <a:picLocks noGrp="1" noChangeAspect="1" noChangeArrowheads="1"/>
          </p:cNvPicPr>
          <p:nvPr>
            <p:ph sz="quarter" idx="1"/>
          </p:nvPr>
        </p:nvPicPr>
        <p:blipFill>
          <a:blip r:embed="rId3"/>
          <a:stretch>
            <a:fillRect/>
          </a:stretch>
        </p:blipFill>
        <p:spPr bwMode="auto">
          <a:xfrm>
            <a:off x="1240992" y="1600200"/>
            <a:ext cx="6896966" cy="4495800"/>
          </a:xfrm>
          <a:prstGeom prst="rect">
            <a:avLst/>
          </a:prstGeom>
          <a:noFill/>
          <a:ln w="9525">
            <a:noFill/>
            <a:miter lim="800000"/>
            <a:headEnd/>
            <a:tailEnd/>
          </a:ln>
          <a:effectLst/>
        </p:spPr>
      </p:pic>
    </p:spTree>
    <p:custDataLst>
      <p:tags r:id="rId1"/>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457200" y="274637"/>
            <a:ext cx="8153400" cy="990600"/>
          </a:xfrm>
        </p:spPr>
        <p:txBody>
          <a:bodyPr/>
          <a:lstStyle/>
          <a:p>
            <a:r>
              <a:rPr lang="ca-ES" dirty="0"/>
              <a:t>El millor programari es</a:t>
            </a:r>
          </a:p>
        </p:txBody>
      </p:sp>
      <p:graphicFrame>
        <p:nvGraphicFramePr>
          <p:cNvPr id="4" name="TPChart"/>
          <p:cNvGraphicFramePr>
            <a:graphicFrameLocks noChangeAspect="1"/>
          </p:cNvGraphicFramePr>
          <p:nvPr>
            <p:custDataLst>
              <p:tags r:id="rId3"/>
            </p:custDataLst>
          </p:nvPr>
        </p:nvGraphicFramePr>
        <p:xfrm>
          <a:off x="4508500" y="1651000"/>
          <a:ext cx="4572000" cy="5143500"/>
        </p:xfrm>
        <a:graphic>
          <a:graphicData uri="http://schemas.openxmlformats.org/presentationml/2006/ole">
            <mc:AlternateContent xmlns:mc="http://schemas.openxmlformats.org/markup-compatibility/2006">
              <mc:Choice xmlns:v="urn:schemas-microsoft-com:vml" Requires="v">
                <p:oleObj spid="_x0000_s7170" name="Chart" r:id="rId7" imgW="4572034" imgH="5143584" progId="MSGraph.Chart.8">
                  <p:embed followColorScheme="full"/>
                </p:oleObj>
              </mc:Choice>
              <mc:Fallback>
                <p:oleObj name="Chart" r:id="rId7" imgW="4572034" imgH="5143584" progId="MSGraph.Chart.8">
                  <p:embed followColorScheme="full"/>
                  <p:pic>
                    <p:nvPicPr>
                      <p:cNvPr id="4" name="TPChar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08500" y="1651000"/>
                        <a:ext cx="4572000" cy="5143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PAnswers"/>
          <p:cNvSpPr>
            <a:spLocks noGrp="1"/>
          </p:cNvSpPr>
          <p:nvPr>
            <p:ph type="body" idx="1"/>
            <p:custDataLst>
              <p:tags r:id="rId4"/>
            </p:custDataLst>
          </p:nvPr>
        </p:nvSpPr>
        <p:spPr>
          <a:xfrm>
            <a:off x="457200" y="1600200"/>
            <a:ext cx="4114800" cy="4526280"/>
          </a:xfrm>
        </p:spPr>
        <p:txBody>
          <a:bodyPr>
            <a:noAutofit/>
          </a:bodyPr>
          <a:lstStyle/>
          <a:p>
            <a:pPr marL="514350" indent="-514350">
              <a:spcBef>
                <a:spcPct val="20000"/>
              </a:spcBef>
              <a:buFont typeface="Wingdings"/>
              <a:buAutoNum type="arabicPeriod"/>
            </a:pPr>
            <a:r>
              <a:rPr lang="ca-ES" sz="3200" dirty="0"/>
              <a:t>A</a:t>
            </a:r>
          </a:p>
          <a:p>
            <a:pPr marL="514350" indent="-514350">
              <a:spcBef>
                <a:spcPct val="20000"/>
              </a:spcBef>
              <a:buFont typeface="Wingdings"/>
              <a:buAutoNum type="arabicPeriod"/>
            </a:pPr>
            <a:r>
              <a:rPr lang="ca-ES" sz="3200" dirty="0"/>
              <a:t>B</a:t>
            </a:r>
          </a:p>
          <a:p>
            <a:pPr marL="514350" indent="-514350">
              <a:spcBef>
                <a:spcPct val="20000"/>
              </a:spcBef>
              <a:buFont typeface="Wingdings"/>
              <a:buAutoNum type="arabicPeriod"/>
            </a:pPr>
            <a:r>
              <a:rPr lang="ca-ES" sz="3200" dirty="0"/>
              <a:t>C</a:t>
            </a:r>
          </a:p>
          <a:p>
            <a:pPr marL="514350" indent="-514350">
              <a:spcBef>
                <a:spcPct val="20000"/>
              </a:spcBef>
              <a:buFont typeface="Wingdings"/>
              <a:buAutoNum type="arabicPeriod"/>
            </a:pPr>
            <a:r>
              <a:rPr lang="ca-ES" sz="3200" dirty="0"/>
              <a:t>D</a:t>
            </a:r>
          </a:p>
        </p:txBody>
      </p:sp>
      <p:pic>
        <p:nvPicPr>
          <p:cNvPr id="5" name="Picture 2"/>
          <p:cNvPicPr>
            <a:picLocks noChangeAspect="1" noChangeArrowheads="1"/>
          </p:cNvPicPr>
          <p:nvPr/>
        </p:nvPicPr>
        <p:blipFill>
          <a:blip r:embed="rId9"/>
          <a:stretch>
            <a:fillRect/>
          </a:stretch>
        </p:blipFill>
        <p:spPr bwMode="auto">
          <a:xfrm>
            <a:off x="285720" y="3929066"/>
            <a:ext cx="4091421" cy="2667000"/>
          </a:xfrm>
          <a:prstGeom prst="rect">
            <a:avLst/>
          </a:prstGeom>
          <a:noFill/>
          <a:ln w="9525">
            <a:noFill/>
            <a:miter lim="800000"/>
            <a:headEnd/>
            <a:tailEnd/>
          </a:ln>
          <a:effectLst/>
        </p:spPr>
      </p:pic>
      <p:sp>
        <p:nvSpPr>
          <p:cNvPr id="6" name="CorShape1"/>
          <p:cNvSpPr/>
          <p:nvPr>
            <p:custDataLst>
              <p:tags r:id="rId5"/>
            </p:custDataLst>
          </p:nvPr>
        </p:nvSpPr>
        <p:spPr>
          <a:xfrm rot="10800000">
            <a:off x="172720" y="2252133"/>
            <a:ext cx="355600" cy="355600"/>
          </a:xfrm>
          <a:custGeom>
            <a:avLst/>
            <a:gdLst/>
            <a:ahLst/>
            <a:cxnLst/>
            <a:rect l="0" t="0" r="0" b="0"/>
            <a:pathLst>
              <a:path w="1524001" h="1752601">
                <a:moveTo>
                  <a:pt x="1295400" y="1066800"/>
                </a:moveTo>
                <a:lnTo>
                  <a:pt x="1524000" y="533400"/>
                </a:lnTo>
                <a:lnTo>
                  <a:pt x="914400" y="0"/>
                </a:lnTo>
                <a:lnTo>
                  <a:pt x="0" y="1447800"/>
                </a:lnTo>
                <a:lnTo>
                  <a:pt x="0" y="1752600"/>
                </a:lnTo>
                <a:lnTo>
                  <a:pt x="990600" y="533400"/>
                </a:lnTo>
                <a:close/>
              </a:path>
            </a:pathLst>
          </a:custGeom>
          <a:solidFill>
            <a:srgbClr val="00C800"/>
          </a:solidFill>
          <a:ln>
            <a:noFill/>
          </a:ln>
          <a:effectLst>
            <a:prstShdw prst="shdw14" dist="35921" dir="2700000">
              <a:scrgbClr r="0" g="0" b="0">
                <a:alpha val="50000"/>
              </a:scrgbClr>
            </a:prst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Tree>
    <p:custDataLst>
      <p:tags r:id="rId2"/>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ca-ES" dirty="0"/>
              <a:t>Vincles</a:t>
            </a:r>
          </a:p>
        </p:txBody>
      </p:sp>
      <p:sp>
        <p:nvSpPr>
          <p:cNvPr id="7171" name="Rectangle 3"/>
          <p:cNvSpPr>
            <a:spLocks noGrp="1" noChangeArrowheads="1"/>
          </p:cNvSpPr>
          <p:nvPr>
            <p:ph sz="quarter" idx="1"/>
          </p:nvPr>
        </p:nvSpPr>
        <p:spPr/>
        <p:txBody>
          <a:bodyPr/>
          <a:lstStyle/>
          <a:p>
            <a:pPr eaLnBrk="1" hangingPunct="1"/>
            <a:r>
              <a:rPr lang="es-ES" dirty="0">
                <a:hlinkClick r:id="rId3"/>
              </a:rPr>
              <a:t>http://www.irit.fr/COSI/training/evaluationoftools/Evaluation-Of-Simulation-Tools.htm</a:t>
            </a:r>
            <a:endParaRPr lang="es-ES" dirty="0"/>
          </a:p>
          <a:p>
            <a:pPr eaLnBrk="1" hangingPunct="1"/>
            <a:r>
              <a:rPr lang="es-ES" dirty="0">
                <a:hlinkClick r:id="rId4"/>
              </a:rPr>
              <a:t>http://www.iiisci.org/Journal/riSCI/Abstract.asp?var=&amp;id=P856809</a:t>
            </a:r>
            <a:endParaRPr lang="es-ES" dirty="0"/>
          </a:p>
          <a:p>
            <a:pPr eaLnBrk="1" hangingPunct="1"/>
            <a:r>
              <a:rPr lang="ca-ES" dirty="0">
                <a:hlinkClick r:id="rId5"/>
              </a:rPr>
              <a:t>http://www.irit.fr/COSI/index.php</a:t>
            </a:r>
            <a:endParaRPr lang="ca-ES" dirty="0"/>
          </a:p>
          <a:p>
            <a:r>
              <a:rPr lang="es-ES" dirty="0">
                <a:hlinkClick r:id="rId6"/>
              </a:rPr>
              <a:t>http://www.idsia.ch/~andrea/sim/simtools.html</a:t>
            </a:r>
            <a:endParaRPr lang="es-ES" dirty="0"/>
          </a:p>
          <a:p>
            <a:endParaRPr lang="es-ES" dirty="0"/>
          </a:p>
          <a:p>
            <a:endParaRPr lang="es-ES" dirty="0"/>
          </a:p>
          <a:p>
            <a:pPr eaLnBrk="1" hangingPunct="1"/>
            <a:endParaRPr lang="es-ES" dirty="0"/>
          </a:p>
        </p:txBody>
      </p:sp>
    </p:spTree>
    <p:custDataLst>
      <p:tags r:id="rId1"/>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Metrics proposed</a:t>
            </a:r>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1977035402"/>
              </p:ext>
            </p:extLst>
          </p:nvPr>
        </p:nvGraphicFramePr>
        <p:xfrm>
          <a:off x="1403648" y="1700808"/>
          <a:ext cx="7362400" cy="4571147"/>
        </p:xfrm>
        <a:graphic>
          <a:graphicData uri="http://schemas.openxmlformats.org/drawingml/2006/table">
            <a:tbl>
              <a:tblPr firstRow="1" firstCol="1" lastRow="1" lastCol="1" bandRow="1" bandCol="1">
                <a:tableStyleId>{5C22544A-7EE6-4342-B048-85BDC9FD1C3A}</a:tableStyleId>
              </a:tblPr>
              <a:tblGrid>
                <a:gridCol w="541729">
                  <a:extLst>
                    <a:ext uri="{9D8B030D-6E8A-4147-A177-3AD203B41FA5}">
                      <a16:colId xmlns:a16="http://schemas.microsoft.com/office/drawing/2014/main" val="20000"/>
                    </a:ext>
                  </a:extLst>
                </a:gridCol>
                <a:gridCol w="1385222">
                  <a:extLst>
                    <a:ext uri="{9D8B030D-6E8A-4147-A177-3AD203B41FA5}">
                      <a16:colId xmlns:a16="http://schemas.microsoft.com/office/drawing/2014/main" val="20001"/>
                    </a:ext>
                  </a:extLst>
                </a:gridCol>
                <a:gridCol w="1255063">
                  <a:extLst>
                    <a:ext uri="{9D8B030D-6E8A-4147-A177-3AD203B41FA5}">
                      <a16:colId xmlns:a16="http://schemas.microsoft.com/office/drawing/2014/main" val="20002"/>
                    </a:ext>
                  </a:extLst>
                </a:gridCol>
                <a:gridCol w="4180386">
                  <a:extLst>
                    <a:ext uri="{9D8B030D-6E8A-4147-A177-3AD203B41FA5}">
                      <a16:colId xmlns:a16="http://schemas.microsoft.com/office/drawing/2014/main" val="20003"/>
                    </a:ext>
                  </a:extLst>
                </a:gridCol>
              </a:tblGrid>
              <a:tr h="26137">
                <a:tc>
                  <a:txBody>
                    <a:bodyPr/>
                    <a:lstStyle/>
                    <a:p>
                      <a:pPr marL="13970">
                        <a:spcBef>
                          <a:spcPts val="115"/>
                        </a:spcBef>
                        <a:spcAft>
                          <a:spcPts val="0"/>
                        </a:spcAft>
                      </a:pPr>
                      <a:r>
                        <a:rPr lang="en-US" sz="100">
                          <a:effectLst/>
                        </a:rPr>
                        <a:t>Categories</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335">
                        <a:spcBef>
                          <a:spcPts val="115"/>
                        </a:spcBef>
                        <a:spcAft>
                          <a:spcPts val="0"/>
                        </a:spcAft>
                      </a:pPr>
                      <a:r>
                        <a:rPr lang="en-US" sz="100">
                          <a:effectLst/>
                        </a:rPr>
                        <a:t>Characteristics</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Sub-Characteristics</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Metrics</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0"/>
                  </a:ext>
                </a:extLst>
              </a:tr>
              <a:tr h="26137">
                <a:tc>
                  <a:txBody>
                    <a:bodyPr/>
                    <a:lstStyle/>
                    <a:p>
                      <a:pPr>
                        <a:spcAft>
                          <a:spcPts val="0"/>
                        </a:spcAft>
                      </a:pPr>
                      <a:r>
                        <a:rPr lang="en-US" sz="100">
                          <a:effectLst/>
                        </a:rPr>
                        <a:t>Functionality</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Fit to purpose (FPU)</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FPU 01 Input data</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1"/>
                  </a:ext>
                </a:extLst>
              </a:tr>
              <a:tr h="26137">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FPU 011 Entering input data manually</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2"/>
                  </a:ext>
                </a:extLst>
              </a:tr>
              <a:tr h="26137">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FPU 012 Reading data from an external file</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3"/>
                  </a:ext>
                </a:extLst>
              </a:tr>
              <a:tr h="26137">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FPU 02 Cloning</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4"/>
                  </a:ext>
                </a:extLst>
              </a:tr>
              <a:tr h="26137">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FPU 021 Creating identical elements from an original one</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5"/>
                  </a:ext>
                </a:extLst>
              </a:tr>
              <a:tr h="26137">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FPU 03 Modularity</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6"/>
                  </a:ext>
                </a:extLst>
              </a:tr>
              <a:tr h="26137">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FPU 031 Grouping and storing simulation elements</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7"/>
                  </a:ext>
                </a:extLst>
              </a:tr>
              <a:tr h="26137">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FPU 032 Saving modules for future use</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8"/>
                  </a:ext>
                </a:extLst>
              </a:tr>
              <a:tr h="26137">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FPU 033 Creation of modules (hierarchical model building option)</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9"/>
                  </a:ext>
                </a:extLst>
              </a:tr>
              <a:tr h="26137">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FPU 04 Logical facilities</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10"/>
                  </a:ext>
                </a:extLst>
              </a:tr>
              <a:tr h="26137">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FPU 041 Standard functions library</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11"/>
                  </a:ext>
                </a:extLst>
              </a:tr>
              <a:tr h="26137">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FPU 042 Creating user-defined functions</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12"/>
                  </a:ext>
                </a:extLst>
              </a:tr>
              <a:tr h="26137">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FPU 043 Setting attributes to simulation elements</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13"/>
                  </a:ext>
                </a:extLst>
              </a:tr>
              <a:tr h="26137">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FPU 044 Defining variables</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14"/>
                  </a:ext>
                </a:extLst>
              </a:tr>
              <a:tr h="26137">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FPU 045 Assigning priorities to simulation elements</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15"/>
                  </a:ext>
                </a:extLst>
              </a:tr>
              <a:tr h="26137">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FPU 046 Using arithmetic operators</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16"/>
                  </a:ext>
                </a:extLst>
              </a:tr>
              <a:tr h="26137">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FPU 047 Using logical operators</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17"/>
                  </a:ext>
                </a:extLst>
              </a:tr>
              <a:tr h="26137">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FPU 048 Using conditional operator</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18"/>
                  </a:ext>
                </a:extLst>
              </a:tr>
              <a:tr h="26137">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FPU 05 Programming languages</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19"/>
                  </a:ext>
                </a:extLst>
              </a:tr>
              <a:tr h="26137">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FPU 051 Using programming languages</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20"/>
                  </a:ext>
                </a:extLst>
              </a:tr>
              <a:tr h="26137">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FPU 06 Random numbers</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21"/>
                  </a:ext>
                </a:extLst>
              </a:tr>
              <a:tr h="26137">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FPU 061 Random number control</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22"/>
                  </a:ext>
                </a:extLst>
              </a:tr>
              <a:tr h="26137">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FPU 062 Selecting among regular and antithetic random numbers</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23"/>
                  </a:ext>
                </a:extLst>
              </a:tr>
              <a:tr h="26137">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FPU 07 Probability distributions</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24"/>
                  </a:ext>
                </a:extLst>
              </a:tr>
              <a:tr h="26137">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FPU 071 Standard probability distributions collection</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25"/>
                  </a:ext>
                </a:extLst>
              </a:tr>
              <a:tr h="26137">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FPU 072 Definition of empirical probability distributions</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26"/>
                  </a:ext>
                </a:extLst>
              </a:tr>
              <a:tr h="26137">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FPU 073 Probability distribution fitting</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27"/>
                  </a:ext>
                </a:extLst>
              </a:tr>
              <a:tr h="26137">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FPU 08 Simulation clock</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28"/>
                  </a:ext>
                </a:extLst>
              </a:tr>
              <a:tr h="26137">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FPU 081 Analog simulation clock</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29"/>
                  </a:ext>
                </a:extLst>
              </a:tr>
              <a:tr h="26137">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FPU 082 Digital simulation clock</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30"/>
                  </a:ext>
                </a:extLst>
              </a:tr>
              <a:tr h="26137">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FPU 083 Time unit specification</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31"/>
                  </a:ext>
                </a:extLst>
              </a:tr>
              <a:tr h="26137">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FPU 09 Entities</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32"/>
                  </a:ext>
                </a:extLst>
              </a:tr>
              <a:tr h="26137">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FPU 091 Specifying entities from an unlimited supply</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33"/>
                  </a:ext>
                </a:extLst>
              </a:tr>
              <a:tr h="26137">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FPU 092 Specifying the maximum number of entities</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34"/>
                  </a:ext>
                </a:extLst>
              </a:tr>
              <a:tr h="26137">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FPU 093 Specifying arrivals at specific time intervals</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35"/>
                  </a:ext>
                </a:extLst>
              </a:tr>
              <a:tr h="26137">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FPU 094 Entities arrival in lots (specified number of entities)</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36"/>
                  </a:ext>
                </a:extLst>
              </a:tr>
              <a:tr h="26137">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FPU 095 Specifying the simulation time at first entity arrives</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37"/>
                  </a:ext>
                </a:extLst>
              </a:tr>
              <a:tr h="26137">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FPU 10 Queue</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38"/>
                  </a:ext>
                </a:extLst>
              </a:tr>
              <a:tr h="26137">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FPU 101 Specifying the maximum entities that enter in a queue</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39"/>
                  </a:ext>
                </a:extLst>
              </a:tr>
              <a:tr h="26137">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FPU 102 Specifying the types of entities that can enter in a queue</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40"/>
                  </a:ext>
                </a:extLst>
              </a:tr>
              <a:tr h="26137">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FPU 103 Queuing policies</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41"/>
                  </a:ext>
                </a:extLst>
              </a:tr>
              <a:tr h="26137">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FPU 104 Holding entities in a queue for a minimum amount of time</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42"/>
                  </a:ext>
                </a:extLst>
              </a:tr>
              <a:tr h="26137">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FPU 105 Removing entities from a queue after a period of time</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43"/>
                  </a:ext>
                </a:extLst>
              </a:tr>
              <a:tr h="26137">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FPU 11 Operations</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44"/>
                  </a:ext>
                </a:extLst>
              </a:tr>
              <a:tr h="26137">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FPU 111 Specifying the time it takes to perform a task</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45"/>
                  </a:ext>
                </a:extLst>
              </a:tr>
              <a:tr h="26137">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FPU 112 Scheduling maintenance and turnarounds</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46"/>
                  </a:ext>
                </a:extLst>
              </a:tr>
              <a:tr h="26137">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FPU 113 Scheduling cleaning operations</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47"/>
                  </a:ext>
                </a:extLst>
              </a:tr>
              <a:tr h="26137">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FPU 114 Assigning shifts to elements</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48"/>
                  </a:ext>
                </a:extLst>
              </a:tr>
              <a:tr h="26137">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FPU 12 Fluids</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49"/>
                  </a:ext>
                </a:extLst>
              </a:tr>
              <a:tr h="26137">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FPU 121 Specifying fluid flow from an unlimited supply</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50"/>
                  </a:ext>
                </a:extLst>
              </a:tr>
              <a:tr h="26137">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FPU 122 Specifying the maximum fluid flow supply</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51"/>
                  </a:ext>
                </a:extLst>
              </a:tr>
              <a:tr h="26137">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FPU 123 Fluid blending</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52"/>
                  </a:ext>
                </a:extLst>
              </a:tr>
              <a:tr h="26137">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FPU 124 Component concentration for a blend in a storage tank</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53"/>
                  </a:ext>
                </a:extLst>
              </a:tr>
              <a:tr h="26137">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FPU 13 Pipelines</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54"/>
                  </a:ext>
                </a:extLst>
              </a:tr>
              <a:tr h="26137">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FPU 131 Specifying the maximum fluid volume</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55"/>
                  </a:ext>
                </a:extLst>
              </a:tr>
              <a:tr h="26137">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FPU 132 Specifying the maximum fluid flow rate</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56"/>
                  </a:ext>
                </a:extLst>
              </a:tr>
              <a:tr h="26137">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FPU 133 Cleaning/purging pipelines when fluid quality changes</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57"/>
                  </a:ext>
                </a:extLst>
              </a:tr>
              <a:tr h="26137">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FPU 134 Reverse flow in pipelines</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58"/>
                  </a:ext>
                </a:extLst>
              </a:tr>
              <a:tr h="26137">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FPU 14 Storage tanks</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59"/>
                  </a:ext>
                </a:extLst>
              </a:tr>
              <a:tr h="26137">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FPU 141 Specifying the storage tank capacity</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60"/>
                  </a:ext>
                </a:extLst>
              </a:tr>
              <a:tr h="26137">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FPU 142 Specifying safety levels</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61"/>
                  </a:ext>
                </a:extLst>
              </a:tr>
              <a:tr h="26137">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FPU 143 Specifying initial fluid type and fluid volume</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62"/>
                  </a:ext>
                </a:extLst>
              </a:tr>
              <a:tr h="26137">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FPU 15 Experimentation</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63"/>
                  </a:ext>
                </a:extLst>
              </a:tr>
              <a:tr h="26137">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FPU 151 Specifying initial model conditions</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64"/>
                  </a:ext>
                </a:extLst>
              </a:tr>
              <a:tr h="26137">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FPU 152 Specifying model warm-up period</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65"/>
                  </a:ext>
                </a:extLst>
              </a:tr>
              <a:tr h="26137">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FPU 153 Replications of simulation runs</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66"/>
                  </a:ext>
                </a:extLst>
              </a:tr>
              <a:tr h="26137">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FPU 154 Sensitivity analysis</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67"/>
                  </a:ext>
                </a:extLst>
              </a:tr>
              <a:tr h="26137">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FPU 155 Automatic optimization of model parameters</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68"/>
                  </a:ext>
                </a:extLst>
              </a:tr>
              <a:tr h="26137">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FPU 16 Output statistical analysis</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69"/>
                  </a:ext>
                </a:extLst>
              </a:tr>
              <a:tr h="26137">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FPU 161 Automatic calculation of statistics for selected elements</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70"/>
                  </a:ext>
                </a:extLst>
              </a:tr>
              <a:tr h="26137">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FPU 162 Automatic calculation of statistics for replications outputs</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71"/>
                  </a:ext>
                </a:extLst>
              </a:tr>
              <a:tr h="26137">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FPU 163 Confidence intervals estimation</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72"/>
                  </a:ext>
                </a:extLst>
              </a:tr>
              <a:tr h="26137">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FPU 164 Goodness-of-fit test</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73"/>
                  </a:ext>
                </a:extLst>
              </a:tr>
              <a:tr h="26137">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FPU 17 Cost analysis</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74"/>
                  </a:ext>
                </a:extLst>
              </a:tr>
              <a:tr h="26137">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FPU 171 Automatic calculation of the operating costs</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75"/>
                  </a:ext>
                </a:extLst>
              </a:tr>
              <a:tr h="26137">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FPU 18 Saving the model</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76"/>
                  </a:ext>
                </a:extLst>
              </a:tr>
              <a:tr h="26137">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FPU 181 Saving the model structure to disk</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77"/>
                  </a:ext>
                </a:extLst>
              </a:tr>
              <a:tr h="26137">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FPU 182 Saving experiments</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78"/>
                  </a:ext>
                </a:extLst>
              </a:tr>
              <a:tr h="26137">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FPU 183 Saving model and status</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79"/>
                  </a:ext>
                </a:extLst>
              </a:tr>
              <a:tr h="26137">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FPU 184 Automatic saving of an open model every few minutes</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80"/>
                  </a:ext>
                </a:extLst>
              </a:tr>
              <a:tr h="26137">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FPU 185 Automatic creation of a backup file</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81"/>
                  </a:ext>
                </a:extLst>
              </a:tr>
              <a:tr h="26137">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FPU 19 Report generation</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82"/>
                  </a:ext>
                </a:extLst>
              </a:tr>
              <a:tr h="26137">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FPU 191 Automatic standard report generation</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83"/>
                  </a:ext>
                </a:extLst>
              </a:tr>
              <a:tr h="26137">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FPU 192 Generating reports for selected elements</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84"/>
                  </a:ext>
                </a:extLst>
              </a:tr>
              <a:tr h="26137">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FPU 193 Gather in a single report the results obtained in replications of simulation runs</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85"/>
                  </a:ext>
                </a:extLst>
              </a:tr>
              <a:tr h="26137">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FPU 194 Sending a model via e-mail</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86"/>
                  </a:ext>
                </a:extLst>
              </a:tr>
              <a:tr h="26137">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FPU 195 Saving reports in HTML format</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87"/>
                  </a:ext>
                </a:extLst>
              </a:tr>
              <a:tr h="26137">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FPU 20 Graphics</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88"/>
                  </a:ext>
                </a:extLst>
              </a:tr>
              <a:tr h="26137">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FPU 201 Graphical display of simulation results</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89"/>
                  </a:ext>
                </a:extLst>
              </a:tr>
              <a:tr h="26137">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FPU 21 Images and icons</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90"/>
                  </a:ext>
                </a:extLst>
              </a:tr>
              <a:tr h="25821">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FPU 211 Library of standard icons</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91"/>
                  </a:ext>
                </a:extLst>
              </a:tr>
              <a:tr h="25821">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FPU 212 Creating new or modifying existing icons</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92"/>
                  </a:ext>
                </a:extLst>
              </a:tr>
              <a:tr h="25821">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FPU 213 Saving customized icons</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93"/>
                  </a:ext>
                </a:extLst>
              </a:tr>
              <a:tr h="25821">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FPU 214 Importing images from other programs</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94"/>
                  </a:ext>
                </a:extLst>
              </a:tr>
              <a:tr h="25821">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FPU 215 Saving images imported from other programs</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95"/>
                  </a:ext>
                </a:extLst>
              </a:tr>
              <a:tr h="25821">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FPU 216 Importing AutoCAD drawings into the DESS-c</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96"/>
                  </a:ext>
                </a:extLst>
              </a:tr>
              <a:tr h="25821">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FPU 22 Animation</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97"/>
                  </a:ext>
                </a:extLst>
              </a:tr>
              <a:tr h="25821">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FPU 221 Displaying entities as dynamic icons</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98"/>
                  </a:ext>
                </a:extLst>
              </a:tr>
              <a:tr h="25821">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FPU 222 Color changes to indicate state changes of elements</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99"/>
                  </a:ext>
                </a:extLst>
              </a:tr>
              <a:tr h="25821">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FPU 223 3D animation</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100"/>
                  </a:ext>
                </a:extLst>
              </a:tr>
              <a:tr h="25821">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FPU 224 Automatically updating graphics display during the simulation</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101"/>
                  </a:ext>
                </a:extLst>
              </a:tr>
              <a:tr h="25821">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FPU 225 Synchronizing the model to real time</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102"/>
                  </a:ext>
                </a:extLst>
              </a:tr>
              <a:tr h="25821">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FPU 226 Displaying storage tanks level</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103"/>
                  </a:ext>
                </a:extLst>
              </a:tr>
              <a:tr h="25821">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FPU 227 Turning animation on and off</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104"/>
                  </a:ext>
                </a:extLst>
              </a:tr>
              <a:tr h="25821">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335">
                        <a:spcBef>
                          <a:spcPts val="115"/>
                        </a:spcBef>
                        <a:spcAft>
                          <a:spcPts val="0"/>
                        </a:spcAft>
                      </a:pPr>
                      <a:r>
                        <a:rPr lang="en-US" sz="100">
                          <a:effectLst/>
                        </a:rPr>
                        <a:t>Interoperability (INT)</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INT 01 Operating system</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105"/>
                  </a:ext>
                </a:extLst>
              </a:tr>
              <a:tr h="25821">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INT 011 Operating systems support</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106"/>
                  </a:ext>
                </a:extLst>
              </a:tr>
              <a:tr h="25821">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INT 02 Data exchange</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107"/>
                  </a:ext>
                </a:extLst>
              </a:tr>
              <a:tr h="25821">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INT 021 Links to Microsoft Excel</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108"/>
                  </a:ext>
                </a:extLst>
              </a:tr>
              <a:tr h="25821">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INT 022 Links to text files</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109"/>
                  </a:ext>
                </a:extLst>
              </a:tr>
              <a:tr h="25821">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INT 03 Use of models by third parties</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110"/>
                  </a:ext>
                </a:extLst>
              </a:tr>
              <a:tr h="25821">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INT 031 Creating executable models</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111"/>
                  </a:ext>
                </a:extLst>
              </a:tr>
              <a:tr h="25821">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INT 032 Runtime and player versions</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112"/>
                  </a:ext>
                </a:extLst>
              </a:tr>
              <a:tr h="25821">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335">
                        <a:spcBef>
                          <a:spcPts val="115"/>
                        </a:spcBef>
                        <a:spcAft>
                          <a:spcPts val="0"/>
                        </a:spcAft>
                      </a:pPr>
                      <a:r>
                        <a:rPr lang="en-US" sz="100">
                          <a:effectLst/>
                        </a:rPr>
                        <a:t>Security (SEC)</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SEC 01 Security devices</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SEC 011 Password protection</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113"/>
                  </a:ext>
                </a:extLst>
              </a:tr>
              <a:tr h="25821">
                <a:tc>
                  <a:txBody>
                    <a:bodyPr/>
                    <a:lstStyle/>
                    <a:p>
                      <a:pPr marL="13970">
                        <a:spcBef>
                          <a:spcPts val="115"/>
                        </a:spcBef>
                        <a:spcAft>
                          <a:spcPts val="0"/>
                        </a:spcAft>
                      </a:pPr>
                      <a:r>
                        <a:rPr lang="en-US" sz="100">
                          <a:effectLst/>
                        </a:rPr>
                        <a:t>Usability</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335">
                        <a:spcBef>
                          <a:spcPts val="115"/>
                        </a:spcBef>
                        <a:spcAft>
                          <a:spcPts val="0"/>
                        </a:spcAft>
                      </a:pPr>
                      <a:r>
                        <a:rPr lang="en-US" sz="100">
                          <a:effectLst/>
                        </a:rPr>
                        <a:t>Ease</a:t>
                      </a:r>
                      <a:r>
                        <a:rPr lang="en-US" sz="100" spc="-40">
                          <a:effectLst/>
                        </a:rPr>
                        <a:t> </a:t>
                      </a:r>
                      <a:r>
                        <a:rPr lang="en-US" sz="100">
                          <a:effectLst/>
                        </a:rPr>
                        <a:t>of</a:t>
                      </a:r>
                      <a:r>
                        <a:rPr lang="en-US" sz="100" spc="-40">
                          <a:effectLst/>
                        </a:rPr>
                        <a:t> </a:t>
                      </a:r>
                      <a:r>
                        <a:rPr lang="en-US" sz="100">
                          <a:effectLst/>
                        </a:rPr>
                        <a:t>understanding</a:t>
                      </a:r>
                      <a:r>
                        <a:rPr lang="en-US" sz="100" spc="-40">
                          <a:effectLst/>
                        </a:rPr>
                        <a:t> </a:t>
                      </a:r>
                      <a:r>
                        <a:rPr lang="en-US" sz="100">
                          <a:effectLst/>
                        </a:rPr>
                        <a:t>and</a:t>
                      </a:r>
                      <a:r>
                        <a:rPr lang="en-US" sz="100" spc="-40">
                          <a:effectLst/>
                        </a:rPr>
                        <a:t> </a:t>
                      </a:r>
                      <a:r>
                        <a:rPr lang="en-US" sz="100">
                          <a:effectLst/>
                        </a:rPr>
                        <a:t>learning</a:t>
                      </a:r>
                      <a:r>
                        <a:rPr lang="en-US" sz="100" spc="-40">
                          <a:effectLst/>
                        </a:rPr>
                        <a:t> </a:t>
                      </a:r>
                      <a:r>
                        <a:rPr lang="en-US" sz="100">
                          <a:effectLst/>
                        </a:rPr>
                        <a:t>(EUL)</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EUL</a:t>
                      </a:r>
                      <a:r>
                        <a:rPr lang="en-US" sz="100" spc="-35">
                          <a:effectLst/>
                        </a:rPr>
                        <a:t> </a:t>
                      </a:r>
                      <a:r>
                        <a:rPr lang="en-US" sz="100">
                          <a:effectLst/>
                        </a:rPr>
                        <a:t>01</a:t>
                      </a:r>
                      <a:r>
                        <a:rPr lang="en-US" sz="100" spc="-35">
                          <a:effectLst/>
                        </a:rPr>
                        <a:t> </a:t>
                      </a:r>
                      <a:r>
                        <a:rPr lang="en-US" sz="100">
                          <a:effectLst/>
                        </a:rPr>
                        <a:t>Learning</a:t>
                      </a:r>
                      <a:r>
                        <a:rPr lang="en-US" sz="100" spc="-35">
                          <a:effectLst/>
                        </a:rPr>
                        <a:t> </a:t>
                      </a:r>
                      <a:r>
                        <a:rPr lang="en-US" sz="100">
                          <a:effectLst/>
                        </a:rPr>
                        <a:t>time</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114"/>
                  </a:ext>
                </a:extLst>
              </a:tr>
              <a:tr h="25821">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EUL</a:t>
                      </a:r>
                      <a:r>
                        <a:rPr lang="en-US" sz="100" spc="-40">
                          <a:effectLst/>
                        </a:rPr>
                        <a:t> </a:t>
                      </a:r>
                      <a:r>
                        <a:rPr lang="en-US" sz="100">
                          <a:effectLst/>
                        </a:rPr>
                        <a:t>011</a:t>
                      </a:r>
                      <a:r>
                        <a:rPr lang="en-US" sz="100" spc="-35">
                          <a:effectLst/>
                        </a:rPr>
                        <a:t> </a:t>
                      </a:r>
                      <a:r>
                        <a:rPr lang="en-US" sz="100">
                          <a:effectLst/>
                        </a:rPr>
                        <a:t>Average</a:t>
                      </a:r>
                      <a:r>
                        <a:rPr lang="en-US" sz="100" spc="-40">
                          <a:effectLst/>
                        </a:rPr>
                        <a:t> </a:t>
                      </a:r>
                      <a:r>
                        <a:rPr lang="en-US" sz="100">
                          <a:effectLst/>
                        </a:rPr>
                        <a:t>learning</a:t>
                      </a:r>
                      <a:r>
                        <a:rPr lang="en-US" sz="100" spc="-35">
                          <a:effectLst/>
                        </a:rPr>
                        <a:t> </a:t>
                      </a:r>
                      <a:r>
                        <a:rPr lang="en-US" sz="100">
                          <a:effectLst/>
                        </a:rPr>
                        <a:t>time</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115"/>
                  </a:ext>
                </a:extLst>
              </a:tr>
              <a:tr h="25821">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EUL</a:t>
                      </a:r>
                      <a:r>
                        <a:rPr lang="en-US" sz="100" spc="-45">
                          <a:effectLst/>
                        </a:rPr>
                        <a:t> </a:t>
                      </a:r>
                      <a:r>
                        <a:rPr lang="en-US" sz="100">
                          <a:effectLst/>
                        </a:rPr>
                        <a:t>02</a:t>
                      </a:r>
                      <a:r>
                        <a:rPr lang="en-US" sz="100" spc="-40">
                          <a:effectLst/>
                        </a:rPr>
                        <a:t> </a:t>
                      </a:r>
                      <a:r>
                        <a:rPr lang="en-US" sz="100">
                          <a:effectLst/>
                        </a:rPr>
                        <a:t>Browsing</a:t>
                      </a:r>
                      <a:r>
                        <a:rPr lang="en-US" sz="100" spc="-40">
                          <a:effectLst/>
                        </a:rPr>
                        <a:t> </a:t>
                      </a:r>
                      <a:r>
                        <a:rPr lang="en-US" sz="100">
                          <a:effectLst/>
                        </a:rPr>
                        <a:t>facilities</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116"/>
                  </a:ext>
                </a:extLst>
              </a:tr>
              <a:tr h="25821">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EUL</a:t>
                      </a:r>
                      <a:r>
                        <a:rPr lang="en-US" sz="100" spc="-30">
                          <a:effectLst/>
                        </a:rPr>
                        <a:t> </a:t>
                      </a:r>
                      <a:r>
                        <a:rPr lang="en-US" sz="100">
                          <a:effectLst/>
                        </a:rPr>
                        <a:t>021</a:t>
                      </a:r>
                      <a:r>
                        <a:rPr lang="en-US" sz="100" spc="-30">
                          <a:effectLst/>
                        </a:rPr>
                        <a:t> </a:t>
                      </a:r>
                      <a:r>
                        <a:rPr lang="en-US" sz="100">
                          <a:effectLst/>
                        </a:rPr>
                        <a:t>Speed</a:t>
                      </a:r>
                      <a:r>
                        <a:rPr lang="en-US" sz="100" spc="-25">
                          <a:effectLst/>
                        </a:rPr>
                        <a:t> </a:t>
                      </a:r>
                      <a:r>
                        <a:rPr lang="en-US" sz="100">
                          <a:effectLst/>
                        </a:rPr>
                        <a:t>at</a:t>
                      </a:r>
                      <a:r>
                        <a:rPr lang="en-US" sz="100" spc="-30">
                          <a:effectLst/>
                        </a:rPr>
                        <a:t> </a:t>
                      </a:r>
                      <a:r>
                        <a:rPr lang="en-US" sz="100">
                          <a:effectLst/>
                        </a:rPr>
                        <a:t>which</a:t>
                      </a:r>
                      <a:r>
                        <a:rPr lang="en-US" sz="100" spc="-30">
                          <a:effectLst/>
                        </a:rPr>
                        <a:t> </a:t>
                      </a:r>
                      <a:r>
                        <a:rPr lang="en-US" sz="100">
                          <a:effectLst/>
                        </a:rPr>
                        <a:t>commands</a:t>
                      </a:r>
                      <a:r>
                        <a:rPr lang="en-US" sz="100" spc="-25">
                          <a:effectLst/>
                        </a:rPr>
                        <a:t> </a:t>
                      </a:r>
                      <a:r>
                        <a:rPr lang="en-US" sz="100">
                          <a:effectLst/>
                        </a:rPr>
                        <a:t>can</a:t>
                      </a:r>
                      <a:r>
                        <a:rPr lang="en-US" sz="100" spc="-30">
                          <a:effectLst/>
                        </a:rPr>
                        <a:t> </a:t>
                      </a:r>
                      <a:r>
                        <a:rPr lang="en-US" sz="100">
                          <a:effectLst/>
                        </a:rPr>
                        <a:t>be</a:t>
                      </a:r>
                      <a:r>
                        <a:rPr lang="en-US" sz="100" spc="-25">
                          <a:effectLst/>
                        </a:rPr>
                        <a:t> </a:t>
                      </a:r>
                      <a:r>
                        <a:rPr lang="en-US" sz="100">
                          <a:effectLst/>
                        </a:rPr>
                        <a:t>located</a:t>
                      </a:r>
                      <a:r>
                        <a:rPr lang="en-US" sz="100" spc="-30">
                          <a:effectLst/>
                        </a:rPr>
                        <a:t> </a:t>
                      </a:r>
                      <a:r>
                        <a:rPr lang="en-US" sz="100">
                          <a:effectLst/>
                        </a:rPr>
                        <a:t>in</a:t>
                      </a:r>
                      <a:r>
                        <a:rPr lang="en-US" sz="100" spc="-30">
                          <a:effectLst/>
                        </a:rPr>
                        <a:t> </a:t>
                      </a:r>
                      <a:r>
                        <a:rPr lang="en-US" sz="100">
                          <a:effectLst/>
                        </a:rPr>
                        <a:t>the</a:t>
                      </a:r>
                      <a:r>
                        <a:rPr lang="en-US" sz="100" spc="-25">
                          <a:effectLst/>
                        </a:rPr>
                        <a:t> </a:t>
                      </a:r>
                      <a:r>
                        <a:rPr lang="en-US" sz="100">
                          <a:effectLst/>
                        </a:rPr>
                        <a:t>menu</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117"/>
                  </a:ext>
                </a:extLst>
              </a:tr>
              <a:tr h="25821">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EUL</a:t>
                      </a:r>
                      <a:r>
                        <a:rPr lang="en-US" sz="100" spc="-45">
                          <a:effectLst/>
                        </a:rPr>
                        <a:t> </a:t>
                      </a:r>
                      <a:r>
                        <a:rPr lang="en-US" sz="100">
                          <a:effectLst/>
                        </a:rPr>
                        <a:t>022</a:t>
                      </a:r>
                      <a:r>
                        <a:rPr lang="en-US" sz="100" spc="-40">
                          <a:effectLst/>
                        </a:rPr>
                        <a:t> </a:t>
                      </a:r>
                      <a:r>
                        <a:rPr lang="en-US" sz="100">
                          <a:effectLst/>
                        </a:rPr>
                        <a:t>Toolbars</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118"/>
                  </a:ext>
                </a:extLst>
              </a:tr>
              <a:tr h="25821">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335">
                        <a:spcBef>
                          <a:spcPts val="115"/>
                        </a:spcBef>
                        <a:spcAft>
                          <a:spcPts val="0"/>
                        </a:spcAft>
                      </a:pPr>
                      <a:r>
                        <a:rPr lang="en-US" sz="100">
                          <a:effectLst/>
                        </a:rPr>
                        <a:t>Graphical</a:t>
                      </a:r>
                      <a:r>
                        <a:rPr lang="en-US" sz="100" spc="-60">
                          <a:effectLst/>
                        </a:rPr>
                        <a:t> </a:t>
                      </a:r>
                      <a:r>
                        <a:rPr lang="en-US" sz="100">
                          <a:effectLst/>
                        </a:rPr>
                        <a:t>Interface</a:t>
                      </a:r>
                      <a:r>
                        <a:rPr lang="en-US" sz="100" spc="-60">
                          <a:effectLst/>
                        </a:rPr>
                        <a:t> </a:t>
                      </a:r>
                      <a:r>
                        <a:rPr lang="en-US" sz="100">
                          <a:effectLst/>
                        </a:rPr>
                        <a:t>(GIN)</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EUL</a:t>
                      </a:r>
                      <a:r>
                        <a:rPr lang="en-US" sz="100" spc="-35">
                          <a:effectLst/>
                        </a:rPr>
                        <a:t> </a:t>
                      </a:r>
                      <a:r>
                        <a:rPr lang="en-US" sz="100">
                          <a:effectLst/>
                        </a:rPr>
                        <a:t>023</a:t>
                      </a:r>
                      <a:r>
                        <a:rPr lang="en-US" sz="100" spc="-30">
                          <a:effectLst/>
                        </a:rPr>
                        <a:t> </a:t>
                      </a:r>
                      <a:r>
                        <a:rPr lang="en-US" sz="100">
                          <a:effectLst/>
                        </a:rPr>
                        <a:t>Consistency</a:t>
                      </a:r>
                      <a:r>
                        <a:rPr lang="en-US" sz="100" spc="-35">
                          <a:effectLst/>
                        </a:rPr>
                        <a:t> </a:t>
                      </a:r>
                      <a:r>
                        <a:rPr lang="en-US" sz="100">
                          <a:effectLst/>
                        </a:rPr>
                        <a:t>between</a:t>
                      </a:r>
                      <a:r>
                        <a:rPr lang="en-US" sz="100" spc="-30">
                          <a:effectLst/>
                        </a:rPr>
                        <a:t> </a:t>
                      </a:r>
                      <a:r>
                        <a:rPr lang="en-US" sz="100">
                          <a:effectLst/>
                        </a:rPr>
                        <a:t>icons</a:t>
                      </a:r>
                      <a:r>
                        <a:rPr lang="en-US" sz="100" spc="-35">
                          <a:effectLst/>
                        </a:rPr>
                        <a:t> </a:t>
                      </a:r>
                      <a:r>
                        <a:rPr lang="en-US" sz="100">
                          <a:effectLst/>
                        </a:rPr>
                        <a:t>in</a:t>
                      </a:r>
                      <a:r>
                        <a:rPr lang="en-US" sz="100" spc="-30">
                          <a:effectLst/>
                        </a:rPr>
                        <a:t> </a:t>
                      </a:r>
                      <a:r>
                        <a:rPr lang="en-US" sz="100">
                          <a:effectLst/>
                        </a:rPr>
                        <a:t>the</a:t>
                      </a:r>
                      <a:r>
                        <a:rPr lang="en-US" sz="100" spc="-35">
                          <a:effectLst/>
                        </a:rPr>
                        <a:t> </a:t>
                      </a:r>
                      <a:r>
                        <a:rPr lang="en-US" sz="100">
                          <a:effectLst/>
                        </a:rPr>
                        <a:t>toolbars</a:t>
                      </a:r>
                      <a:r>
                        <a:rPr lang="en-US" sz="100" spc="-30">
                          <a:effectLst/>
                        </a:rPr>
                        <a:t> </a:t>
                      </a:r>
                      <a:r>
                        <a:rPr lang="en-US" sz="100">
                          <a:effectLst/>
                        </a:rPr>
                        <a:t>and</a:t>
                      </a:r>
                      <a:r>
                        <a:rPr lang="en-US" sz="100" spc="-35">
                          <a:effectLst/>
                        </a:rPr>
                        <a:t> </a:t>
                      </a:r>
                      <a:r>
                        <a:rPr lang="en-US" sz="100">
                          <a:effectLst/>
                        </a:rPr>
                        <a:t>their</a:t>
                      </a:r>
                      <a:r>
                        <a:rPr lang="en-US" sz="100" spc="-30">
                          <a:effectLst/>
                        </a:rPr>
                        <a:t> </a:t>
                      </a:r>
                      <a:r>
                        <a:rPr lang="en-US" sz="100">
                          <a:effectLst/>
                        </a:rPr>
                        <a:t>actions</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119"/>
                  </a:ext>
                </a:extLst>
              </a:tr>
              <a:tr h="25821">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EUL</a:t>
                      </a:r>
                      <a:r>
                        <a:rPr lang="en-US" sz="100" spc="-45">
                          <a:effectLst/>
                        </a:rPr>
                        <a:t> </a:t>
                      </a:r>
                      <a:r>
                        <a:rPr lang="en-US" sz="100">
                          <a:effectLst/>
                        </a:rPr>
                        <a:t>024</a:t>
                      </a:r>
                      <a:r>
                        <a:rPr lang="en-US" sz="100" spc="-45">
                          <a:effectLst/>
                        </a:rPr>
                        <a:t> </a:t>
                      </a:r>
                      <a:r>
                        <a:rPr lang="en-US" sz="100">
                          <a:effectLst/>
                        </a:rPr>
                        <a:t>Displaying</a:t>
                      </a:r>
                      <a:r>
                        <a:rPr lang="en-US" sz="100" spc="-45">
                          <a:effectLst/>
                        </a:rPr>
                        <a:t> </a:t>
                      </a:r>
                      <a:r>
                        <a:rPr lang="en-US" sz="100">
                          <a:effectLst/>
                        </a:rPr>
                        <a:t>right-click</a:t>
                      </a:r>
                      <a:r>
                        <a:rPr lang="en-US" sz="100" spc="-40">
                          <a:effectLst/>
                        </a:rPr>
                        <a:t> </a:t>
                      </a:r>
                      <a:r>
                        <a:rPr lang="en-US" sz="100">
                          <a:effectLst/>
                        </a:rPr>
                        <a:t>menus</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120"/>
                  </a:ext>
                </a:extLst>
              </a:tr>
              <a:tr h="25821">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335">
                        <a:spcBef>
                          <a:spcPts val="115"/>
                        </a:spcBef>
                        <a:spcAft>
                          <a:spcPts val="0"/>
                        </a:spcAft>
                      </a:pPr>
                      <a:r>
                        <a:rPr lang="en-US" sz="100">
                          <a:effectLst/>
                        </a:rPr>
                        <a:t>Operability</a:t>
                      </a:r>
                      <a:r>
                        <a:rPr lang="en-US" sz="100" spc="-85">
                          <a:effectLst/>
                        </a:rPr>
                        <a:t> </a:t>
                      </a:r>
                      <a:r>
                        <a:rPr lang="en-US" sz="100">
                          <a:effectLst/>
                        </a:rPr>
                        <a:t>(OPR)</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EUL</a:t>
                      </a:r>
                      <a:r>
                        <a:rPr lang="en-US" sz="100" spc="-50">
                          <a:effectLst/>
                        </a:rPr>
                        <a:t> </a:t>
                      </a:r>
                      <a:r>
                        <a:rPr lang="en-US" sz="100">
                          <a:effectLst/>
                        </a:rPr>
                        <a:t>03</a:t>
                      </a:r>
                      <a:r>
                        <a:rPr lang="en-US" sz="100" spc="-50">
                          <a:effectLst/>
                        </a:rPr>
                        <a:t> </a:t>
                      </a:r>
                      <a:r>
                        <a:rPr lang="en-US" sz="100">
                          <a:effectLst/>
                        </a:rPr>
                        <a:t>Terminology</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121"/>
                  </a:ext>
                </a:extLst>
              </a:tr>
              <a:tr h="25821">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EUL</a:t>
                      </a:r>
                      <a:r>
                        <a:rPr lang="en-US" sz="100" spc="-40">
                          <a:effectLst/>
                        </a:rPr>
                        <a:t> </a:t>
                      </a:r>
                      <a:r>
                        <a:rPr lang="en-US" sz="100">
                          <a:effectLst/>
                        </a:rPr>
                        <a:t>031</a:t>
                      </a:r>
                      <a:r>
                        <a:rPr lang="en-US" sz="100" spc="-40">
                          <a:effectLst/>
                        </a:rPr>
                        <a:t> </a:t>
                      </a:r>
                      <a:r>
                        <a:rPr lang="en-US" sz="100">
                          <a:effectLst/>
                        </a:rPr>
                        <a:t>Ease</a:t>
                      </a:r>
                      <a:r>
                        <a:rPr lang="en-US" sz="100" spc="-35">
                          <a:effectLst/>
                        </a:rPr>
                        <a:t> </a:t>
                      </a:r>
                      <a:r>
                        <a:rPr lang="en-US" sz="100">
                          <a:effectLst/>
                        </a:rPr>
                        <a:t>of</a:t>
                      </a:r>
                      <a:r>
                        <a:rPr lang="en-US" sz="100" spc="-40">
                          <a:effectLst/>
                        </a:rPr>
                        <a:t> </a:t>
                      </a:r>
                      <a:r>
                        <a:rPr lang="en-US" sz="100">
                          <a:effectLst/>
                        </a:rPr>
                        <a:t>understanding</a:t>
                      </a:r>
                      <a:r>
                        <a:rPr lang="en-US" sz="100" spc="-35">
                          <a:effectLst/>
                        </a:rPr>
                        <a:t> </a:t>
                      </a:r>
                      <a:r>
                        <a:rPr lang="en-US" sz="100">
                          <a:effectLst/>
                        </a:rPr>
                        <a:t>the</a:t>
                      </a:r>
                      <a:r>
                        <a:rPr lang="en-US" sz="100" spc="-40">
                          <a:effectLst/>
                        </a:rPr>
                        <a:t> </a:t>
                      </a:r>
                      <a:r>
                        <a:rPr lang="en-US" sz="100">
                          <a:effectLst/>
                        </a:rPr>
                        <a:t>terminology</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122"/>
                  </a:ext>
                </a:extLst>
              </a:tr>
              <a:tr h="25821">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EUL</a:t>
                      </a:r>
                      <a:r>
                        <a:rPr lang="en-US" sz="100" spc="-40">
                          <a:effectLst/>
                        </a:rPr>
                        <a:t> </a:t>
                      </a:r>
                      <a:r>
                        <a:rPr lang="en-US" sz="100">
                          <a:effectLst/>
                        </a:rPr>
                        <a:t>04</a:t>
                      </a:r>
                      <a:r>
                        <a:rPr lang="en-US" sz="100" spc="-40">
                          <a:effectLst/>
                        </a:rPr>
                        <a:t> </a:t>
                      </a:r>
                      <a:r>
                        <a:rPr lang="en-US" sz="100">
                          <a:effectLst/>
                        </a:rPr>
                        <a:t>Help</a:t>
                      </a:r>
                      <a:r>
                        <a:rPr lang="en-US" sz="100" spc="-35">
                          <a:effectLst/>
                        </a:rPr>
                        <a:t> </a:t>
                      </a:r>
                      <a:r>
                        <a:rPr lang="en-US" sz="100">
                          <a:effectLst/>
                        </a:rPr>
                        <a:t>and</a:t>
                      </a:r>
                      <a:r>
                        <a:rPr lang="en-US" sz="100" spc="-40">
                          <a:effectLst/>
                        </a:rPr>
                        <a:t> </a:t>
                      </a:r>
                      <a:r>
                        <a:rPr lang="en-US" sz="100">
                          <a:effectLst/>
                        </a:rPr>
                        <a:t>documentation</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123"/>
                  </a:ext>
                </a:extLst>
              </a:tr>
              <a:tr h="25821">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EUL</a:t>
                      </a:r>
                      <a:r>
                        <a:rPr lang="en-US" sz="100" spc="-35">
                          <a:effectLst/>
                        </a:rPr>
                        <a:t> </a:t>
                      </a:r>
                      <a:r>
                        <a:rPr lang="en-US" sz="100">
                          <a:effectLst/>
                        </a:rPr>
                        <a:t>041</a:t>
                      </a:r>
                      <a:r>
                        <a:rPr lang="en-US" sz="100" spc="-35">
                          <a:effectLst/>
                        </a:rPr>
                        <a:t> </a:t>
                      </a:r>
                      <a:r>
                        <a:rPr lang="en-US" sz="100">
                          <a:effectLst/>
                        </a:rPr>
                        <a:t>User</a:t>
                      </a:r>
                      <a:r>
                        <a:rPr lang="en-US" sz="100" spc="-35">
                          <a:effectLst/>
                        </a:rPr>
                        <a:t> </a:t>
                      </a:r>
                      <a:r>
                        <a:rPr lang="en-US" sz="100">
                          <a:effectLst/>
                        </a:rPr>
                        <a:t>manual</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124"/>
                  </a:ext>
                </a:extLst>
              </a:tr>
              <a:tr h="25821">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EUL</a:t>
                      </a:r>
                      <a:r>
                        <a:rPr lang="en-US" sz="100" spc="-35">
                          <a:effectLst/>
                        </a:rPr>
                        <a:t> </a:t>
                      </a:r>
                      <a:r>
                        <a:rPr lang="en-US" sz="100">
                          <a:effectLst/>
                        </a:rPr>
                        <a:t>042</a:t>
                      </a:r>
                      <a:r>
                        <a:rPr lang="en-US" sz="100" spc="-35">
                          <a:effectLst/>
                        </a:rPr>
                        <a:t> </a:t>
                      </a:r>
                      <a:r>
                        <a:rPr lang="en-US" sz="100">
                          <a:effectLst/>
                        </a:rPr>
                        <a:t>On-line</a:t>
                      </a:r>
                      <a:r>
                        <a:rPr lang="en-US" sz="100" spc="-35">
                          <a:effectLst/>
                        </a:rPr>
                        <a:t> </a:t>
                      </a:r>
                      <a:r>
                        <a:rPr lang="en-US" sz="100">
                          <a:effectLst/>
                        </a:rPr>
                        <a:t>help</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125"/>
                  </a:ext>
                </a:extLst>
              </a:tr>
              <a:tr h="25821">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EUL</a:t>
                      </a:r>
                      <a:r>
                        <a:rPr lang="en-US" sz="100" spc="-40">
                          <a:effectLst/>
                        </a:rPr>
                        <a:t> </a:t>
                      </a:r>
                      <a:r>
                        <a:rPr lang="en-US" sz="100">
                          <a:effectLst/>
                        </a:rPr>
                        <a:t>043</a:t>
                      </a:r>
                      <a:r>
                        <a:rPr lang="en-US" sz="100" spc="-35">
                          <a:effectLst/>
                        </a:rPr>
                        <a:t> </a:t>
                      </a:r>
                      <a:r>
                        <a:rPr lang="en-US" sz="100">
                          <a:effectLst/>
                        </a:rPr>
                        <a:t>Finding</a:t>
                      </a:r>
                      <a:r>
                        <a:rPr lang="en-US" sz="100" spc="-35">
                          <a:effectLst/>
                        </a:rPr>
                        <a:t> </a:t>
                      </a:r>
                      <a:r>
                        <a:rPr lang="en-US" sz="100">
                          <a:effectLst/>
                        </a:rPr>
                        <a:t>topics</a:t>
                      </a:r>
                      <a:r>
                        <a:rPr lang="en-US" sz="100" spc="-35">
                          <a:effectLst/>
                        </a:rPr>
                        <a:t> </a:t>
                      </a:r>
                      <a:r>
                        <a:rPr lang="en-US" sz="100">
                          <a:effectLst/>
                        </a:rPr>
                        <a:t>in</a:t>
                      </a:r>
                      <a:r>
                        <a:rPr lang="en-US" sz="100" spc="-35">
                          <a:effectLst/>
                        </a:rPr>
                        <a:t> </a:t>
                      </a:r>
                      <a:r>
                        <a:rPr lang="en-US" sz="100">
                          <a:effectLst/>
                        </a:rPr>
                        <a:t>the</a:t>
                      </a:r>
                      <a:r>
                        <a:rPr lang="en-US" sz="100" spc="-35">
                          <a:effectLst/>
                        </a:rPr>
                        <a:t> </a:t>
                      </a:r>
                      <a:r>
                        <a:rPr lang="en-US" sz="100">
                          <a:effectLst/>
                        </a:rPr>
                        <a:t>documentation</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126"/>
                  </a:ext>
                </a:extLst>
              </a:tr>
              <a:tr h="25821">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EUL</a:t>
                      </a:r>
                      <a:r>
                        <a:rPr lang="en-US" sz="100" spc="-45">
                          <a:effectLst/>
                        </a:rPr>
                        <a:t> </a:t>
                      </a:r>
                      <a:r>
                        <a:rPr lang="en-US" sz="100">
                          <a:effectLst/>
                        </a:rPr>
                        <a:t>044</a:t>
                      </a:r>
                      <a:r>
                        <a:rPr lang="en-US" sz="100" spc="-40">
                          <a:effectLst/>
                        </a:rPr>
                        <a:t> </a:t>
                      </a:r>
                      <a:r>
                        <a:rPr lang="en-US" sz="100">
                          <a:effectLst/>
                        </a:rPr>
                        <a:t>Example</a:t>
                      </a:r>
                      <a:r>
                        <a:rPr lang="en-US" sz="100" spc="-40">
                          <a:effectLst/>
                        </a:rPr>
                        <a:t> </a:t>
                      </a:r>
                      <a:r>
                        <a:rPr lang="en-US" sz="100">
                          <a:effectLst/>
                        </a:rPr>
                        <a:t>models</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127"/>
                  </a:ext>
                </a:extLst>
              </a:tr>
              <a:tr h="25821">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EUL</a:t>
                      </a:r>
                      <a:r>
                        <a:rPr lang="en-US" sz="100" spc="-50">
                          <a:effectLst/>
                        </a:rPr>
                        <a:t> </a:t>
                      </a:r>
                      <a:r>
                        <a:rPr lang="en-US" sz="100">
                          <a:effectLst/>
                        </a:rPr>
                        <a:t>045</a:t>
                      </a:r>
                      <a:r>
                        <a:rPr lang="en-US" sz="100" spc="-50">
                          <a:effectLst/>
                        </a:rPr>
                        <a:t> </a:t>
                      </a:r>
                      <a:r>
                        <a:rPr lang="en-US" sz="100">
                          <a:effectLst/>
                        </a:rPr>
                        <a:t>Troubleshooting</a:t>
                      </a:r>
                      <a:r>
                        <a:rPr lang="en-US" sz="100" spc="-50">
                          <a:effectLst/>
                        </a:rPr>
                        <a:t> </a:t>
                      </a:r>
                      <a:r>
                        <a:rPr lang="en-US" sz="100">
                          <a:effectLst/>
                        </a:rPr>
                        <a:t>guide</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128"/>
                  </a:ext>
                </a:extLst>
              </a:tr>
              <a:tr h="25821">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EUL</a:t>
                      </a:r>
                      <a:r>
                        <a:rPr lang="en-US" sz="100" spc="-45">
                          <a:effectLst/>
                        </a:rPr>
                        <a:t> </a:t>
                      </a:r>
                      <a:r>
                        <a:rPr lang="en-US" sz="100">
                          <a:effectLst/>
                        </a:rPr>
                        <a:t>046</a:t>
                      </a:r>
                      <a:r>
                        <a:rPr lang="en-US" sz="100" spc="-40">
                          <a:effectLst/>
                        </a:rPr>
                        <a:t> </a:t>
                      </a:r>
                      <a:r>
                        <a:rPr lang="en-US" sz="100">
                          <a:effectLst/>
                        </a:rPr>
                        <a:t>Introduction</a:t>
                      </a:r>
                      <a:r>
                        <a:rPr lang="en-US" sz="100" spc="-40">
                          <a:effectLst/>
                        </a:rPr>
                        <a:t> </a:t>
                      </a:r>
                      <a:r>
                        <a:rPr lang="en-US" sz="100">
                          <a:effectLst/>
                        </a:rPr>
                        <a:t>to</a:t>
                      </a:r>
                      <a:r>
                        <a:rPr lang="en-US" sz="100" spc="-45">
                          <a:effectLst/>
                        </a:rPr>
                        <a:t> </a:t>
                      </a:r>
                      <a:r>
                        <a:rPr lang="en-US" sz="100">
                          <a:effectLst/>
                        </a:rPr>
                        <a:t>simulation</a:t>
                      </a:r>
                      <a:r>
                        <a:rPr lang="en-US" sz="100" spc="-40">
                          <a:effectLst/>
                        </a:rPr>
                        <a:t> </a:t>
                      </a:r>
                      <a:r>
                        <a:rPr lang="en-US" sz="100">
                          <a:effectLst/>
                        </a:rPr>
                        <a:t>concepts</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129"/>
                  </a:ext>
                </a:extLst>
              </a:tr>
              <a:tr h="25821">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EUL</a:t>
                      </a:r>
                      <a:r>
                        <a:rPr lang="en-US" sz="100" spc="-40">
                          <a:effectLst/>
                        </a:rPr>
                        <a:t> </a:t>
                      </a:r>
                      <a:r>
                        <a:rPr lang="en-US" sz="100">
                          <a:effectLst/>
                        </a:rPr>
                        <a:t>047</a:t>
                      </a:r>
                      <a:r>
                        <a:rPr lang="en-US" sz="100" spc="-40">
                          <a:effectLst/>
                        </a:rPr>
                        <a:t> </a:t>
                      </a:r>
                      <a:r>
                        <a:rPr lang="en-US" sz="100">
                          <a:effectLst/>
                        </a:rPr>
                        <a:t>Introduction</a:t>
                      </a:r>
                      <a:r>
                        <a:rPr lang="en-US" sz="100" spc="-35">
                          <a:effectLst/>
                        </a:rPr>
                        <a:t> </a:t>
                      </a:r>
                      <a:r>
                        <a:rPr lang="en-US" sz="100">
                          <a:effectLst/>
                        </a:rPr>
                        <a:t>to</a:t>
                      </a:r>
                      <a:r>
                        <a:rPr lang="en-US" sz="100" spc="-40">
                          <a:effectLst/>
                        </a:rPr>
                        <a:t> </a:t>
                      </a:r>
                      <a:r>
                        <a:rPr lang="en-US" sz="100">
                          <a:effectLst/>
                        </a:rPr>
                        <a:t>statistical</a:t>
                      </a:r>
                      <a:r>
                        <a:rPr lang="en-US" sz="100" spc="-35">
                          <a:effectLst/>
                        </a:rPr>
                        <a:t> </a:t>
                      </a:r>
                      <a:r>
                        <a:rPr lang="en-US" sz="100">
                          <a:effectLst/>
                        </a:rPr>
                        <a:t>concepts</a:t>
                      </a:r>
                      <a:r>
                        <a:rPr lang="en-US" sz="100" spc="-40">
                          <a:effectLst/>
                        </a:rPr>
                        <a:t> </a:t>
                      </a:r>
                      <a:r>
                        <a:rPr lang="en-US" sz="100">
                          <a:effectLst/>
                        </a:rPr>
                        <a:t>in</a:t>
                      </a:r>
                      <a:r>
                        <a:rPr lang="en-US" sz="100" spc="-40">
                          <a:effectLst/>
                        </a:rPr>
                        <a:t> </a:t>
                      </a:r>
                      <a:r>
                        <a:rPr lang="en-US" sz="100">
                          <a:effectLst/>
                        </a:rPr>
                        <a:t>simulation</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130"/>
                  </a:ext>
                </a:extLst>
              </a:tr>
              <a:tr h="25821">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EUL</a:t>
                      </a:r>
                      <a:r>
                        <a:rPr lang="en-US" sz="100" spc="-35">
                          <a:effectLst/>
                        </a:rPr>
                        <a:t> </a:t>
                      </a:r>
                      <a:r>
                        <a:rPr lang="en-US" sz="100">
                          <a:effectLst/>
                        </a:rPr>
                        <a:t>05</a:t>
                      </a:r>
                      <a:r>
                        <a:rPr lang="en-US" sz="100" spc="-35">
                          <a:effectLst/>
                        </a:rPr>
                        <a:t> </a:t>
                      </a:r>
                      <a:r>
                        <a:rPr lang="en-US" sz="100">
                          <a:effectLst/>
                        </a:rPr>
                        <a:t>Support</a:t>
                      </a:r>
                      <a:r>
                        <a:rPr lang="en-US" sz="100" spc="-35">
                          <a:effectLst/>
                        </a:rPr>
                        <a:t> </a:t>
                      </a:r>
                      <a:r>
                        <a:rPr lang="en-US" sz="100">
                          <a:effectLst/>
                        </a:rPr>
                        <a:t>and</a:t>
                      </a:r>
                      <a:r>
                        <a:rPr lang="en-US" sz="100" spc="-30">
                          <a:effectLst/>
                        </a:rPr>
                        <a:t> </a:t>
                      </a:r>
                      <a:r>
                        <a:rPr lang="en-US" sz="100">
                          <a:effectLst/>
                        </a:rPr>
                        <a:t>training</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131"/>
                  </a:ext>
                </a:extLst>
              </a:tr>
              <a:tr h="25821">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EUL</a:t>
                      </a:r>
                      <a:r>
                        <a:rPr lang="en-US" sz="100" spc="-45">
                          <a:effectLst/>
                        </a:rPr>
                        <a:t> </a:t>
                      </a:r>
                      <a:r>
                        <a:rPr lang="en-US" sz="100">
                          <a:effectLst/>
                        </a:rPr>
                        <a:t>051</a:t>
                      </a:r>
                      <a:r>
                        <a:rPr lang="en-US" sz="100" spc="-40">
                          <a:effectLst/>
                        </a:rPr>
                        <a:t> </a:t>
                      </a:r>
                      <a:r>
                        <a:rPr lang="en-US" sz="100">
                          <a:effectLst/>
                        </a:rPr>
                        <a:t>Availability</a:t>
                      </a:r>
                      <a:r>
                        <a:rPr lang="en-US" sz="100" spc="-40">
                          <a:effectLst/>
                        </a:rPr>
                        <a:t> </a:t>
                      </a:r>
                      <a:r>
                        <a:rPr lang="en-US" sz="100">
                          <a:effectLst/>
                        </a:rPr>
                        <a:t>of</a:t>
                      </a:r>
                      <a:r>
                        <a:rPr lang="en-US" sz="100" spc="-40">
                          <a:effectLst/>
                        </a:rPr>
                        <a:t> </a:t>
                      </a:r>
                      <a:r>
                        <a:rPr lang="en-US" sz="100">
                          <a:effectLst/>
                        </a:rPr>
                        <a:t>introductory</a:t>
                      </a:r>
                      <a:r>
                        <a:rPr lang="en-US" sz="100" spc="-40">
                          <a:effectLst/>
                        </a:rPr>
                        <a:t> </a:t>
                      </a:r>
                      <a:r>
                        <a:rPr lang="en-US" sz="100">
                          <a:effectLst/>
                        </a:rPr>
                        <a:t>training</a:t>
                      </a:r>
                      <a:r>
                        <a:rPr lang="en-US" sz="100" spc="-40">
                          <a:effectLst/>
                        </a:rPr>
                        <a:t> </a:t>
                      </a:r>
                      <a:r>
                        <a:rPr lang="en-US" sz="100">
                          <a:effectLst/>
                        </a:rPr>
                        <a:t>courses</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132"/>
                  </a:ext>
                </a:extLst>
              </a:tr>
              <a:tr h="25821">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EUL</a:t>
                      </a:r>
                      <a:r>
                        <a:rPr lang="en-US" sz="100" spc="-40">
                          <a:effectLst/>
                        </a:rPr>
                        <a:t> </a:t>
                      </a:r>
                      <a:r>
                        <a:rPr lang="en-US" sz="100">
                          <a:effectLst/>
                        </a:rPr>
                        <a:t>052</a:t>
                      </a:r>
                      <a:r>
                        <a:rPr lang="en-US" sz="100" spc="-40">
                          <a:effectLst/>
                        </a:rPr>
                        <a:t> </a:t>
                      </a:r>
                      <a:r>
                        <a:rPr lang="en-US" sz="100">
                          <a:effectLst/>
                        </a:rPr>
                        <a:t>Availability</a:t>
                      </a:r>
                      <a:r>
                        <a:rPr lang="en-US" sz="100" spc="-40">
                          <a:effectLst/>
                        </a:rPr>
                        <a:t> </a:t>
                      </a:r>
                      <a:r>
                        <a:rPr lang="en-US" sz="100">
                          <a:effectLst/>
                        </a:rPr>
                        <a:t>of</a:t>
                      </a:r>
                      <a:r>
                        <a:rPr lang="en-US" sz="100" spc="-40">
                          <a:effectLst/>
                        </a:rPr>
                        <a:t> </a:t>
                      </a:r>
                      <a:r>
                        <a:rPr lang="en-US" sz="100">
                          <a:effectLst/>
                        </a:rPr>
                        <a:t>advanced</a:t>
                      </a:r>
                      <a:r>
                        <a:rPr lang="en-US" sz="100" spc="-35">
                          <a:effectLst/>
                        </a:rPr>
                        <a:t> </a:t>
                      </a:r>
                      <a:r>
                        <a:rPr lang="en-US" sz="100">
                          <a:effectLst/>
                        </a:rPr>
                        <a:t>training</a:t>
                      </a:r>
                      <a:r>
                        <a:rPr lang="en-US" sz="100" spc="-40">
                          <a:effectLst/>
                        </a:rPr>
                        <a:t> </a:t>
                      </a:r>
                      <a:r>
                        <a:rPr lang="en-US" sz="100">
                          <a:effectLst/>
                        </a:rPr>
                        <a:t>courses</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133"/>
                  </a:ext>
                </a:extLst>
              </a:tr>
              <a:tr h="25821">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EUL</a:t>
                      </a:r>
                      <a:r>
                        <a:rPr lang="en-US" sz="100" spc="-40">
                          <a:effectLst/>
                        </a:rPr>
                        <a:t> </a:t>
                      </a:r>
                      <a:r>
                        <a:rPr lang="en-US" sz="100">
                          <a:effectLst/>
                        </a:rPr>
                        <a:t>053</a:t>
                      </a:r>
                      <a:r>
                        <a:rPr lang="en-US" sz="100" spc="-40">
                          <a:effectLst/>
                        </a:rPr>
                        <a:t> </a:t>
                      </a:r>
                      <a:r>
                        <a:rPr lang="en-US" sz="100">
                          <a:effectLst/>
                        </a:rPr>
                        <a:t>Availability</a:t>
                      </a:r>
                      <a:r>
                        <a:rPr lang="en-US" sz="100" spc="-40">
                          <a:effectLst/>
                        </a:rPr>
                        <a:t> </a:t>
                      </a:r>
                      <a:r>
                        <a:rPr lang="en-US" sz="100">
                          <a:effectLst/>
                        </a:rPr>
                        <a:t>of</a:t>
                      </a:r>
                      <a:r>
                        <a:rPr lang="en-US" sz="100" spc="-40">
                          <a:effectLst/>
                        </a:rPr>
                        <a:t> </a:t>
                      </a:r>
                      <a:r>
                        <a:rPr lang="en-US" sz="100">
                          <a:effectLst/>
                        </a:rPr>
                        <a:t>tailor-made</a:t>
                      </a:r>
                      <a:r>
                        <a:rPr lang="en-US" sz="100" spc="-40">
                          <a:effectLst/>
                        </a:rPr>
                        <a:t> </a:t>
                      </a:r>
                      <a:r>
                        <a:rPr lang="en-US" sz="100">
                          <a:effectLst/>
                        </a:rPr>
                        <a:t>training</a:t>
                      </a:r>
                      <a:r>
                        <a:rPr lang="en-US" sz="100" spc="-40">
                          <a:effectLst/>
                        </a:rPr>
                        <a:t> </a:t>
                      </a:r>
                      <a:r>
                        <a:rPr lang="en-US" sz="100">
                          <a:effectLst/>
                        </a:rPr>
                        <a:t>courses</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134"/>
                  </a:ext>
                </a:extLst>
              </a:tr>
              <a:tr h="25821">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EUL</a:t>
                      </a:r>
                      <a:r>
                        <a:rPr lang="en-US" sz="100" spc="-40">
                          <a:effectLst/>
                        </a:rPr>
                        <a:t> </a:t>
                      </a:r>
                      <a:r>
                        <a:rPr lang="en-US" sz="100">
                          <a:effectLst/>
                        </a:rPr>
                        <a:t>054</a:t>
                      </a:r>
                      <a:r>
                        <a:rPr lang="en-US" sz="100" spc="-40">
                          <a:effectLst/>
                        </a:rPr>
                        <a:t> </a:t>
                      </a:r>
                      <a:r>
                        <a:rPr lang="en-US" sz="100">
                          <a:effectLst/>
                        </a:rPr>
                        <a:t>Phone</a:t>
                      </a:r>
                      <a:r>
                        <a:rPr lang="en-US" sz="100" spc="-40">
                          <a:effectLst/>
                        </a:rPr>
                        <a:t> </a:t>
                      </a:r>
                      <a:r>
                        <a:rPr lang="en-US" sz="100">
                          <a:effectLst/>
                        </a:rPr>
                        <a:t>technical</a:t>
                      </a:r>
                      <a:r>
                        <a:rPr lang="en-US" sz="100" spc="-40">
                          <a:effectLst/>
                        </a:rPr>
                        <a:t> </a:t>
                      </a:r>
                      <a:r>
                        <a:rPr lang="en-US" sz="100">
                          <a:effectLst/>
                        </a:rPr>
                        <a:t>support</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135"/>
                  </a:ext>
                </a:extLst>
              </a:tr>
              <a:tr h="25821">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EUL</a:t>
                      </a:r>
                      <a:r>
                        <a:rPr lang="en-US" sz="100" spc="-40">
                          <a:effectLst/>
                        </a:rPr>
                        <a:t> </a:t>
                      </a:r>
                      <a:r>
                        <a:rPr lang="en-US" sz="100">
                          <a:effectLst/>
                        </a:rPr>
                        <a:t>055</a:t>
                      </a:r>
                      <a:r>
                        <a:rPr lang="en-US" sz="100" spc="-40">
                          <a:effectLst/>
                        </a:rPr>
                        <a:t> </a:t>
                      </a:r>
                      <a:r>
                        <a:rPr lang="en-US" sz="100">
                          <a:effectLst/>
                        </a:rPr>
                        <a:t>On-line</a:t>
                      </a:r>
                      <a:r>
                        <a:rPr lang="en-US" sz="100" spc="-40">
                          <a:effectLst/>
                        </a:rPr>
                        <a:t> </a:t>
                      </a:r>
                      <a:r>
                        <a:rPr lang="en-US" sz="100">
                          <a:effectLst/>
                        </a:rPr>
                        <a:t>support</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136"/>
                  </a:ext>
                </a:extLst>
              </a:tr>
              <a:tr h="25821">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EUL</a:t>
                      </a:r>
                      <a:r>
                        <a:rPr lang="en-US" sz="100" spc="-35">
                          <a:effectLst/>
                        </a:rPr>
                        <a:t> </a:t>
                      </a:r>
                      <a:r>
                        <a:rPr lang="en-US" sz="100">
                          <a:effectLst/>
                        </a:rPr>
                        <a:t>056</a:t>
                      </a:r>
                      <a:r>
                        <a:rPr lang="en-US" sz="100" spc="-30">
                          <a:effectLst/>
                        </a:rPr>
                        <a:t> </a:t>
                      </a:r>
                      <a:r>
                        <a:rPr lang="en-US" sz="100">
                          <a:effectLst/>
                        </a:rPr>
                        <a:t>On</a:t>
                      </a:r>
                      <a:r>
                        <a:rPr lang="en-US" sz="100" spc="-30">
                          <a:effectLst/>
                        </a:rPr>
                        <a:t>-</a:t>
                      </a:r>
                      <a:r>
                        <a:rPr lang="en-US" sz="100">
                          <a:effectLst/>
                        </a:rPr>
                        <a:t>site</a:t>
                      </a:r>
                      <a:r>
                        <a:rPr lang="en-US" sz="100" spc="-30">
                          <a:effectLst/>
                        </a:rPr>
                        <a:t> </a:t>
                      </a:r>
                      <a:r>
                        <a:rPr lang="en-US" sz="100">
                          <a:effectLst/>
                        </a:rPr>
                        <a:t>training</a:t>
                      </a:r>
                      <a:r>
                        <a:rPr lang="en-US" sz="100" spc="-35">
                          <a:effectLst/>
                        </a:rPr>
                        <a:t> </a:t>
                      </a:r>
                      <a:r>
                        <a:rPr lang="en-US" sz="100">
                          <a:effectLst/>
                        </a:rPr>
                        <a:t>at</a:t>
                      </a:r>
                      <a:r>
                        <a:rPr lang="en-US" sz="100" spc="-30">
                          <a:effectLst/>
                        </a:rPr>
                        <a:t> </a:t>
                      </a:r>
                      <a:r>
                        <a:rPr lang="en-US" sz="100">
                          <a:effectLst/>
                        </a:rPr>
                        <a:t>the</a:t>
                      </a:r>
                      <a:r>
                        <a:rPr lang="en-US" sz="100" spc="-30">
                          <a:effectLst/>
                        </a:rPr>
                        <a:t> </a:t>
                      </a:r>
                      <a:r>
                        <a:rPr lang="en-US" sz="100">
                          <a:effectLst/>
                        </a:rPr>
                        <a:t>organization</a:t>
                      </a:r>
                      <a:r>
                        <a:rPr lang="en-US" sz="100" spc="-30">
                          <a:effectLst/>
                        </a:rPr>
                        <a:t> </a:t>
                      </a:r>
                      <a:r>
                        <a:rPr lang="en-US" sz="100">
                          <a:effectLst/>
                        </a:rPr>
                        <a:t>facilities</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137"/>
                  </a:ext>
                </a:extLst>
              </a:tr>
              <a:tr h="25821">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EUL</a:t>
                      </a:r>
                      <a:r>
                        <a:rPr lang="en-US" sz="100" spc="-40">
                          <a:effectLst/>
                        </a:rPr>
                        <a:t> </a:t>
                      </a:r>
                      <a:r>
                        <a:rPr lang="en-US" sz="100">
                          <a:effectLst/>
                        </a:rPr>
                        <a:t>057</a:t>
                      </a:r>
                      <a:r>
                        <a:rPr lang="en-US" sz="100" spc="-40">
                          <a:effectLst/>
                        </a:rPr>
                        <a:t> </a:t>
                      </a:r>
                      <a:r>
                        <a:rPr lang="en-US" sz="100">
                          <a:effectLst/>
                        </a:rPr>
                        <a:t>Availability</a:t>
                      </a:r>
                      <a:r>
                        <a:rPr lang="en-US" sz="100" spc="-40">
                          <a:effectLst/>
                        </a:rPr>
                        <a:t> </a:t>
                      </a:r>
                      <a:r>
                        <a:rPr lang="en-US" sz="100">
                          <a:effectLst/>
                        </a:rPr>
                        <a:t>of</a:t>
                      </a:r>
                      <a:r>
                        <a:rPr lang="en-US" sz="100" spc="-40">
                          <a:effectLst/>
                        </a:rPr>
                        <a:t> </a:t>
                      </a:r>
                      <a:r>
                        <a:rPr lang="en-US" sz="100">
                          <a:effectLst/>
                        </a:rPr>
                        <a:t>consulting</a:t>
                      </a:r>
                      <a:r>
                        <a:rPr lang="en-US" sz="100" spc="-40">
                          <a:effectLst/>
                        </a:rPr>
                        <a:t> </a:t>
                      </a:r>
                      <a:r>
                        <a:rPr lang="en-US" sz="100">
                          <a:effectLst/>
                        </a:rPr>
                        <a:t>services</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138"/>
                  </a:ext>
                </a:extLst>
              </a:tr>
              <a:tr h="25821">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EUL</a:t>
                      </a:r>
                      <a:r>
                        <a:rPr lang="en-US" sz="100" spc="-35">
                          <a:effectLst/>
                        </a:rPr>
                        <a:t> </a:t>
                      </a:r>
                      <a:r>
                        <a:rPr lang="en-US" sz="100">
                          <a:effectLst/>
                        </a:rPr>
                        <a:t>058</a:t>
                      </a:r>
                      <a:r>
                        <a:rPr lang="en-US" sz="100" spc="-30">
                          <a:effectLst/>
                        </a:rPr>
                        <a:t> </a:t>
                      </a:r>
                      <a:r>
                        <a:rPr lang="en-US" sz="100">
                          <a:effectLst/>
                        </a:rPr>
                        <a:t>Response</a:t>
                      </a:r>
                      <a:r>
                        <a:rPr lang="en-US" sz="100" spc="-30">
                          <a:effectLst/>
                        </a:rPr>
                        <a:t> </a:t>
                      </a:r>
                      <a:r>
                        <a:rPr lang="en-US" sz="100">
                          <a:effectLst/>
                        </a:rPr>
                        <a:t>time</a:t>
                      </a:r>
                      <a:r>
                        <a:rPr lang="en-US" sz="100" spc="-30">
                          <a:effectLst/>
                        </a:rPr>
                        <a:t> </a:t>
                      </a:r>
                      <a:r>
                        <a:rPr lang="en-US" sz="100">
                          <a:effectLst/>
                        </a:rPr>
                        <a:t>of</a:t>
                      </a:r>
                      <a:r>
                        <a:rPr lang="en-US" sz="100" spc="-30">
                          <a:effectLst/>
                        </a:rPr>
                        <a:t> </a:t>
                      </a:r>
                      <a:r>
                        <a:rPr lang="en-US" sz="100">
                          <a:effectLst/>
                        </a:rPr>
                        <a:t>the</a:t>
                      </a:r>
                      <a:r>
                        <a:rPr lang="en-US" sz="100" spc="-30">
                          <a:effectLst/>
                        </a:rPr>
                        <a:t> </a:t>
                      </a:r>
                      <a:r>
                        <a:rPr lang="en-US" sz="100">
                          <a:effectLst/>
                        </a:rPr>
                        <a:t>vendor</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139"/>
                  </a:ext>
                </a:extLst>
              </a:tr>
              <a:tr h="25821">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335">
                        <a:spcBef>
                          <a:spcPts val="115"/>
                        </a:spcBef>
                        <a:spcAft>
                          <a:spcPts val="0"/>
                        </a:spcAft>
                      </a:pPr>
                      <a:r>
                        <a:rPr lang="en-US" sz="100">
                          <a:effectLst/>
                        </a:rPr>
                        <a:t>Graphical</a:t>
                      </a:r>
                      <a:r>
                        <a:rPr lang="en-US" sz="100" spc="-60">
                          <a:effectLst/>
                        </a:rPr>
                        <a:t> </a:t>
                      </a:r>
                      <a:r>
                        <a:rPr lang="en-US" sz="100">
                          <a:effectLst/>
                        </a:rPr>
                        <a:t>interface</a:t>
                      </a:r>
                      <a:r>
                        <a:rPr lang="en-US" sz="100" spc="-60">
                          <a:effectLst/>
                        </a:rPr>
                        <a:t> </a:t>
                      </a:r>
                      <a:r>
                        <a:rPr lang="en-US" sz="100">
                          <a:effectLst/>
                        </a:rPr>
                        <a:t>(GIN)</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GIN</a:t>
                      </a:r>
                      <a:r>
                        <a:rPr lang="en-US" sz="100" spc="-40">
                          <a:effectLst/>
                        </a:rPr>
                        <a:t> </a:t>
                      </a:r>
                      <a:r>
                        <a:rPr lang="en-US" sz="100">
                          <a:effectLst/>
                        </a:rPr>
                        <a:t>01</a:t>
                      </a:r>
                      <a:r>
                        <a:rPr lang="en-US" sz="100" spc="-35">
                          <a:effectLst/>
                        </a:rPr>
                        <a:t> </a:t>
                      </a:r>
                      <a:r>
                        <a:rPr lang="en-US" sz="100">
                          <a:effectLst/>
                        </a:rPr>
                        <a:t>Windows</a:t>
                      </a:r>
                      <a:r>
                        <a:rPr lang="en-US" sz="100" spc="-35">
                          <a:effectLst/>
                        </a:rPr>
                        <a:t> </a:t>
                      </a:r>
                      <a:r>
                        <a:rPr lang="en-US" sz="100">
                          <a:effectLst/>
                        </a:rPr>
                        <a:t>and</a:t>
                      </a:r>
                      <a:r>
                        <a:rPr lang="en-US" sz="100" spc="-35">
                          <a:effectLst/>
                        </a:rPr>
                        <a:t> </a:t>
                      </a:r>
                      <a:r>
                        <a:rPr lang="en-US" sz="100">
                          <a:effectLst/>
                        </a:rPr>
                        <a:t>mouse</a:t>
                      </a:r>
                      <a:r>
                        <a:rPr lang="en-US" sz="100" spc="-35">
                          <a:effectLst/>
                        </a:rPr>
                        <a:t> </a:t>
                      </a:r>
                      <a:r>
                        <a:rPr lang="en-US" sz="100">
                          <a:effectLst/>
                        </a:rPr>
                        <a:t>interface</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140"/>
                  </a:ext>
                </a:extLst>
              </a:tr>
              <a:tr h="25821">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GIN</a:t>
                      </a:r>
                      <a:r>
                        <a:rPr lang="en-US" sz="100" spc="-35">
                          <a:effectLst/>
                        </a:rPr>
                        <a:t> </a:t>
                      </a:r>
                      <a:r>
                        <a:rPr lang="en-US" sz="100">
                          <a:effectLst/>
                        </a:rPr>
                        <a:t>011</a:t>
                      </a:r>
                      <a:r>
                        <a:rPr lang="en-US" sz="100" spc="-30">
                          <a:effectLst/>
                        </a:rPr>
                        <a:t> </a:t>
                      </a:r>
                      <a:r>
                        <a:rPr lang="en-US" sz="100">
                          <a:effectLst/>
                        </a:rPr>
                        <a:t>Selecting</a:t>
                      </a:r>
                      <a:r>
                        <a:rPr lang="en-US" sz="100" spc="-30">
                          <a:effectLst/>
                        </a:rPr>
                        <a:t> </a:t>
                      </a:r>
                      <a:r>
                        <a:rPr lang="en-US" sz="100">
                          <a:effectLst/>
                        </a:rPr>
                        <a:t>elements</a:t>
                      </a:r>
                      <a:r>
                        <a:rPr lang="en-US" sz="100" spc="-35">
                          <a:effectLst/>
                        </a:rPr>
                        <a:t> </a:t>
                      </a:r>
                      <a:r>
                        <a:rPr lang="en-US" sz="100">
                          <a:effectLst/>
                        </a:rPr>
                        <a:t>with</a:t>
                      </a:r>
                      <a:r>
                        <a:rPr lang="en-US" sz="100" spc="-30">
                          <a:effectLst/>
                        </a:rPr>
                        <a:t> </a:t>
                      </a:r>
                      <a:r>
                        <a:rPr lang="en-US" sz="100">
                          <a:effectLst/>
                        </a:rPr>
                        <a:t>a</a:t>
                      </a:r>
                      <a:r>
                        <a:rPr lang="en-US" sz="100" spc="-30">
                          <a:effectLst/>
                        </a:rPr>
                        <a:t> </a:t>
                      </a:r>
                      <a:r>
                        <a:rPr lang="en-US" sz="100">
                          <a:effectLst/>
                        </a:rPr>
                        <a:t>single</a:t>
                      </a:r>
                      <a:r>
                        <a:rPr lang="en-US" sz="100" spc="-30">
                          <a:effectLst/>
                        </a:rPr>
                        <a:t> </a:t>
                      </a:r>
                      <a:r>
                        <a:rPr lang="en-US" sz="100">
                          <a:effectLst/>
                        </a:rPr>
                        <a:t>click</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141"/>
                  </a:ext>
                </a:extLst>
              </a:tr>
              <a:tr h="25821">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GIN</a:t>
                      </a:r>
                      <a:r>
                        <a:rPr lang="en-US" sz="100" spc="-40">
                          <a:effectLst/>
                        </a:rPr>
                        <a:t> </a:t>
                      </a:r>
                      <a:r>
                        <a:rPr lang="en-US" sz="100">
                          <a:effectLst/>
                        </a:rPr>
                        <a:t>012</a:t>
                      </a:r>
                      <a:r>
                        <a:rPr lang="en-US" sz="100" spc="-40">
                          <a:effectLst/>
                        </a:rPr>
                        <a:t> </a:t>
                      </a:r>
                      <a:r>
                        <a:rPr lang="en-US" sz="100">
                          <a:effectLst/>
                        </a:rPr>
                        <a:t>Editing</a:t>
                      </a:r>
                      <a:r>
                        <a:rPr lang="en-US" sz="100" spc="-40">
                          <a:effectLst/>
                        </a:rPr>
                        <a:t> </a:t>
                      </a:r>
                      <a:r>
                        <a:rPr lang="en-US" sz="100">
                          <a:effectLst/>
                        </a:rPr>
                        <a:t>model</a:t>
                      </a:r>
                      <a:r>
                        <a:rPr lang="en-US" sz="100" spc="-40">
                          <a:effectLst/>
                        </a:rPr>
                        <a:t> </a:t>
                      </a:r>
                      <a:r>
                        <a:rPr lang="en-US" sz="100">
                          <a:effectLst/>
                        </a:rPr>
                        <a:t>elements</a:t>
                      </a:r>
                      <a:r>
                        <a:rPr lang="en-US" sz="100" spc="-40">
                          <a:effectLst/>
                        </a:rPr>
                        <a:t> </a:t>
                      </a:r>
                      <a:r>
                        <a:rPr lang="en-US" sz="100">
                          <a:effectLst/>
                        </a:rPr>
                        <a:t>by</a:t>
                      </a:r>
                      <a:r>
                        <a:rPr lang="en-US" sz="100" spc="-40">
                          <a:effectLst/>
                        </a:rPr>
                        <a:t> </a:t>
                      </a:r>
                      <a:r>
                        <a:rPr lang="en-US" sz="100">
                          <a:effectLst/>
                        </a:rPr>
                        <a:t>double-clicking</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142"/>
                  </a:ext>
                </a:extLst>
              </a:tr>
              <a:tr h="25821">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GIN</a:t>
                      </a:r>
                      <a:r>
                        <a:rPr lang="en-US" sz="100" spc="-35">
                          <a:effectLst/>
                        </a:rPr>
                        <a:t> </a:t>
                      </a:r>
                      <a:r>
                        <a:rPr lang="en-US" sz="100">
                          <a:effectLst/>
                        </a:rPr>
                        <a:t>013</a:t>
                      </a:r>
                      <a:r>
                        <a:rPr lang="en-US" sz="100" spc="-35">
                          <a:effectLst/>
                        </a:rPr>
                        <a:t> </a:t>
                      </a:r>
                      <a:r>
                        <a:rPr lang="en-US" sz="100">
                          <a:effectLst/>
                        </a:rPr>
                        <a:t>Removing</a:t>
                      </a:r>
                      <a:r>
                        <a:rPr lang="en-US" sz="100" spc="-35">
                          <a:effectLst/>
                        </a:rPr>
                        <a:t> </a:t>
                      </a:r>
                      <a:r>
                        <a:rPr lang="en-US" sz="100">
                          <a:effectLst/>
                        </a:rPr>
                        <a:t>selected</a:t>
                      </a:r>
                      <a:r>
                        <a:rPr lang="en-US" sz="100" spc="-35">
                          <a:effectLst/>
                        </a:rPr>
                        <a:t> </a:t>
                      </a:r>
                      <a:r>
                        <a:rPr lang="en-US" sz="100">
                          <a:effectLst/>
                        </a:rPr>
                        <a:t>elements</a:t>
                      </a:r>
                      <a:r>
                        <a:rPr lang="en-US" sz="100" spc="-35">
                          <a:effectLst/>
                        </a:rPr>
                        <a:t> </a:t>
                      </a:r>
                      <a:r>
                        <a:rPr lang="en-US" sz="100">
                          <a:effectLst/>
                        </a:rPr>
                        <a:t>by</a:t>
                      </a:r>
                      <a:r>
                        <a:rPr lang="en-US" sz="100" spc="-35">
                          <a:effectLst/>
                        </a:rPr>
                        <a:t> </a:t>
                      </a:r>
                      <a:r>
                        <a:rPr lang="en-US" sz="100">
                          <a:effectLst/>
                        </a:rPr>
                        <a:t>pressing</a:t>
                      </a:r>
                      <a:r>
                        <a:rPr lang="en-US" sz="100" spc="-35">
                          <a:effectLst/>
                        </a:rPr>
                        <a:t> </a:t>
                      </a:r>
                      <a:r>
                        <a:rPr lang="en-US" sz="100">
                          <a:effectLst/>
                        </a:rPr>
                        <a:t>the</a:t>
                      </a:r>
                      <a:r>
                        <a:rPr lang="en-US" sz="100" spc="-35">
                          <a:effectLst/>
                        </a:rPr>
                        <a:t> </a:t>
                      </a:r>
                      <a:r>
                        <a:rPr lang="en-US" sz="100">
                          <a:effectLst/>
                        </a:rPr>
                        <a:t>Delete</a:t>
                      </a:r>
                      <a:r>
                        <a:rPr lang="en-US" sz="100" spc="-35">
                          <a:effectLst/>
                        </a:rPr>
                        <a:t> </a:t>
                      </a:r>
                      <a:r>
                        <a:rPr lang="en-US" sz="100">
                          <a:effectLst/>
                        </a:rPr>
                        <a:t>or</a:t>
                      </a:r>
                      <a:r>
                        <a:rPr lang="en-US" sz="100" spc="-35">
                          <a:effectLst/>
                        </a:rPr>
                        <a:t> </a:t>
                      </a:r>
                      <a:r>
                        <a:rPr lang="en-US" sz="100">
                          <a:effectLst/>
                        </a:rPr>
                        <a:t>Backspace</a:t>
                      </a:r>
                      <a:r>
                        <a:rPr lang="en-US" sz="100" spc="-35">
                          <a:effectLst/>
                        </a:rPr>
                        <a:t> </a:t>
                      </a:r>
                      <a:r>
                        <a:rPr lang="en-US" sz="100">
                          <a:effectLst/>
                        </a:rPr>
                        <a:t>keys</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143"/>
                  </a:ext>
                </a:extLst>
              </a:tr>
              <a:tr h="25821">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GIN</a:t>
                      </a:r>
                      <a:r>
                        <a:rPr lang="en-US" sz="100" spc="-35">
                          <a:effectLst/>
                        </a:rPr>
                        <a:t> </a:t>
                      </a:r>
                      <a:r>
                        <a:rPr lang="en-US" sz="100">
                          <a:effectLst/>
                        </a:rPr>
                        <a:t>014</a:t>
                      </a:r>
                      <a:r>
                        <a:rPr lang="en-US" sz="100" spc="-35">
                          <a:effectLst/>
                        </a:rPr>
                        <a:t> </a:t>
                      </a:r>
                      <a:r>
                        <a:rPr lang="en-US" sz="100">
                          <a:effectLst/>
                        </a:rPr>
                        <a:t>Cutting,</a:t>
                      </a:r>
                      <a:r>
                        <a:rPr lang="en-US" sz="100" spc="-30">
                          <a:effectLst/>
                        </a:rPr>
                        <a:t> </a:t>
                      </a:r>
                      <a:r>
                        <a:rPr lang="en-US" sz="100">
                          <a:effectLst/>
                        </a:rPr>
                        <a:t>copying</a:t>
                      </a:r>
                      <a:r>
                        <a:rPr lang="en-US" sz="100" spc="-35">
                          <a:effectLst/>
                        </a:rPr>
                        <a:t> </a:t>
                      </a:r>
                      <a:r>
                        <a:rPr lang="en-US" sz="100">
                          <a:effectLst/>
                        </a:rPr>
                        <a:t>and</a:t>
                      </a:r>
                      <a:r>
                        <a:rPr lang="en-US" sz="100" spc="-35">
                          <a:effectLst/>
                        </a:rPr>
                        <a:t> </a:t>
                      </a:r>
                      <a:r>
                        <a:rPr lang="en-US" sz="100">
                          <a:effectLst/>
                        </a:rPr>
                        <a:t>pasting</a:t>
                      </a:r>
                      <a:r>
                        <a:rPr lang="en-US" sz="100" spc="-30">
                          <a:effectLst/>
                        </a:rPr>
                        <a:t> </a:t>
                      </a:r>
                      <a:r>
                        <a:rPr lang="en-US" sz="100">
                          <a:effectLst/>
                        </a:rPr>
                        <a:t>with</a:t>
                      </a:r>
                      <a:r>
                        <a:rPr lang="en-US" sz="100" spc="-35">
                          <a:effectLst/>
                        </a:rPr>
                        <a:t> </a:t>
                      </a:r>
                      <a:r>
                        <a:rPr lang="en-US" sz="100">
                          <a:effectLst/>
                        </a:rPr>
                        <a:t>the</a:t>
                      </a:r>
                      <a:r>
                        <a:rPr lang="en-US" sz="100" spc="-30">
                          <a:effectLst/>
                        </a:rPr>
                        <a:t> </a:t>
                      </a:r>
                      <a:r>
                        <a:rPr lang="en-US" sz="100">
                          <a:effectLst/>
                        </a:rPr>
                        <a:t>clipboard</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144"/>
                  </a:ext>
                </a:extLst>
              </a:tr>
              <a:tr h="25821">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GIN</a:t>
                      </a:r>
                      <a:r>
                        <a:rPr lang="en-US" sz="100" spc="-35">
                          <a:effectLst/>
                        </a:rPr>
                        <a:t> </a:t>
                      </a:r>
                      <a:r>
                        <a:rPr lang="en-US" sz="100">
                          <a:effectLst/>
                        </a:rPr>
                        <a:t>015</a:t>
                      </a:r>
                      <a:r>
                        <a:rPr lang="en-US" sz="100" spc="-35">
                          <a:effectLst/>
                        </a:rPr>
                        <a:t> </a:t>
                      </a:r>
                      <a:r>
                        <a:rPr lang="en-US" sz="100">
                          <a:effectLst/>
                        </a:rPr>
                        <a:t>Dragging</a:t>
                      </a:r>
                      <a:r>
                        <a:rPr lang="en-US" sz="100" spc="-35">
                          <a:effectLst/>
                        </a:rPr>
                        <a:t> </a:t>
                      </a:r>
                      <a:r>
                        <a:rPr lang="en-US" sz="100">
                          <a:effectLst/>
                        </a:rPr>
                        <a:t>and</a:t>
                      </a:r>
                      <a:r>
                        <a:rPr lang="en-US" sz="100" spc="-35">
                          <a:effectLst/>
                        </a:rPr>
                        <a:t> </a:t>
                      </a:r>
                      <a:r>
                        <a:rPr lang="en-US" sz="100">
                          <a:effectLst/>
                        </a:rPr>
                        <a:t>dropping</a:t>
                      </a:r>
                      <a:r>
                        <a:rPr lang="en-US" sz="100" spc="-35">
                          <a:effectLst/>
                        </a:rPr>
                        <a:t> </a:t>
                      </a:r>
                      <a:r>
                        <a:rPr lang="en-US" sz="100">
                          <a:effectLst/>
                        </a:rPr>
                        <a:t>elements</a:t>
                      </a:r>
                      <a:r>
                        <a:rPr lang="en-US" sz="100" spc="-30">
                          <a:effectLst/>
                        </a:rPr>
                        <a:t> </a:t>
                      </a:r>
                      <a:r>
                        <a:rPr lang="en-US" sz="100">
                          <a:effectLst/>
                        </a:rPr>
                        <a:t>to</a:t>
                      </a:r>
                      <a:r>
                        <a:rPr lang="en-US" sz="100" spc="-35">
                          <a:effectLst/>
                        </a:rPr>
                        <a:t> </a:t>
                      </a:r>
                      <a:r>
                        <a:rPr lang="en-US" sz="100">
                          <a:effectLst/>
                        </a:rPr>
                        <a:t>the</a:t>
                      </a:r>
                      <a:r>
                        <a:rPr lang="en-US" sz="100" spc="-35">
                          <a:effectLst/>
                        </a:rPr>
                        <a:t> </a:t>
                      </a:r>
                      <a:r>
                        <a:rPr lang="en-US" sz="100">
                          <a:effectLst/>
                        </a:rPr>
                        <a:t>modeling</a:t>
                      </a:r>
                      <a:r>
                        <a:rPr lang="en-US" sz="100" spc="-35">
                          <a:effectLst/>
                        </a:rPr>
                        <a:t> </a:t>
                      </a:r>
                      <a:r>
                        <a:rPr lang="en-US" sz="100">
                          <a:effectLst/>
                        </a:rPr>
                        <a:t>window</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145"/>
                  </a:ext>
                </a:extLst>
              </a:tr>
              <a:tr h="25821">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GIN</a:t>
                      </a:r>
                      <a:r>
                        <a:rPr lang="en-US" sz="100" spc="-40">
                          <a:effectLst/>
                        </a:rPr>
                        <a:t> </a:t>
                      </a:r>
                      <a:r>
                        <a:rPr lang="en-US" sz="100">
                          <a:effectLst/>
                        </a:rPr>
                        <a:t>02</a:t>
                      </a:r>
                      <a:r>
                        <a:rPr lang="en-US" sz="100" spc="-35">
                          <a:effectLst/>
                        </a:rPr>
                        <a:t> </a:t>
                      </a:r>
                      <a:r>
                        <a:rPr lang="en-US" sz="100">
                          <a:effectLst/>
                        </a:rPr>
                        <a:t>Display</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146"/>
                  </a:ext>
                </a:extLst>
              </a:tr>
              <a:tr h="25821">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GIN</a:t>
                      </a:r>
                      <a:r>
                        <a:rPr lang="en-US" sz="100" spc="-35">
                          <a:effectLst/>
                        </a:rPr>
                        <a:t> </a:t>
                      </a:r>
                      <a:r>
                        <a:rPr lang="en-US" sz="100">
                          <a:effectLst/>
                        </a:rPr>
                        <a:t>021</a:t>
                      </a:r>
                      <a:r>
                        <a:rPr lang="en-US" sz="100" spc="-30">
                          <a:effectLst/>
                        </a:rPr>
                        <a:t> </a:t>
                      </a:r>
                      <a:r>
                        <a:rPr lang="en-US" sz="100">
                          <a:effectLst/>
                        </a:rPr>
                        <a:t>Color</a:t>
                      </a:r>
                      <a:r>
                        <a:rPr lang="en-US" sz="100" spc="-30">
                          <a:effectLst/>
                        </a:rPr>
                        <a:t> </a:t>
                      </a:r>
                      <a:r>
                        <a:rPr lang="en-US" sz="100">
                          <a:effectLst/>
                        </a:rPr>
                        <a:t>display</a:t>
                      </a:r>
                      <a:r>
                        <a:rPr lang="en-US" sz="100" spc="-30">
                          <a:effectLst/>
                        </a:rPr>
                        <a:t> </a:t>
                      </a:r>
                      <a:r>
                        <a:rPr lang="en-US" sz="100">
                          <a:effectLst/>
                        </a:rPr>
                        <a:t>on</a:t>
                      </a:r>
                      <a:r>
                        <a:rPr lang="en-US" sz="100" spc="-35">
                          <a:effectLst/>
                        </a:rPr>
                        <a:t> </a:t>
                      </a:r>
                      <a:r>
                        <a:rPr lang="en-US" sz="100">
                          <a:effectLst/>
                        </a:rPr>
                        <a:t>screen</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147"/>
                  </a:ext>
                </a:extLst>
              </a:tr>
              <a:tr h="25821">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GIN</a:t>
                      </a:r>
                      <a:r>
                        <a:rPr lang="en-US" sz="100" spc="-45">
                          <a:effectLst/>
                        </a:rPr>
                        <a:t> </a:t>
                      </a:r>
                      <a:r>
                        <a:rPr lang="en-US" sz="100">
                          <a:effectLst/>
                        </a:rPr>
                        <a:t>022</a:t>
                      </a:r>
                      <a:r>
                        <a:rPr lang="en-US" sz="100" spc="-45">
                          <a:effectLst/>
                        </a:rPr>
                        <a:t> </a:t>
                      </a:r>
                      <a:r>
                        <a:rPr lang="en-US" sz="100">
                          <a:effectLst/>
                        </a:rPr>
                        <a:t>Resizing</a:t>
                      </a:r>
                      <a:r>
                        <a:rPr lang="en-US" sz="100" spc="-45">
                          <a:effectLst/>
                        </a:rPr>
                        <a:t> </a:t>
                      </a:r>
                      <a:r>
                        <a:rPr lang="en-US" sz="100">
                          <a:effectLst/>
                        </a:rPr>
                        <a:t>simulation</a:t>
                      </a:r>
                      <a:r>
                        <a:rPr lang="en-US" sz="100" spc="-45">
                          <a:effectLst/>
                        </a:rPr>
                        <a:t> </a:t>
                      </a:r>
                      <a:r>
                        <a:rPr lang="en-US" sz="100">
                          <a:effectLst/>
                        </a:rPr>
                        <a:t>windows</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148"/>
                  </a:ext>
                </a:extLst>
              </a:tr>
              <a:tr h="25821">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GIN</a:t>
                      </a:r>
                      <a:r>
                        <a:rPr lang="en-US" sz="100" spc="-35">
                          <a:effectLst/>
                        </a:rPr>
                        <a:t> </a:t>
                      </a:r>
                      <a:r>
                        <a:rPr lang="en-US" sz="100">
                          <a:effectLst/>
                        </a:rPr>
                        <a:t>023</a:t>
                      </a:r>
                      <a:r>
                        <a:rPr lang="en-US" sz="100" spc="-30">
                          <a:effectLst/>
                        </a:rPr>
                        <a:t> </a:t>
                      </a:r>
                      <a:r>
                        <a:rPr lang="en-US" sz="100">
                          <a:effectLst/>
                        </a:rPr>
                        <a:t>Creating</a:t>
                      </a:r>
                      <a:r>
                        <a:rPr lang="en-US" sz="100" spc="-35">
                          <a:effectLst/>
                        </a:rPr>
                        <a:t> </a:t>
                      </a:r>
                      <a:r>
                        <a:rPr lang="en-US" sz="100">
                          <a:effectLst/>
                        </a:rPr>
                        <a:t>and</a:t>
                      </a:r>
                      <a:r>
                        <a:rPr lang="en-US" sz="100" spc="-30">
                          <a:effectLst/>
                        </a:rPr>
                        <a:t> </a:t>
                      </a:r>
                      <a:r>
                        <a:rPr lang="en-US" sz="100">
                          <a:effectLst/>
                        </a:rPr>
                        <a:t>editing</a:t>
                      </a:r>
                      <a:r>
                        <a:rPr lang="en-US" sz="100" spc="-30">
                          <a:effectLst/>
                        </a:rPr>
                        <a:t> </a:t>
                      </a:r>
                      <a:r>
                        <a:rPr lang="en-US" sz="100">
                          <a:effectLst/>
                        </a:rPr>
                        <a:t>the</a:t>
                      </a:r>
                      <a:r>
                        <a:rPr lang="en-US" sz="100" spc="-35">
                          <a:effectLst/>
                        </a:rPr>
                        <a:t> </a:t>
                      </a:r>
                      <a:r>
                        <a:rPr lang="en-US" sz="100">
                          <a:effectLst/>
                        </a:rPr>
                        <a:t>screen</a:t>
                      </a:r>
                      <a:r>
                        <a:rPr lang="en-US" sz="100" spc="-30">
                          <a:effectLst/>
                        </a:rPr>
                        <a:t> </a:t>
                      </a:r>
                      <a:r>
                        <a:rPr lang="en-US" sz="100">
                          <a:effectLst/>
                        </a:rPr>
                        <a:t>layout</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149"/>
                  </a:ext>
                </a:extLst>
              </a:tr>
              <a:tr h="25821">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GIN</a:t>
                      </a:r>
                      <a:r>
                        <a:rPr lang="en-US" sz="100" spc="-40">
                          <a:effectLst/>
                        </a:rPr>
                        <a:t> </a:t>
                      </a:r>
                      <a:r>
                        <a:rPr lang="en-US" sz="100">
                          <a:effectLst/>
                        </a:rPr>
                        <a:t>024</a:t>
                      </a:r>
                      <a:r>
                        <a:rPr lang="en-US" sz="100" spc="-35">
                          <a:effectLst/>
                        </a:rPr>
                        <a:t> </a:t>
                      </a:r>
                      <a:r>
                        <a:rPr lang="en-US" sz="100">
                          <a:effectLst/>
                        </a:rPr>
                        <a:t>Zoom-in</a:t>
                      </a:r>
                      <a:r>
                        <a:rPr lang="en-US" sz="100" spc="-40">
                          <a:effectLst/>
                        </a:rPr>
                        <a:t> </a:t>
                      </a:r>
                      <a:r>
                        <a:rPr lang="en-US" sz="100">
                          <a:effectLst/>
                        </a:rPr>
                        <a:t>and</a:t>
                      </a:r>
                      <a:r>
                        <a:rPr lang="en-US" sz="100" spc="-35">
                          <a:effectLst/>
                        </a:rPr>
                        <a:t> </a:t>
                      </a:r>
                      <a:r>
                        <a:rPr lang="en-US" sz="100">
                          <a:effectLst/>
                        </a:rPr>
                        <a:t>zoom-out</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150"/>
                  </a:ext>
                </a:extLst>
              </a:tr>
              <a:tr h="25821">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335">
                        <a:spcBef>
                          <a:spcPts val="115"/>
                        </a:spcBef>
                        <a:spcAft>
                          <a:spcPts val="0"/>
                        </a:spcAft>
                      </a:pPr>
                      <a:r>
                        <a:rPr lang="en-US" sz="100">
                          <a:effectLst/>
                        </a:rPr>
                        <a:t>Operability</a:t>
                      </a:r>
                      <a:r>
                        <a:rPr lang="en-US" sz="100" spc="-85">
                          <a:effectLst/>
                        </a:rPr>
                        <a:t> </a:t>
                      </a:r>
                      <a:r>
                        <a:rPr lang="en-US" sz="100">
                          <a:effectLst/>
                        </a:rPr>
                        <a:t>(OPR)</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OPR</a:t>
                      </a:r>
                      <a:r>
                        <a:rPr lang="en-US" sz="100" spc="-45">
                          <a:effectLst/>
                        </a:rPr>
                        <a:t> </a:t>
                      </a:r>
                      <a:r>
                        <a:rPr lang="en-US" sz="100">
                          <a:effectLst/>
                        </a:rPr>
                        <a:t>01</a:t>
                      </a:r>
                      <a:r>
                        <a:rPr lang="en-US" sz="100" spc="-45">
                          <a:effectLst/>
                        </a:rPr>
                        <a:t> </a:t>
                      </a:r>
                      <a:r>
                        <a:rPr lang="en-US" sz="100">
                          <a:effectLst/>
                        </a:rPr>
                        <a:t>Versatility</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151"/>
                  </a:ext>
                </a:extLst>
              </a:tr>
              <a:tr h="25821">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OPR</a:t>
                      </a:r>
                      <a:r>
                        <a:rPr lang="en-US" sz="100" spc="-30">
                          <a:effectLst/>
                        </a:rPr>
                        <a:t> </a:t>
                      </a:r>
                      <a:r>
                        <a:rPr lang="en-US" sz="100">
                          <a:effectLst/>
                        </a:rPr>
                        <a:t>011</a:t>
                      </a:r>
                      <a:r>
                        <a:rPr lang="en-US" sz="100" spc="-25">
                          <a:effectLst/>
                        </a:rPr>
                        <a:t> </a:t>
                      </a:r>
                      <a:r>
                        <a:rPr lang="en-US" sz="100">
                          <a:effectLst/>
                        </a:rPr>
                        <a:t>Resetting</a:t>
                      </a:r>
                      <a:r>
                        <a:rPr lang="en-US" sz="100" spc="-30">
                          <a:effectLst/>
                        </a:rPr>
                        <a:t> </a:t>
                      </a:r>
                      <a:r>
                        <a:rPr lang="en-US" sz="100">
                          <a:effectLst/>
                        </a:rPr>
                        <a:t>the</a:t>
                      </a:r>
                      <a:r>
                        <a:rPr lang="en-US" sz="100" spc="-25">
                          <a:effectLst/>
                        </a:rPr>
                        <a:t> </a:t>
                      </a:r>
                      <a:r>
                        <a:rPr lang="en-US" sz="100">
                          <a:effectLst/>
                        </a:rPr>
                        <a:t>simulation</a:t>
                      </a:r>
                      <a:r>
                        <a:rPr lang="en-US" sz="100" spc="-25">
                          <a:effectLst/>
                        </a:rPr>
                        <a:t> </a:t>
                      </a:r>
                      <a:r>
                        <a:rPr lang="en-US" sz="100">
                          <a:effectLst/>
                        </a:rPr>
                        <a:t>clock</a:t>
                      </a:r>
                      <a:r>
                        <a:rPr lang="en-US" sz="100" spc="-30">
                          <a:effectLst/>
                        </a:rPr>
                        <a:t> </a:t>
                      </a:r>
                      <a:r>
                        <a:rPr lang="en-US" sz="100">
                          <a:effectLst/>
                        </a:rPr>
                        <a:t>to</a:t>
                      </a:r>
                      <a:r>
                        <a:rPr lang="en-US" sz="100" spc="-25">
                          <a:effectLst/>
                        </a:rPr>
                        <a:t> </a:t>
                      </a:r>
                      <a:r>
                        <a:rPr lang="en-US" sz="100">
                          <a:effectLst/>
                        </a:rPr>
                        <a:t>the</a:t>
                      </a:r>
                      <a:r>
                        <a:rPr lang="en-US" sz="100" spc="-25">
                          <a:effectLst/>
                        </a:rPr>
                        <a:t> </a:t>
                      </a:r>
                      <a:r>
                        <a:rPr lang="en-US" sz="100">
                          <a:effectLst/>
                        </a:rPr>
                        <a:t>start</a:t>
                      </a:r>
                      <a:r>
                        <a:rPr lang="en-US" sz="100" spc="-30">
                          <a:effectLst/>
                        </a:rPr>
                        <a:t> </a:t>
                      </a:r>
                      <a:r>
                        <a:rPr lang="en-US" sz="100">
                          <a:effectLst/>
                        </a:rPr>
                        <a:t>of</a:t>
                      </a:r>
                      <a:r>
                        <a:rPr lang="en-US" sz="100" spc="-25">
                          <a:effectLst/>
                        </a:rPr>
                        <a:t> </a:t>
                      </a:r>
                      <a:r>
                        <a:rPr lang="en-US" sz="100">
                          <a:effectLst/>
                        </a:rPr>
                        <a:t>the</a:t>
                      </a:r>
                      <a:r>
                        <a:rPr lang="en-US" sz="100" spc="-30">
                          <a:effectLst/>
                        </a:rPr>
                        <a:t> </a:t>
                      </a:r>
                      <a:r>
                        <a:rPr lang="en-US" sz="100">
                          <a:effectLst/>
                        </a:rPr>
                        <a:t>run</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152"/>
                  </a:ext>
                </a:extLst>
              </a:tr>
              <a:tr h="25821">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marR="407035">
                        <a:lnSpc>
                          <a:spcPts val="490"/>
                        </a:lnSpc>
                        <a:spcAft>
                          <a:spcPts val="0"/>
                        </a:spcAft>
                      </a:pPr>
                      <a:r>
                        <a:rPr lang="en-US" sz="100">
                          <a:effectLst/>
                        </a:rPr>
                        <a:t>OPR</a:t>
                      </a:r>
                      <a:r>
                        <a:rPr lang="en-US" sz="100" spc="-30">
                          <a:effectLst/>
                        </a:rPr>
                        <a:t> </a:t>
                      </a:r>
                      <a:r>
                        <a:rPr lang="en-US" sz="100">
                          <a:effectLst/>
                        </a:rPr>
                        <a:t>012</a:t>
                      </a:r>
                      <a:r>
                        <a:rPr lang="en-US" sz="100" spc="-30">
                          <a:effectLst/>
                        </a:rPr>
                        <a:t> </a:t>
                      </a:r>
                      <a:r>
                        <a:rPr lang="en-US" sz="100">
                          <a:effectLst/>
                        </a:rPr>
                        <a:t>Specifying</a:t>
                      </a:r>
                      <a:r>
                        <a:rPr lang="en-US" sz="100" spc="-30">
                          <a:effectLst/>
                        </a:rPr>
                        <a:t> </a:t>
                      </a:r>
                      <a:r>
                        <a:rPr lang="en-US" sz="100">
                          <a:effectLst/>
                        </a:rPr>
                        <a:t>whether</a:t>
                      </a:r>
                      <a:r>
                        <a:rPr lang="en-US" sz="100" spc="-30">
                          <a:effectLst/>
                        </a:rPr>
                        <a:t> </a:t>
                      </a:r>
                      <a:r>
                        <a:rPr lang="en-US" sz="100">
                          <a:effectLst/>
                        </a:rPr>
                        <a:t>to</a:t>
                      </a:r>
                      <a:r>
                        <a:rPr lang="en-US" sz="100" spc="-30">
                          <a:effectLst/>
                        </a:rPr>
                        <a:t> </a:t>
                      </a:r>
                      <a:r>
                        <a:rPr lang="en-US" sz="100">
                          <a:effectLst/>
                        </a:rPr>
                        <a:t>run</a:t>
                      </a:r>
                      <a:r>
                        <a:rPr lang="en-US" sz="100" spc="-25">
                          <a:effectLst/>
                        </a:rPr>
                        <a:t> </a:t>
                      </a:r>
                      <a:r>
                        <a:rPr lang="en-US" sz="100">
                          <a:effectLst/>
                        </a:rPr>
                        <a:t>the</a:t>
                      </a:r>
                      <a:r>
                        <a:rPr lang="en-US" sz="100" spc="-30">
                          <a:effectLst/>
                        </a:rPr>
                        <a:t> </a:t>
                      </a:r>
                      <a:r>
                        <a:rPr lang="en-US" sz="100">
                          <a:effectLst/>
                        </a:rPr>
                        <a:t>model</a:t>
                      </a:r>
                      <a:r>
                        <a:rPr lang="en-US" sz="100" spc="-30">
                          <a:effectLst/>
                        </a:rPr>
                        <a:t> </a:t>
                      </a:r>
                      <a:r>
                        <a:rPr lang="en-US" sz="100">
                          <a:effectLst/>
                        </a:rPr>
                        <a:t>until</a:t>
                      </a:r>
                      <a:r>
                        <a:rPr lang="en-US" sz="100" spc="-30">
                          <a:effectLst/>
                        </a:rPr>
                        <a:t> </a:t>
                      </a:r>
                      <a:r>
                        <a:rPr lang="en-US" sz="100">
                          <a:effectLst/>
                        </a:rPr>
                        <a:t>a</a:t>
                      </a:r>
                      <a:r>
                        <a:rPr lang="en-US" sz="100" spc="-30">
                          <a:effectLst/>
                        </a:rPr>
                        <a:t> </a:t>
                      </a:r>
                      <a:r>
                        <a:rPr lang="en-US" sz="100">
                          <a:effectLst/>
                        </a:rPr>
                        <a:t>particular</a:t>
                      </a:r>
                      <a:r>
                        <a:rPr lang="en-US" sz="100" spc="-30">
                          <a:effectLst/>
                        </a:rPr>
                        <a:t> </a:t>
                      </a:r>
                      <a:r>
                        <a:rPr lang="en-US" sz="100">
                          <a:effectLst/>
                        </a:rPr>
                        <a:t>time</a:t>
                      </a:r>
                      <a:r>
                        <a:rPr lang="en-US" sz="100" spc="-25">
                          <a:effectLst/>
                        </a:rPr>
                        <a:t> </a:t>
                      </a:r>
                      <a:r>
                        <a:rPr lang="en-US" sz="100">
                          <a:effectLst/>
                        </a:rPr>
                        <a:t>is</a:t>
                      </a:r>
                      <a:r>
                        <a:rPr lang="en-US" sz="100" spc="-30">
                          <a:effectLst/>
                        </a:rPr>
                        <a:t> </a:t>
                      </a:r>
                      <a:r>
                        <a:rPr lang="en-US" sz="100">
                          <a:effectLst/>
                        </a:rPr>
                        <a:t>reached, or</a:t>
                      </a:r>
                      <a:r>
                        <a:rPr lang="en-US" sz="100" spc="-30">
                          <a:effectLst/>
                        </a:rPr>
                        <a:t> </a:t>
                      </a:r>
                      <a:r>
                        <a:rPr lang="en-US" sz="100">
                          <a:effectLst/>
                        </a:rPr>
                        <a:t>until</a:t>
                      </a:r>
                      <a:r>
                        <a:rPr lang="en-US" sz="100" spc="-30">
                          <a:effectLst/>
                        </a:rPr>
                        <a:t> </a:t>
                      </a:r>
                      <a:r>
                        <a:rPr lang="en-US" sz="100">
                          <a:effectLst/>
                        </a:rPr>
                        <a:t>a</a:t>
                      </a:r>
                      <a:r>
                        <a:rPr lang="en-US" sz="100" spc="-30">
                          <a:effectLst/>
                        </a:rPr>
                        <a:t> </a:t>
                      </a:r>
                      <a:r>
                        <a:rPr lang="en-US" sz="100">
                          <a:effectLst/>
                        </a:rPr>
                        <a:t>specified</a:t>
                      </a:r>
                      <a:r>
                        <a:rPr lang="en-US" sz="100" spc="-30">
                          <a:effectLst/>
                        </a:rPr>
                        <a:t> </a:t>
                      </a:r>
                      <a:r>
                        <a:rPr lang="en-US" sz="100">
                          <a:effectLst/>
                        </a:rPr>
                        <a:t>event</a:t>
                      </a:r>
                      <a:r>
                        <a:rPr lang="en-US" sz="100" spc="-30">
                          <a:effectLst/>
                        </a:rPr>
                        <a:t> </a:t>
                      </a:r>
                      <a:r>
                        <a:rPr lang="en-US" sz="100">
                          <a:effectLst/>
                        </a:rPr>
                        <a:t>takes</a:t>
                      </a:r>
                      <a:r>
                        <a:rPr lang="en-US" sz="100" spc="-25">
                          <a:effectLst/>
                        </a:rPr>
                        <a:t> </a:t>
                      </a:r>
                      <a:r>
                        <a:rPr lang="en-US" sz="100">
                          <a:effectLst/>
                        </a:rPr>
                        <a:t>place</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153"/>
                  </a:ext>
                </a:extLst>
              </a:tr>
              <a:tr h="25821">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OPR</a:t>
                      </a:r>
                      <a:r>
                        <a:rPr lang="en-US" sz="100" spc="-40">
                          <a:effectLst/>
                        </a:rPr>
                        <a:t> </a:t>
                      </a:r>
                      <a:r>
                        <a:rPr lang="en-US" sz="100">
                          <a:effectLst/>
                        </a:rPr>
                        <a:t>013</a:t>
                      </a:r>
                      <a:r>
                        <a:rPr lang="en-US" sz="100" spc="-40">
                          <a:effectLst/>
                        </a:rPr>
                        <a:t> </a:t>
                      </a:r>
                      <a:r>
                        <a:rPr lang="en-US" sz="100">
                          <a:effectLst/>
                        </a:rPr>
                        <a:t>Running</a:t>
                      </a:r>
                      <a:r>
                        <a:rPr lang="en-US" sz="100" spc="-35">
                          <a:effectLst/>
                        </a:rPr>
                        <a:t> </a:t>
                      </a:r>
                      <a:r>
                        <a:rPr lang="en-US" sz="100">
                          <a:effectLst/>
                        </a:rPr>
                        <a:t>the</a:t>
                      </a:r>
                      <a:r>
                        <a:rPr lang="en-US" sz="100" spc="-40">
                          <a:effectLst/>
                        </a:rPr>
                        <a:t> </a:t>
                      </a:r>
                      <a:r>
                        <a:rPr lang="en-US" sz="100">
                          <a:effectLst/>
                        </a:rPr>
                        <a:t>model</a:t>
                      </a:r>
                      <a:r>
                        <a:rPr lang="en-US" sz="100" spc="-35">
                          <a:effectLst/>
                        </a:rPr>
                        <a:t> </a:t>
                      </a:r>
                      <a:r>
                        <a:rPr lang="en-US" sz="100">
                          <a:effectLst/>
                        </a:rPr>
                        <a:t>backwards</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154"/>
                  </a:ext>
                </a:extLst>
              </a:tr>
              <a:tr h="25821">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OPR</a:t>
                      </a:r>
                      <a:r>
                        <a:rPr lang="en-US" sz="100" spc="-45">
                          <a:effectLst/>
                        </a:rPr>
                        <a:t> </a:t>
                      </a:r>
                      <a:r>
                        <a:rPr lang="en-US" sz="100">
                          <a:effectLst/>
                        </a:rPr>
                        <a:t>02</a:t>
                      </a:r>
                      <a:r>
                        <a:rPr lang="en-US" sz="100" spc="-45">
                          <a:effectLst/>
                        </a:rPr>
                        <a:t> </a:t>
                      </a:r>
                      <a:r>
                        <a:rPr lang="en-US" sz="100">
                          <a:effectLst/>
                        </a:rPr>
                        <a:t>Interaction</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155"/>
                  </a:ext>
                </a:extLst>
              </a:tr>
              <a:tr h="25821">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OPR</a:t>
                      </a:r>
                      <a:r>
                        <a:rPr lang="en-US" sz="100" spc="-35">
                          <a:effectLst/>
                        </a:rPr>
                        <a:t> </a:t>
                      </a:r>
                      <a:r>
                        <a:rPr lang="en-US" sz="100">
                          <a:effectLst/>
                        </a:rPr>
                        <a:t>021</a:t>
                      </a:r>
                      <a:r>
                        <a:rPr lang="en-US" sz="100" spc="-30">
                          <a:effectLst/>
                        </a:rPr>
                        <a:t> </a:t>
                      </a:r>
                      <a:r>
                        <a:rPr lang="en-US" sz="100">
                          <a:effectLst/>
                        </a:rPr>
                        <a:t>Prompting</a:t>
                      </a:r>
                      <a:r>
                        <a:rPr lang="en-US" sz="100" spc="-30">
                          <a:effectLst/>
                        </a:rPr>
                        <a:t> </a:t>
                      </a:r>
                      <a:r>
                        <a:rPr lang="en-US" sz="100">
                          <a:effectLst/>
                        </a:rPr>
                        <a:t>the</a:t>
                      </a:r>
                      <a:r>
                        <a:rPr lang="en-US" sz="100" spc="-30">
                          <a:effectLst/>
                        </a:rPr>
                        <a:t> </a:t>
                      </a:r>
                      <a:r>
                        <a:rPr lang="en-US" sz="100">
                          <a:effectLst/>
                        </a:rPr>
                        <a:t>user</a:t>
                      </a:r>
                      <a:r>
                        <a:rPr lang="en-US" sz="100" spc="-30">
                          <a:effectLst/>
                        </a:rPr>
                        <a:t> </a:t>
                      </a:r>
                      <a:r>
                        <a:rPr lang="en-US" sz="100">
                          <a:effectLst/>
                        </a:rPr>
                        <a:t>to</a:t>
                      </a:r>
                      <a:r>
                        <a:rPr lang="en-US" sz="100" spc="-30">
                          <a:effectLst/>
                        </a:rPr>
                        <a:t> </a:t>
                      </a:r>
                      <a:r>
                        <a:rPr lang="en-US" sz="100">
                          <a:effectLst/>
                        </a:rPr>
                        <a:t>enter</a:t>
                      </a:r>
                      <a:r>
                        <a:rPr lang="en-US" sz="100" spc="-30">
                          <a:effectLst/>
                        </a:rPr>
                        <a:t> </a:t>
                      </a:r>
                      <a:r>
                        <a:rPr lang="en-US" sz="100">
                          <a:effectLst/>
                        </a:rPr>
                        <a:t>values</a:t>
                      </a:r>
                      <a:r>
                        <a:rPr lang="en-US" sz="100" spc="-30">
                          <a:effectLst/>
                        </a:rPr>
                        <a:t> </a:t>
                      </a:r>
                      <a:r>
                        <a:rPr lang="en-US" sz="100">
                          <a:effectLst/>
                        </a:rPr>
                        <a:t>for</a:t>
                      </a:r>
                      <a:r>
                        <a:rPr lang="en-US" sz="100" spc="-30">
                          <a:effectLst/>
                        </a:rPr>
                        <a:t> </a:t>
                      </a:r>
                      <a:r>
                        <a:rPr lang="en-US" sz="100">
                          <a:effectLst/>
                        </a:rPr>
                        <a:t>variables</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156"/>
                  </a:ext>
                </a:extLst>
              </a:tr>
              <a:tr h="25821">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OPR</a:t>
                      </a:r>
                      <a:r>
                        <a:rPr lang="en-US" sz="100" spc="-35">
                          <a:effectLst/>
                        </a:rPr>
                        <a:t> </a:t>
                      </a:r>
                      <a:r>
                        <a:rPr lang="en-US" sz="100">
                          <a:effectLst/>
                        </a:rPr>
                        <a:t>022</a:t>
                      </a:r>
                      <a:r>
                        <a:rPr lang="en-US" sz="100" spc="-30">
                          <a:effectLst/>
                        </a:rPr>
                        <a:t> </a:t>
                      </a:r>
                      <a:r>
                        <a:rPr lang="en-US" sz="100">
                          <a:effectLst/>
                        </a:rPr>
                        <a:t>Stopping</a:t>
                      </a:r>
                      <a:r>
                        <a:rPr lang="en-US" sz="100" spc="-30">
                          <a:effectLst/>
                        </a:rPr>
                        <a:t> </a:t>
                      </a:r>
                      <a:r>
                        <a:rPr lang="en-US" sz="100">
                          <a:effectLst/>
                        </a:rPr>
                        <a:t>the</a:t>
                      </a:r>
                      <a:r>
                        <a:rPr lang="en-US" sz="100" spc="-35">
                          <a:effectLst/>
                        </a:rPr>
                        <a:t> </a:t>
                      </a:r>
                      <a:r>
                        <a:rPr lang="en-US" sz="100">
                          <a:effectLst/>
                        </a:rPr>
                        <a:t>simulation</a:t>
                      </a:r>
                      <a:r>
                        <a:rPr lang="en-US" sz="100" spc="-30">
                          <a:effectLst/>
                        </a:rPr>
                        <a:t> </a:t>
                      </a:r>
                      <a:r>
                        <a:rPr lang="en-US" sz="100">
                          <a:effectLst/>
                        </a:rPr>
                        <a:t>run</a:t>
                      </a:r>
                      <a:r>
                        <a:rPr lang="en-US" sz="100" spc="-30">
                          <a:effectLst/>
                        </a:rPr>
                        <a:t> </a:t>
                      </a:r>
                      <a:r>
                        <a:rPr lang="en-US" sz="100">
                          <a:effectLst/>
                        </a:rPr>
                        <a:t>at</a:t>
                      </a:r>
                      <a:r>
                        <a:rPr lang="en-US" sz="100" spc="-35">
                          <a:effectLst/>
                        </a:rPr>
                        <a:t> </a:t>
                      </a:r>
                      <a:r>
                        <a:rPr lang="en-US" sz="100">
                          <a:effectLst/>
                        </a:rPr>
                        <a:t>the</a:t>
                      </a:r>
                      <a:r>
                        <a:rPr lang="en-US" sz="100" spc="-30">
                          <a:effectLst/>
                        </a:rPr>
                        <a:t> </a:t>
                      </a:r>
                      <a:r>
                        <a:rPr lang="en-US" sz="100">
                          <a:effectLst/>
                        </a:rPr>
                        <a:t>current</a:t>
                      </a:r>
                      <a:r>
                        <a:rPr lang="en-US" sz="100" spc="-30">
                          <a:effectLst/>
                        </a:rPr>
                        <a:t> </a:t>
                      </a:r>
                      <a:r>
                        <a:rPr lang="en-US" sz="100">
                          <a:effectLst/>
                        </a:rPr>
                        <a:t>simulated</a:t>
                      </a:r>
                      <a:r>
                        <a:rPr lang="en-US" sz="100" spc="-35">
                          <a:effectLst/>
                        </a:rPr>
                        <a:t> </a:t>
                      </a:r>
                      <a:r>
                        <a:rPr lang="en-US" sz="100">
                          <a:effectLst/>
                        </a:rPr>
                        <a:t>time</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157"/>
                  </a:ext>
                </a:extLst>
              </a:tr>
              <a:tr h="25821">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OPR</a:t>
                      </a:r>
                      <a:r>
                        <a:rPr lang="en-US" sz="100" spc="-50">
                          <a:effectLst/>
                        </a:rPr>
                        <a:t> </a:t>
                      </a:r>
                      <a:r>
                        <a:rPr lang="en-US" sz="100">
                          <a:effectLst/>
                        </a:rPr>
                        <a:t>023</a:t>
                      </a:r>
                      <a:r>
                        <a:rPr lang="en-US" sz="100" spc="-45">
                          <a:effectLst/>
                        </a:rPr>
                        <a:t> </a:t>
                      </a:r>
                      <a:r>
                        <a:rPr lang="en-US" sz="100">
                          <a:effectLst/>
                        </a:rPr>
                        <a:t>Automatically</a:t>
                      </a:r>
                      <a:r>
                        <a:rPr lang="en-US" sz="100" spc="-45">
                          <a:effectLst/>
                        </a:rPr>
                        <a:t> </a:t>
                      </a:r>
                      <a:r>
                        <a:rPr lang="en-US" sz="100">
                          <a:effectLst/>
                        </a:rPr>
                        <a:t>displaying</a:t>
                      </a:r>
                      <a:r>
                        <a:rPr lang="en-US" sz="100" spc="-50">
                          <a:effectLst/>
                        </a:rPr>
                        <a:t> </a:t>
                      </a:r>
                      <a:r>
                        <a:rPr lang="en-US" sz="100">
                          <a:effectLst/>
                        </a:rPr>
                        <a:t>alert</a:t>
                      </a:r>
                      <a:r>
                        <a:rPr lang="en-US" sz="100" spc="-45">
                          <a:effectLst/>
                        </a:rPr>
                        <a:t> </a:t>
                      </a:r>
                      <a:r>
                        <a:rPr lang="en-US" sz="100">
                          <a:effectLst/>
                        </a:rPr>
                        <a:t>messages</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158"/>
                  </a:ext>
                </a:extLst>
              </a:tr>
              <a:tr h="25821">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OPR</a:t>
                      </a:r>
                      <a:r>
                        <a:rPr lang="en-US" sz="100" spc="-35">
                          <a:effectLst/>
                        </a:rPr>
                        <a:t> </a:t>
                      </a:r>
                      <a:r>
                        <a:rPr lang="en-US" sz="100">
                          <a:effectLst/>
                        </a:rPr>
                        <a:t>024</a:t>
                      </a:r>
                      <a:r>
                        <a:rPr lang="en-US" sz="100" spc="-30">
                          <a:effectLst/>
                        </a:rPr>
                        <a:t> </a:t>
                      </a:r>
                      <a:r>
                        <a:rPr lang="en-US" sz="100">
                          <a:effectLst/>
                        </a:rPr>
                        <a:t>Running</a:t>
                      </a:r>
                      <a:r>
                        <a:rPr lang="en-US" sz="100" spc="-30">
                          <a:effectLst/>
                        </a:rPr>
                        <a:t> </a:t>
                      </a:r>
                      <a:r>
                        <a:rPr lang="en-US" sz="100">
                          <a:effectLst/>
                        </a:rPr>
                        <a:t>the</a:t>
                      </a:r>
                      <a:r>
                        <a:rPr lang="en-US" sz="100" spc="-30">
                          <a:effectLst/>
                        </a:rPr>
                        <a:t> </a:t>
                      </a:r>
                      <a:r>
                        <a:rPr lang="en-US" sz="100">
                          <a:effectLst/>
                        </a:rPr>
                        <a:t>model</a:t>
                      </a:r>
                      <a:r>
                        <a:rPr lang="en-US" sz="100" spc="-30">
                          <a:effectLst/>
                        </a:rPr>
                        <a:t> </a:t>
                      </a:r>
                      <a:r>
                        <a:rPr lang="en-US" sz="100">
                          <a:effectLst/>
                        </a:rPr>
                        <a:t>event</a:t>
                      </a:r>
                      <a:r>
                        <a:rPr lang="en-US" sz="100" spc="-30">
                          <a:effectLst/>
                        </a:rPr>
                        <a:t> </a:t>
                      </a:r>
                      <a:r>
                        <a:rPr lang="en-US" sz="100">
                          <a:effectLst/>
                        </a:rPr>
                        <a:t>by</a:t>
                      </a:r>
                      <a:r>
                        <a:rPr lang="en-US" sz="100" spc="-30">
                          <a:effectLst/>
                        </a:rPr>
                        <a:t> </a:t>
                      </a:r>
                      <a:r>
                        <a:rPr lang="en-US" sz="100">
                          <a:effectLst/>
                        </a:rPr>
                        <a:t>event</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159"/>
                  </a:ext>
                </a:extLst>
              </a:tr>
              <a:tr h="25821">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OPR</a:t>
                      </a:r>
                      <a:r>
                        <a:rPr lang="en-US" sz="100" spc="-50">
                          <a:effectLst/>
                        </a:rPr>
                        <a:t> </a:t>
                      </a:r>
                      <a:r>
                        <a:rPr lang="en-US" sz="100">
                          <a:effectLst/>
                        </a:rPr>
                        <a:t>03</a:t>
                      </a:r>
                      <a:r>
                        <a:rPr lang="en-US" sz="100" spc="-50">
                          <a:effectLst/>
                        </a:rPr>
                        <a:t> </a:t>
                      </a:r>
                      <a:r>
                        <a:rPr lang="en-US" sz="100">
                          <a:effectLst/>
                        </a:rPr>
                        <a:t>Multitasking</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160"/>
                  </a:ext>
                </a:extLst>
              </a:tr>
              <a:tr h="25821">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marR="229870">
                        <a:lnSpc>
                          <a:spcPts val="490"/>
                        </a:lnSpc>
                        <a:spcBef>
                          <a:spcPts val="290"/>
                        </a:spcBef>
                        <a:spcAft>
                          <a:spcPts val="0"/>
                        </a:spcAft>
                      </a:pPr>
                      <a:r>
                        <a:rPr lang="en-US" sz="100">
                          <a:effectLst/>
                        </a:rPr>
                        <a:t>OPR</a:t>
                      </a:r>
                      <a:r>
                        <a:rPr lang="en-US" sz="100" spc="-35">
                          <a:effectLst/>
                        </a:rPr>
                        <a:t> </a:t>
                      </a:r>
                      <a:r>
                        <a:rPr lang="en-US" sz="100">
                          <a:effectLst/>
                        </a:rPr>
                        <a:t>031</a:t>
                      </a:r>
                      <a:r>
                        <a:rPr lang="en-US" sz="100" spc="-30">
                          <a:effectLst/>
                        </a:rPr>
                        <a:t> </a:t>
                      </a:r>
                      <a:r>
                        <a:rPr lang="en-US" sz="100">
                          <a:effectLst/>
                        </a:rPr>
                        <a:t>Working</a:t>
                      </a:r>
                      <a:r>
                        <a:rPr lang="en-US" sz="100" spc="-30">
                          <a:effectLst/>
                        </a:rPr>
                        <a:t> </a:t>
                      </a:r>
                      <a:r>
                        <a:rPr lang="en-US" sz="100">
                          <a:effectLst/>
                        </a:rPr>
                        <a:t>with</a:t>
                      </a:r>
                      <a:r>
                        <a:rPr lang="en-US" sz="100" spc="-35">
                          <a:effectLst/>
                        </a:rPr>
                        <a:t> </a:t>
                      </a:r>
                      <a:r>
                        <a:rPr lang="en-US" sz="100">
                          <a:effectLst/>
                        </a:rPr>
                        <a:t>another</a:t>
                      </a:r>
                      <a:r>
                        <a:rPr lang="en-US" sz="100" spc="-30">
                          <a:effectLst/>
                        </a:rPr>
                        <a:t> </a:t>
                      </a:r>
                      <a:r>
                        <a:rPr lang="en-US" sz="100">
                          <a:effectLst/>
                        </a:rPr>
                        <a:t>application</a:t>
                      </a:r>
                      <a:r>
                        <a:rPr lang="en-US" sz="100" spc="-30">
                          <a:effectLst/>
                        </a:rPr>
                        <a:t> </a:t>
                      </a:r>
                      <a:r>
                        <a:rPr lang="en-US" sz="100">
                          <a:effectLst/>
                        </a:rPr>
                        <a:t>or</a:t>
                      </a:r>
                      <a:r>
                        <a:rPr lang="en-US" sz="100" spc="-30">
                          <a:effectLst/>
                        </a:rPr>
                        <a:t> </a:t>
                      </a:r>
                      <a:r>
                        <a:rPr lang="en-US" sz="100">
                          <a:effectLst/>
                        </a:rPr>
                        <a:t>program</a:t>
                      </a:r>
                      <a:r>
                        <a:rPr lang="en-US" sz="100" spc="-35">
                          <a:effectLst/>
                        </a:rPr>
                        <a:t> </a:t>
                      </a:r>
                      <a:r>
                        <a:rPr lang="en-US" sz="100">
                          <a:effectLst/>
                        </a:rPr>
                        <a:t>while</a:t>
                      </a:r>
                      <a:r>
                        <a:rPr lang="en-US" sz="100" spc="-30">
                          <a:effectLst/>
                        </a:rPr>
                        <a:t> </a:t>
                      </a:r>
                      <a:r>
                        <a:rPr lang="en-US" sz="100">
                          <a:effectLst/>
                        </a:rPr>
                        <a:t>a</a:t>
                      </a:r>
                      <a:r>
                        <a:rPr lang="en-US" sz="100" spc="-30">
                          <a:effectLst/>
                        </a:rPr>
                        <a:t> </a:t>
                      </a:r>
                      <a:r>
                        <a:rPr lang="en-US" sz="100">
                          <a:effectLst/>
                        </a:rPr>
                        <a:t>simulation</a:t>
                      </a:r>
                      <a:r>
                        <a:rPr lang="en-US" sz="100" spc="-30">
                          <a:effectLst/>
                        </a:rPr>
                        <a:t> </a:t>
                      </a:r>
                      <a:r>
                        <a:rPr lang="en-US" sz="100">
                          <a:effectLst/>
                        </a:rPr>
                        <a:t>is</a:t>
                      </a:r>
                      <a:r>
                        <a:rPr lang="en-US" sz="100" spc="-35">
                          <a:effectLst/>
                        </a:rPr>
                        <a:t> </a:t>
                      </a:r>
                      <a:r>
                        <a:rPr lang="en-US" sz="100">
                          <a:effectLst/>
                        </a:rPr>
                        <a:t>running</a:t>
                      </a:r>
                      <a:r>
                        <a:rPr lang="en-US" sz="100" spc="-30">
                          <a:effectLst/>
                        </a:rPr>
                        <a:t> </a:t>
                      </a:r>
                      <a:r>
                        <a:rPr lang="en-US" sz="100">
                          <a:effectLst/>
                        </a:rPr>
                        <a:t>in the</a:t>
                      </a:r>
                      <a:r>
                        <a:rPr lang="en-US" sz="100" spc="-75">
                          <a:effectLst/>
                        </a:rPr>
                        <a:t> </a:t>
                      </a:r>
                      <a:r>
                        <a:rPr lang="en-US" sz="100">
                          <a:effectLst/>
                        </a:rPr>
                        <a:t>background</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161"/>
                  </a:ext>
                </a:extLst>
              </a:tr>
              <a:tr h="25821">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OPR</a:t>
                      </a:r>
                      <a:r>
                        <a:rPr lang="en-US" sz="100" spc="-35">
                          <a:effectLst/>
                        </a:rPr>
                        <a:t> </a:t>
                      </a:r>
                      <a:r>
                        <a:rPr lang="en-US" sz="100">
                          <a:effectLst/>
                        </a:rPr>
                        <a:t>032</a:t>
                      </a:r>
                      <a:r>
                        <a:rPr lang="en-US" sz="100" spc="-30">
                          <a:effectLst/>
                        </a:rPr>
                        <a:t> </a:t>
                      </a:r>
                      <a:r>
                        <a:rPr lang="en-US" sz="100">
                          <a:effectLst/>
                        </a:rPr>
                        <a:t>Editing</a:t>
                      </a:r>
                      <a:r>
                        <a:rPr lang="en-US" sz="100" spc="-30">
                          <a:effectLst/>
                        </a:rPr>
                        <a:t> </a:t>
                      </a:r>
                      <a:r>
                        <a:rPr lang="en-US" sz="100">
                          <a:effectLst/>
                        </a:rPr>
                        <a:t>a</a:t>
                      </a:r>
                      <a:r>
                        <a:rPr lang="en-US" sz="100" spc="-30">
                          <a:effectLst/>
                        </a:rPr>
                        <a:t> </a:t>
                      </a:r>
                      <a:r>
                        <a:rPr lang="en-US" sz="100">
                          <a:effectLst/>
                        </a:rPr>
                        <a:t>model</a:t>
                      </a:r>
                      <a:r>
                        <a:rPr lang="en-US" sz="100" spc="-30">
                          <a:effectLst/>
                        </a:rPr>
                        <a:t> </a:t>
                      </a:r>
                      <a:r>
                        <a:rPr lang="en-US" sz="100">
                          <a:effectLst/>
                        </a:rPr>
                        <a:t>while</a:t>
                      </a:r>
                      <a:r>
                        <a:rPr lang="en-US" sz="100" spc="-30">
                          <a:effectLst/>
                        </a:rPr>
                        <a:t> </a:t>
                      </a:r>
                      <a:r>
                        <a:rPr lang="en-US" sz="100">
                          <a:effectLst/>
                        </a:rPr>
                        <a:t>another</a:t>
                      </a:r>
                      <a:r>
                        <a:rPr lang="en-US" sz="100" spc="-30">
                          <a:effectLst/>
                        </a:rPr>
                        <a:t> </a:t>
                      </a:r>
                      <a:r>
                        <a:rPr lang="en-US" sz="100">
                          <a:effectLst/>
                        </a:rPr>
                        <a:t>model</a:t>
                      </a:r>
                      <a:r>
                        <a:rPr lang="en-US" sz="100" spc="-30">
                          <a:effectLst/>
                        </a:rPr>
                        <a:t> </a:t>
                      </a:r>
                      <a:r>
                        <a:rPr lang="en-US" sz="100">
                          <a:effectLst/>
                        </a:rPr>
                        <a:t>is</a:t>
                      </a:r>
                      <a:r>
                        <a:rPr lang="en-US" sz="100" spc="-30">
                          <a:effectLst/>
                        </a:rPr>
                        <a:t> </a:t>
                      </a:r>
                      <a:r>
                        <a:rPr lang="en-US" sz="100">
                          <a:effectLst/>
                        </a:rPr>
                        <a:t>running</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162"/>
                  </a:ext>
                </a:extLst>
              </a:tr>
              <a:tr h="25821">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OPR</a:t>
                      </a:r>
                      <a:r>
                        <a:rPr lang="en-US" sz="100" spc="-40">
                          <a:effectLst/>
                        </a:rPr>
                        <a:t> </a:t>
                      </a:r>
                      <a:r>
                        <a:rPr lang="en-US" sz="100">
                          <a:effectLst/>
                        </a:rPr>
                        <a:t>04</a:t>
                      </a:r>
                      <a:r>
                        <a:rPr lang="en-US" sz="100" spc="-40">
                          <a:effectLst/>
                        </a:rPr>
                        <a:t> </a:t>
                      </a:r>
                      <a:r>
                        <a:rPr lang="en-US" sz="100">
                          <a:effectLst/>
                        </a:rPr>
                        <a:t>Animation</a:t>
                      </a:r>
                      <a:r>
                        <a:rPr lang="en-US" sz="100" spc="-40">
                          <a:effectLst/>
                        </a:rPr>
                        <a:t> </a:t>
                      </a:r>
                      <a:r>
                        <a:rPr lang="en-US" sz="100">
                          <a:effectLst/>
                        </a:rPr>
                        <a:t>speed</a:t>
                      </a:r>
                      <a:r>
                        <a:rPr lang="en-US" sz="100" spc="-35">
                          <a:effectLst/>
                        </a:rPr>
                        <a:t> </a:t>
                      </a:r>
                      <a:r>
                        <a:rPr lang="en-US" sz="100">
                          <a:effectLst/>
                        </a:rPr>
                        <a:t>control</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163"/>
                  </a:ext>
                </a:extLst>
              </a:tr>
              <a:tr h="25821">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OPR</a:t>
                      </a:r>
                      <a:r>
                        <a:rPr lang="en-US" sz="100" spc="-40">
                          <a:effectLst/>
                        </a:rPr>
                        <a:t> </a:t>
                      </a:r>
                      <a:r>
                        <a:rPr lang="en-US" sz="100">
                          <a:effectLst/>
                        </a:rPr>
                        <a:t>041</a:t>
                      </a:r>
                      <a:r>
                        <a:rPr lang="en-US" sz="100" spc="-40">
                          <a:effectLst/>
                        </a:rPr>
                        <a:t> </a:t>
                      </a:r>
                      <a:r>
                        <a:rPr lang="en-US" sz="100">
                          <a:effectLst/>
                        </a:rPr>
                        <a:t>Animation</a:t>
                      </a:r>
                      <a:r>
                        <a:rPr lang="en-US" sz="100" spc="-40">
                          <a:effectLst/>
                        </a:rPr>
                        <a:t> </a:t>
                      </a:r>
                      <a:r>
                        <a:rPr lang="en-US" sz="100">
                          <a:effectLst/>
                        </a:rPr>
                        <a:t>speed</a:t>
                      </a:r>
                      <a:r>
                        <a:rPr lang="en-US" sz="100" spc="-40">
                          <a:effectLst/>
                        </a:rPr>
                        <a:t> </a:t>
                      </a:r>
                      <a:r>
                        <a:rPr lang="en-US" sz="100">
                          <a:effectLst/>
                        </a:rPr>
                        <a:t>control</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164"/>
                  </a:ext>
                </a:extLst>
              </a:tr>
              <a:tr h="25821">
                <a:tc>
                  <a:txBody>
                    <a:bodyPr/>
                    <a:lstStyle/>
                    <a:p>
                      <a:pPr marL="13970">
                        <a:spcBef>
                          <a:spcPts val="115"/>
                        </a:spcBef>
                        <a:spcAft>
                          <a:spcPts val="0"/>
                        </a:spcAft>
                      </a:pPr>
                      <a:r>
                        <a:rPr lang="en-US" sz="100">
                          <a:effectLst/>
                        </a:rPr>
                        <a:t>Efficiency</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335">
                        <a:spcBef>
                          <a:spcPts val="115"/>
                        </a:spcBef>
                        <a:spcAft>
                          <a:spcPts val="0"/>
                        </a:spcAft>
                      </a:pPr>
                      <a:r>
                        <a:rPr lang="en-US" sz="100">
                          <a:effectLst/>
                        </a:rPr>
                        <a:t>Comportament</a:t>
                      </a:r>
                      <a:r>
                        <a:rPr lang="en-US" sz="100" spc="-40">
                          <a:effectLst/>
                        </a:rPr>
                        <a:t> </a:t>
                      </a:r>
                      <a:r>
                        <a:rPr lang="en-US" sz="100">
                          <a:effectLst/>
                        </a:rPr>
                        <a:t>en</a:t>
                      </a:r>
                      <a:r>
                        <a:rPr lang="en-US" sz="100" spc="-40">
                          <a:effectLst/>
                        </a:rPr>
                        <a:t> </a:t>
                      </a:r>
                      <a:r>
                        <a:rPr lang="en-US" sz="100">
                          <a:effectLst/>
                        </a:rPr>
                        <a:t>el</a:t>
                      </a:r>
                      <a:r>
                        <a:rPr lang="en-US" sz="100" spc="-40">
                          <a:effectLst/>
                        </a:rPr>
                        <a:t> </a:t>
                      </a:r>
                      <a:r>
                        <a:rPr lang="en-US" sz="100">
                          <a:effectLst/>
                        </a:rPr>
                        <a:t>temps</a:t>
                      </a:r>
                      <a:r>
                        <a:rPr lang="en-US" sz="100" spc="-35">
                          <a:effectLst/>
                        </a:rPr>
                        <a:t> </a:t>
                      </a:r>
                      <a:r>
                        <a:rPr lang="en-US" sz="100">
                          <a:effectLst/>
                        </a:rPr>
                        <a:t>(CTI)</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EPE</a:t>
                      </a:r>
                      <a:r>
                        <a:rPr lang="en-US" sz="100" spc="-45">
                          <a:effectLst/>
                        </a:rPr>
                        <a:t> </a:t>
                      </a:r>
                      <a:r>
                        <a:rPr lang="en-US" sz="100">
                          <a:effectLst/>
                        </a:rPr>
                        <a:t>01</a:t>
                      </a:r>
                      <a:r>
                        <a:rPr lang="en-US" sz="100" spc="-40">
                          <a:effectLst/>
                        </a:rPr>
                        <a:t> </a:t>
                      </a:r>
                      <a:r>
                        <a:rPr lang="en-US" sz="100">
                          <a:effectLst/>
                        </a:rPr>
                        <a:t>Compilation</a:t>
                      </a:r>
                      <a:r>
                        <a:rPr lang="en-US" sz="100" spc="-45">
                          <a:effectLst/>
                        </a:rPr>
                        <a:t> </a:t>
                      </a:r>
                      <a:r>
                        <a:rPr lang="en-US" sz="100">
                          <a:effectLst/>
                        </a:rPr>
                        <a:t>speed</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165"/>
                  </a:ext>
                </a:extLst>
              </a:tr>
              <a:tr h="25821">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EPE</a:t>
                      </a:r>
                      <a:r>
                        <a:rPr lang="en-US" sz="100" spc="-45">
                          <a:effectLst/>
                        </a:rPr>
                        <a:t> </a:t>
                      </a:r>
                      <a:r>
                        <a:rPr lang="en-US" sz="100">
                          <a:effectLst/>
                        </a:rPr>
                        <a:t>021</a:t>
                      </a:r>
                      <a:r>
                        <a:rPr lang="en-US" sz="100" spc="-45">
                          <a:effectLst/>
                        </a:rPr>
                        <a:t> </a:t>
                      </a:r>
                      <a:r>
                        <a:rPr lang="en-US" sz="100">
                          <a:effectLst/>
                        </a:rPr>
                        <a:t>Compilation</a:t>
                      </a:r>
                      <a:r>
                        <a:rPr lang="en-US" sz="100" spc="-45">
                          <a:effectLst/>
                        </a:rPr>
                        <a:t> </a:t>
                      </a:r>
                      <a:r>
                        <a:rPr lang="en-US" sz="100">
                          <a:effectLst/>
                        </a:rPr>
                        <a:t>speed</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166"/>
                  </a:ext>
                </a:extLst>
              </a:tr>
              <a:tr h="25821">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335">
                        <a:spcBef>
                          <a:spcPts val="115"/>
                        </a:spcBef>
                        <a:spcAft>
                          <a:spcPts val="0"/>
                        </a:spcAft>
                      </a:pPr>
                      <a:r>
                        <a:rPr lang="en-US" sz="100">
                          <a:effectLst/>
                        </a:rPr>
                        <a:t>Resource</a:t>
                      </a:r>
                      <a:r>
                        <a:rPr lang="en-US" sz="100" spc="-65">
                          <a:effectLst/>
                        </a:rPr>
                        <a:t> </a:t>
                      </a:r>
                      <a:r>
                        <a:rPr lang="en-US" sz="100">
                          <a:effectLst/>
                        </a:rPr>
                        <a:t>utilization</a:t>
                      </a:r>
                      <a:r>
                        <a:rPr lang="en-US" sz="100" spc="-60">
                          <a:effectLst/>
                        </a:rPr>
                        <a:t> </a:t>
                      </a:r>
                      <a:r>
                        <a:rPr lang="en-US" sz="100">
                          <a:effectLst/>
                        </a:rPr>
                        <a:t>(RUT)</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RUT</a:t>
                      </a:r>
                      <a:r>
                        <a:rPr lang="en-US" sz="100" spc="-50">
                          <a:effectLst/>
                        </a:rPr>
                        <a:t> </a:t>
                      </a:r>
                      <a:r>
                        <a:rPr lang="en-US" sz="100">
                          <a:effectLst/>
                        </a:rPr>
                        <a:t>01</a:t>
                      </a:r>
                      <a:r>
                        <a:rPr lang="en-US" sz="100" spc="-50">
                          <a:effectLst/>
                        </a:rPr>
                        <a:t> </a:t>
                      </a:r>
                      <a:r>
                        <a:rPr lang="en-US" sz="100">
                          <a:effectLst/>
                        </a:rPr>
                        <a:t>Hardware</a:t>
                      </a:r>
                      <a:r>
                        <a:rPr lang="en-US" sz="100" spc="-50">
                          <a:effectLst/>
                        </a:rPr>
                        <a:t> </a:t>
                      </a:r>
                      <a:r>
                        <a:rPr lang="en-US" sz="100">
                          <a:effectLst/>
                        </a:rPr>
                        <a:t>requirements</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167"/>
                  </a:ext>
                </a:extLst>
              </a:tr>
              <a:tr h="25821">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RUT</a:t>
                      </a:r>
                      <a:r>
                        <a:rPr lang="en-US" sz="100" spc="-40">
                          <a:effectLst/>
                        </a:rPr>
                        <a:t> </a:t>
                      </a:r>
                      <a:r>
                        <a:rPr lang="en-US" sz="100">
                          <a:effectLst/>
                        </a:rPr>
                        <a:t>011</a:t>
                      </a:r>
                      <a:r>
                        <a:rPr lang="en-US" sz="100" spc="-35">
                          <a:effectLst/>
                        </a:rPr>
                        <a:t> </a:t>
                      </a:r>
                      <a:r>
                        <a:rPr lang="en-US" sz="100">
                          <a:effectLst/>
                        </a:rPr>
                        <a:t>CPU</a:t>
                      </a:r>
                      <a:r>
                        <a:rPr lang="en-US" sz="100" spc="-40">
                          <a:effectLst/>
                        </a:rPr>
                        <a:t> </a:t>
                      </a:r>
                      <a:r>
                        <a:rPr lang="en-US" sz="100">
                          <a:effectLst/>
                        </a:rPr>
                        <a:t>(processor</a:t>
                      </a:r>
                      <a:r>
                        <a:rPr lang="en-US" sz="100" spc="-35">
                          <a:effectLst/>
                        </a:rPr>
                        <a:t> </a:t>
                      </a:r>
                      <a:r>
                        <a:rPr lang="en-US" sz="100">
                          <a:effectLst/>
                        </a:rPr>
                        <a:t>type)</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168"/>
                  </a:ext>
                </a:extLst>
              </a:tr>
              <a:tr h="25821">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RUT</a:t>
                      </a:r>
                      <a:r>
                        <a:rPr lang="en-US" sz="100" spc="-40">
                          <a:effectLst/>
                        </a:rPr>
                        <a:t> </a:t>
                      </a:r>
                      <a:r>
                        <a:rPr lang="en-US" sz="100">
                          <a:effectLst/>
                        </a:rPr>
                        <a:t>012</a:t>
                      </a:r>
                      <a:r>
                        <a:rPr lang="en-US" sz="100" spc="-40">
                          <a:effectLst/>
                        </a:rPr>
                        <a:t> </a:t>
                      </a:r>
                      <a:r>
                        <a:rPr lang="en-US" sz="100">
                          <a:effectLst/>
                        </a:rPr>
                        <a:t>Minimum</a:t>
                      </a:r>
                      <a:r>
                        <a:rPr lang="en-US" sz="100" spc="-35">
                          <a:effectLst/>
                        </a:rPr>
                        <a:t> </a:t>
                      </a:r>
                      <a:r>
                        <a:rPr lang="en-US" sz="100">
                          <a:effectLst/>
                        </a:rPr>
                        <a:t>RAM</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169"/>
                  </a:ext>
                </a:extLst>
              </a:tr>
              <a:tr h="25821">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RUT</a:t>
                      </a:r>
                      <a:r>
                        <a:rPr lang="en-US" sz="100" spc="-35">
                          <a:effectLst/>
                        </a:rPr>
                        <a:t> </a:t>
                      </a:r>
                      <a:r>
                        <a:rPr lang="en-US" sz="100">
                          <a:effectLst/>
                        </a:rPr>
                        <a:t>013</a:t>
                      </a:r>
                      <a:r>
                        <a:rPr lang="en-US" sz="100" spc="-35">
                          <a:effectLst/>
                        </a:rPr>
                        <a:t> </a:t>
                      </a:r>
                      <a:r>
                        <a:rPr lang="en-US" sz="100">
                          <a:effectLst/>
                        </a:rPr>
                        <a:t>Hard</a:t>
                      </a:r>
                      <a:r>
                        <a:rPr lang="en-US" sz="100" spc="-30">
                          <a:effectLst/>
                        </a:rPr>
                        <a:t> </a:t>
                      </a:r>
                      <a:r>
                        <a:rPr lang="en-US" sz="100">
                          <a:effectLst/>
                        </a:rPr>
                        <a:t>disk</a:t>
                      </a:r>
                      <a:r>
                        <a:rPr lang="en-US" sz="100" spc="-35">
                          <a:effectLst/>
                        </a:rPr>
                        <a:t> </a:t>
                      </a:r>
                      <a:r>
                        <a:rPr lang="en-US" sz="100">
                          <a:effectLst/>
                        </a:rPr>
                        <a:t>space</a:t>
                      </a:r>
                      <a:r>
                        <a:rPr lang="en-US" sz="100" spc="-30">
                          <a:effectLst/>
                        </a:rPr>
                        <a:t> </a:t>
                      </a:r>
                      <a:r>
                        <a:rPr lang="en-US" sz="100">
                          <a:effectLst/>
                        </a:rPr>
                        <a:t>required</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170"/>
                  </a:ext>
                </a:extLst>
              </a:tr>
              <a:tr h="25821">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a:effectLst/>
                        </a:rPr>
                        <a:t>RUT</a:t>
                      </a:r>
                      <a:r>
                        <a:rPr lang="en-US" sz="100" spc="-50">
                          <a:effectLst/>
                        </a:rPr>
                        <a:t> </a:t>
                      </a:r>
                      <a:r>
                        <a:rPr lang="en-US" sz="100">
                          <a:effectLst/>
                        </a:rPr>
                        <a:t>02</a:t>
                      </a:r>
                      <a:r>
                        <a:rPr lang="en-US" sz="100" spc="-50">
                          <a:effectLst/>
                        </a:rPr>
                        <a:t> </a:t>
                      </a:r>
                      <a:r>
                        <a:rPr lang="en-US" sz="100">
                          <a:effectLst/>
                        </a:rPr>
                        <a:t>Software</a:t>
                      </a:r>
                      <a:r>
                        <a:rPr lang="en-US" sz="100" spc="-45">
                          <a:effectLst/>
                        </a:rPr>
                        <a:t> </a:t>
                      </a:r>
                      <a:r>
                        <a:rPr lang="en-US" sz="100">
                          <a:effectLst/>
                        </a:rPr>
                        <a:t>requirements</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171"/>
                  </a:ext>
                </a:extLst>
              </a:tr>
              <a:tr h="25821">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spcAft>
                          <a:spcPts val="0"/>
                        </a:spcAft>
                      </a:pPr>
                      <a:r>
                        <a:rPr lang="en-US" sz="1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970">
                        <a:spcBef>
                          <a:spcPts val="115"/>
                        </a:spcBef>
                        <a:spcAft>
                          <a:spcPts val="0"/>
                        </a:spcAft>
                      </a:pPr>
                      <a:r>
                        <a:rPr lang="en-US" sz="100" dirty="0">
                          <a:effectLst/>
                        </a:rPr>
                        <a:t>RUT</a:t>
                      </a:r>
                      <a:r>
                        <a:rPr lang="en-US" sz="100" spc="-50" dirty="0">
                          <a:effectLst/>
                        </a:rPr>
                        <a:t> </a:t>
                      </a:r>
                      <a:r>
                        <a:rPr lang="en-US" sz="100" dirty="0">
                          <a:effectLst/>
                        </a:rPr>
                        <a:t>021</a:t>
                      </a:r>
                      <a:r>
                        <a:rPr lang="en-US" sz="100" spc="-50" dirty="0">
                          <a:effectLst/>
                        </a:rPr>
                        <a:t> </a:t>
                      </a:r>
                      <a:r>
                        <a:rPr lang="en-US" sz="100" dirty="0">
                          <a:effectLst/>
                        </a:rPr>
                        <a:t>Additional</a:t>
                      </a:r>
                      <a:r>
                        <a:rPr lang="en-US" sz="100" spc="-50" dirty="0">
                          <a:effectLst/>
                        </a:rPr>
                        <a:t> </a:t>
                      </a:r>
                      <a:r>
                        <a:rPr lang="en-US" sz="100" dirty="0">
                          <a:effectLst/>
                        </a:rPr>
                        <a:t>software</a:t>
                      </a:r>
                      <a:r>
                        <a:rPr lang="en-US" sz="100" spc="-50" dirty="0">
                          <a:effectLst/>
                        </a:rPr>
                        <a:t> </a:t>
                      </a:r>
                      <a:r>
                        <a:rPr lang="en-US" sz="100" dirty="0">
                          <a:effectLst/>
                        </a:rPr>
                        <a:t>requirements</a:t>
                      </a:r>
                      <a:endParaRPr lang="en-US" sz="3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172"/>
                  </a:ext>
                </a:extLst>
              </a:tr>
            </a:tbl>
          </a:graphicData>
        </a:graphic>
      </p:graphicFrame>
    </p:spTree>
    <p:extLst>
      <p:ext uri="{BB962C8B-B14F-4D97-AF65-F5344CB8AC3E}">
        <p14:creationId xmlns:p14="http://schemas.microsoft.com/office/powerpoint/2010/main" val="6642472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r>
              <a:rPr lang="en-US" dirty="0"/>
              <a:t>Defining metrics for sustainability on software selection</a:t>
            </a:r>
          </a:p>
        </p:txBody>
      </p:sp>
      <p:sp>
        <p:nvSpPr>
          <p:cNvPr id="2" name="Title 1"/>
          <p:cNvSpPr>
            <a:spLocks noGrp="1"/>
          </p:cNvSpPr>
          <p:nvPr>
            <p:ph type="title"/>
          </p:nvPr>
        </p:nvSpPr>
        <p:spPr/>
        <p:txBody>
          <a:bodyPr/>
          <a:lstStyle/>
          <a:p>
            <a:r>
              <a:rPr lang="en-US" dirty="0"/>
              <a:t>Sustainability</a:t>
            </a:r>
          </a:p>
        </p:txBody>
      </p:sp>
    </p:spTree>
    <p:extLst>
      <p:ext uri="{BB962C8B-B14F-4D97-AF65-F5344CB8AC3E}">
        <p14:creationId xmlns:p14="http://schemas.microsoft.com/office/powerpoint/2010/main" val="9317610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Sustainability</a:t>
            </a:r>
          </a:p>
        </p:txBody>
      </p:sp>
      <p:graphicFrame>
        <p:nvGraphicFramePr>
          <p:cNvPr id="3" name="Diagram 2"/>
          <p:cNvGraphicFramePr/>
          <p:nvPr>
            <p:extLst>
              <p:ext uri="{D42A27DB-BD31-4B8C-83A1-F6EECF244321}">
                <p14:modId xmlns:p14="http://schemas.microsoft.com/office/powerpoint/2010/main" val="2583206279"/>
              </p:ext>
            </p:extLst>
          </p:nvPr>
        </p:nvGraphicFramePr>
        <p:xfrm>
          <a:off x="1421384" y="2032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60689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Sustainable development</a:t>
            </a:r>
          </a:p>
        </p:txBody>
      </p:sp>
      <p:graphicFrame>
        <p:nvGraphicFramePr>
          <p:cNvPr id="3" name="Diagram 2"/>
          <p:cNvGraphicFramePr/>
          <p:nvPr>
            <p:extLst>
              <p:ext uri="{D42A27DB-BD31-4B8C-83A1-F6EECF244321}">
                <p14:modId xmlns:p14="http://schemas.microsoft.com/office/powerpoint/2010/main" val="2265523328"/>
              </p:ext>
            </p:extLst>
          </p:nvPr>
        </p:nvGraphicFramePr>
        <p:xfrm>
          <a:off x="1113120" y="1556792"/>
          <a:ext cx="7152456" cy="5056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allout: Line 4"/>
          <p:cNvSpPr/>
          <p:nvPr/>
        </p:nvSpPr>
        <p:spPr>
          <a:xfrm>
            <a:off x="1540093" y="1896210"/>
            <a:ext cx="1080120" cy="576064"/>
          </a:xfrm>
          <a:prstGeom prst="borderCallout1">
            <a:avLst>
              <a:gd name="adj1" fmla="val 50956"/>
              <a:gd name="adj2" fmla="val 99635"/>
              <a:gd name="adj3" fmla="val 380470"/>
              <a:gd name="adj4" fmla="val 237128"/>
            </a:avLst>
          </a:prstGeom>
          <a:ln w="22225">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Bearable</a:t>
            </a:r>
          </a:p>
        </p:txBody>
      </p:sp>
      <p:sp>
        <p:nvSpPr>
          <p:cNvPr id="8" name="Callout: Line 7"/>
          <p:cNvSpPr/>
          <p:nvPr/>
        </p:nvSpPr>
        <p:spPr>
          <a:xfrm>
            <a:off x="7748736" y="2357264"/>
            <a:ext cx="1080120" cy="576064"/>
          </a:xfrm>
          <a:prstGeom prst="borderCallout1">
            <a:avLst>
              <a:gd name="adj1" fmla="val 44055"/>
              <a:gd name="adj2" fmla="val 255"/>
              <a:gd name="adj3" fmla="val 291075"/>
              <a:gd name="adj4" fmla="val -211271"/>
            </a:avLst>
          </a:prstGeom>
          <a:ln w="22225">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Equitable</a:t>
            </a:r>
          </a:p>
        </p:txBody>
      </p:sp>
      <p:sp>
        <p:nvSpPr>
          <p:cNvPr id="9" name="Callout: Line 8"/>
          <p:cNvSpPr/>
          <p:nvPr/>
        </p:nvSpPr>
        <p:spPr>
          <a:xfrm>
            <a:off x="7604720" y="5877272"/>
            <a:ext cx="1368152" cy="576064"/>
          </a:xfrm>
          <a:prstGeom prst="borderCallout1">
            <a:avLst>
              <a:gd name="adj1" fmla="val 44055"/>
              <a:gd name="adj2" fmla="val 255"/>
              <a:gd name="adj3" fmla="val -255539"/>
              <a:gd name="adj4" fmla="val -214298"/>
            </a:avLst>
          </a:prstGeom>
          <a:ln w="22225">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Sustainable</a:t>
            </a:r>
          </a:p>
        </p:txBody>
      </p:sp>
      <p:sp>
        <p:nvSpPr>
          <p:cNvPr id="10" name="Callout: Line 9"/>
          <p:cNvSpPr/>
          <p:nvPr/>
        </p:nvSpPr>
        <p:spPr>
          <a:xfrm>
            <a:off x="499291" y="5618338"/>
            <a:ext cx="1080120" cy="576064"/>
          </a:xfrm>
          <a:prstGeom prst="borderCallout1">
            <a:avLst>
              <a:gd name="adj1" fmla="val 50956"/>
              <a:gd name="adj2" fmla="val 99635"/>
              <a:gd name="adj3" fmla="val -73981"/>
              <a:gd name="adj4" fmla="val 390666"/>
            </a:avLst>
          </a:prstGeom>
          <a:ln w="22225">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Viable</a:t>
            </a:r>
          </a:p>
        </p:txBody>
      </p:sp>
    </p:spTree>
    <p:extLst>
      <p:ext uri="{BB962C8B-B14F-4D97-AF65-F5344CB8AC3E}">
        <p14:creationId xmlns:p14="http://schemas.microsoft.com/office/powerpoint/2010/main" val="1738781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circle(in)">
                                      <p:cBhvr>
                                        <p:cTn id="2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key points</a:t>
            </a:r>
          </a:p>
        </p:txBody>
      </p:sp>
      <p:sp>
        <p:nvSpPr>
          <p:cNvPr id="3" name="Content Placeholder 2"/>
          <p:cNvSpPr>
            <a:spLocks noGrp="1"/>
          </p:cNvSpPr>
          <p:nvPr>
            <p:ph sz="quarter" idx="1"/>
          </p:nvPr>
        </p:nvSpPr>
        <p:spPr/>
        <p:txBody>
          <a:bodyPr/>
          <a:lstStyle/>
          <a:p>
            <a:r>
              <a:rPr lang="en-US" dirty="0"/>
              <a:t>Sustainability requires the investment of resources.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050" y="2250390"/>
            <a:ext cx="5627026" cy="3857590"/>
          </a:xfrm>
          <a:prstGeom prst="rect">
            <a:avLst/>
          </a:prstGeom>
        </p:spPr>
      </p:pic>
      <p:sp>
        <p:nvSpPr>
          <p:cNvPr id="5" name="TextBox 4"/>
          <p:cNvSpPr txBox="1"/>
          <p:nvPr/>
        </p:nvSpPr>
        <p:spPr>
          <a:xfrm>
            <a:off x="612648" y="6200001"/>
            <a:ext cx="7632848" cy="276999"/>
          </a:xfrm>
          <a:prstGeom prst="rect">
            <a:avLst/>
          </a:prstGeom>
          <a:noFill/>
        </p:spPr>
        <p:txBody>
          <a:bodyPr wrap="square" rtlCol="0">
            <a:spAutoFit/>
          </a:bodyPr>
          <a:lstStyle/>
          <a:p>
            <a:r>
              <a:rPr lang="en-US" sz="1200" dirty="0"/>
              <a:t>By </a:t>
            </a:r>
            <a:r>
              <a:rPr lang="en-US" sz="1200" dirty="0" err="1"/>
              <a:t>Adi.simionov</a:t>
            </a:r>
            <a:r>
              <a:rPr lang="en-US" sz="1200" dirty="0"/>
              <a:t> - Own work, CC BY-SA 3.0, https://commons.wikimedia.org/w/index.php?curid=21708147</a:t>
            </a:r>
            <a:endParaRPr lang="en-US" sz="1200" dirty="0"/>
          </a:p>
        </p:txBody>
      </p:sp>
    </p:spTree>
    <p:extLst>
      <p:ext uri="{BB962C8B-B14F-4D97-AF65-F5344CB8AC3E}">
        <p14:creationId xmlns:p14="http://schemas.microsoft.com/office/powerpoint/2010/main" val="24856086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Environmental approaches to software sustainability</a:t>
            </a:r>
          </a:p>
        </p:txBody>
      </p:sp>
      <p:sp>
        <p:nvSpPr>
          <p:cNvPr id="3" name="Content Placeholder 2"/>
          <p:cNvSpPr>
            <a:spLocks noGrp="1"/>
          </p:cNvSpPr>
          <p:nvPr>
            <p:ph sz="quarter" idx="1"/>
          </p:nvPr>
        </p:nvSpPr>
        <p:spPr/>
        <p:txBody>
          <a:bodyPr/>
          <a:lstStyle/>
          <a:p>
            <a:r>
              <a:rPr lang="en-US" dirty="0"/>
              <a:t>Hardware:</a:t>
            </a:r>
          </a:p>
          <a:p>
            <a:pPr lvl="1"/>
            <a:r>
              <a:rPr lang="en-US" dirty="0"/>
              <a:t>Cloud infrastructure:  </a:t>
            </a:r>
            <a:r>
              <a:rPr lang="en-US" dirty="0">
                <a:hlinkClick r:id="rId2"/>
              </a:rPr>
              <a:t>http://www.greenpeace.org/international/en/publications/Campaign-reports/Climate-Reports/How-Clean-is-Your-Cloud/</a:t>
            </a:r>
            <a:endParaRPr lang="en-US" dirty="0"/>
          </a:p>
          <a:p>
            <a:pPr lvl="1"/>
            <a:r>
              <a:rPr lang="en-US" dirty="0"/>
              <a:t>The cell phone programmed obsolescence.</a:t>
            </a:r>
          </a:p>
          <a:p>
            <a:r>
              <a:rPr lang="en-US" dirty="0"/>
              <a:t>Software:</a:t>
            </a:r>
          </a:p>
          <a:p>
            <a:pPr lvl="1"/>
            <a:r>
              <a:rPr lang="en-US" dirty="0"/>
              <a:t>Programmed obsolescence.</a:t>
            </a:r>
          </a:p>
        </p:txBody>
      </p:sp>
    </p:spTree>
    <p:extLst>
      <p:ext uri="{BB962C8B-B14F-4D97-AF65-F5344CB8AC3E}">
        <p14:creationId xmlns:p14="http://schemas.microsoft.com/office/powerpoint/2010/main" val="16611134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Social approaches to software sustainability</a:t>
            </a:r>
          </a:p>
        </p:txBody>
      </p:sp>
      <p:sp>
        <p:nvSpPr>
          <p:cNvPr id="3" name="Content Placeholder 2"/>
          <p:cNvSpPr>
            <a:spLocks noGrp="1"/>
          </p:cNvSpPr>
          <p:nvPr>
            <p:ph sz="quarter" idx="1"/>
          </p:nvPr>
        </p:nvSpPr>
        <p:spPr/>
        <p:txBody>
          <a:bodyPr/>
          <a:lstStyle/>
          <a:p>
            <a:r>
              <a:rPr lang="en-US" dirty="0"/>
              <a:t>Software:</a:t>
            </a:r>
          </a:p>
          <a:p>
            <a:pPr lvl="1"/>
            <a:r>
              <a:rPr lang="en-US" dirty="0"/>
              <a:t>Licensing: </a:t>
            </a:r>
            <a:r>
              <a:rPr lang="en-US" dirty="0">
                <a:hlinkClick r:id="rId2"/>
              </a:rPr>
              <a:t>http://oss-watch.ac.uk/resources/ipr</a:t>
            </a:r>
            <a:endParaRPr lang="en-US" dirty="0"/>
          </a:p>
          <a:p>
            <a:pPr lvl="1"/>
            <a:r>
              <a:rPr lang="en-US" dirty="0"/>
              <a:t>Standardization, ITU (specifically ITU-T).</a:t>
            </a:r>
          </a:p>
          <a:p>
            <a:r>
              <a:rPr lang="en-US" dirty="0"/>
              <a:t>Hardware:</a:t>
            </a:r>
          </a:p>
          <a:p>
            <a:pPr lvl="1"/>
            <a:r>
              <a:rPr lang="en-US" dirty="0"/>
              <a:t>Manufacturing processes and social impact of the factories.</a:t>
            </a:r>
          </a:p>
        </p:txBody>
      </p:sp>
    </p:spTree>
    <p:extLst>
      <p:ext uri="{BB962C8B-B14F-4D97-AF65-F5344CB8AC3E}">
        <p14:creationId xmlns:p14="http://schemas.microsoft.com/office/powerpoint/2010/main" val="2612187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457200" y="274637"/>
            <a:ext cx="8153400" cy="990600"/>
          </a:xfrm>
        </p:spPr>
        <p:txBody>
          <a:bodyPr/>
          <a:lstStyle/>
          <a:p>
            <a:r>
              <a:rPr lang="ca-ES" dirty="0"/>
              <a:t>Quin es el programari mes potent?</a:t>
            </a:r>
          </a:p>
        </p:txBody>
      </p:sp>
      <p:graphicFrame>
        <p:nvGraphicFramePr>
          <p:cNvPr id="4" name="TPChart"/>
          <p:cNvGraphicFramePr>
            <a:graphicFrameLocks noChangeAspect="1"/>
          </p:cNvGraphicFramePr>
          <p:nvPr>
            <p:custDataLst>
              <p:tags r:id="rId3"/>
            </p:custDataLst>
          </p:nvPr>
        </p:nvGraphicFramePr>
        <p:xfrm>
          <a:off x="4470400" y="2679700"/>
          <a:ext cx="4648200" cy="4114800"/>
        </p:xfrm>
        <a:graphic>
          <a:graphicData uri="http://schemas.openxmlformats.org/presentationml/2006/ole">
            <mc:AlternateContent xmlns:mc="http://schemas.openxmlformats.org/markup-compatibility/2006">
              <mc:Choice xmlns:v="urn:schemas-microsoft-com:vml" Requires="v">
                <p:oleObj spid="_x0000_s1026" name="Chart" r:id="rId6" imgW="4648225" imgH="4114867" progId="MSGraph.Chart.8">
                  <p:embed followColorScheme="full"/>
                </p:oleObj>
              </mc:Choice>
              <mc:Fallback>
                <p:oleObj name="Chart" r:id="rId6" imgW="4648225" imgH="4114867" progId="MSGraph.Chart.8">
                  <p:embed followColorScheme="full"/>
                  <p:pic>
                    <p:nvPicPr>
                      <p:cNvPr id="4" name="TPChar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70400" y="2679700"/>
                        <a:ext cx="4648200" cy="411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PAnswers"/>
          <p:cNvSpPr>
            <a:spLocks noGrp="1"/>
          </p:cNvSpPr>
          <p:nvPr>
            <p:ph type="body" idx="1"/>
            <p:custDataLst>
              <p:tags r:id="rId4"/>
            </p:custDataLst>
          </p:nvPr>
        </p:nvSpPr>
        <p:spPr>
          <a:xfrm>
            <a:off x="457200" y="1600200"/>
            <a:ext cx="4114800" cy="4526280"/>
          </a:xfrm>
        </p:spPr>
        <p:txBody>
          <a:bodyPr>
            <a:noAutofit/>
          </a:bodyPr>
          <a:lstStyle/>
          <a:p>
            <a:pPr marL="514350" indent="-514350">
              <a:spcBef>
                <a:spcPct val="20000"/>
              </a:spcBef>
              <a:buFont typeface="Wingdings"/>
              <a:buAutoNum type="arabicPeriod"/>
            </a:pPr>
            <a:r>
              <a:rPr lang="ca-ES" sz="3200" dirty="0"/>
              <a:t> </a:t>
            </a:r>
            <a:r>
              <a:rPr lang="ca-ES" sz="3200" dirty="0" err="1"/>
              <a:t>GPSSWolferine</a:t>
            </a:r>
            <a:r>
              <a:rPr lang="ca-ES" sz="3200" dirty="0"/>
              <a:t>.</a:t>
            </a:r>
          </a:p>
          <a:p>
            <a:pPr marL="514350" indent="-514350">
              <a:spcBef>
                <a:spcPct val="20000"/>
              </a:spcBef>
              <a:buFont typeface="Wingdings"/>
              <a:buAutoNum type="arabicPeriod"/>
            </a:pPr>
            <a:r>
              <a:rPr lang="ca-ES" sz="3200" dirty="0" err="1"/>
              <a:t>JGPSS</a:t>
            </a:r>
            <a:r>
              <a:rPr lang="ca-ES" sz="3200" dirty="0"/>
              <a:t>.</a:t>
            </a:r>
          </a:p>
          <a:p>
            <a:pPr marL="514350" indent="-514350">
              <a:spcBef>
                <a:spcPct val="20000"/>
              </a:spcBef>
              <a:buFont typeface="Wingdings"/>
              <a:buAutoNum type="arabicPeriod"/>
            </a:pPr>
            <a:r>
              <a:rPr lang="ca-ES" sz="3200" dirty="0"/>
              <a:t>A mida amb C++.</a:t>
            </a:r>
          </a:p>
          <a:p>
            <a:pPr marL="514350" indent="-514350">
              <a:spcBef>
                <a:spcPct val="20000"/>
              </a:spcBef>
              <a:buFont typeface="Wingdings"/>
              <a:buAutoNum type="arabicPeriod"/>
            </a:pPr>
            <a:r>
              <a:rPr lang="ca-ES" sz="3200" dirty="0" err="1"/>
              <a:t>Witness</a:t>
            </a:r>
            <a:r>
              <a:rPr lang="ca-ES" sz="3200" dirty="0"/>
              <a:t>.</a:t>
            </a:r>
          </a:p>
          <a:p>
            <a:pPr marL="514350" indent="-514350">
              <a:spcBef>
                <a:spcPct val="20000"/>
              </a:spcBef>
              <a:buFont typeface="Wingdings"/>
              <a:buAutoNum type="arabicPeriod"/>
            </a:pPr>
            <a:r>
              <a:rPr lang="ca-ES" sz="3200" dirty="0" err="1"/>
              <a:t>LeanSim</a:t>
            </a:r>
            <a:r>
              <a:rPr lang="ca-ES" sz="3200" dirty="0"/>
              <a:t> (LCFIB).</a:t>
            </a:r>
          </a:p>
          <a:p>
            <a:pPr marL="514350" indent="-514350">
              <a:spcBef>
                <a:spcPct val="20000"/>
              </a:spcBef>
              <a:buFont typeface="Wingdings"/>
              <a:buAutoNum type="arabicPeriod"/>
            </a:pPr>
            <a:r>
              <a:rPr lang="ca-ES" sz="3200" dirty="0"/>
              <a:t>Un altre.</a:t>
            </a:r>
          </a:p>
        </p:txBody>
      </p:sp>
    </p:spTree>
    <p:custDataLst>
      <p:tags r:id="rId2"/>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Economic approaches to software sustainability</a:t>
            </a:r>
          </a:p>
        </p:txBody>
      </p:sp>
      <p:sp>
        <p:nvSpPr>
          <p:cNvPr id="3" name="Content Placeholder 2"/>
          <p:cNvSpPr>
            <a:spLocks noGrp="1"/>
          </p:cNvSpPr>
          <p:nvPr>
            <p:ph sz="quarter" idx="1"/>
          </p:nvPr>
        </p:nvSpPr>
        <p:spPr/>
        <p:txBody>
          <a:bodyPr>
            <a:normAutofit fontScale="92500" lnSpcReduction="10000"/>
          </a:bodyPr>
          <a:lstStyle/>
          <a:p>
            <a:r>
              <a:rPr lang="en-US" dirty="0"/>
              <a:t>There are many different approaches to sustainability. </a:t>
            </a:r>
          </a:p>
          <a:p>
            <a:r>
              <a:rPr lang="en-US" dirty="0"/>
              <a:t>The way that you approach sustainability will be depend on many factors:</a:t>
            </a:r>
          </a:p>
          <a:p>
            <a:pPr lvl="1"/>
            <a:r>
              <a:rPr lang="en-US" dirty="0"/>
              <a:t>how important is the software</a:t>
            </a:r>
          </a:p>
          <a:p>
            <a:pPr lvl="1"/>
            <a:r>
              <a:rPr lang="en-US" dirty="0"/>
              <a:t>how mature is it</a:t>
            </a:r>
          </a:p>
          <a:p>
            <a:pPr lvl="1"/>
            <a:r>
              <a:rPr lang="en-US" dirty="0"/>
              <a:t>what is the size of its community</a:t>
            </a:r>
          </a:p>
          <a:p>
            <a:pPr lvl="1"/>
            <a:r>
              <a:rPr lang="en-US" dirty="0"/>
              <a:t>...</a:t>
            </a:r>
          </a:p>
          <a:p>
            <a:pPr lvl="1"/>
            <a:r>
              <a:rPr lang="en-US" dirty="0"/>
              <a:t>what resources available for achieving sustainability?</a:t>
            </a:r>
          </a:p>
          <a:p>
            <a:pPr lvl="1"/>
            <a:endParaRPr lang="en-US" dirty="0"/>
          </a:p>
          <a:p>
            <a:pPr marL="0" indent="0">
              <a:buNone/>
            </a:pPr>
            <a:r>
              <a:rPr lang="en-US" sz="2200" dirty="0"/>
              <a:t>Source:</a:t>
            </a:r>
          </a:p>
          <a:p>
            <a:pPr marL="0" indent="0">
              <a:buNone/>
            </a:pPr>
            <a:r>
              <a:rPr lang="en-US" sz="2200" dirty="0">
                <a:hlinkClick r:id="rId2"/>
              </a:rPr>
              <a:t>http://www.software.ac.uk/resources/approaches-software-sustainability</a:t>
            </a:r>
            <a:endParaRPr lang="en-US" sz="2200" dirty="0"/>
          </a:p>
        </p:txBody>
      </p:sp>
    </p:spTree>
    <p:extLst>
      <p:ext uri="{BB962C8B-B14F-4D97-AF65-F5344CB8AC3E}">
        <p14:creationId xmlns:p14="http://schemas.microsoft.com/office/powerpoint/2010/main" val="2357386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Technical preservation (techno-centric)</a:t>
            </a:r>
          </a:p>
        </p:txBody>
      </p:sp>
      <p:sp>
        <p:nvSpPr>
          <p:cNvPr id="3" name="Content Placeholder 2"/>
          <p:cNvSpPr>
            <a:spLocks noGrp="1"/>
          </p:cNvSpPr>
          <p:nvPr>
            <p:ph sz="quarter" idx="1"/>
          </p:nvPr>
        </p:nvSpPr>
        <p:spPr/>
        <p:txBody>
          <a:bodyPr>
            <a:normAutofit/>
          </a:bodyPr>
          <a:lstStyle/>
          <a:p>
            <a:r>
              <a:rPr lang="en-US" dirty="0"/>
              <a:t>Software is reliant on hardware, and hardware changes when each new model is released.</a:t>
            </a:r>
          </a:p>
          <a:p>
            <a:r>
              <a:rPr lang="en-US" dirty="0"/>
              <a:t>Over time, hardware will change to such an extent that older software will not run on the latest hardware. Without the hardware to run on, software becomes redundant.</a:t>
            </a:r>
          </a:p>
        </p:txBody>
      </p:sp>
    </p:spTree>
    <p:extLst>
      <p:ext uri="{BB962C8B-B14F-4D97-AF65-F5344CB8AC3E}">
        <p14:creationId xmlns:p14="http://schemas.microsoft.com/office/powerpoint/2010/main" val="16996850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Technical preservation (techno-centric)</a:t>
            </a:r>
          </a:p>
        </p:txBody>
      </p:sp>
      <p:sp>
        <p:nvSpPr>
          <p:cNvPr id="3" name="Content Placeholder 2"/>
          <p:cNvSpPr>
            <a:spLocks noGrp="1"/>
          </p:cNvSpPr>
          <p:nvPr>
            <p:ph sz="quarter" idx="1"/>
          </p:nvPr>
        </p:nvSpPr>
        <p:spPr/>
        <p:txBody>
          <a:bodyPr>
            <a:normAutofit fontScale="77500" lnSpcReduction="20000"/>
          </a:bodyPr>
          <a:lstStyle/>
          <a:p>
            <a:r>
              <a:rPr lang="en-US" dirty="0"/>
              <a:t>Technical preservation: preserve the hardware (and its operating system and any other reliant software). </a:t>
            </a:r>
          </a:p>
          <a:p>
            <a:r>
              <a:rPr lang="en-US" dirty="0"/>
              <a:t>Benefits: it’s easy. You simply continue business as usual. </a:t>
            </a:r>
          </a:p>
          <a:p>
            <a:r>
              <a:rPr lang="en-US" dirty="0"/>
              <a:t>Drawbacks:</a:t>
            </a:r>
          </a:p>
          <a:p>
            <a:pPr lvl="1"/>
            <a:r>
              <a:rPr lang="en-US" b="1" dirty="0"/>
              <a:t>Maintenance</a:t>
            </a:r>
            <a:r>
              <a:rPr lang="en-US" dirty="0"/>
              <a:t>. Over time, hardware components will wear out and must be replaced. If the hardware is no longer manufactured, components become scare and expensive. Ultimately, you may find yourself with broken hardware and no way of fixing it – leaving you with redundant software. </a:t>
            </a:r>
          </a:p>
          <a:p>
            <a:pPr lvl="1"/>
            <a:r>
              <a:rPr lang="en-US" b="1" dirty="0"/>
              <a:t>Isolation</a:t>
            </a:r>
            <a:r>
              <a:rPr lang="en-US" dirty="0"/>
              <a:t>. If your software only works with very specific hardware, you limit your users to those people with the right hardware. This could be a very small group.</a:t>
            </a:r>
          </a:p>
          <a:p>
            <a:r>
              <a:rPr lang="en-US" dirty="0"/>
              <a:t>Technical preservation is a straightforward approach to sustainability, but it’s only reliable whilst you have a stockpile of spare parts.</a:t>
            </a:r>
          </a:p>
        </p:txBody>
      </p:sp>
    </p:spTree>
    <p:extLst>
      <p:ext uri="{BB962C8B-B14F-4D97-AF65-F5344CB8AC3E}">
        <p14:creationId xmlns:p14="http://schemas.microsoft.com/office/powerpoint/2010/main" val="35413454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Emulation (data-centric)</a:t>
            </a:r>
          </a:p>
        </p:txBody>
      </p:sp>
      <p:sp>
        <p:nvSpPr>
          <p:cNvPr id="3" name="Content Placeholder 2"/>
          <p:cNvSpPr>
            <a:spLocks noGrp="1"/>
          </p:cNvSpPr>
          <p:nvPr>
            <p:ph sz="quarter" idx="1"/>
          </p:nvPr>
        </p:nvSpPr>
        <p:spPr/>
        <p:txBody>
          <a:bodyPr>
            <a:normAutofit fontScale="92500" lnSpcReduction="10000"/>
          </a:bodyPr>
          <a:lstStyle/>
          <a:p>
            <a:r>
              <a:rPr lang="en-US" dirty="0"/>
              <a:t>An emulator is a software package that mimics your old hardware (and, possibly, your operating environment) so that it can be run on any computer.</a:t>
            </a:r>
          </a:p>
          <a:p>
            <a:pPr lvl="1"/>
            <a:r>
              <a:rPr lang="en-US" dirty="0"/>
              <a:t>Emulation gives you the flexibility to run your software on new hardware, which gives your software a new lease of life. </a:t>
            </a:r>
          </a:p>
          <a:p>
            <a:r>
              <a:rPr lang="en-US" dirty="0"/>
              <a:t>Drawbacks:</a:t>
            </a:r>
          </a:p>
          <a:p>
            <a:pPr lvl="1"/>
            <a:r>
              <a:rPr lang="en-US" dirty="0"/>
              <a:t>You need to find an emulator. Requires the existence (or in-house development) of a reliable emulator. </a:t>
            </a:r>
          </a:p>
          <a:p>
            <a:pPr lvl="1"/>
            <a:r>
              <a:rPr lang="en-US" dirty="0"/>
              <a:t>It also adds a dependence on the emulation software, which, like any other software, could itself become obsolete.</a:t>
            </a:r>
          </a:p>
        </p:txBody>
      </p:sp>
    </p:spTree>
    <p:extLst>
      <p:ext uri="{BB962C8B-B14F-4D97-AF65-F5344CB8AC3E}">
        <p14:creationId xmlns:p14="http://schemas.microsoft.com/office/powerpoint/2010/main" val="35567795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Migration (functionality-centric)</a:t>
            </a:r>
          </a:p>
        </p:txBody>
      </p:sp>
      <p:sp>
        <p:nvSpPr>
          <p:cNvPr id="3" name="Content Placeholder 2"/>
          <p:cNvSpPr>
            <a:spLocks noGrp="1"/>
          </p:cNvSpPr>
          <p:nvPr>
            <p:ph sz="quarter" idx="1"/>
          </p:nvPr>
        </p:nvSpPr>
        <p:spPr/>
        <p:txBody>
          <a:bodyPr>
            <a:normAutofit fontScale="85000" lnSpcReduction="20000"/>
          </a:bodyPr>
          <a:lstStyle/>
          <a:p>
            <a:r>
              <a:rPr lang="en-US" dirty="0"/>
              <a:t>If you need to reliably reproduce the operation of your software, the best choice may be migration. </a:t>
            </a:r>
          </a:p>
          <a:p>
            <a:r>
              <a:rPr lang="en-US" dirty="0"/>
              <a:t>With this approach, you re-code your software so that it will work on new hardware or operate with new and reliable software. Re-coding for migration also gives you the perfect opportunity to enhance your software’s operation by fixing bugs or adding new features.</a:t>
            </a:r>
          </a:p>
          <a:p>
            <a:r>
              <a:rPr lang="en-US" dirty="0"/>
              <a:t>There are many migration approaches. They range from a complete re-write of the code, which allows your software to be used on a completely different system, to continual migration, which keeps your code up to date with the latest (generally small and continual) changes to the hardware and software that your code relies on.</a:t>
            </a:r>
          </a:p>
        </p:txBody>
      </p:sp>
    </p:spTree>
    <p:extLst>
      <p:ext uri="{BB962C8B-B14F-4D97-AF65-F5344CB8AC3E}">
        <p14:creationId xmlns:p14="http://schemas.microsoft.com/office/powerpoint/2010/main" val="23016124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Migration (functionality-centric)</a:t>
            </a:r>
          </a:p>
        </p:txBody>
      </p:sp>
      <p:sp>
        <p:nvSpPr>
          <p:cNvPr id="3" name="Content Placeholder 2"/>
          <p:cNvSpPr>
            <a:spLocks noGrp="1"/>
          </p:cNvSpPr>
          <p:nvPr>
            <p:ph sz="quarter" idx="1"/>
          </p:nvPr>
        </p:nvSpPr>
        <p:spPr/>
        <p:txBody>
          <a:bodyPr>
            <a:normAutofit fontScale="77500" lnSpcReduction="20000"/>
          </a:bodyPr>
          <a:lstStyle/>
          <a:p>
            <a:r>
              <a:rPr lang="en-US" dirty="0"/>
              <a:t>A complete migration to a new system is the same as writing new software – possibly harder because you are constrained by the old architecture. This leads to migration’s biggest drawback: it’s resource heavy. It depends on the complexity of your old software, but migration might need the investment of a significant amount of time.</a:t>
            </a:r>
          </a:p>
          <a:p>
            <a:r>
              <a:rPr lang="en-US" dirty="0"/>
              <a:t>At some point in its lifetime, most code will be subject to a change in the hardware and software that it relies on. For example, your code might need to be tweaked to use a new version of Java or the latest version of an operating system. This is partial migration.</a:t>
            </a:r>
          </a:p>
          <a:p>
            <a:r>
              <a:rPr lang="en-US" dirty="0"/>
              <a:t>Migrating your software completely produces a new software package that reliably reproduces the operation of the old software, but it could require a significant investment of resources. Continuous migration is a less arduous task than complete migration, and is generally necessary if your code is to stay in use over a long period of time.</a:t>
            </a:r>
          </a:p>
        </p:txBody>
      </p:sp>
    </p:spTree>
    <p:extLst>
      <p:ext uri="{BB962C8B-B14F-4D97-AF65-F5344CB8AC3E}">
        <p14:creationId xmlns:p14="http://schemas.microsoft.com/office/powerpoint/2010/main" val="19073111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Cultivation (process-centric)</a:t>
            </a:r>
          </a:p>
        </p:txBody>
      </p:sp>
      <p:sp>
        <p:nvSpPr>
          <p:cNvPr id="3" name="Content Placeholder 2"/>
          <p:cNvSpPr>
            <a:spLocks noGrp="1"/>
          </p:cNvSpPr>
          <p:nvPr>
            <p:ph sz="quarter" idx="1"/>
          </p:nvPr>
        </p:nvSpPr>
        <p:spPr/>
        <p:txBody>
          <a:bodyPr>
            <a:normAutofit fontScale="85000" lnSpcReduction="20000"/>
          </a:bodyPr>
          <a:lstStyle/>
          <a:p>
            <a:r>
              <a:rPr lang="en-US" dirty="0"/>
              <a:t>Cultivation is the process of opening development of your software. This is where you allow developers access to your code – under a </a:t>
            </a:r>
            <a:r>
              <a:rPr lang="en-US" dirty="0" err="1"/>
              <a:t>licence</a:t>
            </a:r>
            <a:r>
              <a:rPr lang="en-US" dirty="0"/>
              <a:t> – so that they can work with you. The deal is that outside developers get access to your code so that they can adapt your software to meet their exact needs, but any bugs they fix or new functionality they add is given back to your project.</a:t>
            </a:r>
          </a:p>
          <a:p>
            <a:r>
              <a:rPr lang="en-US" dirty="0"/>
              <a:t>Cultivation allows more contributors to be brought into your project, which helps share the sustainability workload. Apart from having more people to work on the code, a larger group of developers means that knowledge about your software is more widely distributed. This means that the departure of one developer is less likely to have a catastrophic affect on your software’s future.</a:t>
            </a:r>
          </a:p>
        </p:txBody>
      </p:sp>
    </p:spTree>
    <p:extLst>
      <p:ext uri="{BB962C8B-B14F-4D97-AF65-F5344CB8AC3E}">
        <p14:creationId xmlns:p14="http://schemas.microsoft.com/office/powerpoint/2010/main" val="9046324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Cultivation (process-centric)</a:t>
            </a:r>
          </a:p>
        </p:txBody>
      </p:sp>
      <p:sp>
        <p:nvSpPr>
          <p:cNvPr id="3" name="Content Placeholder 2"/>
          <p:cNvSpPr>
            <a:spLocks noGrp="1"/>
          </p:cNvSpPr>
          <p:nvPr>
            <p:ph sz="quarter" idx="1"/>
          </p:nvPr>
        </p:nvSpPr>
        <p:spPr/>
        <p:txBody>
          <a:bodyPr>
            <a:normAutofit fontScale="92500" lnSpcReduction="10000"/>
          </a:bodyPr>
          <a:lstStyle/>
          <a:p>
            <a:r>
              <a:rPr lang="en-US" dirty="0"/>
              <a:t>Drawbacks:</a:t>
            </a:r>
          </a:p>
          <a:p>
            <a:pPr lvl="1"/>
            <a:r>
              <a:rPr lang="en-US" dirty="0"/>
              <a:t>It’s a long-term process. It requires effort and planning over many months and years. Is needed to invest time into building your community, which requires work to understand what your community wants and how to appeal to them. The goal is to build a community that is self-sustaining so that the future of your software is assured.</a:t>
            </a:r>
          </a:p>
          <a:p>
            <a:r>
              <a:rPr lang="en-US" dirty="0"/>
              <a:t>Cultivation promises a self-sustaining community of developers who work together to keep your software up to date, but requires work to cultivate the right community for your software.</a:t>
            </a:r>
          </a:p>
        </p:txBody>
      </p:sp>
    </p:spTree>
    <p:extLst>
      <p:ext uri="{BB962C8B-B14F-4D97-AF65-F5344CB8AC3E}">
        <p14:creationId xmlns:p14="http://schemas.microsoft.com/office/powerpoint/2010/main" val="13674401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Hibernation (knowledge-centric)</a:t>
            </a:r>
          </a:p>
        </p:txBody>
      </p:sp>
      <p:sp>
        <p:nvSpPr>
          <p:cNvPr id="3" name="Content Placeholder 2"/>
          <p:cNvSpPr>
            <a:spLocks noGrp="1"/>
          </p:cNvSpPr>
          <p:nvPr>
            <p:ph sz="quarter" idx="1"/>
          </p:nvPr>
        </p:nvSpPr>
        <p:spPr/>
        <p:txBody>
          <a:bodyPr>
            <a:normAutofit lnSpcReduction="10000"/>
          </a:bodyPr>
          <a:lstStyle/>
          <a:p>
            <a:r>
              <a:rPr lang="en-US" dirty="0"/>
              <a:t>Hibernation could be the right approach to follow when your software has come to the end of its useful life, but there is the possibility that the software might need to be resurrected to double-check analysis or prove a result. </a:t>
            </a:r>
          </a:p>
          <a:p>
            <a:r>
              <a:rPr lang="en-US" dirty="0"/>
              <a:t>Hibernation allows you to preserve the knowledge about your software so that it can be easily resurrected in the future.</a:t>
            </a:r>
          </a:p>
          <a:p>
            <a:pPr lvl="1"/>
            <a:r>
              <a:rPr lang="en-US" dirty="0"/>
              <a:t>There may not be a user community for your software, but you believe one will occur in the future.</a:t>
            </a:r>
          </a:p>
        </p:txBody>
      </p:sp>
    </p:spTree>
    <p:extLst>
      <p:ext uri="{BB962C8B-B14F-4D97-AF65-F5344CB8AC3E}">
        <p14:creationId xmlns:p14="http://schemas.microsoft.com/office/powerpoint/2010/main" val="35059002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Hibernation (knowledge-centric)</a:t>
            </a:r>
          </a:p>
        </p:txBody>
      </p:sp>
      <p:sp>
        <p:nvSpPr>
          <p:cNvPr id="3" name="Content Placeholder 2"/>
          <p:cNvSpPr>
            <a:spLocks noGrp="1"/>
          </p:cNvSpPr>
          <p:nvPr>
            <p:ph sz="quarter" idx="1"/>
          </p:nvPr>
        </p:nvSpPr>
        <p:spPr/>
        <p:txBody>
          <a:bodyPr>
            <a:normAutofit lnSpcReduction="10000"/>
          </a:bodyPr>
          <a:lstStyle/>
          <a:p>
            <a:r>
              <a:rPr lang="en-US" dirty="0"/>
              <a:t>Hibernation can be a one-off process. Unlike sustainability, which requires a continuous investment of resources, the hibernation process can have a beginning and – importantly – an end. Preparing software for hibernation can be resource heavy, and if the software is never resurrected you may feel that those resources were wasted.</a:t>
            </a:r>
          </a:p>
          <a:p>
            <a:r>
              <a:rPr lang="en-US" dirty="0"/>
              <a:t>Hibernation allows you to store software that you do not currently need, but it requires a significant – if short lived – investment of resources.</a:t>
            </a:r>
          </a:p>
        </p:txBody>
      </p:sp>
    </p:spTree>
    <p:extLst>
      <p:ext uri="{BB962C8B-B14F-4D97-AF65-F5344CB8AC3E}">
        <p14:creationId xmlns:p14="http://schemas.microsoft.com/office/powerpoint/2010/main" val="2333590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1"/>
          </p:nvPr>
        </p:nvSpPr>
        <p:spPr/>
        <p:txBody>
          <a:bodyPr/>
          <a:lstStyle/>
          <a:p>
            <a:r>
              <a:rPr lang="ca-ES" dirty="0"/>
              <a:t>Conceptes bàsics a tenir en compte per poder triar el millor programari de simulació per a un projecte concret.</a:t>
            </a:r>
          </a:p>
        </p:txBody>
      </p:sp>
      <p:sp>
        <p:nvSpPr>
          <p:cNvPr id="2" name="Title 1"/>
          <p:cNvSpPr>
            <a:spLocks noGrp="1"/>
          </p:cNvSpPr>
          <p:nvPr>
            <p:ph type="title"/>
          </p:nvPr>
        </p:nvSpPr>
        <p:spPr/>
        <p:txBody>
          <a:bodyPr/>
          <a:lstStyle/>
          <a:p>
            <a:r>
              <a:rPr lang="ca-ES" dirty="0"/>
              <a:t>Criteris bàsics</a:t>
            </a:r>
          </a:p>
        </p:txBody>
      </p:sp>
    </p:spTree>
    <p:custDataLst>
      <p:tags r:id="rId1"/>
    </p:custData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Deprecation</a:t>
            </a:r>
          </a:p>
        </p:txBody>
      </p:sp>
      <p:sp>
        <p:nvSpPr>
          <p:cNvPr id="3" name="Content Placeholder 2"/>
          <p:cNvSpPr>
            <a:spLocks noGrp="1"/>
          </p:cNvSpPr>
          <p:nvPr>
            <p:ph sz="quarter" idx="1"/>
          </p:nvPr>
        </p:nvSpPr>
        <p:spPr/>
        <p:txBody>
          <a:bodyPr>
            <a:normAutofit fontScale="92500" lnSpcReduction="10000"/>
          </a:bodyPr>
          <a:lstStyle/>
          <a:p>
            <a:r>
              <a:rPr lang="en-US" dirty="0"/>
              <a:t>If software lacks a community, the resources to continue or a developer, then the only alternative might be deprecation. All effort invested into the software comes to an end, but, unlike hibernation, no effort is invested in preparing the software beforehand. In the future, if someone wants to use the software, they may not be able to find a stored copy and it might be expensive or impossible to resurrect the software.</a:t>
            </a:r>
          </a:p>
          <a:p>
            <a:r>
              <a:rPr lang="en-US" dirty="0"/>
              <a:t>Deprecation is easy to perform, but often marks the end of a software package’s life and is typically only chosen when no other option is available.</a:t>
            </a:r>
          </a:p>
          <a:p>
            <a:endParaRPr lang="en-US" dirty="0"/>
          </a:p>
        </p:txBody>
      </p:sp>
    </p:spTree>
    <p:extLst>
      <p:ext uri="{BB962C8B-B14F-4D97-AF65-F5344CB8AC3E}">
        <p14:creationId xmlns:p14="http://schemas.microsoft.com/office/powerpoint/2010/main" val="34507938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Procrastination</a:t>
            </a:r>
          </a:p>
        </p:txBody>
      </p:sp>
      <p:sp>
        <p:nvSpPr>
          <p:cNvPr id="3" name="Content Placeholder 2"/>
          <p:cNvSpPr>
            <a:spLocks noGrp="1"/>
          </p:cNvSpPr>
          <p:nvPr>
            <p:ph sz="quarter" idx="1"/>
          </p:nvPr>
        </p:nvSpPr>
        <p:spPr/>
        <p:txBody>
          <a:bodyPr/>
          <a:lstStyle/>
          <a:p>
            <a:r>
              <a:rPr lang="en-US" dirty="0"/>
              <a:t>“Never put off until tomorrow that which can be done the day after tomorrow... or the next day”.</a:t>
            </a:r>
          </a:p>
          <a:p>
            <a:r>
              <a:rPr lang="en-US" dirty="0"/>
              <a:t>Procrastination is certainly the easiest of all the sustainability approaches, but things rarely turn out for the best when left to their own devices – and that applies to software too.</a:t>
            </a:r>
          </a:p>
        </p:txBody>
      </p:sp>
    </p:spTree>
    <p:extLst>
      <p:ext uri="{BB962C8B-B14F-4D97-AF65-F5344CB8AC3E}">
        <p14:creationId xmlns:p14="http://schemas.microsoft.com/office/powerpoint/2010/main" val="1082605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ca-ES" dirty="0"/>
              <a:t>Criteris bàsics</a:t>
            </a:r>
          </a:p>
        </p:txBody>
      </p:sp>
      <p:sp>
        <p:nvSpPr>
          <p:cNvPr id="3075" name="Rectangle 3"/>
          <p:cNvSpPr>
            <a:spLocks noGrp="1" noChangeArrowheads="1"/>
          </p:cNvSpPr>
          <p:nvPr>
            <p:ph sz="quarter" idx="1"/>
          </p:nvPr>
        </p:nvSpPr>
        <p:spPr/>
        <p:txBody>
          <a:bodyPr/>
          <a:lstStyle/>
          <a:p>
            <a:pPr eaLnBrk="1" hangingPunct="1"/>
            <a:r>
              <a:rPr lang="ca-ES" dirty="0"/>
              <a:t>Facilitat d’ús de l’eina</a:t>
            </a:r>
          </a:p>
          <a:p>
            <a:pPr eaLnBrk="1" hangingPunct="1"/>
            <a:r>
              <a:rPr lang="ca-ES" dirty="0"/>
              <a:t>Flexibilitat</a:t>
            </a:r>
          </a:p>
          <a:p>
            <a:pPr eaLnBrk="1" hangingPunct="1"/>
            <a:r>
              <a:rPr lang="ca-ES" dirty="0"/>
              <a:t>Compatibilitat</a:t>
            </a:r>
          </a:p>
          <a:p>
            <a:pPr eaLnBrk="1" hangingPunct="1"/>
            <a:r>
              <a:rPr lang="ca-ES" dirty="0"/>
              <a:t>Plataforma de hardware</a:t>
            </a:r>
          </a:p>
          <a:p>
            <a:pPr eaLnBrk="1" hangingPunct="1"/>
            <a:r>
              <a:rPr lang="ca-ES" dirty="0"/>
              <a:t>Suport</a:t>
            </a:r>
          </a:p>
          <a:p>
            <a:pPr eaLnBrk="1" hangingPunct="1"/>
            <a:r>
              <a:rPr lang="ca-ES" dirty="0"/>
              <a:t>Possibilitat de posar els models a Internet</a:t>
            </a: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a-ES" dirty="0"/>
              <a:t>Procés de codificació</a:t>
            </a:r>
          </a:p>
        </p:txBody>
      </p:sp>
      <p:pic>
        <p:nvPicPr>
          <p:cNvPr id="21506" name="Picture 2"/>
          <p:cNvPicPr>
            <a:picLocks noGrp="1" noChangeAspect="1" noChangeArrowheads="1"/>
          </p:cNvPicPr>
          <p:nvPr>
            <p:ph sz="quarter" idx="1"/>
          </p:nvPr>
        </p:nvPicPr>
        <p:blipFill>
          <a:blip r:embed="rId3"/>
          <a:srcRect/>
          <a:stretch>
            <a:fillRect/>
          </a:stretch>
        </p:blipFill>
        <p:spPr bwMode="auto">
          <a:xfrm>
            <a:off x="1981200" y="1600200"/>
            <a:ext cx="5029200" cy="4669972"/>
          </a:xfrm>
          <a:prstGeom prst="rect">
            <a:avLst/>
          </a:prstGeom>
          <a:noFill/>
          <a:ln w="9525">
            <a:noFill/>
            <a:miter lim="800000"/>
            <a:headEnd/>
            <a:tailEnd/>
          </a:ln>
          <a:effectLst/>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a-ES" dirty="0"/>
              <a:t>Definició de propietats</a:t>
            </a:r>
          </a:p>
        </p:txBody>
      </p:sp>
      <p:pic>
        <p:nvPicPr>
          <p:cNvPr id="22530" name="Picture 2"/>
          <p:cNvPicPr>
            <a:picLocks noGrp="1" noChangeAspect="1" noChangeArrowheads="1"/>
          </p:cNvPicPr>
          <p:nvPr>
            <p:ph sz="quarter" idx="1"/>
          </p:nvPr>
        </p:nvPicPr>
        <p:blipFill>
          <a:blip r:embed="rId3"/>
          <a:srcRect/>
          <a:stretch>
            <a:fillRect/>
          </a:stretch>
        </p:blipFill>
        <p:spPr bwMode="auto">
          <a:xfrm>
            <a:off x="2362200" y="1676400"/>
            <a:ext cx="4238625" cy="4718690"/>
          </a:xfrm>
          <a:prstGeom prst="rect">
            <a:avLst/>
          </a:prstGeom>
          <a:noFill/>
          <a:ln w="9525">
            <a:noFill/>
            <a:miter lim="800000"/>
            <a:headEnd/>
            <a:tailEnd/>
          </a:ln>
          <a:effectLst/>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PVERSION" val="2008"/>
  <p:tag name="POWERPOINTVERSION" val="12.0"/>
  <p:tag name="PPVERSION" val="12.0"/>
  <p:tag name="DELIMITERS" val="3.1"/>
  <p:tag name="SHOWBARVISIBLE" val="True"/>
  <p:tag name="EXPANDSHOWBAR" val="True"/>
  <p:tag name="USESECONDARYMONITOR" val="True"/>
  <p:tag name="BULLETTYPE" val="3"/>
  <p:tag name="ANSWERNOWSTYLE" val="-1"/>
  <p:tag name="ANSWERNOWTEXT" val="Answer Now"/>
  <p:tag name="COUNTDOWNSTYLE" val="-1"/>
  <p:tag name="RESPCOUNTERSTYLE" val="-1"/>
  <p:tag name="RESPCOUNTERFORMAT" val="0"/>
  <p:tag name="RESPTABLESTYLE" val="-1"/>
  <p:tag name="COUNTDOWNSECONDS" val="10"/>
  <p:tag name="INPUTSOURCE" val="1"/>
  <p:tag name="NUMRESPONSES" val="1"/>
  <p:tag name="ALLOWDUPLICATES" val="False"/>
  <p:tag name="BACKUPSESSIONS" val="True"/>
  <p:tag name="BACKUPMAINTENANCE" val="7"/>
  <p:tag name="CHARTVALUEFORMAT" val="0%"/>
  <p:tag name="AUTOADVANCE" val="False"/>
  <p:tag name="REVIEWONLY" val="False"/>
  <p:tag name="ROTATIONINTERVAL" val="2"/>
  <p:tag name="AUTOUPDATEALIASES" val="True"/>
  <p:tag name="STDCHART" val="1"/>
  <p:tag name="PARTICIPANTSINLEADERBOARD" val="5"/>
  <p:tag name="TEAMSINLEADERBOARD" val="5"/>
  <p:tag name="MAXRESPONDERS" val="5"/>
  <p:tag name="BUBBLENAMEVISIBLE" val="True"/>
  <p:tag name="BUBBLESIZEVISIBLE" val="True"/>
  <p:tag name="BUBBLEVALUEFORMAT" val="0.0"/>
  <p:tag name="BUBBLEGROUPING" val="3"/>
  <p:tag name="DEFAULTNUMTEAMS" val="5"/>
  <p:tag name="CUSTOMGRIDBACKCOLOR" val="-722948"/>
  <p:tag name="CUSTOMCELLFORECOLOR" val="-16777216"/>
  <p:tag name="CUSTOMCELLBACKCOLOR1" val="-657956"/>
  <p:tag name="CUSTOMCELLBACKCOLOR2" val="-13395457"/>
  <p:tag name="CUSTOMCELLBACKCOLOR3" val="-268652"/>
  <p:tag name="CUSTOMCELLBACKCOLOR4" val="-8355712"/>
  <p:tag name="USESCHEMECOLORS" val="True"/>
  <p:tag name="DISPLAYNAME" val="True"/>
  <p:tag name="DISPLAYDEVICENUMBER" val="True"/>
  <p:tag name="DISPLAYDEVICEID" val="True"/>
  <p:tag name="GRIDOPACITY" val="90"/>
  <p:tag name="GRIDROTATIONINTERVAL" val="2"/>
  <p:tag name="AUTOSIZEGRID" val="True"/>
  <p:tag name="GRIDSIZE" val="{Width=800, Height=600}"/>
  <p:tag name="GRIDPOSITION" val="1"/>
  <p:tag name="POLLINGCYCLE" val="2"/>
  <p:tag name="CHARTCOLORS" val="0"/>
  <p:tag name="CHARTLABELS" val="0"/>
  <p:tag name="RESETCHARTS" val="True"/>
  <p:tag name="INCLUDENONRESPONDERS" val="False"/>
  <p:tag name="MULTIRESPDIVISOR" val="1"/>
  <p:tag name="PARTLISTDEFAULT" val="0"/>
  <p:tag name="INCLUDEPPT" val="True"/>
  <p:tag name="ALLOWUSERFEEDBACK" val="True"/>
  <p:tag name="CORRECTPOINTVALUE" val="100"/>
  <p:tag name="INCORRECTPOINTVALUE" val="0"/>
  <p:tag name="REALTIMEBACKUP" val="False"/>
  <p:tag name="REALTIMEBACKUPPATH" val="(None)"/>
  <p:tag name="ZEROBASED" val="False"/>
  <p:tag name="AUTOADJUSTPARTRANGE" val="True"/>
  <p:tag name="CHARTSCALE" val="True"/>
  <p:tag name="ADVANCEDSETTINGSVIEW" val="False"/>
  <p:tag name="FIBDISPLAYRESULTS" val="True"/>
  <p:tag name="FIBNUMRESULTS" val="5"/>
  <p:tag name="FIBINCLUDEOTHER" val="True"/>
  <p:tag name="FIBDISPLAYKEYWORDS" val="True"/>
  <p:tag name="PRRESPONSE1" val="10"/>
  <p:tag name="PRRESPONSE2" val="9"/>
  <p:tag name="PRRESPONSE3" val="8"/>
  <p:tag name="PRRESPONSE4" val="7"/>
  <p:tag name="PRRESPONSE5" val="6"/>
  <p:tag name="PRRESPONSE6" val="5"/>
  <p:tag name="PRRESPONSE7" val="4"/>
  <p:tag name="PRRESPONSE8" val="3"/>
  <p:tag name="PRRESPONSE9" val="2"/>
  <p:tag name="PRRESPONSE10" val="1"/>
  <p:tag name="LUIDIAENABLED" val="False"/>
</p:tagLst>
</file>

<file path=ppt/tags/tag10.xml><?xml version="1.0" encoding="utf-8"?>
<p:tagLst xmlns:a="http://schemas.openxmlformats.org/drawingml/2006/main" xmlns:r="http://schemas.openxmlformats.org/officeDocument/2006/relationships" xmlns:p="http://schemas.openxmlformats.org/presentationml/2006/main">
  <p:tag name="DELIMITERS" val="3.1"/>
</p:tagLst>
</file>

<file path=ppt/tags/tag11.xml><?xml version="1.0" encoding="utf-8"?>
<p:tagLst xmlns:a="http://schemas.openxmlformats.org/drawingml/2006/main" xmlns:r="http://schemas.openxmlformats.org/officeDocument/2006/relationships" xmlns:p="http://schemas.openxmlformats.org/presentationml/2006/main">
  <p:tag name="DELIMITERS" val="3.1"/>
</p:tagLst>
</file>

<file path=ppt/tags/tag12.xml><?xml version="1.0" encoding="utf-8"?>
<p:tagLst xmlns:a="http://schemas.openxmlformats.org/drawingml/2006/main" xmlns:r="http://schemas.openxmlformats.org/officeDocument/2006/relationships" xmlns:p="http://schemas.openxmlformats.org/presentationml/2006/main">
  <p:tag name="DELIMITERS" val="3.1"/>
</p:tagLst>
</file>

<file path=ppt/tags/tag13.xml><?xml version="1.0" encoding="utf-8"?>
<p:tagLst xmlns:a="http://schemas.openxmlformats.org/drawingml/2006/main" xmlns:r="http://schemas.openxmlformats.org/officeDocument/2006/relationships" xmlns:p="http://schemas.openxmlformats.org/presentationml/2006/main">
  <p:tag name="DELIMITERS" val="3.1"/>
</p:tagLst>
</file>

<file path=ppt/tags/tag14.xml><?xml version="1.0" encoding="utf-8"?>
<p:tagLst xmlns:a="http://schemas.openxmlformats.org/drawingml/2006/main" xmlns:r="http://schemas.openxmlformats.org/officeDocument/2006/relationships" xmlns:p="http://schemas.openxmlformats.org/presentationml/2006/main">
  <p:tag name="DELIMITERS" val="3.1"/>
</p:tagLst>
</file>

<file path=ppt/tags/tag15.xml><?xml version="1.0" encoding="utf-8"?>
<p:tagLst xmlns:a="http://schemas.openxmlformats.org/drawingml/2006/main" xmlns:r="http://schemas.openxmlformats.org/officeDocument/2006/relationships" xmlns:p="http://schemas.openxmlformats.org/presentationml/2006/main">
  <p:tag name="DELIMITERS" val="3.1"/>
</p:tagLst>
</file>

<file path=ppt/tags/tag16.xml><?xml version="1.0" encoding="utf-8"?>
<p:tagLst xmlns:a="http://schemas.openxmlformats.org/drawingml/2006/main" xmlns:r="http://schemas.openxmlformats.org/officeDocument/2006/relationships" xmlns:p="http://schemas.openxmlformats.org/presentationml/2006/main">
  <p:tag name="DELIMITERS" val="3.1"/>
</p:tagLst>
</file>

<file path=ppt/tags/tag17.xml><?xml version="1.0" encoding="utf-8"?>
<p:tagLst xmlns:a="http://schemas.openxmlformats.org/drawingml/2006/main" xmlns:r="http://schemas.openxmlformats.org/officeDocument/2006/relationships" xmlns:p="http://schemas.openxmlformats.org/presentationml/2006/main">
  <p:tag name="DELIMITERS" val="3.1"/>
</p:tagLst>
</file>

<file path=ppt/tags/tag18.xml><?xml version="1.0" encoding="utf-8"?>
<p:tagLst xmlns:a="http://schemas.openxmlformats.org/drawingml/2006/main" xmlns:r="http://schemas.openxmlformats.org/officeDocument/2006/relationships" xmlns:p="http://schemas.openxmlformats.org/presentationml/2006/main">
  <p:tag name="DELIMITERS" val="3.1"/>
</p:tagLst>
</file>

<file path=ppt/tags/tag19.xml><?xml version="1.0" encoding="utf-8"?>
<p:tagLst xmlns:a="http://schemas.openxmlformats.org/drawingml/2006/main" xmlns:r="http://schemas.openxmlformats.org/officeDocument/2006/relationships" xmlns:p="http://schemas.openxmlformats.org/presentationml/2006/main">
  <p:tag name="DELIMITERS" val="3.1"/>
</p:tagLst>
</file>

<file path=ppt/tags/tag2.xml><?xml version="1.0" encoding="utf-8"?>
<p:tagLst xmlns:a="http://schemas.openxmlformats.org/drawingml/2006/main" xmlns:r="http://schemas.openxmlformats.org/officeDocument/2006/relationships" xmlns:p="http://schemas.openxmlformats.org/presentationml/2006/main">
  <p:tag name="DELIMITERS" val="3.1"/>
</p:tagLst>
</file>

<file path=ppt/tags/tag20.xml><?xml version="1.0" encoding="utf-8"?>
<p:tagLst xmlns:a="http://schemas.openxmlformats.org/drawingml/2006/main" xmlns:r="http://schemas.openxmlformats.org/officeDocument/2006/relationships" xmlns:p="http://schemas.openxmlformats.org/presentationml/2006/main">
  <p:tag name="DELIMITERS" val="3.1"/>
</p:tagLst>
</file>

<file path=ppt/tags/tag21.xml><?xml version="1.0" encoding="utf-8"?>
<p:tagLst xmlns:a="http://schemas.openxmlformats.org/drawingml/2006/main" xmlns:r="http://schemas.openxmlformats.org/officeDocument/2006/relationships" xmlns:p="http://schemas.openxmlformats.org/presentationml/2006/main">
  <p:tag name="DELIMITERS" val="3.1"/>
</p:tagLst>
</file>

<file path=ppt/tags/tag22.xml><?xml version="1.0" encoding="utf-8"?>
<p:tagLst xmlns:a="http://schemas.openxmlformats.org/drawingml/2006/main" xmlns:r="http://schemas.openxmlformats.org/officeDocument/2006/relationships" xmlns:p="http://schemas.openxmlformats.org/presentationml/2006/main">
  <p:tag name="DELIMITERS" val="3.1"/>
</p:tagLst>
</file>

<file path=ppt/tags/tag23.xml><?xml version="1.0" encoding="utf-8"?>
<p:tagLst xmlns:a="http://schemas.openxmlformats.org/drawingml/2006/main" xmlns:r="http://schemas.openxmlformats.org/officeDocument/2006/relationships" xmlns:p="http://schemas.openxmlformats.org/presentationml/2006/main">
  <p:tag name="DELIMITERS" val="3.1"/>
</p:tagLst>
</file>

<file path=ppt/tags/tag24.xml><?xml version="1.0" encoding="utf-8"?>
<p:tagLst xmlns:a="http://schemas.openxmlformats.org/drawingml/2006/main" xmlns:r="http://schemas.openxmlformats.org/officeDocument/2006/relationships" xmlns:p="http://schemas.openxmlformats.org/presentationml/2006/main">
  <p:tag name="DELIMITERS" val="3.1"/>
</p:tagLst>
</file>

<file path=ppt/tags/tag25.xml><?xml version="1.0" encoding="utf-8"?>
<p:tagLst xmlns:a="http://schemas.openxmlformats.org/drawingml/2006/main" xmlns:r="http://schemas.openxmlformats.org/officeDocument/2006/relationships" xmlns:p="http://schemas.openxmlformats.org/presentationml/2006/main">
  <p:tag name="DELIMITERS" val="3.1"/>
</p:tagLst>
</file>

<file path=ppt/tags/tag26.xml><?xml version="1.0" encoding="utf-8"?>
<p:tagLst xmlns:a="http://schemas.openxmlformats.org/drawingml/2006/main" xmlns:r="http://schemas.openxmlformats.org/officeDocument/2006/relationships" xmlns:p="http://schemas.openxmlformats.org/presentationml/2006/main">
  <p:tag name="DELIMITERS" val="3.1"/>
</p:tagLst>
</file>

<file path=ppt/tags/tag27.xml><?xml version="1.0" encoding="utf-8"?>
<p:tagLst xmlns:a="http://schemas.openxmlformats.org/drawingml/2006/main" xmlns:r="http://schemas.openxmlformats.org/officeDocument/2006/relationships" xmlns:p="http://schemas.openxmlformats.org/presentationml/2006/main">
  <p:tag name="DELIMITERS" val="3.1"/>
</p:tagLst>
</file>

<file path=ppt/tags/tag28.xml><?xml version="1.0" encoding="utf-8"?>
<p:tagLst xmlns:a="http://schemas.openxmlformats.org/drawingml/2006/main" xmlns:r="http://schemas.openxmlformats.org/officeDocument/2006/relationships" xmlns:p="http://schemas.openxmlformats.org/presentationml/2006/main">
  <p:tag name="DELIMITERS" val="3.1"/>
</p:tagLst>
</file>

<file path=ppt/tags/tag29.xml><?xml version="1.0" encoding="utf-8"?>
<p:tagLst xmlns:a="http://schemas.openxmlformats.org/drawingml/2006/main" xmlns:r="http://schemas.openxmlformats.org/officeDocument/2006/relationships" xmlns:p="http://schemas.openxmlformats.org/presentationml/2006/main">
  <p:tag name="SLIDEGUID" val="829131B2DC1A4DD4B83278B35AF06837"/>
  <p:tag name="SLIDEID" val="829131B2DC1A4DD4B83278B35AF06837"/>
  <p:tag name="SLIDEORDER" val="1"/>
  <p:tag name="SLIDETYPE" val="Q"/>
  <p:tag name="DEMOGRAPHIC" val="False"/>
  <p:tag name="TEAMASSIGN" val="False"/>
  <p:tag name="SPEEDSCORING" val="False"/>
  <p:tag name="CORRECTPOINTVALUE" val="100"/>
  <p:tag name="INCORRECTPOINTVALUE" val="0"/>
  <p:tag name="ZEROBASED" val="False"/>
  <p:tag name="DELIMITERS" val="3.1"/>
  <p:tag name="VALUEFORMAT" val="0%"/>
  <p:tag name="QUESTIONALIAS" val="Sobre la LL."/>
  <p:tag name="ANSWERSALIAS" val="Ha de contenir tot el programari de simulació existent?|smicln|Ha de contenir únicament el programari de simulació del àmbit d’estudi?|smicln|Ha de contenir únicament el programari que em pot anar bé?.|smicln|Ha de contenir únicament el programari que conec?."/>
  <p:tag name="VALUES" val="Correct|smicln|Incorrect|smicln|Incorrect|smicln|Incorrect"/>
  <p:tag name="RESPONSESGATHERED" val="True"/>
  <p:tag name="TOTALRESPONSES" val="7"/>
  <p:tag name="RESPONSECOUNT" val="12"/>
  <p:tag name="SLICED" val="False"/>
  <p:tag name="RESPONSES" val="-;11;33;11;1;11;-;1;11;"/>
  <p:tag name="CHARTSTRINGSTD" val="10 0 2 0"/>
  <p:tag name="CHARTSTRINGREV" val="0 2 0 10"/>
  <p:tag name="CHARTSTRINGSTDPER" val="0,833333333333333 0 0,166666666666667 0"/>
  <p:tag name="CHARTSTRINGREVPER" val="0 0,166666666666667 0 0,833333333333333"/>
</p:tagLst>
</file>

<file path=ppt/tags/tag3.xml><?xml version="1.0" encoding="utf-8"?>
<p:tagLst xmlns:a="http://schemas.openxmlformats.org/drawingml/2006/main" xmlns:r="http://schemas.openxmlformats.org/officeDocument/2006/relationships" xmlns:p="http://schemas.openxmlformats.org/presentationml/2006/main">
  <p:tag name="SLIDEGUID" val="8A08F730AE1447BA90EA4B6140E9E69E"/>
  <p:tag name="SLIDEID" val="8A08F730AE1447BA90EA4B6140E9E69E"/>
  <p:tag name="SLIDEORDER" val="1"/>
  <p:tag name="SLIDETYPE" val="Q"/>
  <p:tag name="DEMOGRAPHIC" val="False"/>
  <p:tag name="TEAMASSIGN" val="False"/>
  <p:tag name="SPEEDSCORING" val="False"/>
  <p:tag name="CORRECTPOINTVALUE" val="100"/>
  <p:tag name="INCORRECTPOINTVALUE" val="0"/>
  <p:tag name="ZEROBASED" val="False"/>
  <p:tag name="DELIMITERS" val="3.1"/>
  <p:tag name="VALUEFORMAT" val="0%"/>
  <p:tag name="QUESTIONALIAS" val="Quin es el programari mes potent?"/>
  <p:tag name="ANSWERSALIAS" val=" GPSSWolferine.|smicln|JGPSS.|smicln|A mida amb C++.|smicln|Witness.|smicln|LeanSim (LCFIB).|smicln|Un altre."/>
  <p:tag name="RESPONSESGATHERED" val="True"/>
  <p:tag name="TOTALRESPONSES" val="2"/>
  <p:tag name="RESPONSECOUNT" val="4"/>
  <p:tag name="SLICED" val="False"/>
  <p:tag name="RESPONSES" val="22;11;"/>
  <p:tag name="CHARTSTRINGSTD" val="2 2 0 0 0 0"/>
  <p:tag name="CHARTSTRINGREV" val="0 0 0 0 2 2"/>
  <p:tag name="CHARTSTRINGSTDPER" val="0,5 0,5 0 0 0 0"/>
  <p:tag name="CHARTSTRINGREVPER" val="0 0 0 0 0,5 0,5"/>
</p:tagLst>
</file>

<file path=ppt/tags/tag30.xml><?xml version="1.0" encoding="utf-8"?>
<p:tagLst xmlns:a="http://schemas.openxmlformats.org/drawingml/2006/main" xmlns:r="http://schemas.openxmlformats.org/officeDocument/2006/relationships" xmlns:p="http://schemas.openxmlformats.org/presentationml/2006/main">
  <p:tag name="CHARTTYPE" val="9"/>
</p:tagLst>
</file>

<file path=ppt/tags/tag31.xml><?xml version="1.0" encoding="utf-8"?>
<p:tagLst xmlns:a="http://schemas.openxmlformats.org/drawingml/2006/main" xmlns:r="http://schemas.openxmlformats.org/officeDocument/2006/relationships" xmlns:p="http://schemas.openxmlformats.org/presentationml/2006/main">
  <p:tag name="ANSWERBULLETS" val="3"/>
  <p:tag name="OLDNUMANSWERS" val="4"/>
  <p:tag name="TEXTLENGTH" val="238"/>
  <p:tag name="FONTSIZE" val="24"/>
  <p:tag name="BULLETTYPE" val="ppBulletArabicPeriod"/>
  <p:tag name="ANSWERTEXT" val="Ha de contenir tot el programari de simulació existent?&#10;Ha de contenir únicament el programari de simulació del àmbit d’estudi?&#10;Ha de contenir únicament el programari que em pot anar bé?.&#10;Ha de contenir únicament el programari que conec?."/>
</p:tagLst>
</file>

<file path=ppt/tags/tag32.xml><?xml version="1.0" encoding="utf-8"?>
<p:tagLst xmlns:a="http://schemas.openxmlformats.org/drawingml/2006/main" xmlns:r="http://schemas.openxmlformats.org/officeDocument/2006/relationships" xmlns:p="http://schemas.openxmlformats.org/presentationml/2006/main">
  <p:tag name="CORSHAPE" val="True"/>
  <p:tag name="SHAPETYPE" val="2"/>
</p:tagLst>
</file>

<file path=ppt/tags/tag33.xml><?xml version="1.0" encoding="utf-8"?>
<p:tagLst xmlns:a="http://schemas.openxmlformats.org/drawingml/2006/main" xmlns:r="http://schemas.openxmlformats.org/officeDocument/2006/relationships" xmlns:p="http://schemas.openxmlformats.org/presentationml/2006/main">
  <p:tag name="SLIDEGUID" val="EF2AE04A6C7E458A8A83823B864DD2A4"/>
  <p:tag name="SLIDEID" val="EF2AE04A6C7E458A8A83823B864DD2A4"/>
  <p:tag name="SLIDEORDER" val="1"/>
  <p:tag name="SLIDETYPE" val="Q"/>
  <p:tag name="DEMOGRAPHIC" val="False"/>
  <p:tag name="TEAMASSIGN" val="False"/>
  <p:tag name="SPEEDSCORING" val="False"/>
  <p:tag name="CORRECTPOINTVALUE" val="100"/>
  <p:tag name="INCORRECTPOINTVALUE" val="0"/>
  <p:tag name="ZEROBASED" val="False"/>
  <p:tag name="DELIMITERS" val="3.1"/>
  <p:tag name="VALUEFORMAT" val="0%"/>
  <p:tag name="QUESTIONALIAS" val="Sobre la LM."/>
  <p:tag name="ANSWERSALIAS" val="Es igual que la LL, sense el programari que no coneixem.|smicln|Conté únicament el programari que compleix els objectius generals."/>
  <p:tag name="VALUES" val="Incorrect|smicln|Correct"/>
  <p:tag name="RESPONSESGATHERED" val="True"/>
  <p:tag name="TOTALRESPONSES" val="6"/>
  <p:tag name="RESPONSECOUNT" val="10"/>
  <p:tag name="SLICED" val="False"/>
  <p:tag name="RESPONSES" val="-;2;2;22;22;-;-;22;11;"/>
  <p:tag name="CHARTSTRINGSTD" val="2 8"/>
  <p:tag name="CHARTSTRINGREV" val="8 2"/>
  <p:tag name="CHARTSTRINGSTDPER" val="0,2 0,8"/>
  <p:tag name="CHARTSTRINGREVPER" val="0,8 0,2"/>
</p:tagLst>
</file>

<file path=ppt/tags/tag34.xml><?xml version="1.0" encoding="utf-8"?>
<p:tagLst xmlns:a="http://schemas.openxmlformats.org/drawingml/2006/main" xmlns:r="http://schemas.openxmlformats.org/officeDocument/2006/relationships" xmlns:p="http://schemas.openxmlformats.org/presentationml/2006/main">
  <p:tag name="CHARTTYPE" val="2"/>
</p:tagLst>
</file>

<file path=ppt/tags/tag35.xml><?xml version="1.0" encoding="utf-8"?>
<p:tagLst xmlns:a="http://schemas.openxmlformats.org/drawingml/2006/main" xmlns:r="http://schemas.openxmlformats.org/officeDocument/2006/relationships" xmlns:p="http://schemas.openxmlformats.org/presentationml/2006/main">
  <p:tag name="ANSWERBULLETS" val="3"/>
  <p:tag name="OLDNUMANSWERS" val="2"/>
  <p:tag name="TEXTLENGTH" val="123"/>
  <p:tag name="FONTSIZE" val="32"/>
  <p:tag name="BULLETTYPE" val="ppBulletArabicPeriod"/>
  <p:tag name="ANSWERTEXT" val="Es igual que la LL, sense el programari que no coneixem.&#10;Conté únicament el programari que compleix els objectius generals."/>
</p:tagLst>
</file>

<file path=ppt/tags/tag36.xml><?xml version="1.0" encoding="utf-8"?>
<p:tagLst xmlns:a="http://schemas.openxmlformats.org/drawingml/2006/main" xmlns:r="http://schemas.openxmlformats.org/officeDocument/2006/relationships" xmlns:p="http://schemas.openxmlformats.org/presentationml/2006/main">
  <p:tag name="CORSHAPE" val="True"/>
  <p:tag name="SHAPETYPE" val="2"/>
</p:tagLst>
</file>

<file path=ppt/tags/tag37.xml><?xml version="1.0" encoding="utf-8"?>
<p:tagLst xmlns:a="http://schemas.openxmlformats.org/drawingml/2006/main" xmlns:r="http://schemas.openxmlformats.org/officeDocument/2006/relationships" xmlns:p="http://schemas.openxmlformats.org/presentationml/2006/main">
  <p:tag name="DELIMITERS" val="3.1"/>
</p:tagLst>
</file>

<file path=ppt/tags/tag38.xml><?xml version="1.0" encoding="utf-8"?>
<p:tagLst xmlns:a="http://schemas.openxmlformats.org/drawingml/2006/main" xmlns:r="http://schemas.openxmlformats.org/officeDocument/2006/relationships" xmlns:p="http://schemas.openxmlformats.org/presentationml/2006/main">
  <p:tag name="SLIDEGUID" val="56EB9E13D703467A9089993148E63775"/>
  <p:tag name="SLIDEID" val="56EB9E13D703467A9089993148E63775"/>
  <p:tag name="SLIDEORDER" val="1"/>
  <p:tag name="SLIDETYPE" val="Q"/>
  <p:tag name="DEMOGRAPHIC" val="False"/>
  <p:tag name="TEAMASSIGN" val="False"/>
  <p:tag name="SPEEDSCORING" val="False"/>
  <p:tag name="CORRECTPOINTVALUE" val="100"/>
  <p:tag name="INCORRECTPOINTVALUE" val="0"/>
  <p:tag name="ZEROBASED" val="False"/>
  <p:tag name="DELIMITERS" val="3.1"/>
  <p:tag name="VALUEFORMAT" val="0%"/>
  <p:tag name="QUESTIONALIAS" val="Sobre com el programari recull les mètriques mandatóries."/>
  <p:tag name="ANSWERSALIAS" val="Interessa que estiguin representades en el mes gran nombre possible.|smicln|Interessa que estiguin completament representades.|smicln|Es possible que no puguin estar mai completament representades."/>
  <p:tag name="VALUES" val="Incorrect|smicln|Correct|smicln|Incorrect"/>
  <p:tag name="RESPONSESGATHERED" val="True"/>
  <p:tag name="TOTALRESPONSES" val="6"/>
  <p:tag name="RESPONSECOUNT" val="9"/>
  <p:tag name="SLICED" val="False"/>
  <p:tag name="RESPONSES" val="-;11;1;22;3;-;-;1;11;"/>
  <p:tag name="CHARTSTRINGSTD" val="6 2 1"/>
  <p:tag name="CHARTSTRINGREV" val="1 2 6"/>
  <p:tag name="CHARTSTRINGSTDPER" val="0,666666666666667 0,222222222222222 0,111111111111111"/>
  <p:tag name="CHARTSTRINGREVPER" val="0,111111111111111 0,222222222222222 0,666666666666667"/>
</p:tagLst>
</file>

<file path=ppt/tags/tag39.xml><?xml version="1.0" encoding="utf-8"?>
<p:tagLst xmlns:a="http://schemas.openxmlformats.org/drawingml/2006/main" xmlns:r="http://schemas.openxmlformats.org/officeDocument/2006/relationships" xmlns:p="http://schemas.openxmlformats.org/presentationml/2006/main">
  <p:tag name="CHARTTYPE" val="0"/>
</p:tagLst>
</file>

<file path=ppt/tags/tag4.xml><?xml version="1.0" encoding="utf-8"?>
<p:tagLst xmlns:a="http://schemas.openxmlformats.org/drawingml/2006/main" xmlns:r="http://schemas.openxmlformats.org/officeDocument/2006/relationships" xmlns:p="http://schemas.openxmlformats.org/presentationml/2006/main">
  <p:tag name="CHARTTYPE" val="1"/>
</p:tagLst>
</file>

<file path=ppt/tags/tag40.xml><?xml version="1.0" encoding="utf-8"?>
<p:tagLst xmlns:a="http://schemas.openxmlformats.org/drawingml/2006/main" xmlns:r="http://schemas.openxmlformats.org/officeDocument/2006/relationships" xmlns:p="http://schemas.openxmlformats.org/presentationml/2006/main">
  <p:tag name="ANSWERBULLETS" val="3"/>
  <p:tag name="OLDNUMANSWERS" val="3"/>
  <p:tag name="TEXTLENGTH" val="183"/>
  <p:tag name="FONTSIZE" val="24"/>
  <p:tag name="BULLETTYPE" val="ppBulletArabicPeriod"/>
  <p:tag name="ANSWERTEXT" val="Interessa que estiguin representades en el mes gran nombre possible.&#10;Interessa que estiguin completament representades.&#10;Es possible que no puguin estar mai completament representades."/>
</p:tagLst>
</file>

<file path=ppt/tags/tag41.xml><?xml version="1.0" encoding="utf-8"?>
<p:tagLst xmlns:a="http://schemas.openxmlformats.org/drawingml/2006/main" xmlns:r="http://schemas.openxmlformats.org/officeDocument/2006/relationships" xmlns:p="http://schemas.openxmlformats.org/presentationml/2006/main">
  <p:tag name="CORSHAPE" val="True"/>
  <p:tag name="SHAPETYPE" val="2"/>
</p:tagLst>
</file>

<file path=ppt/tags/tag42.xml><?xml version="1.0" encoding="utf-8"?>
<p:tagLst xmlns:a="http://schemas.openxmlformats.org/drawingml/2006/main" xmlns:r="http://schemas.openxmlformats.org/officeDocument/2006/relationships" xmlns:p="http://schemas.openxmlformats.org/presentationml/2006/main">
  <p:tag name="DELIMITERS" val="3.1"/>
</p:tagLst>
</file>

<file path=ppt/tags/tag43.xml><?xml version="1.0" encoding="utf-8"?>
<p:tagLst xmlns:a="http://schemas.openxmlformats.org/drawingml/2006/main" xmlns:r="http://schemas.openxmlformats.org/officeDocument/2006/relationships" xmlns:p="http://schemas.openxmlformats.org/presentationml/2006/main">
  <p:tag name="DELIMITERS" val="3.1"/>
</p:tagLst>
</file>

<file path=ppt/tags/tag44.xml><?xml version="1.0" encoding="utf-8"?>
<p:tagLst xmlns:a="http://schemas.openxmlformats.org/drawingml/2006/main" xmlns:r="http://schemas.openxmlformats.org/officeDocument/2006/relationships" xmlns:p="http://schemas.openxmlformats.org/presentationml/2006/main">
  <p:tag name="DELIMITERS" val="3.1"/>
</p:tagLst>
</file>

<file path=ppt/tags/tag45.xml><?xml version="1.0" encoding="utf-8"?>
<p:tagLst xmlns:a="http://schemas.openxmlformats.org/drawingml/2006/main" xmlns:r="http://schemas.openxmlformats.org/officeDocument/2006/relationships" xmlns:p="http://schemas.openxmlformats.org/presentationml/2006/main">
  <p:tag name="DELIMITERS" val="3.1"/>
</p:tagLst>
</file>

<file path=ppt/tags/tag46.xml><?xml version="1.0" encoding="utf-8"?>
<p:tagLst xmlns:a="http://schemas.openxmlformats.org/drawingml/2006/main" xmlns:r="http://schemas.openxmlformats.org/officeDocument/2006/relationships" xmlns:p="http://schemas.openxmlformats.org/presentationml/2006/main">
  <p:tag name="DELIMITERS" val="3.1"/>
</p:tagLst>
</file>

<file path=ppt/tags/tag47.xml><?xml version="1.0" encoding="utf-8"?>
<p:tagLst xmlns:a="http://schemas.openxmlformats.org/drawingml/2006/main" xmlns:r="http://schemas.openxmlformats.org/officeDocument/2006/relationships" xmlns:p="http://schemas.openxmlformats.org/presentationml/2006/main">
  <p:tag name="DELIMITERS" val="3.1"/>
</p:tagLst>
</file>

<file path=ppt/tags/tag48.xml><?xml version="1.0" encoding="utf-8"?>
<p:tagLst xmlns:a="http://schemas.openxmlformats.org/drawingml/2006/main" xmlns:r="http://schemas.openxmlformats.org/officeDocument/2006/relationships" xmlns:p="http://schemas.openxmlformats.org/presentationml/2006/main">
  <p:tag name="SLIDEGUID" val="F0A0201662E7468A944D1E632409AA03"/>
  <p:tag name="SLIDEID" val="F0A0201662E7468A944D1E632409AA03"/>
  <p:tag name="SLIDEORDER" val="1"/>
  <p:tag name="SLIDETYPE" val="Q"/>
  <p:tag name="DEMOGRAPHIC" val="False"/>
  <p:tag name="TEAMASSIGN" val="False"/>
  <p:tag name="SPEEDSCORING" val="False"/>
  <p:tag name="CORRECTPOINTVALUE" val="100"/>
  <p:tag name="INCORRECTPOINTVALUE" val="0"/>
  <p:tag name="ZEROBASED" val="False"/>
  <p:tag name="DELIMITERS" val="3.1"/>
  <p:tag name="VALUEFORMAT" val="0%"/>
  <p:tag name="QUESTIONALIAS" val="El millor programari es"/>
  <p:tag name="ANSWERSALIAS" val="B|smicln|C|smicln|D"/>
  <p:tag name="VALUES" val="Correct|smicln|Correct|smicln|Incorrect"/>
  <p:tag name="RESPONSESGATHERED" val="True"/>
  <p:tag name="TOTALRESPONSES" val="6"/>
  <p:tag name="RESPONSECOUNT" val="9"/>
  <p:tag name="SLICED" val="False"/>
  <p:tag name="RESPONSES" val="-;2;2;11;33;-;-;1;22;"/>
  <p:tag name="CHARTSTRINGSTD" val="3 4 2"/>
  <p:tag name="CHARTSTRINGREV" val="2 4 3"/>
  <p:tag name="CHARTSTRINGSTDPER" val="0,333333333333333 0,444444444444444 0,222222222222222"/>
  <p:tag name="CHARTSTRINGREVPER" val="0,222222222222222 0,444444444444444 0,333333333333333"/>
</p:tagLst>
</file>

<file path=ppt/tags/tag49.xml><?xml version="1.0" encoding="utf-8"?>
<p:tagLst xmlns:a="http://schemas.openxmlformats.org/drawingml/2006/main" xmlns:r="http://schemas.openxmlformats.org/officeDocument/2006/relationships" xmlns:p="http://schemas.openxmlformats.org/presentationml/2006/main">
  <p:tag name="CHARTTYPE" val="0"/>
</p:tagLst>
</file>

<file path=ppt/tags/tag5.xml><?xml version="1.0" encoding="utf-8"?>
<p:tagLst xmlns:a="http://schemas.openxmlformats.org/drawingml/2006/main" xmlns:r="http://schemas.openxmlformats.org/officeDocument/2006/relationships" xmlns:p="http://schemas.openxmlformats.org/presentationml/2006/main">
  <p:tag name="ANSWERBULLETS" val="3"/>
  <p:tag name="OLDNUMANSWERS" val="6"/>
  <p:tag name="TEXTLENGTH" val="74"/>
  <p:tag name="FONTSIZE" val="32"/>
  <p:tag name="BULLETTYPE" val="ppBulletArabicPeriod"/>
  <p:tag name="ANSWERTEXT" val=" GPSSWolferine.&#10;JGPSS.&#10;A mida amb C++.&#10;Witness.&#10;LeanSim (LCFIB).&#10;Un altre."/>
</p:tagLst>
</file>

<file path=ppt/tags/tag50.xml><?xml version="1.0" encoding="utf-8"?>
<p:tagLst xmlns:a="http://schemas.openxmlformats.org/drawingml/2006/main" xmlns:r="http://schemas.openxmlformats.org/officeDocument/2006/relationships" xmlns:p="http://schemas.openxmlformats.org/presentationml/2006/main">
  <p:tag name="ANSWERBULLETS" val="3"/>
  <p:tag name="OLDNUMANSWERS" val="3"/>
  <p:tag name="TEXTLENGTH" val="5"/>
  <p:tag name="FONTSIZE" val="32"/>
  <p:tag name="BULLETTYPE" val="ppBulletArabicPeriod"/>
  <p:tag name="ANSWERTEXT" val="B&#10;C&#10;D"/>
</p:tagLst>
</file>

<file path=ppt/tags/tag51.xml><?xml version="1.0" encoding="utf-8"?>
<p:tagLst xmlns:a="http://schemas.openxmlformats.org/drawingml/2006/main" xmlns:r="http://schemas.openxmlformats.org/officeDocument/2006/relationships" xmlns:p="http://schemas.openxmlformats.org/presentationml/2006/main">
  <p:tag name="CORSHAPE" val="True"/>
  <p:tag name="SHAPETYPE" val="2"/>
</p:tagLst>
</file>

<file path=ppt/tags/tag52.xml><?xml version="1.0" encoding="utf-8"?>
<p:tagLst xmlns:a="http://schemas.openxmlformats.org/drawingml/2006/main" xmlns:r="http://schemas.openxmlformats.org/officeDocument/2006/relationships" xmlns:p="http://schemas.openxmlformats.org/presentationml/2006/main">
  <p:tag name="CORSHAPE" val="True"/>
  <p:tag name="SHAPETYPE" val="2"/>
</p:tagLst>
</file>

<file path=ppt/tags/tag53.xml><?xml version="1.0" encoding="utf-8"?>
<p:tagLst xmlns:a="http://schemas.openxmlformats.org/drawingml/2006/main" xmlns:r="http://schemas.openxmlformats.org/officeDocument/2006/relationships" xmlns:p="http://schemas.openxmlformats.org/presentationml/2006/main">
  <p:tag name="DELIMITERS" val="3.1"/>
</p:tagLst>
</file>

<file path=ppt/tags/tag54.xml><?xml version="1.0" encoding="utf-8"?>
<p:tagLst xmlns:a="http://schemas.openxmlformats.org/drawingml/2006/main" xmlns:r="http://schemas.openxmlformats.org/officeDocument/2006/relationships" xmlns:p="http://schemas.openxmlformats.org/presentationml/2006/main">
  <p:tag name="SLIDEGUID" val="590A35A4C93F466BAFEBCF5D46B53D29"/>
  <p:tag name="SLIDEID" val="590A35A4C93F466BAFEBCF5D46B53D29"/>
  <p:tag name="SLIDEORDER" val="1"/>
  <p:tag name="SLIDETYPE" val="Q"/>
  <p:tag name="DEMOGRAPHIC" val="False"/>
  <p:tag name="TEAMASSIGN" val="False"/>
  <p:tag name="SPEEDSCORING" val="False"/>
  <p:tag name="CORRECTPOINTVALUE" val="100"/>
  <p:tag name="INCORRECTPOINTVALUE" val="0"/>
  <p:tag name="ZEROBASED" val="False"/>
  <p:tag name="DELIMITERS" val="3.1"/>
  <p:tag name="VALUEFORMAT" val="0%"/>
  <p:tag name="QUESTIONALIAS" val="El millor programari es"/>
  <p:tag name="ANSWERSALIAS" val="A|smicln|B|smicln|C|smicln|D"/>
  <p:tag name="VALUES" val="Incorrect|smicln|Correct|smicln|Incorrect|smicln|Incorrect"/>
  <p:tag name="RESPONSESGATHERED" val="True"/>
  <p:tag name="TOTALRESPONSES" val="7"/>
  <p:tag name="RESPONSECOUNT" val="10"/>
  <p:tag name="SLICED" val="False"/>
  <p:tag name="RESPONSES" val="-;22;2;22;2;-;2;2;22;"/>
  <p:tag name="CHARTSTRINGSTD" val="0 10 0 0"/>
  <p:tag name="CHARTSTRINGREV" val="0 0 10 0"/>
  <p:tag name="CHARTSTRINGSTDPER" val="0 1 0 0"/>
  <p:tag name="CHARTSTRINGREVPER" val="0 0 1 0"/>
</p:tagLst>
</file>

<file path=ppt/tags/tag55.xml><?xml version="1.0" encoding="utf-8"?>
<p:tagLst xmlns:a="http://schemas.openxmlformats.org/drawingml/2006/main" xmlns:r="http://schemas.openxmlformats.org/officeDocument/2006/relationships" xmlns:p="http://schemas.openxmlformats.org/presentationml/2006/main">
  <p:tag name="CHARTTYPE" val="0"/>
</p:tagLst>
</file>

<file path=ppt/tags/tag56.xml><?xml version="1.0" encoding="utf-8"?>
<p:tagLst xmlns:a="http://schemas.openxmlformats.org/drawingml/2006/main" xmlns:r="http://schemas.openxmlformats.org/officeDocument/2006/relationships" xmlns:p="http://schemas.openxmlformats.org/presentationml/2006/main">
  <p:tag name="ANSWERBULLETS" val="3"/>
  <p:tag name="OLDNUMANSWERS" val="4"/>
  <p:tag name="TEXTLENGTH" val="7"/>
  <p:tag name="FONTSIZE" val="32"/>
  <p:tag name="BULLETTYPE" val="ppBulletArabicPeriod"/>
  <p:tag name="ANSWERTEXT" val="A&#10;B&#10;C&#10;D"/>
</p:tagLst>
</file>

<file path=ppt/tags/tag57.xml><?xml version="1.0" encoding="utf-8"?>
<p:tagLst xmlns:a="http://schemas.openxmlformats.org/drawingml/2006/main" xmlns:r="http://schemas.openxmlformats.org/officeDocument/2006/relationships" xmlns:p="http://schemas.openxmlformats.org/presentationml/2006/main">
  <p:tag name="CORSHAPE" val="True"/>
  <p:tag name="SHAPETYPE" val="2"/>
</p:tagLst>
</file>

<file path=ppt/tags/tag58.xml><?xml version="1.0" encoding="utf-8"?>
<p:tagLst xmlns:a="http://schemas.openxmlformats.org/drawingml/2006/main" xmlns:r="http://schemas.openxmlformats.org/officeDocument/2006/relationships" xmlns:p="http://schemas.openxmlformats.org/presentationml/2006/main">
  <p:tag name="DELIMITERS" val="3.1"/>
</p:tagLst>
</file>

<file path=ppt/tags/tag6.xml><?xml version="1.0" encoding="utf-8"?>
<p:tagLst xmlns:a="http://schemas.openxmlformats.org/drawingml/2006/main" xmlns:r="http://schemas.openxmlformats.org/officeDocument/2006/relationships" xmlns:p="http://schemas.openxmlformats.org/presentationml/2006/main">
  <p:tag name="DELIMITERS" val="3.1"/>
</p:tagLst>
</file>

<file path=ppt/tags/tag7.xml><?xml version="1.0" encoding="utf-8"?>
<p:tagLst xmlns:a="http://schemas.openxmlformats.org/drawingml/2006/main" xmlns:r="http://schemas.openxmlformats.org/officeDocument/2006/relationships" xmlns:p="http://schemas.openxmlformats.org/presentationml/2006/main">
  <p:tag name="DELIMITERS" val="3.1"/>
</p:tagLst>
</file>

<file path=ppt/tags/tag8.xml><?xml version="1.0" encoding="utf-8"?>
<p:tagLst xmlns:a="http://schemas.openxmlformats.org/drawingml/2006/main" xmlns:r="http://schemas.openxmlformats.org/officeDocument/2006/relationships" xmlns:p="http://schemas.openxmlformats.org/presentationml/2006/main">
  <p:tag name="DELIMITERS" val="3.1"/>
</p:tagLst>
</file>

<file path=ppt/tags/tag9.xml><?xml version="1.0" encoding="utf-8"?>
<p:tagLst xmlns:a="http://schemas.openxmlformats.org/drawingml/2006/main" xmlns:r="http://schemas.openxmlformats.org/officeDocument/2006/relationships" xmlns:p="http://schemas.openxmlformats.org/presentationml/2006/main">
  <p:tag name="DELIMITERS" val="3.1"/>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846</TotalTime>
  <Words>4265</Words>
  <Application>Microsoft Office PowerPoint</Application>
  <PresentationFormat>On-screen Show (4:3)</PresentationFormat>
  <Paragraphs>990</Paragraphs>
  <Slides>61</Slides>
  <Notes>4</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61</vt:i4>
      </vt:variant>
    </vt:vector>
  </HeadingPairs>
  <TitlesOfParts>
    <vt:vector size="70" baseType="lpstr">
      <vt:lpstr>Arial</vt:lpstr>
      <vt:lpstr>Calibri</vt:lpstr>
      <vt:lpstr>Times New Roman</vt:lpstr>
      <vt:lpstr>Tw Cen MT</vt:lpstr>
      <vt:lpstr>Wingdings</vt:lpstr>
      <vt:lpstr>Wingdings 2</vt:lpstr>
      <vt:lpstr>Median</vt:lpstr>
      <vt:lpstr>Chart</vt:lpstr>
      <vt:lpstr>Equation</vt:lpstr>
      <vt:lpstr>Mètriques per triar el programari de simulació</vt:lpstr>
      <vt:lpstr>Regarding the software</vt:lpstr>
      <vt:lpstr>Simuladors Genèrics</vt:lpstr>
      <vt:lpstr>Simuladors a mida</vt:lpstr>
      <vt:lpstr>Quin es el programari mes potent?</vt:lpstr>
      <vt:lpstr>Criteris bàsics</vt:lpstr>
      <vt:lpstr>Criteris bàsics</vt:lpstr>
      <vt:lpstr>Procés de codificació</vt:lpstr>
      <vt:lpstr>Definició de propietats</vt:lpstr>
      <vt:lpstr>Metodologies</vt:lpstr>
      <vt:lpstr>Mosca +</vt:lpstr>
      <vt:lpstr>Nivell 0: Dimensió</vt:lpstr>
      <vt:lpstr>Nivell 1: Categories</vt:lpstr>
      <vt:lpstr>Nivell 1: Categories</vt:lpstr>
      <vt:lpstr>Nivell 2: Característiques</vt:lpstr>
      <vt:lpstr>Nivell 2: Característiques de Funcionalitat</vt:lpstr>
      <vt:lpstr>Nivell 2: Característiques de Usabilitat</vt:lpstr>
      <vt:lpstr>Nivell 2: Característiques de Eficiència</vt:lpstr>
      <vt:lpstr>Nivell 3: Sub-categories</vt:lpstr>
      <vt:lpstr>Nivell 3: Subcategories</vt:lpstr>
      <vt:lpstr>Nivell 4 : mètriques</vt:lpstr>
      <vt:lpstr>Nivell 4 : mètriques (MOSCA+)</vt:lpstr>
      <vt:lpstr>Nivell 4 : mètriques (STEP)</vt:lpstr>
      <vt:lpstr>Nivell 4 : mètriques (STEP) Categoria de manegament</vt:lpstr>
      <vt:lpstr>Nivell 4 : mètriques (STEP) Categoria de requeriments</vt:lpstr>
      <vt:lpstr>Nivell 4 : mètriques (STEP) Categoria de qualitat</vt:lpstr>
      <vt:lpstr>Operativa</vt:lpstr>
      <vt:lpstr>Operativa: Selecció de la llista de SSED</vt:lpstr>
      <vt:lpstr>Sobre la LL.</vt:lpstr>
      <vt:lpstr>Sobre la LM.</vt:lpstr>
      <vt:lpstr>Operativa: nivells de mètriques</vt:lpstr>
      <vt:lpstr>Sobre com el programari recull les mètriques mandatóries.</vt:lpstr>
      <vt:lpstr>Operativa</vt:lpstr>
      <vt:lpstr>Operativa</vt:lpstr>
      <vt:lpstr>Operativa</vt:lpstr>
      <vt:lpstr>Operativa</vt:lpstr>
      <vt:lpstr>Exemple</vt:lpstr>
      <vt:lpstr>Exemple</vt:lpstr>
      <vt:lpstr>El millor programari es</vt:lpstr>
      <vt:lpstr>Exemple</vt:lpstr>
      <vt:lpstr>El millor programari es</vt:lpstr>
      <vt:lpstr>Vincles</vt:lpstr>
      <vt:lpstr>Metrics proposed</vt:lpstr>
      <vt:lpstr>Sustainability</vt:lpstr>
      <vt:lpstr>Sustainability</vt:lpstr>
      <vt:lpstr>Sustainable development</vt:lpstr>
      <vt:lpstr>Some key points</vt:lpstr>
      <vt:lpstr>Environmental approaches to software sustainability</vt:lpstr>
      <vt:lpstr>Social approaches to software sustainability</vt:lpstr>
      <vt:lpstr>Economic approaches to software sustainability</vt:lpstr>
      <vt:lpstr>Technical preservation (techno-centric)</vt:lpstr>
      <vt:lpstr>Technical preservation (techno-centric)</vt:lpstr>
      <vt:lpstr>Emulation (data-centric)</vt:lpstr>
      <vt:lpstr>Migration (functionality-centric)</vt:lpstr>
      <vt:lpstr>Migration (functionality-centric)</vt:lpstr>
      <vt:lpstr>Cultivation (process-centric)</vt:lpstr>
      <vt:lpstr>Cultivation (process-centric)</vt:lpstr>
      <vt:lpstr>Hibernation (knowledge-centric)</vt:lpstr>
      <vt:lpstr>Hibernation (knowledge-centric)</vt:lpstr>
      <vt:lpstr>Deprecation</vt:lpstr>
      <vt:lpstr>Procrastination</vt:lpstr>
    </vt:vector>
  </TitlesOfParts>
  <Company>UPC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Mètriques per triar el programari de simulació</dc:title>
  <dc:creator>Pau Fonseca i Casas</dc:creator>
  <cp:lastModifiedBy>Pau Fonseca i Casas</cp:lastModifiedBy>
  <cp:revision>27</cp:revision>
  <dcterms:created xsi:type="dcterms:W3CDTF">2009-05-18T10:39:05Z</dcterms:created>
  <dcterms:modified xsi:type="dcterms:W3CDTF">2017-02-14T18:59:15Z</dcterms:modified>
</cp:coreProperties>
</file>