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3" r:id="rId2"/>
    <p:sldId id="264" r:id="rId3"/>
    <p:sldId id="276" r:id="rId4"/>
    <p:sldId id="266" r:id="rId5"/>
    <p:sldId id="272" r:id="rId6"/>
    <p:sldId id="275" r:id="rId7"/>
    <p:sldId id="274" r:id="rId8"/>
    <p:sldId id="271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EE0A"/>
    <a:srgbClr val="00F26D"/>
    <a:srgbClr val="DBDBDB"/>
    <a:srgbClr val="FCC8C8"/>
    <a:srgbClr val="F99999"/>
    <a:srgbClr val="FFFF9B"/>
    <a:srgbClr val="D1F6B0"/>
    <a:srgbClr val="B7F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63" autoAdjust="0"/>
    <p:restoredTop sz="69402" autoAdjust="0"/>
  </p:normalViewPr>
  <p:slideViewPr>
    <p:cSldViewPr snapToGrid="0">
      <p:cViewPr varScale="1">
        <p:scale>
          <a:sx n="79" d="100"/>
          <a:sy n="79" d="100"/>
        </p:scale>
        <p:origin x="18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DCE047-4D32-4817-A0A0-09D9E3A656FD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F19EC7D0-3594-4752-AD86-59258DC8D30D}">
      <dgm:prSet/>
      <dgm:spPr/>
      <dgm:t>
        <a:bodyPr/>
        <a:lstStyle/>
        <a:p>
          <a:r>
            <a:rPr lang="pt-BR" dirty="0"/>
            <a:t>INGRESSOS:</a:t>
          </a:r>
          <a:endParaRPr lang="en-US" dirty="0"/>
        </a:p>
      </dgm:t>
    </dgm:pt>
    <dgm:pt modelId="{F9632BE9-897D-447D-8D9A-A01A63A34558}" type="parTrans" cxnId="{8F5D4784-3FF9-4DE7-9762-281A826EE86A}">
      <dgm:prSet/>
      <dgm:spPr/>
      <dgm:t>
        <a:bodyPr/>
        <a:lstStyle/>
        <a:p>
          <a:endParaRPr lang="en-US"/>
        </a:p>
      </dgm:t>
    </dgm:pt>
    <dgm:pt modelId="{88893D04-2ADA-4004-B4AE-F298E2AF1CDC}" type="sibTrans" cxnId="{8F5D4784-3FF9-4DE7-9762-281A826EE86A}">
      <dgm:prSet phldrT="1" phldr="0"/>
      <dgm:spPr/>
      <dgm:t>
        <a:bodyPr/>
        <a:lstStyle/>
        <a:p>
          <a:endParaRPr lang="en-US"/>
        </a:p>
      </dgm:t>
    </dgm:pt>
    <dgm:pt modelId="{8254764A-4357-460F-93FD-3C5BD59F63D6}">
      <dgm:prSet/>
      <dgm:spPr/>
      <dgm:t>
        <a:bodyPr/>
        <a:lstStyle/>
        <a:p>
          <a:r>
            <a:rPr lang="pt-BR"/>
            <a:t>Cada diari venut 90 ptas.</a:t>
          </a:r>
          <a:endParaRPr lang="en-US"/>
        </a:p>
      </dgm:t>
    </dgm:pt>
    <dgm:pt modelId="{A842054A-E254-405F-A14C-927FF1353DF4}" type="parTrans" cxnId="{12EFD427-8DE8-44DC-B48F-639FCBD3F332}">
      <dgm:prSet/>
      <dgm:spPr/>
      <dgm:t>
        <a:bodyPr/>
        <a:lstStyle/>
        <a:p>
          <a:endParaRPr lang="en-US"/>
        </a:p>
      </dgm:t>
    </dgm:pt>
    <dgm:pt modelId="{E3A6F082-1AFD-4F60-8B33-629C81F04130}" type="sibTrans" cxnId="{12EFD427-8DE8-44DC-B48F-639FCBD3F332}">
      <dgm:prSet/>
      <dgm:spPr/>
      <dgm:t>
        <a:bodyPr/>
        <a:lstStyle/>
        <a:p>
          <a:endParaRPr lang="en-US"/>
        </a:p>
      </dgm:t>
    </dgm:pt>
    <dgm:pt modelId="{C7BDA022-1067-4D1F-8F21-E9E7B5672344}">
      <dgm:prSet/>
      <dgm:spPr/>
      <dgm:t>
        <a:bodyPr/>
        <a:lstStyle/>
        <a:p>
          <a:r>
            <a:rPr lang="pt-BR"/>
            <a:t>Cada diari retornat a l’editor 30 ptas.</a:t>
          </a:r>
          <a:endParaRPr lang="en-US"/>
        </a:p>
      </dgm:t>
    </dgm:pt>
    <dgm:pt modelId="{0D4FDB32-BBA4-4DB6-8471-329BFACA5F7D}" type="parTrans" cxnId="{21B992CF-D8E1-4040-B8D2-82ED03D1723D}">
      <dgm:prSet/>
      <dgm:spPr/>
      <dgm:t>
        <a:bodyPr/>
        <a:lstStyle/>
        <a:p>
          <a:endParaRPr lang="en-US"/>
        </a:p>
      </dgm:t>
    </dgm:pt>
    <dgm:pt modelId="{33169510-FE30-4AB3-A48A-CAF2D5ADECC9}" type="sibTrans" cxnId="{21B992CF-D8E1-4040-B8D2-82ED03D1723D}">
      <dgm:prSet/>
      <dgm:spPr/>
      <dgm:t>
        <a:bodyPr/>
        <a:lstStyle/>
        <a:p>
          <a:endParaRPr lang="en-US"/>
        </a:p>
      </dgm:t>
    </dgm:pt>
    <dgm:pt modelId="{B7766AD6-CE5A-4B02-B0DB-6DEA718D5407}">
      <dgm:prSet/>
      <dgm:spPr/>
      <dgm:t>
        <a:bodyPr/>
        <a:lstStyle/>
        <a:p>
          <a:r>
            <a:rPr lang="pt-BR"/>
            <a:t>DESPESES:</a:t>
          </a:r>
          <a:endParaRPr lang="en-US"/>
        </a:p>
      </dgm:t>
    </dgm:pt>
    <dgm:pt modelId="{ED2867CB-79B1-4074-9106-DD1A248A3F84}" type="parTrans" cxnId="{352B58AC-FB19-47F8-976E-A54336427A19}">
      <dgm:prSet/>
      <dgm:spPr/>
      <dgm:t>
        <a:bodyPr/>
        <a:lstStyle/>
        <a:p>
          <a:endParaRPr lang="en-US"/>
        </a:p>
      </dgm:t>
    </dgm:pt>
    <dgm:pt modelId="{5BFA8AAE-6AA5-4E9C-AD84-64606F31AAFF}" type="sibTrans" cxnId="{352B58AC-FB19-47F8-976E-A54336427A19}">
      <dgm:prSet phldrT="2" phldr="0"/>
      <dgm:spPr/>
      <dgm:t>
        <a:bodyPr/>
        <a:lstStyle/>
        <a:p>
          <a:endParaRPr lang="en-US"/>
        </a:p>
      </dgm:t>
    </dgm:pt>
    <dgm:pt modelId="{58E98B4E-E861-484D-8D0F-58829F515CAF}">
      <dgm:prSet/>
      <dgm:spPr/>
      <dgm:t>
        <a:bodyPr/>
        <a:lstStyle/>
        <a:p>
          <a:r>
            <a:rPr lang="pt-BR"/>
            <a:t>Cada diari comprat a l’editor 60 ptas.</a:t>
          </a:r>
          <a:endParaRPr lang="en-US"/>
        </a:p>
      </dgm:t>
    </dgm:pt>
    <dgm:pt modelId="{F6FCAFBC-B233-45F8-8BC7-FE5A06A48031}" type="parTrans" cxnId="{A6504CB8-6C21-4DE6-97C7-6BB63567429D}">
      <dgm:prSet/>
      <dgm:spPr/>
      <dgm:t>
        <a:bodyPr/>
        <a:lstStyle/>
        <a:p>
          <a:endParaRPr lang="en-US"/>
        </a:p>
      </dgm:t>
    </dgm:pt>
    <dgm:pt modelId="{A91B0555-14F8-436A-B8F8-77D68B58C57C}" type="sibTrans" cxnId="{A6504CB8-6C21-4DE6-97C7-6BB63567429D}">
      <dgm:prSet/>
      <dgm:spPr/>
      <dgm:t>
        <a:bodyPr/>
        <a:lstStyle/>
        <a:p>
          <a:endParaRPr lang="en-US"/>
        </a:p>
      </dgm:t>
    </dgm:pt>
    <dgm:pt modelId="{C2616338-5FEF-455B-9197-96E52C5B844B}" type="pres">
      <dgm:prSet presAssocID="{70DCE047-4D32-4817-A0A0-09D9E3A656FD}" presName="linear" presStyleCnt="0">
        <dgm:presLayoutVars>
          <dgm:dir/>
          <dgm:animLvl val="lvl"/>
          <dgm:resizeHandles val="exact"/>
        </dgm:presLayoutVars>
      </dgm:prSet>
      <dgm:spPr/>
    </dgm:pt>
    <dgm:pt modelId="{E26F019C-185C-4D15-8AEC-2D94AF570649}" type="pres">
      <dgm:prSet presAssocID="{F19EC7D0-3594-4752-AD86-59258DC8D30D}" presName="parentLin" presStyleCnt="0"/>
      <dgm:spPr/>
    </dgm:pt>
    <dgm:pt modelId="{82E89805-DF6C-4832-A8E0-DA8AC38CB869}" type="pres">
      <dgm:prSet presAssocID="{F19EC7D0-3594-4752-AD86-59258DC8D30D}" presName="parentLeftMargin" presStyleLbl="node1" presStyleIdx="0" presStyleCnt="2"/>
      <dgm:spPr/>
    </dgm:pt>
    <dgm:pt modelId="{4665E56B-21B1-4782-B314-6DDC7839AFB2}" type="pres">
      <dgm:prSet presAssocID="{F19EC7D0-3594-4752-AD86-59258DC8D30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D87731B-DC3D-4D06-A587-814ED30F0391}" type="pres">
      <dgm:prSet presAssocID="{F19EC7D0-3594-4752-AD86-59258DC8D30D}" presName="negativeSpace" presStyleCnt="0"/>
      <dgm:spPr/>
    </dgm:pt>
    <dgm:pt modelId="{B9169050-10EB-4269-9078-7B3C0B6959F1}" type="pres">
      <dgm:prSet presAssocID="{F19EC7D0-3594-4752-AD86-59258DC8D30D}" presName="childText" presStyleLbl="conFgAcc1" presStyleIdx="0" presStyleCnt="2">
        <dgm:presLayoutVars>
          <dgm:bulletEnabled val="1"/>
        </dgm:presLayoutVars>
      </dgm:prSet>
      <dgm:spPr/>
    </dgm:pt>
    <dgm:pt modelId="{BC543DC1-D5BA-4C32-BA83-9ADBA29D8D9C}" type="pres">
      <dgm:prSet presAssocID="{88893D04-2ADA-4004-B4AE-F298E2AF1CDC}" presName="spaceBetweenRectangles" presStyleCnt="0"/>
      <dgm:spPr/>
    </dgm:pt>
    <dgm:pt modelId="{105379EE-2711-4DBC-ADC1-12EA6EE052A3}" type="pres">
      <dgm:prSet presAssocID="{B7766AD6-CE5A-4B02-B0DB-6DEA718D5407}" presName="parentLin" presStyleCnt="0"/>
      <dgm:spPr/>
    </dgm:pt>
    <dgm:pt modelId="{8D328E1E-8F1D-44B2-9670-03D560A8D111}" type="pres">
      <dgm:prSet presAssocID="{B7766AD6-CE5A-4B02-B0DB-6DEA718D5407}" presName="parentLeftMargin" presStyleLbl="node1" presStyleIdx="0" presStyleCnt="2"/>
      <dgm:spPr/>
    </dgm:pt>
    <dgm:pt modelId="{2A47F8D1-840B-49F7-A6A2-398DC74E0E16}" type="pres">
      <dgm:prSet presAssocID="{B7766AD6-CE5A-4B02-B0DB-6DEA718D540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5B44D16-2A6C-46C9-97DC-29F626EF310E}" type="pres">
      <dgm:prSet presAssocID="{B7766AD6-CE5A-4B02-B0DB-6DEA718D5407}" presName="negativeSpace" presStyleCnt="0"/>
      <dgm:spPr/>
    </dgm:pt>
    <dgm:pt modelId="{31DA9972-5B83-40B3-ADF0-D3DC3D11BDFE}" type="pres">
      <dgm:prSet presAssocID="{B7766AD6-CE5A-4B02-B0DB-6DEA718D540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5944706-9C89-42B2-90D0-B6DEB6B1C92F}" type="presOf" srcId="{F19EC7D0-3594-4752-AD86-59258DC8D30D}" destId="{82E89805-DF6C-4832-A8E0-DA8AC38CB869}" srcOrd="0" destOrd="0" presId="urn:microsoft.com/office/officeart/2005/8/layout/list1"/>
    <dgm:cxn modelId="{0E4D4819-30CA-4C5E-BA3A-66D1634D805D}" type="presOf" srcId="{B7766AD6-CE5A-4B02-B0DB-6DEA718D5407}" destId="{8D328E1E-8F1D-44B2-9670-03D560A8D111}" srcOrd="0" destOrd="0" presId="urn:microsoft.com/office/officeart/2005/8/layout/list1"/>
    <dgm:cxn modelId="{12EFD427-8DE8-44DC-B48F-639FCBD3F332}" srcId="{F19EC7D0-3594-4752-AD86-59258DC8D30D}" destId="{8254764A-4357-460F-93FD-3C5BD59F63D6}" srcOrd="0" destOrd="0" parTransId="{A842054A-E254-405F-A14C-927FF1353DF4}" sibTransId="{E3A6F082-1AFD-4F60-8B33-629C81F04130}"/>
    <dgm:cxn modelId="{20678D34-0C73-4350-9050-2E0F2287CEC3}" type="presOf" srcId="{70DCE047-4D32-4817-A0A0-09D9E3A656FD}" destId="{C2616338-5FEF-455B-9197-96E52C5B844B}" srcOrd="0" destOrd="0" presId="urn:microsoft.com/office/officeart/2005/8/layout/list1"/>
    <dgm:cxn modelId="{9174014B-F36A-47C2-99EE-F36B77666D9E}" type="presOf" srcId="{C7BDA022-1067-4D1F-8F21-E9E7B5672344}" destId="{B9169050-10EB-4269-9078-7B3C0B6959F1}" srcOrd="0" destOrd="1" presId="urn:microsoft.com/office/officeart/2005/8/layout/list1"/>
    <dgm:cxn modelId="{98024E71-4BAA-430F-B295-FF033575D87A}" type="presOf" srcId="{8254764A-4357-460F-93FD-3C5BD59F63D6}" destId="{B9169050-10EB-4269-9078-7B3C0B6959F1}" srcOrd="0" destOrd="0" presId="urn:microsoft.com/office/officeart/2005/8/layout/list1"/>
    <dgm:cxn modelId="{1A5F5459-52BB-4676-8804-90C375639B16}" type="presOf" srcId="{F19EC7D0-3594-4752-AD86-59258DC8D30D}" destId="{4665E56B-21B1-4782-B314-6DDC7839AFB2}" srcOrd="1" destOrd="0" presId="urn:microsoft.com/office/officeart/2005/8/layout/list1"/>
    <dgm:cxn modelId="{8F5D4784-3FF9-4DE7-9762-281A826EE86A}" srcId="{70DCE047-4D32-4817-A0A0-09D9E3A656FD}" destId="{F19EC7D0-3594-4752-AD86-59258DC8D30D}" srcOrd="0" destOrd="0" parTransId="{F9632BE9-897D-447D-8D9A-A01A63A34558}" sibTransId="{88893D04-2ADA-4004-B4AE-F298E2AF1CDC}"/>
    <dgm:cxn modelId="{0E73078C-EEB3-49CD-82ED-ACEAF79667AD}" type="presOf" srcId="{58E98B4E-E861-484D-8D0F-58829F515CAF}" destId="{31DA9972-5B83-40B3-ADF0-D3DC3D11BDFE}" srcOrd="0" destOrd="0" presId="urn:microsoft.com/office/officeart/2005/8/layout/list1"/>
    <dgm:cxn modelId="{352B58AC-FB19-47F8-976E-A54336427A19}" srcId="{70DCE047-4D32-4817-A0A0-09D9E3A656FD}" destId="{B7766AD6-CE5A-4B02-B0DB-6DEA718D5407}" srcOrd="1" destOrd="0" parTransId="{ED2867CB-79B1-4074-9106-DD1A248A3F84}" sibTransId="{5BFA8AAE-6AA5-4E9C-AD84-64606F31AAFF}"/>
    <dgm:cxn modelId="{A6504CB8-6C21-4DE6-97C7-6BB63567429D}" srcId="{B7766AD6-CE5A-4B02-B0DB-6DEA718D5407}" destId="{58E98B4E-E861-484D-8D0F-58829F515CAF}" srcOrd="0" destOrd="0" parTransId="{F6FCAFBC-B233-45F8-8BC7-FE5A06A48031}" sibTransId="{A91B0555-14F8-436A-B8F8-77D68B58C57C}"/>
    <dgm:cxn modelId="{03A4C5CC-2DEF-41DF-A78C-A62278CC3685}" type="presOf" srcId="{B7766AD6-CE5A-4B02-B0DB-6DEA718D5407}" destId="{2A47F8D1-840B-49F7-A6A2-398DC74E0E16}" srcOrd="1" destOrd="0" presId="urn:microsoft.com/office/officeart/2005/8/layout/list1"/>
    <dgm:cxn modelId="{21B992CF-D8E1-4040-B8D2-82ED03D1723D}" srcId="{F19EC7D0-3594-4752-AD86-59258DC8D30D}" destId="{C7BDA022-1067-4D1F-8F21-E9E7B5672344}" srcOrd="1" destOrd="0" parTransId="{0D4FDB32-BBA4-4DB6-8471-329BFACA5F7D}" sibTransId="{33169510-FE30-4AB3-A48A-CAF2D5ADECC9}"/>
    <dgm:cxn modelId="{19D7C180-CFEB-4748-BE88-4A218729263A}" type="presParOf" srcId="{C2616338-5FEF-455B-9197-96E52C5B844B}" destId="{E26F019C-185C-4D15-8AEC-2D94AF570649}" srcOrd="0" destOrd="0" presId="urn:microsoft.com/office/officeart/2005/8/layout/list1"/>
    <dgm:cxn modelId="{D13D6457-BB21-4D47-9C38-EFC14849DDBB}" type="presParOf" srcId="{E26F019C-185C-4D15-8AEC-2D94AF570649}" destId="{82E89805-DF6C-4832-A8E0-DA8AC38CB869}" srcOrd="0" destOrd="0" presId="urn:microsoft.com/office/officeart/2005/8/layout/list1"/>
    <dgm:cxn modelId="{851053ED-6669-4361-B59A-7A0A8229BAE3}" type="presParOf" srcId="{E26F019C-185C-4D15-8AEC-2D94AF570649}" destId="{4665E56B-21B1-4782-B314-6DDC7839AFB2}" srcOrd="1" destOrd="0" presId="urn:microsoft.com/office/officeart/2005/8/layout/list1"/>
    <dgm:cxn modelId="{77DEDEDB-8714-4C7F-B576-4D7A12079C4E}" type="presParOf" srcId="{C2616338-5FEF-455B-9197-96E52C5B844B}" destId="{9D87731B-DC3D-4D06-A587-814ED30F0391}" srcOrd="1" destOrd="0" presId="urn:microsoft.com/office/officeart/2005/8/layout/list1"/>
    <dgm:cxn modelId="{776AB491-8829-4EB7-85B7-DDC42DA501B3}" type="presParOf" srcId="{C2616338-5FEF-455B-9197-96E52C5B844B}" destId="{B9169050-10EB-4269-9078-7B3C0B6959F1}" srcOrd="2" destOrd="0" presId="urn:microsoft.com/office/officeart/2005/8/layout/list1"/>
    <dgm:cxn modelId="{7149E829-089F-4FB0-85FD-9F4CADC8282D}" type="presParOf" srcId="{C2616338-5FEF-455B-9197-96E52C5B844B}" destId="{BC543DC1-D5BA-4C32-BA83-9ADBA29D8D9C}" srcOrd="3" destOrd="0" presId="urn:microsoft.com/office/officeart/2005/8/layout/list1"/>
    <dgm:cxn modelId="{AC6A5D73-D59F-4F58-8AED-2B8A6C45A76C}" type="presParOf" srcId="{C2616338-5FEF-455B-9197-96E52C5B844B}" destId="{105379EE-2711-4DBC-ADC1-12EA6EE052A3}" srcOrd="4" destOrd="0" presId="urn:microsoft.com/office/officeart/2005/8/layout/list1"/>
    <dgm:cxn modelId="{FA204BC0-DCC6-4371-B23A-1FCCC6534791}" type="presParOf" srcId="{105379EE-2711-4DBC-ADC1-12EA6EE052A3}" destId="{8D328E1E-8F1D-44B2-9670-03D560A8D111}" srcOrd="0" destOrd="0" presId="urn:microsoft.com/office/officeart/2005/8/layout/list1"/>
    <dgm:cxn modelId="{22985EDA-1722-46D0-9D6C-71D9E8AABE7A}" type="presParOf" srcId="{105379EE-2711-4DBC-ADC1-12EA6EE052A3}" destId="{2A47F8D1-840B-49F7-A6A2-398DC74E0E16}" srcOrd="1" destOrd="0" presId="urn:microsoft.com/office/officeart/2005/8/layout/list1"/>
    <dgm:cxn modelId="{F2E469CD-3FC7-494B-A476-1AC5C8CE4ECF}" type="presParOf" srcId="{C2616338-5FEF-455B-9197-96E52C5B844B}" destId="{05B44D16-2A6C-46C9-97DC-29F626EF310E}" srcOrd="5" destOrd="0" presId="urn:microsoft.com/office/officeart/2005/8/layout/list1"/>
    <dgm:cxn modelId="{BBA18BD8-CAE9-4B43-9135-2ECA67A80325}" type="presParOf" srcId="{C2616338-5FEF-455B-9197-96E52C5B844B}" destId="{31DA9972-5B83-40B3-ADF0-D3DC3D11BDF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DCE047-4D32-4817-A0A0-09D9E3A656FD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19EC7D0-3594-4752-AD86-59258DC8D30D}">
      <dgm:prSet custT="1"/>
      <dgm:spPr/>
      <dgm:t>
        <a:bodyPr/>
        <a:lstStyle/>
        <a:p>
          <a:r>
            <a:rPr lang="pt-BR" sz="3200" dirty="0"/>
            <a:t>OBJECTIU:</a:t>
          </a:r>
          <a:endParaRPr lang="en-US" sz="6500" dirty="0"/>
        </a:p>
      </dgm:t>
    </dgm:pt>
    <dgm:pt modelId="{F9632BE9-897D-447D-8D9A-A01A63A34558}" type="parTrans" cxnId="{8F5D4784-3FF9-4DE7-9762-281A826EE86A}">
      <dgm:prSet/>
      <dgm:spPr/>
      <dgm:t>
        <a:bodyPr/>
        <a:lstStyle/>
        <a:p>
          <a:endParaRPr lang="en-US"/>
        </a:p>
      </dgm:t>
    </dgm:pt>
    <dgm:pt modelId="{88893D04-2ADA-4004-B4AE-F298E2AF1CDC}" type="sibTrans" cxnId="{8F5D4784-3FF9-4DE7-9762-281A826EE86A}">
      <dgm:prSet phldrT="1" phldr="0"/>
      <dgm:spPr/>
      <dgm:t>
        <a:bodyPr/>
        <a:lstStyle/>
        <a:p>
          <a:endParaRPr lang="en-US"/>
        </a:p>
      </dgm:t>
    </dgm:pt>
    <dgm:pt modelId="{8254764A-4357-460F-93FD-3C5BD59F63D6}">
      <dgm:prSet custT="1"/>
      <dgm:spPr/>
      <dgm:t>
        <a:bodyPr/>
        <a:lstStyle/>
        <a:p>
          <a:r>
            <a:rPr lang="en-US" sz="3600" dirty="0" err="1"/>
            <a:t>Determinar</a:t>
          </a:r>
          <a:r>
            <a:rPr lang="en-US" sz="3600" dirty="0"/>
            <a:t> el </a:t>
          </a:r>
          <a:r>
            <a:rPr lang="en-US" sz="3600" dirty="0" err="1"/>
            <a:t>benefici</a:t>
          </a:r>
          <a:r>
            <a:rPr lang="en-US" sz="3600" dirty="0"/>
            <a:t> </a:t>
          </a:r>
          <a:r>
            <a:rPr lang="en-US" sz="3600" dirty="0" err="1"/>
            <a:t>mig</a:t>
          </a:r>
          <a:r>
            <a:rPr lang="en-US" sz="3600" dirty="0"/>
            <a:t> </a:t>
          </a:r>
          <a:r>
            <a:rPr lang="en-US" sz="3600" dirty="0" err="1"/>
            <a:t>diari</a:t>
          </a:r>
          <a:endParaRPr lang="en-US" sz="3600" dirty="0"/>
        </a:p>
      </dgm:t>
    </dgm:pt>
    <dgm:pt modelId="{A842054A-E254-405F-A14C-927FF1353DF4}" type="parTrans" cxnId="{12EFD427-8DE8-44DC-B48F-639FCBD3F332}">
      <dgm:prSet/>
      <dgm:spPr/>
      <dgm:t>
        <a:bodyPr/>
        <a:lstStyle/>
        <a:p>
          <a:endParaRPr lang="en-US"/>
        </a:p>
      </dgm:t>
    </dgm:pt>
    <dgm:pt modelId="{E3A6F082-1AFD-4F60-8B33-629C81F04130}" type="sibTrans" cxnId="{12EFD427-8DE8-44DC-B48F-639FCBD3F332}">
      <dgm:prSet/>
      <dgm:spPr/>
      <dgm:t>
        <a:bodyPr/>
        <a:lstStyle/>
        <a:p>
          <a:endParaRPr lang="en-US"/>
        </a:p>
      </dgm:t>
    </dgm:pt>
    <dgm:pt modelId="{C2616338-5FEF-455B-9197-96E52C5B844B}" type="pres">
      <dgm:prSet presAssocID="{70DCE047-4D32-4817-A0A0-09D9E3A656FD}" presName="linear" presStyleCnt="0">
        <dgm:presLayoutVars>
          <dgm:dir/>
          <dgm:animLvl val="lvl"/>
          <dgm:resizeHandles val="exact"/>
        </dgm:presLayoutVars>
      </dgm:prSet>
      <dgm:spPr/>
    </dgm:pt>
    <dgm:pt modelId="{E26F019C-185C-4D15-8AEC-2D94AF570649}" type="pres">
      <dgm:prSet presAssocID="{F19EC7D0-3594-4752-AD86-59258DC8D30D}" presName="parentLin" presStyleCnt="0"/>
      <dgm:spPr/>
    </dgm:pt>
    <dgm:pt modelId="{82E89805-DF6C-4832-A8E0-DA8AC38CB869}" type="pres">
      <dgm:prSet presAssocID="{F19EC7D0-3594-4752-AD86-59258DC8D30D}" presName="parentLeftMargin" presStyleLbl="node1" presStyleIdx="0" presStyleCnt="1"/>
      <dgm:spPr/>
    </dgm:pt>
    <dgm:pt modelId="{4665E56B-21B1-4782-B314-6DDC7839AFB2}" type="pres">
      <dgm:prSet presAssocID="{F19EC7D0-3594-4752-AD86-59258DC8D30D}" presName="parentText" presStyleLbl="node1" presStyleIdx="0" presStyleCnt="1" custScaleX="77349" custScaleY="49149">
        <dgm:presLayoutVars>
          <dgm:chMax val="0"/>
          <dgm:bulletEnabled val="1"/>
        </dgm:presLayoutVars>
      </dgm:prSet>
      <dgm:spPr/>
    </dgm:pt>
    <dgm:pt modelId="{9D87731B-DC3D-4D06-A587-814ED30F0391}" type="pres">
      <dgm:prSet presAssocID="{F19EC7D0-3594-4752-AD86-59258DC8D30D}" presName="negativeSpace" presStyleCnt="0"/>
      <dgm:spPr/>
    </dgm:pt>
    <dgm:pt modelId="{B9169050-10EB-4269-9078-7B3C0B6959F1}" type="pres">
      <dgm:prSet presAssocID="{F19EC7D0-3594-4752-AD86-59258DC8D30D}" presName="childText" presStyleLbl="conFgAcc1" presStyleIdx="0" presStyleCnt="1" custLinFactNeighborX="-10717" custLinFactNeighborY="-4425">
        <dgm:presLayoutVars>
          <dgm:bulletEnabled val="1"/>
        </dgm:presLayoutVars>
      </dgm:prSet>
      <dgm:spPr/>
    </dgm:pt>
  </dgm:ptLst>
  <dgm:cxnLst>
    <dgm:cxn modelId="{85944706-9C89-42B2-90D0-B6DEB6B1C92F}" type="presOf" srcId="{F19EC7D0-3594-4752-AD86-59258DC8D30D}" destId="{82E89805-DF6C-4832-A8E0-DA8AC38CB869}" srcOrd="0" destOrd="0" presId="urn:microsoft.com/office/officeart/2005/8/layout/list1"/>
    <dgm:cxn modelId="{12EFD427-8DE8-44DC-B48F-639FCBD3F332}" srcId="{F19EC7D0-3594-4752-AD86-59258DC8D30D}" destId="{8254764A-4357-460F-93FD-3C5BD59F63D6}" srcOrd="0" destOrd="0" parTransId="{A842054A-E254-405F-A14C-927FF1353DF4}" sibTransId="{E3A6F082-1AFD-4F60-8B33-629C81F04130}"/>
    <dgm:cxn modelId="{20678D34-0C73-4350-9050-2E0F2287CEC3}" type="presOf" srcId="{70DCE047-4D32-4817-A0A0-09D9E3A656FD}" destId="{C2616338-5FEF-455B-9197-96E52C5B844B}" srcOrd="0" destOrd="0" presId="urn:microsoft.com/office/officeart/2005/8/layout/list1"/>
    <dgm:cxn modelId="{98024E71-4BAA-430F-B295-FF033575D87A}" type="presOf" srcId="{8254764A-4357-460F-93FD-3C5BD59F63D6}" destId="{B9169050-10EB-4269-9078-7B3C0B6959F1}" srcOrd="0" destOrd="0" presId="urn:microsoft.com/office/officeart/2005/8/layout/list1"/>
    <dgm:cxn modelId="{1A5F5459-52BB-4676-8804-90C375639B16}" type="presOf" srcId="{F19EC7D0-3594-4752-AD86-59258DC8D30D}" destId="{4665E56B-21B1-4782-B314-6DDC7839AFB2}" srcOrd="1" destOrd="0" presId="urn:microsoft.com/office/officeart/2005/8/layout/list1"/>
    <dgm:cxn modelId="{8F5D4784-3FF9-4DE7-9762-281A826EE86A}" srcId="{70DCE047-4D32-4817-A0A0-09D9E3A656FD}" destId="{F19EC7D0-3594-4752-AD86-59258DC8D30D}" srcOrd="0" destOrd="0" parTransId="{F9632BE9-897D-447D-8D9A-A01A63A34558}" sibTransId="{88893D04-2ADA-4004-B4AE-F298E2AF1CDC}"/>
    <dgm:cxn modelId="{19D7C180-CFEB-4748-BE88-4A218729263A}" type="presParOf" srcId="{C2616338-5FEF-455B-9197-96E52C5B844B}" destId="{E26F019C-185C-4D15-8AEC-2D94AF570649}" srcOrd="0" destOrd="0" presId="urn:microsoft.com/office/officeart/2005/8/layout/list1"/>
    <dgm:cxn modelId="{D13D6457-BB21-4D47-9C38-EFC14849DDBB}" type="presParOf" srcId="{E26F019C-185C-4D15-8AEC-2D94AF570649}" destId="{82E89805-DF6C-4832-A8E0-DA8AC38CB869}" srcOrd="0" destOrd="0" presId="urn:microsoft.com/office/officeart/2005/8/layout/list1"/>
    <dgm:cxn modelId="{851053ED-6669-4361-B59A-7A0A8229BAE3}" type="presParOf" srcId="{E26F019C-185C-4D15-8AEC-2D94AF570649}" destId="{4665E56B-21B1-4782-B314-6DDC7839AFB2}" srcOrd="1" destOrd="0" presId="urn:microsoft.com/office/officeart/2005/8/layout/list1"/>
    <dgm:cxn modelId="{77DEDEDB-8714-4C7F-B576-4D7A12079C4E}" type="presParOf" srcId="{C2616338-5FEF-455B-9197-96E52C5B844B}" destId="{9D87731B-DC3D-4D06-A587-814ED30F0391}" srcOrd="1" destOrd="0" presId="urn:microsoft.com/office/officeart/2005/8/layout/list1"/>
    <dgm:cxn modelId="{776AB491-8829-4EB7-85B7-DDC42DA501B3}" type="presParOf" srcId="{C2616338-5FEF-455B-9197-96E52C5B844B}" destId="{B9169050-10EB-4269-9078-7B3C0B6959F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69050-10EB-4269-9078-7B3C0B6959F1}">
      <dsp:nvSpPr>
        <dsp:cNvPr id="0" name=""/>
        <dsp:cNvSpPr/>
      </dsp:nvSpPr>
      <dsp:spPr>
        <a:xfrm>
          <a:off x="0" y="536025"/>
          <a:ext cx="6151562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430" tIns="666496" rIns="477430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200" kern="1200"/>
            <a:t>Cada diari venut 90 ptas.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200" kern="1200"/>
            <a:t>Cada diari retornat a l’editor 30 ptas.</a:t>
          </a:r>
          <a:endParaRPr lang="en-US" sz="3200" kern="1200"/>
        </a:p>
      </dsp:txBody>
      <dsp:txXfrm>
        <a:off x="0" y="536025"/>
        <a:ext cx="6151562" cy="2268000"/>
      </dsp:txXfrm>
    </dsp:sp>
    <dsp:sp modelId="{4665E56B-21B1-4782-B314-6DDC7839AFB2}">
      <dsp:nvSpPr>
        <dsp:cNvPr id="0" name=""/>
        <dsp:cNvSpPr/>
      </dsp:nvSpPr>
      <dsp:spPr>
        <a:xfrm>
          <a:off x="307578" y="63705"/>
          <a:ext cx="4306094" cy="9446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60" tIns="0" rIns="16276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INGRESSOS:</a:t>
          </a:r>
          <a:endParaRPr lang="en-US" sz="3200" kern="1200" dirty="0"/>
        </a:p>
      </dsp:txBody>
      <dsp:txXfrm>
        <a:off x="353692" y="109819"/>
        <a:ext cx="4213866" cy="852412"/>
      </dsp:txXfrm>
    </dsp:sp>
    <dsp:sp modelId="{31DA9972-5B83-40B3-ADF0-D3DC3D11BDFE}">
      <dsp:nvSpPr>
        <dsp:cNvPr id="0" name=""/>
        <dsp:cNvSpPr/>
      </dsp:nvSpPr>
      <dsp:spPr>
        <a:xfrm>
          <a:off x="0" y="3449145"/>
          <a:ext cx="6151562" cy="176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35912"/>
              <a:satOff val="-252"/>
              <a:lumOff val="76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430" tIns="666496" rIns="477430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200" kern="1200"/>
            <a:t>Cada diari comprat a l’editor 60 ptas.</a:t>
          </a:r>
          <a:endParaRPr lang="en-US" sz="3200" kern="1200"/>
        </a:p>
      </dsp:txBody>
      <dsp:txXfrm>
        <a:off x="0" y="3449145"/>
        <a:ext cx="6151562" cy="1764000"/>
      </dsp:txXfrm>
    </dsp:sp>
    <dsp:sp modelId="{2A47F8D1-840B-49F7-A6A2-398DC74E0E16}">
      <dsp:nvSpPr>
        <dsp:cNvPr id="0" name=""/>
        <dsp:cNvSpPr/>
      </dsp:nvSpPr>
      <dsp:spPr>
        <a:xfrm>
          <a:off x="307578" y="2976825"/>
          <a:ext cx="4306094" cy="944640"/>
        </a:xfrm>
        <a:prstGeom prst="roundRect">
          <a:avLst/>
        </a:prstGeom>
        <a:solidFill>
          <a:schemeClr val="accent3">
            <a:hueOff val="935912"/>
            <a:satOff val="-252"/>
            <a:lumOff val="76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60" tIns="0" rIns="16276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DESPESES:</a:t>
          </a:r>
          <a:endParaRPr lang="en-US" sz="3200" kern="1200"/>
        </a:p>
      </dsp:txBody>
      <dsp:txXfrm>
        <a:off x="353692" y="3022939"/>
        <a:ext cx="4213866" cy="852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69050-10EB-4269-9078-7B3C0B6959F1}">
      <dsp:nvSpPr>
        <dsp:cNvPr id="0" name=""/>
        <dsp:cNvSpPr/>
      </dsp:nvSpPr>
      <dsp:spPr>
        <a:xfrm>
          <a:off x="0" y="1290690"/>
          <a:ext cx="6151562" cy="26105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430" tIns="1353820" rIns="477430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 err="1"/>
            <a:t>Determinar</a:t>
          </a:r>
          <a:r>
            <a:rPr lang="en-US" sz="3600" kern="1200" dirty="0"/>
            <a:t> el </a:t>
          </a:r>
          <a:r>
            <a:rPr lang="en-US" sz="3600" kern="1200" dirty="0" err="1"/>
            <a:t>benefici</a:t>
          </a:r>
          <a:r>
            <a:rPr lang="en-US" sz="3600" kern="1200" dirty="0"/>
            <a:t> </a:t>
          </a:r>
          <a:r>
            <a:rPr lang="en-US" sz="3600" kern="1200" dirty="0" err="1"/>
            <a:t>mig</a:t>
          </a:r>
          <a:r>
            <a:rPr lang="en-US" sz="3600" kern="1200" dirty="0"/>
            <a:t> </a:t>
          </a:r>
          <a:r>
            <a:rPr lang="en-US" sz="3600" kern="1200" dirty="0" err="1"/>
            <a:t>diari</a:t>
          </a:r>
          <a:endParaRPr lang="en-US" sz="3600" kern="1200" dirty="0"/>
        </a:p>
      </dsp:txBody>
      <dsp:txXfrm>
        <a:off x="0" y="1290690"/>
        <a:ext cx="6151562" cy="2610562"/>
      </dsp:txXfrm>
    </dsp:sp>
    <dsp:sp modelId="{4665E56B-21B1-4782-B314-6DDC7839AFB2}">
      <dsp:nvSpPr>
        <dsp:cNvPr id="0" name=""/>
        <dsp:cNvSpPr/>
      </dsp:nvSpPr>
      <dsp:spPr>
        <a:xfrm>
          <a:off x="307578" y="1349472"/>
          <a:ext cx="3330720" cy="94307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60" tIns="0" rIns="16276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OBJECTIU:</a:t>
          </a:r>
          <a:endParaRPr lang="en-US" sz="6500" kern="1200" dirty="0"/>
        </a:p>
      </dsp:txBody>
      <dsp:txXfrm>
        <a:off x="353615" y="1395509"/>
        <a:ext cx="3238646" cy="850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2F6D8-F0E0-4B55-B86E-FB0EABA3F01A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AD978-8410-4C63-964C-593157207E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105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El </a:t>
            </a:r>
            <a:r>
              <a:rPr lang="es-ES" dirty="0" err="1"/>
              <a:t>nostre</a:t>
            </a:r>
            <a:r>
              <a:rPr lang="es-ES" dirty="0"/>
              <a:t> sistema gestiona el </a:t>
            </a:r>
            <a:r>
              <a:rPr lang="es-ES" dirty="0" err="1"/>
              <a:t>benefici</a:t>
            </a:r>
            <a:r>
              <a:rPr lang="es-ES" dirty="0"/>
              <a:t> </a:t>
            </a:r>
            <a:r>
              <a:rPr lang="es-ES" dirty="0" err="1"/>
              <a:t>mitjà</a:t>
            </a:r>
            <a:r>
              <a:rPr lang="es-ES" dirty="0"/>
              <a:t> </a:t>
            </a:r>
            <a:r>
              <a:rPr lang="es-ES" dirty="0" err="1"/>
              <a:t>diari</a:t>
            </a:r>
            <a:r>
              <a:rPr lang="es-ES" dirty="0"/>
              <a:t> </a:t>
            </a:r>
            <a:r>
              <a:rPr lang="es-ES" dirty="0" err="1"/>
              <a:t>d’un</a:t>
            </a:r>
            <a:r>
              <a:rPr lang="es-ES" dirty="0"/>
              <a:t> </a:t>
            </a:r>
            <a:r>
              <a:rPr lang="es-ES" dirty="0" err="1"/>
              <a:t>quiosc</a:t>
            </a:r>
            <a:r>
              <a:rPr lang="es-ES" dirty="0"/>
              <a:t> de venta de </a:t>
            </a:r>
            <a:r>
              <a:rPr lang="es-ES" dirty="0" err="1"/>
              <a:t>diaris</a:t>
            </a:r>
            <a:r>
              <a:rPr lang="es-E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Aquestes</a:t>
            </a:r>
            <a:r>
              <a:rPr lang="es-ES" dirty="0"/>
              <a:t> </a:t>
            </a:r>
            <a:r>
              <a:rPr lang="es-ES" dirty="0" err="1"/>
              <a:t>són</a:t>
            </a:r>
            <a:r>
              <a:rPr lang="es-ES" dirty="0"/>
              <a:t> les </a:t>
            </a:r>
            <a:r>
              <a:rPr lang="es-ES" dirty="0" err="1"/>
              <a:t>dades</a:t>
            </a:r>
            <a:r>
              <a:rPr lang="es-ES" dirty="0"/>
              <a:t> de que </a:t>
            </a:r>
            <a:r>
              <a:rPr lang="es-ES" dirty="0" err="1"/>
              <a:t>disposa</a:t>
            </a:r>
            <a:r>
              <a:rPr lang="es-ES" dirty="0"/>
              <a:t> el </a:t>
            </a:r>
            <a:r>
              <a:rPr lang="es-ES" dirty="0" err="1"/>
              <a:t>nostre</a:t>
            </a:r>
            <a:r>
              <a:rPr lang="es-ES" dirty="0"/>
              <a:t> sistema i el </a:t>
            </a:r>
            <a:r>
              <a:rPr lang="es-ES" dirty="0" err="1"/>
              <a:t>kiosc</a:t>
            </a:r>
            <a:r>
              <a:rPr lang="es-ES" dirty="0"/>
              <a:t> en </a:t>
            </a:r>
            <a:r>
              <a:rPr lang="es-ES" dirty="0" err="1"/>
              <a:t>qüestió</a:t>
            </a:r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D978-8410-4C63-964C-593157207E2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9592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El </a:t>
            </a:r>
            <a:r>
              <a:rPr lang="es-ES" dirty="0" err="1"/>
              <a:t>nostre</a:t>
            </a:r>
            <a:r>
              <a:rPr lang="es-ES" dirty="0"/>
              <a:t> sistema gestiona el </a:t>
            </a:r>
            <a:r>
              <a:rPr lang="es-ES" dirty="0" err="1"/>
              <a:t>benefici</a:t>
            </a:r>
            <a:r>
              <a:rPr lang="es-ES" dirty="0"/>
              <a:t> </a:t>
            </a:r>
            <a:r>
              <a:rPr lang="es-ES" dirty="0" err="1"/>
              <a:t>mitjà</a:t>
            </a:r>
            <a:r>
              <a:rPr lang="es-ES" dirty="0"/>
              <a:t> </a:t>
            </a:r>
            <a:r>
              <a:rPr lang="es-ES" dirty="0" err="1"/>
              <a:t>diari</a:t>
            </a:r>
            <a:r>
              <a:rPr lang="es-ES" dirty="0"/>
              <a:t> </a:t>
            </a:r>
            <a:r>
              <a:rPr lang="es-ES" dirty="0" err="1"/>
              <a:t>d’un</a:t>
            </a:r>
            <a:r>
              <a:rPr lang="es-ES" dirty="0"/>
              <a:t> </a:t>
            </a:r>
            <a:r>
              <a:rPr lang="es-ES" dirty="0" err="1"/>
              <a:t>quiosc</a:t>
            </a:r>
            <a:r>
              <a:rPr lang="es-ES" dirty="0"/>
              <a:t> de venta de </a:t>
            </a:r>
            <a:r>
              <a:rPr lang="es-ES" dirty="0" err="1"/>
              <a:t>diaris</a:t>
            </a:r>
            <a:r>
              <a:rPr lang="es-E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Aquestes</a:t>
            </a:r>
            <a:r>
              <a:rPr lang="es-ES" dirty="0"/>
              <a:t> </a:t>
            </a:r>
            <a:r>
              <a:rPr lang="es-ES" dirty="0" err="1"/>
              <a:t>són</a:t>
            </a:r>
            <a:r>
              <a:rPr lang="es-ES" dirty="0"/>
              <a:t> les </a:t>
            </a:r>
            <a:r>
              <a:rPr lang="es-ES" dirty="0" err="1"/>
              <a:t>dades</a:t>
            </a:r>
            <a:r>
              <a:rPr lang="es-ES" dirty="0"/>
              <a:t> de que </a:t>
            </a:r>
            <a:r>
              <a:rPr lang="es-ES" dirty="0" err="1"/>
              <a:t>disposa</a:t>
            </a:r>
            <a:r>
              <a:rPr lang="es-ES" dirty="0"/>
              <a:t> el </a:t>
            </a:r>
            <a:r>
              <a:rPr lang="es-ES" dirty="0" err="1"/>
              <a:t>nostre</a:t>
            </a:r>
            <a:r>
              <a:rPr lang="es-ES" dirty="0"/>
              <a:t> sistema i el </a:t>
            </a:r>
            <a:r>
              <a:rPr lang="es-ES" dirty="0" err="1"/>
              <a:t>kiosc</a:t>
            </a:r>
            <a:r>
              <a:rPr lang="es-ES" dirty="0"/>
              <a:t> en </a:t>
            </a:r>
            <a:r>
              <a:rPr lang="es-ES" dirty="0" err="1"/>
              <a:t>qüestió</a:t>
            </a:r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D978-8410-4C63-964C-593157207E2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3298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</a:t>
            </a:r>
            <a:r>
              <a:rPr lang="es-ES" dirty="0" err="1"/>
              <a:t>quiosc</a:t>
            </a:r>
            <a:r>
              <a:rPr lang="es-ES" dirty="0"/>
              <a:t> cada </a:t>
            </a:r>
            <a:r>
              <a:rPr lang="es-ES" dirty="0" err="1"/>
              <a:t>dia</a:t>
            </a:r>
            <a:r>
              <a:rPr lang="es-ES" dirty="0"/>
              <a:t> compra a </a:t>
            </a:r>
            <a:r>
              <a:rPr lang="es-ES" dirty="0" err="1"/>
              <a:t>l’editor</a:t>
            </a:r>
            <a:r>
              <a:rPr lang="es-ES" dirty="0"/>
              <a:t> un nombre de </a:t>
            </a:r>
            <a:r>
              <a:rPr lang="es-ES" dirty="0" err="1"/>
              <a:t>diaris</a:t>
            </a:r>
            <a:r>
              <a:rPr lang="es-ES" dirty="0"/>
              <a:t> que varia en </a:t>
            </a:r>
            <a:r>
              <a:rPr lang="es-ES" dirty="0" err="1"/>
              <a:t>l’interval</a:t>
            </a:r>
            <a:r>
              <a:rPr lang="es-ES" dirty="0"/>
              <a:t> [25,40]. La </a:t>
            </a:r>
            <a:r>
              <a:rPr lang="es-ES" dirty="0" err="1"/>
              <a:t>quantitat</a:t>
            </a:r>
            <a:r>
              <a:rPr lang="es-ES" dirty="0"/>
              <a:t> comprada </a:t>
            </a:r>
            <a:r>
              <a:rPr lang="es-ES" dirty="0" err="1"/>
              <a:t>depèn</a:t>
            </a:r>
            <a:r>
              <a:rPr lang="es-ES" dirty="0"/>
              <a:t> </a:t>
            </a:r>
            <a:r>
              <a:rPr lang="es-ES" dirty="0" err="1"/>
              <a:t>d’una</a:t>
            </a:r>
            <a:r>
              <a:rPr lang="es-ES" dirty="0"/>
              <a:t> variable </a:t>
            </a:r>
            <a:r>
              <a:rPr lang="es-ES" dirty="0" err="1"/>
              <a:t>aleatòria</a:t>
            </a:r>
            <a:r>
              <a:rPr lang="es-ES" dirty="0"/>
              <a:t> </a:t>
            </a:r>
            <a:r>
              <a:rPr lang="es-ES" dirty="0" err="1"/>
              <a:t>distribuïda</a:t>
            </a:r>
            <a:r>
              <a:rPr lang="es-ES" dirty="0"/>
              <a:t> </a:t>
            </a:r>
            <a:r>
              <a:rPr lang="es-ES" dirty="0" err="1"/>
              <a:t>uniformement</a:t>
            </a:r>
            <a:r>
              <a:rPr lang="es-ES" dirty="0"/>
              <a:t> en </a:t>
            </a:r>
            <a:r>
              <a:rPr lang="es-ES" dirty="0" err="1"/>
              <a:t>l’interval</a:t>
            </a:r>
            <a:r>
              <a:rPr lang="es-ES" dirty="0"/>
              <a:t> anterior. </a:t>
            </a:r>
          </a:p>
          <a:p>
            <a:endParaRPr lang="es-ES" dirty="0"/>
          </a:p>
          <a:p>
            <a:r>
              <a:rPr lang="es-ES" dirty="0"/>
              <a:t>La demanda </a:t>
            </a:r>
            <a:r>
              <a:rPr lang="es-ES" dirty="0" err="1"/>
              <a:t>diària</a:t>
            </a:r>
            <a:r>
              <a:rPr lang="es-ES" dirty="0"/>
              <a:t> de </a:t>
            </a:r>
            <a:r>
              <a:rPr lang="es-ES" dirty="0" err="1"/>
              <a:t>periòdics</a:t>
            </a:r>
            <a:r>
              <a:rPr lang="es-ES" dirty="0"/>
              <a:t> </a:t>
            </a:r>
            <a:r>
              <a:rPr lang="es-ES" dirty="0" err="1"/>
              <a:t>és</a:t>
            </a:r>
            <a:r>
              <a:rPr lang="es-ES" dirty="0"/>
              <a:t> una variable </a:t>
            </a:r>
            <a:r>
              <a:rPr lang="es-ES" dirty="0" err="1"/>
              <a:t>aleatòria</a:t>
            </a:r>
            <a:r>
              <a:rPr lang="es-ES" dirty="0"/>
              <a:t> compresa en </a:t>
            </a:r>
            <a:r>
              <a:rPr lang="es-ES" dirty="0" err="1"/>
              <a:t>l’interval</a:t>
            </a:r>
            <a:r>
              <a:rPr lang="es-ES" dirty="0"/>
              <a:t> [30,35] i no uniforme. </a:t>
            </a:r>
          </a:p>
          <a:p>
            <a:endParaRPr lang="es-ES" dirty="0"/>
          </a:p>
          <a:p>
            <a:r>
              <a:rPr lang="es-ES" dirty="0" err="1"/>
              <a:t>Amb</a:t>
            </a:r>
            <a:r>
              <a:rPr lang="es-ES" dirty="0"/>
              <a:t> </a:t>
            </a:r>
            <a:r>
              <a:rPr lang="es-ES" dirty="0" err="1"/>
              <a:t>això</a:t>
            </a:r>
            <a:r>
              <a:rPr lang="es-ES" dirty="0"/>
              <a:t> </a:t>
            </a:r>
            <a:r>
              <a:rPr lang="es-ES" dirty="0" err="1"/>
              <a:t>treurem</a:t>
            </a:r>
            <a:r>
              <a:rPr lang="es-ES" dirty="0"/>
              <a:t> </a:t>
            </a:r>
            <a:r>
              <a:rPr lang="es-ES" dirty="0" err="1"/>
              <a:t>dues</a:t>
            </a:r>
            <a:r>
              <a:rPr lang="es-ES" dirty="0"/>
              <a:t> variables: </a:t>
            </a:r>
            <a:r>
              <a:rPr lang="es-ES" dirty="0" err="1"/>
              <a:t>diaris_no_venuts</a:t>
            </a:r>
            <a:r>
              <a:rPr lang="es-ES" dirty="0"/>
              <a:t> i </a:t>
            </a:r>
            <a:r>
              <a:rPr lang="es-ES" dirty="0" err="1"/>
              <a:t>demanda_no_satisfeta</a:t>
            </a:r>
            <a:br>
              <a:rPr lang="es-ES" dirty="0"/>
            </a:br>
            <a:br>
              <a:rPr lang="es-ES" dirty="0"/>
            </a:br>
            <a:r>
              <a:rPr lang="es-ES" dirty="0" err="1"/>
              <a:t>Amb</a:t>
            </a:r>
            <a:r>
              <a:rPr lang="es-ES" dirty="0"/>
              <a:t> </a:t>
            </a:r>
            <a:r>
              <a:rPr lang="es-ES" dirty="0" err="1"/>
              <a:t>tot</a:t>
            </a:r>
            <a:r>
              <a:rPr lang="es-ES" dirty="0"/>
              <a:t> </a:t>
            </a:r>
            <a:r>
              <a:rPr lang="es-ES" dirty="0" err="1"/>
              <a:t>això</a:t>
            </a:r>
            <a:r>
              <a:rPr lang="es-ES" dirty="0"/>
              <a:t> </a:t>
            </a:r>
            <a:r>
              <a:rPr lang="es-ES" dirty="0" err="1"/>
              <a:t>podrem</a:t>
            </a:r>
            <a:r>
              <a:rPr lang="es-ES" dirty="0"/>
              <a:t> calcular el </a:t>
            </a:r>
            <a:r>
              <a:rPr lang="es-ES" dirty="0" err="1"/>
              <a:t>benefici</a:t>
            </a:r>
            <a:r>
              <a:rPr lang="es-ES" dirty="0"/>
              <a:t> </a:t>
            </a:r>
            <a:r>
              <a:rPr lang="es-ES" dirty="0" err="1"/>
              <a:t>diàri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D978-8410-4C63-964C-593157207E2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9976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D978-8410-4C63-964C-593157207E2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5503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Podem</a:t>
            </a:r>
            <a:r>
              <a:rPr lang="es-ES" dirty="0"/>
              <a:t> </a:t>
            </a:r>
            <a:r>
              <a:rPr lang="es-ES" dirty="0" err="1"/>
              <a:t>veure</a:t>
            </a:r>
            <a:r>
              <a:rPr lang="es-ES" dirty="0"/>
              <a:t> </a:t>
            </a:r>
            <a:r>
              <a:rPr lang="es-ES" dirty="0" err="1"/>
              <a:t>els</a:t>
            </a:r>
            <a:r>
              <a:rPr lang="es-ES" dirty="0"/>
              <a:t> inputs i outputs </a:t>
            </a:r>
            <a:r>
              <a:rPr lang="es-ES" dirty="0" err="1"/>
              <a:t>dels</a:t>
            </a:r>
            <a:r>
              <a:rPr lang="es-ES" dirty="0"/>
              <a:t> </a:t>
            </a:r>
            <a:r>
              <a:rPr lang="es-ES" dirty="0" err="1"/>
              <a:t>diferents</a:t>
            </a:r>
            <a:r>
              <a:rPr lang="es-ES" dirty="0"/>
              <a:t> </a:t>
            </a:r>
            <a:r>
              <a:rPr lang="es-ES" dirty="0" err="1"/>
              <a:t>elements</a:t>
            </a:r>
            <a:r>
              <a:rPr lang="es-ES" dirty="0"/>
              <a:t> del </a:t>
            </a:r>
            <a:r>
              <a:rPr lang="es-ES" dirty="0" err="1"/>
              <a:t>nostre</a:t>
            </a:r>
            <a:r>
              <a:rPr lang="es-ES" dirty="0"/>
              <a:t> sistema</a:t>
            </a:r>
          </a:p>
          <a:p>
            <a:endParaRPr lang="es-ES" dirty="0"/>
          </a:p>
          <a:p>
            <a:r>
              <a:rPr lang="es-ES" dirty="0"/>
              <a:t>Cal destacar que </a:t>
            </a:r>
            <a:r>
              <a:rPr lang="es-ES" dirty="0" err="1"/>
              <a:t>Kiosc</a:t>
            </a:r>
            <a:r>
              <a:rPr lang="es-ES" dirty="0"/>
              <a:t> té dos posibles outputs.</a:t>
            </a:r>
          </a:p>
          <a:p>
            <a:r>
              <a:rPr lang="es-ES" dirty="0"/>
              <a:t>	Si la demanda </a:t>
            </a:r>
            <a:r>
              <a:rPr lang="es-ES" dirty="0" err="1"/>
              <a:t>dels</a:t>
            </a:r>
            <a:r>
              <a:rPr lang="es-ES" dirty="0"/>
              <a:t> </a:t>
            </a:r>
            <a:r>
              <a:rPr lang="es-ES" dirty="0" err="1"/>
              <a:t>clients</a:t>
            </a:r>
            <a:r>
              <a:rPr lang="es-ES" dirty="0"/>
              <a:t> encara no </a:t>
            </a:r>
            <a:r>
              <a:rPr lang="es-ES" dirty="0" err="1"/>
              <a:t>s’ha</a:t>
            </a:r>
            <a:r>
              <a:rPr lang="es-ES" dirty="0"/>
              <a:t> </a:t>
            </a:r>
            <a:r>
              <a:rPr lang="es-ES" dirty="0" err="1"/>
              <a:t>satisfet</a:t>
            </a:r>
            <a:r>
              <a:rPr lang="es-ES" dirty="0"/>
              <a:t> per </a:t>
            </a:r>
            <a:r>
              <a:rPr lang="es-ES" dirty="0" err="1"/>
              <a:t>aquell</a:t>
            </a:r>
            <a:r>
              <a:rPr lang="es-ES" dirty="0"/>
              <a:t> </a:t>
            </a:r>
            <a:r>
              <a:rPr lang="es-ES" dirty="0" err="1"/>
              <a:t>dia</a:t>
            </a:r>
            <a:r>
              <a:rPr lang="es-ES" dirty="0"/>
              <a:t>, i encara queden </a:t>
            </a:r>
            <a:r>
              <a:rPr lang="es-ES" dirty="0" err="1"/>
              <a:t>diaris</a:t>
            </a:r>
            <a:r>
              <a:rPr lang="es-ES" dirty="0"/>
              <a:t> al </a:t>
            </a:r>
            <a:r>
              <a:rPr lang="es-ES" dirty="0" err="1"/>
              <a:t>magatzem</a:t>
            </a:r>
            <a:r>
              <a:rPr lang="es-ES" dirty="0"/>
              <a:t>, </a:t>
            </a:r>
            <a:r>
              <a:rPr lang="es-ES" dirty="0" err="1"/>
              <a:t>alhesores</a:t>
            </a:r>
            <a:r>
              <a:rPr lang="es-ES" dirty="0"/>
              <a:t> </a:t>
            </a:r>
            <a:r>
              <a:rPr lang="es-ES" dirty="0" err="1"/>
              <a:t>els</a:t>
            </a:r>
            <a:r>
              <a:rPr lang="es-ES" dirty="0"/>
              <a:t> </a:t>
            </a:r>
            <a:r>
              <a:rPr lang="es-ES" dirty="0" err="1"/>
              <a:t>diaris</a:t>
            </a:r>
            <a:r>
              <a:rPr lang="es-ES" dirty="0"/>
              <a:t> es vendrán </a:t>
            </a:r>
            <a:r>
              <a:rPr lang="es-ES" dirty="0" err="1"/>
              <a:t>als</a:t>
            </a:r>
            <a:r>
              <a:rPr lang="es-ES" dirty="0"/>
              <a:t> </a:t>
            </a:r>
            <a:r>
              <a:rPr lang="es-ES" dirty="0" err="1"/>
              <a:t>clients</a:t>
            </a:r>
            <a:r>
              <a:rPr lang="es-ES" dirty="0"/>
              <a:t> (SHIP)</a:t>
            </a:r>
          </a:p>
          <a:p>
            <a:r>
              <a:rPr lang="es-ES" dirty="0"/>
              <a:t>	</a:t>
            </a:r>
            <a:r>
              <a:rPr lang="es-ES" dirty="0" err="1"/>
              <a:t>Pel</a:t>
            </a:r>
            <a:r>
              <a:rPr lang="es-ES" dirty="0"/>
              <a:t> </a:t>
            </a:r>
            <a:r>
              <a:rPr lang="es-ES" dirty="0" err="1"/>
              <a:t>contrari</a:t>
            </a:r>
            <a:r>
              <a:rPr lang="es-ES" dirty="0"/>
              <a:t>, si encara queden </a:t>
            </a:r>
            <a:r>
              <a:rPr lang="es-ES" dirty="0" err="1"/>
              <a:t>diaris</a:t>
            </a:r>
            <a:r>
              <a:rPr lang="es-ES" dirty="0"/>
              <a:t> al </a:t>
            </a:r>
            <a:r>
              <a:rPr lang="es-ES" dirty="0" err="1"/>
              <a:t>magatzem</a:t>
            </a:r>
            <a:r>
              <a:rPr lang="es-ES" dirty="0"/>
              <a:t>, </a:t>
            </a:r>
            <a:r>
              <a:rPr lang="es-ES" dirty="0" err="1"/>
              <a:t>però</a:t>
            </a:r>
            <a:r>
              <a:rPr lang="es-ES" dirty="0"/>
              <a:t> ja </a:t>
            </a:r>
            <a:r>
              <a:rPr lang="es-ES" dirty="0" err="1"/>
              <a:t>s’ha</a:t>
            </a:r>
            <a:r>
              <a:rPr lang="es-ES" dirty="0"/>
              <a:t> </a:t>
            </a:r>
            <a:r>
              <a:rPr lang="es-ES" dirty="0" err="1"/>
              <a:t>satisfet</a:t>
            </a:r>
            <a:r>
              <a:rPr lang="es-ES" dirty="0"/>
              <a:t> la demanda </a:t>
            </a:r>
            <a:r>
              <a:rPr lang="es-ES" dirty="0" err="1"/>
              <a:t>d’aquell</a:t>
            </a:r>
            <a:r>
              <a:rPr lang="es-ES" dirty="0"/>
              <a:t> </a:t>
            </a:r>
            <a:r>
              <a:rPr lang="es-ES" dirty="0" err="1"/>
              <a:t>dia</a:t>
            </a:r>
            <a:r>
              <a:rPr lang="es-ES" dirty="0"/>
              <a:t>, </a:t>
            </a:r>
            <a:r>
              <a:rPr lang="es-ES" dirty="0" err="1"/>
              <a:t>alhesores</a:t>
            </a:r>
            <a:r>
              <a:rPr lang="es-ES" dirty="0"/>
              <a:t> </a:t>
            </a:r>
            <a:r>
              <a:rPr lang="es-ES" dirty="0" err="1"/>
              <a:t>els</a:t>
            </a:r>
            <a:r>
              <a:rPr lang="es-ES" dirty="0"/>
              <a:t> </a:t>
            </a:r>
            <a:r>
              <a:rPr lang="es-ES" dirty="0" err="1"/>
              <a:t>diaris</a:t>
            </a:r>
            <a:r>
              <a:rPr lang="es-ES" dirty="0"/>
              <a:t> </a:t>
            </a:r>
            <a:r>
              <a:rPr lang="es-ES" dirty="0" err="1"/>
              <a:t>s’envíen</a:t>
            </a:r>
            <a:r>
              <a:rPr lang="es-ES" dirty="0"/>
              <a:t> de volta a </a:t>
            </a:r>
            <a:r>
              <a:rPr lang="es-ES" dirty="0" err="1"/>
              <a:t>l’editor</a:t>
            </a:r>
            <a:r>
              <a:rPr lang="es-ES" dirty="0"/>
              <a:t> (SCRAP)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D978-8410-4C63-964C-593157207E2B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6586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Aquí </a:t>
            </a:r>
            <a:r>
              <a:rPr lang="es-ES" dirty="0" err="1"/>
              <a:t>tenim</a:t>
            </a:r>
            <a:r>
              <a:rPr lang="es-ES" dirty="0"/>
              <a:t> una </a:t>
            </a:r>
            <a:r>
              <a:rPr lang="es-ES" dirty="0" err="1"/>
              <a:t>imatge</a:t>
            </a:r>
            <a:r>
              <a:rPr lang="es-ES" dirty="0"/>
              <a:t> del </a:t>
            </a:r>
            <a:r>
              <a:rPr lang="es-ES" dirty="0" err="1"/>
              <a:t>model</a:t>
            </a:r>
            <a:r>
              <a:rPr lang="es-ES" dirty="0"/>
              <a:t> al </a:t>
            </a:r>
            <a:r>
              <a:rPr lang="es-ES" dirty="0" err="1"/>
              <a:t>principi</a:t>
            </a:r>
            <a:r>
              <a:rPr lang="es-ES" dirty="0"/>
              <a:t> de </a:t>
            </a:r>
            <a:r>
              <a:rPr lang="es-ES" dirty="0" err="1"/>
              <a:t>l’execució</a:t>
            </a:r>
            <a:r>
              <a:rPr lang="es-ES" dirty="0"/>
              <a:t>.</a:t>
            </a:r>
          </a:p>
          <a:p>
            <a:r>
              <a:rPr lang="es-ES" dirty="0" err="1"/>
              <a:t>Podem</a:t>
            </a:r>
            <a:r>
              <a:rPr lang="es-ES" dirty="0"/>
              <a:t> observar </a:t>
            </a:r>
            <a:r>
              <a:rPr lang="es-ES" dirty="0" err="1"/>
              <a:t>gràficament</a:t>
            </a:r>
            <a:r>
              <a:rPr lang="es-ES" dirty="0"/>
              <a:t> </a:t>
            </a:r>
            <a:r>
              <a:rPr lang="es-ES" dirty="0" err="1"/>
              <a:t>d’alguns</a:t>
            </a:r>
            <a:r>
              <a:rPr lang="es-ES" dirty="0"/>
              <a:t> </a:t>
            </a:r>
            <a:r>
              <a:rPr lang="es-ES" dirty="0" err="1"/>
              <a:t>dels</a:t>
            </a:r>
            <a:r>
              <a:rPr lang="es-ES" dirty="0"/>
              <a:t> </a:t>
            </a:r>
            <a:r>
              <a:rPr lang="es-ES" dirty="0" err="1"/>
              <a:t>elements</a:t>
            </a:r>
            <a:r>
              <a:rPr lang="es-ES" dirty="0"/>
              <a:t> de que </a:t>
            </a:r>
            <a:r>
              <a:rPr lang="es-ES" dirty="0" err="1"/>
              <a:t>disposa</a:t>
            </a:r>
            <a:r>
              <a:rPr lang="es-ES" dirty="0"/>
              <a:t> el </a:t>
            </a:r>
            <a:r>
              <a:rPr lang="es-ES" dirty="0" err="1"/>
              <a:t>nostre</a:t>
            </a:r>
            <a:r>
              <a:rPr lang="es-ES" dirty="0"/>
              <a:t> sistema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D978-8410-4C63-964C-593157207E2B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1032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[Vídeo]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D978-8410-4C63-964C-593157207E2B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0094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Podem</a:t>
            </a:r>
            <a:r>
              <a:rPr lang="es-ES" dirty="0"/>
              <a:t> </a:t>
            </a:r>
            <a:r>
              <a:rPr lang="es-ES" dirty="0" err="1"/>
              <a:t>veure</a:t>
            </a:r>
            <a:r>
              <a:rPr lang="es-ES" dirty="0"/>
              <a:t> </a:t>
            </a:r>
            <a:r>
              <a:rPr lang="es-ES" dirty="0" err="1"/>
              <a:t>els</a:t>
            </a:r>
            <a:r>
              <a:rPr lang="es-ES" dirty="0"/>
              <a:t> </a:t>
            </a:r>
            <a:r>
              <a:rPr lang="es-ES" dirty="0" err="1"/>
              <a:t>resultats</a:t>
            </a:r>
            <a:r>
              <a:rPr lang="es-ES" dirty="0"/>
              <a:t> que </a:t>
            </a:r>
            <a:r>
              <a:rPr lang="es-ES" dirty="0" err="1"/>
              <a:t>hem</a:t>
            </a:r>
            <a:r>
              <a:rPr lang="es-ES" dirty="0"/>
              <a:t> </a:t>
            </a:r>
            <a:r>
              <a:rPr lang="es-ES" dirty="0" err="1"/>
              <a:t>obtingut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No </a:t>
            </a:r>
            <a:r>
              <a:rPr lang="es-ES" dirty="0" err="1"/>
              <a:t>són</a:t>
            </a:r>
            <a:r>
              <a:rPr lang="es-ES" dirty="0"/>
              <a:t> del </a:t>
            </a:r>
            <a:r>
              <a:rPr lang="es-ES" dirty="0" err="1"/>
              <a:t>tot</a:t>
            </a:r>
            <a:r>
              <a:rPr lang="es-ES" dirty="0"/>
              <a:t> </a:t>
            </a:r>
            <a:r>
              <a:rPr lang="es-ES" dirty="0" err="1"/>
              <a:t>satisfactoris</a:t>
            </a:r>
            <a:r>
              <a:rPr lang="es-ES" dirty="0"/>
              <a:t> des del </a:t>
            </a:r>
            <a:r>
              <a:rPr lang="es-ES" dirty="0" err="1"/>
              <a:t>punt</a:t>
            </a:r>
            <a:r>
              <a:rPr lang="es-ES" dirty="0"/>
              <a:t> de vista del </a:t>
            </a:r>
            <a:r>
              <a:rPr lang="es-ES" dirty="0" err="1"/>
              <a:t>kiosquer</a:t>
            </a:r>
            <a:r>
              <a:rPr lang="es-E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D978-8410-4C63-964C-593157207E2B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6435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D978-8410-4C63-964C-593157207E2B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362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3FE4-F585-4CF9-B413-D535D1A510D6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C733-1510-4F6D-98E8-256E1A0D4ED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8225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3FE4-F585-4CF9-B413-D535D1A510D6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C733-1510-4F6D-98E8-256E1A0D4ED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943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3FE4-F585-4CF9-B413-D535D1A510D6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C733-1510-4F6D-98E8-256E1A0D4ED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678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3FE4-F585-4CF9-B413-D535D1A510D6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C733-1510-4F6D-98E8-256E1A0D4ED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275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3FE4-F585-4CF9-B413-D535D1A510D6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C733-1510-4F6D-98E8-256E1A0D4ED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900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3FE4-F585-4CF9-B413-D535D1A510D6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C733-1510-4F6D-98E8-256E1A0D4ED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627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3FE4-F585-4CF9-B413-D535D1A510D6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C733-1510-4F6D-98E8-256E1A0D4ED1}" type="slidenum">
              <a:rPr lang="es-ES" smtClean="0"/>
              <a:t>‹#›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5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3FE4-F585-4CF9-B413-D535D1A510D6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C733-1510-4F6D-98E8-256E1A0D4ED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577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3FE4-F585-4CF9-B413-D535D1A510D6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C733-1510-4F6D-98E8-256E1A0D4ED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01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3FE4-F585-4CF9-B413-D535D1A510D6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C733-1510-4F6D-98E8-256E1A0D4ED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170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A3A3FE4-F585-4CF9-B413-D535D1A510D6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C733-1510-4F6D-98E8-256E1A0D4ED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425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A3A3FE4-F585-4CF9-B413-D535D1A510D6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B0BC733-1510-4F6D-98E8-256E1A0D4ED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652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168D508C-A317-451C-AB61-8A699E3570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406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6B84E-5F56-4214-BE75-495ACD85E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567226"/>
            <a:ext cx="8991600" cy="1723549"/>
          </a:xfrm>
        </p:spPr>
        <p:txBody>
          <a:bodyPr>
            <a:normAutofit/>
          </a:bodyPr>
          <a:lstStyle/>
          <a:p>
            <a:r>
              <a:rPr lang="es-ES" sz="4000" dirty="0" err="1"/>
              <a:t>Pràctica</a:t>
            </a:r>
            <a:r>
              <a:rPr lang="es-ES" sz="4000" dirty="0"/>
              <a:t> </a:t>
            </a:r>
            <a:r>
              <a:rPr lang="es-ES" sz="4000" dirty="0" err="1"/>
              <a:t>quiosc</a:t>
            </a:r>
            <a:r>
              <a:rPr lang="es-ES" sz="4000" dirty="0"/>
              <a:t> - </a:t>
            </a:r>
            <a:r>
              <a:rPr lang="es-ES" sz="4000" dirty="0" err="1"/>
              <a:t>Simulació</a:t>
            </a:r>
            <a:endParaRPr lang="es-E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0C5A7-1F89-42E3-9E0E-69EA96933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219" y="5583044"/>
            <a:ext cx="3995955" cy="653164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s-ES" sz="1400" dirty="0">
                <a:solidFill>
                  <a:srgbClr val="FFFFFF"/>
                </a:solidFill>
              </a:rPr>
              <a:t>Albert Figuera Pérez</a:t>
            </a:r>
          </a:p>
          <a:p>
            <a:pPr algn="r">
              <a:lnSpc>
                <a:spcPct val="90000"/>
              </a:lnSpc>
            </a:pPr>
            <a:r>
              <a:rPr lang="es-ES" sz="1400" dirty="0">
                <a:solidFill>
                  <a:srgbClr val="FFFFFF"/>
                </a:solidFill>
              </a:rPr>
              <a:t>Jacobo Moral Buendía</a:t>
            </a:r>
          </a:p>
        </p:txBody>
      </p:sp>
    </p:spTree>
    <p:extLst>
      <p:ext uri="{BB962C8B-B14F-4D97-AF65-F5344CB8AC3E}">
        <p14:creationId xmlns:p14="http://schemas.microsoft.com/office/powerpoint/2010/main" val="1401312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>
            <a:extLst>
              <a:ext uri="{FF2B5EF4-FFF2-40B4-BE49-F238E27FC236}">
                <a16:creationId xmlns:a16="http://schemas.microsoft.com/office/drawing/2014/main" id="{BAC87F6E-526A-49B5-995D-42DB656594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436DB-4E8B-43A5-AE55-1C527B62E2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F6E04-1E6B-4924-B590-EAB4F559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0" rIns="0">
            <a:normAutofit/>
          </a:bodyPr>
          <a:lstStyle/>
          <a:p>
            <a:r>
              <a:rPr lang="ca-ES" sz="2400" dirty="0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B067F70-0345-422D-A42A-8BE2A394D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r>
              <a:rPr lang="ca-ES">
                <a:solidFill>
                  <a:srgbClr val="404040"/>
                </a:solidFill>
              </a:rPr>
              <a:t>Situació actual – No rentable resultats molt poc satisfactoris.</a:t>
            </a:r>
          </a:p>
          <a:p>
            <a:endParaRPr lang="ca-ES">
              <a:solidFill>
                <a:srgbClr val="404040"/>
              </a:solidFill>
            </a:endParaRPr>
          </a:p>
          <a:p>
            <a:r>
              <a:rPr lang="ca-ES">
                <a:solidFill>
                  <a:srgbClr val="404040"/>
                </a:solidFill>
              </a:rPr>
              <a:t>Diferent situación econòmica – Solucions:</a:t>
            </a:r>
          </a:p>
          <a:p>
            <a:pPr marL="571500" lvl="1" indent="-342900">
              <a:buFont typeface="+mj-lt"/>
              <a:buAutoNum type="arabicPeriod"/>
            </a:pPr>
            <a:r>
              <a:rPr lang="ca-ES">
                <a:solidFill>
                  <a:srgbClr val="404040"/>
                </a:solidFill>
              </a:rPr>
              <a:t>Incrementar el preu de venta dels periòdics </a:t>
            </a:r>
          </a:p>
          <a:p>
            <a:pPr marL="571500" lvl="1" indent="-342900">
              <a:buFont typeface="+mj-lt"/>
              <a:buAutoNum type="arabicPeriod"/>
            </a:pPr>
            <a:r>
              <a:rPr lang="ca-ES">
                <a:solidFill>
                  <a:srgbClr val="404040"/>
                </a:solidFill>
              </a:rPr>
              <a:t>Buscar un editor el qual li vengui els diaris a un preu més reduït </a:t>
            </a:r>
          </a:p>
          <a:p>
            <a:pPr marL="571500" lvl="1" indent="-342900">
              <a:buFont typeface="+mj-lt"/>
              <a:buAutoNum type="arabicPeriod"/>
            </a:pPr>
            <a:r>
              <a:rPr lang="ca-ES">
                <a:solidFill>
                  <a:srgbClr val="404040"/>
                </a:solidFill>
              </a:rPr>
              <a:t>Treballar els diumenges. </a:t>
            </a:r>
          </a:p>
          <a:p>
            <a:endParaRPr lang="ca-E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45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E866FF9-A729-45F0-A163-10E89E87160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04366F-2366-4688-98E7-B101C7BC61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E01F0-A403-4C60-8289-E72630B4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773" y="1782394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s-ES" dirty="0"/>
              <a:t>DESCRIPCIÓ DEL SISTEMA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696F5D-67E9-4C64-B1AF-2DF5E812CA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252535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273D1C5-6227-4609-BFEB-8EDE462DA2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484" y="4204768"/>
            <a:ext cx="1684858" cy="168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8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E866FF9-A729-45F0-A163-10E89E87160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04366F-2366-4688-98E7-B101C7BC61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E01F0-A403-4C60-8289-E72630B4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773" y="1782394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s-ES" dirty="0" err="1"/>
              <a:t>Objectiu</a:t>
            </a:r>
            <a:r>
              <a:rPr lang="es-ES" dirty="0"/>
              <a:t> de la </a:t>
            </a:r>
            <a:r>
              <a:rPr lang="es-ES" dirty="0" err="1"/>
              <a:t>simulació</a:t>
            </a:r>
            <a:endParaRPr lang="es-E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696F5D-67E9-4C64-B1AF-2DF5E812CA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601994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273D1C5-6227-4609-BFEB-8EDE462DA2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484" y="4204768"/>
            <a:ext cx="1684858" cy="168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7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6533F40-045E-4E3D-9243-864CD4E586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402EC6-D845-41B3-BEBE-CB34D9BFEA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dd">
            <a:extLst>
              <a:ext uri="{FF2B5EF4-FFF2-40B4-BE49-F238E27FC236}">
                <a16:creationId xmlns:a16="http://schemas.microsoft.com/office/drawing/2014/main" id="{42729159-058D-4D18-A5CA-AD66877000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72789" y="1338829"/>
            <a:ext cx="4782312" cy="41803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96A59B-E187-4447-9F5B-1AD2FB45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DESCRIPCIÓ DEL SISTEMA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CC021-4C1E-42CB-9D42-6287EBDFE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350" y="3238500"/>
            <a:ext cx="5262162" cy="118872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800" dirty="0" err="1"/>
              <a:t>Cada</a:t>
            </a:r>
            <a:r>
              <a:rPr lang="en-US" sz="2800" dirty="0"/>
              <a:t> </a:t>
            </a:r>
            <a:r>
              <a:rPr lang="en-US" sz="2800" dirty="0" err="1"/>
              <a:t>dia</a:t>
            </a:r>
            <a:r>
              <a:rPr lang="en-US" sz="2800" dirty="0"/>
              <a:t> </a:t>
            </a:r>
            <a:r>
              <a:rPr lang="en-US" sz="2800" dirty="0" err="1"/>
              <a:t>compra</a:t>
            </a:r>
            <a:r>
              <a:rPr lang="en-US" sz="2800" dirty="0"/>
              <a:t> a </a:t>
            </a:r>
            <a:r>
              <a:rPr lang="en-US" sz="2800" dirty="0" err="1"/>
              <a:t>l’editor</a:t>
            </a:r>
            <a:r>
              <a:rPr lang="en-US" sz="2800" dirty="0"/>
              <a:t>       [25, 40] </a:t>
            </a:r>
            <a:r>
              <a:rPr lang="en-US" sz="2800" dirty="0" err="1"/>
              <a:t>diaris</a:t>
            </a:r>
            <a:r>
              <a:rPr lang="en-US" sz="2800" dirty="0"/>
              <a:t>.</a:t>
            </a:r>
          </a:p>
          <a:p>
            <a:r>
              <a:rPr lang="en-US" sz="2800" dirty="0"/>
              <a:t>La </a:t>
            </a:r>
            <a:r>
              <a:rPr lang="en-US" sz="2800" dirty="0" err="1"/>
              <a:t>demanda</a:t>
            </a:r>
            <a:r>
              <a:rPr lang="en-US" sz="2800" dirty="0"/>
              <a:t> </a:t>
            </a:r>
            <a:r>
              <a:rPr lang="en-US" sz="2800" dirty="0" err="1"/>
              <a:t>diaria</a:t>
            </a:r>
            <a:r>
              <a:rPr lang="en-US" sz="2800" dirty="0"/>
              <a:t> [30, 35].</a:t>
            </a:r>
          </a:p>
        </p:txBody>
      </p:sp>
    </p:spTree>
    <p:extLst>
      <p:ext uri="{BB962C8B-B14F-4D97-AF65-F5344CB8AC3E}">
        <p14:creationId xmlns:p14="http://schemas.microsoft.com/office/powerpoint/2010/main" val="106419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7202410-2345-48D5-A249-62D69977A531}"/>
              </a:ext>
            </a:extLst>
          </p:cNvPr>
          <p:cNvSpPr txBox="1">
            <a:spLocks/>
          </p:cNvSpPr>
          <p:nvPr/>
        </p:nvSpPr>
        <p:spPr bwMode="black">
          <a:xfrm>
            <a:off x="804672" y="964692"/>
            <a:ext cx="4476806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Elements de la </a:t>
            </a:r>
            <a:r>
              <a:rPr lang="en-US" dirty="0" err="1"/>
              <a:t>simulació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0771FF8-BC5F-4AA2-BA21-A2919E545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084325"/>
              </p:ext>
            </p:extLst>
          </p:nvPr>
        </p:nvGraphicFramePr>
        <p:xfrm>
          <a:off x="6096000" y="834189"/>
          <a:ext cx="5678906" cy="543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9453">
                  <a:extLst>
                    <a:ext uri="{9D8B030D-6E8A-4147-A177-3AD203B41FA5}">
                      <a16:colId xmlns:a16="http://schemas.microsoft.com/office/drawing/2014/main" val="4100627085"/>
                    </a:ext>
                  </a:extLst>
                </a:gridCol>
                <a:gridCol w="2839453">
                  <a:extLst>
                    <a:ext uri="{9D8B030D-6E8A-4147-A177-3AD203B41FA5}">
                      <a16:colId xmlns:a16="http://schemas.microsoft.com/office/drawing/2014/main" val="1200203425"/>
                    </a:ext>
                  </a:extLst>
                </a:gridCol>
              </a:tblGrid>
              <a:tr h="543828">
                <a:tc>
                  <a:txBody>
                    <a:bodyPr/>
                    <a:lstStyle/>
                    <a:p>
                      <a:r>
                        <a:rPr lang="es-ES" dirty="0" err="1"/>
                        <a:t>Objectes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Tipus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01266"/>
                  </a:ext>
                </a:extLst>
              </a:tr>
              <a:tr h="543828">
                <a:tc>
                  <a:txBody>
                    <a:bodyPr/>
                    <a:lstStyle/>
                    <a:p>
                      <a:r>
                        <a:rPr lang="es-ES" dirty="0" err="1"/>
                        <a:t>Diari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Part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972873"/>
                  </a:ext>
                </a:extLst>
              </a:tr>
              <a:tr h="543828">
                <a:tc>
                  <a:txBody>
                    <a:bodyPr/>
                    <a:lstStyle/>
                    <a:p>
                      <a:r>
                        <a:rPr lang="es-ES" dirty="0"/>
                        <a:t>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Production</a:t>
                      </a:r>
                      <a:r>
                        <a:rPr lang="es-ES" dirty="0"/>
                        <a:t>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449376"/>
                  </a:ext>
                </a:extLst>
              </a:tr>
              <a:tr h="543828">
                <a:tc>
                  <a:txBody>
                    <a:bodyPr/>
                    <a:lstStyle/>
                    <a:p>
                      <a:r>
                        <a:rPr lang="es-ES" dirty="0" err="1"/>
                        <a:t>MagatzemDeDiaris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Buffer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156509"/>
                  </a:ext>
                </a:extLst>
              </a:tr>
              <a:tr h="543828">
                <a:tc>
                  <a:txBody>
                    <a:bodyPr/>
                    <a:lstStyle/>
                    <a:p>
                      <a:r>
                        <a:rPr lang="es-ES" dirty="0" err="1"/>
                        <a:t>Kiosc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Single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890512"/>
                  </a:ext>
                </a:extLst>
              </a:tr>
              <a:tr h="543828">
                <a:tc>
                  <a:txBody>
                    <a:bodyPr/>
                    <a:lstStyle/>
                    <a:p>
                      <a:r>
                        <a:rPr lang="es-ES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Part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690363"/>
                  </a:ext>
                </a:extLst>
              </a:tr>
              <a:tr h="543828">
                <a:tc>
                  <a:txBody>
                    <a:bodyPr/>
                    <a:lstStyle/>
                    <a:p>
                      <a:r>
                        <a:rPr lang="es-ES" dirty="0" err="1"/>
                        <a:t>toMagatzem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Path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72640"/>
                  </a:ext>
                </a:extLst>
              </a:tr>
              <a:tr h="543828">
                <a:tc>
                  <a:txBody>
                    <a:bodyPr/>
                    <a:lstStyle/>
                    <a:p>
                      <a:r>
                        <a:rPr lang="es-ES" dirty="0" err="1"/>
                        <a:t>toKiosc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Path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28109"/>
                  </a:ext>
                </a:extLst>
              </a:tr>
              <a:tr h="543828">
                <a:tc>
                  <a:txBody>
                    <a:bodyPr/>
                    <a:lstStyle/>
                    <a:p>
                      <a:r>
                        <a:rPr lang="es-ES" dirty="0" err="1"/>
                        <a:t>toEditor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Path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8081"/>
                  </a:ext>
                </a:extLst>
              </a:tr>
              <a:tr h="543828">
                <a:tc>
                  <a:txBody>
                    <a:bodyPr/>
                    <a:lstStyle/>
                    <a:p>
                      <a:r>
                        <a:rPr lang="es-ES" dirty="0" err="1"/>
                        <a:t>toClients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Path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3200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B406F99-74DE-4298-804A-FDF684A5D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031068"/>
              </p:ext>
            </p:extLst>
          </p:nvPr>
        </p:nvGraphicFramePr>
        <p:xfrm>
          <a:off x="203621" y="2486526"/>
          <a:ext cx="5491326" cy="3769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5663">
                  <a:extLst>
                    <a:ext uri="{9D8B030D-6E8A-4147-A177-3AD203B41FA5}">
                      <a16:colId xmlns:a16="http://schemas.microsoft.com/office/drawing/2014/main" val="4100627085"/>
                    </a:ext>
                  </a:extLst>
                </a:gridCol>
                <a:gridCol w="2745663">
                  <a:extLst>
                    <a:ext uri="{9D8B030D-6E8A-4147-A177-3AD203B41FA5}">
                      <a16:colId xmlns:a16="http://schemas.microsoft.com/office/drawing/2014/main" val="1200203425"/>
                    </a:ext>
                  </a:extLst>
                </a:gridCol>
              </a:tblGrid>
              <a:tr h="540755">
                <a:tc>
                  <a:txBody>
                    <a:bodyPr/>
                    <a:lstStyle/>
                    <a:p>
                      <a:r>
                        <a:rPr lang="es-ES" dirty="0" err="1"/>
                        <a:t>Altres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Tipus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01266"/>
                  </a:ext>
                </a:extLst>
              </a:tr>
              <a:tr h="540755">
                <a:tc>
                  <a:txBody>
                    <a:bodyPr/>
                    <a:lstStyle/>
                    <a:p>
                      <a:r>
                        <a:rPr lang="es-ES" dirty="0"/>
                        <a:t>Variables(12)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972873"/>
                  </a:ext>
                </a:extLst>
              </a:tr>
              <a:tr h="540755">
                <a:tc>
                  <a:txBody>
                    <a:bodyPr/>
                    <a:lstStyle/>
                    <a:p>
                      <a:r>
                        <a:rPr lang="es-ES" dirty="0" err="1"/>
                        <a:t>demandaProbability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449376"/>
                  </a:ext>
                </a:extLst>
              </a:tr>
              <a:tr h="540755">
                <a:tc>
                  <a:txBody>
                    <a:bodyPr/>
                    <a:lstStyle/>
                    <a:p>
                      <a:r>
                        <a:rPr lang="es-ES" dirty="0" err="1"/>
                        <a:t>demandaInicial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156509"/>
                  </a:ext>
                </a:extLst>
              </a:tr>
              <a:tr h="540755">
                <a:tc>
                  <a:txBody>
                    <a:bodyPr/>
                    <a:lstStyle/>
                    <a:p>
                      <a:r>
                        <a:rPr lang="es-ES" dirty="0" err="1"/>
                        <a:t>stockInicial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890512"/>
                  </a:ext>
                </a:extLst>
              </a:tr>
              <a:tr h="540755">
                <a:tc>
                  <a:txBody>
                    <a:bodyPr/>
                    <a:lstStyle/>
                    <a:p>
                      <a:r>
                        <a:rPr lang="es-ES" dirty="0" err="1"/>
                        <a:t>JornadaLaboral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690363"/>
                  </a:ext>
                </a:extLst>
              </a:tr>
              <a:tr h="525364">
                <a:tc>
                  <a:txBody>
                    <a:bodyPr/>
                    <a:lstStyle/>
                    <a:p>
                      <a:r>
                        <a:rPr lang="es-ES" dirty="0" err="1"/>
                        <a:t>GraficaBeneficiDiari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Gràfica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72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08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7202410-2345-48D5-A249-62D69977A531}"/>
              </a:ext>
            </a:extLst>
          </p:cNvPr>
          <p:cNvSpPr txBox="1">
            <a:spLocks/>
          </p:cNvSpPr>
          <p:nvPr/>
        </p:nvSpPr>
        <p:spPr bwMode="black">
          <a:xfrm>
            <a:off x="804672" y="964692"/>
            <a:ext cx="4476806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I/O de la </a:t>
            </a:r>
            <a:r>
              <a:rPr lang="en-US" dirty="0" err="1"/>
              <a:t>simulació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B406F99-74DE-4298-804A-FDF684A5D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405498"/>
              </p:ext>
            </p:extLst>
          </p:nvPr>
        </p:nvGraphicFramePr>
        <p:xfrm>
          <a:off x="1058882" y="2535294"/>
          <a:ext cx="10074236" cy="280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270">
                  <a:extLst>
                    <a:ext uri="{9D8B030D-6E8A-4147-A177-3AD203B41FA5}">
                      <a16:colId xmlns:a16="http://schemas.microsoft.com/office/drawing/2014/main" val="4100627085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1200203425"/>
                    </a:ext>
                  </a:extLst>
                </a:gridCol>
                <a:gridCol w="3072384">
                  <a:extLst>
                    <a:ext uri="{9D8B030D-6E8A-4147-A177-3AD203B41FA5}">
                      <a16:colId xmlns:a16="http://schemas.microsoft.com/office/drawing/2014/main" val="229744342"/>
                    </a:ext>
                  </a:extLst>
                </a:gridCol>
                <a:gridCol w="2866942">
                  <a:extLst>
                    <a:ext uri="{9D8B030D-6E8A-4147-A177-3AD203B41FA5}">
                      <a16:colId xmlns:a16="http://schemas.microsoft.com/office/drawing/2014/main" val="560469973"/>
                    </a:ext>
                  </a:extLst>
                </a:gridCol>
              </a:tblGrid>
              <a:tr h="540755">
                <a:tc>
                  <a:txBody>
                    <a:bodyPr/>
                    <a:lstStyle/>
                    <a:p>
                      <a:r>
                        <a:rPr lang="es-ES" dirty="0" err="1"/>
                        <a:t>Element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Tipus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01266"/>
                  </a:ext>
                </a:extLst>
              </a:tr>
              <a:tr h="540755">
                <a:tc>
                  <a:txBody>
                    <a:bodyPr/>
                    <a:lstStyle/>
                    <a:p>
                      <a:r>
                        <a:rPr lang="es-ES" dirty="0"/>
                        <a:t>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Production</a:t>
                      </a:r>
                      <a:r>
                        <a:rPr lang="es-ES" dirty="0"/>
                        <a:t>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PULL </a:t>
                      </a:r>
                      <a:r>
                        <a:rPr lang="es-ES" dirty="0" err="1"/>
                        <a:t>Diari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from</a:t>
                      </a:r>
                      <a:r>
                        <a:rPr lang="es-ES" dirty="0"/>
                        <a:t> 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PUSH </a:t>
                      </a:r>
                      <a:r>
                        <a:rPr lang="es-ES" dirty="0" err="1"/>
                        <a:t>to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MagatzemDeDiaris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449376"/>
                  </a:ext>
                </a:extLst>
              </a:tr>
              <a:tr h="540755">
                <a:tc>
                  <a:txBody>
                    <a:bodyPr/>
                    <a:lstStyle/>
                    <a:p>
                      <a:r>
                        <a:rPr lang="es-ES" dirty="0" err="1"/>
                        <a:t>MagatzemDeDiaris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156509"/>
                  </a:ext>
                </a:extLst>
              </a:tr>
              <a:tr h="540755">
                <a:tc>
                  <a:txBody>
                    <a:bodyPr/>
                    <a:lstStyle/>
                    <a:p>
                      <a:r>
                        <a:rPr lang="es-ES" dirty="0" err="1"/>
                        <a:t>Kiosc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Single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PULL </a:t>
                      </a:r>
                      <a:r>
                        <a:rPr lang="es-ES" dirty="0" err="1"/>
                        <a:t>from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MagatzemDeDiaris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PUSH </a:t>
                      </a:r>
                      <a:r>
                        <a:rPr lang="es-ES" dirty="0" err="1"/>
                        <a:t>to</a:t>
                      </a:r>
                      <a:r>
                        <a:rPr lang="es-ES" dirty="0"/>
                        <a:t> SHIP/SCRAP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890512"/>
                  </a:ext>
                </a:extLst>
              </a:tr>
              <a:tr h="525364">
                <a:tc>
                  <a:txBody>
                    <a:bodyPr/>
                    <a:lstStyle/>
                    <a:p>
                      <a:r>
                        <a:rPr lang="es-ES" dirty="0" err="1"/>
                        <a:t>GraficaBeneficiDiari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Gràfica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BeneficiDiari</a:t>
                      </a:r>
                      <a:endParaRPr lang="es-ES" dirty="0"/>
                    </a:p>
                    <a:p>
                      <a:r>
                        <a:rPr lang="es-ES" dirty="0" err="1"/>
                        <a:t>BeneficiAcumulat</a:t>
                      </a:r>
                      <a:r>
                        <a:rPr lang="es-ES" dirty="0"/>
                        <a:t>/</a:t>
                      </a:r>
                      <a:r>
                        <a:rPr lang="es-ES" dirty="0" err="1"/>
                        <a:t>DiesPassats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72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872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33587F-93C2-49FF-A60F-ED4ADF307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76" b="2307"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0BCC7A0-540E-4536-9EA1-A9B5A63754F0}"/>
              </a:ext>
            </a:extLst>
          </p:cNvPr>
          <p:cNvSpPr txBox="1">
            <a:spLocks/>
          </p:cNvSpPr>
          <p:nvPr/>
        </p:nvSpPr>
        <p:spPr bwMode="black">
          <a:xfrm>
            <a:off x="9670473" y="146421"/>
            <a:ext cx="2320485" cy="1636541"/>
          </a:xfrm>
          <a:prstGeom prst="roundRect">
            <a:avLst>
              <a:gd name="adj" fmla="val 14141"/>
            </a:avLst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rgbClr val="FFFFFF"/>
                </a:solidFill>
              </a:rPr>
              <a:t>ELEMENTS DE LA SIMULACIÓ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7C8934A-A740-44CE-9C65-75C525F3FA42}"/>
              </a:ext>
            </a:extLst>
          </p:cNvPr>
          <p:cNvSpPr/>
          <p:nvPr/>
        </p:nvSpPr>
        <p:spPr>
          <a:xfrm rot="16200000">
            <a:off x="203202" y="4296229"/>
            <a:ext cx="1074057" cy="29028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E8F2499-BD55-4290-B6AE-2C01AE5F35F5}"/>
              </a:ext>
            </a:extLst>
          </p:cNvPr>
          <p:cNvSpPr/>
          <p:nvPr/>
        </p:nvSpPr>
        <p:spPr>
          <a:xfrm>
            <a:off x="3149599" y="2111831"/>
            <a:ext cx="1074057" cy="29028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68E7406-369F-4FD1-BF96-F606E8699216}"/>
              </a:ext>
            </a:extLst>
          </p:cNvPr>
          <p:cNvSpPr/>
          <p:nvPr/>
        </p:nvSpPr>
        <p:spPr>
          <a:xfrm>
            <a:off x="7431317" y="1907157"/>
            <a:ext cx="1074057" cy="29028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76AF2CC-349C-4AC6-9F93-24B5246CF028}"/>
              </a:ext>
            </a:extLst>
          </p:cNvPr>
          <p:cNvSpPr/>
          <p:nvPr/>
        </p:nvSpPr>
        <p:spPr>
          <a:xfrm>
            <a:off x="8269517" y="4660558"/>
            <a:ext cx="1074057" cy="29028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56E5E7A-5E3B-4A9F-9155-354F06FAD507}"/>
              </a:ext>
            </a:extLst>
          </p:cNvPr>
          <p:cNvSpPr/>
          <p:nvPr/>
        </p:nvSpPr>
        <p:spPr>
          <a:xfrm rot="10800000">
            <a:off x="4223656" y="5701958"/>
            <a:ext cx="1074057" cy="29028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059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F3697-057E-4436-849C-A28DD4AF7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8" name="Kiosc">
            <a:hlinkClick r:id="" action="ppaction://media"/>
            <a:extLst>
              <a:ext uri="{FF2B5EF4-FFF2-40B4-BE49-F238E27FC236}">
                <a16:creationId xmlns:a16="http://schemas.microsoft.com/office/drawing/2014/main" id="{30E3E2EF-ED17-41A4-A33B-18118FA27456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13373" y="-7302"/>
            <a:ext cx="12218747" cy="6872605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0BCC7A0-540E-4536-9EA1-A9B5A63754F0}"/>
              </a:ext>
            </a:extLst>
          </p:cNvPr>
          <p:cNvSpPr txBox="1">
            <a:spLocks/>
          </p:cNvSpPr>
          <p:nvPr/>
        </p:nvSpPr>
        <p:spPr bwMode="black">
          <a:xfrm>
            <a:off x="9670473" y="146421"/>
            <a:ext cx="2320485" cy="1636541"/>
          </a:xfrm>
          <a:prstGeom prst="roundRect">
            <a:avLst>
              <a:gd name="adj" fmla="val 14141"/>
            </a:avLst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rgbClr val="FFFFFF"/>
                </a:solidFill>
              </a:rPr>
              <a:t>ELEMENTS DE LA SIMULACIÓ</a:t>
            </a:r>
          </a:p>
        </p:txBody>
      </p:sp>
    </p:spTree>
    <p:extLst>
      <p:ext uri="{BB962C8B-B14F-4D97-AF65-F5344CB8AC3E}">
        <p14:creationId xmlns:p14="http://schemas.microsoft.com/office/powerpoint/2010/main" val="185880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83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515FC82-3453-4CBE-8895-4CCFF33952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FD847B-65C0-4027-8DFC-70CB424514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2D99A759-3163-483C-95D3-99562B04474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823366" y="1502581"/>
            <a:ext cx="6227064" cy="38607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52558-B92A-4D33-969C-FFAC863AB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6402" y="3072986"/>
            <a:ext cx="4328618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/>
              <a:t>745,78 </a:t>
            </a:r>
            <a:r>
              <a:rPr lang="en-US" sz="2800" dirty="0" err="1"/>
              <a:t>ptes</a:t>
            </a:r>
            <a:r>
              <a:rPr lang="en-US" sz="2800" dirty="0"/>
              <a:t>. </a:t>
            </a:r>
            <a:r>
              <a:rPr lang="en-US" sz="2800" dirty="0" err="1"/>
              <a:t>cada</a:t>
            </a:r>
            <a:r>
              <a:rPr lang="en-US" sz="2800" dirty="0"/>
              <a:t> </a:t>
            </a:r>
            <a:r>
              <a:rPr lang="en-US" sz="2800" dirty="0" err="1"/>
              <a:t>dia</a:t>
            </a:r>
            <a:endParaRPr lang="en-US" sz="2800" dirty="0"/>
          </a:p>
          <a:p>
            <a:r>
              <a:rPr lang="en-US" sz="2800" dirty="0"/>
              <a:t>22.373,48 </a:t>
            </a:r>
            <a:r>
              <a:rPr lang="en-US" sz="2800" dirty="0" err="1"/>
              <a:t>ptes</a:t>
            </a:r>
            <a:r>
              <a:rPr lang="en-US" sz="2800" dirty="0"/>
              <a:t>. </a:t>
            </a:r>
            <a:r>
              <a:rPr lang="en-US" sz="2800" dirty="0" err="1"/>
              <a:t>cada</a:t>
            </a:r>
            <a:r>
              <a:rPr lang="en-US" sz="2800" dirty="0"/>
              <a:t> </a:t>
            </a:r>
            <a:r>
              <a:rPr lang="en-US" sz="2800" dirty="0" err="1"/>
              <a:t>mes</a:t>
            </a:r>
            <a:endParaRPr lang="en-US" sz="2800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0ED544F-511B-40FA-B91E-53CADDD6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 err="1"/>
              <a:t>Resultats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5A379C-5EA1-478D-BFFF-02AE49139355}"/>
              </a:ext>
            </a:extLst>
          </p:cNvPr>
          <p:cNvSpPr/>
          <p:nvPr/>
        </p:nvSpPr>
        <p:spPr>
          <a:xfrm>
            <a:off x="4961911" y="4752859"/>
            <a:ext cx="1632162" cy="461665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</a:rPr>
              <a:t>Vermell:  </a:t>
            </a:r>
            <a:r>
              <a:rPr lang="es-ES" sz="1200" dirty="0" err="1"/>
              <a:t>Benefici</a:t>
            </a:r>
            <a:r>
              <a:rPr lang="es-ES" sz="1200" dirty="0"/>
              <a:t> </a:t>
            </a:r>
            <a:r>
              <a:rPr lang="es-ES" sz="1200" dirty="0" err="1"/>
              <a:t>diari</a:t>
            </a:r>
            <a:endParaRPr lang="es-ES" sz="1200" dirty="0"/>
          </a:p>
          <a:p>
            <a:r>
              <a:rPr lang="es-ES" sz="1200" dirty="0" err="1">
                <a:solidFill>
                  <a:srgbClr val="04EE0A"/>
                </a:solidFill>
              </a:rPr>
              <a:t>Verd</a:t>
            </a:r>
            <a:r>
              <a:rPr lang="es-ES" sz="1200" dirty="0">
                <a:solidFill>
                  <a:srgbClr val="04EE0A"/>
                </a:solidFill>
              </a:rPr>
              <a:t>: </a:t>
            </a:r>
            <a:r>
              <a:rPr lang="es-ES" sz="1200" dirty="0" err="1"/>
              <a:t>Benefici</a:t>
            </a:r>
            <a:r>
              <a:rPr lang="es-ES" sz="1200" dirty="0"/>
              <a:t> </a:t>
            </a:r>
            <a:r>
              <a:rPr lang="es-ES" sz="1200" dirty="0" err="1"/>
              <a:t>diari</a:t>
            </a:r>
            <a:r>
              <a:rPr lang="es-ES" sz="1200" dirty="0"/>
              <a:t> </a:t>
            </a:r>
            <a:r>
              <a:rPr lang="es-ES" sz="1200" dirty="0" err="1"/>
              <a:t>mig</a:t>
            </a:r>
            <a:endParaRPr lang="es-E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682FF8-C5CB-4DC9-B6EC-C75296520E25}"/>
              </a:ext>
            </a:extLst>
          </p:cNvPr>
          <p:cNvSpPr/>
          <p:nvPr/>
        </p:nvSpPr>
        <p:spPr>
          <a:xfrm>
            <a:off x="6788113" y="1559052"/>
            <a:ext cx="2297570" cy="338554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1600" cap="all" spc="200" dirty="0" err="1">
                <a:latin typeface="+mj-lt"/>
                <a:ea typeface="+mj-ea"/>
                <a:cs typeface="+mj-cs"/>
              </a:rPr>
              <a:t>Gràfica</a:t>
            </a:r>
            <a:r>
              <a:rPr lang="es-ES" sz="1600" dirty="0"/>
              <a:t> </a:t>
            </a:r>
            <a:r>
              <a:rPr lang="es-ES" sz="1600" cap="all" spc="200" dirty="0">
                <a:latin typeface="+mj-lt"/>
                <a:ea typeface="+mj-ea"/>
                <a:cs typeface="+mj-cs"/>
              </a:rPr>
              <a:t>20 </a:t>
            </a:r>
            <a:r>
              <a:rPr lang="es-ES" sz="1600" cap="all" spc="200" dirty="0" err="1">
                <a:latin typeface="+mj-lt"/>
                <a:ea typeface="+mj-ea"/>
                <a:cs typeface="+mj-cs"/>
              </a:rPr>
              <a:t>díes</a:t>
            </a:r>
            <a:endParaRPr lang="es-ES" sz="1600" cap="all" spc="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6982463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229</TotalTime>
  <Words>432</Words>
  <Application>Microsoft Office PowerPoint</Application>
  <PresentationFormat>Widescreen</PresentationFormat>
  <Paragraphs>115</Paragraphs>
  <Slides>10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Parcel</vt:lpstr>
      <vt:lpstr>Pràctica quiosc - Simulació</vt:lpstr>
      <vt:lpstr>DESCRIPCIÓ DEL SISTEMA</vt:lpstr>
      <vt:lpstr>Objectiu de la simulació</vt:lpstr>
      <vt:lpstr>DESCRIPCIÓ DEL SISTEMA</vt:lpstr>
      <vt:lpstr>PowerPoint Presentation</vt:lpstr>
      <vt:lpstr>PowerPoint Presentation</vt:lpstr>
      <vt:lpstr>PowerPoint Presentation</vt:lpstr>
      <vt:lpstr>PowerPoint Presentation</vt:lpstr>
      <vt:lpstr>Resultats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Pràctica quiosc - Simulació</dc:title>
  <dc:creator>' figuuue</dc:creator>
  <cp:lastModifiedBy>Jacobo Moral Buendía</cp:lastModifiedBy>
  <cp:revision>29</cp:revision>
  <dcterms:created xsi:type="dcterms:W3CDTF">2018-04-21T10:01:46Z</dcterms:created>
  <dcterms:modified xsi:type="dcterms:W3CDTF">2018-04-25T17:29:07Z</dcterms:modified>
</cp:coreProperties>
</file>