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326" r:id="rId3"/>
    <p:sldId id="327" r:id="rId4"/>
    <p:sldId id="323" r:id="rId5"/>
    <p:sldId id="324" r:id="rId6"/>
    <p:sldId id="329" r:id="rId7"/>
    <p:sldId id="328" r:id="rId8"/>
    <p:sldId id="314" r:id="rId9"/>
    <p:sldId id="331" r:id="rId10"/>
    <p:sldId id="333" r:id="rId11"/>
    <p:sldId id="332" r:id="rId12"/>
    <p:sldId id="334" r:id="rId13"/>
    <p:sldId id="292" r:id="rId14"/>
    <p:sldId id="330" r:id="rId1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B39F9-2349-4D24-8BD9-BC8328C94646}" type="datetimeFigureOut">
              <a:rPr lang="LID4096" smtClean="0"/>
              <a:t>10/09/2020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37AD6-4DBC-4B6A-93CB-32B52311D32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7415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AEA89-B7AD-429D-B899-5FAA7C85CFB8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3903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AEA89-B7AD-429D-B899-5FAA7C85CFB8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1127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AEA89-B7AD-429D-B899-5FAA7C85CFB8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2432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AEA89-B7AD-429D-B899-5FAA7C85CFB8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5868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AEA89-B7AD-429D-B899-5FAA7C85CFB8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8675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AEA89-B7AD-429D-B899-5FAA7C85CFB8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5800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AEA89-B7AD-429D-B899-5FAA7C85CFB8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436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0AEC-0718-4833-8497-9BE3E04D1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CF80B-080B-4C48-AB3C-DBBAA652E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2CE47-496A-45FF-A5BE-5BD671BF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340C-BCB7-4075-BFF8-9FD44FD9CB7C}" type="datetimeFigureOut">
              <a:rPr lang="LID4096" smtClean="0"/>
              <a:t>10/09/2020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9D34E-7045-4902-B90E-70AE4AA2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10628-059A-4AA1-B60B-5FD9AEAB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63DA-B9BD-4C56-B75F-80183251283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085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BEEC-6310-4B69-9FA5-14321B6E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F44F6-6A43-42D5-97CD-60D5B84E0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C7A58-B2F7-44E2-84DF-C8F559BF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340C-BCB7-4075-BFF8-9FD44FD9CB7C}" type="datetimeFigureOut">
              <a:rPr lang="LID4096" smtClean="0"/>
              <a:t>10/09/2020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2160A-AEA5-4AE5-8B06-0420BC3D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FFE4B-6129-4473-AB55-783A57E6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63DA-B9BD-4C56-B75F-80183251283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158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1CF1D-517A-4661-B88B-F971B7620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77E51-DB4A-4811-9997-A02E8EE96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B7111-EFFE-474B-9E30-75B3149A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340C-BCB7-4075-BFF8-9FD44FD9CB7C}" type="datetimeFigureOut">
              <a:rPr lang="LID4096" smtClean="0"/>
              <a:t>10/09/2020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4467E-089A-4387-8F45-F49AB840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7F07B-47D6-4037-B195-4E3E2EF6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63DA-B9BD-4C56-B75F-80183251283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7586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3600"/>
            <a:ext cx="10368000" cy="844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1200"/>
            <a:ext cx="10972800" cy="435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152000"/>
            <a:ext cx="10972800" cy="460800"/>
          </a:xfrm>
        </p:spPr>
        <p:txBody>
          <a:bodyPr/>
          <a:lstStyle>
            <a:lvl1pPr marL="0" indent="0">
              <a:buNone/>
              <a:defRPr sz="2000" b="0" i="0" baseline="0">
                <a:solidFill>
                  <a:schemeClr val="accent3"/>
                </a:solidFill>
                <a:latin typeface="Raleway Light" panose="020B0403030101060003" pitchFamily="34" charset="77"/>
              </a:defRPr>
            </a:lvl1pPr>
          </a:lstStyle>
          <a:p>
            <a:pPr lvl="0"/>
            <a:r>
              <a:rPr lang="nl-NL"/>
              <a:t>CLICK TO ADD SUBTITLE</a:t>
            </a:r>
          </a:p>
        </p:txBody>
      </p:sp>
      <p:sp>
        <p:nvSpPr>
          <p:cNvPr id="9" name="Tijdelijke aanduiding voor datum 11">
            <a:extLst>
              <a:ext uri="{FF2B5EF4-FFF2-40B4-BE49-F238E27FC236}">
                <a16:creationId xmlns:a16="http://schemas.microsoft.com/office/drawing/2014/main" id="{784FB96E-46C8-734D-B837-AD861175C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24709" y="6471470"/>
            <a:ext cx="1480584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fld id="{58772756-34C2-D641-84BF-3688B929DBE6}" type="datetime1">
              <a:rPr lang="nl-NL" smtClean="0"/>
              <a:t>9-10-2020</a:t>
            </a:fld>
            <a:endParaRPr lang="en-AU"/>
          </a:p>
        </p:txBody>
      </p:sp>
      <p:sp>
        <p:nvSpPr>
          <p:cNvPr id="10" name="Tijdelijke aanduiding voor dianummer 12">
            <a:extLst>
              <a:ext uri="{FF2B5EF4-FFF2-40B4-BE49-F238E27FC236}">
                <a16:creationId xmlns:a16="http://schemas.microsoft.com/office/drawing/2014/main" id="{ED6B1B28-8C47-F44E-8C04-43FB46393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86707" y="6465863"/>
            <a:ext cx="643188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fld id="{872FE14B-28A3-754A-A8AF-C21F5AF21D0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1" name="Tijdelijke aanduiding voor voettekst 13">
            <a:extLst>
              <a:ext uri="{FF2B5EF4-FFF2-40B4-BE49-F238E27FC236}">
                <a16:creationId xmlns:a16="http://schemas.microsoft.com/office/drawing/2014/main" id="{935148B1-5E5E-B54F-8282-3C30FE6DE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59058" y="6474893"/>
            <a:ext cx="2269084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Raleway" panose="020B0503030101060003" pitchFamily="34" charset="77"/>
              </a:defRPr>
            </a:lvl1pPr>
          </a:lstStyle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110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6141-8BA6-4FDC-B101-B59A3C8A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D136E-10BA-4369-A5A2-5004A8A6D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B4658-8230-46BD-9FCF-5397D52E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340C-BCB7-4075-BFF8-9FD44FD9CB7C}" type="datetimeFigureOut">
              <a:rPr lang="LID4096" smtClean="0"/>
              <a:t>10/09/2020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F721A-F8D5-49CA-B0F7-DFDB11710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BD3BA-AB49-46B1-AC65-76E83C8A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63DA-B9BD-4C56-B75F-80183251283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455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DA24-FFC8-4D2E-9E60-B8053246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3DFCD-3487-4AD5-8A3A-44FFBAF5E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6B644-F645-4456-84D2-F2A23A45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340C-BCB7-4075-BFF8-9FD44FD9CB7C}" type="datetimeFigureOut">
              <a:rPr lang="LID4096" smtClean="0"/>
              <a:t>10/09/2020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E6F36-B06A-4E6E-AB2F-6177F2AF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F6B3-932C-4FF8-B72F-79C2DB78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63DA-B9BD-4C56-B75F-80183251283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956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EEAB-015F-4D7B-B2E5-346C7C66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986FF-8923-4F5F-814F-8C0DBBEA8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618A6-4BE0-472A-9D5F-68650977E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81C90-E010-4B36-BFF8-C5366B37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340C-BCB7-4075-BFF8-9FD44FD9CB7C}" type="datetimeFigureOut">
              <a:rPr lang="LID4096" smtClean="0"/>
              <a:t>10/09/2020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B2BB0-CB5A-45DC-A980-43FFCD120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08A88-71DD-4329-AF59-AE3AF9BD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63DA-B9BD-4C56-B75F-80183251283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00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F893-C273-4211-8807-5BBE961A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0C0A5-0E99-458D-A91D-22DF00491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D1C0D-4654-44A7-BFEB-A17A5F78B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D2E44-BA69-43FE-AA3D-4A6056BF1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36D50-1293-4FB1-8E6B-EB47ADF4D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5D43F-EF31-419E-BBD8-D5B2D6EB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340C-BCB7-4075-BFF8-9FD44FD9CB7C}" type="datetimeFigureOut">
              <a:rPr lang="LID4096" smtClean="0"/>
              <a:t>10/09/2020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4C358-5032-4E97-90C5-47547055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B75EB-CFF0-4622-AC40-321C7B44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63DA-B9BD-4C56-B75F-80183251283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222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4469-1C35-46FD-B948-C06F906A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ECF52-F1DE-4D33-860B-79D98B05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340C-BCB7-4075-BFF8-9FD44FD9CB7C}" type="datetimeFigureOut">
              <a:rPr lang="LID4096" smtClean="0"/>
              <a:t>10/09/2020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6A877-B107-4DAE-9F6C-934E860A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E10E4-4F6F-4A6C-AA14-5D40927E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63DA-B9BD-4C56-B75F-80183251283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245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98001-CCB8-4AD5-8EAF-5E5398CC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340C-BCB7-4075-BFF8-9FD44FD9CB7C}" type="datetimeFigureOut">
              <a:rPr lang="LID4096" smtClean="0"/>
              <a:t>10/09/2020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910FA-43AC-40C1-ACDD-BF073AD1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3293B-D932-4E2B-9225-573D31DA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63DA-B9BD-4C56-B75F-80183251283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02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F64F-90A5-4BAE-821B-C8FC8DA4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418E7-3DB7-4CD1-8037-6D28EFB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6DA10-418E-4409-84F3-3210F365F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CC36B-20CB-4EE1-85D9-CD03D353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340C-BCB7-4075-BFF8-9FD44FD9CB7C}" type="datetimeFigureOut">
              <a:rPr lang="LID4096" smtClean="0"/>
              <a:t>10/09/2020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6F947-3070-4A74-AEEC-06334701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79C2C-4D75-4B9A-975B-75C7B1C5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63DA-B9BD-4C56-B75F-80183251283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8297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C104-3F45-4B20-980C-7CEC5DC1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A74072-9D41-48E6-BBD8-3019B34A0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64865-26E2-4870-879D-797130D2C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DC310-CEB9-403A-B568-D8A6B023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340C-BCB7-4075-BFF8-9FD44FD9CB7C}" type="datetimeFigureOut">
              <a:rPr lang="LID4096" smtClean="0"/>
              <a:t>10/09/2020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A05C3-25AA-442D-89AD-0CC273A9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4F51B-BC55-449A-B53F-D87BF730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63DA-B9BD-4C56-B75F-80183251283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553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4E1156-5A61-43FA-B3B6-7E4E8050C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8AF90-F664-4225-9F57-149233AB7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226BF-92C7-42E7-B145-CE4DE624F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1340C-BCB7-4075-BFF8-9FD44FD9CB7C}" type="datetimeFigureOut">
              <a:rPr lang="LID4096" smtClean="0"/>
              <a:t>10/09/2020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DCC5D-981E-4842-AEA8-439EDA1CB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91E57-0714-44A9-8CCC-E4EC6CBBD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A63DA-B9BD-4C56-B75F-80183251283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038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09529-B37F-8E4B-BDFB-D46FD0F3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3600"/>
            <a:ext cx="10368000" cy="1142400"/>
          </a:xfrm>
        </p:spPr>
        <p:txBody>
          <a:bodyPr vert="horz" lIns="121920" tIns="60960" rIns="121920" bIns="60960" rtlCol="0" anchor="ctr">
            <a:normAutofit/>
          </a:bodyPr>
          <a:lstStyle/>
          <a:p>
            <a:r>
              <a:rPr lang="en-AU"/>
              <a:t>Genetic Algorithm</a:t>
            </a:r>
          </a:p>
        </p:txBody>
      </p:sp>
      <p:sp>
        <p:nvSpPr>
          <p:cNvPr id="13" name="Tijdelijke aanduiding voor inhoud 11">
            <a:extLst>
              <a:ext uri="{FF2B5EF4-FFF2-40B4-BE49-F238E27FC236}">
                <a16:creationId xmlns:a16="http://schemas.microsoft.com/office/drawing/2014/main" id="{8E2DFA12-57F5-4D88-8C14-636CB5199BF3}"/>
              </a:ext>
            </a:extLst>
          </p:cNvPr>
          <p:cNvSpPr txBox="1">
            <a:spLocks/>
          </p:cNvSpPr>
          <p:nvPr/>
        </p:nvSpPr>
        <p:spPr>
          <a:xfrm>
            <a:off x="609600" y="1598400"/>
            <a:ext cx="5385600" cy="4526400"/>
          </a:xfrm>
          <a:prstGeom prst="rect">
            <a:avLst/>
          </a:prstGeom>
        </p:spPr>
        <p:txBody>
          <a:bodyPr vert="horz" lIns="121920" tIns="60960" rIns="121920" bIns="60960" rtlCol="0" anchor="t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EA631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EF8542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EF8542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4A771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4A771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33" dirty="0">
                <a:latin typeface="Raleway"/>
              </a:rPr>
              <a:t>Based on natural evolution</a:t>
            </a:r>
          </a:p>
          <a:p>
            <a:endParaRPr lang="en-US" sz="2133" dirty="0"/>
          </a:p>
          <a:p>
            <a:r>
              <a:rPr lang="en-US" sz="2133" dirty="0">
                <a:latin typeface="Raleway"/>
              </a:rPr>
              <a:t>Population of individuals with size </a:t>
            </a:r>
            <a:r>
              <a:rPr lang="en-US" sz="2133" i="1" dirty="0">
                <a:latin typeface="Raleway"/>
              </a:rPr>
              <a:t>n</a:t>
            </a:r>
          </a:p>
          <a:p>
            <a:r>
              <a:rPr lang="en-US" sz="2133" dirty="0">
                <a:latin typeface="Raleway"/>
              </a:rPr>
              <a:t>Individuals have a genetic representation (</a:t>
            </a:r>
            <a:r>
              <a:rPr lang="en-US" sz="2133" i="1" dirty="0">
                <a:latin typeface="Raleway"/>
              </a:rPr>
              <a:t>gene</a:t>
            </a:r>
            <a:r>
              <a:rPr lang="en-US" sz="2133" dirty="0">
                <a:latin typeface="Raleway"/>
              </a:rPr>
              <a:t>)</a:t>
            </a:r>
          </a:p>
          <a:p>
            <a:r>
              <a:rPr lang="en-US" sz="2133" dirty="0">
                <a:latin typeface="Raleway"/>
              </a:rPr>
              <a:t>Individuals can be </a:t>
            </a:r>
            <a:r>
              <a:rPr lang="en-US" sz="2133" i="1" dirty="0">
                <a:latin typeface="Raleway"/>
              </a:rPr>
              <a:t>evaluated </a:t>
            </a:r>
            <a:r>
              <a:rPr lang="en-US" sz="2133" dirty="0">
                <a:latin typeface="Raleway"/>
              </a:rPr>
              <a:t>to receive a score that represents their </a:t>
            </a:r>
            <a:r>
              <a:rPr lang="en-US" sz="2133" i="1" dirty="0">
                <a:latin typeface="Raleway"/>
              </a:rPr>
              <a:t>fitness</a:t>
            </a:r>
          </a:p>
          <a:p>
            <a:r>
              <a:rPr lang="en-US" sz="2133" dirty="0">
                <a:latin typeface="Raleway"/>
              </a:rPr>
              <a:t>Individuals with a higher fitness have a higher chance to be selected for reproduction</a:t>
            </a:r>
          </a:p>
          <a:p>
            <a:r>
              <a:rPr lang="en-US" sz="2133" dirty="0">
                <a:latin typeface="Raleway"/>
              </a:rPr>
              <a:t>Genes from two individuals can be combined and adjusted </a:t>
            </a:r>
            <a:br>
              <a:rPr lang="en-US" sz="2133" dirty="0">
                <a:latin typeface="Raleway"/>
              </a:rPr>
            </a:br>
            <a:r>
              <a:rPr lang="en-US" sz="2133" dirty="0">
                <a:latin typeface="Raleway"/>
              </a:rPr>
              <a:t>(</a:t>
            </a:r>
            <a:r>
              <a:rPr lang="en-US" sz="2133" i="1" dirty="0">
                <a:latin typeface="Raleway"/>
              </a:rPr>
              <a:t>crossover, mutation</a:t>
            </a:r>
            <a:r>
              <a:rPr lang="en-US" sz="2133" dirty="0">
                <a:latin typeface="Raleway"/>
              </a:rPr>
              <a:t>)</a:t>
            </a:r>
            <a:endParaRPr lang="en-US" sz="2133" dirty="0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002258AF-91BF-46E4-BDB6-5514B7256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800" y="2003569"/>
            <a:ext cx="5385600" cy="3716063"/>
          </a:xfrm>
          <a:prstGeom prst="rect">
            <a:avLst/>
          </a:prstGeom>
          <a:noFill/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9F710A4-F9C0-CB49-95CE-A54535E8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24709" y="6471470"/>
            <a:ext cx="1480584" cy="366183"/>
          </a:xfrm>
        </p:spPr>
        <p:txBody>
          <a:bodyPr vert="horz" lIns="121920" tIns="60960" rIns="121920" bIns="60960" rtlCol="0" anchor="ctr">
            <a:normAutofit/>
          </a:bodyPr>
          <a:lstStyle/>
          <a:p>
            <a:pPr>
              <a:spcAft>
                <a:spcPts val="800"/>
              </a:spcAft>
            </a:pPr>
            <a:fld id="{FEB305F0-96E6-5C45-B4CE-B912BB66C174}" type="datetime1">
              <a:rPr lang="nl-NL" smtClean="0"/>
              <a:pPr>
                <a:spcAft>
                  <a:spcPts val="800"/>
                </a:spcAft>
              </a:pPr>
              <a:t>9-10-2020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C114E1A-2EC8-1444-966C-A05440112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5030" y="4849397"/>
            <a:ext cx="482391" cy="274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nl-NL"/>
            </a:defPPr>
            <a:lvl1pPr marL="0" algn="l" defTabSz="685800" rtl="0" eaLnBrk="1" latinLnBrk="0" hangingPunct="1">
              <a:defRPr sz="900" b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fld id="{872FE14B-28A3-754A-A8AF-C21F5AF21D08}" type="slidenum">
              <a:rPr lang="en-AU" smtClean="0"/>
              <a:pPr/>
              <a:t>1</a:t>
            </a:fld>
            <a:endParaRPr lang="en-AU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401B0A6-326E-7641-8127-B1C6B27FD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94293" y="4856169"/>
            <a:ext cx="1701813" cy="274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nl-NL"/>
            </a:defPPr>
            <a:lvl1pPr marL="0" algn="ctr" defTabSz="685800" rtl="0" eaLnBrk="1" latinLnBrk="0" hangingPunct="1">
              <a:defRPr sz="900" kern="1200">
                <a:solidFill>
                  <a:schemeClr val="tx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endParaRPr lang="en-AU" b="1" kern="1200">
              <a:latin typeface="Raleway" panose="020B0503030101060003" pitchFamily="34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76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CD4F-3DA2-4A32-8B65-59144EF3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aleway Black"/>
              </a:rPr>
              <a:t>Practical Setup: Code Overview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C4B54-4C34-429C-BF00-3FBD053071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772756-34C2-D641-84BF-3688B929DBE6}" type="datetime1">
              <a:rPr lang="nl-NL" smtClean="0"/>
              <a:t>9-10-2020</a:t>
            </a:fld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63C56-53B2-4453-BB0F-8949F55ED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2FE14B-28A3-754A-A8AF-C21F5AF21D08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82B972-71F2-48B2-844E-83055A3F4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b="1"/>
              <a:t>MEDIAAN</a:t>
            </a:r>
            <a:endParaRPr lang="en-AU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6C06ED6-60B3-4AEA-9BD6-FEBB689722AD}"/>
              </a:ext>
            </a:extLst>
          </p:cNvPr>
          <p:cNvSpPr txBox="1">
            <a:spLocks/>
          </p:cNvSpPr>
          <p:nvPr/>
        </p:nvSpPr>
        <p:spPr>
          <a:xfrm>
            <a:off x="609600" y="1118057"/>
            <a:ext cx="6098421" cy="2702600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EA631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EF8542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EF8542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4A771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4A771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33">
                <a:latin typeface="Raleway"/>
              </a:rPr>
              <a:t>core/algorithm/genetic_algorithm.py</a:t>
            </a:r>
          </a:p>
          <a:p>
            <a:pPr lvl="1"/>
            <a:r>
              <a:rPr lang="en-US" sz="1867">
                <a:latin typeface="Raleway"/>
              </a:rPr>
              <a:t>Saving</a:t>
            </a:r>
            <a:endParaRPr lang="en-US" sz="1867" dirty="0">
              <a:latin typeface="Raleway"/>
            </a:endParaRPr>
          </a:p>
          <a:p>
            <a:pPr lvl="1"/>
            <a:r>
              <a:rPr lang="en-US" sz="1867">
                <a:latin typeface="Raleway"/>
              </a:rPr>
              <a:t>Main loop</a:t>
            </a:r>
            <a:endParaRPr lang="en-US" sz="1867" dirty="0">
              <a:latin typeface="Raleway"/>
            </a:endParaRPr>
          </a:p>
          <a:p>
            <a:r>
              <a:rPr lang="en-US" sz="2133">
                <a:latin typeface="Raleway"/>
              </a:rPr>
              <a:t>core/algorithm/selectoin/selector.py</a:t>
            </a:r>
            <a:endParaRPr lang="en-US" sz="2133" dirty="0"/>
          </a:p>
          <a:p>
            <a:r>
              <a:rPr lang="en-US" sz="2133">
                <a:latin typeface="Raleway"/>
              </a:rPr>
              <a:t>core/evaluation/evaluator.py</a:t>
            </a:r>
            <a:endParaRPr lang="en-US" sz="2133" dirty="0"/>
          </a:p>
        </p:txBody>
      </p:sp>
    </p:spTree>
    <p:extLst>
      <p:ext uri="{BB962C8B-B14F-4D97-AF65-F5344CB8AC3E}">
        <p14:creationId xmlns:p14="http://schemas.microsoft.com/office/powerpoint/2010/main" val="282982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CD4F-3DA2-4A32-8B65-59144EF3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Raleway Black"/>
              </a:rPr>
              <a:t>Practical Setup: Code Overview String Evolver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C4B54-4C34-429C-BF00-3FBD053071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772756-34C2-D641-84BF-3688B929DBE6}" type="datetime1">
              <a:rPr lang="nl-NL" smtClean="0"/>
              <a:t>9-10-2020</a:t>
            </a:fld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63C56-53B2-4453-BB0F-8949F55ED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2FE14B-28A3-754A-A8AF-C21F5AF21D08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82B972-71F2-48B2-844E-83055A3F4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b="1"/>
              <a:t>MEDIAAN</a:t>
            </a:r>
            <a:endParaRPr lang="en-AU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6C06ED6-60B3-4AEA-9BD6-FEBB689722AD}"/>
              </a:ext>
            </a:extLst>
          </p:cNvPr>
          <p:cNvSpPr txBox="1">
            <a:spLocks/>
          </p:cNvSpPr>
          <p:nvPr/>
        </p:nvSpPr>
        <p:spPr>
          <a:xfrm>
            <a:off x="609600" y="1118057"/>
            <a:ext cx="6098421" cy="2702600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EA631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EF8542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EF8542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4A771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4A771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33" dirty="0">
                <a:latin typeface="Raleway"/>
              </a:rPr>
              <a:t>core/evaluation</a:t>
            </a:r>
            <a:r>
              <a:rPr lang="en-US" sz="2133">
                <a:latin typeface="Raleway"/>
              </a:rPr>
              <a:t>/evaluator.py</a:t>
            </a:r>
            <a:endParaRPr lang="en-US" sz="2133" dirty="0">
              <a:latin typeface="Raleway"/>
            </a:endParaRPr>
          </a:p>
          <a:p>
            <a:r>
              <a:rPr lang="en-US" sz="2133" dirty="0">
                <a:latin typeface="Raleway"/>
              </a:rPr>
              <a:t>evaluation/string_evaluator.py</a:t>
            </a:r>
          </a:p>
          <a:p>
            <a:pPr lvl="1"/>
            <a:r>
              <a:rPr lang="en-US" sz="1867" dirty="0">
                <a:latin typeface="Raleway"/>
              </a:rPr>
              <a:t>evaluate</a:t>
            </a:r>
          </a:p>
          <a:p>
            <a:r>
              <a:rPr lang="en-US" sz="2133" dirty="0">
                <a:latin typeface="Raleway"/>
              </a:rPr>
              <a:t>models/string_gene.py</a:t>
            </a:r>
            <a:endParaRPr lang="en-US" sz="2133" dirty="0"/>
          </a:p>
          <a:p>
            <a:pPr lvl="1"/>
            <a:r>
              <a:rPr lang="en-US" sz="1867" dirty="0">
                <a:latin typeface="Raleway"/>
              </a:rPr>
              <a:t>mutate</a:t>
            </a:r>
          </a:p>
          <a:p>
            <a:pPr lvl="1"/>
            <a:r>
              <a:rPr lang="en-US" sz="1867" dirty="0">
                <a:latin typeface="Raleway"/>
              </a:rPr>
              <a:t>crossover</a:t>
            </a:r>
          </a:p>
          <a:p>
            <a:r>
              <a:rPr lang="en-US" sz="2133" dirty="0">
                <a:latin typeface="Raleway"/>
              </a:rPr>
              <a:t>scripts/main.py</a:t>
            </a:r>
          </a:p>
        </p:txBody>
      </p:sp>
    </p:spTree>
    <p:extLst>
      <p:ext uri="{BB962C8B-B14F-4D97-AF65-F5344CB8AC3E}">
        <p14:creationId xmlns:p14="http://schemas.microsoft.com/office/powerpoint/2010/main" val="272314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CD4F-3DA2-4A32-8B65-59144EF3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Raleway Black"/>
              </a:rPr>
              <a:t>Practical Setup: Code Overview Roomba Evolver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C4B54-4C34-429C-BF00-3FBD053071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772756-34C2-D641-84BF-3688B929DBE6}" type="datetime1">
              <a:rPr lang="nl-NL" smtClean="0"/>
              <a:t>9-10-2020</a:t>
            </a:fld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63C56-53B2-4453-BB0F-8949F55ED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2FE14B-28A3-754A-A8AF-C21F5AF21D08}" type="slidenum">
              <a:rPr lang="en-AU" smtClean="0"/>
              <a:pPr/>
              <a:t>12</a:t>
            </a:fld>
            <a:endParaRPr lang="en-AU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82B972-71F2-48B2-844E-83055A3F4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b="1"/>
              <a:t>MEDIAAN</a:t>
            </a:r>
            <a:endParaRPr lang="en-AU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6C06ED6-60B3-4AEA-9BD6-FEBB689722AD}"/>
              </a:ext>
            </a:extLst>
          </p:cNvPr>
          <p:cNvSpPr txBox="1">
            <a:spLocks/>
          </p:cNvSpPr>
          <p:nvPr/>
        </p:nvSpPr>
        <p:spPr>
          <a:xfrm>
            <a:off x="609600" y="1118057"/>
            <a:ext cx="6098421" cy="2702600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EA631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EF8542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EF8542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4A771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4A771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33">
                <a:latin typeface="Raleway"/>
              </a:rPr>
              <a:t>evaluation/simulation/rnn_evaluator.py</a:t>
            </a:r>
          </a:p>
          <a:p>
            <a:pPr lvl="1"/>
            <a:r>
              <a:rPr lang="en-US" sz="1867">
                <a:latin typeface="Raleway"/>
              </a:rPr>
              <a:t>evaluate</a:t>
            </a:r>
            <a:endParaRPr lang="en-US" sz="1867" dirty="0">
              <a:latin typeface="Raleway"/>
            </a:endParaRPr>
          </a:p>
          <a:p>
            <a:r>
              <a:rPr lang="en-US" sz="2133">
                <a:latin typeface="Raleway"/>
              </a:rPr>
              <a:t>models/rnn_gene.py</a:t>
            </a:r>
            <a:endParaRPr lang="en-US" sz="2133" dirty="0"/>
          </a:p>
          <a:p>
            <a:pPr lvl="1"/>
            <a:r>
              <a:rPr lang="en-US" sz="1867">
                <a:latin typeface="Raleway"/>
              </a:rPr>
              <a:t>mutate</a:t>
            </a:r>
            <a:endParaRPr lang="en-US" sz="1867" dirty="0">
              <a:latin typeface="Raleway"/>
            </a:endParaRPr>
          </a:p>
          <a:p>
            <a:pPr lvl="1"/>
            <a:r>
              <a:rPr lang="en-US" sz="1867">
                <a:latin typeface="Raleway"/>
              </a:rPr>
              <a:t>crossover</a:t>
            </a:r>
            <a:endParaRPr lang="en-US" sz="1867" dirty="0">
              <a:latin typeface="Raleway"/>
            </a:endParaRPr>
          </a:p>
          <a:p>
            <a:r>
              <a:rPr lang="en-US" sz="2133">
                <a:latin typeface="Raleway"/>
              </a:rPr>
              <a:t>scripts/evolve.py</a:t>
            </a:r>
            <a:endParaRPr lang="en-US" sz="2133" dirty="0">
              <a:latin typeface="Raleway"/>
            </a:endParaRPr>
          </a:p>
          <a:p>
            <a:r>
              <a:rPr lang="en-US" sz="2133">
                <a:latin typeface="Raleway"/>
              </a:rPr>
              <a:t>scripts/visual_run.py</a:t>
            </a:r>
            <a:endParaRPr lang="en-US" sz="2133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75729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1AEF-1236-495F-87B3-FCF6BD0B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aleway Black"/>
              </a:rPr>
              <a:t>Practical: Goal</a:t>
            </a:r>
            <a:endParaRPr lang="en-US"/>
          </a:p>
        </p:txBody>
      </p:sp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302DFBFB-6FC4-4B49-AFBD-6FCB99386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7582" y="1575256"/>
            <a:ext cx="8176836" cy="435360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13386-5203-497B-B0B2-2FADEB197AB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772756-34C2-D641-84BF-3688B929DBE6}" type="datetime1">
              <a:rPr lang="nl-NL" smtClean="0"/>
              <a:t>9-10-2020</a:t>
            </a:fld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5BA7A-59CF-4656-89F8-EA29A42FA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2FE14B-28A3-754A-A8AF-C21F5AF21D08}" type="slidenum">
              <a:rPr lang="en-AU" smtClean="0"/>
              <a:pPr/>
              <a:t>13</a:t>
            </a:fld>
            <a:endParaRPr lang="en-AU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E6B84F-13E9-4518-A86E-7A3B5B06B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b="1"/>
              <a:t>MEDIAAN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04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1AEF-1236-495F-87B3-FCF6BD0B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aleway Black"/>
              </a:rPr>
              <a:t>Practical: Individuals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13386-5203-497B-B0B2-2FADEB197AB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772756-34C2-D641-84BF-3688B929DBE6}" type="datetime1">
              <a:rPr lang="nl-NL" smtClean="0"/>
              <a:t>9-10-2020</a:t>
            </a:fld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5BA7A-59CF-4656-89F8-EA29A42FA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2FE14B-28A3-754A-A8AF-C21F5AF21D08}" type="slidenum">
              <a:rPr lang="en-AU" smtClean="0"/>
              <a:pPr/>
              <a:t>14</a:t>
            </a:fld>
            <a:endParaRPr lang="en-AU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E6B84F-13E9-4518-A86E-7A3B5B06B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b="1"/>
              <a:t>MEDIAAN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2073E-0AD1-424A-91CC-86BA77699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8057"/>
            <a:ext cx="6098421" cy="2702600"/>
          </a:xfrm>
        </p:spPr>
        <p:txBody>
          <a:bodyPr vert="horz" lIns="121920" tIns="60960" rIns="121920" bIns="60960" rtlCol="0" anchor="t">
            <a:noAutofit/>
          </a:bodyPr>
          <a:lstStyle/>
          <a:p>
            <a:r>
              <a:rPr lang="en-US">
                <a:latin typeface="Raleway"/>
              </a:rPr>
              <a:t>Gene: Recurrent Neural Network Weights</a:t>
            </a:r>
          </a:p>
          <a:p>
            <a:r>
              <a:rPr lang="en-US">
                <a:latin typeface="Raleway"/>
              </a:rPr>
              <a:t>Fixed Network Structure</a:t>
            </a:r>
            <a:endParaRPr lang="en-US" dirty="0">
              <a:latin typeface="Raleway"/>
            </a:endParaRPr>
          </a:p>
          <a:p>
            <a:pPr marL="0" indent="0">
              <a:buNone/>
            </a:pPr>
            <a:endParaRPr lang="en-US" dirty="0">
              <a:latin typeface="Raleway"/>
            </a:endParaRPr>
          </a:p>
          <a:p>
            <a:r>
              <a:rPr lang="en-US">
                <a:solidFill>
                  <a:srgbClr val="00B050"/>
                </a:solidFill>
                <a:latin typeface="Raleway"/>
              </a:rPr>
              <a:t>Bias Node</a:t>
            </a:r>
          </a:p>
          <a:p>
            <a:r>
              <a:rPr lang="en-US">
                <a:solidFill>
                  <a:schemeClr val="tx1"/>
                </a:solidFill>
                <a:latin typeface="Raleway"/>
              </a:rPr>
              <a:t>Sensor Values</a:t>
            </a:r>
          </a:p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  <a:latin typeface="Raleway"/>
              </a:rPr>
              <a:t>Previous Outputs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1775DF-530F-4393-997A-18EE516FCDCD}"/>
              </a:ext>
            </a:extLst>
          </p:cNvPr>
          <p:cNvGrpSpPr/>
          <p:nvPr/>
        </p:nvGrpSpPr>
        <p:grpSpPr>
          <a:xfrm>
            <a:off x="8065104" y="1353458"/>
            <a:ext cx="3222173" cy="4465561"/>
            <a:chOff x="5853792" y="1151164"/>
            <a:chExt cx="2253345" cy="312692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6738C80-5583-4CA7-B07A-8DAE1AD60F00}"/>
                </a:ext>
              </a:extLst>
            </p:cNvPr>
            <p:cNvGrpSpPr/>
            <p:nvPr/>
          </p:nvGrpSpPr>
          <p:grpSpPr>
            <a:xfrm>
              <a:off x="5853792" y="1151164"/>
              <a:ext cx="432709" cy="3126922"/>
              <a:chOff x="5845628" y="1053193"/>
              <a:chExt cx="432709" cy="3126922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64922CF-85E0-42B8-9BF7-1C8EB2C4D556}"/>
                  </a:ext>
                </a:extLst>
              </p:cNvPr>
              <p:cNvSpPr/>
              <p:nvPr/>
            </p:nvSpPr>
            <p:spPr>
              <a:xfrm>
                <a:off x="5845629" y="1053193"/>
                <a:ext cx="432708" cy="432708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/>
                  <a:t>1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354A911-6336-48E7-91FF-01832FCE9DAA}"/>
                  </a:ext>
                </a:extLst>
              </p:cNvPr>
              <p:cNvSpPr/>
              <p:nvPr/>
            </p:nvSpPr>
            <p:spPr>
              <a:xfrm>
                <a:off x="5845629" y="1681843"/>
                <a:ext cx="432708" cy="4327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20" tIns="60960" rIns="121920" bIns="60960" rtlCol="0" anchor="ctr"/>
              <a:lstStyle/>
              <a:p>
                <a:pPr algn="ctr"/>
                <a:r>
                  <a:rPr lang="en-US" sz="1600"/>
                  <a:t>s</a:t>
                </a:r>
                <a:r>
                  <a:rPr lang="en-US" sz="1600" baseline="-25000"/>
                  <a:t>1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19FFCFA-702E-484E-A81A-E734D7E6B1C6}"/>
                  </a:ext>
                </a:extLst>
              </p:cNvPr>
              <p:cNvSpPr/>
              <p:nvPr/>
            </p:nvSpPr>
            <p:spPr>
              <a:xfrm>
                <a:off x="5845629" y="2612571"/>
                <a:ext cx="432708" cy="4327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20" tIns="60960" rIns="121920" bIns="60960" rtlCol="0" anchor="ctr"/>
              <a:lstStyle/>
              <a:p>
                <a:pPr algn="ctr"/>
                <a:r>
                  <a:rPr lang="en-US" sz="1600">
                    <a:ea typeface="+mn-lt"/>
                    <a:cs typeface="+mn-lt"/>
                  </a:rPr>
                  <a:t>s</a:t>
                </a:r>
                <a:r>
                  <a:rPr lang="en-US" sz="1600" baseline="-25000">
                    <a:ea typeface="+mn-lt"/>
                    <a:cs typeface="+mn-lt"/>
                  </a:rPr>
                  <a:t>n</a:t>
                </a:r>
                <a:endParaRPr lang="en-US" sz="1600" baseline="-250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935042E-A69F-4046-8CA4-B417C205C091}"/>
                  </a:ext>
                </a:extLst>
              </p:cNvPr>
              <p:cNvSpPr/>
              <p:nvPr/>
            </p:nvSpPr>
            <p:spPr>
              <a:xfrm>
                <a:off x="5845629" y="3241221"/>
                <a:ext cx="432708" cy="432708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941E43-EE2B-44D2-BB80-AE771FC360A7}"/>
                  </a:ext>
                </a:extLst>
              </p:cNvPr>
              <p:cNvSpPr/>
              <p:nvPr/>
            </p:nvSpPr>
            <p:spPr>
              <a:xfrm>
                <a:off x="5845628" y="3747407"/>
                <a:ext cx="432708" cy="432708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E9359CD-1563-437D-BD37-2489B98D7598}"/>
                </a:ext>
              </a:extLst>
            </p:cNvPr>
            <p:cNvGrpSpPr/>
            <p:nvPr/>
          </p:nvGrpSpPr>
          <p:grpSpPr>
            <a:xfrm>
              <a:off x="7674429" y="2261506"/>
              <a:ext cx="432708" cy="906236"/>
              <a:chOff x="7658100" y="2139042"/>
              <a:chExt cx="432708" cy="906236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F14A269-A0CC-4688-87AA-E1E2A8913CC5}"/>
                  </a:ext>
                </a:extLst>
              </p:cNvPr>
              <p:cNvSpPr/>
              <p:nvPr/>
            </p:nvSpPr>
            <p:spPr>
              <a:xfrm>
                <a:off x="7658100" y="2139042"/>
                <a:ext cx="432708" cy="432708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20" tIns="60960" rIns="121920" bIns="60960" rtlCol="0" anchor="ctr"/>
              <a:lstStyle/>
              <a:p>
                <a:pPr algn="ctr"/>
                <a:r>
                  <a:rPr lang="en-US" sz="1600"/>
                  <a:t>o</a:t>
                </a:r>
                <a:r>
                  <a:rPr lang="en-US" sz="1600" baseline="-25000"/>
                  <a:t>1</a:t>
                </a:r>
                <a:endParaRPr lang="en-US" sz="1600" baseline="-25000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E424717-931A-49F3-9CEB-50ABDD64C9B6}"/>
                  </a:ext>
                </a:extLst>
              </p:cNvPr>
              <p:cNvSpPr/>
              <p:nvPr/>
            </p:nvSpPr>
            <p:spPr>
              <a:xfrm>
                <a:off x="7658100" y="2612570"/>
                <a:ext cx="432708" cy="432708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20" tIns="60960" rIns="121920" bIns="60960" rtlCol="0" anchor="ctr"/>
              <a:lstStyle/>
              <a:p>
                <a:pPr algn="ctr"/>
                <a:r>
                  <a:rPr lang="en-US" sz="1600"/>
                  <a:t>o</a:t>
                </a:r>
                <a:r>
                  <a:rPr lang="en-US" sz="1600" baseline="-25000"/>
                  <a:t>2</a:t>
                </a: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9494A84-9135-49D6-9888-F785BF0A7750}"/>
                </a:ext>
              </a:extLst>
            </p:cNvPr>
            <p:cNvCxnSpPr/>
            <p:nvPr/>
          </p:nvCxnSpPr>
          <p:spPr>
            <a:xfrm>
              <a:off x="6064125" y="2308968"/>
              <a:ext cx="3547" cy="306615"/>
            </a:xfrm>
            <a:prstGeom prst="straightConnector1">
              <a:avLst/>
            </a:prstGeom>
            <a:ln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72288E8-681B-461E-8CB0-A8BB9C1D810C}"/>
                </a:ext>
              </a:extLst>
            </p:cNvPr>
            <p:cNvCxnSpPr/>
            <p:nvPr/>
          </p:nvCxnSpPr>
          <p:spPr>
            <a:xfrm>
              <a:off x="6301014" y="1357086"/>
              <a:ext cx="1360713" cy="1120321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03DC869-2981-46E0-A5F7-AA3C56327C77}"/>
                </a:ext>
              </a:extLst>
            </p:cNvPr>
            <p:cNvCxnSpPr>
              <a:cxnSpLocks/>
            </p:cNvCxnSpPr>
            <p:nvPr/>
          </p:nvCxnSpPr>
          <p:spPr>
            <a:xfrm>
              <a:off x="6305548" y="1352550"/>
              <a:ext cx="1351643" cy="1578427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6146C1D-BA0A-4F37-9579-150B6C5BD78D}"/>
                </a:ext>
              </a:extLst>
            </p:cNvPr>
            <p:cNvCxnSpPr>
              <a:cxnSpLocks/>
            </p:cNvCxnSpPr>
            <p:nvPr/>
          </p:nvCxnSpPr>
          <p:spPr>
            <a:xfrm>
              <a:off x="6296478" y="1996621"/>
              <a:ext cx="1374319" cy="476250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77432AE-9022-4B31-9C66-1A143295DE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6478" y="2477407"/>
              <a:ext cx="1356177" cy="449035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BE07D03-4421-431A-A19A-1BC817E4F1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5550" y="2481943"/>
              <a:ext cx="1342571" cy="1052286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37DA93A-D9F3-4445-9CE1-B168465588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1014" y="2459264"/>
              <a:ext cx="1356178" cy="1610178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CD42339-C48A-47B0-AAA4-E89ECF00514A}"/>
                </a:ext>
              </a:extLst>
            </p:cNvPr>
            <p:cNvCxnSpPr>
              <a:cxnSpLocks/>
            </p:cNvCxnSpPr>
            <p:nvPr/>
          </p:nvCxnSpPr>
          <p:spPr>
            <a:xfrm>
              <a:off x="6301013" y="1992086"/>
              <a:ext cx="1360713" cy="934357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9FFB5D8-4AA0-471A-95E8-3B161BBBB1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7408" y="2921907"/>
              <a:ext cx="1374319" cy="9070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4BCC955-91A5-48B9-9202-C86344956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1942" y="2926442"/>
              <a:ext cx="1360713" cy="598714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60DB9DA-D494-4423-B3EE-D1D97AA593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5550" y="2917370"/>
              <a:ext cx="1360713" cy="1147536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B70AB35-FAEC-4274-81D9-5B80186958F9}"/>
              </a:ext>
            </a:extLst>
          </p:cNvPr>
          <p:cNvGrpSpPr/>
          <p:nvPr/>
        </p:nvGrpSpPr>
        <p:grpSpPr>
          <a:xfrm>
            <a:off x="1071034" y="4246635"/>
            <a:ext cx="4373033" cy="1221618"/>
            <a:chOff x="766989" y="3153227"/>
            <a:chExt cx="3279775" cy="91621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0DCA3E5-F5C8-4B11-B429-AB64242078F8}"/>
                </a:ext>
              </a:extLst>
            </p:cNvPr>
            <p:cNvGrpSpPr/>
            <p:nvPr/>
          </p:nvGrpSpPr>
          <p:grpSpPr>
            <a:xfrm>
              <a:off x="766989" y="3497942"/>
              <a:ext cx="916668" cy="222250"/>
              <a:chOff x="766989" y="3497942"/>
              <a:chExt cx="916668" cy="222250"/>
            </a:xfrm>
          </p:grpSpPr>
          <p:sp>
            <p:nvSpPr>
              <p:cNvPr id="30" name="Double Bracket 29">
                <a:extLst>
                  <a:ext uri="{FF2B5EF4-FFF2-40B4-BE49-F238E27FC236}">
                    <a16:creationId xmlns:a16="http://schemas.microsoft.com/office/drawing/2014/main" id="{2D603BF0-073B-470C-94F7-E9F3E16BCAB8}"/>
                  </a:ext>
                </a:extLst>
              </p:cNvPr>
              <p:cNvSpPr/>
              <p:nvPr/>
            </p:nvSpPr>
            <p:spPr>
              <a:xfrm>
                <a:off x="767443" y="3497942"/>
                <a:ext cx="916214" cy="222250"/>
              </a:xfrm>
              <a:prstGeom prst="bracketPair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80E96E7-169E-4919-A87B-B797C6725655}"/>
                  </a:ext>
                </a:extLst>
              </p:cNvPr>
              <p:cNvSpPr txBox="1"/>
              <p:nvPr/>
            </p:nvSpPr>
            <p:spPr>
              <a:xfrm>
                <a:off x="766989" y="3502025"/>
                <a:ext cx="901699" cy="21549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67">
                    <a:solidFill>
                      <a:schemeClr val="accent2"/>
                    </a:solidFill>
                  </a:rPr>
                  <a:t>inputs</a:t>
                </a:r>
                <a:endParaRPr lang="en-US" sz="240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65A695F-507D-4CE4-AF93-B3738A3D5DA3}"/>
                </a:ext>
              </a:extLst>
            </p:cNvPr>
            <p:cNvGrpSpPr/>
            <p:nvPr/>
          </p:nvGrpSpPr>
          <p:grpSpPr>
            <a:xfrm>
              <a:off x="1937657" y="3153227"/>
              <a:ext cx="916214" cy="916214"/>
              <a:chOff x="2078264" y="3171370"/>
              <a:chExt cx="916214" cy="916214"/>
            </a:xfrm>
          </p:grpSpPr>
          <p:sp>
            <p:nvSpPr>
              <p:cNvPr id="31" name="Double Bracket 30">
                <a:extLst>
                  <a:ext uri="{FF2B5EF4-FFF2-40B4-BE49-F238E27FC236}">
                    <a16:creationId xmlns:a16="http://schemas.microsoft.com/office/drawing/2014/main" id="{F5C86953-0B3E-4618-9609-7FB2E06369AB}"/>
                  </a:ext>
                </a:extLst>
              </p:cNvPr>
              <p:cNvSpPr/>
              <p:nvPr/>
            </p:nvSpPr>
            <p:spPr>
              <a:xfrm>
                <a:off x="2078264" y="3171370"/>
                <a:ext cx="916214" cy="916214"/>
              </a:xfrm>
              <a:prstGeom prst="bracketPair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E16F021-5D43-4DE9-8298-6C36946F4424}"/>
                  </a:ext>
                </a:extLst>
              </p:cNvPr>
              <p:cNvSpPr txBox="1"/>
              <p:nvPr/>
            </p:nvSpPr>
            <p:spPr>
              <a:xfrm rot="16200000">
                <a:off x="1753960" y="3522865"/>
                <a:ext cx="901699" cy="21549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67">
                    <a:solidFill>
                      <a:schemeClr val="accent2"/>
                    </a:solidFill>
                  </a:rPr>
                  <a:t>inputs</a:t>
                </a:r>
                <a:endParaRPr lang="en-US" sz="240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A04D152-E01C-40C4-8A7F-D36D161B4F98}"/>
                  </a:ext>
                </a:extLst>
              </p:cNvPr>
              <p:cNvSpPr txBox="1"/>
              <p:nvPr/>
            </p:nvSpPr>
            <p:spPr>
              <a:xfrm>
                <a:off x="2080532" y="3831318"/>
                <a:ext cx="901699" cy="21549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67">
                    <a:solidFill>
                      <a:schemeClr val="accent2"/>
                    </a:solidFill>
                  </a:rPr>
                  <a:t>outputs</a:t>
                </a:r>
                <a:endParaRPr lang="en-US" sz="240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2CC369D-BE20-4CCB-843F-AA7DF34B1FEA}"/>
                </a:ext>
              </a:extLst>
            </p:cNvPr>
            <p:cNvGrpSpPr/>
            <p:nvPr/>
          </p:nvGrpSpPr>
          <p:grpSpPr>
            <a:xfrm>
              <a:off x="3130096" y="3497941"/>
              <a:ext cx="916668" cy="222250"/>
              <a:chOff x="766989" y="3497942"/>
              <a:chExt cx="916668" cy="222250"/>
            </a:xfrm>
          </p:grpSpPr>
          <p:sp>
            <p:nvSpPr>
              <p:cNvPr id="45" name="Double Bracket 44">
                <a:extLst>
                  <a:ext uri="{FF2B5EF4-FFF2-40B4-BE49-F238E27FC236}">
                    <a16:creationId xmlns:a16="http://schemas.microsoft.com/office/drawing/2014/main" id="{4E196B2D-158A-4BC5-AADA-E8029C611BAE}"/>
                  </a:ext>
                </a:extLst>
              </p:cNvPr>
              <p:cNvSpPr/>
              <p:nvPr/>
            </p:nvSpPr>
            <p:spPr>
              <a:xfrm>
                <a:off x="767443" y="3497942"/>
                <a:ext cx="916214" cy="222250"/>
              </a:xfrm>
              <a:prstGeom prst="bracketPair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E7273D-5D6A-4DBD-908F-1A20A267025F}"/>
                  </a:ext>
                </a:extLst>
              </p:cNvPr>
              <p:cNvSpPr txBox="1"/>
              <p:nvPr/>
            </p:nvSpPr>
            <p:spPr>
              <a:xfrm>
                <a:off x="766989" y="3502025"/>
                <a:ext cx="901699" cy="21549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67">
                    <a:solidFill>
                      <a:schemeClr val="accent2"/>
                    </a:solidFill>
                  </a:rPr>
                  <a:t>outputs</a:t>
                </a:r>
                <a:endParaRPr lang="en-US" sz="240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2006775-6343-4707-B95A-6D03723576B1}"/>
                </a:ext>
              </a:extLst>
            </p:cNvPr>
            <p:cNvSpPr txBox="1"/>
            <p:nvPr/>
          </p:nvSpPr>
          <p:spPr>
            <a:xfrm>
              <a:off x="1685470" y="3458934"/>
              <a:ext cx="161834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x                     =</a:t>
              </a:r>
              <a:endParaRPr lang="en-US" sz="2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A5AAA98-9DD1-4F5A-940C-2BAB98581F69}"/>
              </a:ext>
            </a:extLst>
          </p:cNvPr>
          <p:cNvSpPr txBox="1"/>
          <p:nvPr/>
        </p:nvSpPr>
        <p:spPr>
          <a:xfrm>
            <a:off x="1796747" y="5509985"/>
            <a:ext cx="3046789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n=10; inputs=13; outputs=2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1516102-1B9A-4F4F-B9F8-00C811FB7E75}"/>
              </a:ext>
            </a:extLst>
          </p:cNvPr>
          <p:cNvGrpSpPr/>
          <p:nvPr/>
        </p:nvGrpSpPr>
        <p:grpSpPr>
          <a:xfrm rot="3240000">
            <a:off x="4992457" y="2459502"/>
            <a:ext cx="1185336" cy="1064380"/>
            <a:chOff x="3656693" y="1522640"/>
            <a:chExt cx="1165680" cy="104774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F3BF8F6-6B94-4574-8525-671856F01ED0}"/>
                </a:ext>
              </a:extLst>
            </p:cNvPr>
            <p:cNvGrpSpPr/>
            <p:nvPr/>
          </p:nvGrpSpPr>
          <p:grpSpPr>
            <a:xfrm>
              <a:off x="3656693" y="1522640"/>
              <a:ext cx="1165680" cy="1047749"/>
              <a:chOff x="3761014" y="2048783"/>
              <a:chExt cx="1165680" cy="1047749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69DE5489-D4CD-471F-A4C4-47A0DCF322DA}"/>
                  </a:ext>
                </a:extLst>
              </p:cNvPr>
              <p:cNvSpPr/>
              <p:nvPr/>
            </p:nvSpPr>
            <p:spPr>
              <a:xfrm>
                <a:off x="3822246" y="2048783"/>
                <a:ext cx="1047749" cy="1047749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7B51EF5-D904-473B-AB82-CD8844149586}"/>
                  </a:ext>
                </a:extLst>
              </p:cNvPr>
              <p:cNvSpPr/>
              <p:nvPr/>
            </p:nvSpPr>
            <p:spPr>
              <a:xfrm>
                <a:off x="3761014" y="2114550"/>
                <a:ext cx="117929" cy="9162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FBFB102-0984-4364-BE14-14E864590DC6}"/>
                  </a:ext>
                </a:extLst>
              </p:cNvPr>
              <p:cNvSpPr/>
              <p:nvPr/>
            </p:nvSpPr>
            <p:spPr>
              <a:xfrm>
                <a:off x="4808765" y="2114550"/>
                <a:ext cx="117929" cy="9162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F6791CE-31BF-4232-80AD-C94FDD39A008}"/>
                </a:ext>
              </a:extLst>
            </p:cNvPr>
            <p:cNvCxnSpPr/>
            <p:nvPr/>
          </p:nvCxnSpPr>
          <p:spPr>
            <a:xfrm>
              <a:off x="4237263" y="1524908"/>
              <a:ext cx="9073" cy="521607"/>
            </a:xfrm>
            <a:prstGeom prst="straightConnector1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469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09529-B37F-8E4B-BDFB-D46FD0F3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3600"/>
            <a:ext cx="10368000" cy="1142400"/>
          </a:xfrm>
        </p:spPr>
        <p:txBody>
          <a:bodyPr vert="horz" lIns="121920" tIns="60960" rIns="121920" bIns="60960" rtlCol="0" anchor="ctr">
            <a:normAutofit fontScale="90000"/>
          </a:bodyPr>
          <a:lstStyle/>
          <a:p>
            <a:r>
              <a:rPr lang="en-AU" dirty="0">
                <a:latin typeface="Raleway Black"/>
              </a:rPr>
              <a:t>Genetic Algorithm: Genetic Representation</a:t>
            </a:r>
            <a:endParaRPr lang="en-US" dirty="0"/>
          </a:p>
        </p:txBody>
      </p:sp>
      <p:sp>
        <p:nvSpPr>
          <p:cNvPr id="13" name="Tijdelijke aanduiding voor inhoud 11">
            <a:extLst>
              <a:ext uri="{FF2B5EF4-FFF2-40B4-BE49-F238E27FC236}">
                <a16:creationId xmlns:a16="http://schemas.microsoft.com/office/drawing/2014/main" id="{8E2DFA12-57F5-4D88-8C14-636CB5199BF3}"/>
              </a:ext>
            </a:extLst>
          </p:cNvPr>
          <p:cNvSpPr txBox="1">
            <a:spLocks/>
          </p:cNvSpPr>
          <p:nvPr/>
        </p:nvSpPr>
        <p:spPr>
          <a:xfrm>
            <a:off x="609600" y="1598400"/>
            <a:ext cx="5385600" cy="4526400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EA631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EF8542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EF8542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4A771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4A771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33" dirty="0">
                <a:latin typeface="Raleway"/>
              </a:rPr>
              <a:t>Appearance, </a:t>
            </a:r>
            <a:r>
              <a:rPr lang="en-US" sz="2133" dirty="0" err="1">
                <a:latin typeface="Raleway"/>
              </a:rPr>
              <a:t>Behaviour</a:t>
            </a:r>
            <a:r>
              <a:rPr lang="en-US" sz="2133" dirty="0">
                <a:latin typeface="Raleway"/>
              </a:rPr>
              <a:t>, Physical qualities</a:t>
            </a:r>
          </a:p>
          <a:p>
            <a:r>
              <a:rPr lang="en-US" sz="2133" dirty="0">
                <a:latin typeface="Raleway"/>
              </a:rPr>
              <a:t>Designing a good genetic representation this is expressive and evolvable is not trivial</a:t>
            </a:r>
            <a:endParaRPr lang="en-US" sz="2133" dirty="0"/>
          </a:p>
          <a:p>
            <a:endParaRPr lang="en-US" sz="2133" dirty="0"/>
          </a:p>
          <a:p>
            <a:r>
              <a:rPr lang="en-US" sz="2133" dirty="0">
                <a:latin typeface="Raleway"/>
              </a:rPr>
              <a:t>Common:</a:t>
            </a:r>
            <a:endParaRPr lang="en-US" sz="2133" dirty="0"/>
          </a:p>
          <a:p>
            <a:pPr lvl="1"/>
            <a:r>
              <a:rPr lang="en-US" sz="1867" dirty="0">
                <a:highlight>
                  <a:srgbClr val="FFFF00"/>
                </a:highlight>
                <a:latin typeface="Raleway"/>
              </a:rPr>
              <a:t>Binary array</a:t>
            </a:r>
            <a:endParaRPr lang="en-US" sz="1867">
              <a:highlight>
                <a:srgbClr val="FFFF00"/>
              </a:highlight>
            </a:endParaRPr>
          </a:p>
          <a:p>
            <a:pPr lvl="1"/>
            <a:r>
              <a:rPr lang="en-US" sz="1867" dirty="0">
                <a:latin typeface="Raleway"/>
              </a:rPr>
              <a:t>Binary tree</a:t>
            </a:r>
          </a:p>
          <a:p>
            <a:pPr lvl="1"/>
            <a:r>
              <a:rPr lang="en-US" sz="1867" dirty="0">
                <a:highlight>
                  <a:srgbClr val="FFFF00"/>
                </a:highlight>
                <a:latin typeface="Raleway"/>
              </a:rPr>
              <a:t>Natural language</a:t>
            </a:r>
            <a:endParaRPr lang="en-US" sz="1867" dirty="0">
              <a:highlight>
                <a:srgbClr val="FFFF00"/>
              </a:highlight>
            </a:endParaRPr>
          </a:p>
          <a:p>
            <a:pPr lvl="1"/>
            <a:r>
              <a:rPr lang="en-US" sz="1867" dirty="0">
                <a:latin typeface="Raleway"/>
              </a:rPr>
              <a:t>Parse tree</a:t>
            </a:r>
            <a:endParaRPr lang="en-US" sz="1867" dirty="0">
              <a:highlight>
                <a:srgbClr val="FFFF00"/>
              </a:highlight>
            </a:endParaRPr>
          </a:p>
          <a:p>
            <a:pPr lvl="1"/>
            <a:r>
              <a:rPr lang="en-US" sz="1867" dirty="0">
                <a:latin typeface="Raleway"/>
              </a:rPr>
              <a:t>Directed graph</a:t>
            </a:r>
            <a:endParaRPr lang="en-US" sz="1867" dirty="0"/>
          </a:p>
          <a:p>
            <a:endParaRPr lang="en-US" sz="2133" dirty="0"/>
          </a:p>
          <a:p>
            <a:endParaRPr lang="en-US" sz="2133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9F710A4-F9C0-CB49-95CE-A54535E8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24709" y="6471470"/>
            <a:ext cx="1480584" cy="366183"/>
          </a:xfrm>
        </p:spPr>
        <p:txBody>
          <a:bodyPr vert="horz" lIns="121920" tIns="60960" rIns="121920" bIns="60960" rtlCol="0" anchor="ctr">
            <a:normAutofit/>
          </a:bodyPr>
          <a:lstStyle/>
          <a:p>
            <a:pPr>
              <a:spcAft>
                <a:spcPts val="800"/>
              </a:spcAft>
            </a:pPr>
            <a:fld id="{FEB305F0-96E6-5C45-B4CE-B912BB66C174}" type="datetime1">
              <a:rPr lang="nl-NL" smtClean="0"/>
              <a:pPr>
                <a:spcAft>
                  <a:spcPts val="800"/>
                </a:spcAft>
              </a:pPr>
              <a:t>9-10-2020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C114E1A-2EC8-1444-966C-A05440112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5030" y="4849397"/>
            <a:ext cx="482391" cy="274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nl-NL"/>
            </a:defPPr>
            <a:lvl1pPr marL="0" algn="l" defTabSz="685800" rtl="0" eaLnBrk="1" latinLnBrk="0" hangingPunct="1">
              <a:defRPr sz="900" b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fld id="{872FE14B-28A3-754A-A8AF-C21F5AF21D08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401B0A6-326E-7641-8127-B1C6B27FD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94293" y="4856169"/>
            <a:ext cx="1701813" cy="274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nl-NL"/>
            </a:defPPr>
            <a:lvl1pPr marL="0" algn="ctr" defTabSz="685800" rtl="0" eaLnBrk="1" latinLnBrk="0" hangingPunct="1">
              <a:defRPr sz="900" kern="1200">
                <a:solidFill>
                  <a:schemeClr val="tx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endParaRPr lang="en-AU" b="1" kern="1200">
              <a:latin typeface="Raleway" panose="020B0503030101060003" pitchFamily="34" charset="77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0A8EB-AA1A-49FC-B94B-1B3E4614ACF0}"/>
              </a:ext>
            </a:extLst>
          </p:cNvPr>
          <p:cNvSpPr txBox="1"/>
          <p:nvPr/>
        </p:nvSpPr>
        <p:spPr>
          <a:xfrm>
            <a:off x="6097250" y="1600201"/>
            <a:ext cx="5481401" cy="25913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EA6312"/>
              </a:buClr>
            </a:pPr>
            <a:r>
              <a:rPr lang="en-US" sz="2133" dirty="0">
                <a:solidFill>
                  <a:srgbClr val="3D495F"/>
                </a:solidFill>
                <a:latin typeface="Raleway"/>
              </a:rPr>
              <a:t>Alphabet: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EA6312"/>
              </a:buClr>
            </a:pPr>
            <a:r>
              <a:rPr lang="en-US" sz="1600" dirty="0" err="1">
                <a:solidFill>
                  <a:srgbClr val="3D495F"/>
                </a:solidFill>
                <a:highlight>
                  <a:srgbClr val="FFFF00"/>
                </a:highlight>
                <a:latin typeface="Raleway"/>
              </a:rPr>
              <a:t>abcdefghijklmnopqrstuvwxyz</a:t>
            </a:r>
            <a:r>
              <a:rPr lang="en-US" sz="1600" dirty="0">
                <a:solidFill>
                  <a:srgbClr val="3D495F"/>
                </a:solidFill>
                <a:highlight>
                  <a:srgbClr val="FFFF00"/>
                </a:highlight>
                <a:latin typeface="Raleway"/>
              </a:rPr>
              <a:t>. -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EA6312"/>
              </a:buClr>
            </a:pPr>
            <a:r>
              <a:rPr lang="en-US" sz="2133" dirty="0">
                <a:solidFill>
                  <a:srgbClr val="3D495F"/>
                </a:solidFill>
                <a:latin typeface="Raleway"/>
              </a:rPr>
              <a:t>Population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EA6312"/>
              </a:buClr>
            </a:pPr>
            <a:r>
              <a:rPr lang="en-US" sz="1600" dirty="0" err="1">
                <a:solidFill>
                  <a:srgbClr val="3D495F"/>
                </a:solidFill>
                <a:ea typeface="+mn-lt"/>
                <a:cs typeface="+mn-lt"/>
              </a:rPr>
              <a:t>aefeqawded</a:t>
            </a:r>
            <a:r>
              <a:rPr lang="en-US" sz="1600" dirty="0">
                <a:solidFill>
                  <a:srgbClr val="3D495F"/>
                </a:solidFill>
                <a:latin typeface="Raleway"/>
              </a:rPr>
              <a:t>-</a:t>
            </a:r>
            <a:endParaRPr lang="en-US" sz="2400" dirty="0"/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EA6312"/>
              </a:buClr>
            </a:pPr>
            <a:r>
              <a:rPr lang="en-US" sz="1600" dirty="0" err="1">
                <a:solidFill>
                  <a:srgbClr val="3D495F"/>
                </a:solidFill>
                <a:latin typeface="Raleway"/>
              </a:rPr>
              <a:t>befdjfi</a:t>
            </a:r>
            <a:r>
              <a:rPr lang="en-US" sz="1600" dirty="0">
                <a:solidFill>
                  <a:srgbClr val="3D495F"/>
                </a:solidFill>
                <a:latin typeface="Raleway"/>
              </a:rPr>
              <a:t> </a:t>
            </a:r>
            <a:r>
              <a:rPr lang="en-US" sz="1600" dirty="0" err="1">
                <a:solidFill>
                  <a:srgbClr val="3D495F"/>
                </a:solidFill>
                <a:latin typeface="Raleway"/>
              </a:rPr>
              <a:t>ezp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EA6312"/>
              </a:buClr>
            </a:pPr>
            <a:r>
              <a:rPr lang="en-US" sz="1600" dirty="0">
                <a:solidFill>
                  <a:srgbClr val="3D495F"/>
                </a:solidFill>
                <a:latin typeface="Raleway"/>
              </a:rPr>
              <a:t>…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EA6312"/>
              </a:buClr>
            </a:pPr>
            <a:r>
              <a:rPr lang="en-US" sz="1600" i="1" dirty="0">
                <a:solidFill>
                  <a:srgbClr val="3D495F"/>
                </a:solidFill>
                <a:latin typeface="Raleway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69133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09529-B37F-8E4B-BDFB-D46FD0F3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3600"/>
            <a:ext cx="10368000" cy="1142400"/>
          </a:xfrm>
        </p:spPr>
        <p:txBody>
          <a:bodyPr vert="horz" lIns="121920" tIns="60960" rIns="121920" bIns="60960" rtlCol="0" anchor="ctr">
            <a:normAutofit/>
          </a:bodyPr>
          <a:lstStyle/>
          <a:p>
            <a:r>
              <a:rPr lang="en-AU" dirty="0">
                <a:latin typeface="Raleway Black"/>
              </a:rPr>
              <a:t>Genetic Algorithm: Evaluation</a:t>
            </a:r>
            <a:endParaRPr lang="en-US" dirty="0"/>
          </a:p>
        </p:txBody>
      </p:sp>
      <p:sp>
        <p:nvSpPr>
          <p:cNvPr id="13" name="Tijdelijke aanduiding voor inhoud 11">
            <a:extLst>
              <a:ext uri="{FF2B5EF4-FFF2-40B4-BE49-F238E27FC236}">
                <a16:creationId xmlns:a16="http://schemas.microsoft.com/office/drawing/2014/main" id="{8E2DFA12-57F5-4D88-8C14-636CB5199BF3}"/>
              </a:ext>
            </a:extLst>
          </p:cNvPr>
          <p:cNvSpPr txBox="1">
            <a:spLocks/>
          </p:cNvSpPr>
          <p:nvPr/>
        </p:nvSpPr>
        <p:spPr>
          <a:xfrm>
            <a:off x="609600" y="1598400"/>
            <a:ext cx="5385600" cy="4526400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EA631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EF8542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EF8542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4A771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4A771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33">
                <a:latin typeface="Raleway"/>
              </a:rPr>
              <a:t>Evaluate the quality of an individual</a:t>
            </a:r>
            <a:endParaRPr lang="en-US" sz="2133" dirty="0">
              <a:latin typeface="Raleway"/>
            </a:endParaRPr>
          </a:p>
          <a:p>
            <a:r>
              <a:rPr lang="en-US" sz="2133">
                <a:latin typeface="Raleway"/>
              </a:rPr>
              <a:t>Solicitates a search through the hypothesis/solution/parameter space</a:t>
            </a:r>
            <a:endParaRPr lang="en-US" sz="2133" dirty="0">
              <a:latin typeface="Raleway"/>
            </a:endParaRPr>
          </a:p>
          <a:p>
            <a:endParaRPr lang="en-US" sz="2133" dirty="0"/>
          </a:p>
          <a:p>
            <a:pPr marL="0" indent="0">
              <a:buNone/>
            </a:pPr>
            <a:endParaRPr lang="en-US" sz="2133" dirty="0"/>
          </a:p>
          <a:p>
            <a:endParaRPr lang="en-US" sz="2133" dirty="0"/>
          </a:p>
          <a:p>
            <a:endParaRPr lang="en-US" sz="2133" dirty="0"/>
          </a:p>
          <a:p>
            <a:endParaRPr lang="en-US" sz="2133" i="1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9F710A4-F9C0-CB49-95CE-A54535E8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24709" y="6471470"/>
            <a:ext cx="1480584" cy="366183"/>
          </a:xfrm>
        </p:spPr>
        <p:txBody>
          <a:bodyPr vert="horz" lIns="121920" tIns="60960" rIns="121920" bIns="60960" rtlCol="0" anchor="ctr">
            <a:normAutofit/>
          </a:bodyPr>
          <a:lstStyle/>
          <a:p>
            <a:pPr>
              <a:spcAft>
                <a:spcPts val="800"/>
              </a:spcAft>
            </a:pPr>
            <a:fld id="{FEB305F0-96E6-5C45-B4CE-B912BB66C174}" type="datetime1">
              <a:rPr lang="nl-NL" smtClean="0"/>
              <a:pPr>
                <a:spcAft>
                  <a:spcPts val="800"/>
                </a:spcAft>
              </a:pPr>
              <a:t>9-10-2020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C114E1A-2EC8-1444-966C-A05440112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5030" y="4849397"/>
            <a:ext cx="482391" cy="274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nl-NL"/>
            </a:defPPr>
            <a:lvl1pPr marL="0" algn="l" defTabSz="685800" rtl="0" eaLnBrk="1" latinLnBrk="0" hangingPunct="1">
              <a:defRPr sz="900" b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fld id="{872FE14B-28A3-754A-A8AF-C21F5AF21D08}" type="slidenum">
              <a:rPr lang="en-AU" smtClean="0"/>
              <a:pPr/>
              <a:t>3</a:t>
            </a:fld>
            <a:endParaRPr lang="en-AU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401B0A6-326E-7641-8127-B1C6B27FD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94293" y="4856169"/>
            <a:ext cx="1701813" cy="274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nl-NL"/>
            </a:defPPr>
            <a:lvl1pPr marL="0" algn="ctr" defTabSz="685800" rtl="0" eaLnBrk="1" latinLnBrk="0" hangingPunct="1">
              <a:defRPr sz="900" kern="1200">
                <a:solidFill>
                  <a:schemeClr val="tx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endParaRPr lang="en-AU" b="1" kern="1200">
              <a:latin typeface="Raleway" panose="020B0503030101060003" pitchFamily="34" charset="77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0A8EB-AA1A-49FC-B94B-1B3E4614ACF0}"/>
              </a:ext>
            </a:extLst>
          </p:cNvPr>
          <p:cNvSpPr txBox="1"/>
          <p:nvPr/>
        </p:nvSpPr>
        <p:spPr>
          <a:xfrm>
            <a:off x="6097250" y="1600200"/>
            <a:ext cx="5481401" cy="3364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EA6312"/>
              </a:buClr>
            </a:pPr>
            <a:r>
              <a:rPr lang="en-US" sz="2133" dirty="0">
                <a:solidFill>
                  <a:srgbClr val="3D495F"/>
                </a:solidFill>
                <a:latin typeface="Raleway"/>
              </a:rPr>
              <a:t>Alphabet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EA6312"/>
              </a:buClr>
            </a:pPr>
            <a:r>
              <a:rPr lang="en-US" sz="1600" dirty="0" err="1">
                <a:solidFill>
                  <a:srgbClr val="3D495F"/>
                </a:solidFill>
                <a:latin typeface="Raleway"/>
              </a:rPr>
              <a:t>abcdefghijklmnopqrstuvwxyz</a:t>
            </a:r>
            <a:r>
              <a:rPr lang="en-US" sz="1600" dirty="0">
                <a:solidFill>
                  <a:srgbClr val="3D495F"/>
                </a:solidFill>
                <a:latin typeface="Raleway"/>
              </a:rPr>
              <a:t>. -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EA6312"/>
              </a:buClr>
            </a:pPr>
            <a:r>
              <a:rPr lang="en-US" sz="2133" dirty="0">
                <a:solidFill>
                  <a:srgbClr val="3D495F"/>
                </a:solidFill>
                <a:latin typeface="Raleway"/>
              </a:rPr>
              <a:t>Population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EA6312"/>
              </a:buClr>
            </a:pPr>
            <a:r>
              <a:rPr lang="en-US" sz="1600" dirty="0" err="1">
                <a:solidFill>
                  <a:srgbClr val="3D495F"/>
                </a:solidFill>
                <a:latin typeface="Raleway"/>
              </a:rPr>
              <a:t>aefeqawded</a:t>
            </a:r>
            <a:r>
              <a:rPr lang="en-US" sz="1600" dirty="0">
                <a:solidFill>
                  <a:srgbClr val="3D495F"/>
                </a:solidFill>
                <a:latin typeface="Raleway"/>
              </a:rPr>
              <a:t>-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EA6312"/>
              </a:buClr>
            </a:pPr>
            <a:r>
              <a:rPr lang="en-US" sz="1600" dirty="0" err="1">
                <a:solidFill>
                  <a:srgbClr val="3D495F"/>
                </a:solidFill>
                <a:latin typeface="Raleway"/>
              </a:rPr>
              <a:t>befdjfi</a:t>
            </a:r>
            <a:r>
              <a:rPr lang="en-US" sz="1600" dirty="0">
                <a:solidFill>
                  <a:srgbClr val="3D495F"/>
                </a:solidFill>
                <a:latin typeface="Raleway"/>
              </a:rPr>
              <a:t> </a:t>
            </a:r>
            <a:r>
              <a:rPr lang="en-US" sz="1600" dirty="0" err="1">
                <a:solidFill>
                  <a:srgbClr val="3D495F"/>
                </a:solidFill>
                <a:latin typeface="Raleway"/>
              </a:rPr>
              <a:t>ezp</a:t>
            </a:r>
            <a:endParaRPr lang="en-US" sz="1600">
              <a:solidFill>
                <a:srgbClr val="3D495F"/>
              </a:solidFill>
              <a:latin typeface="Raleway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EA6312"/>
              </a:buClr>
            </a:pPr>
            <a:r>
              <a:rPr lang="en-US" sz="1600" dirty="0">
                <a:solidFill>
                  <a:srgbClr val="3D495F"/>
                </a:solidFill>
                <a:latin typeface="Raleway"/>
              </a:rPr>
              <a:t>…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EA6312"/>
              </a:buClr>
            </a:pPr>
            <a:r>
              <a:rPr lang="en-US" sz="1600" i="1" dirty="0">
                <a:solidFill>
                  <a:srgbClr val="3D495F"/>
                </a:solidFill>
                <a:latin typeface="Raleway"/>
              </a:rPr>
              <a:t>n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EA6312"/>
              </a:buClr>
            </a:pPr>
            <a:r>
              <a:rPr lang="en-US" sz="2133" dirty="0">
                <a:solidFill>
                  <a:srgbClr val="3D495F"/>
                </a:solidFill>
                <a:latin typeface="Raleway"/>
              </a:rPr>
              <a:t>Target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EA6312"/>
              </a:buClr>
            </a:pPr>
            <a:endParaRPr lang="en-US" sz="1600" dirty="0">
              <a:solidFill>
                <a:srgbClr val="3D495F"/>
              </a:solidFill>
              <a:highlight>
                <a:srgbClr val="FFFF00"/>
              </a:highlight>
              <a:latin typeface="Raleway"/>
            </a:endParaRPr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231310D0-AF65-4295-AB92-17CF1BF048EB}"/>
              </a:ext>
            </a:extLst>
          </p:cNvPr>
          <p:cNvGraphicFramePr>
            <a:graphicFrameLocks/>
          </p:cNvGraphicFramePr>
          <p:nvPr/>
        </p:nvGraphicFramePr>
        <p:xfrm>
          <a:off x="6021049" y="4665688"/>
          <a:ext cx="5679679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5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5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532">
                  <a:extLst>
                    <a:ext uri="{9D8B030D-6E8A-4147-A177-3AD203B41FA5}">
                      <a16:colId xmlns:a16="http://schemas.microsoft.com/office/drawing/2014/main" val="2836111509"/>
                    </a:ext>
                  </a:extLst>
                </a:gridCol>
                <a:gridCol w="415532">
                  <a:extLst>
                    <a:ext uri="{9D8B030D-6E8A-4147-A177-3AD203B41FA5}">
                      <a16:colId xmlns:a16="http://schemas.microsoft.com/office/drawing/2014/main" val="3039228471"/>
                    </a:ext>
                  </a:extLst>
                </a:gridCol>
                <a:gridCol w="415532">
                  <a:extLst>
                    <a:ext uri="{9D8B030D-6E8A-4147-A177-3AD203B41FA5}">
                      <a16:colId xmlns:a16="http://schemas.microsoft.com/office/drawing/2014/main" val="2475935410"/>
                    </a:ext>
                  </a:extLst>
                </a:gridCol>
                <a:gridCol w="415532">
                  <a:extLst>
                    <a:ext uri="{9D8B030D-6E8A-4147-A177-3AD203B41FA5}">
                      <a16:colId xmlns:a16="http://schemas.microsoft.com/office/drawing/2014/main" val="245211315"/>
                    </a:ext>
                  </a:extLst>
                </a:gridCol>
                <a:gridCol w="415532">
                  <a:extLst>
                    <a:ext uri="{9D8B030D-6E8A-4147-A177-3AD203B41FA5}">
                      <a16:colId xmlns:a16="http://schemas.microsoft.com/office/drawing/2014/main" val="4179334277"/>
                    </a:ext>
                  </a:extLst>
                </a:gridCol>
                <a:gridCol w="415532">
                  <a:extLst>
                    <a:ext uri="{9D8B030D-6E8A-4147-A177-3AD203B41FA5}">
                      <a16:colId xmlns:a16="http://schemas.microsoft.com/office/drawing/2014/main" val="2508768360"/>
                    </a:ext>
                  </a:extLst>
                </a:gridCol>
                <a:gridCol w="415532">
                  <a:extLst>
                    <a:ext uri="{9D8B030D-6E8A-4147-A177-3AD203B41FA5}">
                      <a16:colId xmlns:a16="http://schemas.microsoft.com/office/drawing/2014/main" val="4101265579"/>
                    </a:ext>
                  </a:extLst>
                </a:gridCol>
                <a:gridCol w="693295">
                  <a:extLst>
                    <a:ext uri="{9D8B030D-6E8A-4147-A177-3AD203B41FA5}">
                      <a16:colId xmlns:a16="http://schemas.microsoft.com/office/drawing/2014/main" val="293638724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nl-NL" sz="2400" dirty="0">
                          <a:latin typeface="Raleway"/>
                        </a:rPr>
                        <a:t>h</a:t>
                      </a:r>
                      <a:endParaRPr lang="nl-NL" sz="2400" dirty="0">
                        <a:latin typeface="Raleway" panose="020B0503030101060003" pitchFamily="34" charset="77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48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>
                          <a:latin typeface="Raleway"/>
                        </a:rPr>
                        <a:t>e</a:t>
                      </a:r>
                      <a:endParaRPr lang="nl-NL" sz="2400" dirty="0">
                        <a:latin typeface="Raleway" panose="020B0503030101060003" pitchFamily="34" charset="77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nl-NL" sz="2400" dirty="0">
                          <a:latin typeface="Raleway"/>
                        </a:rPr>
                        <a:t>l</a:t>
                      </a:r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>
                          <a:latin typeface="Raleway"/>
                        </a:rPr>
                        <a:t>l</a:t>
                      </a:r>
                      <a:endParaRPr lang="nl-NL" sz="2400" dirty="0">
                        <a:latin typeface="Raleway" panose="020B0503030101060003" pitchFamily="34" charset="77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>
                          <a:latin typeface="Raleway"/>
                        </a:rPr>
                        <a:t>o</a:t>
                      </a:r>
                      <a:endParaRPr lang="nl-NL" sz="2400" dirty="0">
                        <a:latin typeface="Raleway" panose="020B0503030101060003" pitchFamily="34" charset="77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endParaRPr lang="nl-NL" sz="2400" dirty="0">
                        <a:latin typeface="Raleway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nl-NL" sz="2400" dirty="0">
                          <a:latin typeface="Raleway"/>
                        </a:rPr>
                        <a:t>w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nl-NL" sz="2400" dirty="0">
                          <a:latin typeface="Raleway"/>
                        </a:rPr>
                        <a:t>o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nl-NL" sz="2400" dirty="0">
                          <a:latin typeface="Raleway"/>
                        </a:rPr>
                        <a:t>r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nl-NL" sz="2400" dirty="0">
                          <a:latin typeface="Raleway"/>
                        </a:rPr>
                        <a:t>l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nl-NL" sz="2400" dirty="0">
                          <a:latin typeface="Raleway"/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endParaRPr lang="nl-NL" sz="2400" dirty="0">
                        <a:latin typeface="Raleway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endParaRPr lang="nl-NL" sz="2400" dirty="0">
                        <a:latin typeface="Raleway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nl-NL" sz="2400" dirty="0">
                          <a:latin typeface="Raleway"/>
                        </a:rPr>
                        <a:t>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 dirty="0">
                          <a:latin typeface="Raleway"/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 dirty="0">
                          <a:latin typeface="Raleway"/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 dirty="0">
                          <a:latin typeface="Raleway"/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 dirty="0">
                          <a:latin typeface="Raleway"/>
                        </a:rPr>
                        <a:t>q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 dirty="0">
                          <a:latin typeface="Raleway"/>
                        </a:rPr>
                        <a:t>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 dirty="0">
                          <a:latin typeface="Raleway"/>
                        </a:rPr>
                        <a:t>w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 dirty="0">
                          <a:latin typeface="Raleway"/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 dirty="0">
                          <a:latin typeface="Raleway"/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 dirty="0">
                          <a:latin typeface="Raleway"/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 dirty="0">
                          <a:latin typeface="Raleway"/>
                        </a:rPr>
                        <a:t>-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 dirty="0">
                          <a:latin typeface="Raleway"/>
                        </a:rPr>
                        <a:t>2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300" dirty="0">
                          <a:latin typeface="Raleway"/>
                        </a:rPr>
                        <a:t>.1818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nl-NL" sz="2400" dirty="0">
                          <a:latin typeface="Raleway"/>
                        </a:rPr>
                        <a:t>b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 dirty="0">
                          <a:latin typeface="Raleway"/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 dirty="0">
                          <a:latin typeface="Raleway"/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 dirty="0">
                          <a:latin typeface="Raleway"/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 dirty="0">
                          <a:latin typeface="Raleway"/>
                        </a:rPr>
                        <a:t>j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 dirty="0">
                          <a:latin typeface="Raleway"/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 dirty="0">
                          <a:latin typeface="Raleway"/>
                        </a:rPr>
                        <a:t>i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nl-NL" sz="2400" dirty="0">
                        <a:latin typeface="Raleway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 dirty="0">
                          <a:latin typeface="Raleway"/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 err="1">
                          <a:latin typeface="Raleway"/>
                        </a:rPr>
                        <a:t>z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 dirty="0">
                          <a:latin typeface="Raleway"/>
                        </a:rPr>
                        <a:t>p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 dirty="0">
                          <a:latin typeface="Raleway"/>
                        </a:rPr>
                        <a:t>3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300" dirty="0">
                          <a:latin typeface="Raleway"/>
                        </a:rPr>
                        <a:t>.2727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7" descr="A picture containing implement, pencil, stationary&#10;&#10;Description automatically generated">
            <a:extLst>
              <a:ext uri="{FF2B5EF4-FFF2-40B4-BE49-F238E27FC236}">
                <a16:creationId xmlns:a16="http://schemas.microsoft.com/office/drawing/2014/main" id="{ED537168-BBB3-46A3-9B32-0F292EFB0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195638"/>
            <a:ext cx="3657600" cy="280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1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04B84C13-1374-4E9A-99FE-2398BD2B0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29" y="2344400"/>
            <a:ext cx="5389959" cy="360985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7C09529-B37F-8E4B-BDFB-D46FD0F3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3600"/>
            <a:ext cx="10368000" cy="1142400"/>
          </a:xfrm>
        </p:spPr>
        <p:txBody>
          <a:bodyPr vert="horz" lIns="121920" tIns="60960" rIns="121920" bIns="60960" rtlCol="0" anchor="ctr">
            <a:normAutofit/>
          </a:bodyPr>
          <a:lstStyle/>
          <a:p>
            <a:r>
              <a:rPr lang="en-AU"/>
              <a:t>Genetic Algorithm: Selection</a:t>
            </a:r>
            <a:endParaRPr lang="en-AU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7D5191D-7DA4-4DC2-9C09-C28047E90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36000"/>
            <a:ext cx="5385600" cy="638400"/>
          </a:xfrm>
        </p:spPr>
        <p:txBody>
          <a:bodyPr/>
          <a:lstStyle/>
          <a:p>
            <a:r>
              <a:rPr lang="en-US">
                <a:latin typeface="Raleway"/>
              </a:rPr>
              <a:t>Roulette Wheel Selection</a:t>
            </a:r>
            <a:endParaRPr lang="en-US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9CB22570-C185-467C-BF84-3A9CDA85C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2000" y="1536000"/>
            <a:ext cx="5390400" cy="638400"/>
          </a:xfrm>
        </p:spPr>
        <p:txBody>
          <a:bodyPr/>
          <a:lstStyle/>
          <a:p>
            <a:r>
              <a:rPr lang="en-US">
                <a:latin typeface="Raleway"/>
              </a:rPr>
              <a:t>Tournament Selection</a:t>
            </a:r>
            <a:endParaRPr lang="en-US"/>
          </a:p>
        </p:txBody>
      </p:sp>
      <p:sp>
        <p:nvSpPr>
          <p:cNvPr id="13" name="Tijdelijke aanduiding voor inhoud 11">
            <a:extLst>
              <a:ext uri="{FF2B5EF4-FFF2-40B4-BE49-F238E27FC236}">
                <a16:creationId xmlns:a16="http://schemas.microsoft.com/office/drawing/2014/main" id="{8E2DFA12-57F5-4D88-8C14-636CB5199BF3}"/>
              </a:ext>
            </a:extLst>
          </p:cNvPr>
          <p:cNvSpPr txBox="1">
            <a:spLocks/>
          </p:cNvSpPr>
          <p:nvPr/>
        </p:nvSpPr>
        <p:spPr>
          <a:xfrm>
            <a:off x="6192000" y="2174400"/>
            <a:ext cx="5390400" cy="3950400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EA631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EF8542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EF8542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4A771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4A771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33">
                <a:latin typeface="Raleway"/>
              </a:rPr>
              <a:t>Tournament size </a:t>
            </a:r>
            <a:r>
              <a:rPr lang="en-US" sz="2133" i="1">
                <a:latin typeface="Raleway"/>
              </a:rPr>
              <a:t>k</a:t>
            </a:r>
            <a:endParaRPr lang="en-US" sz="2133"/>
          </a:p>
          <a:p>
            <a:r>
              <a:rPr lang="en-US" sz="2133">
                <a:latin typeface="Raleway"/>
              </a:rPr>
              <a:t>Select </a:t>
            </a:r>
            <a:r>
              <a:rPr lang="en-US" sz="2133" i="1">
                <a:latin typeface="Raleway"/>
              </a:rPr>
              <a:t>k </a:t>
            </a:r>
            <a:r>
              <a:rPr lang="en-US" sz="2133">
                <a:latin typeface="Raleway"/>
              </a:rPr>
              <a:t>individuals via a uniform distribution (random)</a:t>
            </a:r>
            <a:endParaRPr lang="en-US" sz="2133" i="1" dirty="0">
              <a:latin typeface="Raleway"/>
            </a:endParaRPr>
          </a:p>
          <a:p>
            <a:r>
              <a:rPr lang="en-US" sz="2133">
                <a:latin typeface="Raleway"/>
              </a:rPr>
              <a:t>Take best individual in tournament</a:t>
            </a:r>
            <a:endParaRPr lang="en-US" sz="2133" dirty="0"/>
          </a:p>
          <a:p>
            <a:endParaRPr lang="en-US" sz="2133" i="1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9F710A4-F9C0-CB49-95CE-A54535E8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24709" y="6471470"/>
            <a:ext cx="1480584" cy="366183"/>
          </a:xfrm>
        </p:spPr>
        <p:txBody>
          <a:bodyPr vert="horz" lIns="121920" tIns="60960" rIns="121920" bIns="60960" rtlCol="0" anchor="ctr">
            <a:normAutofit/>
          </a:bodyPr>
          <a:lstStyle/>
          <a:p>
            <a:pPr>
              <a:spcAft>
                <a:spcPts val="800"/>
              </a:spcAft>
            </a:pPr>
            <a:fld id="{FEB305F0-96E6-5C45-B4CE-B912BB66C174}" type="datetime1">
              <a:rPr lang="nl-NL" smtClean="0"/>
              <a:pPr>
                <a:spcAft>
                  <a:spcPts val="800"/>
                </a:spcAft>
              </a:pPr>
              <a:t>9-10-2020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C114E1A-2EC8-1444-966C-A05440112B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286707" y="6465863"/>
            <a:ext cx="643188" cy="366183"/>
          </a:xfrm>
        </p:spPr>
        <p:txBody>
          <a:bodyPr vert="horz" lIns="121920" tIns="60960" rIns="121920" bIns="60960" rtlCol="0" anchor="ctr">
            <a:normAutofit/>
          </a:bodyPr>
          <a:lstStyle/>
          <a:p>
            <a:pPr>
              <a:spcAft>
                <a:spcPts val="800"/>
              </a:spcAft>
            </a:pPr>
            <a:fld id="{F1313145-B7ED-4EED-871F-68B422F609C2}" type="slidenum">
              <a:rPr lang="en-AU" smtClean="0"/>
              <a:pPr>
                <a:spcAft>
                  <a:spcPts val="800"/>
                </a:spcAft>
              </a:pPr>
              <a:t>4</a:t>
            </a:fld>
            <a:endParaRPr lang="en-AU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401B0A6-326E-7641-8127-B1C6B27FD1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659058" y="6474893"/>
            <a:ext cx="2269084" cy="366183"/>
          </a:xfrm>
        </p:spPr>
        <p:txBody>
          <a:bodyPr vert="horz" lIns="121920" tIns="60960" rIns="121920" bIns="60960" rtlCol="0"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en-AU" b="1" kern="1200">
                <a:latin typeface="Raleway" panose="020B0503030101060003" pitchFamily="34" charset="77"/>
                <a:ea typeface="+mn-ea"/>
                <a:cs typeface="+mn-cs"/>
              </a:rPr>
              <a:t>MEDIAAN</a:t>
            </a:r>
          </a:p>
        </p:txBody>
      </p:sp>
    </p:spTree>
    <p:extLst>
      <p:ext uri="{BB962C8B-B14F-4D97-AF65-F5344CB8AC3E}">
        <p14:creationId xmlns:p14="http://schemas.microsoft.com/office/powerpoint/2010/main" val="344380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09529-B37F-8E4B-BDFB-D46FD0F3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3600"/>
            <a:ext cx="10368000" cy="1142400"/>
          </a:xfrm>
        </p:spPr>
        <p:txBody>
          <a:bodyPr vert="horz" lIns="121920" tIns="60960" rIns="121920" bIns="60960" rtlCol="0" anchor="ctr">
            <a:normAutofit/>
          </a:bodyPr>
          <a:lstStyle/>
          <a:p>
            <a:r>
              <a:rPr lang="en-AU"/>
              <a:t>Genetic Algorithm: Crossover &amp; Mutation</a:t>
            </a:r>
            <a:endParaRPr lang="en-AU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8E6891C-CA86-48F4-B3C0-29F69000D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36000"/>
            <a:ext cx="5385600" cy="638400"/>
          </a:xfrm>
        </p:spPr>
        <p:txBody>
          <a:bodyPr/>
          <a:lstStyle/>
          <a:p>
            <a:r>
              <a:rPr lang="en-US">
                <a:latin typeface="Raleway"/>
              </a:rPr>
              <a:t>Crossover</a:t>
            </a:r>
            <a:endParaRPr lang="en-US"/>
          </a:p>
        </p:txBody>
      </p:sp>
      <p:sp>
        <p:nvSpPr>
          <p:cNvPr id="13" name="Tijdelijke aanduiding voor inhoud 11">
            <a:extLst>
              <a:ext uri="{FF2B5EF4-FFF2-40B4-BE49-F238E27FC236}">
                <a16:creationId xmlns:a16="http://schemas.microsoft.com/office/drawing/2014/main" id="{8E2DFA12-57F5-4D88-8C14-636CB5199BF3}"/>
              </a:ext>
            </a:extLst>
          </p:cNvPr>
          <p:cNvSpPr txBox="1">
            <a:spLocks/>
          </p:cNvSpPr>
          <p:nvPr/>
        </p:nvSpPr>
        <p:spPr>
          <a:xfrm>
            <a:off x="609600" y="2174400"/>
            <a:ext cx="5385600" cy="3950400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EA631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EF8542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EF8542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4A771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4A771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33">
                <a:latin typeface="Raleway"/>
              </a:rPr>
              <a:t>A way to combine the genes of the two parent individuals into </a:t>
            </a:r>
            <a:r>
              <a:rPr lang="en-US" sz="2133" i="1">
                <a:latin typeface="Raleway"/>
              </a:rPr>
              <a:t>a/two</a:t>
            </a:r>
            <a:r>
              <a:rPr lang="en-US" sz="2133">
                <a:latin typeface="Raleway"/>
              </a:rPr>
              <a:t> new gene for </a:t>
            </a:r>
            <a:r>
              <a:rPr lang="en-US" sz="2133" i="1">
                <a:latin typeface="Raleway"/>
              </a:rPr>
              <a:t>a/two </a:t>
            </a:r>
            <a:r>
              <a:rPr lang="en-US" sz="2133">
                <a:latin typeface="Raleway"/>
              </a:rPr>
              <a:t>new individuals</a:t>
            </a:r>
          </a:p>
          <a:p>
            <a:pPr marL="0" indent="0">
              <a:buNone/>
            </a:pPr>
            <a:r>
              <a:rPr lang="en-US" sz="2133">
                <a:latin typeface="Raleway"/>
              </a:rPr>
              <a:t>Conveys the information in the two parent genes to a new </a:t>
            </a:r>
            <a:r>
              <a:rPr lang="en-US" sz="2133" i="1">
                <a:latin typeface="Raleway"/>
              </a:rPr>
              <a:t>hopefully improved</a:t>
            </a:r>
            <a:r>
              <a:rPr lang="en-US" sz="2133">
                <a:latin typeface="Raleway"/>
              </a:rPr>
              <a:t> individual</a:t>
            </a:r>
            <a:endParaRPr lang="en-US" sz="213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68580-818F-4B99-9430-FB40D7D8CCA7}"/>
              </a:ext>
            </a:extLst>
          </p:cNvPr>
          <p:cNvSpPr txBox="1"/>
          <p:nvPr/>
        </p:nvSpPr>
        <p:spPr>
          <a:xfrm>
            <a:off x="6192000" y="1536000"/>
            <a:ext cx="5390400" cy="638400"/>
          </a:xfrm>
          <a:prstGeom prst="rect">
            <a:avLst/>
          </a:prstGeom>
        </p:spPr>
        <p:txBody>
          <a:bodyPr rot="0" spcFirstLastPara="0" vertOverflow="overflow" horzOverflow="overflow" vert="horz" lIns="121920" tIns="60960" rIns="121920" bIns="6096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EA6312"/>
              </a:buClr>
            </a:pPr>
            <a:r>
              <a:rPr lang="en-US" sz="2267" b="1">
                <a:solidFill>
                  <a:srgbClr val="3D495F"/>
                </a:solidFill>
                <a:latin typeface="Raleway"/>
              </a:rPr>
              <a:t>Mutation</a:t>
            </a:r>
            <a:endParaRPr lang="en-US" sz="2267" b="1">
              <a:solidFill>
                <a:srgbClr val="3D495F"/>
              </a:solidFill>
              <a:latin typeface="Raleway" panose="020B0503030101060003" pitchFamily="34" charset="77"/>
            </a:endParaRP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252AC8F6-A222-446D-B752-4F1D8F4A9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2000" y="2174400"/>
            <a:ext cx="5390400" cy="3950400"/>
          </a:xfrm>
        </p:spPr>
        <p:txBody>
          <a:bodyPr vert="horz" lIns="121920" tIns="60960" rIns="121920" bIns="60960" rtlCol="0" anchor="t">
            <a:noAutofit/>
          </a:bodyPr>
          <a:lstStyle/>
          <a:p>
            <a:pPr marL="0" indent="0">
              <a:buNone/>
            </a:pPr>
            <a:r>
              <a:rPr lang="en-US">
                <a:latin typeface="Raleway"/>
              </a:rPr>
              <a:t>Adjust a gene to contain new random information</a:t>
            </a:r>
            <a:endParaRPr lang="en-US"/>
          </a:p>
          <a:p>
            <a:pPr marL="0" indent="0">
              <a:buNone/>
            </a:pPr>
            <a:r>
              <a:rPr lang="en-US">
                <a:latin typeface="Raleway"/>
              </a:rPr>
              <a:t>Enlarges the information captured in the gene pool. Gives the chance to introduce new information.</a:t>
            </a:r>
            <a:endParaRPr lang="en-US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9F710A4-F9C0-CB49-95CE-A54535E8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24709" y="6471470"/>
            <a:ext cx="1480584" cy="366183"/>
          </a:xfrm>
        </p:spPr>
        <p:txBody>
          <a:bodyPr vert="horz" lIns="121920" tIns="60960" rIns="121920" bIns="60960" rtlCol="0" anchor="ctr">
            <a:normAutofit/>
          </a:bodyPr>
          <a:lstStyle/>
          <a:p>
            <a:pPr>
              <a:spcAft>
                <a:spcPts val="800"/>
              </a:spcAft>
            </a:pPr>
            <a:fld id="{FEB305F0-96E6-5C45-B4CE-B912BB66C174}" type="datetime1">
              <a:rPr lang="nl-NL" smtClean="0"/>
              <a:pPr>
                <a:spcAft>
                  <a:spcPts val="800"/>
                </a:spcAft>
              </a:pPr>
              <a:t>9-10-2020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C114E1A-2EC8-1444-966C-A05440112B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286707" y="6465863"/>
            <a:ext cx="643188" cy="366183"/>
          </a:xfrm>
        </p:spPr>
        <p:txBody>
          <a:bodyPr vert="horz" lIns="121920" tIns="60960" rIns="121920" bIns="60960" rtlCol="0" anchor="ctr">
            <a:normAutofit/>
          </a:bodyPr>
          <a:lstStyle/>
          <a:p>
            <a:pPr>
              <a:spcAft>
                <a:spcPts val="800"/>
              </a:spcAft>
            </a:pPr>
            <a:fld id="{F1313145-B7ED-4EED-871F-68B422F609C2}" type="slidenum">
              <a:rPr lang="en-AU" smtClean="0"/>
              <a:pPr>
                <a:spcAft>
                  <a:spcPts val="800"/>
                </a:spcAft>
              </a:pPr>
              <a:t>5</a:t>
            </a:fld>
            <a:endParaRPr lang="en-AU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401B0A6-326E-7641-8127-B1C6B27FD1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659058" y="6474893"/>
            <a:ext cx="2269084" cy="366183"/>
          </a:xfrm>
        </p:spPr>
        <p:txBody>
          <a:bodyPr vert="horz" lIns="121920" tIns="60960" rIns="121920" bIns="60960" rtlCol="0"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en-AU" b="1" kern="1200">
                <a:latin typeface="Raleway" panose="020B0503030101060003" pitchFamily="34" charset="77"/>
                <a:ea typeface="+mn-ea"/>
                <a:cs typeface="+mn-cs"/>
              </a:rPr>
              <a:t>MEDIAAN</a:t>
            </a:r>
          </a:p>
        </p:txBody>
      </p:sp>
      <p:graphicFrame>
        <p:nvGraphicFramePr>
          <p:cNvPr id="7" name="Content Placeholder 8">
            <a:extLst>
              <a:ext uri="{FF2B5EF4-FFF2-40B4-BE49-F238E27FC236}">
                <a16:creationId xmlns:a16="http://schemas.microsoft.com/office/drawing/2014/main" id="{48271116-7431-484A-A44E-733281D49896}"/>
              </a:ext>
            </a:extLst>
          </p:cNvPr>
          <p:cNvGraphicFramePr>
            <a:graphicFrameLocks/>
          </p:cNvGraphicFramePr>
          <p:nvPr/>
        </p:nvGraphicFramePr>
        <p:xfrm>
          <a:off x="877549" y="4534720"/>
          <a:ext cx="4570852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5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5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532">
                  <a:extLst>
                    <a:ext uri="{9D8B030D-6E8A-4147-A177-3AD203B41FA5}">
                      <a16:colId xmlns:a16="http://schemas.microsoft.com/office/drawing/2014/main" val="2836111509"/>
                    </a:ext>
                  </a:extLst>
                </a:gridCol>
                <a:gridCol w="415532">
                  <a:extLst>
                    <a:ext uri="{9D8B030D-6E8A-4147-A177-3AD203B41FA5}">
                      <a16:colId xmlns:a16="http://schemas.microsoft.com/office/drawing/2014/main" val="3039228471"/>
                    </a:ext>
                  </a:extLst>
                </a:gridCol>
                <a:gridCol w="415532">
                  <a:extLst>
                    <a:ext uri="{9D8B030D-6E8A-4147-A177-3AD203B41FA5}">
                      <a16:colId xmlns:a16="http://schemas.microsoft.com/office/drawing/2014/main" val="2475935410"/>
                    </a:ext>
                  </a:extLst>
                </a:gridCol>
                <a:gridCol w="415532">
                  <a:extLst>
                    <a:ext uri="{9D8B030D-6E8A-4147-A177-3AD203B41FA5}">
                      <a16:colId xmlns:a16="http://schemas.microsoft.com/office/drawing/2014/main" val="245211315"/>
                    </a:ext>
                  </a:extLst>
                </a:gridCol>
                <a:gridCol w="415532">
                  <a:extLst>
                    <a:ext uri="{9D8B030D-6E8A-4147-A177-3AD203B41FA5}">
                      <a16:colId xmlns:a16="http://schemas.microsoft.com/office/drawing/2014/main" val="4179334277"/>
                    </a:ext>
                  </a:extLst>
                </a:gridCol>
                <a:gridCol w="415532">
                  <a:extLst>
                    <a:ext uri="{9D8B030D-6E8A-4147-A177-3AD203B41FA5}">
                      <a16:colId xmlns:a16="http://schemas.microsoft.com/office/drawing/2014/main" val="250876836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kern="1200">
                          <a:solidFill>
                            <a:schemeClr val="dk1"/>
                          </a:solidFill>
                          <a:latin typeface="Raleway"/>
                          <a:ea typeface="+mn-ea"/>
                          <a:cs typeface="+mn-cs"/>
                        </a:rPr>
                        <a:t>b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Raleway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kern="1200">
                          <a:solidFill>
                            <a:schemeClr val="dk1"/>
                          </a:solidFill>
                          <a:latin typeface="Raleway"/>
                          <a:ea typeface="+mn-ea"/>
                          <a:cs typeface="+mn-cs"/>
                        </a:rPr>
                        <a:t>e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Raleway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kern="1200">
                          <a:solidFill>
                            <a:schemeClr val="dk1"/>
                          </a:solidFill>
                          <a:latin typeface="Raleway"/>
                          <a:ea typeface="+mn-ea"/>
                          <a:cs typeface="+mn-cs"/>
                        </a:rPr>
                        <a:t>f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Raleway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kern="1200">
                          <a:solidFill>
                            <a:schemeClr val="dk1"/>
                          </a:solidFill>
                          <a:latin typeface="Raleway"/>
                          <a:ea typeface="+mn-ea"/>
                          <a:cs typeface="+mn-cs"/>
                        </a:rPr>
                        <a:t>d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Raleway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kern="1200">
                          <a:solidFill>
                            <a:schemeClr val="dk1"/>
                          </a:solidFill>
                          <a:latin typeface="Raleway"/>
                          <a:ea typeface="+mn-ea"/>
                          <a:cs typeface="+mn-cs"/>
                        </a:rPr>
                        <a:t>j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Raleway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kern="1200">
                          <a:solidFill>
                            <a:schemeClr val="dk1"/>
                          </a:solidFill>
                          <a:latin typeface="Raleway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kern="1200">
                          <a:solidFill>
                            <a:schemeClr val="dk1"/>
                          </a:solidFill>
                          <a:latin typeface="Raleway"/>
                          <a:ea typeface="+mn-ea"/>
                          <a:cs typeface="+mn-cs"/>
                        </a:rPr>
                        <a:t>i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Raleway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nl-NL" sz="1800" kern="1200" dirty="0">
                        <a:solidFill>
                          <a:schemeClr val="dk1"/>
                        </a:solidFill>
                        <a:latin typeface="Raleway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kern="1200">
                          <a:solidFill>
                            <a:schemeClr val="dk1"/>
                          </a:solidFill>
                          <a:latin typeface="Raleway"/>
                          <a:ea typeface="+mn-ea"/>
                          <a:cs typeface="+mn-cs"/>
                        </a:rPr>
                        <a:t>e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Raleway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kern="1200">
                          <a:solidFill>
                            <a:schemeClr val="dk1"/>
                          </a:solidFill>
                          <a:latin typeface="Raleway"/>
                          <a:ea typeface="+mn-ea"/>
                          <a:cs typeface="+mn-cs"/>
                        </a:rPr>
                        <a:t>z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Raleway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kern="1200">
                          <a:solidFill>
                            <a:schemeClr val="dk1"/>
                          </a:solidFill>
                          <a:latin typeface="Raleway"/>
                          <a:ea typeface="+mn-ea"/>
                          <a:cs typeface="+mn-cs"/>
                        </a:rPr>
                        <a:t>p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Raleway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09728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 dirty="0">
                          <a:latin typeface="Raleway"/>
                        </a:rPr>
                        <a:t>a</a:t>
                      </a:r>
                      <a:endParaRPr lang="en-US" sz="240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 dirty="0">
                          <a:latin typeface="Raleway"/>
                        </a:rPr>
                        <a:t>e</a:t>
                      </a:r>
                      <a:endParaRPr lang="en-US" sz="240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 dirty="0">
                          <a:latin typeface="Raleway"/>
                        </a:rPr>
                        <a:t>f</a:t>
                      </a:r>
                      <a:endParaRPr lang="en-US" sz="240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 dirty="0">
                          <a:latin typeface="Raleway"/>
                        </a:rPr>
                        <a:t>e</a:t>
                      </a:r>
                      <a:endParaRPr lang="en-US" sz="240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 dirty="0">
                          <a:latin typeface="Raleway"/>
                        </a:rPr>
                        <a:t>q</a:t>
                      </a:r>
                      <a:endParaRPr lang="en-US" sz="240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 dirty="0">
                          <a:latin typeface="Raleway"/>
                        </a:rPr>
                        <a:t>a</a:t>
                      </a:r>
                      <a:endParaRPr lang="en-US" sz="240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 dirty="0">
                          <a:latin typeface="Raleway"/>
                        </a:rPr>
                        <a:t>w</a:t>
                      </a:r>
                      <a:endParaRPr lang="en-US" sz="240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 dirty="0">
                          <a:latin typeface="Raleway"/>
                        </a:rPr>
                        <a:t>d</a:t>
                      </a:r>
                      <a:endParaRPr lang="en-US" sz="240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 dirty="0">
                          <a:latin typeface="Raleway"/>
                        </a:rPr>
                        <a:t>e</a:t>
                      </a:r>
                      <a:endParaRPr lang="en-US" sz="240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 dirty="0">
                          <a:latin typeface="Raleway"/>
                        </a:rPr>
                        <a:t>d</a:t>
                      </a:r>
                      <a:endParaRPr lang="en-US" sz="240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 dirty="0">
                          <a:latin typeface="Raleway"/>
                        </a:rPr>
                        <a:t>-</a:t>
                      </a:r>
                      <a:endParaRPr lang="en-US" sz="240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 dirty="0">
                          <a:latin typeface="Raleway"/>
                        </a:rPr>
                        <a:t>b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 dirty="0">
                          <a:latin typeface="Raleway"/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 dirty="0">
                          <a:latin typeface="Raleway"/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 dirty="0">
                          <a:latin typeface="Raleway"/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 dirty="0">
                          <a:latin typeface="Raleway"/>
                        </a:rPr>
                        <a:t>j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>
                          <a:latin typeface="Raleway"/>
                        </a:rPr>
                        <a:t>a</a:t>
                      </a:r>
                      <a:endParaRPr lang="nl-NL" sz="2400" dirty="0">
                        <a:latin typeface="Raleway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>
                          <a:latin typeface="Raleway"/>
                        </a:rPr>
                        <a:t>w</a:t>
                      </a:r>
                      <a:endParaRPr lang="nl-NL" sz="2400" dirty="0">
                        <a:latin typeface="Raleway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>
                          <a:latin typeface="Raleway"/>
                        </a:rPr>
                        <a:t>d</a:t>
                      </a:r>
                      <a:endParaRPr lang="nl-NL" sz="2400" dirty="0">
                        <a:latin typeface="Raleway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 dirty="0">
                          <a:latin typeface="Raleway"/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>
                          <a:latin typeface="Raleway"/>
                        </a:rPr>
                        <a:t>d</a:t>
                      </a:r>
                      <a:endParaRPr lang="en-US" sz="240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2400">
                          <a:latin typeface="Raleway"/>
                        </a:rPr>
                        <a:t>-</a:t>
                      </a:r>
                      <a:endParaRPr lang="nl-NL" sz="2400" dirty="0">
                        <a:latin typeface="Raleway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8">
            <a:extLst>
              <a:ext uri="{FF2B5EF4-FFF2-40B4-BE49-F238E27FC236}">
                <a16:creationId xmlns:a16="http://schemas.microsoft.com/office/drawing/2014/main" id="{670764A5-5488-4B06-830A-5876420F2A4F}"/>
              </a:ext>
            </a:extLst>
          </p:cNvPr>
          <p:cNvGraphicFramePr>
            <a:graphicFrameLocks/>
          </p:cNvGraphicFramePr>
          <p:nvPr/>
        </p:nvGraphicFramePr>
        <p:xfrm>
          <a:off x="6419907" y="4546627"/>
          <a:ext cx="4570852" cy="396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5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5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532">
                  <a:extLst>
                    <a:ext uri="{9D8B030D-6E8A-4147-A177-3AD203B41FA5}">
                      <a16:colId xmlns:a16="http://schemas.microsoft.com/office/drawing/2014/main" val="2836111509"/>
                    </a:ext>
                  </a:extLst>
                </a:gridCol>
                <a:gridCol w="415532">
                  <a:extLst>
                    <a:ext uri="{9D8B030D-6E8A-4147-A177-3AD203B41FA5}">
                      <a16:colId xmlns:a16="http://schemas.microsoft.com/office/drawing/2014/main" val="3039228471"/>
                    </a:ext>
                  </a:extLst>
                </a:gridCol>
                <a:gridCol w="415532">
                  <a:extLst>
                    <a:ext uri="{9D8B030D-6E8A-4147-A177-3AD203B41FA5}">
                      <a16:colId xmlns:a16="http://schemas.microsoft.com/office/drawing/2014/main" val="2475935410"/>
                    </a:ext>
                  </a:extLst>
                </a:gridCol>
                <a:gridCol w="415532">
                  <a:extLst>
                    <a:ext uri="{9D8B030D-6E8A-4147-A177-3AD203B41FA5}">
                      <a16:colId xmlns:a16="http://schemas.microsoft.com/office/drawing/2014/main" val="245211315"/>
                    </a:ext>
                  </a:extLst>
                </a:gridCol>
                <a:gridCol w="415532">
                  <a:extLst>
                    <a:ext uri="{9D8B030D-6E8A-4147-A177-3AD203B41FA5}">
                      <a16:colId xmlns:a16="http://schemas.microsoft.com/office/drawing/2014/main" val="4179334277"/>
                    </a:ext>
                  </a:extLst>
                </a:gridCol>
                <a:gridCol w="415532">
                  <a:extLst>
                    <a:ext uri="{9D8B030D-6E8A-4147-A177-3AD203B41FA5}">
                      <a16:colId xmlns:a16="http://schemas.microsoft.com/office/drawing/2014/main" val="250876836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lvl="0" algn="l" defTabSz="685800" rtl="0" eaLnBrk="1" latinLnBrk="0" hangingPunct="1">
                        <a:buNone/>
                      </a:pPr>
                      <a:r>
                        <a:rPr lang="nl-NL" sz="1800" b="1" kern="1200" dirty="0">
                          <a:solidFill>
                            <a:schemeClr val="dk1"/>
                          </a:solidFill>
                          <a:latin typeface="Raleway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685800" rtl="0" eaLnBrk="1" latinLnBrk="0" hangingPunct="1">
                        <a:buNone/>
                      </a:pPr>
                      <a:r>
                        <a:rPr lang="nl-NL" sz="1800" b="1" kern="1200" dirty="0">
                          <a:solidFill>
                            <a:schemeClr val="dk1"/>
                          </a:solidFill>
                          <a:latin typeface="Raleway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685800" rtl="0" eaLnBrk="1" latinLnBrk="0" hangingPunct="1">
                        <a:buNone/>
                      </a:pPr>
                      <a:r>
                        <a:rPr lang="nl-NL" sz="1800" b="1" kern="1200" dirty="0">
                          <a:solidFill>
                            <a:schemeClr val="dk1"/>
                          </a:solidFill>
                          <a:latin typeface="Raleway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685800" rtl="0" eaLnBrk="1" latinLnBrk="0" hangingPunct="1">
                        <a:buNone/>
                      </a:pPr>
                      <a:r>
                        <a:rPr lang="nl-NL" sz="1800" b="1" kern="1200" dirty="0">
                          <a:solidFill>
                            <a:schemeClr val="dk1"/>
                          </a:solidFill>
                          <a:latin typeface="Raleway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685800" rtl="0" eaLnBrk="1" latinLnBrk="0" hangingPunct="1">
                        <a:buNone/>
                      </a:pPr>
                      <a:r>
                        <a:rPr lang="nl-NL" sz="1800" b="1" kern="1200" dirty="0">
                          <a:solidFill>
                            <a:schemeClr val="dk1"/>
                          </a:solidFill>
                          <a:latin typeface="Raleway"/>
                          <a:ea typeface="+mn-ea"/>
                          <a:cs typeface="+mn-cs"/>
                        </a:rPr>
                        <a:t>j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685800" rtl="0" eaLnBrk="1" latinLnBrk="0" hangingPunct="1">
                        <a:buNone/>
                      </a:pPr>
                      <a:endParaRPr lang="nl-NL" sz="1800" b="1" kern="1200" dirty="0">
                        <a:solidFill>
                          <a:schemeClr val="dk1"/>
                        </a:solidFill>
                        <a:latin typeface="Raleway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685800" rtl="0" eaLnBrk="1" latinLnBrk="0" hangingPunct="1">
                        <a:buNone/>
                      </a:pPr>
                      <a:r>
                        <a:rPr lang="nl-NL" sz="1800" b="1" kern="1200">
                          <a:solidFill>
                            <a:schemeClr val="dk1"/>
                          </a:solidFill>
                          <a:latin typeface="Raleway"/>
                          <a:ea typeface="+mn-ea"/>
                          <a:cs typeface="+mn-cs"/>
                        </a:rPr>
                        <a:t>w</a:t>
                      </a:r>
                      <a:endParaRPr lang="nl-NL" sz="1800" b="1" kern="1200" dirty="0">
                        <a:solidFill>
                          <a:schemeClr val="dk1"/>
                        </a:solidFill>
                        <a:latin typeface="Raleway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685800" rtl="0" eaLnBrk="1" latinLnBrk="0" hangingPunct="1">
                        <a:buNone/>
                      </a:pPr>
                      <a:r>
                        <a:rPr lang="nl-NL" sz="1800" b="1" kern="1200">
                          <a:solidFill>
                            <a:schemeClr val="dk1"/>
                          </a:solidFill>
                          <a:latin typeface="Raleway"/>
                          <a:ea typeface="+mn-ea"/>
                          <a:cs typeface="+mn-cs"/>
                        </a:rPr>
                        <a:t>d</a:t>
                      </a:r>
                      <a:endParaRPr lang="nl-NL" sz="1800" b="1" kern="1200" dirty="0">
                        <a:solidFill>
                          <a:schemeClr val="dk1"/>
                        </a:solidFill>
                        <a:latin typeface="Raleway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685800" rtl="0" eaLnBrk="1" latinLnBrk="0" hangingPunct="1">
                        <a:buNone/>
                      </a:pPr>
                      <a:r>
                        <a:rPr lang="nl-NL" sz="1800" b="1" kern="1200" dirty="0">
                          <a:solidFill>
                            <a:schemeClr val="dk1"/>
                          </a:solidFill>
                          <a:latin typeface="Raleway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685800" rtl="0" eaLnBrk="1" latinLnBrk="0" hangingPunct="1">
                        <a:buNone/>
                      </a:pPr>
                      <a:r>
                        <a:rPr lang="nl-NL" sz="1800" b="1" kern="1200">
                          <a:solidFill>
                            <a:schemeClr val="dk1"/>
                          </a:solidFill>
                          <a:latin typeface="Raleway"/>
                          <a:ea typeface="+mn-ea"/>
                          <a:cs typeface="+mn-cs"/>
                        </a:rPr>
                        <a:t>d</a:t>
                      </a:r>
                      <a:endParaRPr lang="en-US" sz="1800" b="1" kern="1200">
                        <a:solidFill>
                          <a:schemeClr val="dk1"/>
                        </a:solidFill>
                        <a:latin typeface="Raleway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685800" rtl="0" eaLnBrk="1" latinLnBrk="0" hangingPunct="1">
                        <a:buNone/>
                      </a:pPr>
                      <a:r>
                        <a:rPr lang="nl-NL" sz="1800" b="1" kern="1200">
                          <a:solidFill>
                            <a:schemeClr val="dk1"/>
                          </a:solidFill>
                          <a:latin typeface="Raleway"/>
                          <a:ea typeface="+mn-ea"/>
                          <a:cs typeface="+mn-cs"/>
                        </a:rPr>
                        <a:t>-</a:t>
                      </a:r>
                      <a:endParaRPr lang="nl-NL" sz="1800" b="1" kern="1200" dirty="0">
                        <a:solidFill>
                          <a:schemeClr val="dk1"/>
                        </a:solidFill>
                        <a:latin typeface="Raleway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92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09529-B37F-8E4B-BDFB-D46FD0F3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3600"/>
            <a:ext cx="10368000" cy="1142400"/>
          </a:xfrm>
        </p:spPr>
        <p:txBody>
          <a:bodyPr vert="horz" lIns="121920" tIns="60960" rIns="121920" bIns="60960" rtlCol="0" anchor="ctr">
            <a:normAutofit/>
          </a:bodyPr>
          <a:lstStyle/>
          <a:p>
            <a:r>
              <a:rPr lang="en-AU"/>
              <a:t>Genetic Algorithm: Summary</a:t>
            </a:r>
            <a:endParaRPr lang="en-AU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278F82B-7FB3-4B98-B543-E29F108C3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36000"/>
            <a:ext cx="5385600" cy="638400"/>
          </a:xfrm>
        </p:spPr>
        <p:txBody>
          <a:bodyPr/>
          <a:lstStyle/>
          <a:p>
            <a:r>
              <a:rPr lang="en-US">
                <a:latin typeface="Raleway"/>
              </a:rPr>
              <a:t>Process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138433-A3C8-4DA7-8D8E-5C5F844539CF}"/>
              </a:ext>
            </a:extLst>
          </p:cNvPr>
          <p:cNvSpPr txBox="1"/>
          <p:nvPr/>
        </p:nvSpPr>
        <p:spPr>
          <a:xfrm>
            <a:off x="609600" y="2174400"/>
            <a:ext cx="5385600" cy="3950400"/>
          </a:xfrm>
          <a:prstGeom prst="rect">
            <a:avLst/>
          </a:prstGeom>
        </p:spPr>
        <p:txBody>
          <a:bodyPr rot="0" spcFirstLastPara="0" vertOverflow="overflow" horzOverflow="overflow" vert="horz" lIns="121920" tIns="60960" rIns="121920" bIns="6096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EA6312"/>
              </a:buClr>
            </a:pPr>
            <a:r>
              <a:rPr lang="en-US" sz="2133">
                <a:solidFill>
                  <a:srgbClr val="3D495F"/>
                </a:solidFill>
                <a:latin typeface="Raleway" panose="020B0503030101060003" pitchFamily="34" charset="77"/>
              </a:rPr>
              <a:t>Initialise population</a:t>
            </a:r>
            <a:endParaRPr lang="en-US" sz="240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EA6312"/>
              </a:buClr>
            </a:pPr>
            <a:r>
              <a:rPr lang="en-US" sz="2133">
                <a:solidFill>
                  <a:srgbClr val="3D495F"/>
                </a:solidFill>
                <a:latin typeface="Raleway" panose="020B0503030101060003" pitchFamily="34" charset="77"/>
              </a:rPr>
              <a:t>While evolving: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EA6312"/>
              </a:buClr>
            </a:pPr>
            <a:r>
              <a:rPr lang="en-US" sz="2133">
                <a:solidFill>
                  <a:srgbClr val="3D495F"/>
                </a:solidFill>
                <a:latin typeface="Raleway"/>
              </a:rPr>
              <a:t>     Evaluate</a:t>
            </a:r>
            <a:endParaRPr lang="en-US" sz="2133" dirty="0">
              <a:solidFill>
                <a:srgbClr val="3D495F"/>
              </a:solidFill>
              <a:latin typeface="Raleway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EA6312"/>
              </a:buClr>
            </a:pPr>
            <a:r>
              <a:rPr lang="en-US" sz="2133">
                <a:solidFill>
                  <a:srgbClr val="3D495F"/>
                </a:solidFill>
                <a:latin typeface="Raleway" panose="020B0503030101060003" pitchFamily="34" charset="77"/>
              </a:rPr>
              <a:t>     Selection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EA6312"/>
              </a:buClr>
            </a:pPr>
            <a:r>
              <a:rPr lang="en-US" sz="2133">
                <a:solidFill>
                  <a:srgbClr val="3D495F"/>
                </a:solidFill>
                <a:latin typeface="Raleway"/>
              </a:rPr>
              <a:t>     Reproduction</a:t>
            </a:r>
            <a:endParaRPr lang="en-US" sz="2133" dirty="0">
              <a:solidFill>
                <a:srgbClr val="3D495F"/>
              </a:solidFill>
              <a:latin typeface="Raleway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EA6312"/>
              </a:buClr>
            </a:pPr>
            <a:endParaRPr lang="en-US" sz="2133" dirty="0">
              <a:solidFill>
                <a:srgbClr val="3D495F"/>
              </a:solidFill>
              <a:latin typeface="Raleway"/>
            </a:endParaRPr>
          </a:p>
          <a:p>
            <a:pPr>
              <a:buClr>
                <a:srgbClr val="EA6312"/>
              </a:buClr>
            </a:pPr>
            <a:r>
              <a:rPr lang="en-US" sz="2133">
                <a:solidFill>
                  <a:srgbClr val="3D495F"/>
                </a:solidFill>
                <a:ea typeface="+mn-lt"/>
                <a:cs typeface="+mn-lt"/>
              </a:rPr>
              <a:t>Stopping condition?</a:t>
            </a:r>
            <a:endParaRPr lang="en-US" sz="2133">
              <a:ea typeface="+mn-lt"/>
              <a:cs typeface="+mn-lt"/>
            </a:endParaRPr>
          </a:p>
          <a:p>
            <a:pPr marL="228594" indent="-228594">
              <a:lnSpc>
                <a:spcPct val="90000"/>
              </a:lnSpc>
              <a:spcBef>
                <a:spcPts val="1000"/>
              </a:spcBef>
              <a:buClr>
                <a:srgbClr val="EA6312"/>
              </a:buClr>
              <a:buFont typeface="Wingdings" panose="05000000000000000000" pitchFamily="2" charset="2"/>
              <a:buChar char="§"/>
            </a:pPr>
            <a:r>
              <a:rPr lang="en-US" sz="2133">
                <a:solidFill>
                  <a:srgbClr val="3D495F"/>
                </a:solidFill>
                <a:latin typeface="Raleway"/>
              </a:rPr>
              <a:t>Set amount of generations</a:t>
            </a:r>
            <a:endParaRPr lang="en-US" sz="2133" dirty="0">
              <a:solidFill>
                <a:srgbClr val="3D495F"/>
              </a:solidFill>
              <a:latin typeface="Raleway"/>
            </a:endParaRPr>
          </a:p>
          <a:p>
            <a:pPr marL="228594" indent="-228594">
              <a:lnSpc>
                <a:spcPct val="90000"/>
              </a:lnSpc>
              <a:spcBef>
                <a:spcPts val="1000"/>
              </a:spcBef>
              <a:buClr>
                <a:srgbClr val="EA6312"/>
              </a:buClr>
              <a:buFont typeface="Wingdings" panose="05000000000000000000" pitchFamily="2" charset="2"/>
              <a:buChar char="§"/>
            </a:pPr>
            <a:r>
              <a:rPr lang="en-US" sz="2133">
                <a:solidFill>
                  <a:srgbClr val="3D495F"/>
                </a:solidFill>
                <a:latin typeface="Raleway"/>
              </a:rPr>
              <a:t>Fitness threshold</a:t>
            </a:r>
            <a:endParaRPr lang="en-US" sz="2133" dirty="0">
              <a:solidFill>
                <a:srgbClr val="3D495F"/>
              </a:solidFill>
              <a:latin typeface="Raleway"/>
            </a:endParaRPr>
          </a:p>
          <a:p>
            <a:pPr indent="-228594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133">
              <a:solidFill>
                <a:srgbClr val="3D495F"/>
              </a:solidFill>
              <a:latin typeface="Raleway" panose="020B0503030101060003" pitchFamily="34" charset="77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133">
              <a:solidFill>
                <a:srgbClr val="3D495F"/>
              </a:solidFill>
              <a:latin typeface="Raleway"/>
              <a:ea typeface="+mn-lt"/>
              <a:cs typeface="+mn-lt"/>
            </a:endParaRP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A12ACF32-17C3-4F33-BDB1-7337CE1A2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2000" y="1536000"/>
            <a:ext cx="5390400" cy="638400"/>
          </a:xfrm>
        </p:spPr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13" name="Tijdelijke aanduiding voor inhoud 11">
            <a:extLst>
              <a:ext uri="{FF2B5EF4-FFF2-40B4-BE49-F238E27FC236}">
                <a16:creationId xmlns:a16="http://schemas.microsoft.com/office/drawing/2014/main" id="{8E2DFA12-57F5-4D88-8C14-636CB5199BF3}"/>
              </a:ext>
            </a:extLst>
          </p:cNvPr>
          <p:cNvSpPr txBox="1">
            <a:spLocks/>
          </p:cNvSpPr>
          <p:nvPr/>
        </p:nvSpPr>
        <p:spPr>
          <a:xfrm>
            <a:off x="6192000" y="2174400"/>
            <a:ext cx="5390400" cy="3950400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EA631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EF8542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EF8542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4A771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4A771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33"/>
              <a:t>Population size </a:t>
            </a:r>
            <a:r>
              <a:rPr lang="en-US" sz="2133" i="1"/>
              <a:t>n</a:t>
            </a:r>
            <a:endParaRPr lang="en-US" sz="2133"/>
          </a:p>
          <a:p>
            <a:r>
              <a:rPr lang="en-US" sz="2133"/>
              <a:t>Mutation probability </a:t>
            </a:r>
            <a:r>
              <a:rPr lang="en-US" sz="2133" i="1"/>
              <a:t>p</a:t>
            </a:r>
            <a:r>
              <a:rPr lang="en-US" sz="2133" i="1" baseline="-25000"/>
              <a:t>m</a:t>
            </a:r>
          </a:p>
          <a:p>
            <a:r>
              <a:rPr lang="en-US" sz="2133"/>
              <a:t>Crossover probability </a:t>
            </a:r>
            <a:r>
              <a:rPr lang="en-US" sz="2133" i="1"/>
              <a:t>p</a:t>
            </a:r>
            <a:r>
              <a:rPr lang="en-US" sz="2133" i="1" baseline="-25000"/>
              <a:t>c</a:t>
            </a:r>
          </a:p>
          <a:p>
            <a:r>
              <a:rPr lang="en-US" sz="2133"/>
              <a:t>Selection method</a:t>
            </a:r>
          </a:p>
          <a:p>
            <a:pPr lvl="1"/>
            <a:r>
              <a:rPr lang="en-US" sz="2133"/>
              <a:t>tournament size </a:t>
            </a:r>
            <a:r>
              <a:rPr lang="en-US" sz="2133" i="1"/>
              <a:t>k</a:t>
            </a:r>
            <a:r>
              <a:rPr lang="en-US" sz="2133"/>
              <a:t> (TS)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9F710A4-F9C0-CB49-95CE-A54535E8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24709" y="6471470"/>
            <a:ext cx="1480584" cy="366183"/>
          </a:xfrm>
        </p:spPr>
        <p:txBody>
          <a:bodyPr vert="horz" lIns="121920" tIns="60960" rIns="121920" bIns="60960" rtlCol="0" anchor="ctr">
            <a:normAutofit/>
          </a:bodyPr>
          <a:lstStyle/>
          <a:p>
            <a:pPr>
              <a:spcAft>
                <a:spcPts val="800"/>
              </a:spcAft>
            </a:pPr>
            <a:fld id="{FEB305F0-96E6-5C45-B4CE-B912BB66C174}" type="datetime1">
              <a:rPr lang="nl-NL" smtClean="0"/>
              <a:pPr>
                <a:spcAft>
                  <a:spcPts val="800"/>
                </a:spcAft>
              </a:pPr>
              <a:t>9-10-2020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C114E1A-2EC8-1444-966C-A05440112B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286707" y="6465863"/>
            <a:ext cx="643188" cy="366183"/>
          </a:xfrm>
        </p:spPr>
        <p:txBody>
          <a:bodyPr vert="horz" lIns="121920" tIns="60960" rIns="121920" bIns="60960" rtlCol="0" anchor="ctr">
            <a:normAutofit/>
          </a:bodyPr>
          <a:lstStyle/>
          <a:p>
            <a:pPr>
              <a:spcAft>
                <a:spcPts val="800"/>
              </a:spcAft>
            </a:pPr>
            <a:fld id="{F1313145-B7ED-4EED-871F-68B422F609C2}" type="slidenum">
              <a:rPr lang="en-AU" smtClean="0"/>
              <a:pPr>
                <a:spcAft>
                  <a:spcPts val="800"/>
                </a:spcAft>
              </a:pPr>
              <a:t>6</a:t>
            </a:fld>
            <a:endParaRPr lang="en-AU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401B0A6-326E-7641-8127-B1C6B27FD1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659058" y="6474893"/>
            <a:ext cx="2269084" cy="366183"/>
          </a:xfrm>
        </p:spPr>
        <p:txBody>
          <a:bodyPr vert="horz" lIns="121920" tIns="60960" rIns="121920" bIns="60960" rtlCol="0"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en-AU" b="1" kern="1200">
                <a:latin typeface="Raleway" panose="020B0503030101060003" pitchFamily="34" charset="77"/>
                <a:ea typeface="+mn-ea"/>
                <a:cs typeface="+mn-cs"/>
              </a:rPr>
              <a:t>MEDIAAN</a:t>
            </a:r>
          </a:p>
        </p:txBody>
      </p:sp>
    </p:spTree>
    <p:extLst>
      <p:ext uri="{BB962C8B-B14F-4D97-AF65-F5344CB8AC3E}">
        <p14:creationId xmlns:p14="http://schemas.microsoft.com/office/powerpoint/2010/main" val="223172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09529-B37F-8E4B-BDFB-D46FD0F3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Raleway Black"/>
              </a:rPr>
              <a:t>Genetic Algorithm: Notes</a:t>
            </a:r>
            <a:endParaRPr lang="en-AU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9F710A4-F9C0-CB49-95CE-A54535E8CB1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B305F0-96E6-5C45-B4CE-B912BB66C174}" type="datetime1">
              <a:rPr lang="nl-NL" smtClean="0"/>
              <a:t>9-10-2020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C114E1A-2EC8-1444-966C-A05440112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313145-B7ED-4EED-871F-68B422F609C2}" type="slidenum">
              <a:rPr lang="nl-NL" smtClean="0"/>
              <a:t>7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401B0A6-326E-7641-8127-B1C6B27FD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b="1"/>
              <a:t>MEDIAAN</a:t>
            </a:r>
          </a:p>
        </p:txBody>
      </p:sp>
      <p:sp>
        <p:nvSpPr>
          <p:cNvPr id="13" name="Tijdelijke aanduiding voor inhoud 11">
            <a:extLst>
              <a:ext uri="{FF2B5EF4-FFF2-40B4-BE49-F238E27FC236}">
                <a16:creationId xmlns:a16="http://schemas.microsoft.com/office/drawing/2014/main" id="{8E2DFA12-57F5-4D88-8C14-636CB5199BF3}"/>
              </a:ext>
            </a:extLst>
          </p:cNvPr>
          <p:cNvSpPr txBox="1">
            <a:spLocks/>
          </p:cNvSpPr>
          <p:nvPr/>
        </p:nvSpPr>
        <p:spPr>
          <a:xfrm>
            <a:off x="609600" y="1144667"/>
            <a:ext cx="10972800" cy="4980133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EA631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EF8542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EF8542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4A771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4A771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3D495F"/>
                </a:solidFill>
                <a:latin typeface="Raleway" panose="020B0503030101060003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133" dirty="0" err="1">
                <a:latin typeface="Raleway"/>
              </a:rPr>
              <a:t>Smoothness</a:t>
            </a:r>
            <a:r>
              <a:rPr lang="nl-NL" sz="2133" dirty="0">
                <a:latin typeface="Raleway"/>
              </a:rPr>
              <a:t> of </a:t>
            </a:r>
            <a:r>
              <a:rPr lang="nl-NL" sz="2133" dirty="0" err="1">
                <a:latin typeface="Raleway"/>
              </a:rPr>
              <a:t>evaluation</a:t>
            </a:r>
            <a:r>
              <a:rPr lang="nl-NL" sz="2133" dirty="0">
                <a:latin typeface="Raleway"/>
              </a:rPr>
              <a:t> </a:t>
            </a:r>
            <a:r>
              <a:rPr lang="nl-NL" sz="2133" dirty="0" err="1">
                <a:latin typeface="Raleway"/>
              </a:rPr>
              <a:t>function</a:t>
            </a:r>
            <a:endParaRPr lang="nl-NL" sz="2133">
              <a:latin typeface="Raleway"/>
            </a:endParaRPr>
          </a:p>
          <a:p>
            <a:r>
              <a:rPr lang="nl-NL" sz="2133" dirty="0" err="1">
                <a:latin typeface="Raleway"/>
              </a:rPr>
              <a:t>Optimality</a:t>
            </a:r>
            <a:r>
              <a:rPr lang="nl-NL" sz="2133" dirty="0">
                <a:latin typeface="Raleway"/>
              </a:rPr>
              <a:t> of solution</a:t>
            </a:r>
          </a:p>
          <a:p>
            <a:endParaRPr lang="nl-NL" sz="2133" dirty="0">
              <a:latin typeface="Raleway"/>
            </a:endParaRPr>
          </a:p>
          <a:p>
            <a:r>
              <a:rPr lang="nl-NL" sz="2133" dirty="0" err="1">
                <a:latin typeface="Raleway"/>
              </a:rPr>
              <a:t>Elitism</a:t>
            </a:r>
            <a:endParaRPr lang="nl-NL" sz="2133">
              <a:latin typeface="Raleway"/>
            </a:endParaRPr>
          </a:p>
          <a:p>
            <a:pPr lvl="1"/>
            <a:r>
              <a:rPr lang="nl-NL" sz="1867" dirty="0">
                <a:latin typeface="Raleway"/>
              </a:rPr>
              <a:t>Keep best </a:t>
            </a:r>
            <a:r>
              <a:rPr lang="nl-NL" sz="1867" i="1" dirty="0">
                <a:latin typeface="Raleway"/>
              </a:rPr>
              <a:t>x </a:t>
            </a:r>
            <a:r>
              <a:rPr lang="nl-NL" sz="1867" dirty="0" err="1">
                <a:latin typeface="Raleway"/>
              </a:rPr>
              <a:t>individuals</a:t>
            </a:r>
            <a:r>
              <a:rPr lang="nl-NL" sz="1867" dirty="0">
                <a:latin typeface="Raleway"/>
              </a:rPr>
              <a:t> </a:t>
            </a:r>
            <a:r>
              <a:rPr lang="nl-NL" sz="1867" dirty="0" err="1">
                <a:latin typeface="Raleway"/>
              </a:rPr>
              <a:t>alive</a:t>
            </a:r>
            <a:r>
              <a:rPr lang="nl-NL" sz="1867" dirty="0">
                <a:latin typeface="Raleway"/>
              </a:rPr>
              <a:t> </a:t>
            </a:r>
            <a:r>
              <a:rPr lang="nl-NL" sz="1867" dirty="0" err="1">
                <a:latin typeface="Raleway"/>
              </a:rPr>
              <a:t>between</a:t>
            </a:r>
            <a:r>
              <a:rPr lang="nl-NL" sz="1867" dirty="0">
                <a:latin typeface="Raleway"/>
              </a:rPr>
              <a:t> </a:t>
            </a:r>
            <a:r>
              <a:rPr lang="nl-NL" sz="1867" dirty="0" err="1">
                <a:latin typeface="Raleway"/>
              </a:rPr>
              <a:t>generations</a:t>
            </a:r>
          </a:p>
          <a:p>
            <a:pPr lvl="1"/>
            <a:endParaRPr lang="nl-NL" sz="1867" dirty="0">
              <a:latin typeface="Raleway"/>
            </a:endParaRPr>
          </a:p>
          <a:p>
            <a:pPr marL="0" indent="0">
              <a:buNone/>
            </a:pPr>
            <a:r>
              <a:rPr lang="nl-NL" sz="2133" dirty="0">
                <a:latin typeface="Raleway"/>
              </a:rPr>
              <a:t>Food </a:t>
            </a:r>
            <a:r>
              <a:rPr lang="nl-NL" sz="2133" dirty="0" err="1">
                <a:latin typeface="Raleway"/>
              </a:rPr>
              <a:t>for</a:t>
            </a:r>
            <a:r>
              <a:rPr lang="nl-NL" sz="2133" dirty="0">
                <a:latin typeface="Raleway"/>
              </a:rPr>
              <a:t> </a:t>
            </a:r>
            <a:r>
              <a:rPr lang="nl-NL" sz="2133" dirty="0" err="1">
                <a:latin typeface="Raleway"/>
              </a:rPr>
              <a:t>thought</a:t>
            </a:r>
            <a:r>
              <a:rPr lang="nl-NL" sz="2133" dirty="0">
                <a:latin typeface="Raleway"/>
              </a:rPr>
              <a:t>:</a:t>
            </a:r>
          </a:p>
          <a:p>
            <a:r>
              <a:rPr lang="nl-NL" sz="2133" dirty="0" err="1">
                <a:latin typeface="Raleway"/>
              </a:rPr>
              <a:t>Genes</a:t>
            </a:r>
            <a:r>
              <a:rPr lang="nl-NL" sz="2133" dirty="0">
                <a:latin typeface="Raleway"/>
              </a:rPr>
              <a:t> </a:t>
            </a:r>
            <a:r>
              <a:rPr lang="nl-NL" sz="2133" dirty="0" err="1">
                <a:latin typeface="Raleway"/>
              </a:rPr>
              <a:t>with</a:t>
            </a:r>
            <a:r>
              <a:rPr lang="nl-NL" sz="2133" dirty="0">
                <a:latin typeface="Raleway"/>
              </a:rPr>
              <a:t> different </a:t>
            </a:r>
            <a:r>
              <a:rPr lang="nl-NL" sz="2133" dirty="0" err="1">
                <a:latin typeface="Raleway"/>
              </a:rPr>
              <a:t>sizes</a:t>
            </a:r>
            <a:endParaRPr lang="nl-NL" sz="2133">
              <a:latin typeface="Raleway"/>
            </a:endParaRPr>
          </a:p>
          <a:p>
            <a:r>
              <a:rPr lang="nl-NL" sz="2133">
                <a:latin typeface="Raleway"/>
              </a:rPr>
              <a:t>Constant / variable population </a:t>
            </a:r>
            <a:r>
              <a:rPr lang="nl-NL" sz="2133" err="1">
                <a:latin typeface="Raleway"/>
              </a:rPr>
              <a:t>size</a:t>
            </a:r>
            <a:endParaRPr lang="nl-NL" sz="2133">
              <a:latin typeface="Raleway"/>
            </a:endParaRPr>
          </a:p>
          <a:p>
            <a:r>
              <a:rPr lang="nl-NL" sz="2133" dirty="0">
                <a:latin typeface="Raleway"/>
              </a:rPr>
              <a:t>Parameter </a:t>
            </a:r>
            <a:r>
              <a:rPr lang="nl-NL" sz="2133" dirty="0" err="1">
                <a:latin typeface="Raleway"/>
              </a:rPr>
              <a:t>tuning</a:t>
            </a:r>
            <a:endParaRPr lang="nl-NL" sz="2133">
              <a:latin typeface="Raleway"/>
            </a:endParaRPr>
          </a:p>
        </p:txBody>
      </p:sp>
      <p:pic>
        <p:nvPicPr>
          <p:cNvPr id="6" name="Picture 6" descr="Chart, surface chart&#10;&#10;Description automatically generated">
            <a:extLst>
              <a:ext uri="{FF2B5EF4-FFF2-40B4-BE49-F238E27FC236}">
                <a16:creationId xmlns:a16="http://schemas.microsoft.com/office/drawing/2014/main" id="{FD83F892-DC8C-485A-B133-BC4FFA210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044" y="494363"/>
            <a:ext cx="2768600" cy="2933700"/>
          </a:xfrm>
          <a:prstGeom prst="rect">
            <a:avLst/>
          </a:prstGeom>
        </p:spPr>
      </p:pic>
      <p:pic>
        <p:nvPicPr>
          <p:cNvPr id="7" name="Picture 7" descr="Chart, diagram, surface chart&#10;&#10;Description automatically generated">
            <a:extLst>
              <a:ext uri="{FF2B5EF4-FFF2-40B4-BE49-F238E27FC236}">
                <a16:creationId xmlns:a16="http://schemas.microsoft.com/office/drawing/2014/main" id="{30A3368F-C774-4739-9D2D-AAA12C570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744" y="3653542"/>
            <a:ext cx="35052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4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CD4F-3DA2-4A32-8B65-59144EF3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aleway Black"/>
              </a:rPr>
              <a:t>Practical Setup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7E888-D1EE-47B2-AF2C-D7E3F5010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5381"/>
            <a:ext cx="10972800" cy="5009419"/>
          </a:xfrm>
        </p:spPr>
        <p:txBody>
          <a:bodyPr vert="horz" lIns="121920" tIns="60960" rIns="121920" bIns="60960" rtlCol="0" anchor="t">
            <a:noAutofit/>
          </a:bodyPr>
          <a:lstStyle/>
          <a:p>
            <a:endParaRPr lang="en-US" dirty="0">
              <a:latin typeface="Raleway"/>
            </a:endParaRPr>
          </a:p>
          <a:p>
            <a:r>
              <a:rPr lang="en-US" dirty="0">
                <a:latin typeface="Raleway"/>
              </a:rPr>
              <a:t>Python 3 (3.8.5 was used)</a:t>
            </a:r>
            <a:endParaRPr lang="en-US" dirty="0"/>
          </a:p>
          <a:p>
            <a:r>
              <a:rPr lang="en-US" dirty="0">
                <a:latin typeface="Raleway"/>
              </a:rPr>
              <a:t>Visual Studio Code</a:t>
            </a:r>
          </a:p>
          <a:p>
            <a:endParaRPr lang="en-US" dirty="0"/>
          </a:p>
          <a:p>
            <a:r>
              <a:rPr lang="en-US" dirty="0">
                <a:latin typeface="Raleway"/>
              </a:rPr>
              <a:t>Clone Repository</a:t>
            </a:r>
            <a:r>
              <a:rPr lang="en-GB" dirty="0">
                <a:latin typeface="Raleway"/>
              </a:rPr>
              <a:t> https://github.com/SimonCraenen/GeneticAlgorithmPython.git</a:t>
            </a:r>
            <a:endParaRPr lang="en-US" dirty="0">
              <a:latin typeface="Raleway"/>
            </a:endParaRPr>
          </a:p>
          <a:p>
            <a:r>
              <a:rPr lang="en-US" dirty="0">
                <a:latin typeface="Raleway"/>
              </a:rPr>
              <a:t>Create Virtual Python Environment</a:t>
            </a:r>
          </a:p>
          <a:p>
            <a:pPr lvl="1"/>
            <a:r>
              <a:rPr lang="en-US" dirty="0">
                <a:latin typeface="Raleway"/>
              </a:rPr>
              <a:t>python –m </a:t>
            </a:r>
            <a:r>
              <a:rPr lang="en-US" dirty="0" err="1">
                <a:latin typeface="Raleway"/>
              </a:rPr>
              <a:t>venv</a:t>
            </a:r>
            <a:r>
              <a:rPr lang="en-US" dirty="0">
                <a:latin typeface="Raleway"/>
              </a:rPr>
              <a:t> .</a:t>
            </a:r>
            <a:r>
              <a:rPr lang="en-US" dirty="0" err="1">
                <a:latin typeface="Raleway"/>
              </a:rPr>
              <a:t>venv</a:t>
            </a:r>
            <a:endParaRPr lang="en-US" dirty="0">
              <a:latin typeface="Raleway"/>
            </a:endParaRPr>
          </a:p>
          <a:p>
            <a:r>
              <a:rPr lang="en-US" dirty="0">
                <a:latin typeface="Raleway"/>
              </a:rPr>
              <a:t>Install packages</a:t>
            </a:r>
          </a:p>
          <a:p>
            <a:pPr lvl="1"/>
            <a:r>
              <a:rPr lang="en-US" dirty="0">
                <a:latin typeface="Raleway"/>
              </a:rPr>
              <a:t>pip install </a:t>
            </a:r>
            <a:r>
              <a:rPr lang="en-US" dirty="0" err="1">
                <a:latin typeface="Raleway"/>
              </a:rPr>
              <a:t>numpy</a:t>
            </a:r>
            <a:endParaRPr lang="en-US" dirty="0">
              <a:latin typeface="Raleway"/>
            </a:endParaRPr>
          </a:p>
          <a:p>
            <a:pPr lvl="1"/>
            <a:r>
              <a:rPr lang="en-US" dirty="0">
                <a:latin typeface="Raleway"/>
              </a:rPr>
              <a:t>pip install </a:t>
            </a:r>
            <a:r>
              <a:rPr lang="en-US" dirty="0" err="1">
                <a:latin typeface="Raleway"/>
              </a:rPr>
              <a:t>kivy</a:t>
            </a:r>
            <a:r>
              <a:rPr lang="en-US" dirty="0">
                <a:latin typeface="Raleway"/>
              </a:rPr>
              <a:t>[base] --pre --extra-index-</a:t>
            </a:r>
            <a:r>
              <a:rPr lang="en-US" dirty="0" err="1">
                <a:latin typeface="Raleway"/>
              </a:rPr>
              <a:t>url</a:t>
            </a:r>
            <a:r>
              <a:rPr lang="en-US" dirty="0">
                <a:latin typeface="Raleway"/>
              </a:rPr>
              <a:t> https://kivy.org/downloads/simple/</a:t>
            </a:r>
          </a:p>
          <a:p>
            <a:pPr indent="0">
              <a:buNone/>
            </a:pPr>
            <a:endParaRPr lang="en-US" dirty="0">
              <a:latin typeface="Raleway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C4B54-4C34-429C-BF00-3FBD053071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772756-34C2-D641-84BF-3688B929DBE6}" type="datetime1">
              <a:rPr lang="nl-NL" smtClean="0"/>
              <a:t>9-10-2020</a:t>
            </a:fld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63C56-53B2-4453-BB0F-8949F55ED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2FE14B-28A3-754A-A8AF-C21F5AF21D08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82B972-71F2-48B2-844E-83055A3F4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b="1"/>
              <a:t>MEDIAAN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147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CD4F-3DA2-4A32-8B65-59144EF3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aleway Black"/>
              </a:rPr>
              <a:t>Practical Setup: Code Overview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C4B54-4C34-429C-BF00-3FBD053071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772756-34C2-D641-84BF-3688B929DBE6}" type="datetime1">
              <a:rPr lang="nl-NL" smtClean="0"/>
              <a:t>9-10-2020</a:t>
            </a:fld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63C56-53B2-4453-BB0F-8949F55ED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2FE14B-28A3-754A-A8AF-C21F5AF21D08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82B972-71F2-48B2-844E-83055A3F4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b="1"/>
              <a:t>MEDIAAN</a:t>
            </a:r>
            <a:endParaRPr lang="en-AU"/>
          </a:p>
        </p:txBody>
      </p:sp>
      <p:pic>
        <p:nvPicPr>
          <p:cNvPr id="15" name="Picture 15" descr="Text&#10;&#10;Description automatically generated">
            <a:extLst>
              <a:ext uri="{FF2B5EF4-FFF2-40B4-BE49-F238E27FC236}">
                <a16:creationId xmlns:a16="http://schemas.microsoft.com/office/drawing/2014/main" id="{E9D33227-E23C-462A-96DD-FE972E310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063" y="1390200"/>
            <a:ext cx="3798636" cy="4353600"/>
          </a:xfrm>
        </p:spPr>
      </p:pic>
      <p:pic>
        <p:nvPicPr>
          <p:cNvPr id="16" name="Picture 16" descr="Text&#10;&#10;Description automatically generated">
            <a:extLst>
              <a:ext uri="{FF2B5EF4-FFF2-40B4-BE49-F238E27FC236}">
                <a16:creationId xmlns:a16="http://schemas.microsoft.com/office/drawing/2014/main" id="{FA6F9C4C-E714-4FCC-949F-592757271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581" y="1392721"/>
            <a:ext cx="3264505" cy="4350753"/>
          </a:xfrm>
          <a:prstGeom prst="rect">
            <a:avLst/>
          </a:prstGeom>
        </p:spPr>
      </p:pic>
      <p:pic>
        <p:nvPicPr>
          <p:cNvPr id="17" name="Picture 1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CC4C39D-1082-406B-9C97-10B1D1C86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868" y="2361179"/>
            <a:ext cx="3657600" cy="24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7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</Words>
  <Application>Microsoft Office PowerPoint</Application>
  <PresentationFormat>Widescreen</PresentationFormat>
  <Paragraphs>256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Raleway</vt:lpstr>
      <vt:lpstr>Raleway Black</vt:lpstr>
      <vt:lpstr>Raleway Light</vt:lpstr>
      <vt:lpstr>Wingdings</vt:lpstr>
      <vt:lpstr>Office Theme</vt:lpstr>
      <vt:lpstr>Genetic Algorithm</vt:lpstr>
      <vt:lpstr>Genetic Algorithm: Genetic Representation</vt:lpstr>
      <vt:lpstr>Genetic Algorithm: Evaluation</vt:lpstr>
      <vt:lpstr>Genetic Algorithm: Selection</vt:lpstr>
      <vt:lpstr>Genetic Algorithm: Crossover &amp; Mutation</vt:lpstr>
      <vt:lpstr>Genetic Algorithm: Summary</vt:lpstr>
      <vt:lpstr>Genetic Algorithm: Notes</vt:lpstr>
      <vt:lpstr>Practical Setup</vt:lpstr>
      <vt:lpstr>Practical Setup: Code Overview</vt:lpstr>
      <vt:lpstr>Practical Setup: Code Overview</vt:lpstr>
      <vt:lpstr>Practical Setup: Code Overview String Evolver</vt:lpstr>
      <vt:lpstr>Practical Setup: Code Overview Roomba Evolver</vt:lpstr>
      <vt:lpstr>Practical: Goal</vt:lpstr>
      <vt:lpstr>Practical: Individuals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</dc:title>
  <dc:creator>Raf Thewis</dc:creator>
  <cp:lastModifiedBy>Raf Thewis</cp:lastModifiedBy>
  <cp:revision>1</cp:revision>
  <dcterms:created xsi:type="dcterms:W3CDTF">2020-10-09T11:11:08Z</dcterms:created>
  <dcterms:modified xsi:type="dcterms:W3CDTF">2020-10-09T11:11:32Z</dcterms:modified>
</cp:coreProperties>
</file>