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DE21-563B-4639-8C0E-9C6D492494E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FCCE4-283F-4621-9454-1613896D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74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80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3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05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43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DC0A-FD77-4DB4-A06B-E13EBF838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shortest synchronizing word in a WFA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03F84-6992-46EE-805B-C7D82FCB7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by:</a:t>
            </a:r>
            <a:br>
              <a:rPr lang="en-US" dirty="0"/>
            </a:br>
            <a:r>
              <a:rPr lang="en-US" dirty="0"/>
              <a:t>Mitchell Jacobs</a:t>
            </a:r>
          </a:p>
        </p:txBody>
      </p:sp>
    </p:spTree>
    <p:extLst>
      <p:ext uri="{BB962C8B-B14F-4D97-AF65-F5344CB8AC3E}">
        <p14:creationId xmlns:p14="http://schemas.microsoft.com/office/powerpoint/2010/main" val="56920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6526-8B60-4B8E-8B6C-1D495824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BCDC-57D3-4744-B892-7A436654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seen in the previous example, series of symbols can return two values:</a:t>
            </a:r>
          </a:p>
          <a:p>
            <a:pPr lvl="1"/>
            <a:r>
              <a:rPr lang="en-US" dirty="0"/>
              <a:t>If we return to the starting state – True </a:t>
            </a:r>
          </a:p>
          <a:p>
            <a:pPr lvl="1"/>
            <a:r>
              <a:rPr lang="en-US" dirty="0"/>
              <a:t>If we don’t return to the starting state – False</a:t>
            </a:r>
          </a:p>
          <a:p>
            <a:r>
              <a:rPr lang="en-US" dirty="0"/>
              <a:t>A series of symbols [words] that returns True is considered synchronizing.</a:t>
            </a:r>
          </a:p>
          <a:p>
            <a:r>
              <a:rPr lang="en-US" dirty="0"/>
              <a:t>Also as seen in the previous example, synchronizing words can be of variable length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3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D2FA-5246-4078-83E2-983BEF74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synchronizing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A8D2-D59B-4A2E-975E-CCA4F5A5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weights to symbols allows us to determine the weight of a given synchronizing 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now we are able to state the goal of the algorithm</a:t>
            </a:r>
          </a:p>
          <a:p>
            <a:r>
              <a:rPr lang="en-US" dirty="0"/>
              <a:t>The goal of the algorithm is to find the shortest and “lightest” synchronizing word.</a:t>
            </a:r>
          </a:p>
        </p:txBody>
      </p:sp>
    </p:spTree>
    <p:extLst>
      <p:ext uri="{BB962C8B-B14F-4D97-AF65-F5344CB8AC3E}">
        <p14:creationId xmlns:p14="http://schemas.microsoft.com/office/powerpoint/2010/main" val="148838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3FB9-2070-4C2F-A87B-051159A4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5159D-8E32-43B7-B0BB-7FEE798F0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97522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words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C471801-D2AE-45AB-98ED-9E1C8B59D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99" y="2179314"/>
            <a:ext cx="6762630" cy="42068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298580" y="2179314"/>
            <a:ext cx="4640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words takes a WFA </a:t>
            </a:r>
            <a:r>
              <a:rPr lang="en-US" i="1" dirty="0"/>
              <a:t>A</a:t>
            </a:r>
            <a:r>
              <a:rPr lang="en-US" dirty="0"/>
              <a:t> and maximum subsets </a:t>
            </a:r>
            <a:r>
              <a:rPr lang="en-US" i="1" dirty="0"/>
              <a:t>m</a:t>
            </a:r>
            <a:r>
              <a:rPr lang="en-US" dirty="0"/>
              <a:t> as input and returns </a:t>
            </a:r>
            <a:r>
              <a:rPr lang="en-US" i="1" dirty="0"/>
              <a:t>W.</a:t>
            </a:r>
          </a:p>
          <a:p>
            <a:endParaRPr lang="en-US" i="1" dirty="0"/>
          </a:p>
          <a:p>
            <a:r>
              <a:rPr lang="en-US" i="1" dirty="0"/>
              <a:t>Q</a:t>
            </a:r>
            <a:r>
              <a:rPr lang="en-US" dirty="0"/>
              <a:t> is a finite set of states.</a:t>
            </a:r>
          </a:p>
          <a:p>
            <a:r>
              <a:rPr lang="en-US" i="1" dirty="0"/>
              <a:t>Σ </a:t>
            </a:r>
            <a:r>
              <a:rPr lang="en-US" dirty="0"/>
              <a:t>is a finite alphabet.</a:t>
            </a:r>
          </a:p>
          <a:p>
            <a:r>
              <a:rPr lang="en-US" i="1" dirty="0"/>
              <a:t>δ </a:t>
            </a:r>
            <a:r>
              <a:rPr lang="en-US" dirty="0"/>
              <a:t>is the transition function: </a:t>
            </a:r>
            <a:r>
              <a:rPr lang="en-US" i="1" dirty="0"/>
              <a:t>Q</a:t>
            </a:r>
            <a:r>
              <a:rPr lang="en-US" dirty="0"/>
              <a:t> x </a:t>
            </a:r>
            <a:r>
              <a:rPr lang="en-US" i="1" dirty="0"/>
              <a:t>Σ</a:t>
            </a:r>
            <a:r>
              <a:rPr lang="en-US" dirty="0"/>
              <a:t> → </a:t>
            </a:r>
            <a:r>
              <a:rPr lang="en-US" i="1" dirty="0"/>
              <a:t>Q</a:t>
            </a:r>
            <a:r>
              <a:rPr lang="en-US" dirty="0"/>
              <a:t> </a:t>
            </a:r>
          </a:p>
          <a:p>
            <a:r>
              <a:rPr lang="en-US" i="1" dirty="0"/>
              <a:t>γ </a:t>
            </a:r>
            <a:r>
              <a:rPr lang="en-US" dirty="0"/>
              <a:t>is the weight function: </a:t>
            </a:r>
            <a:r>
              <a:rPr lang="en-US" i="1" dirty="0"/>
              <a:t>Σ</a:t>
            </a:r>
            <a:r>
              <a:rPr lang="en-US" dirty="0"/>
              <a:t> → </a:t>
            </a:r>
            <a:r>
              <a:rPr lang="en-US" i="1" dirty="0"/>
              <a:t>N</a:t>
            </a:r>
          </a:p>
          <a:p>
            <a:endParaRPr lang="en-US" i="1" dirty="0"/>
          </a:p>
          <a:p>
            <a:r>
              <a:rPr lang="en-US" i="1" dirty="0"/>
              <a:t>W </a:t>
            </a:r>
            <a:r>
              <a:rPr lang="en-US" dirty="0"/>
              <a:t>is a set containing the shortest synchronizing words for </a:t>
            </a:r>
            <a:r>
              <a:rPr lang="en-US" i="1" dirty="0"/>
              <a:t>Q’</a:t>
            </a:r>
            <a:r>
              <a:rPr lang="en-US" dirty="0"/>
              <a:t>, where </a:t>
            </a:r>
            <a:r>
              <a:rPr lang="en-US" i="1" dirty="0"/>
              <a:t>Q’</a:t>
            </a:r>
            <a:r>
              <a:rPr lang="en-US" dirty="0"/>
              <a:t> is up to </a:t>
            </a:r>
            <a:r>
              <a:rPr lang="en-US" i="1" dirty="0"/>
              <a:t>m </a:t>
            </a:r>
            <a:r>
              <a:rPr lang="en-US" dirty="0"/>
              <a:t>subsets of </a:t>
            </a:r>
            <a:r>
              <a:rPr lang="en-US" i="1" dirty="0"/>
              <a:t>Q.</a:t>
            </a:r>
          </a:p>
          <a:p>
            <a:endParaRPr lang="en-US" dirty="0"/>
          </a:p>
          <a:p>
            <a:r>
              <a:rPr lang="en-US" dirty="0"/>
              <a:t>This algorithm is used to generate a set of short synchronizing words to weigh for any power automaton of </a:t>
            </a:r>
            <a:r>
              <a:rPr lang="en-US" i="1" dirty="0"/>
              <a:t>A</a:t>
            </a:r>
            <a:r>
              <a:rPr lang="en-US" dirty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169187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weight </a:t>
            </a:r>
            <a:r>
              <a:rPr lang="en-US" sz="2800" dirty="0"/>
              <a:t>of </a:t>
            </a:r>
            <a:r>
              <a:rPr lang="en-US" dirty="0"/>
              <a:t>synchronizing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191192" y="2409469"/>
            <a:ext cx="46404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 weight synch takes a WFA </a:t>
            </a:r>
            <a:r>
              <a:rPr lang="en-US" i="1" dirty="0"/>
              <a:t>A</a:t>
            </a:r>
            <a:r>
              <a:rPr lang="en-US" dirty="0"/>
              <a:t> and maximum subsets </a:t>
            </a:r>
            <a:r>
              <a:rPr lang="en-US" i="1" dirty="0"/>
              <a:t>m</a:t>
            </a:r>
            <a:r>
              <a:rPr lang="en-US" dirty="0"/>
              <a:t> as input and returns </a:t>
            </a:r>
            <a:r>
              <a:rPr lang="en-US" i="1" dirty="0"/>
              <a:t>W.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W </a:t>
            </a:r>
            <a:r>
              <a:rPr lang="en-US" dirty="0"/>
              <a:t>is a set containing the shortest synchronizing words reaching state </a:t>
            </a:r>
            <a:r>
              <a:rPr lang="en-US" i="1" dirty="0"/>
              <a:t>m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algorithm is used to generate a set of short synchronizing words to weigh from any given WFA and starting state in the WFA.   </a:t>
            </a:r>
          </a:p>
        </p:txBody>
      </p:sp>
      <p:pic>
        <p:nvPicPr>
          <p:cNvPr id="6" name="Content Placeholder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D2E593B-DB4C-4A2B-8E0C-E05670C1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15" y="2565692"/>
            <a:ext cx="7253736" cy="3416320"/>
          </a:xfrm>
        </p:spPr>
      </p:pic>
    </p:spTree>
    <p:extLst>
      <p:ext uri="{BB962C8B-B14F-4D97-AF65-F5344CB8AC3E}">
        <p14:creationId xmlns:p14="http://schemas.microsoft.com/office/powerpoint/2010/main" val="134188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4DE62F-A385-400E-BBFA-F389E8DF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WFA?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6C33-9C9C-40EB-BC4E-070344005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start with DFAs</a:t>
            </a:r>
          </a:p>
        </p:txBody>
      </p:sp>
    </p:spTree>
    <p:extLst>
      <p:ext uri="{BB962C8B-B14F-4D97-AF65-F5344CB8AC3E}">
        <p14:creationId xmlns:p14="http://schemas.microsoft.com/office/powerpoint/2010/main" val="163505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0EBC-4686-4482-93BF-5B15D507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2345-1CD2-419B-9C93-69AE21DC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– Returning the same output when provided the same input state.</a:t>
            </a:r>
          </a:p>
          <a:p>
            <a:r>
              <a:rPr lang="en-US" dirty="0"/>
              <a:t>Finite – Bounded range</a:t>
            </a:r>
          </a:p>
          <a:p>
            <a:r>
              <a:rPr lang="en-US" dirty="0"/>
              <a:t>Automaton - a machine that performs a function according to a predetermined set of coded 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Putting it all together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finite-state</a:t>
            </a:r>
            <a:r>
              <a:rPr lang="en-US" dirty="0"/>
              <a:t> machine that </a:t>
            </a:r>
            <a:r>
              <a:rPr lang="en-US" u="sng" dirty="0"/>
              <a:t>preforms a function</a:t>
            </a:r>
            <a:r>
              <a:rPr lang="en-US" dirty="0"/>
              <a:t> by running through a state sequence </a:t>
            </a:r>
            <a:r>
              <a:rPr lang="en-US" u="sng" dirty="0"/>
              <a:t>uniquely determined</a:t>
            </a:r>
            <a:r>
              <a:rPr lang="en-US" dirty="0"/>
              <a:t> by the input.</a:t>
            </a:r>
          </a:p>
        </p:txBody>
      </p:sp>
    </p:spTree>
    <p:extLst>
      <p:ext uri="{BB962C8B-B14F-4D97-AF65-F5344CB8AC3E}">
        <p14:creationId xmlns:p14="http://schemas.microsoft.com/office/powerpoint/2010/main" val="384101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4809-E1F3-4556-A70C-CD563F2B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43" y="277955"/>
            <a:ext cx="10875032" cy="1508760"/>
          </a:xfrm>
        </p:spPr>
        <p:txBody>
          <a:bodyPr/>
          <a:lstStyle/>
          <a:p>
            <a:r>
              <a:rPr lang="en-US" dirty="0"/>
              <a:t>Weighted 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AE0A-8688-4CA6-92B3-96A57591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to DFAs can be any sequence of defined symbols, </a:t>
            </a:r>
            <a:r>
              <a:rPr lang="en-US" dirty="0" err="1"/>
              <a:t>i.e</a:t>
            </a:r>
            <a:r>
              <a:rPr lang="en-US" dirty="0"/>
              <a:t> [a-</a:t>
            </a:r>
            <a:r>
              <a:rPr lang="en-US" dirty="0" err="1"/>
              <a:t>zA</a:t>
            </a:r>
            <a:r>
              <a:rPr lang="en-US" dirty="0"/>
              <a:t>-Z].</a:t>
            </a:r>
          </a:p>
          <a:p>
            <a:r>
              <a:rPr lang="en-US" dirty="0"/>
              <a:t>Weighted Deterministic Finite Automaton assign weight to each symbol.</a:t>
            </a:r>
          </a:p>
          <a:p>
            <a:r>
              <a:rPr lang="en-US" dirty="0"/>
              <a:t>WFAs are equivalent to DFAs when each symbol is assigned the same weight.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you are paying attention, you might be wondering how WFAs know the weight of each symbol.</a:t>
            </a:r>
          </a:p>
          <a:p>
            <a:pPr marL="0" indent="0">
              <a:buNone/>
            </a:pPr>
            <a:r>
              <a:rPr lang="en-US" dirty="0"/>
              <a:t>There are other ways to inform WFAs of symbol weight, </a:t>
            </a:r>
            <a:r>
              <a:rPr lang="en-US" dirty="0" err="1"/>
              <a:t>i.e</a:t>
            </a:r>
            <a:r>
              <a:rPr lang="en-US" dirty="0"/>
              <a:t> Dictionaries, but for this algorithm we are simply giving the WFA a weight function.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0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727A-21BA-4976-96C7-DEE371FF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3AF72-AA54-4546-ACCD-CF07C00B5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AB50E5-6A2C-4E51-9029-FA8D94D4D136}"/>
              </a:ext>
            </a:extLst>
          </p:cNvPr>
          <p:cNvGrpSpPr/>
          <p:nvPr/>
        </p:nvGrpSpPr>
        <p:grpSpPr>
          <a:xfrm>
            <a:off x="2864285" y="3429000"/>
            <a:ext cx="6463429" cy="2393414"/>
            <a:chOff x="2509890" y="3000183"/>
            <a:chExt cx="6463429" cy="23934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F4C95D-3F4E-4CEF-BF78-3FAA7F437BCF}"/>
                </a:ext>
              </a:extLst>
            </p:cNvPr>
            <p:cNvGrpSpPr/>
            <p:nvPr/>
          </p:nvGrpSpPr>
          <p:grpSpPr>
            <a:xfrm>
              <a:off x="2954694" y="3819331"/>
              <a:ext cx="5536163" cy="901959"/>
              <a:chOff x="1026367" y="2768082"/>
              <a:chExt cx="5536163" cy="90195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F11FAAC-ADDB-4716-B616-131B6B75E045}"/>
                  </a:ext>
                </a:extLst>
              </p:cNvPr>
              <p:cNvSpPr/>
              <p:nvPr/>
            </p:nvSpPr>
            <p:spPr>
              <a:xfrm>
                <a:off x="1026367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3F3303-18E5-4DB5-9349-E32106A7D240}"/>
                  </a:ext>
                </a:extLst>
              </p:cNvPr>
              <p:cNvSpPr/>
              <p:nvPr/>
            </p:nvSpPr>
            <p:spPr>
              <a:xfrm>
                <a:off x="3327918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EB040DD-6BE9-428C-9665-D2EDB6FD13C0}"/>
                  </a:ext>
                </a:extLst>
              </p:cNvPr>
              <p:cNvSpPr/>
              <p:nvPr/>
            </p:nvSpPr>
            <p:spPr>
              <a:xfrm>
                <a:off x="5629469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</a:p>
            </p:txBody>
          </p:sp>
        </p:grp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ABCD9547-2B86-40A2-8FEA-8A4765ED754A}"/>
                </a:ext>
              </a:extLst>
            </p:cNvPr>
            <p:cNvCxnSpPr>
              <a:stCxn id="3" idx="7"/>
              <a:endCxn id="4" idx="1"/>
            </p:cNvCxnSpPr>
            <p:nvPr/>
          </p:nvCxnSpPr>
          <p:spPr>
            <a:xfrm rot="5400000" flipH="1" flipV="1">
              <a:off x="4572000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112C7B29-CB09-439E-8881-57D9D8E72C32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6873551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C3AF8516-FBC7-43F7-B639-62F326A59907}"/>
                </a:ext>
              </a:extLst>
            </p:cNvPr>
            <p:cNvCxnSpPr>
              <a:stCxn id="5" idx="3"/>
              <a:endCxn id="4" idx="5"/>
            </p:cNvCxnSpPr>
            <p:nvPr/>
          </p:nvCxnSpPr>
          <p:spPr>
            <a:xfrm rot="5400000">
              <a:off x="6873551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5347DFB-6435-4B6D-948C-9A96D3C10021}"/>
                </a:ext>
              </a:extLst>
            </p:cNvPr>
            <p:cNvCxnSpPr>
              <a:stCxn id="4" idx="3"/>
              <a:endCxn id="3" idx="5"/>
            </p:cNvCxnSpPr>
            <p:nvPr/>
          </p:nvCxnSpPr>
          <p:spPr>
            <a:xfrm rot="5400000">
              <a:off x="4572000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1BE83A7-C458-4D54-BA6F-47A707C34A73}"/>
                </a:ext>
              </a:extLst>
            </p:cNvPr>
            <p:cNvCxnSpPr>
              <a:stCxn id="3" idx="1"/>
              <a:endCxn id="3" idx="0"/>
            </p:cNvCxnSpPr>
            <p:nvPr/>
          </p:nvCxnSpPr>
          <p:spPr>
            <a:xfrm rot="5400000" flipH="1" flipV="1">
              <a:off x="3190237" y="3720433"/>
              <a:ext cx="132089" cy="329887"/>
            </a:xfrm>
            <a:prstGeom prst="curvedConnector3">
              <a:avLst>
                <a:gd name="adj1" fmla="val 376669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8B5FC949-58FF-4940-A020-B9F2DBD0CB0B}"/>
                </a:ext>
              </a:extLst>
            </p:cNvPr>
            <p:cNvCxnSpPr>
              <a:stCxn id="5" idx="7"/>
              <a:endCxn id="5" idx="5"/>
            </p:cNvCxnSpPr>
            <p:nvPr/>
          </p:nvCxnSpPr>
          <p:spPr>
            <a:xfrm rot="16200000" flipH="1">
              <a:off x="8035322" y="4270310"/>
              <a:ext cx="637781" cy="12700"/>
            </a:xfrm>
            <a:prstGeom prst="curvedConnector5">
              <a:avLst>
                <a:gd name="adj1" fmla="val -35843"/>
                <a:gd name="adj2" fmla="val 8071000"/>
                <a:gd name="adj3" fmla="val 135843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9E0AC4-4F48-49B7-BD31-8A60100FD78E}"/>
                </a:ext>
              </a:extLst>
            </p:cNvPr>
            <p:cNvSpPr txBox="1"/>
            <p:nvPr/>
          </p:nvSpPr>
          <p:spPr>
            <a:xfrm>
              <a:off x="4421095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FDD2D8-C1AE-491E-8781-FD909CC60DBB}"/>
                </a:ext>
              </a:extLst>
            </p:cNvPr>
            <p:cNvSpPr txBox="1"/>
            <p:nvPr/>
          </p:nvSpPr>
          <p:spPr>
            <a:xfrm>
              <a:off x="4421095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50B6DE-36DE-4302-9C07-1E5EB613E34D}"/>
                </a:ext>
              </a:extLst>
            </p:cNvPr>
            <p:cNvSpPr txBox="1"/>
            <p:nvPr/>
          </p:nvSpPr>
          <p:spPr>
            <a:xfrm>
              <a:off x="8658809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78D842-1C2F-45C4-B8F9-38FC6594668D}"/>
                </a:ext>
              </a:extLst>
            </p:cNvPr>
            <p:cNvSpPr txBox="1"/>
            <p:nvPr/>
          </p:nvSpPr>
          <p:spPr>
            <a:xfrm>
              <a:off x="6722646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9BBC21-306E-4FC4-A6AD-6CAC7D1DD344}"/>
                </a:ext>
              </a:extLst>
            </p:cNvPr>
            <p:cNvSpPr txBox="1"/>
            <p:nvPr/>
          </p:nvSpPr>
          <p:spPr>
            <a:xfrm>
              <a:off x="6722646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B12D37-3411-4228-817B-162657AD43E0}"/>
                </a:ext>
              </a:extLst>
            </p:cNvPr>
            <p:cNvSpPr txBox="1"/>
            <p:nvPr/>
          </p:nvSpPr>
          <p:spPr>
            <a:xfrm>
              <a:off x="3099026" y="3000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2F38D9-E578-4E41-8024-11E067A06E1C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2513045" y="4270311"/>
              <a:ext cx="441649" cy="63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953A10-675E-485A-8F68-2E540C6F573E}"/>
                </a:ext>
              </a:extLst>
            </p:cNvPr>
            <p:cNvSpPr txBox="1"/>
            <p:nvPr/>
          </p:nvSpPr>
          <p:spPr>
            <a:xfrm>
              <a:off x="2509890" y="385678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85582F1-E074-43B0-86F9-6C19D4EF5DE2}"/>
              </a:ext>
            </a:extLst>
          </p:cNvPr>
          <p:cNvSpPr txBox="1"/>
          <p:nvPr/>
        </p:nvSpPr>
        <p:spPr>
          <a:xfrm>
            <a:off x="932848" y="76173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Input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7FE67-1ED0-45E5-92D0-00E2FC17A2C7}"/>
              </a:ext>
            </a:extLst>
          </p:cNvPr>
          <p:cNvSpPr txBox="1"/>
          <p:nvPr/>
        </p:nvSpPr>
        <p:spPr>
          <a:xfrm>
            <a:off x="932848" y="116800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Alphabet = {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C5459A-6A2F-4228-9D81-CAAC823E5F8C}"/>
              </a:ext>
            </a:extLst>
          </p:cNvPr>
          <p:cNvSpPr txBox="1"/>
          <p:nvPr/>
        </p:nvSpPr>
        <p:spPr>
          <a:xfrm>
            <a:off x="932847" y="1537334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“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αβααβαβ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”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A98B1E-BF2A-4767-8F18-F3D36B20E04E}"/>
              </a:ext>
            </a:extLst>
          </p:cNvPr>
          <p:cNvSpPr txBox="1"/>
          <p:nvPr/>
        </p:nvSpPr>
        <p:spPr>
          <a:xfrm>
            <a:off x="932847" y="1906666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“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βααβαββα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”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7F55E5-D129-44BD-AC08-C0DEE43327F7}"/>
              </a:ext>
            </a:extLst>
          </p:cNvPr>
          <p:cNvSpPr txBox="1"/>
          <p:nvPr/>
        </p:nvSpPr>
        <p:spPr>
          <a:xfrm>
            <a:off x="931334" y="227599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“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αβαββα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”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B08CA7-9FDA-48E8-A97B-111B106278C8}"/>
              </a:ext>
            </a:extLst>
          </p:cNvPr>
          <p:cNvGrpSpPr/>
          <p:nvPr/>
        </p:nvGrpSpPr>
        <p:grpSpPr>
          <a:xfrm>
            <a:off x="8251158" y="1539120"/>
            <a:ext cx="4062331" cy="1106210"/>
            <a:chOff x="8449693" y="1538227"/>
            <a:chExt cx="4062331" cy="110621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53E133-2F98-40C8-8550-29F774864B84}"/>
                </a:ext>
              </a:extLst>
            </p:cNvPr>
            <p:cNvSpPr txBox="1"/>
            <p:nvPr/>
          </p:nvSpPr>
          <p:spPr>
            <a:xfrm>
              <a:off x="8449693" y="1538227"/>
              <a:ext cx="3742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True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6671CD-6343-467E-98B6-46AFDC34BC89}"/>
                </a:ext>
              </a:extLst>
            </p:cNvPr>
            <p:cNvSpPr txBox="1"/>
            <p:nvPr/>
          </p:nvSpPr>
          <p:spPr>
            <a:xfrm>
              <a:off x="8449693" y="1906666"/>
              <a:ext cx="4062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 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True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E32FA9-082F-4F62-AC76-1AC015BCAF5D}"/>
                </a:ext>
              </a:extLst>
            </p:cNvPr>
            <p:cNvSpPr txBox="1"/>
            <p:nvPr/>
          </p:nvSpPr>
          <p:spPr>
            <a:xfrm>
              <a:off x="8449693" y="2275105"/>
              <a:ext cx="3517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False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0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AB50E5-6A2C-4E51-9029-FA8D94D4D136}"/>
              </a:ext>
            </a:extLst>
          </p:cNvPr>
          <p:cNvGrpSpPr/>
          <p:nvPr/>
        </p:nvGrpSpPr>
        <p:grpSpPr>
          <a:xfrm>
            <a:off x="2864285" y="3429000"/>
            <a:ext cx="6463429" cy="2393414"/>
            <a:chOff x="2509890" y="3000183"/>
            <a:chExt cx="6463429" cy="23934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F4C95D-3F4E-4CEF-BF78-3FAA7F437BCF}"/>
                </a:ext>
              </a:extLst>
            </p:cNvPr>
            <p:cNvGrpSpPr/>
            <p:nvPr/>
          </p:nvGrpSpPr>
          <p:grpSpPr>
            <a:xfrm>
              <a:off x="2954694" y="3819331"/>
              <a:ext cx="5536163" cy="901959"/>
              <a:chOff x="1026367" y="2768082"/>
              <a:chExt cx="5536163" cy="90195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F11FAAC-ADDB-4716-B616-131B6B75E045}"/>
                  </a:ext>
                </a:extLst>
              </p:cNvPr>
              <p:cNvSpPr/>
              <p:nvPr/>
            </p:nvSpPr>
            <p:spPr>
              <a:xfrm>
                <a:off x="1026367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3F3303-18E5-4DB5-9349-E32106A7D240}"/>
                  </a:ext>
                </a:extLst>
              </p:cNvPr>
              <p:cNvSpPr/>
              <p:nvPr/>
            </p:nvSpPr>
            <p:spPr>
              <a:xfrm>
                <a:off x="3327918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EB040DD-6BE9-428C-9665-D2EDB6FD13C0}"/>
                  </a:ext>
                </a:extLst>
              </p:cNvPr>
              <p:cNvSpPr/>
              <p:nvPr/>
            </p:nvSpPr>
            <p:spPr>
              <a:xfrm>
                <a:off x="5629469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</a:p>
            </p:txBody>
          </p:sp>
        </p:grp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ABCD9547-2B86-40A2-8FEA-8A4765ED754A}"/>
                </a:ext>
              </a:extLst>
            </p:cNvPr>
            <p:cNvCxnSpPr>
              <a:stCxn id="3" idx="7"/>
              <a:endCxn id="4" idx="1"/>
            </p:cNvCxnSpPr>
            <p:nvPr/>
          </p:nvCxnSpPr>
          <p:spPr>
            <a:xfrm rot="5400000" flipH="1" flipV="1">
              <a:off x="4572000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112C7B29-CB09-439E-8881-57D9D8E72C32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6873551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C3AF8516-FBC7-43F7-B639-62F326A59907}"/>
                </a:ext>
              </a:extLst>
            </p:cNvPr>
            <p:cNvCxnSpPr>
              <a:stCxn id="5" idx="3"/>
              <a:endCxn id="4" idx="5"/>
            </p:cNvCxnSpPr>
            <p:nvPr/>
          </p:nvCxnSpPr>
          <p:spPr>
            <a:xfrm rot="5400000">
              <a:off x="6873551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5347DFB-6435-4B6D-948C-9A96D3C10021}"/>
                </a:ext>
              </a:extLst>
            </p:cNvPr>
            <p:cNvCxnSpPr>
              <a:stCxn id="4" idx="3"/>
              <a:endCxn id="3" idx="5"/>
            </p:cNvCxnSpPr>
            <p:nvPr/>
          </p:nvCxnSpPr>
          <p:spPr>
            <a:xfrm rot="5400000">
              <a:off x="4572000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1BE83A7-C458-4D54-BA6F-47A707C34A73}"/>
                </a:ext>
              </a:extLst>
            </p:cNvPr>
            <p:cNvCxnSpPr>
              <a:stCxn id="3" idx="1"/>
              <a:endCxn id="3" idx="0"/>
            </p:cNvCxnSpPr>
            <p:nvPr/>
          </p:nvCxnSpPr>
          <p:spPr>
            <a:xfrm rot="5400000" flipH="1" flipV="1">
              <a:off x="3190237" y="3720433"/>
              <a:ext cx="132089" cy="329887"/>
            </a:xfrm>
            <a:prstGeom prst="curvedConnector3">
              <a:avLst>
                <a:gd name="adj1" fmla="val 376669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8B5FC949-58FF-4940-A020-B9F2DBD0CB0B}"/>
                </a:ext>
              </a:extLst>
            </p:cNvPr>
            <p:cNvCxnSpPr>
              <a:stCxn id="5" idx="7"/>
              <a:endCxn id="5" idx="5"/>
            </p:cNvCxnSpPr>
            <p:nvPr/>
          </p:nvCxnSpPr>
          <p:spPr>
            <a:xfrm rot="16200000" flipH="1">
              <a:off x="8035322" y="4270310"/>
              <a:ext cx="637781" cy="12700"/>
            </a:xfrm>
            <a:prstGeom prst="curvedConnector5">
              <a:avLst>
                <a:gd name="adj1" fmla="val -35843"/>
                <a:gd name="adj2" fmla="val 8071000"/>
                <a:gd name="adj3" fmla="val 135843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9E0AC4-4F48-49B7-BD31-8A60100FD78E}"/>
                </a:ext>
              </a:extLst>
            </p:cNvPr>
            <p:cNvSpPr txBox="1"/>
            <p:nvPr/>
          </p:nvSpPr>
          <p:spPr>
            <a:xfrm>
              <a:off x="4421095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FDD2D8-C1AE-491E-8781-FD909CC60DBB}"/>
                </a:ext>
              </a:extLst>
            </p:cNvPr>
            <p:cNvSpPr txBox="1"/>
            <p:nvPr/>
          </p:nvSpPr>
          <p:spPr>
            <a:xfrm>
              <a:off x="4421095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50B6DE-36DE-4302-9C07-1E5EB613E34D}"/>
                </a:ext>
              </a:extLst>
            </p:cNvPr>
            <p:cNvSpPr txBox="1"/>
            <p:nvPr/>
          </p:nvSpPr>
          <p:spPr>
            <a:xfrm>
              <a:off x="8658809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78D842-1C2F-45C4-B8F9-38FC6594668D}"/>
                </a:ext>
              </a:extLst>
            </p:cNvPr>
            <p:cNvSpPr txBox="1"/>
            <p:nvPr/>
          </p:nvSpPr>
          <p:spPr>
            <a:xfrm>
              <a:off x="6722646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9BBC21-306E-4FC4-A6AD-6CAC7D1DD344}"/>
                </a:ext>
              </a:extLst>
            </p:cNvPr>
            <p:cNvSpPr txBox="1"/>
            <p:nvPr/>
          </p:nvSpPr>
          <p:spPr>
            <a:xfrm>
              <a:off x="6722646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B12D37-3411-4228-817B-162657AD43E0}"/>
                </a:ext>
              </a:extLst>
            </p:cNvPr>
            <p:cNvSpPr txBox="1"/>
            <p:nvPr/>
          </p:nvSpPr>
          <p:spPr>
            <a:xfrm>
              <a:off x="3099026" y="3000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2F38D9-E578-4E41-8024-11E067A06E1C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2513045" y="4270311"/>
              <a:ext cx="441649" cy="63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953A10-675E-485A-8F68-2E540C6F573E}"/>
                </a:ext>
              </a:extLst>
            </p:cNvPr>
            <p:cNvSpPr txBox="1"/>
            <p:nvPr/>
          </p:nvSpPr>
          <p:spPr>
            <a:xfrm>
              <a:off x="2509890" y="385678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27D2BC0-439C-4712-8851-234A202364DD}"/>
              </a:ext>
            </a:extLst>
          </p:cNvPr>
          <p:cNvGrpSpPr/>
          <p:nvPr/>
        </p:nvGrpSpPr>
        <p:grpSpPr>
          <a:xfrm>
            <a:off x="565691" y="761739"/>
            <a:ext cx="11060618" cy="1146713"/>
            <a:chOff x="932847" y="761739"/>
            <a:chExt cx="11060618" cy="11467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5582F1-E074-43B0-86F9-6C19D4EF5DE2}"/>
                </a:ext>
              </a:extLst>
            </p:cNvPr>
            <p:cNvSpPr txBox="1"/>
            <p:nvPr/>
          </p:nvSpPr>
          <p:spPr>
            <a:xfrm>
              <a:off x="932848" y="761739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Input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A7FE67-1ED0-45E5-92D0-00E2FC17A2C7}"/>
                </a:ext>
              </a:extLst>
            </p:cNvPr>
            <p:cNvSpPr txBox="1"/>
            <p:nvPr/>
          </p:nvSpPr>
          <p:spPr>
            <a:xfrm>
              <a:off x="932848" y="1168002"/>
              <a:ext cx="1728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Alphabet = {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C5459A-6A2F-4228-9D81-CAAC823E5F8C}"/>
                </a:ext>
              </a:extLst>
            </p:cNvPr>
            <p:cNvSpPr txBox="1"/>
            <p:nvPr/>
          </p:nvSpPr>
          <p:spPr>
            <a:xfrm>
              <a:off x="932847" y="1537334"/>
              <a:ext cx="171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αβααβαβ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53E133-2F98-40C8-8550-29F774864B84}"/>
                </a:ext>
              </a:extLst>
            </p:cNvPr>
            <p:cNvSpPr txBox="1"/>
            <p:nvPr/>
          </p:nvSpPr>
          <p:spPr>
            <a:xfrm>
              <a:off x="8251158" y="1539120"/>
              <a:ext cx="3742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True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67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AB50E5-6A2C-4E51-9029-FA8D94D4D136}"/>
              </a:ext>
            </a:extLst>
          </p:cNvPr>
          <p:cNvGrpSpPr/>
          <p:nvPr/>
        </p:nvGrpSpPr>
        <p:grpSpPr>
          <a:xfrm>
            <a:off x="2864285" y="3429000"/>
            <a:ext cx="6463429" cy="2393414"/>
            <a:chOff x="2509890" y="3000183"/>
            <a:chExt cx="6463429" cy="23934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F4C95D-3F4E-4CEF-BF78-3FAA7F437BCF}"/>
                </a:ext>
              </a:extLst>
            </p:cNvPr>
            <p:cNvGrpSpPr/>
            <p:nvPr/>
          </p:nvGrpSpPr>
          <p:grpSpPr>
            <a:xfrm>
              <a:off x="2954694" y="3819331"/>
              <a:ext cx="5536163" cy="901959"/>
              <a:chOff x="1026367" y="2768082"/>
              <a:chExt cx="5536163" cy="90195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F11FAAC-ADDB-4716-B616-131B6B75E045}"/>
                  </a:ext>
                </a:extLst>
              </p:cNvPr>
              <p:cNvSpPr/>
              <p:nvPr/>
            </p:nvSpPr>
            <p:spPr>
              <a:xfrm>
                <a:off x="1026367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3F3303-18E5-4DB5-9349-E32106A7D240}"/>
                  </a:ext>
                </a:extLst>
              </p:cNvPr>
              <p:cNvSpPr/>
              <p:nvPr/>
            </p:nvSpPr>
            <p:spPr>
              <a:xfrm>
                <a:off x="3327918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EB040DD-6BE9-428C-9665-D2EDB6FD13C0}"/>
                  </a:ext>
                </a:extLst>
              </p:cNvPr>
              <p:cNvSpPr/>
              <p:nvPr/>
            </p:nvSpPr>
            <p:spPr>
              <a:xfrm>
                <a:off x="5629469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</a:p>
            </p:txBody>
          </p:sp>
        </p:grp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ABCD9547-2B86-40A2-8FEA-8A4765ED754A}"/>
                </a:ext>
              </a:extLst>
            </p:cNvPr>
            <p:cNvCxnSpPr>
              <a:stCxn id="3" idx="7"/>
              <a:endCxn id="4" idx="1"/>
            </p:cNvCxnSpPr>
            <p:nvPr/>
          </p:nvCxnSpPr>
          <p:spPr>
            <a:xfrm rot="5400000" flipH="1" flipV="1">
              <a:off x="4572000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112C7B29-CB09-439E-8881-57D9D8E72C32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6873551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C3AF8516-FBC7-43F7-B639-62F326A59907}"/>
                </a:ext>
              </a:extLst>
            </p:cNvPr>
            <p:cNvCxnSpPr>
              <a:stCxn id="5" idx="3"/>
              <a:endCxn id="4" idx="5"/>
            </p:cNvCxnSpPr>
            <p:nvPr/>
          </p:nvCxnSpPr>
          <p:spPr>
            <a:xfrm rot="5400000">
              <a:off x="6873551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5347DFB-6435-4B6D-948C-9A96D3C10021}"/>
                </a:ext>
              </a:extLst>
            </p:cNvPr>
            <p:cNvCxnSpPr>
              <a:stCxn id="4" idx="3"/>
              <a:endCxn id="3" idx="5"/>
            </p:cNvCxnSpPr>
            <p:nvPr/>
          </p:nvCxnSpPr>
          <p:spPr>
            <a:xfrm rot="5400000">
              <a:off x="4572000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1BE83A7-C458-4D54-BA6F-47A707C34A73}"/>
                </a:ext>
              </a:extLst>
            </p:cNvPr>
            <p:cNvCxnSpPr>
              <a:stCxn id="3" idx="1"/>
              <a:endCxn id="3" idx="0"/>
            </p:cNvCxnSpPr>
            <p:nvPr/>
          </p:nvCxnSpPr>
          <p:spPr>
            <a:xfrm rot="5400000" flipH="1" flipV="1">
              <a:off x="3190237" y="3720433"/>
              <a:ext cx="132089" cy="329887"/>
            </a:xfrm>
            <a:prstGeom prst="curvedConnector3">
              <a:avLst>
                <a:gd name="adj1" fmla="val 376669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8B5FC949-58FF-4940-A020-B9F2DBD0CB0B}"/>
                </a:ext>
              </a:extLst>
            </p:cNvPr>
            <p:cNvCxnSpPr>
              <a:stCxn id="5" idx="7"/>
              <a:endCxn id="5" idx="5"/>
            </p:cNvCxnSpPr>
            <p:nvPr/>
          </p:nvCxnSpPr>
          <p:spPr>
            <a:xfrm rot="16200000" flipH="1">
              <a:off x="8035322" y="4270310"/>
              <a:ext cx="637781" cy="12700"/>
            </a:xfrm>
            <a:prstGeom prst="curvedConnector5">
              <a:avLst>
                <a:gd name="adj1" fmla="val -35843"/>
                <a:gd name="adj2" fmla="val 8071000"/>
                <a:gd name="adj3" fmla="val 135843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9E0AC4-4F48-49B7-BD31-8A60100FD78E}"/>
                </a:ext>
              </a:extLst>
            </p:cNvPr>
            <p:cNvSpPr txBox="1"/>
            <p:nvPr/>
          </p:nvSpPr>
          <p:spPr>
            <a:xfrm>
              <a:off x="4421095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FDD2D8-C1AE-491E-8781-FD909CC60DBB}"/>
                </a:ext>
              </a:extLst>
            </p:cNvPr>
            <p:cNvSpPr txBox="1"/>
            <p:nvPr/>
          </p:nvSpPr>
          <p:spPr>
            <a:xfrm>
              <a:off x="4421095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50B6DE-36DE-4302-9C07-1E5EB613E34D}"/>
                </a:ext>
              </a:extLst>
            </p:cNvPr>
            <p:cNvSpPr txBox="1"/>
            <p:nvPr/>
          </p:nvSpPr>
          <p:spPr>
            <a:xfrm>
              <a:off x="8658809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78D842-1C2F-45C4-B8F9-38FC6594668D}"/>
                </a:ext>
              </a:extLst>
            </p:cNvPr>
            <p:cNvSpPr txBox="1"/>
            <p:nvPr/>
          </p:nvSpPr>
          <p:spPr>
            <a:xfrm>
              <a:off x="6722646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9BBC21-306E-4FC4-A6AD-6CAC7D1DD344}"/>
                </a:ext>
              </a:extLst>
            </p:cNvPr>
            <p:cNvSpPr txBox="1"/>
            <p:nvPr/>
          </p:nvSpPr>
          <p:spPr>
            <a:xfrm>
              <a:off x="6722646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B12D37-3411-4228-817B-162657AD43E0}"/>
                </a:ext>
              </a:extLst>
            </p:cNvPr>
            <p:cNvSpPr txBox="1"/>
            <p:nvPr/>
          </p:nvSpPr>
          <p:spPr>
            <a:xfrm>
              <a:off x="3099026" y="3000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2F38D9-E578-4E41-8024-11E067A06E1C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2513045" y="4270311"/>
              <a:ext cx="441649" cy="63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953A10-675E-485A-8F68-2E540C6F573E}"/>
                </a:ext>
              </a:extLst>
            </p:cNvPr>
            <p:cNvSpPr txBox="1"/>
            <p:nvPr/>
          </p:nvSpPr>
          <p:spPr>
            <a:xfrm>
              <a:off x="2509890" y="385678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5CA0FB7-5BFF-4F1E-889F-295C08A1B3A6}"/>
              </a:ext>
            </a:extLst>
          </p:cNvPr>
          <p:cNvGrpSpPr/>
          <p:nvPr/>
        </p:nvGrpSpPr>
        <p:grpSpPr>
          <a:xfrm>
            <a:off x="348236" y="805653"/>
            <a:ext cx="11495528" cy="369332"/>
            <a:chOff x="696472" y="805653"/>
            <a:chExt cx="11495528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A98B1E-BF2A-4767-8F18-F3D36B20E04E}"/>
                </a:ext>
              </a:extLst>
            </p:cNvPr>
            <p:cNvSpPr txBox="1"/>
            <p:nvPr/>
          </p:nvSpPr>
          <p:spPr>
            <a:xfrm>
              <a:off x="696472" y="805653"/>
              <a:ext cx="183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βααβαββα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6671CD-6343-467E-98B6-46AFDC34BC89}"/>
                </a:ext>
              </a:extLst>
            </p:cNvPr>
            <p:cNvSpPr txBox="1"/>
            <p:nvPr/>
          </p:nvSpPr>
          <p:spPr>
            <a:xfrm>
              <a:off x="8129669" y="805653"/>
              <a:ext cx="4062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 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True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617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AB50E5-6A2C-4E51-9029-FA8D94D4D136}"/>
              </a:ext>
            </a:extLst>
          </p:cNvPr>
          <p:cNvGrpSpPr/>
          <p:nvPr/>
        </p:nvGrpSpPr>
        <p:grpSpPr>
          <a:xfrm>
            <a:off x="2864285" y="3429000"/>
            <a:ext cx="6463429" cy="2393414"/>
            <a:chOff x="2509890" y="3000183"/>
            <a:chExt cx="6463429" cy="23934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F4C95D-3F4E-4CEF-BF78-3FAA7F437BCF}"/>
                </a:ext>
              </a:extLst>
            </p:cNvPr>
            <p:cNvGrpSpPr/>
            <p:nvPr/>
          </p:nvGrpSpPr>
          <p:grpSpPr>
            <a:xfrm>
              <a:off x="2954694" y="3819331"/>
              <a:ext cx="5536163" cy="901959"/>
              <a:chOff x="1026367" y="2768082"/>
              <a:chExt cx="5536163" cy="90195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F11FAAC-ADDB-4716-B616-131B6B75E045}"/>
                  </a:ext>
                </a:extLst>
              </p:cNvPr>
              <p:cNvSpPr/>
              <p:nvPr/>
            </p:nvSpPr>
            <p:spPr>
              <a:xfrm>
                <a:off x="1026367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3F3303-18E5-4DB5-9349-E32106A7D240}"/>
                  </a:ext>
                </a:extLst>
              </p:cNvPr>
              <p:cNvSpPr/>
              <p:nvPr/>
            </p:nvSpPr>
            <p:spPr>
              <a:xfrm>
                <a:off x="3327918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EB040DD-6BE9-428C-9665-D2EDB6FD13C0}"/>
                  </a:ext>
                </a:extLst>
              </p:cNvPr>
              <p:cNvSpPr/>
              <p:nvPr/>
            </p:nvSpPr>
            <p:spPr>
              <a:xfrm>
                <a:off x="5629469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</a:p>
            </p:txBody>
          </p:sp>
        </p:grp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ABCD9547-2B86-40A2-8FEA-8A4765ED754A}"/>
                </a:ext>
              </a:extLst>
            </p:cNvPr>
            <p:cNvCxnSpPr>
              <a:stCxn id="3" idx="7"/>
              <a:endCxn id="4" idx="1"/>
            </p:cNvCxnSpPr>
            <p:nvPr/>
          </p:nvCxnSpPr>
          <p:spPr>
            <a:xfrm rot="5400000" flipH="1" flipV="1">
              <a:off x="4572000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112C7B29-CB09-439E-8881-57D9D8E72C32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6873551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C3AF8516-FBC7-43F7-B639-62F326A59907}"/>
                </a:ext>
              </a:extLst>
            </p:cNvPr>
            <p:cNvCxnSpPr>
              <a:stCxn id="5" idx="3"/>
              <a:endCxn id="4" idx="5"/>
            </p:cNvCxnSpPr>
            <p:nvPr/>
          </p:nvCxnSpPr>
          <p:spPr>
            <a:xfrm rot="5400000">
              <a:off x="6873551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5347DFB-6435-4B6D-948C-9A96D3C10021}"/>
                </a:ext>
              </a:extLst>
            </p:cNvPr>
            <p:cNvCxnSpPr>
              <a:stCxn id="4" idx="3"/>
              <a:endCxn id="3" idx="5"/>
            </p:cNvCxnSpPr>
            <p:nvPr/>
          </p:nvCxnSpPr>
          <p:spPr>
            <a:xfrm rot="5400000">
              <a:off x="4572000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1BE83A7-C458-4D54-BA6F-47A707C34A73}"/>
                </a:ext>
              </a:extLst>
            </p:cNvPr>
            <p:cNvCxnSpPr>
              <a:stCxn id="3" idx="1"/>
              <a:endCxn id="3" idx="0"/>
            </p:cNvCxnSpPr>
            <p:nvPr/>
          </p:nvCxnSpPr>
          <p:spPr>
            <a:xfrm rot="5400000" flipH="1" flipV="1">
              <a:off x="3190237" y="3720433"/>
              <a:ext cx="132089" cy="329887"/>
            </a:xfrm>
            <a:prstGeom prst="curvedConnector3">
              <a:avLst>
                <a:gd name="adj1" fmla="val 376669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8B5FC949-58FF-4940-A020-B9F2DBD0CB0B}"/>
                </a:ext>
              </a:extLst>
            </p:cNvPr>
            <p:cNvCxnSpPr>
              <a:stCxn id="5" idx="7"/>
              <a:endCxn id="5" idx="5"/>
            </p:cNvCxnSpPr>
            <p:nvPr/>
          </p:nvCxnSpPr>
          <p:spPr>
            <a:xfrm rot="16200000" flipH="1">
              <a:off x="8035322" y="4270310"/>
              <a:ext cx="637781" cy="12700"/>
            </a:xfrm>
            <a:prstGeom prst="curvedConnector5">
              <a:avLst>
                <a:gd name="adj1" fmla="val -35843"/>
                <a:gd name="adj2" fmla="val 8071000"/>
                <a:gd name="adj3" fmla="val 135843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9E0AC4-4F48-49B7-BD31-8A60100FD78E}"/>
                </a:ext>
              </a:extLst>
            </p:cNvPr>
            <p:cNvSpPr txBox="1"/>
            <p:nvPr/>
          </p:nvSpPr>
          <p:spPr>
            <a:xfrm>
              <a:off x="4421095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FDD2D8-C1AE-491E-8781-FD909CC60DBB}"/>
                </a:ext>
              </a:extLst>
            </p:cNvPr>
            <p:cNvSpPr txBox="1"/>
            <p:nvPr/>
          </p:nvSpPr>
          <p:spPr>
            <a:xfrm>
              <a:off x="4421095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50B6DE-36DE-4302-9C07-1E5EB613E34D}"/>
                </a:ext>
              </a:extLst>
            </p:cNvPr>
            <p:cNvSpPr txBox="1"/>
            <p:nvPr/>
          </p:nvSpPr>
          <p:spPr>
            <a:xfrm>
              <a:off x="8658809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78D842-1C2F-45C4-B8F9-38FC6594668D}"/>
                </a:ext>
              </a:extLst>
            </p:cNvPr>
            <p:cNvSpPr txBox="1"/>
            <p:nvPr/>
          </p:nvSpPr>
          <p:spPr>
            <a:xfrm>
              <a:off x="6722646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9BBC21-306E-4FC4-A6AD-6CAC7D1DD344}"/>
                </a:ext>
              </a:extLst>
            </p:cNvPr>
            <p:cNvSpPr txBox="1"/>
            <p:nvPr/>
          </p:nvSpPr>
          <p:spPr>
            <a:xfrm>
              <a:off x="6722646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B12D37-3411-4228-817B-162657AD43E0}"/>
                </a:ext>
              </a:extLst>
            </p:cNvPr>
            <p:cNvSpPr txBox="1"/>
            <p:nvPr/>
          </p:nvSpPr>
          <p:spPr>
            <a:xfrm>
              <a:off x="3099026" y="3000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2F38D9-E578-4E41-8024-11E067A06E1C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2513045" y="4270311"/>
              <a:ext cx="441649" cy="63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953A10-675E-485A-8F68-2E540C6F573E}"/>
                </a:ext>
              </a:extLst>
            </p:cNvPr>
            <p:cNvSpPr txBox="1"/>
            <p:nvPr/>
          </p:nvSpPr>
          <p:spPr>
            <a:xfrm>
              <a:off x="2509890" y="385678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562C8CF-B604-4263-9928-1F2DD56E0F89}"/>
              </a:ext>
            </a:extLst>
          </p:cNvPr>
          <p:cNvGrpSpPr/>
          <p:nvPr/>
        </p:nvGrpSpPr>
        <p:grpSpPr>
          <a:xfrm>
            <a:off x="677530" y="836571"/>
            <a:ext cx="10836941" cy="369332"/>
            <a:chOff x="931334" y="2275998"/>
            <a:chExt cx="10836941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7F55E5-D129-44BD-AC08-C0DEE43327F7}"/>
                </a:ext>
              </a:extLst>
            </p:cNvPr>
            <p:cNvSpPr txBox="1"/>
            <p:nvPr/>
          </p:nvSpPr>
          <p:spPr>
            <a:xfrm>
              <a:off x="931334" y="2275998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αβαββα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E32FA9-082F-4F62-AC76-1AC015BCAF5D}"/>
                </a:ext>
              </a:extLst>
            </p:cNvPr>
            <p:cNvSpPr txBox="1"/>
            <p:nvPr/>
          </p:nvSpPr>
          <p:spPr>
            <a:xfrm>
              <a:off x="8251158" y="2275998"/>
              <a:ext cx="3517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False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057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235</TotalTime>
  <Words>686</Words>
  <Application>Microsoft Office PowerPoint</Application>
  <PresentationFormat>Widescreen</PresentationFormat>
  <Paragraphs>114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</vt:lpstr>
      <vt:lpstr>Banded</vt:lpstr>
      <vt:lpstr>finding the shortest synchronizing word in a WFA</vt:lpstr>
      <vt:lpstr>What’s a WFA?</vt:lpstr>
      <vt:lpstr>Deterministic finite automaton</vt:lpstr>
      <vt:lpstr>Weighted Deterministic finite automaton</vt:lpstr>
      <vt:lpstr>A Quick exercise</vt:lpstr>
      <vt:lpstr>PowerPoint Presentation</vt:lpstr>
      <vt:lpstr>PowerPoint Presentation</vt:lpstr>
      <vt:lpstr>PowerPoint Presentation</vt:lpstr>
      <vt:lpstr>PowerPoint Presentation</vt:lpstr>
      <vt:lpstr>Synchronizing words</vt:lpstr>
      <vt:lpstr>Weighted synchronizing words</vt:lpstr>
      <vt:lpstr>Algorithm</vt:lpstr>
      <vt:lpstr>Compute words</vt:lpstr>
      <vt:lpstr>Approximate weight of synchronizing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Jacobs</dc:creator>
  <cp:lastModifiedBy>Mitchell Jacobs</cp:lastModifiedBy>
  <cp:revision>26</cp:revision>
  <dcterms:created xsi:type="dcterms:W3CDTF">2021-04-11T17:36:40Z</dcterms:created>
  <dcterms:modified xsi:type="dcterms:W3CDTF">2021-04-11T21:45:26Z</dcterms:modified>
</cp:coreProperties>
</file>