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7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3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ADE21-563B-4639-8C0E-9C6D492494E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FCCE4-283F-4621-9454-1613896D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07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97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80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03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92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3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1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0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0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05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8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1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6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7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0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7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EA177B0-755E-40F8-87BF-30E6A8219060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43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DC0A-FD77-4DB4-A06B-E13EBF838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approximating the shortest synchronizing word in a WFA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03F84-6992-46EE-805B-C7D82FCB76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by:</a:t>
            </a:r>
            <a:br>
              <a:rPr lang="en-US" dirty="0"/>
            </a:br>
            <a:r>
              <a:rPr lang="en-US" dirty="0"/>
              <a:t>Mitchell Jacobs</a:t>
            </a:r>
          </a:p>
        </p:txBody>
      </p:sp>
    </p:spTree>
    <p:extLst>
      <p:ext uri="{BB962C8B-B14F-4D97-AF65-F5344CB8AC3E}">
        <p14:creationId xmlns:p14="http://schemas.microsoft.com/office/powerpoint/2010/main" val="569202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D2FA-5246-4078-83E2-983BEF74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synchronizing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1A8D2-D59B-4A2E-975E-CCA4F5A5F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weights to symbols allows us to determine the weight of a given synchronizing word.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 now we are able to state the goal of the algorithm</a:t>
            </a:r>
          </a:p>
          <a:p>
            <a:r>
              <a:rPr lang="en-US" dirty="0"/>
              <a:t>The goal of the algorithm is to approximate the shortest and “lightest” synchronizing word.</a:t>
            </a:r>
          </a:p>
        </p:txBody>
      </p:sp>
    </p:spTree>
    <p:extLst>
      <p:ext uri="{BB962C8B-B14F-4D97-AF65-F5344CB8AC3E}">
        <p14:creationId xmlns:p14="http://schemas.microsoft.com/office/powerpoint/2010/main" val="1488385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3FB9-2070-4C2F-A87B-051159A4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5159D-8E32-43B7-B0BB-7FEE798F00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 of the algorithm</a:t>
            </a:r>
          </a:p>
        </p:txBody>
      </p:sp>
    </p:spTree>
    <p:extLst>
      <p:ext uri="{BB962C8B-B14F-4D97-AF65-F5344CB8AC3E}">
        <p14:creationId xmlns:p14="http://schemas.microsoft.com/office/powerpoint/2010/main" val="3975223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65A5-9035-4067-98EA-3AECC7B2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words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CC471801-D2AE-45AB-98ED-9E1C8B59D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99" y="2179314"/>
            <a:ext cx="6762630" cy="420687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56B39A-A216-43B2-8E5D-E6F8184A8079}"/>
              </a:ext>
            </a:extLst>
          </p:cNvPr>
          <p:cNvSpPr txBox="1"/>
          <p:nvPr/>
        </p:nvSpPr>
        <p:spPr>
          <a:xfrm>
            <a:off x="298580" y="2179314"/>
            <a:ext cx="46404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words takes a WFA </a:t>
            </a:r>
            <a:r>
              <a:rPr lang="en-US" i="1" dirty="0"/>
              <a:t>A</a:t>
            </a:r>
            <a:r>
              <a:rPr lang="en-US" dirty="0"/>
              <a:t> and maximum subsets </a:t>
            </a:r>
            <a:r>
              <a:rPr lang="en-US" i="1" dirty="0"/>
              <a:t>m</a:t>
            </a:r>
            <a:r>
              <a:rPr lang="en-US" dirty="0"/>
              <a:t> as input and returns </a:t>
            </a:r>
            <a:r>
              <a:rPr lang="en-US" i="1" dirty="0"/>
              <a:t>W.</a:t>
            </a:r>
          </a:p>
          <a:p>
            <a:endParaRPr lang="en-US" i="1" dirty="0"/>
          </a:p>
          <a:p>
            <a:r>
              <a:rPr lang="en-US" i="1" dirty="0"/>
              <a:t>Q</a:t>
            </a:r>
            <a:r>
              <a:rPr lang="en-US" dirty="0"/>
              <a:t> is a finite set of states.</a:t>
            </a:r>
          </a:p>
          <a:p>
            <a:r>
              <a:rPr lang="en-US" i="1" dirty="0"/>
              <a:t>Σ </a:t>
            </a:r>
            <a:r>
              <a:rPr lang="en-US" dirty="0"/>
              <a:t>is a finite alphabet.</a:t>
            </a:r>
          </a:p>
          <a:p>
            <a:r>
              <a:rPr lang="en-US" i="1" dirty="0"/>
              <a:t>δ </a:t>
            </a:r>
            <a:r>
              <a:rPr lang="en-US" dirty="0"/>
              <a:t>is the transition function: </a:t>
            </a:r>
            <a:r>
              <a:rPr lang="en-US" i="1" dirty="0"/>
              <a:t>Q</a:t>
            </a:r>
            <a:r>
              <a:rPr lang="en-US" dirty="0"/>
              <a:t> x </a:t>
            </a:r>
            <a:r>
              <a:rPr lang="en-US" i="1" dirty="0"/>
              <a:t>Σ</a:t>
            </a:r>
            <a:r>
              <a:rPr lang="en-US" dirty="0"/>
              <a:t> → </a:t>
            </a:r>
            <a:r>
              <a:rPr lang="en-US" i="1" dirty="0"/>
              <a:t>Q</a:t>
            </a:r>
            <a:r>
              <a:rPr lang="en-US" dirty="0"/>
              <a:t> </a:t>
            </a:r>
          </a:p>
          <a:p>
            <a:r>
              <a:rPr lang="en-US" i="1" dirty="0"/>
              <a:t>γ </a:t>
            </a:r>
            <a:r>
              <a:rPr lang="en-US" dirty="0"/>
              <a:t>is the weight function: </a:t>
            </a:r>
            <a:r>
              <a:rPr lang="en-US" i="1" dirty="0"/>
              <a:t>Σ</a:t>
            </a:r>
            <a:r>
              <a:rPr lang="en-US" dirty="0"/>
              <a:t> → </a:t>
            </a:r>
            <a:r>
              <a:rPr lang="en-US" i="1" dirty="0"/>
              <a:t>N</a:t>
            </a:r>
          </a:p>
          <a:p>
            <a:endParaRPr lang="en-US" i="1" dirty="0"/>
          </a:p>
          <a:p>
            <a:r>
              <a:rPr lang="en-US" i="1" dirty="0"/>
              <a:t>W </a:t>
            </a:r>
            <a:r>
              <a:rPr lang="en-US" dirty="0"/>
              <a:t>is a set containing the shortest synchronizing words for </a:t>
            </a:r>
            <a:r>
              <a:rPr lang="en-US" i="1" dirty="0"/>
              <a:t>Q’</a:t>
            </a:r>
            <a:r>
              <a:rPr lang="en-US" dirty="0"/>
              <a:t>, where </a:t>
            </a:r>
            <a:r>
              <a:rPr lang="en-US" i="1" dirty="0"/>
              <a:t>Q’</a:t>
            </a:r>
            <a:r>
              <a:rPr lang="en-US" dirty="0"/>
              <a:t> is up to </a:t>
            </a:r>
            <a:r>
              <a:rPr lang="en-US" i="1" dirty="0"/>
              <a:t>m </a:t>
            </a:r>
            <a:r>
              <a:rPr lang="en-US" dirty="0"/>
              <a:t>subsets of </a:t>
            </a:r>
            <a:r>
              <a:rPr lang="en-US" i="1" dirty="0"/>
              <a:t>Q.</a:t>
            </a:r>
          </a:p>
          <a:p>
            <a:endParaRPr lang="en-US" dirty="0"/>
          </a:p>
          <a:p>
            <a:r>
              <a:rPr lang="en-US" dirty="0"/>
              <a:t>This algorithm is used to generate a set of weighted short synchronizing words for any power automaton of </a:t>
            </a:r>
            <a:r>
              <a:rPr lang="en-US" i="1" dirty="0"/>
              <a:t>A</a:t>
            </a:r>
            <a:r>
              <a:rPr lang="en-US" dirty="0"/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1691876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65A5-9035-4067-98EA-3AECC7B2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weight </a:t>
            </a:r>
            <a:r>
              <a:rPr lang="en-US" sz="2800" dirty="0"/>
              <a:t>of </a:t>
            </a:r>
            <a:r>
              <a:rPr lang="en-US" dirty="0"/>
              <a:t>synchronizing words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56B39A-A216-43B2-8E5D-E6F8184A8079}"/>
              </a:ext>
            </a:extLst>
          </p:cNvPr>
          <p:cNvSpPr txBox="1"/>
          <p:nvPr/>
        </p:nvSpPr>
        <p:spPr>
          <a:xfrm>
            <a:off x="191192" y="2409469"/>
            <a:ext cx="46404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Approximate weight synch takes a WFA </a:t>
            </a:r>
            <a:r>
              <a:rPr lang="en-US" i="1" dirty="0"/>
              <a:t>A</a:t>
            </a:r>
            <a:r>
              <a:rPr lang="en-US" dirty="0"/>
              <a:t> and maximum subsets </a:t>
            </a:r>
            <a:r>
              <a:rPr lang="en-US" i="1" dirty="0"/>
              <a:t>m</a:t>
            </a:r>
            <a:r>
              <a:rPr lang="en-US" dirty="0"/>
              <a:t> as input and returns </a:t>
            </a:r>
            <a:r>
              <a:rPr lang="en-US" i="1" dirty="0"/>
              <a:t>u.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u </a:t>
            </a:r>
            <a:r>
              <a:rPr lang="en-US" dirty="0"/>
              <a:t>is the approximate shortest and “lightest” synchronizing word or NULL if there is no synchronizing word.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algorithm uses the previous compute words algorithm to generate words, then evaluates each word with </a:t>
            </a:r>
            <a:r>
              <a:rPr lang="en-US" i="1" dirty="0"/>
              <a:t>t </a:t>
            </a:r>
            <a:r>
              <a:rPr lang="en-US" dirty="0"/>
              <a:t>and </a:t>
            </a:r>
            <a:r>
              <a:rPr lang="en-US" i="1" dirty="0"/>
              <a:t>h</a:t>
            </a:r>
            <a:r>
              <a:rPr lang="en-US" dirty="0"/>
              <a:t>, returning the word which satisfies </a:t>
            </a:r>
            <a:r>
              <a:rPr lang="en-US" i="1" dirty="0"/>
              <a:t>t </a:t>
            </a:r>
            <a:r>
              <a:rPr lang="en-US" dirty="0"/>
              <a:t>and minimizes </a:t>
            </a:r>
            <a:r>
              <a:rPr lang="en-US" i="1" dirty="0"/>
              <a:t>h </a:t>
            </a:r>
            <a:r>
              <a:rPr lang="en-US" dirty="0"/>
              <a:t>.   </a:t>
            </a:r>
          </a:p>
        </p:txBody>
      </p:sp>
      <p:pic>
        <p:nvPicPr>
          <p:cNvPr id="6" name="Content Placeholder 5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9D2E593B-DB4C-4A2B-8E0C-E05670C1F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615" y="2565692"/>
            <a:ext cx="7253736" cy="3416320"/>
          </a:xfrm>
        </p:spPr>
      </p:pic>
    </p:spTree>
    <p:extLst>
      <p:ext uri="{BB962C8B-B14F-4D97-AF65-F5344CB8AC3E}">
        <p14:creationId xmlns:p14="http://schemas.microsoft.com/office/powerpoint/2010/main" val="1341889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565C3-EE69-4F7D-BF97-0B2BB4C0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C9833-A820-4C12-B5C6-DA04E29900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Definitions for </a:t>
            </a:r>
            <a:r>
              <a:rPr lang="en-US" i="1" dirty="0"/>
              <a:t>h</a:t>
            </a:r>
            <a:r>
              <a:rPr lang="en-US" dirty="0"/>
              <a:t> and </a:t>
            </a:r>
            <a:r>
              <a:rPr lang="en-US" i="1" dirty="0"/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69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5BAE-0319-4995-920E-6E9AFFF3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037D-8D7A-4941-A080-8D2340BFBF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As stated in the title of the second algorithm, we are approximating the best synchronizing word.</a:t>
                </a:r>
              </a:p>
              <a:p>
                <a:r>
                  <a:rPr lang="en-US" dirty="0"/>
                  <a:t> We are trying to balance the length of the word and the weight of the word</a:t>
                </a:r>
              </a:p>
              <a:p>
                <a:r>
                  <a:rPr lang="en-US" dirty="0"/>
                  <a:t>Each </a:t>
                </a:r>
                <a:r>
                  <a:rPr lang="en-US" i="1" dirty="0"/>
                  <a:t>h </a:t>
                </a:r>
                <a:r>
                  <a:rPr lang="en-US" dirty="0"/>
                  <a:t>and </a:t>
                </a:r>
                <a:r>
                  <a:rPr lang="en-US" i="1" dirty="0"/>
                  <a:t>t</a:t>
                </a:r>
                <a:r>
                  <a:rPr lang="en-US" dirty="0"/>
                  <a:t> uses a different approach to approximate the best synchronizing word.</a:t>
                </a:r>
              </a:p>
              <a:p>
                <a:endParaRPr lang="en-US" dirty="0"/>
              </a:p>
              <a:p>
                <a:r>
                  <a:rPr lang="en-US" dirty="0"/>
                  <a:t>Heuristic 1:						</a:t>
                </a:r>
                <a:r>
                  <a:rPr lang="en-US" i="1" dirty="0"/>
                  <a:t>P</a:t>
                </a:r>
                <a:r>
                  <a:rPr lang="en-US" dirty="0"/>
                  <a:t> is a potential path through</a:t>
                </a:r>
              </a:p>
              <a:p>
                <a:pPr marL="0" indent="0">
                  <a:buNone/>
                </a:pPr>
                <a:r>
                  <a:rPr lang="en-US" i="1" dirty="0"/>
                  <a:t>t</a:t>
                </a:r>
                <a:r>
                  <a:rPr lang="en-US" baseline="-25000" dirty="0"/>
                  <a:t>1</a:t>
                </a:r>
                <a:r>
                  <a:rPr lang="en-US" dirty="0"/>
                  <a:t>(</a:t>
                </a:r>
                <a:r>
                  <a:rPr lang="en-US" i="1" dirty="0"/>
                  <a:t>P</a:t>
                </a:r>
                <a:r>
                  <a:rPr lang="en-US" dirty="0"/>
                  <a:t>,</a:t>
                </a:r>
                <a:r>
                  <a:rPr lang="en-US" i="1" dirty="0"/>
                  <a:t>T</a:t>
                </a:r>
                <a:r>
                  <a:rPr lang="en-US" dirty="0"/>
                  <a:t>)</a:t>
                </a:r>
                <a:r>
                  <a:rPr lang="en-US" i="1" dirty="0"/>
                  <a:t> </a:t>
                </a:r>
                <a:r>
                  <a:rPr lang="en-US" dirty="0"/>
                  <a:t>≡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&gt;1)</m:t>
                    </m:r>
                  </m:oMath>
                </a14:m>
                <a:r>
                  <a:rPr lang="en-US" i="1" dirty="0"/>
                  <a:t>				</a:t>
                </a:r>
                <a:r>
                  <a:rPr lang="en-US" dirty="0"/>
                  <a:t>the remaining states.</a:t>
                </a:r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h</a:t>
                </a:r>
                <a:r>
                  <a:rPr lang="en-US" baseline="-25000" dirty="0"/>
                  <a:t>1</a:t>
                </a:r>
                <a:r>
                  <a:rPr lang="en-US" dirty="0"/>
                  <a:t>(</a:t>
                </a:r>
                <a:r>
                  <a:rPr lang="en-US" i="1" dirty="0" err="1"/>
                  <a:t>P</a:t>
                </a:r>
                <a:r>
                  <a:rPr lang="en-US" dirty="0" err="1"/>
                  <a:t>,</a:t>
                </a:r>
                <a:r>
                  <a:rPr lang="en-US" i="1" dirty="0" err="1"/>
                  <a:t>T</a:t>
                </a:r>
                <a:r>
                  <a:rPr lang="en-US" dirty="0" err="1"/>
                  <a:t>,</a:t>
                </a:r>
                <a:r>
                  <a:rPr lang="en-US" i="1" dirty="0" err="1"/>
                  <a:t>w</a:t>
                </a:r>
                <a:r>
                  <a:rPr lang="en-US" dirty="0"/>
                  <a:t>) ≡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r>
                  <a:rPr lang="en-US" i="1" dirty="0"/>
                  <a:t>					T</a:t>
                </a:r>
                <a:r>
                  <a:rPr lang="en-US" dirty="0"/>
                  <a:t> is the set of all								 	remaining states.</a:t>
                </a:r>
                <a:endParaRPr lang="en-US" i="1" dirty="0"/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037D-8D7A-4941-A080-8D2340BFBF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3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6517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9F06-5F69-4454-911A-18399895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heuristics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Heuristic 2:</a:t>
                </a:r>
              </a:p>
              <a:p>
                <a:pPr marL="0" indent="0">
                  <a:buNone/>
                </a:pPr>
                <a:r>
                  <a:rPr lang="en-US" i="1" dirty="0"/>
                  <a:t>t</a:t>
                </a:r>
                <a:r>
                  <a:rPr lang="en-US" baseline="-25000" dirty="0"/>
                  <a:t>2</a:t>
                </a:r>
                <a:r>
                  <a:rPr lang="en-US" dirty="0"/>
                  <a:t>(</a:t>
                </a:r>
                <a:r>
                  <a:rPr lang="en-US" i="1" dirty="0"/>
                  <a:t>P</a:t>
                </a:r>
                <a:r>
                  <a:rPr lang="en-US" dirty="0"/>
                  <a:t>,</a:t>
                </a:r>
                <a:r>
                  <a:rPr lang="en-US" i="1" dirty="0"/>
                  <a:t>T</a:t>
                </a:r>
                <a:r>
                  <a:rPr lang="en-US" dirty="0"/>
                  <a:t>)</a:t>
                </a:r>
                <a:r>
                  <a:rPr lang="en-US" i="1" dirty="0"/>
                  <a:t> </a:t>
                </a:r>
                <a:r>
                  <a:rPr lang="en-US" dirty="0"/>
                  <a:t>≡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h</a:t>
                </a:r>
                <a:r>
                  <a:rPr lang="en-US" baseline="-25000" dirty="0"/>
                  <a:t>2</a:t>
                </a:r>
                <a:r>
                  <a:rPr lang="en-US" dirty="0"/>
                  <a:t>(</a:t>
                </a:r>
                <a:r>
                  <a:rPr lang="en-US" i="1" dirty="0" err="1"/>
                  <a:t>T</a:t>
                </a:r>
                <a:r>
                  <a:rPr lang="en-US" dirty="0" err="1"/>
                  <a:t>,</a:t>
                </a:r>
                <a:r>
                  <a:rPr lang="en-US" i="1" dirty="0" err="1"/>
                  <a:t>w</a:t>
                </a:r>
                <a:r>
                  <a:rPr lang="en-US" dirty="0"/>
                  <a:t>) ≡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approach uses the same </a:t>
                </a:r>
                <a:r>
                  <a:rPr lang="en-US" i="1" dirty="0"/>
                  <a:t>t</a:t>
                </a:r>
                <a:r>
                  <a:rPr lang="en-US" dirty="0"/>
                  <a:t> from H</a:t>
                </a:r>
                <a:r>
                  <a:rPr lang="en-US" baseline="-25000" dirty="0"/>
                  <a:t>1</a:t>
                </a:r>
                <a:r>
                  <a:rPr lang="en-US" dirty="0"/>
                  <a:t> but uses </a:t>
                </a:r>
                <a:r>
                  <a:rPr lang="en-US" i="1" dirty="0"/>
                  <a:t>T</a:t>
                </a:r>
                <a:r>
                  <a:rPr lang="en-US" dirty="0"/>
                  <a:t> instead of </a:t>
                </a:r>
                <a:r>
                  <a:rPr lang="en-US" i="1" dirty="0"/>
                  <a:t>P</a:t>
                </a:r>
                <a:r>
                  <a:rPr lang="en-US" dirty="0"/>
                  <a:t> for </a:t>
                </a:r>
                <a:r>
                  <a:rPr lang="en-US" i="1" dirty="0"/>
                  <a:t>h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i="1" dirty="0"/>
                  <a:t>h</a:t>
                </a:r>
                <a:r>
                  <a:rPr lang="en-US" baseline="-25000" dirty="0"/>
                  <a:t>2 </a:t>
                </a:r>
                <a:r>
                  <a:rPr lang="en-US" dirty="0"/>
                  <a:t>prioritizes words that reduce the remaining states needed to be calculated over words with less weight.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409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9F06-5F69-4454-911A-18399895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heuristics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Heuristic 3:</a:t>
                </a:r>
              </a:p>
              <a:p>
                <a:pPr marL="0" indent="0">
                  <a:buNone/>
                </a:pPr>
                <a:r>
                  <a:rPr lang="en-US" i="1" dirty="0"/>
                  <a:t>t</a:t>
                </a:r>
                <a:r>
                  <a:rPr lang="en-US" baseline="-25000" dirty="0"/>
                  <a:t>3</a:t>
                </a:r>
                <a:r>
                  <a:rPr lang="en-US" dirty="0"/>
                  <a:t>(</a:t>
                </a:r>
                <a:r>
                  <a:rPr lang="en-US" i="1" dirty="0" err="1"/>
                  <a:t>P</a:t>
                </a:r>
                <a:r>
                  <a:rPr lang="en-US" dirty="0" err="1"/>
                  <a:t>,</a:t>
                </a:r>
                <a:r>
                  <a:rPr lang="en-US" i="1" dirty="0" err="1"/>
                  <a:t>T,m</a:t>
                </a:r>
                <a:r>
                  <a:rPr lang="en-US" i="1" dirty="0"/>
                  <a:t>) </a:t>
                </a:r>
                <a:r>
                  <a:rPr lang="en-US" dirty="0"/>
                  <a:t>≡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h</a:t>
                </a:r>
                <a:r>
                  <a:rPr lang="en-US" baseline="-25000" dirty="0"/>
                  <a:t>3</a:t>
                </a:r>
                <a:r>
                  <a:rPr lang="en-US" dirty="0"/>
                  <a:t>(</a:t>
                </a:r>
                <a:r>
                  <a:rPr lang="en-US" i="1" dirty="0"/>
                  <a:t>w</a:t>
                </a:r>
                <a:r>
                  <a:rPr lang="en-US" dirty="0"/>
                  <a:t>) ≡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approach is modeled off </a:t>
                </a:r>
                <a:r>
                  <a:rPr lang="en-US" dirty="0" err="1"/>
                  <a:t>Eppsiten’s</a:t>
                </a:r>
                <a:r>
                  <a:rPr lang="en-US" dirty="0"/>
                  <a:t> breadth-first heuristic algorithm for DFAs which checks all paths up to depth </a:t>
                </a:r>
                <a:r>
                  <a:rPr lang="en-US" i="1" dirty="0"/>
                  <a:t>m </a:t>
                </a:r>
                <a:r>
                  <a:rPr lang="en-US" dirty="0"/>
                  <a:t>for each state.</a:t>
                </a:r>
              </a:p>
              <a:p>
                <a:pPr marL="0" indent="0">
                  <a:buNone/>
                </a:pPr>
                <a:r>
                  <a:rPr lang="en-US" i="1" dirty="0"/>
                  <a:t>t</a:t>
                </a:r>
                <a:r>
                  <a:rPr lang="en-US" baseline="-25000" dirty="0"/>
                  <a:t>3 </a:t>
                </a:r>
                <a:r>
                  <a:rPr lang="en-US" dirty="0"/>
                  <a:t>checks if </a:t>
                </a:r>
                <a:r>
                  <a:rPr lang="en-US" i="1" dirty="0"/>
                  <a:t>P</a:t>
                </a:r>
                <a:r>
                  <a:rPr lang="en-US" dirty="0"/>
                  <a:t> is a subset of </a:t>
                </a:r>
                <a:r>
                  <a:rPr lang="en-US" i="1" dirty="0"/>
                  <a:t>T</a:t>
                </a:r>
                <a:r>
                  <a:rPr lang="en-US" dirty="0"/>
                  <a:t> and if </a:t>
                </a:r>
                <a:r>
                  <a:rPr lang="en-US" i="1" dirty="0"/>
                  <a:t>P </a:t>
                </a:r>
                <a:r>
                  <a:rPr lang="en-US" dirty="0"/>
                  <a:t>is equal to </a:t>
                </a:r>
                <a:r>
                  <a:rPr lang="en-US" i="1" dirty="0"/>
                  <a:t>m </a:t>
                </a:r>
                <a:r>
                  <a:rPr lang="en-US" dirty="0"/>
                  <a:t>which is number of “branches” we can path down.</a:t>
                </a:r>
              </a:p>
              <a:p>
                <a:pPr marL="0" indent="0">
                  <a:buNone/>
                </a:pPr>
                <a:r>
                  <a:rPr lang="en-US" i="1" dirty="0"/>
                  <a:t>h</a:t>
                </a:r>
                <a:r>
                  <a:rPr lang="en-US" baseline="-25000" dirty="0"/>
                  <a:t>3 </a:t>
                </a:r>
                <a:r>
                  <a:rPr lang="en-US" dirty="0"/>
                  <a:t>simply returns the weight of the word.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042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9F06-5F69-4454-911A-18399895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heuristics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Heuristic 4:</a:t>
                </a:r>
              </a:p>
              <a:p>
                <a:pPr marL="0" indent="0">
                  <a:buNone/>
                </a:pPr>
                <a:r>
                  <a:rPr lang="en-US" i="1" dirty="0"/>
                  <a:t>t</a:t>
                </a:r>
                <a:r>
                  <a:rPr lang="en-US" baseline="-25000" dirty="0"/>
                  <a:t>4</a:t>
                </a:r>
                <a:r>
                  <a:rPr lang="en-US" dirty="0"/>
                  <a:t>(</a:t>
                </a:r>
                <a:r>
                  <a:rPr lang="en-US" i="1" dirty="0"/>
                  <a:t>P</a:t>
                </a:r>
                <a:r>
                  <a:rPr lang="en-US" dirty="0"/>
                  <a:t>,</a:t>
                </a:r>
                <a:r>
                  <a:rPr lang="en-US" i="1" dirty="0"/>
                  <a:t>T</a:t>
                </a:r>
                <a:r>
                  <a:rPr lang="en-US" dirty="0"/>
                  <a:t>)</a:t>
                </a:r>
                <a:r>
                  <a:rPr lang="en-US" i="1" dirty="0"/>
                  <a:t> </a:t>
                </a:r>
                <a:r>
                  <a:rPr lang="en-US" dirty="0"/>
                  <a:t>≡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h</a:t>
                </a:r>
                <a:r>
                  <a:rPr lang="en-US" baseline="-25000" dirty="0"/>
                  <a:t>4</a:t>
                </a:r>
                <a:r>
                  <a:rPr lang="en-US" dirty="0"/>
                  <a:t>(</a:t>
                </a:r>
                <a:r>
                  <a:rPr lang="en-US" i="1" dirty="0" err="1"/>
                  <a:t>P</a:t>
                </a:r>
                <a:r>
                  <a:rPr lang="en-US" dirty="0" err="1"/>
                  <a:t>,</a:t>
                </a:r>
                <a:r>
                  <a:rPr lang="en-US" i="1" dirty="0" err="1"/>
                  <a:t>T</a:t>
                </a:r>
                <a:r>
                  <a:rPr lang="en-US" dirty="0" err="1"/>
                  <a:t>,</a:t>
                </a:r>
                <a:r>
                  <a:rPr lang="en-US" i="1" dirty="0" err="1"/>
                  <a:t>w</a:t>
                </a:r>
                <a:r>
                  <a:rPr lang="en-US" dirty="0"/>
                  <a:t>) ≡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approach uses the same </a:t>
                </a:r>
                <a:r>
                  <a:rPr lang="en-US" i="1" dirty="0"/>
                  <a:t>t</a:t>
                </a:r>
                <a:r>
                  <a:rPr lang="en-US" dirty="0"/>
                  <a:t> and </a:t>
                </a:r>
                <a:r>
                  <a:rPr lang="en-US" i="1" dirty="0"/>
                  <a:t>h </a:t>
                </a:r>
                <a:r>
                  <a:rPr lang="en-US" dirty="0"/>
                  <a:t>from H</a:t>
                </a:r>
                <a:r>
                  <a:rPr lang="en-US" baseline="-25000" dirty="0"/>
                  <a:t>2</a:t>
                </a:r>
                <a:r>
                  <a:rPr lang="en-US" dirty="0"/>
                  <a:t> but squares the denominator.</a:t>
                </a:r>
              </a:p>
              <a:p>
                <a:pPr marL="0" indent="0">
                  <a:buNone/>
                </a:pPr>
                <a:r>
                  <a:rPr lang="en-US" dirty="0"/>
                  <a:t>H</a:t>
                </a:r>
                <a:r>
                  <a:rPr lang="en-US" baseline="-25000" dirty="0"/>
                  <a:t>1-3</a:t>
                </a:r>
                <a:r>
                  <a:rPr lang="en-US" dirty="0"/>
                  <a:t> might not choose paths which use heavier symbols in the first iteration which could lead to inefficient paths.</a:t>
                </a:r>
              </a:p>
              <a:p>
                <a:pPr marL="0" indent="0">
                  <a:buNone/>
                </a:pPr>
                <a:r>
                  <a:rPr lang="en-US" i="1" dirty="0"/>
                  <a:t>h</a:t>
                </a:r>
                <a:r>
                  <a:rPr lang="en-US" baseline="-25000" dirty="0"/>
                  <a:t>4 </a:t>
                </a:r>
                <a:r>
                  <a:rPr lang="en-US" dirty="0"/>
                  <a:t>highly prioritizes words that reduce the remaining paths needed to be calculated over words with less weight.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1DEC-FFD9-4D7F-B477-11F57C94B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884" r="-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268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C5187-99F7-4FBA-8A1D-EB8E52077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additions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1AE1D-96D5-47B9-B279-DE9643C0BF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https://github.com/Jacobsma/CS477-Project</a:t>
            </a:r>
          </a:p>
        </p:txBody>
      </p:sp>
    </p:spTree>
    <p:extLst>
      <p:ext uri="{BB962C8B-B14F-4D97-AF65-F5344CB8AC3E}">
        <p14:creationId xmlns:p14="http://schemas.microsoft.com/office/powerpoint/2010/main" val="18852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4DE62F-A385-400E-BBFA-F389E8DF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WFA?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D6C33-9C9C-40EB-BC4E-070344005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let’s start with DFAs</a:t>
            </a:r>
          </a:p>
        </p:txBody>
      </p:sp>
    </p:spTree>
    <p:extLst>
      <p:ext uri="{BB962C8B-B14F-4D97-AF65-F5344CB8AC3E}">
        <p14:creationId xmlns:p14="http://schemas.microsoft.com/office/powerpoint/2010/main" val="1635053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BDFB-764F-4D7C-9706-5F49AAFA9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Additions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83D2C-83ED-4C9B-8651-3E3DE6997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Implementing new heuristics to possibly find better synchronizing words.</a:t>
            </a:r>
          </a:p>
          <a:p>
            <a:pPr lvl="1"/>
            <a:r>
              <a:rPr lang="en-US" dirty="0"/>
              <a:t>Modifying current heuristics to possibly improve their results</a:t>
            </a:r>
          </a:p>
          <a:p>
            <a:r>
              <a:rPr lang="en-US" dirty="0"/>
              <a:t>Automata</a:t>
            </a:r>
          </a:p>
          <a:p>
            <a:pPr lvl="1"/>
            <a:r>
              <a:rPr lang="en-US" dirty="0"/>
              <a:t>Testing the algorithm on more automata</a:t>
            </a:r>
          </a:p>
          <a:p>
            <a:pPr lvl="1"/>
            <a:r>
              <a:rPr lang="en-US" dirty="0"/>
              <a:t>Comparing results from each automata</a:t>
            </a:r>
          </a:p>
          <a:p>
            <a:r>
              <a:rPr lang="en-US" dirty="0"/>
              <a:t>Timing</a:t>
            </a:r>
          </a:p>
          <a:p>
            <a:pPr lvl="1"/>
            <a:r>
              <a:rPr lang="en-US" dirty="0"/>
              <a:t>Timing the computation time for each heuristic</a:t>
            </a:r>
          </a:p>
          <a:p>
            <a:pPr lvl="1"/>
            <a:r>
              <a:rPr lang="en-US" dirty="0"/>
              <a:t>Comparing heuristic timing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1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10EBC-4686-4482-93BF-5B15D507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finite automaton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82345-1CD2-419B-9C93-69AE21DC0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Deterministic – Returning the same output when provided the same input state.</a:t>
            </a:r>
          </a:p>
          <a:p>
            <a:r>
              <a:rPr lang="en-US" dirty="0"/>
              <a:t>Finite – Bounded range</a:t>
            </a:r>
          </a:p>
          <a:p>
            <a:r>
              <a:rPr lang="en-US" dirty="0"/>
              <a:t>Automaton - a machine that performs a function according to a predetermined set of coded instructions.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Putting it all together</a:t>
            </a:r>
          </a:p>
          <a:p>
            <a:pPr lvl="1"/>
            <a:r>
              <a:rPr lang="en-US" dirty="0"/>
              <a:t>A </a:t>
            </a:r>
            <a:r>
              <a:rPr lang="en-US" u="sng" dirty="0"/>
              <a:t>finite-state</a:t>
            </a:r>
            <a:r>
              <a:rPr lang="en-US" dirty="0"/>
              <a:t> machine that </a:t>
            </a:r>
            <a:r>
              <a:rPr lang="en-US" u="sng" dirty="0"/>
              <a:t>preforms a function</a:t>
            </a:r>
            <a:r>
              <a:rPr lang="en-US" dirty="0"/>
              <a:t> by running through a state sequence </a:t>
            </a:r>
            <a:r>
              <a:rPr lang="en-US" u="sng" dirty="0"/>
              <a:t>uniquely determined</a:t>
            </a:r>
            <a:r>
              <a:rPr lang="en-US" dirty="0"/>
              <a:t> by the input.</a:t>
            </a:r>
          </a:p>
        </p:txBody>
      </p:sp>
    </p:spTree>
    <p:extLst>
      <p:ext uri="{BB962C8B-B14F-4D97-AF65-F5344CB8AC3E}">
        <p14:creationId xmlns:p14="http://schemas.microsoft.com/office/powerpoint/2010/main" val="384101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F4809-E1F3-4556-A70C-CD563F2B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443" y="277955"/>
            <a:ext cx="10875032" cy="1508760"/>
          </a:xfrm>
        </p:spPr>
        <p:txBody>
          <a:bodyPr/>
          <a:lstStyle/>
          <a:p>
            <a:r>
              <a:rPr lang="en-US" dirty="0"/>
              <a:t>Weighted Deterministic finite automaton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BAE0A-8688-4CA6-92B3-96A57591E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Inputs to DFAs can be any sequence of defined symbols, </a:t>
            </a:r>
            <a:r>
              <a:rPr lang="en-US" dirty="0" err="1"/>
              <a:t>i.e</a:t>
            </a:r>
            <a:r>
              <a:rPr lang="en-US" dirty="0"/>
              <a:t> [a-</a:t>
            </a:r>
            <a:r>
              <a:rPr lang="en-US" dirty="0" err="1"/>
              <a:t>zA</a:t>
            </a:r>
            <a:r>
              <a:rPr lang="en-US" dirty="0"/>
              <a:t>-Z].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Weighted Deterministic Finite Automaton assign weight to each symbol.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WFAs are equivalent to DFAs when each symbol is assigned the same weight.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0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9727A-21BA-4976-96C7-DEE371FF4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3AF72-AA54-4546-ACCD-CF07C00B5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3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278FB1-3F45-4F6C-92E4-D944FFA88E81}"/>
              </a:ext>
            </a:extLst>
          </p:cNvPr>
          <p:cNvSpPr/>
          <p:nvPr/>
        </p:nvSpPr>
        <p:spPr>
          <a:xfrm>
            <a:off x="-115077" y="297024"/>
            <a:ext cx="12422154" cy="62639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5582F1-E074-43B0-86F9-6C19D4EF5DE2}"/>
              </a:ext>
            </a:extLst>
          </p:cNvPr>
          <p:cNvSpPr txBox="1"/>
          <p:nvPr/>
        </p:nvSpPr>
        <p:spPr>
          <a:xfrm>
            <a:off x="565692" y="76173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γ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= Input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A7FE67-1ED0-45E5-92D0-00E2FC17A2C7}"/>
              </a:ext>
            </a:extLst>
          </p:cNvPr>
          <p:cNvSpPr txBox="1"/>
          <p:nvPr/>
        </p:nvSpPr>
        <p:spPr>
          <a:xfrm>
            <a:off x="565692" y="1168002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Alphabet = {</a:t>
            </a:r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C5459A-6A2F-4228-9D81-CAAC823E5F8C}"/>
              </a:ext>
            </a:extLst>
          </p:cNvPr>
          <p:cNvSpPr txBox="1"/>
          <p:nvPr/>
        </p:nvSpPr>
        <p:spPr>
          <a:xfrm>
            <a:off x="565691" y="1537334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γ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0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= “</a:t>
            </a:r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βαββα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”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253E133-2F98-40C8-8550-29F774864B84}"/>
              </a:ext>
            </a:extLst>
          </p:cNvPr>
          <p:cNvSpPr txBox="1"/>
          <p:nvPr/>
        </p:nvSpPr>
        <p:spPr>
          <a:xfrm>
            <a:off x="7884002" y="1539120"/>
            <a:ext cx="280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γ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0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= {S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0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S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S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2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S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3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S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0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} =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True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F4C95D-3F4E-4CEF-BF78-3FAA7F437BCF}"/>
              </a:ext>
            </a:extLst>
          </p:cNvPr>
          <p:cNvGrpSpPr/>
          <p:nvPr/>
        </p:nvGrpSpPr>
        <p:grpSpPr>
          <a:xfrm>
            <a:off x="3736530" y="3051441"/>
            <a:ext cx="3234612" cy="2659746"/>
            <a:chOff x="1026367" y="2768082"/>
            <a:chExt cx="3234612" cy="265974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F11FAAC-ADDB-4716-B616-131B6B75E045}"/>
                </a:ext>
              </a:extLst>
            </p:cNvPr>
            <p:cNvSpPr/>
            <p:nvPr/>
          </p:nvSpPr>
          <p:spPr>
            <a:xfrm>
              <a:off x="1026367" y="2768082"/>
              <a:ext cx="933061" cy="901959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93F3303-18E5-4DB5-9349-E32106A7D240}"/>
                </a:ext>
              </a:extLst>
            </p:cNvPr>
            <p:cNvSpPr/>
            <p:nvPr/>
          </p:nvSpPr>
          <p:spPr>
            <a:xfrm>
              <a:off x="3327918" y="2768082"/>
              <a:ext cx="933061" cy="901959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EB040DD-6BE9-428C-9665-D2EDB6FD13C0}"/>
                </a:ext>
              </a:extLst>
            </p:cNvPr>
            <p:cNvSpPr/>
            <p:nvPr/>
          </p:nvSpPr>
          <p:spPr>
            <a:xfrm>
              <a:off x="3327917" y="4525869"/>
              <a:ext cx="933061" cy="901959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baseline="-25000" dirty="0"/>
                <a:t>2</a:t>
              </a:r>
            </a:p>
          </p:txBody>
        </p:sp>
      </p:grp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BCD9547-2B86-40A2-8FEA-8A4765ED754A}"/>
              </a:ext>
            </a:extLst>
          </p:cNvPr>
          <p:cNvCxnSpPr>
            <a:stCxn id="3" idx="7"/>
            <a:endCxn id="4" idx="1"/>
          </p:cNvCxnSpPr>
          <p:nvPr/>
        </p:nvCxnSpPr>
        <p:spPr>
          <a:xfrm rot="5400000" flipH="1" flipV="1">
            <a:off x="5353836" y="2362641"/>
            <a:ext cx="12700" cy="1641778"/>
          </a:xfrm>
          <a:prstGeom prst="curvedConnector3">
            <a:avLst>
              <a:gd name="adj1" fmla="val 2840071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112C7B29-CB09-439E-8881-57D9D8E72C32}"/>
              </a:ext>
            </a:extLst>
          </p:cNvPr>
          <p:cNvCxnSpPr>
            <a:cxnSpLocks/>
            <a:stCxn id="4" idx="0"/>
            <a:endCxn id="4" idx="7"/>
          </p:cNvCxnSpPr>
          <p:nvPr/>
        </p:nvCxnSpPr>
        <p:spPr>
          <a:xfrm rot="16200000" flipH="1">
            <a:off x="6603510" y="2952542"/>
            <a:ext cx="132089" cy="329886"/>
          </a:xfrm>
          <a:prstGeom prst="curvedConnector3">
            <a:avLst>
              <a:gd name="adj1" fmla="val -27196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C3AF8516-FBC7-43F7-B639-62F326A59907}"/>
              </a:ext>
            </a:extLst>
          </p:cNvPr>
          <p:cNvCxnSpPr>
            <a:cxnSpLocks/>
            <a:stCxn id="5" idx="3"/>
            <a:endCxn id="35" idx="5"/>
          </p:cNvCxnSpPr>
          <p:nvPr/>
        </p:nvCxnSpPr>
        <p:spPr>
          <a:xfrm rot="5400000">
            <a:off x="5352252" y="4759794"/>
            <a:ext cx="3169" cy="1641777"/>
          </a:xfrm>
          <a:prstGeom prst="curvedConnector3">
            <a:avLst>
              <a:gd name="adj1" fmla="val 11481792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B5347DFB-6435-4B6D-948C-9A96D3C10021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 rot="10800000" flipV="1">
            <a:off x="6038081" y="3502420"/>
            <a:ext cx="1" cy="175778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21BE83A7-C458-4D54-BA6F-47A707C34A73}"/>
              </a:ext>
            </a:extLst>
          </p:cNvPr>
          <p:cNvCxnSpPr>
            <a:stCxn id="3" idx="1"/>
            <a:endCxn id="3" idx="0"/>
          </p:cNvCxnSpPr>
          <p:nvPr/>
        </p:nvCxnSpPr>
        <p:spPr>
          <a:xfrm rot="5400000" flipH="1" flipV="1">
            <a:off x="3972073" y="2952543"/>
            <a:ext cx="132089" cy="329887"/>
          </a:xfrm>
          <a:prstGeom prst="curvedConnector3">
            <a:avLst>
              <a:gd name="adj1" fmla="val 376669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B5FC949-58FF-4940-A020-B9F2DBD0CB0B}"/>
              </a:ext>
            </a:extLst>
          </p:cNvPr>
          <p:cNvCxnSpPr>
            <a:cxnSpLocks/>
            <a:stCxn id="5" idx="6"/>
            <a:endCxn id="4" idx="6"/>
          </p:cNvCxnSpPr>
          <p:nvPr/>
        </p:nvCxnSpPr>
        <p:spPr>
          <a:xfrm flipV="1">
            <a:off x="6971141" y="3502421"/>
            <a:ext cx="1" cy="175778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89E0AC4-4F48-49B7-BD31-8A60100FD78E}"/>
              </a:ext>
            </a:extLst>
          </p:cNvPr>
          <p:cNvSpPr txBox="1"/>
          <p:nvPr/>
        </p:nvSpPr>
        <p:spPr>
          <a:xfrm>
            <a:off x="5202931" y="241695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FDD2D8-C1AE-491E-8781-FD909CC60DBB}"/>
              </a:ext>
            </a:extLst>
          </p:cNvPr>
          <p:cNvSpPr txBox="1"/>
          <p:nvPr/>
        </p:nvSpPr>
        <p:spPr>
          <a:xfrm>
            <a:off x="4237073" y="420765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50B6DE-36DE-4302-9C07-1E5EB613E34D}"/>
              </a:ext>
            </a:extLst>
          </p:cNvPr>
          <p:cNvSpPr txBox="1"/>
          <p:nvPr/>
        </p:nvSpPr>
        <p:spPr>
          <a:xfrm>
            <a:off x="7289718" y="420458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9BBC21-306E-4FC4-A6AD-6CAC7D1DD344}"/>
              </a:ext>
            </a:extLst>
          </p:cNvPr>
          <p:cNvSpPr txBox="1"/>
          <p:nvPr/>
        </p:nvSpPr>
        <p:spPr>
          <a:xfrm>
            <a:off x="5484643" y="420765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B12D37-3411-4228-817B-162657AD43E0}"/>
              </a:ext>
            </a:extLst>
          </p:cNvPr>
          <p:cNvSpPr txBox="1"/>
          <p:nvPr/>
        </p:nvSpPr>
        <p:spPr>
          <a:xfrm>
            <a:off x="3880862" y="223229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2F38D9-E578-4E41-8024-11E067A06E1C}"/>
              </a:ext>
            </a:extLst>
          </p:cNvPr>
          <p:cNvCxnSpPr>
            <a:endCxn id="3" idx="2"/>
          </p:cNvCxnSpPr>
          <p:nvPr/>
        </p:nvCxnSpPr>
        <p:spPr>
          <a:xfrm flipV="1">
            <a:off x="3294881" y="3502421"/>
            <a:ext cx="441649" cy="63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2953A10-675E-485A-8F68-2E540C6F573E}"/>
              </a:ext>
            </a:extLst>
          </p:cNvPr>
          <p:cNvSpPr txBox="1"/>
          <p:nvPr/>
        </p:nvSpPr>
        <p:spPr>
          <a:xfrm>
            <a:off x="3291726" y="308889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γ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CC16787-6017-472E-95D3-5C463A489053}"/>
              </a:ext>
            </a:extLst>
          </p:cNvPr>
          <p:cNvSpPr/>
          <p:nvPr/>
        </p:nvSpPr>
        <p:spPr>
          <a:xfrm>
            <a:off x="3736530" y="4812397"/>
            <a:ext cx="933061" cy="901959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3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3D57251F-4C18-4A8B-9A2E-0AAEEE90B14D}"/>
              </a:ext>
            </a:extLst>
          </p:cNvPr>
          <p:cNvCxnSpPr>
            <a:cxnSpLocks/>
            <a:stCxn id="35" idx="0"/>
            <a:endCxn id="3" idx="4"/>
          </p:cNvCxnSpPr>
          <p:nvPr/>
        </p:nvCxnSpPr>
        <p:spPr>
          <a:xfrm rot="5400000" flipH="1" flipV="1">
            <a:off x="3773563" y="4382899"/>
            <a:ext cx="858997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CBA7DF4C-A53E-4295-A48F-27A71B58A4B6}"/>
              </a:ext>
            </a:extLst>
          </p:cNvPr>
          <p:cNvCxnSpPr>
            <a:cxnSpLocks/>
            <a:stCxn id="35" idx="4"/>
            <a:endCxn id="35" idx="2"/>
          </p:cNvCxnSpPr>
          <p:nvPr/>
        </p:nvCxnSpPr>
        <p:spPr>
          <a:xfrm rot="5400000" flipH="1">
            <a:off x="3744306" y="5255602"/>
            <a:ext cx="450979" cy="466531"/>
          </a:xfrm>
          <a:prstGeom prst="curvedConnector4">
            <a:avLst>
              <a:gd name="adj1" fmla="val -50690"/>
              <a:gd name="adj2" fmla="val 149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53100D9-EAF3-4448-A309-1593E22063A1}"/>
              </a:ext>
            </a:extLst>
          </p:cNvPr>
          <p:cNvSpPr txBox="1"/>
          <p:nvPr/>
        </p:nvSpPr>
        <p:spPr>
          <a:xfrm>
            <a:off x="6504610" y="223229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9D1138-B8A4-4BD9-9C63-E68DD3B183D8}"/>
              </a:ext>
            </a:extLst>
          </p:cNvPr>
          <p:cNvSpPr txBox="1"/>
          <p:nvPr/>
        </p:nvSpPr>
        <p:spPr>
          <a:xfrm>
            <a:off x="5202931" y="548886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74FBDFF-F11F-4257-90CF-0BABAC179FC9}"/>
              </a:ext>
            </a:extLst>
          </p:cNvPr>
          <p:cNvSpPr txBox="1"/>
          <p:nvPr/>
        </p:nvSpPr>
        <p:spPr>
          <a:xfrm>
            <a:off x="3205732" y="548886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51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6" grpId="0"/>
      <p:bldP spid="27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278FB1-3F45-4F6C-92E4-D944FFA88E81}"/>
              </a:ext>
            </a:extLst>
          </p:cNvPr>
          <p:cNvSpPr/>
          <p:nvPr/>
        </p:nvSpPr>
        <p:spPr>
          <a:xfrm>
            <a:off x="-115077" y="297025"/>
            <a:ext cx="12422154" cy="62639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5CA0FB7-5BFF-4F1E-889F-295C08A1B3A6}"/>
              </a:ext>
            </a:extLst>
          </p:cNvPr>
          <p:cNvGrpSpPr/>
          <p:nvPr/>
        </p:nvGrpSpPr>
        <p:grpSpPr>
          <a:xfrm>
            <a:off x="348236" y="805653"/>
            <a:ext cx="11444039" cy="369332"/>
            <a:chOff x="696472" y="805653"/>
            <a:chExt cx="11444039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4A98B1E-BF2A-4767-8F18-F3D36B20E04E}"/>
                </a:ext>
              </a:extLst>
            </p:cNvPr>
            <p:cNvSpPr txBox="1"/>
            <p:nvPr/>
          </p:nvSpPr>
          <p:spPr>
            <a:xfrm>
              <a:off x="696472" y="805653"/>
              <a:ext cx="1959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“</a:t>
              </a:r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βααβαβββα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” 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D6671CD-6343-467E-98B6-46AFDC34BC89}"/>
                </a:ext>
              </a:extLst>
            </p:cNvPr>
            <p:cNvSpPr txBox="1"/>
            <p:nvPr/>
          </p:nvSpPr>
          <p:spPr>
            <a:xfrm>
              <a:off x="8129669" y="805653"/>
              <a:ext cx="40108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{S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3 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,S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} = </a:t>
              </a:r>
              <a:r>
                <a: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True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E24FD64-66C0-4B7C-BEF2-D71B790E33BD}"/>
              </a:ext>
            </a:extLst>
          </p:cNvPr>
          <p:cNvGrpSpPr/>
          <p:nvPr/>
        </p:nvGrpSpPr>
        <p:grpSpPr>
          <a:xfrm>
            <a:off x="3792513" y="2908372"/>
            <a:ext cx="3234612" cy="2659746"/>
            <a:chOff x="1026367" y="2768082"/>
            <a:chExt cx="3234612" cy="265974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7D0E324-1C52-44A9-AE68-995500CFFFAD}"/>
                </a:ext>
              </a:extLst>
            </p:cNvPr>
            <p:cNvSpPr/>
            <p:nvPr/>
          </p:nvSpPr>
          <p:spPr>
            <a:xfrm>
              <a:off x="1026367" y="2768082"/>
              <a:ext cx="933061" cy="901959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723CE0E-2F76-4A2F-8C4C-C7E1386D1F88}"/>
                </a:ext>
              </a:extLst>
            </p:cNvPr>
            <p:cNvSpPr/>
            <p:nvPr/>
          </p:nvSpPr>
          <p:spPr>
            <a:xfrm>
              <a:off x="3327918" y="2768082"/>
              <a:ext cx="933061" cy="901959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4A56C81-AC44-4D8D-B947-72945C15F79F}"/>
                </a:ext>
              </a:extLst>
            </p:cNvPr>
            <p:cNvSpPr/>
            <p:nvPr/>
          </p:nvSpPr>
          <p:spPr>
            <a:xfrm>
              <a:off x="3327917" y="4525869"/>
              <a:ext cx="933061" cy="901959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baseline="-25000" dirty="0"/>
                <a:t>2</a:t>
              </a:r>
            </a:p>
          </p:txBody>
        </p:sp>
      </p:grp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CC1578C8-AB23-4783-B90D-C7E331FC8B21}"/>
              </a:ext>
            </a:extLst>
          </p:cNvPr>
          <p:cNvCxnSpPr>
            <a:stCxn id="54" idx="7"/>
            <a:endCxn id="55" idx="1"/>
          </p:cNvCxnSpPr>
          <p:nvPr/>
        </p:nvCxnSpPr>
        <p:spPr>
          <a:xfrm rot="5400000" flipH="1" flipV="1">
            <a:off x="5409819" y="2219572"/>
            <a:ext cx="12700" cy="1641778"/>
          </a:xfrm>
          <a:prstGeom prst="curvedConnector3">
            <a:avLst>
              <a:gd name="adj1" fmla="val 2840071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24C8A469-105E-4FE2-8F2D-33480D68CB79}"/>
              </a:ext>
            </a:extLst>
          </p:cNvPr>
          <p:cNvCxnSpPr>
            <a:cxnSpLocks/>
            <a:stCxn id="55" idx="0"/>
            <a:endCxn id="55" idx="7"/>
          </p:cNvCxnSpPr>
          <p:nvPr/>
        </p:nvCxnSpPr>
        <p:spPr>
          <a:xfrm rot="16200000" flipH="1">
            <a:off x="6659493" y="2809473"/>
            <a:ext cx="132089" cy="329886"/>
          </a:xfrm>
          <a:prstGeom prst="curvedConnector3">
            <a:avLst>
              <a:gd name="adj1" fmla="val -27196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A85D3472-366C-4BE8-B457-A0A05A56CA67}"/>
              </a:ext>
            </a:extLst>
          </p:cNvPr>
          <p:cNvCxnSpPr>
            <a:cxnSpLocks/>
            <a:stCxn id="56" idx="3"/>
            <a:endCxn id="33" idx="5"/>
          </p:cNvCxnSpPr>
          <p:nvPr/>
        </p:nvCxnSpPr>
        <p:spPr>
          <a:xfrm rot="5400000">
            <a:off x="5408235" y="4616725"/>
            <a:ext cx="3169" cy="1641777"/>
          </a:xfrm>
          <a:prstGeom prst="curvedConnector3">
            <a:avLst>
              <a:gd name="adj1" fmla="val 11481792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7817522F-F6DE-4805-AA4B-C1E23CA30E5A}"/>
              </a:ext>
            </a:extLst>
          </p:cNvPr>
          <p:cNvCxnSpPr>
            <a:cxnSpLocks/>
            <a:stCxn id="55" idx="2"/>
            <a:endCxn id="56" idx="2"/>
          </p:cNvCxnSpPr>
          <p:nvPr/>
        </p:nvCxnSpPr>
        <p:spPr>
          <a:xfrm rot="10800000" flipV="1">
            <a:off x="6094064" y="3359351"/>
            <a:ext cx="1" cy="175778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37311BE2-97CB-43A2-A9E9-7003E117763D}"/>
              </a:ext>
            </a:extLst>
          </p:cNvPr>
          <p:cNvCxnSpPr>
            <a:stCxn id="54" idx="1"/>
            <a:endCxn id="54" idx="0"/>
          </p:cNvCxnSpPr>
          <p:nvPr/>
        </p:nvCxnSpPr>
        <p:spPr>
          <a:xfrm rot="5400000" flipH="1" flipV="1">
            <a:off x="4028056" y="2809474"/>
            <a:ext cx="132089" cy="329887"/>
          </a:xfrm>
          <a:prstGeom prst="curvedConnector3">
            <a:avLst>
              <a:gd name="adj1" fmla="val 376669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3E1A74C5-261B-4AC2-94CC-857730A93DA6}"/>
              </a:ext>
            </a:extLst>
          </p:cNvPr>
          <p:cNvCxnSpPr>
            <a:cxnSpLocks/>
            <a:stCxn id="56" idx="6"/>
            <a:endCxn id="55" idx="6"/>
          </p:cNvCxnSpPr>
          <p:nvPr/>
        </p:nvCxnSpPr>
        <p:spPr>
          <a:xfrm flipV="1">
            <a:off x="7027124" y="3359352"/>
            <a:ext cx="1" cy="175778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4B6FAB4-98FC-44E4-9A6E-8789BD6BB5FA}"/>
              </a:ext>
            </a:extLst>
          </p:cNvPr>
          <p:cNvSpPr txBox="1"/>
          <p:nvPr/>
        </p:nvSpPr>
        <p:spPr>
          <a:xfrm>
            <a:off x="5258914" y="22738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A6F714A-4081-499B-9A84-F8EC41D0A68E}"/>
              </a:ext>
            </a:extLst>
          </p:cNvPr>
          <p:cNvSpPr txBox="1"/>
          <p:nvPr/>
        </p:nvSpPr>
        <p:spPr>
          <a:xfrm>
            <a:off x="4293056" y="4064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21A529-C79B-4AB4-BEC1-06646094190B}"/>
              </a:ext>
            </a:extLst>
          </p:cNvPr>
          <p:cNvSpPr txBox="1"/>
          <p:nvPr/>
        </p:nvSpPr>
        <p:spPr>
          <a:xfrm>
            <a:off x="7345701" y="406151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CAD0883-23EF-4E12-B25A-310AEDB78FC8}"/>
              </a:ext>
            </a:extLst>
          </p:cNvPr>
          <p:cNvSpPr txBox="1"/>
          <p:nvPr/>
        </p:nvSpPr>
        <p:spPr>
          <a:xfrm>
            <a:off x="5540626" y="4064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C748B3D-83C3-4253-845B-56C881527CEE}"/>
              </a:ext>
            </a:extLst>
          </p:cNvPr>
          <p:cNvSpPr txBox="1"/>
          <p:nvPr/>
        </p:nvSpPr>
        <p:spPr>
          <a:xfrm>
            <a:off x="3936845" y="208922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742DFF2-4C00-4C33-ADE2-21D9EA6C6FDA}"/>
              </a:ext>
            </a:extLst>
          </p:cNvPr>
          <p:cNvCxnSpPr>
            <a:endCxn id="54" idx="2"/>
          </p:cNvCxnSpPr>
          <p:nvPr/>
        </p:nvCxnSpPr>
        <p:spPr>
          <a:xfrm flipV="1">
            <a:off x="3350864" y="3359352"/>
            <a:ext cx="441649" cy="63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35289A5-FBAD-46F4-8526-B3BA8C9E1462}"/>
              </a:ext>
            </a:extLst>
          </p:cNvPr>
          <p:cNvSpPr txBox="1"/>
          <p:nvPr/>
        </p:nvSpPr>
        <p:spPr>
          <a:xfrm>
            <a:off x="3347709" y="294582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γ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F164376-5D75-43DE-A104-C916DDCFE0A3}"/>
              </a:ext>
            </a:extLst>
          </p:cNvPr>
          <p:cNvSpPr/>
          <p:nvPr/>
        </p:nvSpPr>
        <p:spPr>
          <a:xfrm>
            <a:off x="3792513" y="4669328"/>
            <a:ext cx="933061" cy="901959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3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9992816D-5CEB-47DE-A956-9B6CB65C82DB}"/>
              </a:ext>
            </a:extLst>
          </p:cNvPr>
          <p:cNvCxnSpPr>
            <a:cxnSpLocks/>
            <a:stCxn id="33" idx="0"/>
            <a:endCxn id="54" idx="4"/>
          </p:cNvCxnSpPr>
          <p:nvPr/>
        </p:nvCxnSpPr>
        <p:spPr>
          <a:xfrm rot="5400000" flipH="1" flipV="1">
            <a:off x="3829546" y="4239830"/>
            <a:ext cx="858997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A432E00A-3772-4344-8FA3-B7F65993BF01}"/>
              </a:ext>
            </a:extLst>
          </p:cNvPr>
          <p:cNvCxnSpPr>
            <a:cxnSpLocks/>
            <a:stCxn id="33" idx="4"/>
            <a:endCxn id="33" idx="2"/>
          </p:cNvCxnSpPr>
          <p:nvPr/>
        </p:nvCxnSpPr>
        <p:spPr>
          <a:xfrm rot="5400000" flipH="1">
            <a:off x="3800289" y="5112533"/>
            <a:ext cx="450979" cy="466531"/>
          </a:xfrm>
          <a:prstGeom prst="curvedConnector4">
            <a:avLst>
              <a:gd name="adj1" fmla="val -50690"/>
              <a:gd name="adj2" fmla="val 149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9203938-D9DF-4229-AF00-1A9A14DB0F51}"/>
              </a:ext>
            </a:extLst>
          </p:cNvPr>
          <p:cNvSpPr txBox="1"/>
          <p:nvPr/>
        </p:nvSpPr>
        <p:spPr>
          <a:xfrm>
            <a:off x="6560593" y="208922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519F73-A8B1-4BD2-962D-B94441150DCD}"/>
              </a:ext>
            </a:extLst>
          </p:cNvPr>
          <p:cNvSpPr txBox="1"/>
          <p:nvPr/>
        </p:nvSpPr>
        <p:spPr>
          <a:xfrm>
            <a:off x="5258914" y="534579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13BD84-34AC-4AED-BCDC-0E2EEAB1CD6E}"/>
              </a:ext>
            </a:extLst>
          </p:cNvPr>
          <p:cNvSpPr txBox="1"/>
          <p:nvPr/>
        </p:nvSpPr>
        <p:spPr>
          <a:xfrm>
            <a:off x="3261715" y="534579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7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  <p:bldP spid="50" grpId="1"/>
      <p:bldP spid="51" grpId="0"/>
      <p:bldP spid="53" grpId="0"/>
      <p:bldP spid="37" grpId="0"/>
      <p:bldP spid="38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278FB1-3F45-4F6C-92E4-D944FFA88E81}"/>
              </a:ext>
            </a:extLst>
          </p:cNvPr>
          <p:cNvSpPr/>
          <p:nvPr/>
        </p:nvSpPr>
        <p:spPr>
          <a:xfrm>
            <a:off x="-115077" y="297025"/>
            <a:ext cx="12422154" cy="62639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562C8CF-B604-4263-9928-1F2DD56E0F89}"/>
              </a:ext>
            </a:extLst>
          </p:cNvPr>
          <p:cNvGrpSpPr/>
          <p:nvPr/>
        </p:nvGrpSpPr>
        <p:grpSpPr>
          <a:xfrm>
            <a:off x="677530" y="836571"/>
            <a:ext cx="10505953" cy="369332"/>
            <a:chOff x="931334" y="2275998"/>
            <a:chExt cx="10505953" cy="36933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07F55E5-D129-44BD-AC08-C0DEE43327F7}"/>
                </a:ext>
              </a:extLst>
            </p:cNvPr>
            <p:cNvSpPr txBox="1"/>
            <p:nvPr/>
          </p:nvSpPr>
          <p:spPr>
            <a:xfrm>
              <a:off x="931334" y="2275998"/>
              <a:ext cx="1585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“</a:t>
              </a:r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βαβαβα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”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8E32FA9-082F-4F62-AC76-1AC015BCAF5D}"/>
                </a:ext>
              </a:extLst>
            </p:cNvPr>
            <p:cNvSpPr txBox="1"/>
            <p:nvPr/>
          </p:nvSpPr>
          <p:spPr>
            <a:xfrm>
              <a:off x="8251158" y="2275998"/>
              <a:ext cx="3186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{S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} = </a:t>
              </a:r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False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087DC55-C954-423E-A9D7-9F83D09BFAEB}"/>
              </a:ext>
            </a:extLst>
          </p:cNvPr>
          <p:cNvGrpSpPr/>
          <p:nvPr/>
        </p:nvGrpSpPr>
        <p:grpSpPr>
          <a:xfrm>
            <a:off x="3792513" y="2908372"/>
            <a:ext cx="3234612" cy="2659746"/>
            <a:chOff x="1026367" y="2768082"/>
            <a:chExt cx="3234612" cy="2659746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30BF11E-F88E-484A-88DD-94086012FE2C}"/>
                </a:ext>
              </a:extLst>
            </p:cNvPr>
            <p:cNvSpPr/>
            <p:nvPr/>
          </p:nvSpPr>
          <p:spPr>
            <a:xfrm>
              <a:off x="1026367" y="2768082"/>
              <a:ext cx="933061" cy="901959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baseline="-25000" dirty="0"/>
                <a:t>0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967C33D-B1D3-4F2B-879E-D3CDF12A6407}"/>
                </a:ext>
              </a:extLst>
            </p:cNvPr>
            <p:cNvSpPr/>
            <p:nvPr/>
          </p:nvSpPr>
          <p:spPr>
            <a:xfrm>
              <a:off x="3327918" y="2768082"/>
              <a:ext cx="933061" cy="901959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28CD09D-679E-4FF4-B601-A443D9A5A37A}"/>
                </a:ext>
              </a:extLst>
            </p:cNvPr>
            <p:cNvSpPr/>
            <p:nvPr/>
          </p:nvSpPr>
          <p:spPr>
            <a:xfrm>
              <a:off x="3327917" y="4525869"/>
              <a:ext cx="933061" cy="901959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r>
                <a:rPr lang="en-US" baseline="-25000" dirty="0"/>
                <a:t>2</a:t>
              </a:r>
            </a:p>
          </p:txBody>
        </p:sp>
      </p:grp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97503CF0-8894-436F-B8A4-6CBB11421514}"/>
              </a:ext>
            </a:extLst>
          </p:cNvPr>
          <p:cNvCxnSpPr>
            <a:stCxn id="53" idx="7"/>
            <a:endCxn id="54" idx="1"/>
          </p:cNvCxnSpPr>
          <p:nvPr/>
        </p:nvCxnSpPr>
        <p:spPr>
          <a:xfrm rot="5400000" flipH="1" flipV="1">
            <a:off x="5409819" y="2219572"/>
            <a:ext cx="12700" cy="1641778"/>
          </a:xfrm>
          <a:prstGeom prst="curvedConnector3">
            <a:avLst>
              <a:gd name="adj1" fmla="val 2840071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0406DEA-4B43-4024-A171-99EC868858AC}"/>
              </a:ext>
            </a:extLst>
          </p:cNvPr>
          <p:cNvCxnSpPr>
            <a:cxnSpLocks/>
            <a:stCxn id="54" idx="0"/>
            <a:endCxn id="54" idx="7"/>
          </p:cNvCxnSpPr>
          <p:nvPr/>
        </p:nvCxnSpPr>
        <p:spPr>
          <a:xfrm rot="16200000" flipH="1">
            <a:off x="6659493" y="2809473"/>
            <a:ext cx="132089" cy="329886"/>
          </a:xfrm>
          <a:prstGeom prst="curvedConnector3">
            <a:avLst>
              <a:gd name="adj1" fmla="val -27196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5D9CBFEB-DD90-4E4B-87C2-9538647D15DB}"/>
              </a:ext>
            </a:extLst>
          </p:cNvPr>
          <p:cNvCxnSpPr>
            <a:cxnSpLocks/>
            <a:stCxn id="56" idx="3"/>
            <a:endCxn id="33" idx="5"/>
          </p:cNvCxnSpPr>
          <p:nvPr/>
        </p:nvCxnSpPr>
        <p:spPr>
          <a:xfrm rot="5400000">
            <a:off x="5408235" y="4616725"/>
            <a:ext cx="3169" cy="1641777"/>
          </a:xfrm>
          <a:prstGeom prst="curvedConnector3">
            <a:avLst>
              <a:gd name="adj1" fmla="val 11481792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7CA13DD7-DD3A-4195-A303-F1EE94B719FE}"/>
              </a:ext>
            </a:extLst>
          </p:cNvPr>
          <p:cNvCxnSpPr>
            <a:cxnSpLocks/>
            <a:stCxn id="54" idx="2"/>
            <a:endCxn id="56" idx="2"/>
          </p:cNvCxnSpPr>
          <p:nvPr/>
        </p:nvCxnSpPr>
        <p:spPr>
          <a:xfrm rot="10800000" flipV="1">
            <a:off x="6094064" y="3359351"/>
            <a:ext cx="1" cy="175778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D6FE213C-FBC1-4493-B22D-6CD37E4962BE}"/>
              </a:ext>
            </a:extLst>
          </p:cNvPr>
          <p:cNvCxnSpPr>
            <a:stCxn id="53" idx="1"/>
            <a:endCxn id="53" idx="0"/>
          </p:cNvCxnSpPr>
          <p:nvPr/>
        </p:nvCxnSpPr>
        <p:spPr>
          <a:xfrm rot="5400000" flipH="1" flipV="1">
            <a:off x="4028056" y="2809474"/>
            <a:ext cx="132089" cy="329887"/>
          </a:xfrm>
          <a:prstGeom prst="curvedConnector3">
            <a:avLst>
              <a:gd name="adj1" fmla="val 376669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A5EA44F6-37B9-422A-BEED-5FDCF0728C15}"/>
              </a:ext>
            </a:extLst>
          </p:cNvPr>
          <p:cNvCxnSpPr>
            <a:cxnSpLocks/>
            <a:stCxn id="56" idx="6"/>
            <a:endCxn id="54" idx="6"/>
          </p:cNvCxnSpPr>
          <p:nvPr/>
        </p:nvCxnSpPr>
        <p:spPr>
          <a:xfrm flipV="1">
            <a:off x="7027124" y="3359352"/>
            <a:ext cx="1" cy="175778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31FBB6C-B834-408F-A702-65484DEC1E61}"/>
              </a:ext>
            </a:extLst>
          </p:cNvPr>
          <p:cNvSpPr txBox="1"/>
          <p:nvPr/>
        </p:nvSpPr>
        <p:spPr>
          <a:xfrm>
            <a:off x="5258914" y="22738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68F415D-78F3-44AA-AF06-9751897E7BA8}"/>
              </a:ext>
            </a:extLst>
          </p:cNvPr>
          <p:cNvSpPr txBox="1"/>
          <p:nvPr/>
        </p:nvSpPr>
        <p:spPr>
          <a:xfrm>
            <a:off x="4293056" y="4064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D4616B-667A-40AA-A3FB-01ED826927F9}"/>
              </a:ext>
            </a:extLst>
          </p:cNvPr>
          <p:cNvSpPr txBox="1"/>
          <p:nvPr/>
        </p:nvSpPr>
        <p:spPr>
          <a:xfrm>
            <a:off x="7345701" y="406151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79CB5BA-117A-4EBC-97C5-727F365A89CA}"/>
              </a:ext>
            </a:extLst>
          </p:cNvPr>
          <p:cNvSpPr txBox="1"/>
          <p:nvPr/>
        </p:nvSpPr>
        <p:spPr>
          <a:xfrm>
            <a:off x="5540626" y="4064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DBCBB5-EDA2-454F-B763-27E495367D88}"/>
              </a:ext>
            </a:extLst>
          </p:cNvPr>
          <p:cNvSpPr txBox="1"/>
          <p:nvPr/>
        </p:nvSpPr>
        <p:spPr>
          <a:xfrm>
            <a:off x="3936845" y="208922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DB64634-C2EA-48DE-BCA9-6F044F978264}"/>
              </a:ext>
            </a:extLst>
          </p:cNvPr>
          <p:cNvCxnSpPr>
            <a:endCxn id="53" idx="2"/>
          </p:cNvCxnSpPr>
          <p:nvPr/>
        </p:nvCxnSpPr>
        <p:spPr>
          <a:xfrm flipV="1">
            <a:off x="3350864" y="3359352"/>
            <a:ext cx="441649" cy="63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22A8CB0-61A1-4F73-BD43-62941678938C}"/>
              </a:ext>
            </a:extLst>
          </p:cNvPr>
          <p:cNvSpPr txBox="1"/>
          <p:nvPr/>
        </p:nvSpPr>
        <p:spPr>
          <a:xfrm>
            <a:off x="3347709" y="294582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γ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6CA7C1D-23DC-4760-8C4C-1F9F9EBA2C18}"/>
              </a:ext>
            </a:extLst>
          </p:cNvPr>
          <p:cNvSpPr/>
          <p:nvPr/>
        </p:nvSpPr>
        <p:spPr>
          <a:xfrm>
            <a:off x="3792513" y="4669328"/>
            <a:ext cx="933061" cy="901959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3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7CE38688-5C6F-4D52-B7A8-A4C8963E9FD7}"/>
              </a:ext>
            </a:extLst>
          </p:cNvPr>
          <p:cNvCxnSpPr>
            <a:cxnSpLocks/>
            <a:stCxn id="33" idx="0"/>
            <a:endCxn id="53" idx="4"/>
          </p:cNvCxnSpPr>
          <p:nvPr/>
        </p:nvCxnSpPr>
        <p:spPr>
          <a:xfrm rot="5400000" flipH="1" flipV="1">
            <a:off x="3829546" y="4239830"/>
            <a:ext cx="858997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A90F5C5C-CB86-45C1-B7FC-2EF3F02D06A3}"/>
              </a:ext>
            </a:extLst>
          </p:cNvPr>
          <p:cNvCxnSpPr>
            <a:cxnSpLocks/>
            <a:stCxn id="33" idx="4"/>
            <a:endCxn id="33" idx="2"/>
          </p:cNvCxnSpPr>
          <p:nvPr/>
        </p:nvCxnSpPr>
        <p:spPr>
          <a:xfrm rot="5400000" flipH="1">
            <a:off x="3800289" y="5112533"/>
            <a:ext cx="450979" cy="466531"/>
          </a:xfrm>
          <a:prstGeom prst="curvedConnector4">
            <a:avLst>
              <a:gd name="adj1" fmla="val -50690"/>
              <a:gd name="adj2" fmla="val 149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F830C76-C3E3-47AA-8F8D-8B376A392521}"/>
              </a:ext>
            </a:extLst>
          </p:cNvPr>
          <p:cNvSpPr txBox="1"/>
          <p:nvPr/>
        </p:nvSpPr>
        <p:spPr>
          <a:xfrm>
            <a:off x="6560593" y="208922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2257B4-CE9D-4331-94F0-BECA1C478A9C}"/>
              </a:ext>
            </a:extLst>
          </p:cNvPr>
          <p:cNvSpPr txBox="1"/>
          <p:nvPr/>
        </p:nvSpPr>
        <p:spPr>
          <a:xfrm>
            <a:off x="5258914" y="534579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73B776-7AC9-4AA0-846F-EE84A27FF7F8}"/>
              </a:ext>
            </a:extLst>
          </p:cNvPr>
          <p:cNvSpPr txBox="1"/>
          <p:nvPr/>
        </p:nvSpPr>
        <p:spPr>
          <a:xfrm>
            <a:off x="3261715" y="534579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05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  <p:bldP spid="48" grpId="1"/>
      <p:bldP spid="49" grpId="0"/>
      <p:bldP spid="49" grpId="1"/>
      <p:bldP spid="50" grpId="0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6526-8B60-4B8E-8B6C-1D495824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BCDC-57D3-4744-B892-7A436654A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seen in the previous example, series of symbols can return two values:</a:t>
            </a:r>
          </a:p>
          <a:p>
            <a:pPr lvl="1"/>
            <a:r>
              <a:rPr lang="en-US" dirty="0"/>
              <a:t>If we return to the starting state –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True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If we don’t return to the starting state –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False</a:t>
            </a:r>
          </a:p>
          <a:p>
            <a:r>
              <a:rPr lang="en-US" dirty="0"/>
              <a:t>A series of symbols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/>
              <a:t>words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]</a:t>
            </a:r>
            <a:r>
              <a:rPr lang="en-US" dirty="0"/>
              <a:t> that reaches an end state is considered synchronizing.</a:t>
            </a:r>
          </a:p>
          <a:p>
            <a:pPr lvl="1"/>
            <a:r>
              <a:rPr lang="en-US" dirty="0"/>
              <a:t>For our example, the end state is the starting state.</a:t>
            </a:r>
          </a:p>
          <a:p>
            <a:r>
              <a:rPr lang="en-US" dirty="0"/>
              <a:t>Also as seen in the previous example, synchronizing words can be of variable length.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34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2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492</TotalTime>
  <Words>992</Words>
  <Application>Microsoft Office PowerPoint</Application>
  <PresentationFormat>Widescreen</PresentationFormat>
  <Paragraphs>151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Cambria Math</vt:lpstr>
      <vt:lpstr>Corbel</vt:lpstr>
      <vt:lpstr>Wingdings</vt:lpstr>
      <vt:lpstr>Banded</vt:lpstr>
      <vt:lpstr>approximating the shortest synchronizing word in a WFA</vt:lpstr>
      <vt:lpstr>What’s a WFA?</vt:lpstr>
      <vt:lpstr>Deterministic finite automaton</vt:lpstr>
      <vt:lpstr>Weighted Deterministic finite automaton</vt:lpstr>
      <vt:lpstr>A Quick exercise</vt:lpstr>
      <vt:lpstr>PowerPoint Presentation</vt:lpstr>
      <vt:lpstr>PowerPoint Presentation</vt:lpstr>
      <vt:lpstr>PowerPoint Presentation</vt:lpstr>
      <vt:lpstr>Synchronizing words</vt:lpstr>
      <vt:lpstr>Weighted synchronizing words</vt:lpstr>
      <vt:lpstr>Algorithm</vt:lpstr>
      <vt:lpstr>Compute words</vt:lpstr>
      <vt:lpstr>Approximate weight of synchronizing words</vt:lpstr>
      <vt:lpstr>Heuristics</vt:lpstr>
      <vt:lpstr>Heuristics</vt:lpstr>
      <vt:lpstr>Additional heuristics</vt:lpstr>
      <vt:lpstr>Additional heuristics</vt:lpstr>
      <vt:lpstr>Additional heuristics</vt:lpstr>
      <vt:lpstr>My additions</vt:lpstr>
      <vt:lpstr>New Additions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 Jacobs</dc:creator>
  <cp:lastModifiedBy>Mitchell Jacobs</cp:lastModifiedBy>
  <cp:revision>53</cp:revision>
  <dcterms:created xsi:type="dcterms:W3CDTF">2021-04-11T17:36:40Z</dcterms:created>
  <dcterms:modified xsi:type="dcterms:W3CDTF">2021-04-12T19:45:44Z</dcterms:modified>
</cp:coreProperties>
</file>