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8" r:id="rId6"/>
    <p:sldId id="260" r:id="rId7"/>
    <p:sldId id="277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BCDC-57D3-4744-B892-7A436654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previous example, series of symbols can return two values:</a:t>
            </a:r>
          </a:p>
          <a:p>
            <a:pPr lvl="1"/>
            <a:r>
              <a:rPr lang="en-US" dirty="0"/>
              <a:t>If we return to the starting state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we don’t return to the starting state 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False</a:t>
            </a:r>
          </a:p>
          <a:p>
            <a:r>
              <a:rPr lang="en-US" dirty="0"/>
              <a:t>A series of symbols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/>
              <a:t>words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/>
              <a:t> that reaches an end state is considered synchronizing.</a:t>
            </a:r>
          </a:p>
          <a:p>
            <a:pPr lvl="1"/>
            <a:r>
              <a:rPr lang="en-US" dirty="0"/>
              <a:t>For our example, the end state is the starting state.</a:t>
            </a:r>
          </a:p>
          <a:p>
            <a:r>
              <a:rPr lang="en-US" dirty="0"/>
              <a:t>Also as seen in the previous example, synchronizing words can be of variable length.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A-5246-4078-83E2-983BEF7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8D2-D59B-4A2E-975E-CCA4F5A5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weights to symbols allows us to determine the weight of a given synchronizing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are able to state the goal of the algorithm</a:t>
            </a:r>
          </a:p>
          <a:p>
            <a:r>
              <a:rPr lang="en-US" dirty="0"/>
              <a:t>The goal of the algorithm is to approximate the shortest and “lightest” synchronizing word.</a:t>
            </a:r>
          </a:p>
        </p:txBody>
      </p:sp>
    </p:spTree>
    <p:extLst>
      <p:ext uri="{BB962C8B-B14F-4D97-AF65-F5344CB8AC3E}">
        <p14:creationId xmlns:p14="http://schemas.microsoft.com/office/powerpoint/2010/main" val="148838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99" y="2179314"/>
            <a:ext cx="6762630" cy="4206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is a finite set of states.</a:t>
            </a:r>
          </a:p>
          <a:p>
            <a:r>
              <a:rPr lang="en-US" i="1" dirty="0"/>
              <a:t>Σ </a:t>
            </a:r>
            <a:r>
              <a:rPr lang="en-US" dirty="0"/>
              <a:t>is a finite alphabet.</a:t>
            </a:r>
          </a:p>
          <a:p>
            <a:r>
              <a:rPr lang="en-US" i="1" dirty="0"/>
              <a:t>δ </a:t>
            </a:r>
            <a:r>
              <a:rPr lang="en-US" dirty="0"/>
              <a:t>is the transition function: </a:t>
            </a:r>
            <a:r>
              <a:rPr lang="en-US" i="1" dirty="0"/>
              <a:t>Q</a:t>
            </a:r>
            <a:r>
              <a:rPr lang="en-US" dirty="0"/>
              <a:t> x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r>
              <a:rPr lang="en-US" i="1" dirty="0"/>
              <a:t>γ </a:t>
            </a:r>
            <a:r>
              <a:rPr lang="en-US" dirty="0"/>
              <a:t>is the weight function: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for </a:t>
            </a:r>
            <a:r>
              <a:rPr lang="en-US" i="1" dirty="0"/>
              <a:t>Q’</a:t>
            </a:r>
            <a:r>
              <a:rPr lang="en-US" dirty="0"/>
              <a:t>, where </a:t>
            </a:r>
            <a:r>
              <a:rPr lang="en-US" i="1" dirty="0"/>
              <a:t>Q’</a:t>
            </a:r>
            <a:r>
              <a:rPr lang="en-US" dirty="0"/>
              <a:t> is up to </a:t>
            </a:r>
            <a:r>
              <a:rPr lang="en-US" i="1" dirty="0"/>
              <a:t>m </a:t>
            </a:r>
            <a:r>
              <a:rPr lang="en-US" dirty="0"/>
              <a:t>subsets of </a:t>
            </a:r>
            <a:r>
              <a:rPr lang="en-US" i="1" dirty="0"/>
              <a:t>Q.</a:t>
            </a:r>
          </a:p>
          <a:p>
            <a:endParaRPr lang="en-US" dirty="0"/>
          </a:p>
          <a:p>
            <a:r>
              <a:rPr lang="en-US" dirty="0"/>
              <a:t>This algorithm is used to generate a set of weighted short synchronizing words for any power automaton of </a:t>
            </a:r>
            <a:r>
              <a:rPr lang="en-US" i="1" dirty="0"/>
              <a:t>A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u.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is the approximate shortest and “lightest” synchronizing word or NULL if there is no synchronizing 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algorithm uses the previous compute words algorithm to generate words, then evaluates each word with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, returning the word which satisfies </a:t>
            </a:r>
            <a:r>
              <a:rPr lang="en-US" i="1" dirty="0"/>
              <a:t>t </a:t>
            </a:r>
            <a:r>
              <a:rPr lang="en-US" dirty="0"/>
              <a:t>and minimizes </a:t>
            </a:r>
            <a:r>
              <a:rPr lang="en-US" i="1" dirty="0"/>
              <a:t>h </a:t>
            </a:r>
            <a:r>
              <a:rPr lang="en-US" dirty="0"/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5" y="2565692"/>
            <a:ext cx="7253736" cy="3416320"/>
          </a:xfr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869408" cy="42062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 stated in the title of the second algorithm, we are approximating the best synchronizing word.</a:t>
                </a:r>
              </a:p>
              <a:p>
                <a:r>
                  <a:rPr lang="en-US" dirty="0"/>
                  <a:t> We are trying to balance the length of the word and the weight of the word</a:t>
                </a:r>
              </a:p>
              <a:p>
                <a:r>
                  <a:rPr lang="en-US" dirty="0"/>
                  <a:t>Each </a:t>
                </a:r>
                <a:r>
                  <a:rPr lang="en-US" i="1" dirty="0"/>
                  <a:t>h </a:t>
                </a:r>
                <a:r>
                  <a:rPr lang="en-US" dirty="0"/>
                  <a:t>and </a:t>
                </a:r>
                <a:r>
                  <a:rPr lang="en-US" i="1" dirty="0"/>
                  <a:t>t</a:t>
                </a:r>
                <a:r>
                  <a:rPr lang="en-US" dirty="0"/>
                  <a:t> uses a different approach to approximate the best synchronizing word.</a:t>
                </a:r>
              </a:p>
              <a:p>
                <a:endParaRPr lang="en-US" dirty="0"/>
              </a:p>
              <a:p>
                <a:r>
                  <a:rPr lang="en-US" dirty="0"/>
                  <a:t>Heuristic 1:						</a:t>
                </a:r>
                <a:r>
                  <a:rPr lang="en-US" i="1" dirty="0"/>
                  <a:t>P</a:t>
                </a:r>
                <a:r>
                  <a:rPr lang="en-US" dirty="0"/>
                  <a:t> is the set of all the shortest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/>
                  <a:t>				</a:t>
                </a:r>
                <a:r>
                  <a:rPr lang="en-US" dirty="0"/>
                  <a:t>words for each cardinality of </a:t>
                </a:r>
                <a:r>
                  <a:rPr lang="en-US" i="1" dirty="0"/>
                  <a:t>T</a:t>
                </a:r>
                <a:r>
                  <a:rPr lang="en-US" dirty="0"/>
                  <a:t>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					T</a:t>
                </a:r>
                <a:r>
                  <a:rPr lang="en-US" dirty="0"/>
                  <a:t> is the set of all								 	remaining states.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Examples- 	</a:t>
                </a:r>
                <a:r>
                  <a:rPr lang="en-US" i="1" dirty="0"/>
                  <a:t>P</a:t>
                </a:r>
                <a:r>
                  <a:rPr lang="en-US" dirty="0"/>
                  <a:t>: ((0, “”) , (1, ”</a:t>
                </a:r>
                <a:r>
                  <a:rPr lang="el-GR" dirty="0"/>
                  <a:t> β</a:t>
                </a:r>
                <a:r>
                  <a:rPr lang="en-US" dirty="0"/>
                  <a:t>”), (2, “</a:t>
                </a:r>
                <a:r>
                  <a:rPr lang="el-GR" dirty="0"/>
                  <a:t>βα</a:t>
                </a:r>
                <a:r>
                  <a:rPr lang="en-US" dirty="0"/>
                  <a:t>”))	</a:t>
                </a:r>
                <a:r>
                  <a:rPr lang="en-US" i="1" dirty="0"/>
                  <a:t>T</a:t>
                </a:r>
                <a:r>
                  <a:rPr lang="en-US" dirty="0"/>
                  <a:t>: (2,3)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869408" cy="4206240"/>
              </a:xfrm>
              <a:blipFill>
                <a:blip r:embed="rId2"/>
                <a:stretch>
                  <a:fillRect l="-618" t="-2029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2: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from H</a:t>
                </a:r>
                <a:r>
                  <a:rPr lang="en-US" baseline="-25000" dirty="0"/>
                  <a:t>1</a:t>
                </a:r>
                <a:r>
                  <a:rPr lang="en-US" dirty="0"/>
                  <a:t> but uses </a:t>
                </a:r>
                <a:r>
                  <a:rPr lang="en-US" i="1" dirty="0"/>
                  <a:t>T</a:t>
                </a:r>
                <a:r>
                  <a:rPr lang="en-US" dirty="0"/>
                  <a:t> instead of </a:t>
                </a:r>
                <a:r>
                  <a:rPr lang="en-US" i="1" dirty="0"/>
                  <a:t>P</a:t>
                </a:r>
                <a:r>
                  <a:rPr lang="en-US" dirty="0"/>
                  <a:t> for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 </a:t>
                </a:r>
                <a:r>
                  <a:rPr lang="en-US" dirty="0"/>
                  <a:t>prioritizes words that reduce the remaining states needed to be calculated over words with less weight.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3: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T,m</a:t>
                </a:r>
                <a:r>
                  <a:rPr lang="en-US" i="1" dirty="0"/>
                  <a:t>)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is modeled off </a:t>
                </a:r>
                <a:r>
                  <a:rPr lang="en-US" dirty="0" err="1"/>
                  <a:t>Eppsiten’s</a:t>
                </a:r>
                <a:r>
                  <a:rPr lang="en-US" dirty="0"/>
                  <a:t> breadth-first heuristic algorithm for DFAs which checks all paths up to depth </a:t>
                </a:r>
                <a:r>
                  <a:rPr lang="en-US" i="1" dirty="0"/>
                  <a:t>m </a:t>
                </a:r>
                <a:r>
                  <a:rPr lang="en-US" dirty="0"/>
                  <a:t>for each state.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 </a:t>
                </a:r>
                <a:r>
                  <a:rPr lang="en-US" dirty="0"/>
                  <a:t>checks if </a:t>
                </a:r>
                <a:r>
                  <a:rPr lang="en-US" i="1" dirty="0"/>
                  <a:t>P</a:t>
                </a:r>
                <a:r>
                  <a:rPr lang="en-US" dirty="0"/>
                  <a:t> is a subset of </a:t>
                </a:r>
                <a:r>
                  <a:rPr lang="en-US" i="1" dirty="0"/>
                  <a:t>T</a:t>
                </a:r>
                <a:r>
                  <a:rPr lang="en-US" dirty="0"/>
                  <a:t> and if </a:t>
                </a:r>
                <a:r>
                  <a:rPr lang="en-US" i="1" dirty="0"/>
                  <a:t>P </a:t>
                </a:r>
                <a:r>
                  <a:rPr lang="en-US" dirty="0"/>
                  <a:t>is equal to </a:t>
                </a:r>
                <a:r>
                  <a:rPr lang="en-US" i="1" dirty="0"/>
                  <a:t>m </a:t>
                </a:r>
                <a:r>
                  <a:rPr lang="en-US" dirty="0"/>
                  <a:t>which is number of “branches” we can path down.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 </a:t>
                </a:r>
                <a:r>
                  <a:rPr lang="en-US" dirty="0"/>
                  <a:t>simply returns the weight of the word.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4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Heuristic 4: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h </a:t>
                </a:r>
                <a:r>
                  <a:rPr lang="en-US" dirty="0"/>
                  <a:t>from H</a:t>
                </a:r>
                <a:r>
                  <a:rPr lang="en-US" baseline="-25000" dirty="0"/>
                  <a:t>2</a:t>
                </a:r>
                <a:r>
                  <a:rPr lang="en-US" dirty="0"/>
                  <a:t> but squares the denominator.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1-3</a:t>
                </a:r>
                <a:r>
                  <a:rPr lang="en-US" dirty="0"/>
                  <a:t> might not choose paths which use heavier symbols in the first iteration which could lead to inefficient paths.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 </a:t>
                </a:r>
                <a:r>
                  <a:rPr lang="en-US" dirty="0"/>
                  <a:t>highly prioritizes words that reduce the remaining paths needed to be calculated over words with less weight.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https://github.com/Jacobsma/CS477-Project</a:t>
            </a:r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3D2C-83ED-4C9B-8651-3E3DE699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Implementing new heuristics to possibly find better synchronizing words.</a:t>
            </a:r>
          </a:p>
          <a:p>
            <a:pPr lvl="1"/>
            <a:r>
              <a:rPr lang="en-US" dirty="0"/>
              <a:t>Modifying current heuristics to possibly improve their results</a:t>
            </a:r>
          </a:p>
          <a:p>
            <a:r>
              <a:rPr lang="en-US" dirty="0"/>
              <a:t>Automata</a:t>
            </a:r>
          </a:p>
          <a:p>
            <a:pPr lvl="1"/>
            <a:r>
              <a:rPr lang="en-US" dirty="0"/>
              <a:t>Testing the algorithm on more automata</a:t>
            </a:r>
          </a:p>
          <a:p>
            <a:pPr lvl="1"/>
            <a:r>
              <a:rPr lang="en-US" dirty="0"/>
              <a:t>Comparing results from each automata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Optimizing the current algorithms implementation</a:t>
            </a:r>
          </a:p>
          <a:p>
            <a:pPr lvl="1"/>
            <a:r>
              <a:rPr lang="en-US" dirty="0"/>
              <a:t>Refactoring the current algorithm implementation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Timing the computation time for each heuristic</a:t>
            </a:r>
          </a:p>
          <a:p>
            <a:pPr lvl="1"/>
            <a:r>
              <a:rPr lang="en-US" dirty="0"/>
              <a:t>Comparing heuristic timing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/>
              <a:t>a-</a:t>
            </a:r>
            <a:r>
              <a:rPr lang="en-US" dirty="0" err="1"/>
              <a:t>zA</a:t>
            </a:r>
            <a:r>
              <a:rPr lang="en-US" dirty="0"/>
              <a:t>-Z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Deterministic Finite Automaton assign weight to each symbol.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648-11D3-4921-9AE2-C3D3106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finite automata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83AE4-019C-4262-99A5-D45FD68B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automata are used in many applications</a:t>
            </a:r>
          </a:p>
          <a:p>
            <a:pPr lvl="1"/>
            <a:r>
              <a:rPr lang="en-US" dirty="0"/>
              <a:t>Text processing</a:t>
            </a:r>
          </a:p>
          <a:p>
            <a:pPr lvl="1"/>
            <a:r>
              <a:rPr lang="en-US" dirty="0"/>
              <a:t>Compilers</a:t>
            </a:r>
          </a:p>
          <a:p>
            <a:pPr lvl="1"/>
            <a:r>
              <a:rPr lang="en-US" dirty="0"/>
              <a:t>Hardware design</a:t>
            </a:r>
          </a:p>
          <a:p>
            <a:pPr lvl="1"/>
            <a:r>
              <a:rPr lang="en-US" dirty="0"/>
              <a:t>Network protocols</a:t>
            </a:r>
          </a:p>
          <a:p>
            <a:r>
              <a:rPr lang="en-US" dirty="0"/>
              <a:t>Automata theory is present in many fields</a:t>
            </a:r>
          </a:p>
          <a:p>
            <a:pPr lvl="1"/>
            <a:r>
              <a:rPr lang="en-US" dirty="0"/>
              <a:t>Computer Science (duh)</a:t>
            </a:r>
          </a:p>
          <a:p>
            <a:pPr lvl="1"/>
            <a:r>
              <a:rPr lang="en-US" dirty="0"/>
              <a:t>Linguistics</a:t>
            </a:r>
          </a:p>
          <a:p>
            <a:pPr lvl="1"/>
            <a:r>
              <a:rPr lang="en-US" dirty="0"/>
              <a:t>Philosophy</a:t>
            </a:r>
          </a:p>
          <a:p>
            <a:pPr lvl="1"/>
            <a:r>
              <a:rPr lang="en-US" dirty="0"/>
              <a:t>Biology</a:t>
            </a:r>
          </a:p>
          <a:p>
            <a:pPr lvl="1"/>
            <a:r>
              <a:rPr lang="en-US" dirty="0"/>
              <a:t>Electrical Engineering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9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4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582F1-E074-43B0-86F9-6C19D4EF5DE2}"/>
              </a:ext>
            </a:extLst>
          </p:cNvPr>
          <p:cNvSpPr txBox="1"/>
          <p:nvPr/>
        </p:nvSpPr>
        <p:spPr>
          <a:xfrm>
            <a:off x="565692" y="7617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7FE67-1ED0-45E5-92D0-00E2FC17A2C7}"/>
              </a:ext>
            </a:extLst>
          </p:cNvPr>
          <p:cNvSpPr txBox="1"/>
          <p:nvPr/>
        </p:nvSpPr>
        <p:spPr>
          <a:xfrm>
            <a:off x="565692" y="116800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Alphabet = {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C5459A-6A2F-4228-9D81-CAAC823E5F8C}"/>
              </a:ext>
            </a:extLst>
          </p:cNvPr>
          <p:cNvSpPr txBox="1"/>
          <p:nvPr/>
        </p:nvSpPr>
        <p:spPr>
          <a:xfrm>
            <a:off x="565691" y="153733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53E133-2F98-40C8-8550-29F774864B84}"/>
              </a:ext>
            </a:extLst>
          </p:cNvPr>
          <p:cNvSpPr txBox="1"/>
          <p:nvPr/>
        </p:nvSpPr>
        <p:spPr>
          <a:xfrm>
            <a:off x="7884002" y="1539120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{S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 =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F4C95D-3F4E-4CEF-BF78-3FAA7F437BCF}"/>
              </a:ext>
            </a:extLst>
          </p:cNvPr>
          <p:cNvGrpSpPr/>
          <p:nvPr/>
        </p:nvGrpSpPr>
        <p:grpSpPr>
          <a:xfrm>
            <a:off x="3736530" y="3051441"/>
            <a:ext cx="3234612" cy="2659746"/>
            <a:chOff x="1026367" y="2768082"/>
            <a:chExt cx="3234612" cy="26597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F11FAAC-ADDB-4716-B616-131B6B75E045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93F3303-18E5-4DB5-9349-E32106A7D240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B040DD-6BE9-428C-9665-D2EDB6FD13C0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BCD9547-2B86-40A2-8FEA-8A4765ED754A}"/>
              </a:ext>
            </a:extLst>
          </p:cNvPr>
          <p:cNvCxnSpPr>
            <a:stCxn id="3" idx="7"/>
            <a:endCxn id="4" idx="1"/>
          </p:cNvCxnSpPr>
          <p:nvPr/>
        </p:nvCxnSpPr>
        <p:spPr>
          <a:xfrm rot="5400000" flipH="1" flipV="1">
            <a:off x="5353836" y="2362641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12C7B29-CB09-439E-8881-57D9D8E72C32}"/>
              </a:ext>
            </a:extLst>
          </p:cNvPr>
          <p:cNvCxnSpPr>
            <a:cxnSpLocks/>
            <a:stCxn id="4" idx="0"/>
            <a:endCxn id="4" idx="7"/>
          </p:cNvCxnSpPr>
          <p:nvPr/>
        </p:nvCxnSpPr>
        <p:spPr>
          <a:xfrm rot="16200000" flipH="1">
            <a:off x="6603510" y="2952542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3AF8516-FBC7-43F7-B639-62F326A59907}"/>
              </a:ext>
            </a:extLst>
          </p:cNvPr>
          <p:cNvCxnSpPr>
            <a:cxnSpLocks/>
            <a:stCxn id="5" idx="3"/>
            <a:endCxn id="35" idx="5"/>
          </p:cNvCxnSpPr>
          <p:nvPr/>
        </p:nvCxnSpPr>
        <p:spPr>
          <a:xfrm rot="5400000">
            <a:off x="5352252" y="4759794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5347DFB-6435-4B6D-948C-9A96D3C1002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V="1">
            <a:off x="6038081" y="3502420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1BE83A7-C458-4D54-BA6F-47A707C34A73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3972073" y="2952543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B5FC949-58FF-4940-A020-B9F2DBD0CB0B}"/>
              </a:ext>
            </a:extLst>
          </p:cNvPr>
          <p:cNvCxnSpPr>
            <a:cxnSpLocks/>
            <a:stCxn id="5" idx="6"/>
            <a:endCxn id="4" idx="6"/>
          </p:cNvCxnSpPr>
          <p:nvPr/>
        </p:nvCxnSpPr>
        <p:spPr>
          <a:xfrm flipV="1">
            <a:off x="6971141" y="350242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9E0AC4-4F48-49B7-BD31-8A60100FD78E}"/>
              </a:ext>
            </a:extLst>
          </p:cNvPr>
          <p:cNvSpPr txBox="1"/>
          <p:nvPr/>
        </p:nvSpPr>
        <p:spPr>
          <a:xfrm>
            <a:off x="5202931" y="24169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DD2D8-C1AE-491E-8781-FD909CC60DBB}"/>
              </a:ext>
            </a:extLst>
          </p:cNvPr>
          <p:cNvSpPr txBox="1"/>
          <p:nvPr/>
        </p:nvSpPr>
        <p:spPr>
          <a:xfrm>
            <a:off x="423707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0B6DE-36DE-4302-9C07-1E5EB613E34D}"/>
              </a:ext>
            </a:extLst>
          </p:cNvPr>
          <p:cNvSpPr txBox="1"/>
          <p:nvPr/>
        </p:nvSpPr>
        <p:spPr>
          <a:xfrm>
            <a:off x="7289718" y="42045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9BBC21-306E-4FC4-A6AD-6CAC7D1DD344}"/>
              </a:ext>
            </a:extLst>
          </p:cNvPr>
          <p:cNvSpPr txBox="1"/>
          <p:nvPr/>
        </p:nvSpPr>
        <p:spPr>
          <a:xfrm>
            <a:off x="548464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B12D37-3411-4228-817B-162657AD43E0}"/>
              </a:ext>
            </a:extLst>
          </p:cNvPr>
          <p:cNvSpPr txBox="1"/>
          <p:nvPr/>
        </p:nvSpPr>
        <p:spPr>
          <a:xfrm>
            <a:off x="3880862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F38D9-E578-4E41-8024-11E067A06E1C}"/>
              </a:ext>
            </a:extLst>
          </p:cNvPr>
          <p:cNvCxnSpPr>
            <a:endCxn id="3" idx="2"/>
          </p:cNvCxnSpPr>
          <p:nvPr/>
        </p:nvCxnSpPr>
        <p:spPr>
          <a:xfrm flipV="1">
            <a:off x="3294881" y="3502421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953A10-675E-485A-8F68-2E540C6F573E}"/>
              </a:ext>
            </a:extLst>
          </p:cNvPr>
          <p:cNvSpPr txBox="1"/>
          <p:nvPr/>
        </p:nvSpPr>
        <p:spPr>
          <a:xfrm>
            <a:off x="3291726" y="30888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C16787-6017-472E-95D3-5C463A489053}"/>
              </a:ext>
            </a:extLst>
          </p:cNvPr>
          <p:cNvSpPr/>
          <p:nvPr/>
        </p:nvSpPr>
        <p:spPr>
          <a:xfrm>
            <a:off x="3736530" y="4812397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D57251F-4C18-4A8B-9A2E-0AAEEE90B14D}"/>
              </a:ext>
            </a:extLst>
          </p:cNvPr>
          <p:cNvCxnSpPr>
            <a:cxnSpLocks/>
            <a:stCxn id="35" idx="0"/>
            <a:endCxn id="3" idx="4"/>
          </p:cNvCxnSpPr>
          <p:nvPr/>
        </p:nvCxnSpPr>
        <p:spPr>
          <a:xfrm rot="5400000" flipH="1" flipV="1">
            <a:off x="3773563" y="4382899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BA7DF4C-A53E-4295-A48F-27A71B58A4B6}"/>
              </a:ext>
            </a:extLst>
          </p:cNvPr>
          <p:cNvCxnSpPr>
            <a:cxnSpLocks/>
            <a:stCxn id="35" idx="4"/>
            <a:endCxn id="35" idx="2"/>
          </p:cNvCxnSpPr>
          <p:nvPr/>
        </p:nvCxnSpPr>
        <p:spPr>
          <a:xfrm rot="5400000" flipH="1">
            <a:off x="3744306" y="5255602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3100D9-EAF3-4448-A309-1593E22063A1}"/>
              </a:ext>
            </a:extLst>
          </p:cNvPr>
          <p:cNvSpPr txBox="1"/>
          <p:nvPr/>
        </p:nvSpPr>
        <p:spPr>
          <a:xfrm>
            <a:off x="6504610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9D1138-B8A4-4BD9-9C63-E68DD3B183D8}"/>
              </a:ext>
            </a:extLst>
          </p:cNvPr>
          <p:cNvSpPr txBox="1"/>
          <p:nvPr/>
        </p:nvSpPr>
        <p:spPr>
          <a:xfrm>
            <a:off x="5202931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4FBDFF-F11F-4257-90CF-0BABAC179FC9}"/>
              </a:ext>
            </a:extLst>
          </p:cNvPr>
          <p:cNvSpPr txBox="1"/>
          <p:nvPr/>
        </p:nvSpPr>
        <p:spPr>
          <a:xfrm>
            <a:off x="3205732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44039" cy="369332"/>
            <a:chOff x="696472" y="805653"/>
            <a:chExt cx="11444039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10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True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24FD64-66C0-4B7C-BEF2-D71B790E33BD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D0E324-1C52-44A9-AE68-995500CFFFAD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723CE0E-2F76-4A2F-8C4C-C7E1386D1F88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A56C81-AC44-4D8D-B947-72945C15F79F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C1578C8-AB23-4783-B90D-C7E331FC8B21}"/>
              </a:ext>
            </a:extLst>
          </p:cNvPr>
          <p:cNvCxnSpPr>
            <a:stCxn id="54" idx="7"/>
            <a:endCxn id="55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C8A469-105E-4FE2-8F2D-33480D68CB79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85D3472-366C-4BE8-B457-A0A05A56CA67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817522F-F6DE-4805-AA4B-C1E23CA30E5A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7311BE2-97CB-43A2-A9E9-7003E117763D}"/>
              </a:ext>
            </a:extLst>
          </p:cNvPr>
          <p:cNvCxnSpPr>
            <a:stCxn id="54" idx="1"/>
            <a:endCxn id="54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E1A74C5-261B-4AC2-94CC-857730A93DA6}"/>
              </a:ext>
            </a:extLst>
          </p:cNvPr>
          <p:cNvCxnSpPr>
            <a:cxnSpLocks/>
            <a:stCxn id="56" idx="6"/>
            <a:endCxn id="55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B6FAB4-98FC-44E4-9A6E-8789BD6BB5FA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F714A-4081-499B-9A84-F8EC41D0A68E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1A529-C79B-4AB4-BEC1-06646094190B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AD0883-23EF-4E12-B25A-310AEDB78FC8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748B3D-83C3-4253-845B-56C881527CEE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2DFF2-4C00-4C33-ADE2-21D9EA6C6FDA}"/>
              </a:ext>
            </a:extLst>
          </p:cNvPr>
          <p:cNvCxnSpPr>
            <a:endCxn id="54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5289A5-FBAD-46F4-8526-B3BA8C9E1462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164376-5D75-43DE-A104-C916DDCFE0A3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992816D-5CEB-47DE-A956-9B6CB65C82DB}"/>
              </a:ext>
            </a:extLst>
          </p:cNvPr>
          <p:cNvCxnSpPr>
            <a:cxnSpLocks/>
            <a:stCxn id="33" idx="0"/>
            <a:endCxn id="54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432E00A-3772-4344-8FA3-B7F65993BF01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203938-D9DF-4229-AF00-1A9A14DB0F5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19F73-A8B1-4BD2-962D-B94441150DCD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13BD84-34AC-4AED-BCDC-0E2EEAB1CD6E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0" grpId="1"/>
      <p:bldP spid="51" grpId="0"/>
      <p:bldP spid="53" grpId="0"/>
      <p:bldP spid="37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505953" cy="369332"/>
            <a:chOff x="931334" y="2275998"/>
            <a:chExt cx="10505953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βαβαβα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186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False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87DC55-C954-423E-A9D7-9F83D09BFAEB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0BF11E-F88E-484A-88DD-94086012FE2C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67C33D-B1D3-4F2B-879E-D3CDF12A6407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8CD09D-679E-4FF4-B601-A443D9A5A37A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7503CF0-8894-436F-B8A4-6CBB11421514}"/>
              </a:ext>
            </a:extLst>
          </p:cNvPr>
          <p:cNvCxnSpPr>
            <a:stCxn id="53" idx="7"/>
            <a:endCxn id="54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0406DEA-4B43-4024-A171-99EC868858AC}"/>
              </a:ext>
            </a:extLst>
          </p:cNvPr>
          <p:cNvCxnSpPr>
            <a:cxnSpLocks/>
            <a:stCxn id="54" idx="0"/>
            <a:endCxn id="54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D9CBFEB-DD90-4E4B-87C2-9538647D15DB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CA13DD7-DD3A-4195-A303-F1EE94B719FE}"/>
              </a:ext>
            </a:extLst>
          </p:cNvPr>
          <p:cNvCxnSpPr>
            <a:cxnSpLocks/>
            <a:stCxn id="54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6FE213C-FBC1-4493-B22D-6CD37E4962BE}"/>
              </a:ext>
            </a:extLst>
          </p:cNvPr>
          <p:cNvCxnSpPr>
            <a:stCxn id="53" idx="1"/>
            <a:endCxn id="53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5EA44F6-37B9-422A-BEED-5FDCF0728C15}"/>
              </a:ext>
            </a:extLst>
          </p:cNvPr>
          <p:cNvCxnSpPr>
            <a:cxnSpLocks/>
            <a:stCxn id="56" idx="6"/>
            <a:endCxn id="54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1FBB6C-B834-408F-A702-65484DEC1E61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8F415D-78F3-44AA-AF06-9751897E7BA8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D4616B-667A-40AA-A3FB-01ED826927F9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9CB5BA-117A-4EBC-97C5-727F365A89CA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DBCBB5-EDA2-454F-B763-27E495367D88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B64634-C2EA-48DE-BCA9-6F044F978264}"/>
              </a:ext>
            </a:extLst>
          </p:cNvPr>
          <p:cNvCxnSpPr>
            <a:endCxn id="53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2A8CB0-61A1-4F73-BD43-62941678938C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A7C1D-23DC-4760-8C4C-1F9F9EBA2C18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CE38688-5C6F-4D52-B7A8-A4C8963E9FD7}"/>
              </a:ext>
            </a:extLst>
          </p:cNvPr>
          <p:cNvCxnSpPr>
            <a:cxnSpLocks/>
            <a:stCxn id="33" idx="0"/>
            <a:endCxn id="53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90F5C5C-CB86-45C1-B7FC-2EF3F02D06A3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830C76-C3E3-47AA-8F8D-8B376A39252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2257B4-CE9D-4331-94F0-BECA1C478A9C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73B776-7AC9-4AA0-846F-EE84A27FF7F8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8" grpId="1"/>
      <p:bldP spid="49" grpId="0"/>
      <p:bldP spid="49" grpId="1"/>
      <p:bldP spid="50" grpId="0"/>
      <p:bldP spid="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587</TotalTime>
  <Words>1070</Words>
  <Application>Microsoft Office PowerPoint</Application>
  <PresentationFormat>Widescreen</PresentationFormat>
  <Paragraphs>167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 Math</vt:lpstr>
      <vt:lpstr>Corbel</vt:lpstr>
      <vt:lpstr>Wingdings</vt:lpstr>
      <vt:lpstr>Banded</vt:lpstr>
      <vt:lpstr>approximating the shortest synchronizing word in a WFA</vt:lpstr>
      <vt:lpstr>What’s a WFA?</vt:lpstr>
      <vt:lpstr>Deterministic finite automaton</vt:lpstr>
      <vt:lpstr>Weighted Deterministic finite automaton</vt:lpstr>
      <vt:lpstr>Applications of finite automata</vt:lpstr>
      <vt:lpstr>A Quick exercise</vt:lpstr>
      <vt:lpstr>PowerPoint Presentation</vt:lpstr>
      <vt:lpstr>PowerPoint Presentation</vt:lpstr>
      <vt:lpstr>PowerPoint Presentation</vt:lpstr>
      <vt:lpstr>Synchronizing words</vt:lpstr>
      <vt:lpstr>Weighted synchronizing words</vt:lpstr>
      <vt:lpstr>Algorithm</vt:lpstr>
      <vt:lpstr>Compute words</vt:lpstr>
      <vt:lpstr>Approximate weight of synchronizing words</vt:lpstr>
      <vt:lpstr>Heuristics</vt:lpstr>
      <vt:lpstr>Heuristics</vt:lpstr>
      <vt:lpstr>Additional heuristics</vt:lpstr>
      <vt:lpstr>Additional heuristics</vt:lpstr>
      <vt:lpstr>Additional heuristics</vt:lpstr>
      <vt:lpstr>My additions</vt:lpstr>
      <vt:lpstr>New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57</cp:revision>
  <dcterms:created xsi:type="dcterms:W3CDTF">2021-04-11T17:36:40Z</dcterms:created>
  <dcterms:modified xsi:type="dcterms:W3CDTF">2021-04-14T21:29:34Z</dcterms:modified>
</cp:coreProperties>
</file>