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80" r:id="rId6"/>
    <p:sldId id="281" r:id="rId7"/>
    <p:sldId id="259" r:id="rId8"/>
    <p:sldId id="265" r:id="rId9"/>
    <p:sldId id="279" r:id="rId10"/>
    <p:sldId id="278" r:id="rId11"/>
    <p:sldId id="283" r:id="rId12"/>
    <p:sldId id="267" r:id="rId13"/>
    <p:sldId id="268" r:id="rId14"/>
    <p:sldId id="284" r:id="rId15"/>
    <p:sldId id="269" r:id="rId16"/>
    <p:sldId id="28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finite automata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3AE4-019C-4262-99A5-D45FD68B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Finite automata are used in many applications</a:t>
            </a:r>
          </a:p>
          <a:p>
            <a:pPr lvl="1"/>
            <a:r>
              <a:rPr lang="en-US" dirty="0"/>
              <a:t>Text processing</a:t>
            </a:r>
          </a:p>
          <a:p>
            <a:pPr lvl="1"/>
            <a:r>
              <a:rPr lang="en-US" dirty="0"/>
              <a:t>Lexical analysis 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dirty="0"/>
              <a:t>Hardware design</a:t>
            </a:r>
          </a:p>
          <a:p>
            <a:pPr lvl="1"/>
            <a:r>
              <a:rPr lang="en-US" dirty="0"/>
              <a:t>Network protocols (TCP)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even uses automata?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3AE4-019C-4262-99A5-D45FD68B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Automata theory is present in many fields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Linguistics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Electrical Engineering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and implementations of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6699" y="2630758"/>
            <a:ext cx="6762630" cy="33039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a starting state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Graph</a:t>
            </a:r>
            <a:r>
              <a:rPr lang="en-US" dirty="0"/>
              <a:t> is a set of all the paths from each state to every other state.</a:t>
            </a:r>
          </a:p>
          <a:p>
            <a:endParaRPr lang="en-US" dirty="0"/>
          </a:p>
          <a:p>
            <a:r>
              <a:rPr lang="en-US" i="1" dirty="0" err="1"/>
              <a:t>Pq</a:t>
            </a:r>
            <a:r>
              <a:rPr lang="en-US" i="1" dirty="0"/>
              <a:t> </a:t>
            </a:r>
            <a:r>
              <a:rPr lang="en-US" dirty="0"/>
              <a:t>is a heap containing the current shortest synchronizing words in </a:t>
            </a:r>
            <a:r>
              <a:rPr lang="en-US" i="1" dirty="0"/>
              <a:t>Graph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Distances</a:t>
            </a:r>
            <a:r>
              <a:rPr lang="en-US" dirty="0"/>
              <a:t> is a set containing the shortest synchronizing words in </a:t>
            </a:r>
            <a:r>
              <a:rPr lang="en-US" i="1" dirty="0"/>
              <a:t>Graph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dirty="0"/>
              <a:t>This algorithm generates the set of the shortest synchronizing words from any starting state in automaton of WFA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, maximum subsets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, and heuristic </a:t>
            </a:r>
            <a:r>
              <a:rPr lang="en-US" i="1" dirty="0"/>
              <a:t>h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an empty string if there is no synchronizing word.</a:t>
            </a:r>
          </a:p>
          <a:p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 is the set of all the states in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7114" y="2024870"/>
            <a:ext cx="4790889" cy="4631916"/>
          </a:xfrm>
        </p:spPr>
      </p:pic>
    </p:spTree>
    <p:extLst>
      <p:ext uri="{BB962C8B-B14F-4D97-AF65-F5344CB8AC3E}">
        <p14:creationId xmlns:p14="http://schemas.microsoft.com/office/powerpoint/2010/main" val="35470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8" y="2011680"/>
                <a:ext cx="10255073" cy="42062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Heuristic 1:						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P</a:t>
                </a:r>
                <a:r>
                  <a:rPr lang="en-US" dirty="0"/>
                  <a:t> is a path to another state in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</a:p>
              <a:p>
                <a:pPr marL="0" indent="0">
                  <a:buNone/>
                </a:pPr>
                <a:r>
                  <a:rPr lang="en-US" i="1" dirty="0"/>
                  <a:t>							w</a:t>
                </a:r>
                <a:r>
                  <a:rPr lang="en-US" dirty="0"/>
                  <a:t> is the current word.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Examples- 	</a:t>
                </a:r>
                <a:r>
                  <a:rPr lang="en-US" i="1" dirty="0"/>
                  <a:t>P</a:t>
                </a:r>
                <a:r>
                  <a:rPr lang="en-US" dirty="0"/>
                  <a:t>: ((0, “”) , (1, ”</a:t>
                </a:r>
                <a:r>
                  <a:rPr lang="el-GR" dirty="0"/>
                  <a:t> β</a:t>
                </a:r>
                <a:r>
                  <a:rPr lang="en-US" dirty="0"/>
                  <a:t>”), (2, “</a:t>
                </a:r>
                <a:r>
                  <a:rPr lang="el-GR" dirty="0"/>
                  <a:t>βα</a:t>
                </a:r>
                <a:r>
                  <a:rPr lang="en-US" dirty="0"/>
                  <a:t>”))	</a:t>
                </a:r>
                <a:r>
                  <a:rPr lang="en-US" i="1" dirty="0"/>
                  <a:t>T</a:t>
                </a:r>
                <a:r>
                  <a:rPr lang="en-US" dirty="0"/>
                  <a:t>: (2,3)		</a:t>
                </a:r>
                <a:r>
                  <a:rPr lang="en-US" i="1" dirty="0"/>
                  <a:t>w</a:t>
                </a:r>
                <a:r>
                  <a:rPr lang="en-US" dirty="0"/>
                  <a:t>: (“</a:t>
                </a:r>
                <a:r>
                  <a:rPr lang="el-GR" dirty="0"/>
                  <a:t>βα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8" y="2011680"/>
                <a:ext cx="10255073" cy="4206240"/>
              </a:xfrm>
              <a:blipFill>
                <a:blip r:embed="rId2"/>
                <a:stretch>
                  <a:fillRect l="-772" t="-1884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</a:t>
                </a:r>
              </a:p>
              <a:p>
                <a:pPr marL="0" indent="0">
                  <a:buNone/>
                </a:pPr>
                <a:r>
                  <a:rPr lang="en-US" dirty="0"/>
                  <a:t>This is because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refresher on what automata are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the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</a:t>
                </a: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Automata testing</a:t>
            </a:r>
          </a:p>
          <a:p>
            <a:pPr lvl="1"/>
            <a:r>
              <a:rPr lang="en-US" dirty="0"/>
              <a:t>Added functionality to test automata from a file or from standard input</a:t>
            </a:r>
          </a:p>
          <a:p>
            <a:pPr lvl="1"/>
            <a:r>
              <a:rPr lang="en-US" dirty="0"/>
              <a:t>Allowed for using custom heuristics in automata testing</a:t>
            </a:r>
          </a:p>
          <a:p>
            <a:pPr marL="0" indent="0">
              <a:buNone/>
            </a:pPr>
            <a:r>
              <a:rPr lang="en-US" dirty="0"/>
              <a:t>Automata generation</a:t>
            </a:r>
          </a:p>
          <a:p>
            <a:pPr lvl="1"/>
            <a:r>
              <a:rPr lang="en-US" dirty="0"/>
              <a:t>Added functionality to generate automata for testing</a:t>
            </a:r>
          </a:p>
          <a:p>
            <a:pPr marL="0" indent="0">
              <a:buNone/>
            </a:pPr>
            <a:r>
              <a:rPr lang="en-US" dirty="0"/>
              <a:t>Optimization</a:t>
            </a:r>
          </a:p>
          <a:p>
            <a:pPr lvl="1"/>
            <a:r>
              <a:rPr lang="en-US" dirty="0"/>
              <a:t>Optimized the previous algorithm’s implementation</a:t>
            </a:r>
          </a:p>
          <a:p>
            <a:pPr lvl="1"/>
            <a:r>
              <a:rPr lang="en-US" dirty="0"/>
              <a:t>Refactored the previous algorithm’s implementation using an OOP approach</a:t>
            </a:r>
          </a:p>
          <a:p>
            <a:pPr marL="0" indent="0">
              <a:buNone/>
            </a:pPr>
            <a:r>
              <a:rPr lang="en-US" dirty="0"/>
              <a:t>Timing</a:t>
            </a:r>
          </a:p>
          <a:p>
            <a:pPr lvl="1"/>
            <a:r>
              <a:rPr lang="en-US" dirty="0"/>
              <a:t>Timed the computation time for each heuristic type</a:t>
            </a:r>
          </a:p>
          <a:p>
            <a:pPr lvl="1"/>
            <a:r>
              <a:rPr lang="en-US" dirty="0"/>
              <a:t>Timed the computation time for finding the shortest word</a:t>
            </a:r>
          </a:p>
          <a:p>
            <a:pPr lvl="1"/>
            <a:r>
              <a:rPr lang="en-US" dirty="0"/>
              <a:t>Timed total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4D7F-7E97-45E8-A3B9-330B71FD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project can be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C13C-B64F-4514-B7EC-F7F869F0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can be used to quickly and efficiently test any weighted deterministic finite automata using a range of predetermined heuristics or by custom made heuristics.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automata tested by this project can be used for natural language processing and Markov models. Both of which are used extensively in Machine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dirty="0"/>
              <a:t>Deterministic finite automata are finite-state machines that preform a function by running through a state sequence uniquely determined by the input.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The input to a DFA is a regular language. Regular languages are defined by the Pumping theorem.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dirty="0"/>
              <a:t>Pumping Theorem: If </a:t>
            </a:r>
            <a:r>
              <a:rPr lang="en-US" i="1" dirty="0"/>
              <a:t>L</a:t>
            </a:r>
            <a:r>
              <a:rPr lang="en-US" dirty="0"/>
              <a:t> is a regular language, then:</a:t>
            </a:r>
          </a:p>
          <a:p>
            <a:pPr marL="2286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i="1" dirty="0"/>
              <a:t>k</a:t>
            </a:r>
            <a:r>
              <a:rPr lang="en-US" dirty="0"/>
              <a:t> ≥ 1 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strings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, where |</a:t>
            </a:r>
            <a:r>
              <a:rPr lang="en-US" i="1" dirty="0"/>
              <a:t>w</a:t>
            </a:r>
            <a:r>
              <a:rPr lang="en-US" dirty="0"/>
              <a:t>| ≥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(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 err="1"/>
              <a:t>xyz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		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k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		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and</a:t>
            </a:r>
          </a:p>
          <a:p>
            <a:pPr marL="228600" lvl="1" indent="0">
              <a:buNone/>
            </a:pPr>
            <a:r>
              <a:rPr lang="en-US" dirty="0"/>
              <a:t>						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/>
              <a:t>q</a:t>
            </a:r>
            <a:r>
              <a:rPr lang="en-US" dirty="0"/>
              <a:t> ≥ 0 (</a:t>
            </a:r>
            <a:r>
              <a:rPr lang="en-US" i="1" dirty="0" err="1"/>
              <a:t>xy</a:t>
            </a:r>
            <a:r>
              <a:rPr lang="en-US" i="1" baseline="30000" dirty="0" err="1"/>
              <a:t>q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)))).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Basically, a language is regular if you can “pump” a string in the middle and the output is unchanged.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L is a regular language containing all the strings that start with a, followed by one to </a:t>
            </a:r>
            <a:r>
              <a:rPr lang="en-US" dirty="0" err="1"/>
              <a:t>inifinite</a:t>
            </a:r>
            <a:r>
              <a:rPr lang="en-US" dirty="0"/>
              <a:t> b’s, ending in an a.</a:t>
            </a:r>
          </a:p>
          <a:p>
            <a:pPr marL="228600" lvl="1" indent="0">
              <a:buNone/>
            </a:pPr>
            <a:r>
              <a:rPr lang="en-US" dirty="0"/>
              <a:t>aba </a:t>
            </a:r>
            <a:r>
              <a:rPr lang="en-US" dirty="0">
                <a:sym typeface="Symbol" panose="05050102010706020507" pitchFamily="18" charset="2"/>
              </a:rPr>
              <a:t> L and </a:t>
            </a:r>
            <a:r>
              <a:rPr lang="en-US" dirty="0" err="1">
                <a:sym typeface="Symbol" panose="05050102010706020507" pitchFamily="18" charset="2"/>
              </a:rPr>
              <a:t>abbbbba</a:t>
            </a:r>
            <a:r>
              <a:rPr lang="en-US" dirty="0">
                <a:sym typeface="Symbol" panose="05050102010706020507" pitchFamily="18" charset="2"/>
              </a:rPr>
              <a:t> 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28F-1A15-4AFE-883B-C87E4512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6CDF-77DA-4CA1-92BB-FB65FBBD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Nondeterministic finite automata are equivalent to deterministic finite automata, but they allow for </a:t>
            </a:r>
            <a:r>
              <a:rPr lang="el-GR" dirty="0"/>
              <a:t>ε</a:t>
            </a:r>
            <a:r>
              <a:rPr lang="en-US" dirty="0"/>
              <a:t> transitions.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ε</a:t>
            </a:r>
            <a:r>
              <a:rPr lang="en-US" dirty="0"/>
              <a:t> transitions are transitions from one state to another that don’t consume any of the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transitions make the output of the automata nondeterministic, as you can not determine whether the automata will take the </a:t>
            </a:r>
            <a:r>
              <a:rPr lang="el-GR" dirty="0"/>
              <a:t>ε</a:t>
            </a:r>
            <a:r>
              <a:rPr lang="en-US" dirty="0"/>
              <a:t> transition.</a:t>
            </a:r>
          </a:p>
        </p:txBody>
      </p:sp>
    </p:spTree>
    <p:extLst>
      <p:ext uri="{BB962C8B-B14F-4D97-AF65-F5344CB8AC3E}">
        <p14:creationId xmlns:p14="http://schemas.microsoft.com/office/powerpoint/2010/main" val="33604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4F9-67B2-4186-A1C0-99F50CB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finite automata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41E4-C969-49BD-9F5E-7F82A0C6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nondeterministic finite automata can be converted to a deterministic finite automata, but why does this matter?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Nondeterministic finite automata can be more easily conceptualized and constructed, allowing us to tackle more complex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36555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Inputs to DFAs can be any regular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Finite Automaton assign weight to each symbol in the language.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Synchronizing words can return two values:</a:t>
            </a:r>
          </a:p>
          <a:p>
            <a:pPr lvl="1"/>
            <a:r>
              <a:rPr lang="en-US" dirty="0"/>
              <a:t>If we reach the end state →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reach the end state → </a:t>
            </a:r>
            <a:r>
              <a:rPr lang="en-US" dirty="0">
                <a:solidFill>
                  <a:srgbClr val="F62C0A"/>
                </a:solidFill>
              </a:rPr>
              <a:t>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The end state can be any state of an automata.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81D-B6CB-40CA-A2B4-3FEA35D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4519-1598-4D5F-A251-3BAAB613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730</TotalTime>
  <Words>1346</Words>
  <Application>Microsoft Office PowerPoint</Application>
  <PresentationFormat>Widescreen</PresentationFormat>
  <Paragraphs>158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Refresher</vt:lpstr>
      <vt:lpstr>Deterministic finite automata</vt:lpstr>
      <vt:lpstr>Pumping theorem</vt:lpstr>
      <vt:lpstr>Nondeterministic finite automata</vt:lpstr>
      <vt:lpstr>Nondeterministic finite automata cont.</vt:lpstr>
      <vt:lpstr>Weighted finite automata</vt:lpstr>
      <vt:lpstr>Synchronizing words</vt:lpstr>
      <vt:lpstr>Why use automata</vt:lpstr>
      <vt:lpstr>Applications of finite automata</vt:lpstr>
      <vt:lpstr>Who even uses automata?</vt:lpstr>
      <vt:lpstr>Algorithms</vt:lpstr>
      <vt:lpstr>Compute words</vt:lpstr>
      <vt:lpstr>Compute words Implementation</vt:lpstr>
      <vt:lpstr>Approximate weight of synchronizing words</vt:lpstr>
      <vt:lpstr>Approximate weight of synchronizing words implementation</vt:lpstr>
      <vt:lpstr>Heuristics</vt:lpstr>
      <vt:lpstr>Heuristics</vt:lpstr>
      <vt:lpstr>Heuristics cont.</vt:lpstr>
      <vt:lpstr>Heuristics cont.</vt:lpstr>
      <vt:lpstr>Heuristics cont.</vt:lpstr>
      <vt:lpstr>My additions</vt:lpstr>
      <vt:lpstr>New Additions</vt:lpstr>
      <vt:lpstr>What this project can be used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78</cp:revision>
  <dcterms:created xsi:type="dcterms:W3CDTF">2021-04-11T17:36:40Z</dcterms:created>
  <dcterms:modified xsi:type="dcterms:W3CDTF">2021-05-03T09:59:06Z</dcterms:modified>
</cp:coreProperties>
</file>