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8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1A37-A51B-4BCA-876F-6181039F9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71031-1A89-47D5-8891-E435FF5EA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ADF6-DD4C-45CB-9F9A-7717F6FC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8537-B8E4-42C9-A6CB-38A06637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381C-19CC-4829-8DA8-ADDD8A0F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39AB-2C96-42DD-8CB9-A2FD5D04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F80C7-1FC9-4515-A0C8-2C12D90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0D82-B889-498C-BFD6-78ECA69A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43AC-16AD-42C5-BB2D-7A5F1EB7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65AF-6AFC-4F9C-A05F-8D51E38E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91518-8A57-4BF0-BC4D-587E165E4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174F7-3534-4C0E-9E35-D81D55FF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EE14-E299-4CBA-BC50-78ADDADF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1DBC-BBC5-4395-A242-1C7A8288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4EA4-8F20-4BF7-B1D5-6CCC3C89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BBC7-4B57-4B11-81C5-6BB64243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6217-AA89-42A8-B002-16019C0A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F1B3-6C17-4B4D-BD30-56C0C87C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180E-4C63-45C3-82A3-FC86FE76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8625-A19B-4486-9B01-082596BF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847B-EB53-4C00-9523-086D8C3F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FF18-BA91-4FBD-9EFA-BD93304D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6261-AA62-421B-81C0-1B448C3C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F695-14C6-46E9-9C33-40DD7445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1F0D-48C3-4C5E-8E69-D77806E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A247-1D30-4B08-905A-A7882B8C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14B-0C58-4944-94B3-319712BB5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8EFE1-9105-4B34-9A08-5D14B8EDC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575A5-B07B-453B-92C9-B5303398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8D798-6F16-42BC-80B9-0466F1A6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28476-0586-4E35-AB15-8E970FC5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9E27-2A56-46EE-82B2-08DAF4B4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966A-3BFC-436E-B4AE-E9FAAFBB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BBFAA-7C86-4314-8671-110787A2F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A9D48-1C89-41ED-86AD-A8774D8CF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9716D-D98A-46BA-9D00-5CC4E4D65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B190-3971-4CCA-BB7E-1FAC2D58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191FE-9B9A-460D-A2D3-25F52B7A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ABAE5-FD5B-4688-AB5B-30FAF940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2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A402-4356-468C-AB4C-30339049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A5526-63B0-486E-B30C-CA5C4C9B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2F306-D5C1-4939-96E3-BDC6556E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74538-15A0-4456-B5B7-3B1E6BAB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FC004-2D3A-458B-BAE5-AE39494E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9B85F-92B5-4FE2-967A-A1A27552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84FC6-25BF-4FD8-9CD7-E5E03783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4787-9224-4B3B-AED0-8DF3469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8687-1F18-4109-9D47-825FA999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62FB0-E9BF-4462-AFC9-5FF22B39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96A74-F29C-45C0-BFC1-F55EE0D2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137A7-A008-49E7-A31C-08E53834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DB90F-DD03-4CD9-B2F7-7A9A079D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A369-7E3E-4560-BC92-0737123E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F6790-0F5D-4876-86A5-F59BC9F72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AB218-DC65-4F17-975B-E400F6447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723B-8995-490C-9A25-8B48A993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22E7-371F-45E7-A25E-1204C1C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24AE2-16C9-45B3-BEC0-BE3CF456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9FB16-A69A-4EF3-B693-81E766CC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0ED16-76E1-4CDC-BF7F-ACF969E6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AD34-C4EE-40E8-B875-5B458C769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3FEB-8DCA-4D49-A457-8C52C8635F45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7402-AC4F-4467-B65A-7A012A2B0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DD76-4A84-4646-8928-BAACBB7FE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AE65A-B182-4B32-A736-179937BDD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FEDD-E642-4E23-9CB9-811F4FAB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8379"/>
            <a:ext cx="9144000" cy="238760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1063E-6AE9-44D5-8B6B-0C80E8359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Keith Jacobson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9E23-1BA4-4678-A4F9-731C4FC2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BCE5-D343-4F1A-9D26-977B9E85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brief description of what the out come of the use case will be. </a:t>
            </a:r>
          </a:p>
          <a:p>
            <a:r>
              <a:rPr lang="en-US" dirty="0"/>
              <a:t>Or else write a detailed account of the order/sequence of actions will be taken place.</a:t>
            </a:r>
          </a:p>
        </p:txBody>
      </p:sp>
    </p:spTree>
    <p:extLst>
      <p:ext uri="{BB962C8B-B14F-4D97-AF65-F5344CB8AC3E}">
        <p14:creationId xmlns:p14="http://schemas.microsoft.com/office/powerpoint/2010/main" val="239500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2AFB-624C-4CDA-A450-A3FF0354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Preconditions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3AF3-2F6B-462C-BD35-C7441B74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conditions that must be TRUE before the use case can move forward.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-User has created an account.</a:t>
            </a:r>
          </a:p>
          <a:p>
            <a:pPr marL="0" indent="0">
              <a:buNone/>
            </a:pPr>
            <a:r>
              <a:rPr lang="en-US" dirty="0"/>
              <a:t>-There is sufficient memory to run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87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2332-3879-4473-8DE2-46ECBB84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Postconditions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B59B-5194-408A-A0AE-43D52DCC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state of the system at the end of the use case. Name all that apply.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-Document is recorded in Access database.</a:t>
            </a:r>
          </a:p>
          <a:p>
            <a:pPr marL="0" indent="0">
              <a:buNone/>
            </a:pPr>
            <a:r>
              <a:rPr lang="en-US" dirty="0"/>
              <a:t>-The software receives an update.</a:t>
            </a:r>
          </a:p>
        </p:txBody>
      </p:sp>
    </p:spTree>
    <p:extLst>
      <p:ext uri="{BB962C8B-B14F-4D97-AF65-F5344CB8AC3E}">
        <p14:creationId xmlns:p14="http://schemas.microsoft.com/office/powerpoint/2010/main" val="336812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7A31-F24B-4640-B3FF-21EE1F9D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E846-903F-4E9D-BDA4-A2BBD0C8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what priorities, or rather, what allocation of system resources need to be used to run the use case. This is also known as software requirements.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-8GB RAM</a:t>
            </a:r>
          </a:p>
          <a:p>
            <a:pPr marL="0" indent="0">
              <a:buNone/>
            </a:pPr>
            <a:r>
              <a:rPr lang="en-US" dirty="0"/>
              <a:t>-4.3 GB HDD</a:t>
            </a:r>
          </a:p>
          <a:p>
            <a:pPr marL="0" indent="0">
              <a:buNone/>
            </a:pPr>
            <a:r>
              <a:rPr lang="en-US" dirty="0"/>
              <a:t>-1.2GHz Processor</a:t>
            </a:r>
          </a:p>
        </p:txBody>
      </p:sp>
    </p:spTree>
    <p:extLst>
      <p:ext uri="{BB962C8B-B14F-4D97-AF65-F5344CB8AC3E}">
        <p14:creationId xmlns:p14="http://schemas.microsoft.com/office/powerpoint/2010/main" val="169293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E872-A8AD-4A9E-8E97-23732D2F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Frequency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8D1E-4475-4320-AF84-AEEC5162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often will the actors will use this use case in a given amount of time.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-50 x /week</a:t>
            </a:r>
          </a:p>
          <a:p>
            <a:pPr marL="0" indent="0">
              <a:buNone/>
            </a:pPr>
            <a:r>
              <a:rPr lang="en-US" dirty="0"/>
              <a:t>-12 times / 24 hours</a:t>
            </a:r>
          </a:p>
        </p:txBody>
      </p:sp>
    </p:spTree>
    <p:extLst>
      <p:ext uri="{BB962C8B-B14F-4D97-AF65-F5344CB8AC3E}">
        <p14:creationId xmlns:p14="http://schemas.microsoft.com/office/powerpoint/2010/main" val="389221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9069-CB3E-4E19-A887-A763A4CE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 Normal Course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23CA-5A9E-43FD-A3AC-10AE7BAD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detailed account or steps of what it takes to meet the description of the use case. </a:t>
            </a:r>
          </a:p>
          <a:p>
            <a:r>
              <a:rPr lang="en-US" dirty="0"/>
              <a:t>In other words answer the hypothetical question: “How do I accomplish the task as stated in the use case name?”</a:t>
            </a:r>
          </a:p>
          <a:p>
            <a:r>
              <a:rPr lang="en-US" dirty="0"/>
              <a:t>You can do this with numbered steps the actor will take and then the response the system will return.</a:t>
            </a:r>
          </a:p>
        </p:txBody>
      </p:sp>
    </p:spTree>
    <p:extLst>
      <p:ext uri="{BB962C8B-B14F-4D97-AF65-F5344CB8AC3E}">
        <p14:creationId xmlns:p14="http://schemas.microsoft.com/office/powerpoint/2010/main" val="275718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D2DC-5EB5-426A-9B14-4E43B47F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2.8 Alternative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6C7A-CC85-4942-8B9B-9E2F8019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other courses of action that can be taken that are different from the steps you provided in the normal course of events?</a:t>
            </a:r>
          </a:p>
          <a:p>
            <a:r>
              <a:rPr lang="en-US" dirty="0"/>
              <a:t>If so rearrange the numbered steps.</a:t>
            </a:r>
          </a:p>
        </p:txBody>
      </p:sp>
    </p:spTree>
    <p:extLst>
      <p:ext uri="{BB962C8B-B14F-4D97-AF65-F5344CB8AC3E}">
        <p14:creationId xmlns:p14="http://schemas.microsoft.com/office/powerpoint/2010/main" val="1674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22DA-94F1-4777-BA72-8CB31AE0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2.9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565E-AA8D-48AF-92B0-7F197429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any anticipated error messages that you could run into and find a way to have the system address them.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-”User name invalid” &lt;Prompt user to try new name/register/contact helpdesk&gt;</a:t>
            </a:r>
          </a:p>
        </p:txBody>
      </p:sp>
    </p:spTree>
    <p:extLst>
      <p:ext uri="{BB962C8B-B14F-4D97-AF65-F5344CB8AC3E}">
        <p14:creationId xmlns:p14="http://schemas.microsoft.com/office/powerpoint/2010/main" val="410338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311B-8476-4842-8E28-DCA7EBAE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2.10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06EC-43EF-4DEA-A6AA-BC50E621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other use cases that are used by this use case. Common functionality that will or can be used in other use cases are the most common cases.</a:t>
            </a:r>
          </a:p>
        </p:txBody>
      </p:sp>
    </p:spTree>
    <p:extLst>
      <p:ext uri="{BB962C8B-B14F-4D97-AF65-F5344CB8AC3E}">
        <p14:creationId xmlns:p14="http://schemas.microsoft.com/office/powerpoint/2010/main" val="417053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E29D-F99C-488F-8883-C16F59D4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2.11 Special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3C4B-2B6C-49AB-BA62-648F9520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any other requirements that might need to be addressed during the developing and design of the use case.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-Performance requirements</a:t>
            </a:r>
          </a:p>
          <a:p>
            <a:pPr marL="0" indent="0">
              <a:buNone/>
            </a:pPr>
            <a:r>
              <a:rPr lang="en-US" dirty="0"/>
              <a:t>-Other quality attributes</a:t>
            </a:r>
          </a:p>
        </p:txBody>
      </p:sp>
    </p:spTree>
    <p:extLst>
      <p:ext uri="{BB962C8B-B14F-4D97-AF65-F5344CB8AC3E}">
        <p14:creationId xmlns:p14="http://schemas.microsoft.com/office/powerpoint/2010/main" val="282878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2B985BBD-0760-4772-BA6E-6A9900B1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534" y="2094300"/>
            <a:ext cx="2297623" cy="22976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12BCD2-B147-4E63-B420-254643FD1C9D}"/>
              </a:ext>
            </a:extLst>
          </p:cNvPr>
          <p:cNvSpPr/>
          <p:nvPr/>
        </p:nvSpPr>
        <p:spPr>
          <a:xfrm>
            <a:off x="4238171" y="724882"/>
            <a:ext cx="3773715" cy="5806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D4789-CF1E-4D3D-BD35-CBEB89942388}"/>
              </a:ext>
            </a:extLst>
          </p:cNvPr>
          <p:cNvSpPr txBox="1"/>
          <p:nvPr/>
        </p:nvSpPr>
        <p:spPr>
          <a:xfrm>
            <a:off x="1068797" y="4391923"/>
            <a:ext cx="2511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lgerian" panose="04020705040A02060702" pitchFamily="82" charset="0"/>
              </a:rPr>
              <a:t>TEACHER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796FD-209A-4384-A052-D95FB5533AD7}"/>
              </a:ext>
            </a:extLst>
          </p:cNvPr>
          <p:cNvSpPr txBox="1"/>
          <p:nvPr/>
        </p:nvSpPr>
        <p:spPr>
          <a:xfrm>
            <a:off x="4412343" y="17417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lgerian" panose="04020705040A02060702" pitchFamily="82" charset="0"/>
              </a:rPr>
              <a:t>GRADE SYSTEM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943BB5-4958-4EF0-BAA3-59BBC5579F34}"/>
              </a:ext>
            </a:extLst>
          </p:cNvPr>
          <p:cNvSpPr/>
          <p:nvPr/>
        </p:nvSpPr>
        <p:spPr>
          <a:xfrm>
            <a:off x="4978400" y="3033069"/>
            <a:ext cx="2307771" cy="11901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VIEW </a:t>
            </a:r>
          </a:p>
          <a:p>
            <a:pPr algn="ctr"/>
            <a:r>
              <a:rPr lang="en-US" b="1" dirty="0"/>
              <a:t>GRADES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2206FD-565D-41BA-9B04-BE3866C55057}"/>
              </a:ext>
            </a:extLst>
          </p:cNvPr>
          <p:cNvSpPr/>
          <p:nvPr/>
        </p:nvSpPr>
        <p:spPr>
          <a:xfrm>
            <a:off x="4978400" y="1291770"/>
            <a:ext cx="2307771" cy="12337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RECORD GRADE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633F0C-7063-46B9-8CBF-6B0EFCC06B2A}"/>
              </a:ext>
            </a:extLst>
          </p:cNvPr>
          <p:cNvSpPr/>
          <p:nvPr/>
        </p:nvSpPr>
        <p:spPr>
          <a:xfrm>
            <a:off x="4978400" y="4730824"/>
            <a:ext cx="2307771" cy="1216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CREATE REPORT CARD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CDCD5B-6424-4720-8658-2F94BC3056F2}"/>
              </a:ext>
            </a:extLst>
          </p:cNvPr>
          <p:cNvCxnSpPr/>
          <p:nvPr/>
        </p:nvCxnSpPr>
        <p:spPr>
          <a:xfrm flipH="1">
            <a:off x="2844800" y="1915886"/>
            <a:ext cx="21336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5E504F-8EE7-48D6-BCDF-5E508BD301A3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2656114" y="3614057"/>
            <a:ext cx="2322286" cy="14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D94358-59B8-4FBE-B87B-B6D425EB27CC}"/>
              </a:ext>
            </a:extLst>
          </p:cNvPr>
          <p:cNvCxnSpPr>
            <a:cxnSpLocks/>
          </p:cNvCxnSpPr>
          <p:nvPr/>
        </p:nvCxnSpPr>
        <p:spPr>
          <a:xfrm flipH="1" flipV="1">
            <a:off x="2656114" y="4093029"/>
            <a:ext cx="2322286" cy="1248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phic 18" descr="Family with girl">
            <a:extLst>
              <a:ext uri="{FF2B5EF4-FFF2-40B4-BE49-F238E27FC236}">
                <a16:creationId xmlns:a16="http://schemas.microsoft.com/office/drawing/2014/main" id="{EBAA13D3-09E7-4FBA-9A71-E5F60DF38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086" y="1978091"/>
            <a:ext cx="2413832" cy="24138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254F45-D5AC-4560-B9F2-E3EFC035BD5A}"/>
              </a:ext>
            </a:extLst>
          </p:cNvPr>
          <p:cNvSpPr txBox="1"/>
          <p:nvPr/>
        </p:nvSpPr>
        <p:spPr>
          <a:xfrm>
            <a:off x="8723086" y="4223240"/>
            <a:ext cx="296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lgerian" panose="04020705040A02060702" pitchFamily="82" charset="0"/>
              </a:rPr>
              <a:t>PARENTS / STUDENT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7BB1DD-78C5-432F-B22F-3182B5D7BE9F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7286171" y="3628155"/>
            <a:ext cx="1857829" cy="11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1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9" grpId="0" animBg="1"/>
      <p:bldP spid="10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5282-E2DF-44F4-848C-CEC0308E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2.12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E030-85D0-4941-AE5B-7A7264DA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any assumptions that were made in the analysis that led to accepting this use case into the product description and writing the use case description.</a:t>
            </a:r>
          </a:p>
        </p:txBody>
      </p:sp>
    </p:spTree>
    <p:extLst>
      <p:ext uri="{BB962C8B-B14F-4D97-AF65-F5344CB8AC3E}">
        <p14:creationId xmlns:p14="http://schemas.microsoft.com/office/powerpoint/2010/main" val="149517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22FA-2247-4EA7-AB89-0445387B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2.13 Notes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BB01-E734-4678-A5E5-A24EAFB4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any additional notes or comments about this use case.</a:t>
            </a:r>
          </a:p>
          <a:p>
            <a:r>
              <a:rPr lang="en-US" dirty="0"/>
              <a:t>Or any TBD (To Be Determined) issues that have cropped up and list who will resolve them and by what due date.</a:t>
            </a:r>
          </a:p>
        </p:txBody>
      </p:sp>
    </p:spTree>
    <p:extLst>
      <p:ext uri="{BB962C8B-B14F-4D97-AF65-F5344CB8AC3E}">
        <p14:creationId xmlns:p14="http://schemas.microsoft.com/office/powerpoint/2010/main" val="409022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D15C42-8AEA-45A1-8A39-1D13D4DA0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50693"/>
              </p:ext>
            </p:extLst>
          </p:nvPr>
        </p:nvGraphicFramePr>
        <p:xfrm>
          <a:off x="252186" y="229809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8762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7654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47156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858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USE CASE 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X1Y2Z3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8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Use Case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Recording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5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Created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Keith Jacobson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Last Updated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0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Date Created: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9/01/17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Date Last Updated: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757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1BB4F0-0EFC-46A0-8425-869441D1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08016"/>
              </p:ext>
            </p:extLst>
          </p:nvPr>
        </p:nvGraphicFramePr>
        <p:xfrm>
          <a:off x="252185" y="1926771"/>
          <a:ext cx="11651344" cy="699139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66572">
                  <a:extLst>
                    <a:ext uri="{9D8B030D-6E8A-4147-A177-3AD203B41FA5}">
                      <a16:colId xmlns:a16="http://schemas.microsoft.com/office/drawing/2014/main" val="2632020063"/>
                    </a:ext>
                  </a:extLst>
                </a:gridCol>
                <a:gridCol w="8784772">
                  <a:extLst>
                    <a:ext uri="{9D8B030D-6E8A-4147-A177-3AD203B41FA5}">
                      <a16:colId xmlns:a16="http://schemas.microsoft.com/office/drawing/2014/main" val="269405258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Actor: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Teacher, Parents,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78261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describes the interaction that the teachers, parents, and students will have to assign, view, and report grades.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234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teacher, parents, or student will need to have an account they created to sign into the system and assign the grades.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5480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grades will be saved in a centralized database where it can be retrieved by the website and teacher can add another grade.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85677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Priority: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requirements. Chrome Browser Version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63.0.3239.132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595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Frequency of Use: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18-24 times /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55532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Normal Course of Events: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Teacher clicks on record grade and enters the student name and the grade in format of &lt;0/10&gt; and the system will add grade totals and calculate final grade and percent.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accepts and allows to be viewed in user friendly webpage.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saves in centralized database to retrieve and print in report card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115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Alternative Courses: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Parents/ Students log in and click on view grade.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Grade is pulled up and they can then view the students grades and notes made by teacher.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00983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Exceptions: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incorrect grade format is given then system will request proper grade be added.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95044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Includes: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645441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Special Requirements: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92439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Assumptions: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83410"/>
                  </a:ext>
                </a:extLst>
              </a:tr>
              <a:tr h="3680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Notes and Issues: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use case is simple, but also incredible.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1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22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1BB4F0-0EFC-46A0-8425-869441D1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7655"/>
              </p:ext>
            </p:extLst>
          </p:nvPr>
        </p:nvGraphicFramePr>
        <p:xfrm>
          <a:off x="0" y="1"/>
          <a:ext cx="12192000" cy="689946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99590">
                  <a:extLst>
                    <a:ext uri="{9D8B030D-6E8A-4147-A177-3AD203B41FA5}">
                      <a16:colId xmlns:a16="http://schemas.microsoft.com/office/drawing/2014/main" val="2632020063"/>
                    </a:ext>
                  </a:extLst>
                </a:gridCol>
                <a:gridCol w="9192410">
                  <a:extLst>
                    <a:ext uri="{9D8B030D-6E8A-4147-A177-3AD203B41FA5}">
                      <a16:colId xmlns:a16="http://schemas.microsoft.com/office/drawing/2014/main" val="269405258"/>
                    </a:ext>
                  </a:extLst>
                </a:gridCol>
              </a:tblGrid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Actor: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Teacher, Parents,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78261"/>
                  </a:ext>
                </a:extLst>
              </a:tr>
              <a:tr h="61316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describes the interaction that the teachers, parents, and students will have to assign, view, and report grades.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234"/>
                  </a:ext>
                </a:extLst>
              </a:tr>
              <a:tr h="61316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teacher, parents, or student will need to have an account they created to sign into the system and assign the grades.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5480"/>
                  </a:ext>
                </a:extLst>
              </a:tr>
              <a:tr h="61316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grades will be saved in a centralized database where it can be retrieved by the website and teacher can add another grade.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85677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Priority: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requirements. Chrome Browser Version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63.0.3239.132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595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Frequency of Use: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18-24 times /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55532"/>
                  </a:ext>
                </a:extLst>
              </a:tr>
              <a:tr h="113874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Normal Course of Events: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Teacher clicks on record grade and enters the student name and the grade in format of &lt;0/10&gt; and the system will add grade totals and calculate final grade and percent.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accepts and allows to be viewed in user friendly webpage.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System saves in centralized database to retrieve and print in report card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7115"/>
                  </a:ext>
                </a:extLst>
              </a:tr>
              <a:tr h="86442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Alternative Courses: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Parents/ Students log in and click on view grade.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Grade is pulled up and they can then view the students grades and notes made by teacher.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00983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Exceptions: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incorrect grade format is given then system will request proper grade be added.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95044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Includes: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645441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Special Requirements: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92439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Assumptions: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83410"/>
                  </a:ext>
                </a:extLst>
              </a:tr>
              <a:tr h="35038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Notes and Issues: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use case is simple, but also incredible.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1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5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12CBBF-5ED4-439F-A3D6-43F8BB88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9" y="243267"/>
            <a:ext cx="11674852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8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7FBE-66E2-4FB6-A64C-EBA076A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 Case Identification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DB56CC-AE49-4E21-B63E-190E6513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471" y="2886309"/>
            <a:ext cx="8151058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0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5B89-3B8D-47EE-AD87-2DFBF638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Use Case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9A4D-1576-4B43-A21B-4BD62F8D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each use case an unique identifying number for your records and easy access</a:t>
            </a:r>
          </a:p>
          <a:p>
            <a:r>
              <a:rPr lang="en-US" dirty="0"/>
              <a:t>Functional requirements can be linked and sources back to this 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0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4C91-9482-4DA4-A9D2-28EF841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Use Case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AFC8-9187-4F10-9215-10509F10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 concise and result oriented name for your case. </a:t>
            </a:r>
          </a:p>
          <a:p>
            <a:r>
              <a:rPr lang="en-US" dirty="0"/>
              <a:t>Typically you will use a verb and a noun to describe what you want.</a:t>
            </a:r>
          </a:p>
          <a:p>
            <a:r>
              <a:rPr lang="en-US" dirty="0"/>
              <a:t>Be descriptive, no need to create something people won’t understand.</a:t>
            </a:r>
          </a:p>
          <a:p>
            <a:r>
              <a:rPr lang="en-US" dirty="0"/>
              <a:t>A few examples:</a:t>
            </a:r>
          </a:p>
          <a:p>
            <a:pPr marL="0" indent="0">
              <a:buNone/>
            </a:pPr>
            <a:r>
              <a:rPr lang="en-US" dirty="0"/>
              <a:t> -GRADE SYSTEM</a:t>
            </a:r>
          </a:p>
          <a:p>
            <a:pPr marL="0" indent="0">
              <a:buNone/>
            </a:pPr>
            <a:r>
              <a:rPr lang="en-US" dirty="0"/>
              <a:t> -VIEW PART NUMBER</a:t>
            </a:r>
          </a:p>
          <a:p>
            <a:pPr marL="0" indent="0">
              <a:buNone/>
            </a:pPr>
            <a:r>
              <a:rPr lang="en-US" dirty="0"/>
              <a:t> -VIEW RECENTLY PURCHASED MERCHANTICE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E8FA-B65C-4238-98BE-0F18BB9F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Use Case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A293-DA08-4E32-898C-F0419B67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1.3.1 Created By</a:t>
            </a:r>
          </a:p>
          <a:p>
            <a:pPr marL="0" indent="0">
              <a:buNone/>
            </a:pPr>
            <a:r>
              <a:rPr lang="en-US" dirty="0"/>
              <a:t>1.3.2 Date Created</a:t>
            </a:r>
          </a:p>
          <a:p>
            <a:pPr marL="0" indent="0">
              <a:buNone/>
            </a:pPr>
            <a:r>
              <a:rPr lang="en-US" dirty="0"/>
              <a:t>1.3.3 Last Updated By</a:t>
            </a:r>
          </a:p>
          <a:p>
            <a:pPr marL="0" indent="0">
              <a:buNone/>
            </a:pPr>
            <a:r>
              <a:rPr lang="en-US" dirty="0"/>
              <a:t>1.3.4 Date Last Updated</a:t>
            </a:r>
          </a:p>
        </p:txBody>
      </p:sp>
    </p:spTree>
    <p:extLst>
      <p:ext uri="{BB962C8B-B14F-4D97-AF65-F5344CB8AC3E}">
        <p14:creationId xmlns:p14="http://schemas.microsoft.com/office/powerpoint/2010/main" val="39382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7AA9-8804-444C-8D97-6BCE06C6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Use Case Definition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15304-93C1-42D4-839A-F800AD09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161" y="1690688"/>
            <a:ext cx="1065907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BDB3-B76B-4DFC-8FE2-AB641E2F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EC61-4E08-49A9-B8C5-A120A28A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actor is a person or external entity that will act on the use case.</a:t>
            </a:r>
          </a:p>
          <a:p>
            <a:r>
              <a:rPr lang="en-US" dirty="0"/>
              <a:t>Who will be “performing” this use case.</a:t>
            </a:r>
          </a:p>
        </p:txBody>
      </p:sp>
    </p:spTree>
    <p:extLst>
      <p:ext uri="{BB962C8B-B14F-4D97-AF65-F5344CB8AC3E}">
        <p14:creationId xmlns:p14="http://schemas.microsoft.com/office/powerpoint/2010/main" val="306645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1155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Office Theme</vt:lpstr>
      <vt:lpstr>USE CASE</vt:lpstr>
      <vt:lpstr>PowerPoint Presentation</vt:lpstr>
      <vt:lpstr>PowerPoint Presentation</vt:lpstr>
      <vt:lpstr>1. Use Case Identification</vt:lpstr>
      <vt:lpstr>1.1 Use Case ID</vt:lpstr>
      <vt:lpstr>1.2 Use Case Name</vt:lpstr>
      <vt:lpstr>1.3 Use Case History</vt:lpstr>
      <vt:lpstr>2. Use Case Definition</vt:lpstr>
      <vt:lpstr>2.1 Actor</vt:lpstr>
      <vt:lpstr>2.2 Description</vt:lpstr>
      <vt:lpstr>2.3 Preconditions</vt:lpstr>
      <vt:lpstr>2.4 Postconditions</vt:lpstr>
      <vt:lpstr>2.5 Priority</vt:lpstr>
      <vt:lpstr>2.6 Frequency of Use</vt:lpstr>
      <vt:lpstr>2.7 Normal Course of Events</vt:lpstr>
      <vt:lpstr>2.8 Alternative Courses</vt:lpstr>
      <vt:lpstr>2.9 Exceptions</vt:lpstr>
      <vt:lpstr>2.10 Includes</vt:lpstr>
      <vt:lpstr>2.11 Special Requirements</vt:lpstr>
      <vt:lpstr>2.12 Assumptions</vt:lpstr>
      <vt:lpstr>2.13 Notes and Issues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</dc:title>
  <dc:creator>Jacobson, Keith</dc:creator>
  <cp:lastModifiedBy>Jacobson, Keith</cp:lastModifiedBy>
  <cp:revision>17</cp:revision>
  <dcterms:created xsi:type="dcterms:W3CDTF">2018-02-20T23:34:24Z</dcterms:created>
  <dcterms:modified xsi:type="dcterms:W3CDTF">2018-02-23T21:42:08Z</dcterms:modified>
</cp:coreProperties>
</file>