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9" d="100"/>
          <a:sy n="79" d="100"/>
        </p:scale>
        <p:origin x="18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1CED-1911-4CB5-AE01-ED77C2DEAC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38247-7335-42F7-B3E8-1C69902D1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40047F-85F8-4620-8A7D-9D9A47317CB9}"/>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5" name="Footer Placeholder 4">
            <a:extLst>
              <a:ext uri="{FF2B5EF4-FFF2-40B4-BE49-F238E27FC236}">
                <a16:creationId xmlns:a16="http://schemas.microsoft.com/office/drawing/2014/main" id="{0BCBB896-C149-4BD1-BFF4-B90583368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55FBE-7A9E-4550-BBDA-DC9580A97167}"/>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247669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5572-FB8D-4617-888A-8A0D9B174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131D97-8B4C-4458-81F6-F29F404693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7AA1A-FCCA-42EA-8842-18E28187DDD4}"/>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5" name="Footer Placeholder 4">
            <a:extLst>
              <a:ext uri="{FF2B5EF4-FFF2-40B4-BE49-F238E27FC236}">
                <a16:creationId xmlns:a16="http://schemas.microsoft.com/office/drawing/2014/main" id="{1B67EF2C-B6A7-458D-90CF-2FBF7417D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99682-9D90-4D30-9101-0A5C736947E3}"/>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312053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54F49-02C7-4778-8B31-10697C7EF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59AB83-0C01-4C86-9FCC-FDC42F8DA3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040FA-A298-4EAA-A42B-D7BB5EAD75A6}"/>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5" name="Footer Placeholder 4">
            <a:extLst>
              <a:ext uri="{FF2B5EF4-FFF2-40B4-BE49-F238E27FC236}">
                <a16:creationId xmlns:a16="http://schemas.microsoft.com/office/drawing/2014/main" id="{4077ED05-1597-4118-A513-72946D332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E191E-25C7-4616-A678-9AE87631B358}"/>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66926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168B-B062-4C25-A43E-A6743AC46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D1A3E-B809-4A6D-B666-7B744868F3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84352-8B5F-43A0-B86B-E7AD9162E381}"/>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5" name="Footer Placeholder 4">
            <a:extLst>
              <a:ext uri="{FF2B5EF4-FFF2-40B4-BE49-F238E27FC236}">
                <a16:creationId xmlns:a16="http://schemas.microsoft.com/office/drawing/2014/main" id="{FEF73C2E-6A16-4DD4-AFAF-53BFFDA59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D3A27-E6C2-4D98-9AEE-7E31845DFDA9}"/>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220792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4BDA-0BB8-4A59-A638-92F84E07F0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960322-CC76-4447-B7AB-313B38E23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F0109F-10C6-45C6-897A-95A6DC38DC5B}"/>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5" name="Footer Placeholder 4">
            <a:extLst>
              <a:ext uri="{FF2B5EF4-FFF2-40B4-BE49-F238E27FC236}">
                <a16:creationId xmlns:a16="http://schemas.microsoft.com/office/drawing/2014/main" id="{A3756798-392B-428A-AAE1-BE7F9D2BC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BA867-5A89-44CC-948C-F6DAEEAC308D}"/>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399864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EA43-4719-4D34-93DA-34B7C80200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8B68E-48B0-408F-AD29-7BE00AAB8E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A51EC6-6D63-4996-9EFB-DF352B17C9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346408-16B7-4F09-AA1E-AB1D4DDADE8B}"/>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6" name="Footer Placeholder 5">
            <a:extLst>
              <a:ext uri="{FF2B5EF4-FFF2-40B4-BE49-F238E27FC236}">
                <a16:creationId xmlns:a16="http://schemas.microsoft.com/office/drawing/2014/main" id="{8608AE5E-0885-4AE4-B258-AF663F127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7AC07-9718-4E72-A0C1-EA5021A3A2AA}"/>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48298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3103-D970-4351-9339-0C86B9AA7A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C98113-C58D-4AE0-89F1-998FC480B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6C59C7-E003-4EBF-8282-0CFE27C026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EFF0A-D1BE-48B8-8736-51FA46B14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072FBB-3BC7-437D-988D-26DBF5EDF3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6E95C4-01B4-4783-95AD-2E30E1A348DF}"/>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8" name="Footer Placeholder 7">
            <a:extLst>
              <a:ext uri="{FF2B5EF4-FFF2-40B4-BE49-F238E27FC236}">
                <a16:creationId xmlns:a16="http://schemas.microsoft.com/office/drawing/2014/main" id="{F929513D-644C-4C9B-88FB-9D0C0A4FE4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18B0C7-D6E9-452F-A561-01C95C94AB3B}"/>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216412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F822-B527-43DF-9E84-800764D231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0DF7EF-4BE2-4327-A4D4-15BCFAE5A079}"/>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4" name="Footer Placeholder 3">
            <a:extLst>
              <a:ext uri="{FF2B5EF4-FFF2-40B4-BE49-F238E27FC236}">
                <a16:creationId xmlns:a16="http://schemas.microsoft.com/office/drawing/2014/main" id="{828A1D2B-6775-4392-B9C7-623D66BA9B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96A92-A278-47D0-BA0D-32C573FF94EE}"/>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102376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89576-505C-4D19-940F-706D5677810A}"/>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3" name="Footer Placeholder 2">
            <a:extLst>
              <a:ext uri="{FF2B5EF4-FFF2-40B4-BE49-F238E27FC236}">
                <a16:creationId xmlns:a16="http://schemas.microsoft.com/office/drawing/2014/main" id="{4D8784F6-67BF-4AA7-AA34-76B3AC666A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66B703-45EA-493B-84BD-D8880FD54C71}"/>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79109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B1B4-8E79-48D3-AC8E-ACA9877DF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888636-8256-4327-8150-99557543B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574C9-ACCE-4A33-96A6-E24C61F06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B29D30-AD44-4EB6-A040-30E7CFC54188}"/>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6" name="Footer Placeholder 5">
            <a:extLst>
              <a:ext uri="{FF2B5EF4-FFF2-40B4-BE49-F238E27FC236}">
                <a16:creationId xmlns:a16="http://schemas.microsoft.com/office/drawing/2014/main" id="{C32578C6-481D-485A-89FD-FB00BC446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79664-633D-4A90-9579-8595023541B7}"/>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55860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21C0-4855-451F-AB2F-D12FE9517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8EE79-4AA3-4289-8DC6-E090A5AAE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65125-6580-4737-AF67-1F08BB86A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50BED6-19AA-4470-959D-EB94D09A968A}"/>
              </a:ext>
            </a:extLst>
          </p:cNvPr>
          <p:cNvSpPr>
            <a:spLocks noGrp="1"/>
          </p:cNvSpPr>
          <p:nvPr>
            <p:ph type="dt" sz="half" idx="10"/>
          </p:nvPr>
        </p:nvSpPr>
        <p:spPr/>
        <p:txBody>
          <a:bodyPr/>
          <a:lstStyle/>
          <a:p>
            <a:fld id="{A24BD5CD-F30F-428D-9AD7-AF68B65047C3}" type="datetimeFigureOut">
              <a:rPr lang="en-US" smtClean="0"/>
              <a:t>4/3/2018</a:t>
            </a:fld>
            <a:endParaRPr lang="en-US"/>
          </a:p>
        </p:txBody>
      </p:sp>
      <p:sp>
        <p:nvSpPr>
          <p:cNvPr id="6" name="Footer Placeholder 5">
            <a:extLst>
              <a:ext uri="{FF2B5EF4-FFF2-40B4-BE49-F238E27FC236}">
                <a16:creationId xmlns:a16="http://schemas.microsoft.com/office/drawing/2014/main" id="{FF589728-54FA-4B07-A880-E4EC18B8D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FAA90-6B05-408D-AF07-53E6F8B0EBB5}"/>
              </a:ext>
            </a:extLst>
          </p:cNvPr>
          <p:cNvSpPr>
            <a:spLocks noGrp="1"/>
          </p:cNvSpPr>
          <p:nvPr>
            <p:ph type="sldNum" sz="quarter" idx="12"/>
          </p:nvPr>
        </p:nvSpPr>
        <p:spPr/>
        <p:txBody>
          <a:bodyPr/>
          <a:lstStyle/>
          <a:p>
            <a:fld id="{C4EE0668-5B4E-4ED3-A1F2-4D8870055D81}" type="slidenum">
              <a:rPr lang="en-US" smtClean="0"/>
              <a:t>‹#›</a:t>
            </a:fld>
            <a:endParaRPr lang="en-US"/>
          </a:p>
        </p:txBody>
      </p:sp>
    </p:spTree>
    <p:extLst>
      <p:ext uri="{BB962C8B-B14F-4D97-AF65-F5344CB8AC3E}">
        <p14:creationId xmlns:p14="http://schemas.microsoft.com/office/powerpoint/2010/main" val="161428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0768D0-525A-4B6D-A57E-EA64144BC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1A751F-546E-4423-AC45-BCE2B43F08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A66B2-B7B5-41D8-86AE-454DD404C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BD5CD-F30F-428D-9AD7-AF68B65047C3}" type="datetimeFigureOut">
              <a:rPr lang="en-US" smtClean="0"/>
              <a:t>4/3/2018</a:t>
            </a:fld>
            <a:endParaRPr lang="en-US"/>
          </a:p>
        </p:txBody>
      </p:sp>
      <p:sp>
        <p:nvSpPr>
          <p:cNvPr id="5" name="Footer Placeholder 4">
            <a:extLst>
              <a:ext uri="{FF2B5EF4-FFF2-40B4-BE49-F238E27FC236}">
                <a16:creationId xmlns:a16="http://schemas.microsoft.com/office/drawing/2014/main" id="{C7E57534-C51F-444C-952A-1AF4BAE6B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E24D7C-0016-401C-BFC6-CF3D916843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E0668-5B4E-4ED3-A1F2-4D8870055D81}" type="slidenum">
              <a:rPr lang="en-US" smtClean="0"/>
              <a:t>‹#›</a:t>
            </a:fld>
            <a:endParaRPr lang="en-US"/>
          </a:p>
        </p:txBody>
      </p:sp>
    </p:spTree>
    <p:extLst>
      <p:ext uri="{BB962C8B-B14F-4D97-AF65-F5344CB8AC3E}">
        <p14:creationId xmlns:p14="http://schemas.microsoft.com/office/powerpoint/2010/main" val="227125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oo.gl/sTrkY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AA8-A11D-47D1-9738-3694D0F0AF5B}"/>
              </a:ext>
            </a:extLst>
          </p:cNvPr>
          <p:cNvSpPr>
            <a:spLocks noGrp="1"/>
          </p:cNvSpPr>
          <p:nvPr>
            <p:ph type="ctrTitle"/>
          </p:nvPr>
        </p:nvSpPr>
        <p:spPr>
          <a:xfrm>
            <a:off x="-304800" y="366459"/>
            <a:ext cx="9144000" cy="2387600"/>
          </a:xfrm>
        </p:spPr>
        <p:txBody>
          <a:bodyPr/>
          <a:lstStyle/>
          <a:p>
            <a:r>
              <a:rPr lang="en-US" dirty="0"/>
              <a:t>JUnit Tests</a:t>
            </a:r>
          </a:p>
        </p:txBody>
      </p:sp>
      <p:sp>
        <p:nvSpPr>
          <p:cNvPr id="3" name="Subtitle 2">
            <a:extLst>
              <a:ext uri="{FF2B5EF4-FFF2-40B4-BE49-F238E27FC236}">
                <a16:creationId xmlns:a16="http://schemas.microsoft.com/office/drawing/2014/main" id="{63444B98-B056-4E78-BB2C-09E18DF60F46}"/>
              </a:ext>
            </a:extLst>
          </p:cNvPr>
          <p:cNvSpPr>
            <a:spLocks noGrp="1"/>
          </p:cNvSpPr>
          <p:nvPr>
            <p:ph type="subTitle" idx="1"/>
          </p:nvPr>
        </p:nvSpPr>
        <p:spPr/>
        <p:txBody>
          <a:bodyPr/>
          <a:lstStyle/>
          <a:p>
            <a:r>
              <a:rPr lang="en-US" dirty="0"/>
              <a:t>By: Keith Jacobson</a:t>
            </a:r>
          </a:p>
        </p:txBody>
      </p:sp>
    </p:spTree>
    <p:extLst>
      <p:ext uri="{BB962C8B-B14F-4D97-AF65-F5344CB8AC3E}">
        <p14:creationId xmlns:p14="http://schemas.microsoft.com/office/powerpoint/2010/main" val="203302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33C8-0E20-4A39-B1A8-0447239E5FCC}"/>
              </a:ext>
            </a:extLst>
          </p:cNvPr>
          <p:cNvSpPr>
            <a:spLocks noGrp="1"/>
          </p:cNvSpPr>
          <p:nvPr>
            <p:ph type="title"/>
          </p:nvPr>
        </p:nvSpPr>
        <p:spPr/>
        <p:txBody>
          <a:bodyPr/>
          <a:lstStyle/>
          <a:p>
            <a:r>
              <a:rPr lang="en-US" dirty="0"/>
              <a:t>What is JUnit?</a:t>
            </a:r>
          </a:p>
        </p:txBody>
      </p:sp>
      <p:sp>
        <p:nvSpPr>
          <p:cNvPr id="3" name="Content Placeholder 2">
            <a:extLst>
              <a:ext uri="{FF2B5EF4-FFF2-40B4-BE49-F238E27FC236}">
                <a16:creationId xmlns:a16="http://schemas.microsoft.com/office/drawing/2014/main" id="{E4129E0F-5F77-4D4E-B875-110A0E19DCDF}"/>
              </a:ext>
            </a:extLst>
          </p:cNvPr>
          <p:cNvSpPr>
            <a:spLocks noGrp="1"/>
          </p:cNvSpPr>
          <p:nvPr>
            <p:ph idx="1"/>
          </p:nvPr>
        </p:nvSpPr>
        <p:spPr/>
        <p:txBody>
          <a:bodyPr/>
          <a:lstStyle/>
          <a:p>
            <a:r>
              <a:rPr lang="en-US" dirty="0"/>
              <a:t>JUnit is a unit testing framework that was built for the Java programming language.</a:t>
            </a:r>
          </a:p>
          <a:p>
            <a:r>
              <a:rPr lang="en-US" dirty="0"/>
              <a:t>It has been important in the development of test-driven developing teams, and is actually one of the family of other unit testing frameworks; called </a:t>
            </a:r>
            <a:r>
              <a:rPr lang="en-US" dirty="0" err="1"/>
              <a:t>xUnit</a:t>
            </a:r>
            <a:r>
              <a:rPr lang="en-US" dirty="0"/>
              <a:t> and </a:t>
            </a:r>
            <a:r>
              <a:rPr lang="en-US" dirty="0" err="1"/>
              <a:t>Sunit</a:t>
            </a:r>
            <a:r>
              <a:rPr lang="en-US" dirty="0"/>
              <a:t>.</a:t>
            </a:r>
          </a:p>
          <a:p>
            <a:r>
              <a:rPr lang="en-US" dirty="0"/>
              <a:t>And it is linked as a JAR when compiled under framework package </a:t>
            </a:r>
            <a:r>
              <a:rPr lang="en-US" dirty="0" err="1"/>
              <a:t>junit.framework</a:t>
            </a:r>
            <a:r>
              <a:rPr lang="en-US" dirty="0"/>
              <a:t>. </a:t>
            </a:r>
          </a:p>
        </p:txBody>
      </p:sp>
    </p:spTree>
    <p:extLst>
      <p:ext uri="{BB962C8B-B14F-4D97-AF65-F5344CB8AC3E}">
        <p14:creationId xmlns:p14="http://schemas.microsoft.com/office/powerpoint/2010/main" val="139342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C70F-4A10-4DF1-9D18-D73D57E121F8}"/>
              </a:ext>
            </a:extLst>
          </p:cNvPr>
          <p:cNvSpPr>
            <a:spLocks noGrp="1"/>
          </p:cNvSpPr>
          <p:nvPr>
            <p:ph type="title"/>
          </p:nvPr>
        </p:nvSpPr>
        <p:spPr/>
        <p:txBody>
          <a:bodyPr/>
          <a:lstStyle/>
          <a:p>
            <a:r>
              <a:rPr lang="en-US" dirty="0"/>
              <a:t>Why JUnit?</a:t>
            </a:r>
          </a:p>
        </p:txBody>
      </p:sp>
      <p:sp>
        <p:nvSpPr>
          <p:cNvPr id="3" name="Content Placeholder 2">
            <a:extLst>
              <a:ext uri="{FF2B5EF4-FFF2-40B4-BE49-F238E27FC236}">
                <a16:creationId xmlns:a16="http://schemas.microsoft.com/office/drawing/2014/main" id="{08124EC6-F811-40CD-AEDD-23CAF05EF766}"/>
              </a:ext>
            </a:extLst>
          </p:cNvPr>
          <p:cNvSpPr>
            <a:spLocks noGrp="1"/>
          </p:cNvSpPr>
          <p:nvPr>
            <p:ph idx="1"/>
          </p:nvPr>
        </p:nvSpPr>
        <p:spPr/>
        <p:txBody>
          <a:bodyPr/>
          <a:lstStyle/>
          <a:p>
            <a:r>
              <a:rPr lang="en-US" dirty="0"/>
              <a:t>To measure progress and also detect unintended side-effects (very important in coding.)</a:t>
            </a:r>
          </a:p>
          <a:p>
            <a:r>
              <a:rPr lang="en-US" dirty="0"/>
              <a:t>Run continuously.</a:t>
            </a:r>
          </a:p>
          <a:p>
            <a:r>
              <a:rPr lang="en-US" dirty="0"/>
              <a:t>Immediate results.</a:t>
            </a:r>
          </a:p>
          <a:p>
            <a:r>
              <a:rPr lang="en-US" dirty="0"/>
              <a:t>Shows a green bar that turns red when something has come up.</a:t>
            </a:r>
          </a:p>
          <a:p>
            <a:r>
              <a:rPr lang="en-US" dirty="0"/>
              <a:t>This should be run during development of all complex and critical parts of development in an application.</a:t>
            </a:r>
          </a:p>
        </p:txBody>
      </p:sp>
    </p:spTree>
    <p:extLst>
      <p:ext uri="{BB962C8B-B14F-4D97-AF65-F5344CB8AC3E}">
        <p14:creationId xmlns:p14="http://schemas.microsoft.com/office/powerpoint/2010/main" val="339020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29D8-AF6F-453B-B895-886DF722C444}"/>
              </a:ext>
            </a:extLst>
          </p:cNvPr>
          <p:cNvSpPr>
            <a:spLocks noGrp="1"/>
          </p:cNvSpPr>
          <p:nvPr>
            <p:ph type="title"/>
          </p:nvPr>
        </p:nvSpPr>
        <p:spPr/>
        <p:txBody>
          <a:bodyPr/>
          <a:lstStyle/>
          <a:p>
            <a:r>
              <a:rPr lang="en-US" dirty="0"/>
              <a:t>Eclipse Help:</a:t>
            </a:r>
          </a:p>
        </p:txBody>
      </p:sp>
      <p:sp>
        <p:nvSpPr>
          <p:cNvPr id="3" name="Content Placeholder 2">
            <a:extLst>
              <a:ext uri="{FF2B5EF4-FFF2-40B4-BE49-F238E27FC236}">
                <a16:creationId xmlns:a16="http://schemas.microsoft.com/office/drawing/2014/main" id="{F391BA03-48AD-4728-AE71-0536A43B4F40}"/>
              </a:ext>
            </a:extLst>
          </p:cNvPr>
          <p:cNvSpPr>
            <a:spLocks noGrp="1"/>
          </p:cNvSpPr>
          <p:nvPr>
            <p:ph idx="1"/>
          </p:nvPr>
        </p:nvSpPr>
        <p:spPr/>
        <p:txBody>
          <a:bodyPr/>
          <a:lstStyle/>
          <a:p>
            <a:r>
              <a:rPr lang="en-US" dirty="0"/>
              <a:t>When looking at how to write &amp; run a JUnit tests: </a:t>
            </a:r>
            <a:r>
              <a:rPr lang="en-US" dirty="0">
                <a:hlinkClick r:id="rId2"/>
              </a:rPr>
              <a:t>https://goo.gl/sTrkYT</a:t>
            </a:r>
            <a:endParaRPr lang="en-US" dirty="0"/>
          </a:p>
          <a:p>
            <a:endParaRPr lang="en-US" dirty="0"/>
          </a:p>
          <a:p>
            <a:endParaRPr lang="en-US" dirty="0"/>
          </a:p>
          <a:p>
            <a:endParaRPr lang="en-US" dirty="0"/>
          </a:p>
          <a:p>
            <a:endParaRPr lang="en-US" dirty="0"/>
          </a:p>
          <a:p>
            <a:endParaRPr lang="en-US" dirty="0"/>
          </a:p>
          <a:p>
            <a:r>
              <a:rPr lang="en-US" dirty="0"/>
              <a:t>The following couple of slides will actually be screen shots of how to do this</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61954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4AC864-87B7-4D3D-BBFB-D8D343D74A9A}"/>
              </a:ext>
            </a:extLst>
          </p:cNvPr>
          <p:cNvSpPr txBox="1"/>
          <p:nvPr/>
        </p:nvSpPr>
        <p:spPr>
          <a:xfrm>
            <a:off x="109728" y="0"/>
            <a:ext cx="11789664" cy="1477328"/>
          </a:xfrm>
          <a:prstGeom prst="rect">
            <a:avLst/>
          </a:prstGeom>
          <a:noFill/>
        </p:spPr>
        <p:txBody>
          <a:bodyPr wrap="square" rtlCol="0">
            <a:spAutoFit/>
          </a:bodyPr>
          <a:lstStyle/>
          <a:p>
            <a:r>
              <a:rPr lang="en-US" b="1" dirty="0"/>
              <a:t>Writing Tests:</a:t>
            </a:r>
          </a:p>
          <a:p>
            <a:r>
              <a:rPr lang="en-US" dirty="0"/>
              <a:t>Create a project "</a:t>
            </a:r>
            <a:r>
              <a:rPr lang="en-US" dirty="0" err="1"/>
              <a:t>JUnitTest</a:t>
            </a:r>
            <a:r>
              <a:rPr lang="en-US" dirty="0"/>
              <a:t>". Now you can write your first test. You implement the test in a subclass of </a:t>
            </a:r>
            <a:r>
              <a:rPr lang="en-US" b="1" dirty="0" err="1"/>
              <a:t>TestCase</a:t>
            </a:r>
            <a:r>
              <a:rPr lang="en-US" dirty="0"/>
              <a:t>. You can do so either using the standard Class wizard or the specialized </a:t>
            </a:r>
            <a:r>
              <a:rPr lang="en-US" b="1" dirty="0"/>
              <a:t>Test Case</a:t>
            </a:r>
            <a:r>
              <a:rPr lang="en-US" dirty="0"/>
              <a:t> wizard:</a:t>
            </a:r>
          </a:p>
          <a:p>
            <a:r>
              <a:rPr lang="en-US" dirty="0"/>
              <a:t>Open the New wizard (</a:t>
            </a:r>
            <a:r>
              <a:rPr lang="en-US" b="1" dirty="0"/>
              <a:t>File &gt; New &gt; JUnit Test Case</a:t>
            </a:r>
            <a:r>
              <a:rPr lang="en-US" dirty="0"/>
              <a:t>).</a:t>
            </a:r>
          </a:p>
          <a:p>
            <a:r>
              <a:rPr lang="en-US" dirty="0"/>
              <a:t>Select </a:t>
            </a:r>
            <a:r>
              <a:rPr lang="en-US" b="1" dirty="0"/>
              <a:t>New JUnit 3 test</a:t>
            </a:r>
            <a:r>
              <a:rPr lang="en-US" dirty="0"/>
              <a:t> and enter "</a:t>
            </a:r>
            <a:r>
              <a:rPr lang="en-US" i="1" dirty="0" err="1"/>
              <a:t>TestFailure</a:t>
            </a:r>
            <a:r>
              <a:rPr lang="en-US" i="1" dirty="0"/>
              <a:t>"</a:t>
            </a:r>
            <a:r>
              <a:rPr lang="en-US" dirty="0"/>
              <a:t> as the name of your test class:</a:t>
            </a:r>
          </a:p>
        </p:txBody>
      </p:sp>
      <p:pic>
        <p:nvPicPr>
          <p:cNvPr id="6" name="Picture 5">
            <a:extLst>
              <a:ext uri="{FF2B5EF4-FFF2-40B4-BE49-F238E27FC236}">
                <a16:creationId xmlns:a16="http://schemas.microsoft.com/office/drawing/2014/main" id="{80EFC57C-D682-4828-9778-A32D05CCB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485" y="1819786"/>
            <a:ext cx="4448611" cy="5012854"/>
          </a:xfrm>
          <a:prstGeom prst="rect">
            <a:avLst/>
          </a:prstGeom>
        </p:spPr>
      </p:pic>
      <p:sp>
        <p:nvSpPr>
          <p:cNvPr id="8" name="Rectangle 7">
            <a:extLst>
              <a:ext uri="{FF2B5EF4-FFF2-40B4-BE49-F238E27FC236}">
                <a16:creationId xmlns:a16="http://schemas.microsoft.com/office/drawing/2014/main" id="{2DFD68DF-5EAB-4F30-BF1D-630B82320004}"/>
              </a:ext>
            </a:extLst>
          </p:cNvPr>
          <p:cNvSpPr/>
          <p:nvPr/>
        </p:nvSpPr>
        <p:spPr>
          <a:xfrm>
            <a:off x="109728" y="1477328"/>
            <a:ext cx="6096000" cy="5355312"/>
          </a:xfrm>
          <a:prstGeom prst="rect">
            <a:avLst/>
          </a:prstGeom>
        </p:spPr>
        <p:txBody>
          <a:bodyPr>
            <a:spAutoFit/>
          </a:bodyPr>
          <a:lstStyle/>
          <a:p>
            <a:r>
              <a:rPr lang="en-US" dirty="0"/>
              <a:t>Note: If you want to use JUnit 4 tests you have to make sure that your compiler compliance is set to 1.5.</a:t>
            </a:r>
          </a:p>
          <a:p>
            <a:endParaRPr lang="en-US" dirty="0"/>
          </a:p>
          <a:p>
            <a:r>
              <a:rPr lang="en-US" dirty="0"/>
              <a:t>You will see a warning message asking you to add the </a:t>
            </a:r>
            <a:r>
              <a:rPr lang="en-US" dirty="0" err="1"/>
              <a:t>junit</a:t>
            </a:r>
            <a:r>
              <a:rPr lang="en-US" dirty="0"/>
              <a:t> library to the build path. Use the Click here link to add the </a:t>
            </a:r>
            <a:r>
              <a:rPr lang="en-US" dirty="0" err="1"/>
              <a:t>junit</a:t>
            </a:r>
            <a:r>
              <a:rPr lang="en-US" dirty="0"/>
              <a:t> library automatically.</a:t>
            </a:r>
          </a:p>
          <a:p>
            <a:r>
              <a:rPr lang="en-US" dirty="0"/>
              <a:t>Click Finish to create the test class.</a:t>
            </a:r>
          </a:p>
          <a:p>
            <a:r>
              <a:rPr lang="en-US" dirty="0"/>
              <a:t>Add a test method that fails to the class </a:t>
            </a:r>
            <a:r>
              <a:rPr lang="en-US" dirty="0" err="1"/>
              <a:t>TestFailure</a:t>
            </a:r>
            <a:r>
              <a:rPr lang="en-US" dirty="0"/>
              <a:t>. A quick way to enter a test method is with the test template. To do so, place the cursor inside the class declaration. Type "test" followed by </a:t>
            </a:r>
            <a:r>
              <a:rPr lang="en-US" dirty="0" err="1"/>
              <a:t>Ctrl+Space</a:t>
            </a:r>
            <a:r>
              <a:rPr lang="en-US" dirty="0"/>
              <a:t> to activate code assist and select the "test" template. Change the name of the created method to </a:t>
            </a:r>
            <a:r>
              <a:rPr lang="en-US" dirty="0" err="1"/>
              <a:t>testFailure</a:t>
            </a:r>
            <a:r>
              <a:rPr lang="en-US" dirty="0"/>
              <a:t> and invoke the fail() method.</a:t>
            </a:r>
          </a:p>
          <a:p>
            <a:endParaRPr lang="en-US" dirty="0"/>
          </a:p>
          <a:p>
            <a:r>
              <a:rPr lang="en-US" dirty="0"/>
              <a:t>public void </a:t>
            </a:r>
            <a:r>
              <a:rPr lang="en-US" dirty="0" err="1"/>
              <a:t>testFailure</a:t>
            </a:r>
            <a:r>
              <a:rPr lang="en-US" dirty="0"/>
              <a:t>() throws Exception {</a:t>
            </a:r>
          </a:p>
          <a:p>
            <a:r>
              <a:rPr lang="en-US" dirty="0"/>
              <a:t>    fail();</a:t>
            </a:r>
          </a:p>
          <a:p>
            <a:r>
              <a:rPr lang="en-US" dirty="0"/>
              <a:t>}</a:t>
            </a:r>
          </a:p>
          <a:p>
            <a:endParaRPr lang="en-US" dirty="0"/>
          </a:p>
          <a:p>
            <a:r>
              <a:rPr lang="en-US" dirty="0"/>
              <a:t>Now you are ready to run your first test.</a:t>
            </a:r>
          </a:p>
        </p:txBody>
      </p:sp>
    </p:spTree>
    <p:extLst>
      <p:ext uri="{BB962C8B-B14F-4D97-AF65-F5344CB8AC3E}">
        <p14:creationId xmlns:p14="http://schemas.microsoft.com/office/powerpoint/2010/main" val="224117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D553BC-CD2A-44AE-A905-39CC7622FF94}"/>
              </a:ext>
            </a:extLst>
          </p:cNvPr>
          <p:cNvSpPr/>
          <p:nvPr/>
        </p:nvSpPr>
        <p:spPr>
          <a:xfrm>
            <a:off x="85344" y="109728"/>
            <a:ext cx="7779561" cy="5909310"/>
          </a:xfrm>
          <a:prstGeom prst="rect">
            <a:avLst/>
          </a:prstGeom>
        </p:spPr>
        <p:txBody>
          <a:bodyPr wrap="square">
            <a:spAutoFit/>
          </a:bodyPr>
          <a:lstStyle/>
          <a:p>
            <a:r>
              <a:rPr lang="en-US" dirty="0"/>
              <a:t>To run </a:t>
            </a:r>
            <a:r>
              <a:rPr lang="en-US" dirty="0" err="1"/>
              <a:t>TestFailure</a:t>
            </a:r>
            <a:r>
              <a:rPr lang="en-US" dirty="0"/>
              <a:t> hit the run button in the toolbar. It will automatically run as JUnit Test. You can inspect the test results in the JUnit view. This view shows you the test run progress and status:</a:t>
            </a:r>
          </a:p>
          <a:p>
            <a:endParaRPr lang="en-US" dirty="0"/>
          </a:p>
          <a:p>
            <a:r>
              <a:rPr lang="en-US" dirty="0"/>
              <a:t>Failed test</a:t>
            </a:r>
          </a:p>
          <a:p>
            <a:endParaRPr lang="en-US" dirty="0"/>
          </a:p>
          <a:p>
            <a:r>
              <a:rPr lang="en-US" dirty="0"/>
              <a:t>The view is shown in the current perspective whenever you start a test run. A convenient arrangement for the JUnit view is to dock it as a fast view. The JUnit view has two tabs: one shows you a list of failures and the other shows you the full test suite as a tree. You can navigate from a failure to the corresponding source by double clicking the corresponding line in the failure trace.</a:t>
            </a:r>
          </a:p>
          <a:p>
            <a:endParaRPr lang="en-US" dirty="0"/>
          </a:p>
          <a:p>
            <a:r>
              <a:rPr lang="en-US" dirty="0"/>
              <a:t>Dock the JUnit view as a fast view, remove the fail() statement in the method </a:t>
            </a:r>
            <a:r>
              <a:rPr lang="en-US" dirty="0" err="1"/>
              <a:t>testFailure</a:t>
            </a:r>
            <a:r>
              <a:rPr lang="en-US" dirty="0"/>
              <a:t>() so that the test passes and rerun the test again. You can rerun a test either by clicking the Rerun button in the view's tool bar or you can re-run the program that was last launched by activating the Run drop down. This time the test should succeed. Because the test was successful, the JUnit view doesn't pop up, but the success indicator shows on the JUnit view icon and the status line shows the test result. As a reminder to rerun your tests the view icon is decorated by a "*" whenever you change the workspace contents after the run.</a:t>
            </a:r>
          </a:p>
          <a:p>
            <a:endParaRPr lang="en-US" dirty="0"/>
          </a:p>
        </p:txBody>
      </p:sp>
      <p:pic>
        <p:nvPicPr>
          <p:cNvPr id="6" name="Picture 5">
            <a:extLst>
              <a:ext uri="{FF2B5EF4-FFF2-40B4-BE49-F238E27FC236}">
                <a16:creationId xmlns:a16="http://schemas.microsoft.com/office/drawing/2014/main" id="{6EFE0DB7-35CE-4257-956C-F763F5311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905" y="300941"/>
            <a:ext cx="4029637" cy="5877745"/>
          </a:xfrm>
          <a:prstGeom prst="rect">
            <a:avLst/>
          </a:prstGeom>
        </p:spPr>
      </p:pic>
    </p:spTree>
    <p:extLst>
      <p:ext uri="{BB962C8B-B14F-4D97-AF65-F5344CB8AC3E}">
        <p14:creationId xmlns:p14="http://schemas.microsoft.com/office/powerpoint/2010/main" val="185947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D2A7F3-6648-4B63-A950-46A9335F2317}"/>
              </a:ext>
            </a:extLst>
          </p:cNvPr>
          <p:cNvSpPr/>
          <p:nvPr/>
        </p:nvSpPr>
        <p:spPr>
          <a:xfrm>
            <a:off x="146304" y="243840"/>
            <a:ext cx="11875008" cy="4247317"/>
          </a:xfrm>
          <a:prstGeom prst="rect">
            <a:avLst/>
          </a:prstGeom>
        </p:spPr>
        <p:txBody>
          <a:bodyPr wrap="square">
            <a:spAutoFit/>
          </a:bodyPr>
          <a:lstStyle/>
          <a:p>
            <a:r>
              <a:rPr lang="en-US" dirty="0"/>
              <a:t>CONTINUED-</a:t>
            </a:r>
          </a:p>
          <a:p>
            <a:endParaRPr lang="en-US" dirty="0"/>
          </a:p>
          <a:p>
            <a:r>
              <a:rPr lang="en-US" dirty="0"/>
              <a:t>Successful test - A successful test run</a:t>
            </a:r>
          </a:p>
          <a:p>
            <a:r>
              <a:rPr lang="en-US" dirty="0"/>
              <a:t>Successful test but workspace has changed - A successful test run, but the workspace contents have changed since the last test run.</a:t>
            </a:r>
          </a:p>
          <a:p>
            <a:endParaRPr lang="en-US" dirty="0"/>
          </a:p>
          <a:p>
            <a:r>
              <a:rPr lang="en-US" dirty="0"/>
              <a:t>In addition to running a test case as described above you can also:</a:t>
            </a:r>
          </a:p>
          <a:p>
            <a:endParaRPr lang="en-US" dirty="0"/>
          </a:p>
          <a:p>
            <a:r>
              <a:rPr lang="en-US" dirty="0"/>
              <a:t>Run all tests inside a project, source folder, or package -  </a:t>
            </a:r>
          </a:p>
          <a:p>
            <a:r>
              <a:rPr lang="en-US" dirty="0"/>
              <a:t>Select a project, package or source folder and run all the included tests with Run as &gt; JUnit Test. This command finds all tests inside a project, source folder or package and executes them.</a:t>
            </a:r>
          </a:p>
          <a:p>
            <a:r>
              <a:rPr lang="en-US" dirty="0"/>
              <a:t>Run a single test method -</a:t>
            </a:r>
          </a:p>
          <a:p>
            <a:r>
              <a:rPr lang="en-US" dirty="0"/>
              <a:t>Select a test method in the Outline or Package Explorer and with Run as &gt; JUnit Test the selected test method will be run.</a:t>
            </a:r>
          </a:p>
          <a:p>
            <a:r>
              <a:rPr lang="en-US" dirty="0"/>
              <a:t>Rerun a single test -</a:t>
            </a:r>
          </a:p>
          <a:p>
            <a:r>
              <a:rPr lang="en-US" dirty="0"/>
              <a:t>Select a test in the JUnit view and execute Run from the context menu.</a:t>
            </a:r>
          </a:p>
        </p:txBody>
      </p:sp>
    </p:spTree>
    <p:extLst>
      <p:ext uri="{BB962C8B-B14F-4D97-AF65-F5344CB8AC3E}">
        <p14:creationId xmlns:p14="http://schemas.microsoft.com/office/powerpoint/2010/main" val="3415140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FEA955-9B1C-4289-8833-C8EBFD0E3F0C}"/>
              </a:ext>
            </a:extLst>
          </p:cNvPr>
          <p:cNvSpPr/>
          <p:nvPr/>
        </p:nvSpPr>
        <p:spPr>
          <a:xfrm>
            <a:off x="0" y="85343"/>
            <a:ext cx="11716512" cy="4801314"/>
          </a:xfrm>
          <a:prstGeom prst="rect">
            <a:avLst/>
          </a:prstGeom>
        </p:spPr>
        <p:txBody>
          <a:bodyPr wrap="square">
            <a:spAutoFit/>
          </a:bodyPr>
          <a:lstStyle/>
          <a:p>
            <a:r>
              <a:rPr lang="en-US" dirty="0"/>
              <a:t>Customizing a Test Configuration</a:t>
            </a:r>
          </a:p>
          <a:p>
            <a:r>
              <a:rPr lang="en-US" dirty="0"/>
              <a:t>When you want to pass parameters or customize the settings for a test run you open the Launch Configuration Dialog. Select Open Run Dialog....in the Run drop-down menu in the toolbar:</a:t>
            </a:r>
          </a:p>
          <a:p>
            <a:endParaRPr lang="en-US" dirty="0"/>
          </a:p>
          <a:p>
            <a:r>
              <a:rPr lang="en-US" dirty="0"/>
              <a:t>JUnit Launch Configuration</a:t>
            </a:r>
          </a:p>
          <a:p>
            <a:endParaRPr lang="en-US" dirty="0"/>
          </a:p>
          <a:p>
            <a:r>
              <a:rPr lang="en-US" dirty="0"/>
              <a:t>In this dialog you can specify the test to be run, its arguments, its run-time class path, and the Java run-time environment.</a:t>
            </a:r>
          </a:p>
          <a:p>
            <a:endParaRPr lang="en-US" dirty="0"/>
          </a:p>
          <a:p>
            <a:r>
              <a:rPr lang="en-US" dirty="0"/>
              <a:t>Debugging a Test Failure</a:t>
            </a:r>
          </a:p>
          <a:p>
            <a:r>
              <a:rPr lang="en-US" dirty="0"/>
              <a:t>In the case of a test failure you can follow these steps to debug it:</a:t>
            </a:r>
          </a:p>
          <a:p>
            <a:endParaRPr lang="en-US" dirty="0"/>
          </a:p>
          <a:p>
            <a:r>
              <a:rPr lang="en-US" dirty="0"/>
              <a:t>1. Double click the failure entry from the Failures tab in the JUnit view to open the corresponding file in the editor.</a:t>
            </a:r>
          </a:p>
          <a:p>
            <a:r>
              <a:rPr lang="en-US" dirty="0"/>
              <a:t>2. Set a breakpoint at the beginning of the test method.</a:t>
            </a:r>
          </a:p>
          <a:p>
            <a:r>
              <a:rPr lang="en-US" dirty="0"/>
              <a:t>3. Select the test case and execute  Debug As&gt;JUnit Test from the Debug drop down.</a:t>
            </a:r>
          </a:p>
          <a:p>
            <a:r>
              <a:rPr lang="en-US" dirty="0"/>
              <a:t>A JUnit launch configuration has a "keep alive" option. If your Java virtual machine supports "hot code replacement" you can fix the code and rerun the test without restarting the full test run. To enable this option select the Keep JUnit running after a test run when debugging checkbox in the JUnit launch configuration.</a:t>
            </a:r>
          </a:p>
        </p:txBody>
      </p:sp>
      <p:pic>
        <p:nvPicPr>
          <p:cNvPr id="8" name="Picture 7">
            <a:extLst>
              <a:ext uri="{FF2B5EF4-FFF2-40B4-BE49-F238E27FC236}">
                <a16:creationId xmlns:a16="http://schemas.microsoft.com/office/drawing/2014/main" id="{F18B1D90-EE29-496A-9637-C42F2270A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97" y="4886657"/>
            <a:ext cx="3809123" cy="1661994"/>
          </a:xfrm>
          <a:prstGeom prst="rect">
            <a:avLst/>
          </a:prstGeom>
        </p:spPr>
      </p:pic>
    </p:spTree>
    <p:extLst>
      <p:ext uri="{BB962C8B-B14F-4D97-AF65-F5344CB8AC3E}">
        <p14:creationId xmlns:p14="http://schemas.microsoft.com/office/powerpoint/2010/main" val="264347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784DFA-9060-463F-8571-9B000CACB2FB}"/>
              </a:ext>
            </a:extLst>
          </p:cNvPr>
          <p:cNvSpPr/>
          <p:nvPr/>
        </p:nvSpPr>
        <p:spPr>
          <a:xfrm>
            <a:off x="182880" y="0"/>
            <a:ext cx="6096000" cy="6740307"/>
          </a:xfrm>
          <a:prstGeom prst="rect">
            <a:avLst/>
          </a:prstGeom>
        </p:spPr>
        <p:txBody>
          <a:bodyPr>
            <a:spAutoFit/>
          </a:bodyPr>
          <a:lstStyle/>
          <a:p>
            <a:r>
              <a:rPr lang="en-US" dirty="0"/>
              <a:t>Creating a Test Suite</a:t>
            </a:r>
          </a:p>
          <a:p>
            <a:r>
              <a:rPr lang="en-US" dirty="0"/>
              <a:t>The JUnit </a:t>
            </a:r>
            <a:r>
              <a:rPr lang="en-US" dirty="0" err="1"/>
              <a:t>TestSuite</a:t>
            </a:r>
            <a:r>
              <a:rPr lang="en-US" dirty="0"/>
              <a:t> wizard helps you with the creation of a test suite. You can select the set of classes that should belong to a suite.</a:t>
            </a:r>
          </a:p>
          <a:p>
            <a:endParaRPr lang="en-US" dirty="0"/>
          </a:p>
          <a:p>
            <a:r>
              <a:rPr lang="en-US" dirty="0"/>
              <a:t>Open the New wizard</a:t>
            </a:r>
          </a:p>
          <a:p>
            <a:r>
              <a:rPr lang="en-US" dirty="0"/>
              <a:t>Select Java &gt; JUnit &gt; JUnit Test Suite and click Next.</a:t>
            </a:r>
          </a:p>
          <a:p>
            <a:r>
              <a:rPr lang="en-US" dirty="0"/>
              <a:t>Enter a name for your test suite class (the convention is to use "</a:t>
            </a:r>
            <a:r>
              <a:rPr lang="en-US" dirty="0" err="1"/>
              <a:t>AllTests</a:t>
            </a:r>
            <a:r>
              <a:rPr lang="en-US" dirty="0"/>
              <a:t>" which appears by default).</a:t>
            </a:r>
          </a:p>
          <a:p>
            <a:r>
              <a:rPr lang="en-US" dirty="0"/>
              <a:t>Test Suite wizard</a:t>
            </a:r>
          </a:p>
          <a:p>
            <a:endParaRPr lang="en-US" dirty="0"/>
          </a:p>
          <a:p>
            <a:r>
              <a:rPr lang="en-US" dirty="0"/>
              <a:t>Select the classes that should be included in the suite. We currently have a single test class only, but you can add to the suite later.</a:t>
            </a:r>
          </a:p>
          <a:p>
            <a:r>
              <a:rPr lang="en-US" dirty="0"/>
              <a:t>You can add or remove test classes from the test suite in two ways:</a:t>
            </a:r>
          </a:p>
          <a:p>
            <a:endParaRPr lang="en-US" dirty="0"/>
          </a:p>
          <a:p>
            <a:r>
              <a:rPr lang="en-US" dirty="0"/>
              <a:t>Manually by editing the test suite file</a:t>
            </a:r>
          </a:p>
          <a:p>
            <a:r>
              <a:rPr lang="en-US" dirty="0"/>
              <a:t>By re-running the wizard and selecting the new set of test classes.</a:t>
            </a:r>
          </a:p>
          <a:p>
            <a:r>
              <a:rPr lang="en-US" dirty="0"/>
              <a:t>Note: the wizard puts 2 markers, //$JUnit-BEGIN$ and //$JUnit-END$, into the created Test suite class, which allows the wizard to update existing test suite classes. Editing code between the markers is not recommended.</a:t>
            </a:r>
          </a:p>
        </p:txBody>
      </p:sp>
      <p:pic>
        <p:nvPicPr>
          <p:cNvPr id="7" name="Picture 6">
            <a:extLst>
              <a:ext uri="{FF2B5EF4-FFF2-40B4-BE49-F238E27FC236}">
                <a16:creationId xmlns:a16="http://schemas.microsoft.com/office/drawing/2014/main" id="{C503A63F-0793-4C6B-9287-747331574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880" y="499872"/>
            <a:ext cx="5940319" cy="5900928"/>
          </a:xfrm>
          <a:prstGeom prst="rect">
            <a:avLst/>
          </a:prstGeom>
        </p:spPr>
      </p:pic>
    </p:spTree>
    <p:extLst>
      <p:ext uri="{BB962C8B-B14F-4D97-AF65-F5344CB8AC3E}">
        <p14:creationId xmlns:p14="http://schemas.microsoft.com/office/powerpoint/2010/main" val="255784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1126</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JUnit Tests</vt:lpstr>
      <vt:lpstr>What is JUnit?</vt:lpstr>
      <vt:lpstr>Why JUnit?</vt:lpstr>
      <vt:lpstr>Eclipse Help: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 Tests</dc:title>
  <dc:creator>Jacobson, Keith</dc:creator>
  <cp:lastModifiedBy>Jacobson, Keith</cp:lastModifiedBy>
  <cp:revision>3</cp:revision>
  <dcterms:created xsi:type="dcterms:W3CDTF">2018-04-04T04:23:03Z</dcterms:created>
  <dcterms:modified xsi:type="dcterms:W3CDTF">2018-04-04T04:37:53Z</dcterms:modified>
</cp:coreProperties>
</file>