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D7-F9D6-4EA0-804B-985C0E98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D571F-6EF9-498D-94DB-BB8E6D2A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A971-3C36-4B0A-9E93-9A45F151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31FA-6D71-46B1-A40F-76A13D55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64D3-9D69-4DAF-8939-415A0B9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E047-9C9A-45D0-A632-5DED5D72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EB4-1A97-4889-9FBC-918D646B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B0224-5CA8-4069-8E0B-D6F7783C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CD4E1-142B-43BF-B436-7D48DB78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0A8D-3B03-4037-AE56-3E4736E2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E6B25-EDF3-4334-BCE6-7EC0DBB04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4C855-0E77-42B1-9CCE-33EA20F8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5BB1-A5FE-496D-8C74-2A4CAC19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4CD8-DB04-481C-B86F-24B23867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DBD2-0CCA-4983-A6CF-20EC5310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9EFA-2F8A-497B-9171-5D5617A0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C422-4384-4379-BD1D-4CC97A06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82CA-66A5-4E3B-BEEB-F9AA0EA6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2AAE-355F-4F20-B3F9-3FAC72CA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04FC-8660-4E1F-99D7-1077304F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B1E7-8C6C-4A91-8635-9B05064B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8B9D3-3CF3-487E-9FC8-06075751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909C-BEDD-4530-BD69-31E188D4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C19-4E8C-4BF0-9431-29F64C2D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4E47-445F-4733-A567-72AC10EB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7C4D-1801-48AF-8381-A0DBF683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8497-81AE-49B4-9FCE-F753F9DF7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DD4B5-BB43-4F99-B697-3342F0D1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70522-D567-4E0E-BD3E-CD31AF52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39168-E0FE-4E3D-AB6B-054109C3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3D91A-CC02-4C41-8CAA-3BE87A3E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06BC-E9CE-4410-94C8-B622CA6E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1A624-51DA-4124-8980-542E4CC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FB819-EFA0-4E05-8A4B-5DAC13D8C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13A44-ED89-463C-810A-B401281E2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BF88B-A20B-49B0-8DA2-0305CE3DB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97B74-64E4-44F6-B4E9-2850D6FE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8823-B913-404C-9882-CCB59938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5E152-FFB8-4B3B-A1EC-327F520E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1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ADE6-0AC0-43D0-A278-0C3C7039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7D587-5D1F-4A70-BD2D-2BE894A0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BA6EA-0DD1-43EA-B924-42024EF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E2F82-C530-437F-B8DD-18A1C06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25437-6EFD-49CF-BC57-A27E8180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4548-9CA0-42AD-B8B4-F0CB67AC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D6E6C-CC4C-4C49-AB0D-4D379ECE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4BC8-CD5A-4D07-BC46-C2CBA77D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0C53-79D3-45C0-B25E-0097CCB7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58ABD-B5E8-4944-A585-8B48372A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C7AFE-EAAE-47C7-8467-09DB6459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37766-FD13-48D1-8845-766ED229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714C1-B18F-4352-A101-1D6FD1AF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1259-629C-4B56-996C-A6FE776D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35367-B4FB-4714-BB8E-6572F48DE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93DD4-DBA3-4E38-BFB2-C0557EAC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7169-6474-4C59-A3EC-5599068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BC93-66E2-418F-A0CB-14D3C5E6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EE37A-5D96-421F-9ACB-FA286AF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091E9-4B9A-4988-8F7A-F1915A39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DD7F-2E4E-4A2D-8B99-6A180465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68FB-8186-42D6-B5D7-8D5A904B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72DC-279F-4D8A-84FF-CA3111556E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21CE-88B2-4A61-B569-DA7455D5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3285-2855-49A1-A1F1-16AD02C9E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53EA-90DA-4F1A-868D-7E7CCB9B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5691-E0B2-47AD-851C-8970AB34F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6266-FC8D-4636-B664-D895596BD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Keith Jacobson</a:t>
            </a:r>
          </a:p>
        </p:txBody>
      </p:sp>
    </p:spTree>
    <p:extLst>
      <p:ext uri="{BB962C8B-B14F-4D97-AF65-F5344CB8AC3E}">
        <p14:creationId xmlns:p14="http://schemas.microsoft.com/office/powerpoint/2010/main" val="267089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371C-AD9E-4020-9885-ABBA52A7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ABE1-520B-4930-B8CE-1FDFE2FE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diagrams emphasize the time ordering of messages.</a:t>
            </a:r>
          </a:p>
          <a:p>
            <a:r>
              <a:rPr lang="en-US" dirty="0"/>
              <a:t>They show a succession of interactions between classes or object instances over time. 	</a:t>
            </a:r>
          </a:p>
          <a:p>
            <a:r>
              <a:rPr lang="en-US" dirty="0"/>
              <a:t> Sequence diagrams are used to show the overall pattern of the activities or interactions in a use case.</a:t>
            </a:r>
          </a:p>
          <a:p>
            <a:r>
              <a:rPr lang="en-US" dirty="0"/>
              <a:t>Each use case may create one sequence Diagram.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0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EC6E-F755-4FC9-B3FC-B0C28580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used, and example of how to create it: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F642CC-A716-4206-A9D4-2A2BB4BD1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12061"/>
              </p:ext>
            </p:extLst>
          </p:nvPr>
        </p:nvGraphicFramePr>
        <p:xfrm>
          <a:off x="441433" y="1939159"/>
          <a:ext cx="5596760" cy="4390697"/>
        </p:xfrm>
        <a:graphic>
          <a:graphicData uri="http://schemas.openxmlformats.org/drawingml/2006/table">
            <a:tbl>
              <a:tblPr/>
              <a:tblGrid>
                <a:gridCol w="1994339">
                  <a:extLst>
                    <a:ext uri="{9D8B030D-6E8A-4147-A177-3AD203B41FA5}">
                      <a16:colId xmlns:a16="http://schemas.microsoft.com/office/drawing/2014/main" val="1783671508"/>
                    </a:ext>
                  </a:extLst>
                </a:gridCol>
                <a:gridCol w="3602421">
                  <a:extLst>
                    <a:ext uri="{9D8B030D-6E8A-4147-A177-3AD203B41FA5}">
                      <a16:colId xmlns:a16="http://schemas.microsoft.com/office/drawing/2014/main" val="3689834602"/>
                    </a:ext>
                  </a:extLst>
                </a:gridCol>
              </a:tblGrid>
              <a:tr h="1326713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objectNam</a:t>
                      </a:r>
                      <a:r>
                        <a:rPr lang="en-US" b="1" i="1" dirty="0" err="1">
                          <a:effectLst/>
                        </a:rPr>
                        <a:t>e</a:t>
                      </a:r>
                      <a:r>
                        <a:rPr lang="en-US" b="1" i="1" dirty="0">
                          <a:effectLst/>
                        </a:rPr>
                        <a:t>:</a:t>
                      </a:r>
                      <a:endParaRPr lang="en-US" i="1" dirty="0">
                        <a:effectLst/>
                      </a:endParaRP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name with a colon after it represents an object.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02316"/>
                  </a:ext>
                </a:extLst>
              </a:tr>
              <a:tr h="1326713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:class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colon with a name after it represents a class.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28304"/>
                  </a:ext>
                </a:extLst>
              </a:tr>
              <a:tr h="1737271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objectName:class</a:t>
                      </a:r>
                      <a:endParaRPr lang="en-US">
                        <a:effectLst/>
                      </a:endParaRP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name, followed by a colon and another name, represents an object in a class.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498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0C1BA5-63D0-4785-AD2C-10AABDD9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19" y="1690688"/>
            <a:ext cx="3526588" cy="48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2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FBEEE1-89A2-465B-AF28-C7007732FA6D}"/>
              </a:ext>
            </a:extLst>
          </p:cNvPr>
          <p:cNvSpPr/>
          <p:nvPr/>
        </p:nvSpPr>
        <p:spPr>
          <a:xfrm>
            <a:off x="3584029" y="396766"/>
            <a:ext cx="1747344" cy="1127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::Student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7E35D4-3C54-4F0D-81E4-925A541B1EE7}"/>
              </a:ext>
            </a:extLst>
          </p:cNvPr>
          <p:cNvSpPr/>
          <p:nvPr/>
        </p:nvSpPr>
        <p:spPr>
          <a:xfrm>
            <a:off x="530772" y="338959"/>
            <a:ext cx="1747344" cy="1127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</a:t>
            </a:r>
            <a:r>
              <a:rPr lang="en-US" dirty="0" err="1"/>
              <a:t>newStudent</a:t>
            </a:r>
            <a:endParaRPr lang="en-US" dirty="0"/>
          </a:p>
          <a:p>
            <a:pPr algn="ctr"/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1E479-6413-4D5D-AB0D-92A8741EE838}"/>
              </a:ext>
            </a:extLst>
          </p:cNvPr>
          <p:cNvSpPr/>
          <p:nvPr/>
        </p:nvSpPr>
        <p:spPr>
          <a:xfrm>
            <a:off x="6574219" y="338959"/>
            <a:ext cx="1747344" cy="112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::Classes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A2C35F-7C6A-4568-B26A-94CA307A1A92}"/>
              </a:ext>
            </a:extLst>
          </p:cNvPr>
          <p:cNvSpPr/>
          <p:nvPr/>
        </p:nvSpPr>
        <p:spPr>
          <a:xfrm>
            <a:off x="9682655" y="338958"/>
            <a:ext cx="1747344" cy="112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::Degree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0B0ACE-34F4-4B8F-85A7-F736C0D9C578}"/>
              </a:ext>
            </a:extLst>
          </p:cNvPr>
          <p:cNvCxnSpPr>
            <a:stCxn id="4" idx="2"/>
          </p:cNvCxnSpPr>
          <p:nvPr/>
        </p:nvCxnSpPr>
        <p:spPr>
          <a:xfrm flipH="1">
            <a:off x="1404443" y="1466194"/>
            <a:ext cx="1" cy="511590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C6519E-740D-481B-A2FC-0316C8E74C32}"/>
              </a:ext>
            </a:extLst>
          </p:cNvPr>
          <p:cNvCxnSpPr/>
          <p:nvPr/>
        </p:nvCxnSpPr>
        <p:spPr>
          <a:xfrm flipH="1">
            <a:off x="4459018" y="1524001"/>
            <a:ext cx="1" cy="511590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380064-D535-44CA-ABAD-A473000418F7}"/>
              </a:ext>
            </a:extLst>
          </p:cNvPr>
          <p:cNvCxnSpPr>
            <a:cxnSpLocks/>
          </p:cNvCxnSpPr>
          <p:nvPr/>
        </p:nvCxnSpPr>
        <p:spPr>
          <a:xfrm>
            <a:off x="7451175" y="1466194"/>
            <a:ext cx="27115" cy="326346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7C95A3-3C97-4716-BB7F-F1108590BC5A}"/>
              </a:ext>
            </a:extLst>
          </p:cNvPr>
          <p:cNvCxnSpPr>
            <a:cxnSpLocks/>
          </p:cNvCxnSpPr>
          <p:nvPr/>
        </p:nvCxnSpPr>
        <p:spPr>
          <a:xfrm flipH="1">
            <a:off x="10576023" y="1463565"/>
            <a:ext cx="1" cy="488599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34331-4368-4234-9970-A1E49D41EB3C}"/>
              </a:ext>
            </a:extLst>
          </p:cNvPr>
          <p:cNvSpPr/>
          <p:nvPr/>
        </p:nvSpPr>
        <p:spPr>
          <a:xfrm>
            <a:off x="7324074" y="2542189"/>
            <a:ext cx="271955" cy="1718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3BE8CF-606B-4D4D-A162-7B4D6C5B91E2}"/>
              </a:ext>
            </a:extLst>
          </p:cNvPr>
          <p:cNvSpPr/>
          <p:nvPr/>
        </p:nvSpPr>
        <p:spPr>
          <a:xfrm>
            <a:off x="10438071" y="4729656"/>
            <a:ext cx="275901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295CC-E074-4391-8B6F-149012F87BED}"/>
              </a:ext>
            </a:extLst>
          </p:cNvPr>
          <p:cNvSpPr/>
          <p:nvPr/>
        </p:nvSpPr>
        <p:spPr>
          <a:xfrm>
            <a:off x="4315811" y="1820918"/>
            <a:ext cx="271955" cy="46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7F39A-EB0C-4E2C-AB73-D8CDBE922987}"/>
              </a:ext>
            </a:extLst>
          </p:cNvPr>
          <p:cNvSpPr/>
          <p:nvPr/>
        </p:nvSpPr>
        <p:spPr>
          <a:xfrm>
            <a:off x="1268466" y="1820918"/>
            <a:ext cx="271955" cy="46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DAE698D-3AEA-4AF8-9DEA-8E4A9039D0D9}"/>
              </a:ext>
            </a:extLst>
          </p:cNvPr>
          <p:cNvSpPr/>
          <p:nvPr/>
        </p:nvSpPr>
        <p:spPr>
          <a:xfrm>
            <a:off x="1118528" y="6448096"/>
            <a:ext cx="571829" cy="50843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2E41F81F-7E4B-4FE0-A2B2-5BE3229E7F7E}"/>
              </a:ext>
            </a:extLst>
          </p:cNvPr>
          <p:cNvSpPr/>
          <p:nvPr/>
        </p:nvSpPr>
        <p:spPr>
          <a:xfrm>
            <a:off x="4182314" y="6481598"/>
            <a:ext cx="571829" cy="50843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692F2B19-C4BE-42AA-A828-D34AB925127C}"/>
              </a:ext>
            </a:extLst>
          </p:cNvPr>
          <p:cNvSpPr/>
          <p:nvPr/>
        </p:nvSpPr>
        <p:spPr>
          <a:xfrm>
            <a:off x="7178816" y="4394638"/>
            <a:ext cx="571829" cy="508438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B9BB5A15-C1B6-4F0C-80C9-FEECE2C30B45}"/>
              </a:ext>
            </a:extLst>
          </p:cNvPr>
          <p:cNvSpPr/>
          <p:nvPr/>
        </p:nvSpPr>
        <p:spPr>
          <a:xfrm>
            <a:off x="10290106" y="6073665"/>
            <a:ext cx="571829" cy="508438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5FDDDF-5EF9-49BE-BB16-B483B3F1E15A}"/>
              </a:ext>
            </a:extLst>
          </p:cNvPr>
          <p:cNvCxnSpPr/>
          <p:nvPr/>
        </p:nvCxnSpPr>
        <p:spPr>
          <a:xfrm>
            <a:off x="1540421" y="1947041"/>
            <a:ext cx="27753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1B7CA5-708D-4A07-AADB-D562326218DD}"/>
              </a:ext>
            </a:extLst>
          </p:cNvPr>
          <p:cNvCxnSpPr>
            <a:cxnSpLocks/>
          </p:cNvCxnSpPr>
          <p:nvPr/>
        </p:nvCxnSpPr>
        <p:spPr>
          <a:xfrm>
            <a:off x="1540421" y="2729362"/>
            <a:ext cx="57883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A756CA-D0CF-4953-A1DD-8A058C5AC0CB}"/>
              </a:ext>
            </a:extLst>
          </p:cNvPr>
          <p:cNvCxnSpPr>
            <a:cxnSpLocks/>
          </p:cNvCxnSpPr>
          <p:nvPr/>
        </p:nvCxnSpPr>
        <p:spPr>
          <a:xfrm>
            <a:off x="1564851" y="4903076"/>
            <a:ext cx="88732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7F76A7-E730-41A0-9469-F6F6AA519AC1}"/>
              </a:ext>
            </a:extLst>
          </p:cNvPr>
          <p:cNvCxnSpPr/>
          <p:nvPr/>
        </p:nvCxnSpPr>
        <p:spPr>
          <a:xfrm>
            <a:off x="1540421" y="6170229"/>
            <a:ext cx="27753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89C6A-4EC0-473E-8A51-909192EFB813}"/>
              </a:ext>
            </a:extLst>
          </p:cNvPr>
          <p:cNvCxnSpPr>
            <a:cxnSpLocks/>
          </p:cNvCxnSpPr>
          <p:nvPr/>
        </p:nvCxnSpPr>
        <p:spPr>
          <a:xfrm flipH="1">
            <a:off x="1540421" y="2353441"/>
            <a:ext cx="277539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8FFD38-609F-49AB-8E45-7782F87C1DC6}"/>
              </a:ext>
            </a:extLst>
          </p:cNvPr>
          <p:cNvCxnSpPr>
            <a:cxnSpLocks/>
          </p:cNvCxnSpPr>
          <p:nvPr/>
        </p:nvCxnSpPr>
        <p:spPr>
          <a:xfrm flipH="1" flipV="1">
            <a:off x="1564851" y="3401409"/>
            <a:ext cx="5759223" cy="1812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A42D1-0180-4249-BFED-7BF62DA38369}"/>
              </a:ext>
            </a:extLst>
          </p:cNvPr>
          <p:cNvCxnSpPr>
            <a:cxnSpLocks/>
          </p:cNvCxnSpPr>
          <p:nvPr/>
        </p:nvCxnSpPr>
        <p:spPr>
          <a:xfrm flipH="1">
            <a:off x="1554976" y="5579418"/>
            <a:ext cx="888309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5" name="TextBox 2054">
            <a:extLst>
              <a:ext uri="{FF2B5EF4-FFF2-40B4-BE49-F238E27FC236}">
                <a16:creationId xmlns:a16="http://schemas.microsoft.com/office/drawing/2014/main" id="{93B2E862-A3C7-444D-B4AB-F73AE85F1337}"/>
              </a:ext>
            </a:extLst>
          </p:cNvPr>
          <p:cNvSpPr txBox="1"/>
          <p:nvPr/>
        </p:nvSpPr>
        <p:spPr>
          <a:xfrm>
            <a:off x="2295936" y="1574415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AD017C-B742-43D8-AD93-B4593B6FCE90}"/>
              </a:ext>
            </a:extLst>
          </p:cNvPr>
          <p:cNvSpPr txBox="1"/>
          <p:nvPr/>
        </p:nvSpPr>
        <p:spPr>
          <a:xfrm>
            <a:off x="1701980" y="1974632"/>
            <a:ext cx="25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 err="1"/>
              <a:t>studentNumber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3E24A3-163D-49FE-AE18-66E02C8AE5F5}"/>
              </a:ext>
            </a:extLst>
          </p:cNvPr>
          <p:cNvSpPr txBox="1"/>
          <p:nvPr/>
        </p:nvSpPr>
        <p:spPr>
          <a:xfrm>
            <a:off x="5290643" y="2357523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selectClasses</a:t>
            </a:r>
            <a:r>
              <a:rPr lang="en-US" dirty="0"/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6AA3A2-07F7-4079-9731-95B516A833BF}"/>
              </a:ext>
            </a:extLst>
          </p:cNvPr>
          <p:cNvSpPr txBox="1"/>
          <p:nvPr/>
        </p:nvSpPr>
        <p:spPr>
          <a:xfrm>
            <a:off x="4725718" y="3041141"/>
            <a:ext cx="275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 err="1"/>
              <a:t>selectedClasses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075F48-0168-4676-A57E-2063BAC20F42}"/>
              </a:ext>
            </a:extLst>
          </p:cNvPr>
          <p:cNvSpPr txBox="1"/>
          <p:nvPr/>
        </p:nvSpPr>
        <p:spPr>
          <a:xfrm>
            <a:off x="5350789" y="4486592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selectDegree</a:t>
            </a:r>
            <a:r>
              <a:rPr lang="en-US" dirty="0"/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C2DC4-1A02-465B-8BCD-D38B313F45F7}"/>
              </a:ext>
            </a:extLst>
          </p:cNvPr>
          <p:cNvSpPr txBox="1"/>
          <p:nvPr/>
        </p:nvSpPr>
        <p:spPr>
          <a:xfrm>
            <a:off x="5350788" y="5186402"/>
            <a:ext cx="24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 err="1"/>
              <a:t>degreeAdvisor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AC8685-1D6A-44F0-803B-46A8BE6A5899}"/>
              </a:ext>
            </a:extLst>
          </p:cNvPr>
          <p:cNvSpPr txBox="1"/>
          <p:nvPr/>
        </p:nvSpPr>
        <p:spPr>
          <a:xfrm>
            <a:off x="2090343" y="5792952"/>
            <a:ext cx="244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studentComplete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835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Sequence Diagram</vt:lpstr>
      <vt:lpstr>What is it used for?</vt:lpstr>
      <vt:lpstr>Symbols used, and example of how to create it: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Jacobson, Keith</dc:creator>
  <cp:lastModifiedBy>Jacobson, Keith</cp:lastModifiedBy>
  <cp:revision>3</cp:revision>
  <dcterms:created xsi:type="dcterms:W3CDTF">2018-04-07T18:01:41Z</dcterms:created>
  <dcterms:modified xsi:type="dcterms:W3CDTF">2018-04-07T18:28:15Z</dcterms:modified>
</cp:coreProperties>
</file>