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3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3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E9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8935" autoAdjust="0"/>
  </p:normalViewPr>
  <p:slideViewPr>
    <p:cSldViewPr>
      <p:cViewPr>
        <p:scale>
          <a:sx n="98" d="100"/>
          <a:sy n="98" d="100"/>
        </p:scale>
        <p:origin x="3048" y="3180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7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91BB-AC06-47EF-8A75-796D1FB35CCD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6DCC-CE58-4BA8-BD86-538A8F9F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91BB-AC06-47EF-8A75-796D1FB35CCD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6DCC-CE58-4BA8-BD86-538A8F9F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71"/>
            <a:ext cx="61722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71"/>
            <a:ext cx="180594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91BB-AC06-47EF-8A75-796D1FB35CCD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6DCC-CE58-4BA8-BD86-538A8F9F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91BB-AC06-47EF-8A75-796D1FB35CCD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6DCC-CE58-4BA8-BD86-538A8F9F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0" y="11751735"/>
            <a:ext cx="233172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0" y="7751237"/>
            <a:ext cx="233172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2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27013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91BB-AC06-47EF-8A75-796D1FB35CCD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6DCC-CE58-4BA8-BD86-538A8F9F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4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3"/>
            <a:ext cx="121158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267203"/>
            <a:ext cx="121158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91BB-AC06-47EF-8A75-796D1FB35CCD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6DCC-CE58-4BA8-BD86-538A8F9F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3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800" b="1"/>
            </a:lvl4pPr>
            <a:lvl5pPr marL="4180088" indent="0">
              <a:buNone/>
              <a:defRPr sz="3800" b="1"/>
            </a:lvl5pPr>
            <a:lvl6pPr marL="5225110" indent="0">
              <a:buNone/>
              <a:defRPr sz="3800" b="1"/>
            </a:lvl6pPr>
            <a:lvl7pPr marL="6270133" indent="0">
              <a:buNone/>
              <a:defRPr sz="3800" b="1"/>
            </a:lvl7pPr>
            <a:lvl8pPr marL="7315154" indent="0">
              <a:buNone/>
              <a:defRPr sz="3800" b="1"/>
            </a:lvl8pPr>
            <a:lvl9pPr marL="8360176" indent="0">
              <a:buNone/>
              <a:defRPr sz="3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6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3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800" b="1"/>
            </a:lvl4pPr>
            <a:lvl5pPr marL="4180088" indent="0">
              <a:buNone/>
              <a:defRPr sz="3800" b="1"/>
            </a:lvl5pPr>
            <a:lvl6pPr marL="5225110" indent="0">
              <a:buNone/>
              <a:defRPr sz="3800" b="1"/>
            </a:lvl6pPr>
            <a:lvl7pPr marL="6270133" indent="0">
              <a:buNone/>
              <a:defRPr sz="3800" b="1"/>
            </a:lvl7pPr>
            <a:lvl8pPr marL="7315154" indent="0">
              <a:buNone/>
              <a:defRPr sz="3800" b="1"/>
            </a:lvl8pPr>
            <a:lvl9pPr marL="8360176" indent="0">
              <a:buNone/>
              <a:defRPr sz="3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91BB-AC06-47EF-8A75-796D1FB35CCD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6DCC-CE58-4BA8-BD86-538A8F9F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91BB-AC06-47EF-8A75-796D1FB35CCD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6DCC-CE58-4BA8-BD86-538A8F9F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3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91BB-AC06-47EF-8A75-796D1FB35CCD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6DCC-CE58-4BA8-BD86-538A8F9F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728133"/>
            <a:ext cx="9024940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1" y="728136"/>
            <a:ext cx="1533525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3826936"/>
            <a:ext cx="9024940" cy="12509501"/>
          </a:xfrm>
        </p:spPr>
        <p:txBody>
          <a:bodyPr/>
          <a:lstStyle>
            <a:lvl1pPr marL="0" indent="0">
              <a:buNone/>
              <a:defRPr sz="3300"/>
            </a:lvl1pPr>
            <a:lvl2pPr marL="1045023" indent="0">
              <a:buNone/>
              <a:defRPr sz="28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3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91BB-AC06-47EF-8A75-796D1FB35CCD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6DCC-CE58-4BA8-BD86-538A8F9F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2"/>
            <a:ext cx="164592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5023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3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3300"/>
            </a:lvl1pPr>
            <a:lvl2pPr marL="1045023" indent="0">
              <a:buNone/>
              <a:defRPr sz="28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3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91BB-AC06-47EF-8A75-796D1FB35CCD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6DCC-CE58-4BA8-BD86-538A8F9F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09004" tIns="104503" rIns="209004" bIns="1045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3"/>
            <a:ext cx="24688800" cy="12069235"/>
          </a:xfrm>
          <a:prstGeom prst="rect">
            <a:avLst/>
          </a:prstGeom>
        </p:spPr>
        <p:txBody>
          <a:bodyPr vert="horz" lIns="209004" tIns="104503" rIns="209004" bIns="1045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9"/>
            <a:ext cx="6400800" cy="973667"/>
          </a:xfrm>
          <a:prstGeom prst="rect">
            <a:avLst/>
          </a:prstGeom>
        </p:spPr>
        <p:txBody>
          <a:bodyPr vert="horz" lIns="209004" tIns="104503" rIns="209004" bIns="104503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91BB-AC06-47EF-8A75-796D1FB35CCD}" type="datetimeFigureOut">
              <a:rPr lang="en-US" smtClean="0"/>
              <a:t>11/15/2011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9"/>
            <a:ext cx="8686800" cy="973667"/>
          </a:xfrm>
          <a:prstGeom prst="rect">
            <a:avLst/>
          </a:prstGeom>
        </p:spPr>
        <p:txBody>
          <a:bodyPr vert="horz" lIns="209004" tIns="104503" rIns="209004" bIns="104503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9"/>
            <a:ext cx="6400800" cy="973667"/>
          </a:xfrm>
          <a:prstGeom prst="rect">
            <a:avLst/>
          </a:prstGeom>
        </p:spPr>
        <p:txBody>
          <a:bodyPr vert="horz" lIns="209004" tIns="104503" rIns="209004" bIns="104503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16DCC-CE58-4BA8-BD86-538A8F9F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0044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8" indent="-783768" algn="l" defTabSz="209004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2090044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8" indent="-522511" algn="l" defTabSz="2090044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2090044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8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3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3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3" t="29087" r="13956" b="10357"/>
          <a:stretch/>
        </p:blipFill>
        <p:spPr bwMode="auto">
          <a:xfrm>
            <a:off x="7527890" y="6216815"/>
            <a:ext cx="9998110" cy="6056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Rectangle 70"/>
          <p:cNvSpPr/>
          <p:nvPr/>
        </p:nvSpPr>
        <p:spPr>
          <a:xfrm>
            <a:off x="7530019" y="5695546"/>
            <a:ext cx="10231066" cy="657768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058400" y="8346332"/>
            <a:ext cx="533400" cy="172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50800">
              <a:srgbClr val="FFFF00">
                <a:alpha val="7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019800" y="7709222"/>
            <a:ext cx="2026612" cy="132343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000" b="1" dirty="0" smtClean="0"/>
              <a:t>Differential Expression </a:t>
            </a:r>
            <a:r>
              <a:rPr lang="en-US" sz="1000" b="1" dirty="0" smtClean="0"/>
              <a:t>Specificity</a:t>
            </a:r>
            <a:endParaRPr lang="en-US" sz="1000" b="1" dirty="0"/>
          </a:p>
          <a:p>
            <a:r>
              <a:rPr lang="en-US" sz="1000" dirty="0"/>
              <a:t>These </a:t>
            </a:r>
            <a:r>
              <a:rPr lang="en-US" sz="1000" dirty="0" smtClean="0"/>
              <a:t>bar or pie charts </a:t>
            </a:r>
            <a:r>
              <a:rPr lang="en-US" sz="1000" dirty="0"/>
              <a:t>show </a:t>
            </a:r>
            <a:r>
              <a:rPr lang="en-US" sz="1000" dirty="0" smtClean="0"/>
              <a:t>the </a:t>
            </a:r>
            <a:r>
              <a:rPr lang="en-US" sz="1000" dirty="0"/>
              <a:t>number of probes differentially expressed </a:t>
            </a:r>
            <a:r>
              <a:rPr lang="en-US" sz="1000" dirty="0" smtClean="0"/>
              <a:t>out of the </a:t>
            </a:r>
            <a:r>
              <a:rPr lang="en-US" sz="1000" dirty="0"/>
              <a:t>total number of probes </a:t>
            </a:r>
            <a:r>
              <a:rPr lang="en-US" sz="1000" dirty="0" smtClean="0"/>
              <a:t>expressed in </a:t>
            </a:r>
            <a:r>
              <a:rPr lang="en-US" sz="1000" dirty="0" smtClean="0"/>
              <a:t>an </a:t>
            </a:r>
            <a:r>
              <a:rPr lang="en-US" sz="1000" dirty="0" smtClean="0"/>
              <a:t>experiment.</a:t>
            </a:r>
            <a:endParaRPr lang="en-US" sz="1000" dirty="0"/>
          </a:p>
          <a:p>
            <a:r>
              <a:rPr lang="en-US" sz="1000" dirty="0"/>
              <a:t>Of the charts highlighted, the </a:t>
            </a:r>
            <a:r>
              <a:rPr lang="en-US" sz="1000" dirty="0" smtClean="0"/>
              <a:t>ones </a:t>
            </a:r>
            <a:r>
              <a:rPr lang="en-US" sz="1000" dirty="0"/>
              <a:t>on the </a:t>
            </a:r>
            <a:r>
              <a:rPr lang="en-US" sz="1000" dirty="0" smtClean="0"/>
              <a:t>right show </a:t>
            </a:r>
            <a:r>
              <a:rPr lang="en-US" sz="1000" dirty="0"/>
              <a:t>l</a:t>
            </a:r>
            <a:r>
              <a:rPr lang="en-US" sz="1000" dirty="0" smtClean="0"/>
              <a:t>ower specificity.</a:t>
            </a:r>
            <a:endParaRPr lang="en-US" sz="1000" dirty="0"/>
          </a:p>
        </p:txBody>
      </p:sp>
      <p:sp>
        <p:nvSpPr>
          <p:cNvPr id="85" name="Rectangle 84"/>
          <p:cNvSpPr/>
          <p:nvPr/>
        </p:nvSpPr>
        <p:spPr>
          <a:xfrm>
            <a:off x="14554200" y="6617776"/>
            <a:ext cx="2772383" cy="517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7602200" y="7972721"/>
            <a:ext cx="1981200" cy="224676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000" b="1" dirty="0"/>
              <a:t>Sort and filter</a:t>
            </a:r>
            <a:r>
              <a:rPr lang="en-US" sz="1000" dirty="0"/>
              <a:t> your genes and conditions by criteria including:</a:t>
            </a:r>
          </a:p>
          <a:p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The amount of data the row or column is missing (indicated by a grey dot in the cell)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How specific the differential expression is in an experiment (indicated by the specificity charts in the column labels)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Condition values</a:t>
            </a:r>
          </a:p>
          <a:p>
            <a:pPr marL="171450" indent="-171450">
              <a:buFontTx/>
              <a:buChar char="-"/>
            </a:pPr>
            <a:endParaRPr lang="en-US" sz="1000" dirty="0"/>
          </a:p>
        </p:txBody>
      </p:sp>
      <p:sp>
        <p:nvSpPr>
          <p:cNvPr id="125" name="Rectangle 124"/>
          <p:cNvSpPr/>
          <p:nvPr/>
        </p:nvSpPr>
        <p:spPr>
          <a:xfrm>
            <a:off x="7696200" y="10269415"/>
            <a:ext cx="6592556" cy="184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1125201" y="8763000"/>
            <a:ext cx="110835" cy="8312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5400">
              <a:srgbClr val="FFFF00">
                <a:alpha val="8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039475" y="10080703"/>
            <a:ext cx="206086" cy="175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1251424" y="9203828"/>
            <a:ext cx="1778776" cy="553998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Click on any cell </a:t>
            </a:r>
            <a:r>
              <a:rPr lang="en-US" sz="1000" dirty="0" smtClean="0"/>
              <a:t>to visualize expression patterns as </a:t>
            </a:r>
            <a:r>
              <a:rPr lang="en-US" sz="1000" dirty="0" err="1" smtClean="0"/>
              <a:t>heatmaps</a:t>
            </a:r>
            <a:r>
              <a:rPr lang="en-US" sz="1000" dirty="0" smtClean="0"/>
              <a:t> or line plots. 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4453299" y="5460328"/>
            <a:ext cx="2005902" cy="553998"/>
          </a:xfrm>
          <a:prstGeom prst="rect">
            <a:avLst/>
          </a:prstGeom>
          <a:solidFill>
            <a:srgbClr val="FFFF66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000" b="1" dirty="0" smtClean="0"/>
              <a:t>Select genes </a:t>
            </a:r>
            <a:r>
              <a:rPr lang="en-US" sz="1000" dirty="0" smtClean="0"/>
              <a:t>and experiments by     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+ clicking on them. Use this button to </a:t>
            </a:r>
            <a:r>
              <a:rPr lang="en-US" sz="1000" b="1" dirty="0" smtClean="0"/>
              <a:t>save</a:t>
            </a:r>
            <a:r>
              <a:rPr lang="en-US" sz="1000" dirty="0" smtClean="0"/>
              <a:t> </a:t>
            </a:r>
            <a:r>
              <a:rPr lang="en-US" sz="1000" b="1" dirty="0" smtClean="0"/>
              <a:t>your selections.</a:t>
            </a:r>
            <a:endParaRPr lang="en-US" sz="1000" b="1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14850627" y="6330462"/>
            <a:ext cx="1313822" cy="2227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8" idx="2"/>
            <a:endCxn id="60" idx="0"/>
          </p:cNvCxnSpPr>
          <p:nvPr/>
        </p:nvCxnSpPr>
        <p:spPr>
          <a:xfrm>
            <a:off x="15456250" y="6014326"/>
            <a:ext cx="51288" cy="316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6" idx="2"/>
          </p:cNvCxnSpPr>
          <p:nvPr/>
        </p:nvCxnSpPr>
        <p:spPr>
          <a:xfrm>
            <a:off x="11180619" y="8846127"/>
            <a:ext cx="0" cy="1423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4" idx="3"/>
            <a:endCxn id="63" idx="1"/>
          </p:cNvCxnSpPr>
          <p:nvPr/>
        </p:nvCxnSpPr>
        <p:spPr>
          <a:xfrm>
            <a:off x="8046412" y="8370942"/>
            <a:ext cx="2011988" cy="615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86" idx="1"/>
            <a:endCxn id="85" idx="3"/>
          </p:cNvCxnSpPr>
          <p:nvPr/>
        </p:nvCxnSpPr>
        <p:spPr>
          <a:xfrm flipH="1">
            <a:off x="17326583" y="9096106"/>
            <a:ext cx="275617" cy="107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4534744" y="5638800"/>
            <a:ext cx="228600" cy="175433"/>
          </a:xfrm>
          <a:prstGeom prst="rect">
            <a:avLst/>
          </a:prstGeom>
          <a:solidFill>
            <a:srgbClr val="F3F2E9">
              <a:alpha val="34902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27432" tIns="18288" rIns="18288" bIns="18288" rtlCol="0">
            <a:spAutoFit/>
          </a:bodyPr>
          <a:lstStyle/>
          <a:p>
            <a:r>
              <a:rPr lang="en-US" sz="900" dirty="0" smtClean="0"/>
              <a:t>Ctrl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9538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128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pavlab</dc:creator>
  <cp:lastModifiedBy>pavlab</cp:lastModifiedBy>
  <cp:revision>32</cp:revision>
  <dcterms:created xsi:type="dcterms:W3CDTF">2011-06-21T23:54:54Z</dcterms:created>
  <dcterms:modified xsi:type="dcterms:W3CDTF">2011-11-15T19:23:13Z</dcterms:modified>
</cp:coreProperties>
</file>