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rels" ContentType="application/vnd.openxmlformats-package.relationships+xml"/>
  <Default Extension="vml" ContentType="application/vnd.openxmlformats-officedocument.vmlDrawing"/>
  <Default Extension="vsd" ContentType="application/vnd.visio"/>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32"/>
  </p:notesMasterIdLst>
  <p:handoutMasterIdLst>
    <p:handoutMasterId r:id="rId33"/>
  </p:handoutMasterIdLst>
  <p:sldIdLst>
    <p:sldId id="256" r:id="rId3"/>
    <p:sldId id="372" r:id="rId4"/>
    <p:sldId id="373" r:id="rId5"/>
    <p:sldId id="384" r:id="rId6"/>
    <p:sldId id="385" r:id="rId7"/>
    <p:sldId id="386" r:id="rId8"/>
    <p:sldId id="387" r:id="rId9"/>
    <p:sldId id="263" r:id="rId10"/>
    <p:sldId id="321" r:id="rId11"/>
    <p:sldId id="365" r:id="rId12"/>
    <p:sldId id="383" r:id="rId13"/>
    <p:sldId id="368" r:id="rId14"/>
    <p:sldId id="369" r:id="rId15"/>
    <p:sldId id="362" r:id="rId16"/>
    <p:sldId id="358" r:id="rId17"/>
    <p:sldId id="363" r:id="rId18"/>
    <p:sldId id="359" r:id="rId19"/>
    <p:sldId id="360" r:id="rId20"/>
    <p:sldId id="327" r:id="rId21"/>
    <p:sldId id="375" r:id="rId22"/>
    <p:sldId id="376" r:id="rId23"/>
    <p:sldId id="378" r:id="rId24"/>
    <p:sldId id="379" r:id="rId25"/>
    <p:sldId id="380" r:id="rId26"/>
    <p:sldId id="381" r:id="rId27"/>
    <p:sldId id="382" r:id="rId28"/>
    <p:sldId id="279" r:id="rId29"/>
    <p:sldId id="388" r:id="rId30"/>
    <p:sldId id="283" r:id="rId31"/>
  </p:sldIdLst>
  <p:sldSz cx="9144000" cy="6858000" type="screen4x3"/>
  <p:notesSz cx="6934200" cy="9398000"/>
  <p:custDataLst>
    <p:tags r:id="rId34"/>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032">
          <p15:clr>
            <a:srgbClr val="A4A3A4"/>
          </p15:clr>
        </p15:guide>
        <p15:guide id="2" pos="192">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66FF"/>
    <a:srgbClr val="FF9900"/>
    <a:srgbClr val="990000"/>
    <a:srgbClr val="FFCCFF"/>
    <a:srgbClr val="CCECFF"/>
    <a:srgbClr val="CCCCFF"/>
    <a:srgbClr val="CC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89" autoAdjust="0"/>
  </p:normalViewPr>
  <p:slideViewPr>
    <p:cSldViewPr>
      <p:cViewPr varScale="1">
        <p:scale>
          <a:sx n="72" d="100"/>
          <a:sy n="72" d="100"/>
        </p:scale>
        <p:origin x="1120" y="56"/>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2960"/>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7063F5-FB94-43F8-AC49-9E53F094C0F6}" type="slidenum">
              <a:rPr lang="zh-CN" altLang="en-US"/>
              <a:pPr>
                <a:defRPr/>
              </a:pPr>
              <a:t>‹#›</a:t>
            </a:fld>
            <a:endParaRPr lang="en-US" altLang="zh-CN"/>
          </a:p>
        </p:txBody>
      </p:sp>
    </p:spTree>
    <p:extLst>
      <p:ext uri="{BB962C8B-B14F-4D97-AF65-F5344CB8AC3E}">
        <p14:creationId xmlns:p14="http://schemas.microsoft.com/office/powerpoint/2010/main" val="17783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A97DFD9F-F6EF-48A9-82C7-AC4BB780BB51}" type="slidenum">
              <a:rPr lang="zh-CN" altLang="en-US"/>
              <a:pPr>
                <a:defRPr/>
              </a:pPr>
              <a:t>‹#›</a:t>
            </a:fld>
            <a:endParaRPr lang="en-US" altLang="zh-CN"/>
          </a:p>
        </p:txBody>
      </p:sp>
    </p:spTree>
    <p:extLst>
      <p:ext uri="{BB962C8B-B14F-4D97-AF65-F5344CB8AC3E}">
        <p14:creationId xmlns:p14="http://schemas.microsoft.com/office/powerpoint/2010/main" val="86050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7C9C7688-063E-4EE0-AB78-ECA6AF3D76B7}" type="slidenum">
              <a:rPr kumimoji="0" lang="zh-CN" altLang="en-US" sz="1200" smtClean="0"/>
              <a:pPr/>
              <a:t>1</a:t>
            </a:fld>
            <a:endParaRPr kumimoji="0" lang="en-US" altLang="zh-CN"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62597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FC86E6F8-8E77-4D9D-8690-50D3CCFC68D6}" type="slidenum">
              <a:rPr kumimoji="0" lang="zh-CN" altLang="en-US" sz="1200" smtClean="0"/>
              <a:pPr/>
              <a:t>29</a:t>
            </a:fld>
            <a:endParaRPr kumimoji="0" lang="en-US" altLang="zh-CN"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507710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34BA537B-D3FC-403A-9B6A-D42DA1E926E9}" type="slidenum">
              <a:rPr kumimoji="0" lang="zh-CN" altLang="en-US" sz="1200" smtClean="0"/>
              <a:pPr/>
              <a:t>3</a:t>
            </a:fld>
            <a:endParaRPr kumimoji="0" lang="en-US" altLang="zh-CN"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743308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BC34C1FD-96CE-486A-AB8B-69A09C544226}" type="slidenum">
              <a:rPr kumimoji="0" lang="zh-CN" altLang="en-US" sz="1200" smtClean="0"/>
              <a:pPr/>
              <a:t>8</a:t>
            </a:fld>
            <a:endParaRPr kumimoji="0" lang="en-US" altLang="zh-CN"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9143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BCAFCA79-7399-43B3-A40E-11AA48E7A726}" type="slidenum">
              <a:rPr kumimoji="0" lang="zh-CN" altLang="en-US" sz="1200" smtClean="0"/>
              <a:pPr/>
              <a:t>9</a:t>
            </a:fld>
            <a:endParaRPr kumimoji="0" lang="en-US"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570566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F74B1A50-416B-4E1F-9072-DDE6C7D47D70}" type="slidenum">
              <a:rPr kumimoji="0" lang="zh-CN" altLang="en-US" sz="1200" smtClean="0"/>
              <a:pPr/>
              <a:t>10</a:t>
            </a:fld>
            <a:endParaRPr kumimoji="0" lang="en-US" altLang="zh-CN"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88272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742E941B-B6FA-4A0A-97F3-B70112D724D4}" type="slidenum">
              <a:rPr kumimoji="0" lang="zh-CN" altLang="en-US" sz="1200" smtClean="0"/>
              <a:pPr/>
              <a:t>12</a:t>
            </a:fld>
            <a:endParaRPr kumimoji="0" lang="en-US" altLang="zh-CN"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384090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CAA4B8F9-334C-4259-B83A-124B174DB1FB}" type="slidenum">
              <a:rPr kumimoji="0" lang="zh-CN" altLang="en-US" sz="1200" smtClean="0"/>
              <a:pPr/>
              <a:t>13</a:t>
            </a:fld>
            <a:endParaRPr kumimoji="0" lang="en-US"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90219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1FC8FFAF-7752-4252-9633-4D1A415694F9}" type="slidenum">
              <a:rPr kumimoji="0" lang="zh-CN" altLang="en-US" sz="1200" smtClean="0"/>
              <a:pPr/>
              <a:t>19</a:t>
            </a:fld>
            <a:endParaRPr kumimoji="0" lang="en-US"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946648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ED1DE63E-FF7F-4BCA-A6ED-1D7623A5E32D}" type="slidenum">
              <a:rPr kumimoji="0" lang="zh-CN" altLang="en-US" sz="1200" smtClean="0"/>
              <a:pPr/>
              <a:t>27</a:t>
            </a:fld>
            <a:endParaRPr kumimoji="0" lang="en-US" altLang="zh-CN"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066573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294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8294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5B6FB2-7F1C-4693-BBCA-6CBF25F7A517}" type="slidenum">
              <a:rPr lang="zh-CN" altLang="en-US"/>
              <a:pPr>
                <a:defRPr/>
              </a:pPr>
              <a:t>‹#›</a:t>
            </a:fld>
            <a:endParaRPr lang="en-US" altLang="zh-CN"/>
          </a:p>
        </p:txBody>
      </p:sp>
    </p:spTree>
    <p:extLst>
      <p:ext uri="{BB962C8B-B14F-4D97-AF65-F5344CB8AC3E}">
        <p14:creationId xmlns:p14="http://schemas.microsoft.com/office/powerpoint/2010/main" val="1080004018"/>
      </p:ext>
    </p:extLst>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9E0757-2507-4DBC-9F9C-83A521E7A963}" type="slidenum">
              <a:rPr lang="zh-CN" altLang="en-US"/>
              <a:pPr>
                <a:defRPr/>
              </a:pPr>
              <a:t>‹#›</a:t>
            </a:fld>
            <a:endParaRPr lang="en-US" altLang="zh-CN"/>
          </a:p>
        </p:txBody>
      </p:sp>
    </p:spTree>
    <p:extLst>
      <p:ext uri="{BB962C8B-B14F-4D97-AF65-F5344CB8AC3E}">
        <p14:creationId xmlns:p14="http://schemas.microsoft.com/office/powerpoint/2010/main" val="2453443633"/>
      </p:ext>
    </p:extLst>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806ACF-E434-4560-8510-C1564B21D6B1}" type="slidenum">
              <a:rPr lang="zh-CN" altLang="en-US"/>
              <a:pPr>
                <a:defRPr/>
              </a:pPr>
              <a:t>‹#›</a:t>
            </a:fld>
            <a:endParaRPr lang="en-US" altLang="zh-CN"/>
          </a:p>
        </p:txBody>
      </p:sp>
    </p:spTree>
    <p:extLst>
      <p:ext uri="{BB962C8B-B14F-4D97-AF65-F5344CB8AC3E}">
        <p14:creationId xmlns:p14="http://schemas.microsoft.com/office/powerpoint/2010/main" val="1583700259"/>
      </p:ext>
    </p:extLst>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pPr>
                <a:defRPr/>
              </a:pPr>
              <a:t>‹#›</a:t>
            </a:fld>
            <a:endParaRPr lang="en-US" altLang="zh-CN"/>
          </a:p>
        </p:txBody>
      </p:sp>
    </p:spTree>
    <p:extLst>
      <p:ext uri="{BB962C8B-B14F-4D97-AF65-F5344CB8AC3E}">
        <p14:creationId xmlns:p14="http://schemas.microsoft.com/office/powerpoint/2010/main" val="3066692040"/>
      </p:ext>
    </p:extLst>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05CF47-DE2A-446A-9F46-EE5D05FB1CAF}" type="slidenum">
              <a:rPr lang="zh-CN" altLang="en-US"/>
              <a:pPr>
                <a:defRPr/>
              </a:pPr>
              <a:t>‹#›</a:t>
            </a:fld>
            <a:endParaRPr lang="en-US" altLang="zh-CN"/>
          </a:p>
        </p:txBody>
      </p:sp>
    </p:spTree>
    <p:extLst>
      <p:ext uri="{BB962C8B-B14F-4D97-AF65-F5344CB8AC3E}">
        <p14:creationId xmlns:p14="http://schemas.microsoft.com/office/powerpoint/2010/main" val="3738692869"/>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B2E203-8749-4539-AE69-1BCCD468D67C}" type="slidenum">
              <a:rPr lang="zh-CN" altLang="en-US"/>
              <a:pPr>
                <a:defRPr/>
              </a:pPr>
              <a:t>‹#›</a:t>
            </a:fld>
            <a:endParaRPr lang="en-US" altLang="zh-CN"/>
          </a:p>
        </p:txBody>
      </p:sp>
    </p:spTree>
    <p:extLst>
      <p:ext uri="{BB962C8B-B14F-4D97-AF65-F5344CB8AC3E}">
        <p14:creationId xmlns:p14="http://schemas.microsoft.com/office/powerpoint/2010/main" val="438779189"/>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93AF47-C2B2-4AE5-A277-C4D8A850D17F}" type="slidenum">
              <a:rPr lang="zh-CN" altLang="en-US"/>
              <a:pPr>
                <a:defRPr/>
              </a:pPr>
              <a:t>‹#›</a:t>
            </a:fld>
            <a:endParaRPr lang="en-US" altLang="zh-CN"/>
          </a:p>
        </p:txBody>
      </p:sp>
    </p:spTree>
    <p:extLst>
      <p:ext uri="{BB962C8B-B14F-4D97-AF65-F5344CB8AC3E}">
        <p14:creationId xmlns:p14="http://schemas.microsoft.com/office/powerpoint/2010/main" val="414886142"/>
      </p:ext>
    </p:extLst>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9846C2B-77A7-454B-A785-B5E96E5B200A}" type="slidenum">
              <a:rPr lang="zh-CN" altLang="en-US"/>
              <a:pPr>
                <a:defRPr/>
              </a:pPr>
              <a:t>‹#›</a:t>
            </a:fld>
            <a:endParaRPr lang="en-US" altLang="zh-CN"/>
          </a:p>
        </p:txBody>
      </p:sp>
    </p:spTree>
    <p:extLst>
      <p:ext uri="{BB962C8B-B14F-4D97-AF65-F5344CB8AC3E}">
        <p14:creationId xmlns:p14="http://schemas.microsoft.com/office/powerpoint/2010/main" val="3575054787"/>
      </p:ext>
    </p:extLst>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41CFD19-5BA5-454C-A529-2F6BD7094FF6}" type="slidenum">
              <a:rPr lang="zh-CN" altLang="en-US"/>
              <a:pPr>
                <a:defRPr/>
              </a:pPr>
              <a:t>‹#›</a:t>
            </a:fld>
            <a:endParaRPr lang="en-US" altLang="zh-CN"/>
          </a:p>
        </p:txBody>
      </p:sp>
    </p:spTree>
    <p:extLst>
      <p:ext uri="{BB962C8B-B14F-4D97-AF65-F5344CB8AC3E}">
        <p14:creationId xmlns:p14="http://schemas.microsoft.com/office/powerpoint/2010/main" val="2779752873"/>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F3BA6B7-855D-41E3-8311-CC5992537BC8}" type="slidenum">
              <a:rPr lang="zh-CN" altLang="en-US"/>
              <a:pPr>
                <a:defRPr/>
              </a:pPr>
              <a:t>‹#›</a:t>
            </a:fld>
            <a:endParaRPr lang="en-US" altLang="zh-CN"/>
          </a:p>
        </p:txBody>
      </p:sp>
    </p:spTree>
    <p:extLst>
      <p:ext uri="{BB962C8B-B14F-4D97-AF65-F5344CB8AC3E}">
        <p14:creationId xmlns:p14="http://schemas.microsoft.com/office/powerpoint/2010/main" val="874058055"/>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F4FE493-EC54-4D6A-A3EC-A91AEA60DE26}" type="slidenum">
              <a:rPr lang="zh-CN" altLang="en-US"/>
              <a:pPr>
                <a:defRPr/>
              </a:pPr>
              <a:t>‹#›</a:t>
            </a:fld>
            <a:endParaRPr lang="en-US" altLang="zh-CN"/>
          </a:p>
        </p:txBody>
      </p:sp>
    </p:spTree>
    <p:extLst>
      <p:ext uri="{BB962C8B-B14F-4D97-AF65-F5344CB8AC3E}">
        <p14:creationId xmlns:p14="http://schemas.microsoft.com/office/powerpoint/2010/main" val="135522931"/>
      </p:ext>
    </p:extLst>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DE8386-88EB-4578-B191-B61532630CE4}" type="slidenum">
              <a:rPr lang="zh-CN" altLang="en-US"/>
              <a:pPr>
                <a:defRPr/>
              </a:pPr>
              <a:t>‹#›</a:t>
            </a:fld>
            <a:endParaRPr lang="en-US" altLang="zh-CN"/>
          </a:p>
        </p:txBody>
      </p:sp>
    </p:spTree>
    <p:extLst>
      <p:ext uri="{BB962C8B-B14F-4D97-AF65-F5344CB8AC3E}">
        <p14:creationId xmlns:p14="http://schemas.microsoft.com/office/powerpoint/2010/main" val="3695303459"/>
      </p:ext>
    </p:extLst>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F92852-E730-4290-9C2E-576B7418C623}" type="slidenum">
              <a:rPr lang="zh-CN" altLang="en-US"/>
              <a:pPr>
                <a:defRPr/>
              </a:pPr>
              <a:t>‹#›</a:t>
            </a:fld>
            <a:endParaRPr lang="en-US" altLang="zh-CN"/>
          </a:p>
        </p:txBody>
      </p:sp>
    </p:spTree>
    <p:extLst>
      <p:ext uri="{BB962C8B-B14F-4D97-AF65-F5344CB8AC3E}">
        <p14:creationId xmlns:p14="http://schemas.microsoft.com/office/powerpoint/2010/main" val="2561135824"/>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3.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24"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819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81926"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latin typeface="+mn-lt"/>
              </a:defRPr>
            </a:lvl1pPr>
          </a:lstStyle>
          <a:p>
            <a:pPr>
              <a:defRPr/>
            </a:pPr>
            <a:fld id="{2CAE09D4-72E1-4D2C-BF1A-DE703B2B625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29"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ransition spd="slow">
    <p:zo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latin typeface="Tahoma"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mn-lt"/>
              </a:defRPr>
            </a:lvl1pPr>
          </a:lstStyle>
          <a:p>
            <a:pPr>
              <a:defRPr/>
            </a:pPr>
            <a:fld id="{90AF3C20-DD9A-411C-A2E7-D4833AFBE9A6}" type="slidenum">
              <a:rPr lang="zh-CN" altLang="en-US"/>
              <a:pPr>
                <a:defRPr/>
              </a:pPr>
              <a:t>‹#›</a:t>
            </a:fld>
            <a:endParaRPr lang="en-US" altLang="zh-CN"/>
          </a:p>
        </p:txBody>
      </p:sp>
      <p:pic>
        <p:nvPicPr>
          <p:cNvPr id="2062" name="Picture 14"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0" r:id="rId1"/>
    <p:sldLayoutId id="2147484028" r:id="rId2"/>
  </p:sldLayoutIdLst>
  <p:transition spd="slow">
    <p:zoom/>
  </p:transition>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2"/>
          </p:nvPr>
        </p:nvSpPr>
        <p:spPr/>
        <p:txBody>
          <a:bodyPr/>
          <a:lstStyle/>
          <a:p>
            <a:pPr>
              <a:defRPr/>
            </a:pPr>
            <a:fld id="{D622D785-1706-4C9B-A770-8D08D7720858}" type="slidenum">
              <a:rPr lang="zh-CN" altLang="en-US"/>
              <a:pPr>
                <a:defRPr/>
              </a:pPr>
              <a:t>1</a:t>
            </a:fld>
            <a:endParaRPr lang="en-US" altLang="zh-CN"/>
          </a:p>
        </p:txBody>
      </p:sp>
      <p:sp>
        <p:nvSpPr>
          <p:cNvPr id="5123" name="Rectangle 3"/>
          <p:cNvSpPr>
            <a:spLocks noGrp="1" noChangeArrowheads="1"/>
          </p:cNvSpPr>
          <p:nvPr>
            <p:ph type="ctrTitle"/>
          </p:nvPr>
        </p:nvSpPr>
        <p:spPr>
          <a:xfrm>
            <a:off x="755576" y="836712"/>
            <a:ext cx="7772400" cy="1143000"/>
          </a:xfrm>
          <a:noFill/>
        </p:spPr>
        <p:txBody>
          <a:bodyPr lIns="92075" tIns="46038" rIns="92075" bIns="46038" anchor="b"/>
          <a:lstStyle/>
          <a:p>
            <a:pPr eaLnBrk="1" hangingPunct="1"/>
            <a:r>
              <a:rPr lang="zh-CN" altLang="en-US" sz="5400" b="1" dirty="0">
                <a:solidFill>
                  <a:srgbClr val="660033"/>
                </a:solidFill>
                <a:ea typeface="华文行楷" pitchFamily="2" charset="-122"/>
              </a:rPr>
              <a:t>汇编语言与</a:t>
            </a:r>
            <a:r>
              <a:rPr lang="zh-CN" altLang="zh-CN" sz="5400" b="1" dirty="0">
                <a:solidFill>
                  <a:srgbClr val="660033"/>
                </a:solidFill>
                <a:ea typeface="华文行楷" pitchFamily="2" charset="-122"/>
              </a:rPr>
              <a:t>微机接口技术</a:t>
            </a:r>
          </a:p>
        </p:txBody>
      </p:sp>
      <p:graphicFrame>
        <p:nvGraphicFramePr>
          <p:cNvPr id="5124" name="Object 15"/>
          <p:cNvGraphicFramePr>
            <a:graphicFrameLocks noChangeAspect="1"/>
          </p:cNvGraphicFramePr>
          <p:nvPr>
            <p:extLst>
              <p:ext uri="{D42A27DB-BD31-4B8C-83A1-F6EECF244321}">
                <p14:modId xmlns:p14="http://schemas.microsoft.com/office/powerpoint/2010/main" val="722960904"/>
              </p:ext>
            </p:extLst>
          </p:nvPr>
        </p:nvGraphicFramePr>
        <p:xfrm>
          <a:off x="3563888" y="2338388"/>
          <a:ext cx="1608138" cy="1368425"/>
        </p:xfrm>
        <a:graphic>
          <a:graphicData uri="http://schemas.openxmlformats.org/presentationml/2006/ole">
            <mc:AlternateContent xmlns:mc="http://schemas.openxmlformats.org/markup-compatibility/2006">
              <mc:Choice xmlns:v="urn:schemas-microsoft-com:vml" Requires="v">
                <p:oleObj spid="_x0000_s5207" name="剪辑" r:id="rId4" imgW="4755794" imgH="4828032" progId="MS_ClipArt_Gallery.2">
                  <p:embed/>
                </p:oleObj>
              </mc:Choice>
              <mc:Fallback>
                <p:oleObj name="剪辑" r:id="rId4" imgW="4755794" imgH="4828032"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2338388"/>
                        <a:ext cx="1608138"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TextBox 1"/>
          <p:cNvSpPr txBox="1">
            <a:spLocks noChangeArrowheads="1"/>
          </p:cNvSpPr>
          <p:nvPr/>
        </p:nvSpPr>
        <p:spPr bwMode="auto">
          <a:xfrm>
            <a:off x="1331640" y="4365104"/>
            <a:ext cx="6769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spcBef>
                <a:spcPct val="0"/>
              </a:spcBef>
              <a:buClrTx/>
              <a:buSzTx/>
              <a:buFontTx/>
              <a:buNone/>
            </a:pPr>
            <a:r>
              <a:rPr lang="zh-CN" altLang="en-US" sz="3600" b="1" dirty="0">
                <a:solidFill>
                  <a:srgbClr val="990000"/>
                </a:solidFill>
                <a:latin typeface="华文隶书" pitchFamily="2" charset="-122"/>
                <a:ea typeface="华文隶书" pitchFamily="2" charset="-122"/>
              </a:rPr>
              <a:t>计算机科学与工程学院   廖建明</a:t>
            </a:r>
          </a:p>
        </p:txBody>
      </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p:txBody>
          <a:bodyPr/>
          <a:lstStyle/>
          <a:p>
            <a:pPr>
              <a:defRPr/>
            </a:pPr>
            <a:fld id="{21505243-891C-43D2-865C-F98C5AF1A9CD}" type="slidenum">
              <a:rPr lang="zh-CN" altLang="en-US" smtClean="0"/>
              <a:pPr>
                <a:defRPr/>
              </a:pPr>
              <a:t>10</a:t>
            </a:fld>
            <a:endParaRPr lang="en-US" altLang="zh-CN"/>
          </a:p>
        </p:txBody>
      </p:sp>
      <p:sp>
        <p:nvSpPr>
          <p:cNvPr id="11267" name="Rectangle 2"/>
          <p:cNvSpPr>
            <a:spLocks noGrp="1" noChangeArrowheads="1"/>
          </p:cNvSpPr>
          <p:nvPr>
            <p:ph type="title"/>
          </p:nvPr>
        </p:nvSpPr>
        <p:spPr>
          <a:xfrm>
            <a:off x="883371" y="1486946"/>
            <a:ext cx="6158780" cy="838200"/>
          </a:xfrm>
        </p:spPr>
        <p:txBody>
          <a:bodyPr/>
          <a:lstStyle/>
          <a:p>
            <a:pPr eaLnBrk="1" hangingPunct="1"/>
            <a:r>
              <a:rPr lang="en-US" altLang="zh-CN" sz="3600" b="1" dirty="0"/>
              <a:t>1. </a:t>
            </a:r>
            <a:r>
              <a:rPr lang="zh-CN" altLang="en-US" sz="3600" dirty="0"/>
              <a:t>计算机中的指令执行过程</a:t>
            </a:r>
          </a:p>
        </p:txBody>
      </p:sp>
      <p:sp>
        <p:nvSpPr>
          <p:cNvPr id="230403" name="Rectangle 3"/>
          <p:cNvSpPr>
            <a:spLocks noGrp="1" noChangeArrowheads="1"/>
          </p:cNvSpPr>
          <p:nvPr>
            <p:ph type="body" idx="1"/>
          </p:nvPr>
        </p:nvSpPr>
        <p:spPr>
          <a:xfrm>
            <a:off x="883370" y="2429921"/>
            <a:ext cx="7772400" cy="636662"/>
          </a:xfrm>
        </p:spPr>
        <p:txBody>
          <a:bodyPr/>
          <a:lstStyle/>
          <a:p>
            <a:pPr eaLnBrk="1" hangingPunct="1"/>
            <a:r>
              <a:rPr lang="zh-CN" altLang="en-US" dirty="0"/>
              <a:t>计算机的工作是逐条执行由指令构成的程序</a:t>
            </a:r>
            <a:endParaRPr lang="en-US" altLang="zh-CN" dirty="0"/>
          </a:p>
        </p:txBody>
      </p:sp>
      <p:sp>
        <p:nvSpPr>
          <p:cNvPr id="5" name="Rectangle 3"/>
          <p:cNvSpPr txBox="1">
            <a:spLocks noChangeArrowheads="1"/>
          </p:cNvSpPr>
          <p:nvPr/>
        </p:nvSpPr>
        <p:spPr bwMode="auto">
          <a:xfrm>
            <a:off x="1131764" y="3344218"/>
            <a:ext cx="13684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eaLnBrk="1" hangingPunct="1">
              <a:spcAft>
                <a:spcPct val="40000"/>
              </a:spcAft>
              <a:buFont typeface="Wingdings" pitchFamily="2" charset="2"/>
              <a:buNone/>
            </a:pPr>
            <a:r>
              <a:rPr kumimoji="0" lang="zh-CN" altLang="en-US" kern="0">
                <a:latin typeface="宋体" pitchFamily="2" charset="-122"/>
              </a:rPr>
              <a:t>取指令</a:t>
            </a:r>
            <a:endParaRPr kumimoji="0" lang="zh-CN" altLang="en-US" kern="0"/>
          </a:p>
        </p:txBody>
      </p:sp>
      <p:sp>
        <p:nvSpPr>
          <p:cNvPr id="6" name="Line 4"/>
          <p:cNvSpPr>
            <a:spLocks noChangeShapeType="1"/>
          </p:cNvSpPr>
          <p:nvPr/>
        </p:nvSpPr>
        <p:spPr bwMode="auto">
          <a:xfrm>
            <a:off x="2393826" y="3653780"/>
            <a:ext cx="685800" cy="0"/>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p:cNvSpPr>
            <a:spLocks noChangeShapeType="1"/>
          </p:cNvSpPr>
          <p:nvPr/>
        </p:nvSpPr>
        <p:spPr bwMode="auto">
          <a:xfrm>
            <a:off x="4713164" y="3652193"/>
            <a:ext cx="685800" cy="0"/>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a:off x="1277814" y="4444355"/>
            <a:ext cx="685800" cy="0"/>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3697164" y="4431655"/>
            <a:ext cx="685800" cy="0"/>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7334126" y="3636318"/>
            <a:ext cx="504825" cy="0"/>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2"/>
          <p:cNvSpPr txBox="1">
            <a:spLocks noChangeArrowheads="1"/>
          </p:cNvSpPr>
          <p:nvPr/>
        </p:nvSpPr>
        <p:spPr bwMode="auto">
          <a:xfrm>
            <a:off x="3081214" y="3375968"/>
            <a:ext cx="1655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dirty="0">
                <a:latin typeface="Times New Roman" pitchFamily="18" charset="0"/>
                <a:ea typeface="宋体" pitchFamily="2" charset="-122"/>
              </a:rPr>
              <a:t>指令译码</a:t>
            </a:r>
          </a:p>
        </p:txBody>
      </p:sp>
      <p:sp>
        <p:nvSpPr>
          <p:cNvPr id="12" name="Text Box 13"/>
          <p:cNvSpPr txBox="1">
            <a:spLocks noChangeArrowheads="1"/>
          </p:cNvSpPr>
          <p:nvPr/>
        </p:nvSpPr>
        <p:spPr bwMode="auto">
          <a:xfrm>
            <a:off x="5381501" y="336961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a:latin typeface="Times New Roman" pitchFamily="18" charset="0"/>
                <a:ea typeface="宋体" pitchFamily="2" charset="-122"/>
              </a:rPr>
              <a:t>读取操作数</a:t>
            </a:r>
          </a:p>
        </p:txBody>
      </p:sp>
      <p:sp>
        <p:nvSpPr>
          <p:cNvPr id="13" name="Text Box 14"/>
          <p:cNvSpPr txBox="1">
            <a:spLocks noChangeArrowheads="1"/>
          </p:cNvSpPr>
          <p:nvPr/>
        </p:nvSpPr>
        <p:spPr bwMode="auto">
          <a:xfrm>
            <a:off x="2025526" y="4149080"/>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dirty="0">
                <a:latin typeface="Times New Roman" pitchFamily="18" charset="0"/>
                <a:ea typeface="宋体" pitchFamily="2" charset="-122"/>
              </a:rPr>
              <a:t>执行指令</a:t>
            </a:r>
          </a:p>
        </p:txBody>
      </p:sp>
      <p:sp>
        <p:nvSpPr>
          <p:cNvPr id="14" name="Text Box 15"/>
          <p:cNvSpPr txBox="1">
            <a:spLocks noChangeArrowheads="1"/>
          </p:cNvSpPr>
          <p:nvPr/>
        </p:nvSpPr>
        <p:spPr bwMode="auto">
          <a:xfrm>
            <a:off x="4355976" y="4149080"/>
            <a:ext cx="194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a:latin typeface="Times New Roman" pitchFamily="18" charset="0"/>
                <a:ea typeface="宋体" pitchFamily="2" charset="-122"/>
              </a:rPr>
              <a:t>存放结果</a:t>
            </a:r>
          </a:p>
        </p:txBody>
      </p:sp>
      <p:sp>
        <p:nvSpPr>
          <p:cNvPr id="15" name="Rectangle 2"/>
          <p:cNvSpPr txBox="1">
            <a:spLocks noChangeArrowheads="1"/>
          </p:cNvSpPr>
          <p:nvPr/>
        </p:nvSpPr>
        <p:spPr bwMode="auto">
          <a:xfrm>
            <a:off x="1150938" y="214313"/>
            <a:ext cx="7793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a:lstStyle>
          <a:p>
            <a:pPr eaLnBrk="1" hangingPunct="1"/>
            <a:r>
              <a:rPr kumimoji="0" lang="zh-CN" altLang="en-US" kern="0">
                <a:latin typeface="隶书" pitchFamily="49" charset="-122"/>
              </a:rPr>
              <a:t>一、计算机的工作原理</a:t>
            </a:r>
            <a:endParaRPr kumimoji="0" lang="zh-CN" altLang="en-US" kern="0" dirty="0">
              <a:latin typeface="隶书"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30403">
                                            <p:txEl>
                                              <p:pRg st="0" end="0"/>
                                            </p:txEl>
                                          </p:spTgt>
                                        </p:tgtEl>
                                        <p:attrNameLst>
                                          <p:attrName>style.visibility</p:attrName>
                                        </p:attrNameLst>
                                      </p:cBhvr>
                                      <p:to>
                                        <p:strVal val="visible"/>
                                      </p:to>
                                    </p:set>
                                    <p:animEffect transition="in" filter="wipe(left)">
                                      <p:cBhvr>
                                        <p:cTn id="13" dur="500"/>
                                        <p:tgtEl>
                                          <p:spTgt spid="23040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5" grpId="0" build="p"/>
      <p:bldP spid="6" grpId="0" animBg="1"/>
      <p:bldP spid="7" grpId="0" animBg="1"/>
      <p:bldP spid="8" grpId="0" animBg="1"/>
      <p:bldP spid="9" grpId="0" animBg="1"/>
      <p:bldP spid="10" grpId="0" animBg="1"/>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椭圆 94"/>
          <p:cNvSpPr/>
          <p:nvPr/>
        </p:nvSpPr>
        <p:spPr bwMode="auto">
          <a:xfrm>
            <a:off x="5241928" y="1772816"/>
            <a:ext cx="1174748" cy="4707360"/>
          </a:xfrm>
          <a:prstGeom prst="ellipse">
            <a:avLst/>
          </a:prstGeom>
          <a:solidFill>
            <a:schemeClr val="bg1"/>
          </a:solidFill>
          <a:ln w="12700" cap="sq" cmpd="sng" algn="ctr">
            <a:solidFill>
              <a:schemeClr val="tx1"/>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dirty="0"/>
              <a:t>计算机基本组成结构回顾</a:t>
            </a: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11</a:t>
            </a:fld>
            <a:endParaRPr lang="en-US" altLang="zh-CN"/>
          </a:p>
        </p:txBody>
      </p:sp>
      <p:sp>
        <p:nvSpPr>
          <p:cNvPr id="5" name="Text Box 6"/>
          <p:cNvSpPr txBox="1">
            <a:spLocks noChangeArrowheads="1"/>
          </p:cNvSpPr>
          <p:nvPr/>
        </p:nvSpPr>
        <p:spPr bwMode="auto">
          <a:xfrm>
            <a:off x="522288" y="2698750"/>
            <a:ext cx="1484312" cy="466725"/>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latin typeface="微软雅黑" panose="020B0503020204020204" pitchFamily="34" charset="-122"/>
                <a:ea typeface="微软雅黑" panose="020B0503020204020204" pitchFamily="34" charset="-122"/>
              </a:rPr>
              <a:t>  控制器</a:t>
            </a:r>
          </a:p>
        </p:txBody>
      </p:sp>
      <p:sp>
        <p:nvSpPr>
          <p:cNvPr id="6" name="Rectangle 7"/>
          <p:cNvSpPr>
            <a:spLocks noChangeArrowheads="1"/>
          </p:cNvSpPr>
          <p:nvPr/>
        </p:nvSpPr>
        <p:spPr bwMode="auto">
          <a:xfrm>
            <a:off x="206375" y="2249488"/>
            <a:ext cx="4949825" cy="4230687"/>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 name="Text Box 8"/>
          <p:cNvSpPr txBox="1">
            <a:spLocks noChangeArrowheads="1"/>
          </p:cNvSpPr>
          <p:nvPr/>
        </p:nvSpPr>
        <p:spPr bwMode="auto">
          <a:xfrm>
            <a:off x="431800" y="2249488"/>
            <a:ext cx="854075"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solidFill>
                  <a:srgbClr val="FF0000"/>
                </a:solidFill>
                <a:latin typeface="微软雅黑" panose="020B0503020204020204" pitchFamily="34" charset="-122"/>
                <a:ea typeface="微软雅黑" panose="020B0503020204020204" pitchFamily="34" charset="-122"/>
              </a:rPr>
              <a:t>CPU</a:t>
            </a:r>
          </a:p>
        </p:txBody>
      </p:sp>
      <p:sp>
        <p:nvSpPr>
          <p:cNvPr id="8" name="Text Box 9"/>
          <p:cNvSpPr txBox="1">
            <a:spLocks noChangeArrowheads="1"/>
          </p:cNvSpPr>
          <p:nvPr/>
        </p:nvSpPr>
        <p:spPr bwMode="auto">
          <a:xfrm>
            <a:off x="2546350" y="2789238"/>
            <a:ext cx="1035050" cy="461665"/>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dirty="0">
                <a:solidFill>
                  <a:srgbClr val="0070C0"/>
                </a:solidFill>
                <a:latin typeface="微软雅黑" panose="020B0503020204020204" pitchFamily="34" charset="-122"/>
                <a:ea typeface="微软雅黑" panose="020B0503020204020204" pitchFamily="34" charset="-122"/>
              </a:rPr>
              <a:t>    </a:t>
            </a:r>
            <a:r>
              <a:rPr lang="en-US" altLang="zh-CN" sz="1800" dirty="0">
                <a:solidFill>
                  <a:srgbClr val="0070C0"/>
                </a:solidFill>
                <a:latin typeface="微软雅黑" panose="020B0503020204020204" pitchFamily="34" charset="-122"/>
                <a:ea typeface="微软雅黑" panose="020B0503020204020204" pitchFamily="34" charset="-122"/>
              </a:rPr>
              <a:t>PC</a:t>
            </a:r>
          </a:p>
        </p:txBody>
      </p:sp>
      <p:sp>
        <p:nvSpPr>
          <p:cNvPr id="9" name="Text Box 10"/>
          <p:cNvSpPr txBox="1">
            <a:spLocks noChangeArrowheads="1"/>
          </p:cNvSpPr>
          <p:nvPr/>
        </p:nvSpPr>
        <p:spPr bwMode="auto">
          <a:xfrm>
            <a:off x="8242300" y="3149600"/>
            <a:ext cx="695325" cy="831850"/>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10" name="AutoShape 11"/>
          <p:cNvSpPr>
            <a:spLocks noChangeArrowheads="1"/>
          </p:cNvSpPr>
          <p:nvPr/>
        </p:nvSpPr>
        <p:spPr bwMode="auto">
          <a:xfrm>
            <a:off x="7831138" y="3509963"/>
            <a:ext cx="360362" cy="223837"/>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a:solidFill>
                <a:srgbClr val="CC3300"/>
              </a:solidFill>
              <a:latin typeface="微软雅黑" panose="020B0503020204020204" pitchFamily="34" charset="-122"/>
              <a:ea typeface="微软雅黑" panose="020B0503020204020204" pitchFamily="34" charset="-122"/>
            </a:endParaRPr>
          </a:p>
        </p:txBody>
      </p:sp>
      <p:sp>
        <p:nvSpPr>
          <p:cNvPr id="11" name="Text Box 12"/>
          <p:cNvSpPr txBox="1">
            <a:spLocks noChangeArrowheads="1"/>
          </p:cNvSpPr>
          <p:nvPr/>
        </p:nvSpPr>
        <p:spPr bwMode="auto">
          <a:xfrm>
            <a:off x="8242300" y="4545013"/>
            <a:ext cx="695325" cy="831850"/>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12" name="AutoShape 13"/>
          <p:cNvSpPr>
            <a:spLocks noChangeArrowheads="1"/>
          </p:cNvSpPr>
          <p:nvPr/>
        </p:nvSpPr>
        <p:spPr bwMode="auto">
          <a:xfrm>
            <a:off x="7786688" y="4814888"/>
            <a:ext cx="404812" cy="225425"/>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3" name="Text Box 14"/>
          <p:cNvSpPr txBox="1">
            <a:spLocks noChangeArrowheads="1"/>
          </p:cNvSpPr>
          <p:nvPr/>
        </p:nvSpPr>
        <p:spPr bwMode="auto">
          <a:xfrm>
            <a:off x="3851275" y="2789238"/>
            <a:ext cx="1079500" cy="461665"/>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dirty="0">
                <a:solidFill>
                  <a:srgbClr val="008000"/>
                </a:solidFill>
                <a:latin typeface="微软雅黑" panose="020B0503020204020204" pitchFamily="34" charset="-122"/>
                <a:ea typeface="微软雅黑" panose="020B0503020204020204" pitchFamily="34" charset="-122"/>
              </a:rPr>
              <a:t>  </a:t>
            </a:r>
            <a:r>
              <a:rPr lang="en-US" altLang="zh-CN" sz="1800" dirty="0">
                <a:solidFill>
                  <a:srgbClr val="0070C0"/>
                </a:solidFill>
                <a:latin typeface="微软雅黑" panose="020B0503020204020204" pitchFamily="34" charset="-122"/>
                <a:ea typeface="微软雅黑" panose="020B0503020204020204" pitchFamily="34" charset="-122"/>
              </a:rPr>
              <a:t>MAR</a:t>
            </a:r>
          </a:p>
        </p:txBody>
      </p:sp>
      <p:sp>
        <p:nvSpPr>
          <p:cNvPr id="14" name="Text Box 15"/>
          <p:cNvSpPr txBox="1">
            <a:spLocks noChangeArrowheads="1"/>
          </p:cNvSpPr>
          <p:nvPr/>
        </p:nvSpPr>
        <p:spPr bwMode="auto">
          <a:xfrm>
            <a:off x="3897313" y="5803900"/>
            <a:ext cx="1079500" cy="400110"/>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000" dirty="0">
                <a:solidFill>
                  <a:srgbClr val="0070C0"/>
                </a:solidFill>
                <a:latin typeface="微软雅黑" panose="020B0503020204020204" pitchFamily="34" charset="-122"/>
                <a:ea typeface="微软雅黑" panose="020B0503020204020204" pitchFamily="34" charset="-122"/>
              </a:rPr>
              <a:t>MDR</a:t>
            </a:r>
          </a:p>
        </p:txBody>
      </p:sp>
      <p:sp>
        <p:nvSpPr>
          <p:cNvPr id="15" name="Line 16"/>
          <p:cNvSpPr>
            <a:spLocks noChangeShapeType="1"/>
          </p:cNvSpPr>
          <p:nvPr/>
        </p:nvSpPr>
        <p:spPr bwMode="auto">
          <a:xfrm>
            <a:off x="2006600" y="2968625"/>
            <a:ext cx="5397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7"/>
          <p:cNvSpPr>
            <a:spLocks noChangeShapeType="1"/>
          </p:cNvSpPr>
          <p:nvPr/>
        </p:nvSpPr>
        <p:spPr bwMode="auto">
          <a:xfrm>
            <a:off x="3581400" y="2968625"/>
            <a:ext cx="271463"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8"/>
          <p:cNvSpPr>
            <a:spLocks noChangeShapeType="1"/>
          </p:cNvSpPr>
          <p:nvPr/>
        </p:nvSpPr>
        <p:spPr bwMode="auto">
          <a:xfrm>
            <a:off x="4257675" y="5308600"/>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8" name="Group 19"/>
          <p:cNvGrpSpPr>
            <a:grpSpLocks/>
          </p:cNvGrpSpPr>
          <p:nvPr/>
        </p:nvGrpSpPr>
        <p:grpSpPr bwMode="auto">
          <a:xfrm>
            <a:off x="2609850" y="3563938"/>
            <a:ext cx="765175" cy="1484312"/>
            <a:chOff x="3135" y="2472"/>
            <a:chExt cx="454" cy="935"/>
          </a:xfrm>
        </p:grpSpPr>
        <p:grpSp>
          <p:nvGrpSpPr>
            <p:cNvPr id="19" name="Group 20"/>
            <p:cNvGrpSpPr>
              <a:grpSpLocks/>
            </p:cNvGrpSpPr>
            <p:nvPr/>
          </p:nvGrpSpPr>
          <p:grpSpPr bwMode="auto">
            <a:xfrm flipH="1">
              <a:off x="3135" y="2472"/>
              <a:ext cx="454" cy="935"/>
              <a:chOff x="3078" y="2330"/>
              <a:chExt cx="625" cy="1580"/>
            </a:xfrm>
          </p:grpSpPr>
          <p:sp>
            <p:nvSpPr>
              <p:cNvPr id="21"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SzTx/>
                <a:buFontTx/>
                <a:buNone/>
              </a:pPr>
              <a:r>
                <a:rPr lang="en-US" altLang="zh-CN" sz="2400">
                  <a:cs typeface="Arial" panose="020B0604020202020204" pitchFamily="34" charset="0"/>
                </a:rPr>
                <a:t>ALU</a:t>
              </a:r>
            </a:p>
          </p:txBody>
        </p:sp>
      </p:grpSp>
      <p:grpSp>
        <p:nvGrpSpPr>
          <p:cNvPr id="29" name="Group 30"/>
          <p:cNvGrpSpPr>
            <a:grpSpLocks/>
          </p:cNvGrpSpPr>
          <p:nvPr/>
        </p:nvGrpSpPr>
        <p:grpSpPr bwMode="auto">
          <a:xfrm>
            <a:off x="3357563" y="3959225"/>
            <a:ext cx="404812" cy="809625"/>
            <a:chOff x="2030" y="2415"/>
            <a:chExt cx="341" cy="510"/>
          </a:xfrm>
        </p:grpSpPr>
        <p:sp>
          <p:nvSpPr>
            <p:cNvPr id="30"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 name="Text Box 33"/>
          <p:cNvSpPr txBox="1">
            <a:spLocks noChangeArrowheads="1"/>
          </p:cNvSpPr>
          <p:nvPr/>
        </p:nvSpPr>
        <p:spPr bwMode="auto">
          <a:xfrm>
            <a:off x="1646238" y="3463925"/>
            <a:ext cx="450850" cy="1625600"/>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000">
                <a:latin typeface="微软雅黑" panose="020B0503020204020204" pitchFamily="34" charset="-122"/>
                <a:ea typeface="微软雅黑" panose="020B0503020204020204" pitchFamily="34" charset="-122"/>
              </a:rPr>
              <a:t>标</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志</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寄</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存</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33" name="Line 34"/>
          <p:cNvSpPr>
            <a:spLocks noChangeShapeType="1"/>
          </p:cNvSpPr>
          <p:nvPr/>
        </p:nvSpPr>
        <p:spPr bwMode="auto">
          <a:xfrm flipH="1">
            <a:off x="2097088" y="4049713"/>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4" name="Group 35"/>
          <p:cNvGrpSpPr>
            <a:grpSpLocks/>
          </p:cNvGrpSpPr>
          <p:nvPr/>
        </p:nvGrpSpPr>
        <p:grpSpPr bwMode="auto">
          <a:xfrm>
            <a:off x="1376363" y="3149600"/>
            <a:ext cx="227012" cy="855663"/>
            <a:chOff x="895" y="1905"/>
            <a:chExt cx="143" cy="539"/>
          </a:xfrm>
        </p:grpSpPr>
        <p:sp>
          <p:nvSpPr>
            <p:cNvPr id="35" name="Line 36"/>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 name="Line 38"/>
          <p:cNvSpPr>
            <a:spLocks noChangeShapeType="1"/>
          </p:cNvSpPr>
          <p:nvPr/>
        </p:nvSpPr>
        <p:spPr bwMode="auto">
          <a:xfrm flipV="1">
            <a:off x="4392613" y="3194050"/>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8" name="Group 39"/>
          <p:cNvGrpSpPr>
            <a:grpSpLocks/>
          </p:cNvGrpSpPr>
          <p:nvPr/>
        </p:nvGrpSpPr>
        <p:grpSpPr bwMode="auto">
          <a:xfrm>
            <a:off x="2366963" y="4406900"/>
            <a:ext cx="1530350" cy="1487488"/>
            <a:chOff x="1576" y="2924"/>
            <a:chExt cx="964" cy="937"/>
          </a:xfrm>
        </p:grpSpPr>
        <p:sp>
          <p:nvSpPr>
            <p:cNvPr id="39" name="Line 40"/>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Line 42"/>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2" name="Group 43"/>
          <p:cNvGrpSpPr>
            <a:grpSpLocks/>
          </p:cNvGrpSpPr>
          <p:nvPr/>
        </p:nvGrpSpPr>
        <p:grpSpPr bwMode="auto">
          <a:xfrm>
            <a:off x="3222625" y="5173663"/>
            <a:ext cx="493713" cy="719137"/>
            <a:chOff x="2115" y="3405"/>
            <a:chExt cx="311" cy="453"/>
          </a:xfrm>
        </p:grpSpPr>
        <p:sp>
          <p:nvSpPr>
            <p:cNvPr id="43" name="Line 44"/>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5" name="Group 46"/>
          <p:cNvGrpSpPr>
            <a:grpSpLocks/>
          </p:cNvGrpSpPr>
          <p:nvPr/>
        </p:nvGrpSpPr>
        <p:grpSpPr bwMode="auto">
          <a:xfrm>
            <a:off x="1016000" y="3190875"/>
            <a:ext cx="4725988" cy="2298700"/>
            <a:chOff x="725" y="2158"/>
            <a:chExt cx="2977" cy="1448"/>
          </a:xfrm>
        </p:grpSpPr>
        <p:sp>
          <p:nvSpPr>
            <p:cNvPr id="46"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 name="Text Box 50"/>
          <p:cNvSpPr txBox="1">
            <a:spLocks noChangeArrowheads="1"/>
          </p:cNvSpPr>
          <p:nvPr/>
        </p:nvSpPr>
        <p:spPr bwMode="auto">
          <a:xfrm>
            <a:off x="522288" y="5849938"/>
            <a:ext cx="1035050" cy="461665"/>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dirty="0">
                <a:solidFill>
                  <a:srgbClr val="FF3300"/>
                </a:solidFill>
                <a:latin typeface="微软雅黑" panose="020B0503020204020204" pitchFamily="34" charset="-122"/>
                <a:ea typeface="微软雅黑" panose="020B0503020204020204" pitchFamily="34" charset="-122"/>
              </a:rPr>
              <a:t>    </a:t>
            </a:r>
            <a:r>
              <a:rPr lang="en-US" altLang="zh-CN" dirty="0">
                <a:solidFill>
                  <a:srgbClr val="0070C0"/>
                </a:solidFill>
                <a:latin typeface="微软雅黑" panose="020B0503020204020204" pitchFamily="34" charset="-122"/>
                <a:ea typeface="微软雅黑" panose="020B0503020204020204" pitchFamily="34" charset="-122"/>
              </a:rPr>
              <a:t>IR</a:t>
            </a:r>
          </a:p>
        </p:txBody>
      </p:sp>
      <p:sp>
        <p:nvSpPr>
          <p:cNvPr id="50" name="Line 51"/>
          <p:cNvSpPr>
            <a:spLocks noChangeShapeType="1"/>
          </p:cNvSpPr>
          <p:nvPr/>
        </p:nvSpPr>
        <p:spPr bwMode="auto">
          <a:xfrm flipH="1">
            <a:off x="1557338" y="6073775"/>
            <a:ext cx="234156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Line 52"/>
          <p:cNvSpPr>
            <a:spLocks noChangeShapeType="1"/>
          </p:cNvSpPr>
          <p:nvPr/>
        </p:nvSpPr>
        <p:spPr bwMode="auto">
          <a:xfrm flipV="1">
            <a:off x="701675" y="3149600"/>
            <a:ext cx="0" cy="270033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 name="Group 53"/>
          <p:cNvGrpSpPr>
            <a:grpSpLocks/>
          </p:cNvGrpSpPr>
          <p:nvPr/>
        </p:nvGrpSpPr>
        <p:grpSpPr bwMode="auto">
          <a:xfrm>
            <a:off x="5157788" y="2384425"/>
            <a:ext cx="1262062" cy="3870325"/>
            <a:chOff x="3333" y="1650"/>
            <a:chExt cx="795" cy="2438"/>
          </a:xfrm>
        </p:grpSpPr>
        <p:sp>
          <p:nvSpPr>
            <p:cNvPr id="53" name="Text Box 54"/>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4"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5" name="Text Box 56"/>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6"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7" name="Text Box 58"/>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8"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9"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 name="Group 61"/>
          <p:cNvGrpSpPr>
            <a:grpSpLocks/>
          </p:cNvGrpSpPr>
          <p:nvPr/>
        </p:nvGrpSpPr>
        <p:grpSpPr bwMode="auto">
          <a:xfrm>
            <a:off x="3355975" y="3233738"/>
            <a:ext cx="1755775" cy="2127250"/>
            <a:chOff x="2199" y="2185"/>
            <a:chExt cx="1106" cy="1340"/>
          </a:xfrm>
        </p:grpSpPr>
        <p:sp>
          <p:nvSpPr>
            <p:cNvPr id="61" name="Text Box 62"/>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latin typeface="微软雅黑" panose="020B0503020204020204" pitchFamily="34" charset="-122"/>
                  <a:ea typeface="微软雅黑" panose="020B0503020204020204" pitchFamily="34" charset="-122"/>
                </a:rPr>
                <a:t>GPRs</a:t>
              </a:r>
            </a:p>
          </p:txBody>
        </p:sp>
        <p:grpSp>
          <p:nvGrpSpPr>
            <p:cNvPr id="62" name="Group 63"/>
            <p:cNvGrpSpPr>
              <a:grpSpLocks/>
            </p:cNvGrpSpPr>
            <p:nvPr/>
          </p:nvGrpSpPr>
          <p:grpSpPr bwMode="auto">
            <a:xfrm>
              <a:off x="2452" y="2500"/>
              <a:ext cx="853" cy="1025"/>
              <a:chOff x="2398" y="2273"/>
              <a:chExt cx="853" cy="1025"/>
            </a:xfrm>
          </p:grpSpPr>
          <p:grpSp>
            <p:nvGrpSpPr>
              <p:cNvPr id="64" name="Group 64"/>
              <p:cNvGrpSpPr>
                <a:grpSpLocks/>
              </p:cNvGrpSpPr>
              <p:nvPr/>
            </p:nvGrpSpPr>
            <p:grpSpPr bwMode="auto">
              <a:xfrm>
                <a:off x="2398" y="2273"/>
                <a:ext cx="652" cy="992"/>
                <a:chOff x="2228" y="1678"/>
                <a:chExt cx="737" cy="992"/>
              </a:xfrm>
            </p:grpSpPr>
            <p:sp>
              <p:nvSpPr>
                <p:cNvPr id="69"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0" name="Line 66"/>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 name="Line 67"/>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 name="Line 68"/>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5" name="Text Box 69"/>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0</a:t>
                </a:r>
              </a:p>
            </p:txBody>
          </p:sp>
          <p:sp>
            <p:nvSpPr>
              <p:cNvPr id="66" name="Text Box 70"/>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1</a:t>
                </a:r>
              </a:p>
            </p:txBody>
          </p:sp>
          <p:sp>
            <p:nvSpPr>
              <p:cNvPr id="67" name="Text Box 71"/>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2</a:t>
                </a:r>
              </a:p>
            </p:txBody>
          </p:sp>
          <p:sp>
            <p:nvSpPr>
              <p:cNvPr id="68" name="Text Box 72"/>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3</a:t>
                </a:r>
              </a:p>
            </p:txBody>
          </p:sp>
        </p:grpSp>
        <p:sp>
          <p:nvSpPr>
            <p:cNvPr id="63" name="Rectangle 73"/>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73" name="Group 74"/>
          <p:cNvGrpSpPr>
            <a:grpSpLocks/>
          </p:cNvGrpSpPr>
          <p:nvPr/>
        </p:nvGrpSpPr>
        <p:grpSpPr bwMode="auto">
          <a:xfrm>
            <a:off x="6416675" y="2249488"/>
            <a:ext cx="1397000" cy="4049712"/>
            <a:chOff x="4127" y="1565"/>
            <a:chExt cx="880" cy="2551"/>
          </a:xfrm>
        </p:grpSpPr>
        <p:grpSp>
          <p:nvGrpSpPr>
            <p:cNvPr id="74" name="Group 75"/>
            <p:cNvGrpSpPr>
              <a:grpSpLocks/>
            </p:cNvGrpSpPr>
            <p:nvPr/>
          </p:nvGrpSpPr>
          <p:grpSpPr bwMode="auto">
            <a:xfrm>
              <a:off x="4127" y="1565"/>
              <a:ext cx="880" cy="2551"/>
              <a:chOff x="4156" y="1565"/>
              <a:chExt cx="908" cy="2551"/>
            </a:xfrm>
          </p:grpSpPr>
          <p:sp>
            <p:nvSpPr>
              <p:cNvPr id="76" name="Text Box 76"/>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latin typeface="微软雅黑" panose="020B0503020204020204" pitchFamily="34" charset="-122"/>
                    <a:ea typeface="微软雅黑" panose="020B0503020204020204" pitchFamily="34" charset="-122"/>
                  </a:rPr>
                  <a:t>存储器</a:t>
                </a:r>
              </a:p>
            </p:txBody>
          </p:sp>
          <p:grpSp>
            <p:nvGrpSpPr>
              <p:cNvPr id="77" name="Group 77"/>
              <p:cNvGrpSpPr>
                <a:grpSpLocks/>
              </p:cNvGrpSpPr>
              <p:nvPr/>
            </p:nvGrpSpPr>
            <p:grpSpPr bwMode="auto">
              <a:xfrm>
                <a:off x="4156" y="1877"/>
                <a:ext cx="737" cy="2211"/>
                <a:chOff x="3447" y="1423"/>
                <a:chExt cx="879" cy="2211"/>
              </a:xfrm>
            </p:grpSpPr>
            <p:sp>
              <p:nvSpPr>
                <p:cNvPr id="86"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7" name="Line 79"/>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 name="Line 80"/>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 name="Line 81"/>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 name="Line 82"/>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1" name="Line 83"/>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 name="Line 84"/>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 name="Line 85"/>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8" name="Text Box 86"/>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0</a:t>
                </a:r>
              </a:p>
            </p:txBody>
          </p:sp>
          <p:sp>
            <p:nvSpPr>
              <p:cNvPr id="79" name="Text Box 87"/>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1</a:t>
                </a:r>
              </a:p>
            </p:txBody>
          </p:sp>
          <p:sp>
            <p:nvSpPr>
              <p:cNvPr id="80" name="Text Box 88"/>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2</a:t>
                </a:r>
              </a:p>
            </p:txBody>
          </p:sp>
          <p:sp>
            <p:nvSpPr>
              <p:cNvPr id="81" name="Text Box 89"/>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3</a:t>
                </a:r>
              </a:p>
            </p:txBody>
          </p:sp>
          <p:sp>
            <p:nvSpPr>
              <p:cNvPr id="82" name="Text Box 90"/>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4</a:t>
                </a:r>
              </a:p>
            </p:txBody>
          </p:sp>
          <p:sp>
            <p:nvSpPr>
              <p:cNvPr id="83" name="Text Box 91"/>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5</a:t>
                </a:r>
              </a:p>
            </p:txBody>
          </p:sp>
          <p:sp>
            <p:nvSpPr>
              <p:cNvPr id="84" name="Text Box 92"/>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6</a:t>
                </a:r>
              </a:p>
            </p:txBody>
          </p:sp>
          <p:sp>
            <p:nvSpPr>
              <p:cNvPr id="85" name="Text Box 93"/>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7</a:t>
                </a:r>
              </a:p>
            </p:txBody>
          </p:sp>
        </p:grpSp>
        <p:sp>
          <p:nvSpPr>
            <p:cNvPr id="75" name="Rectangle 94"/>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94" name="Rectangle 95"/>
          <p:cNvSpPr>
            <a:spLocks noChangeArrowheads="1"/>
          </p:cNvSpPr>
          <p:nvPr/>
        </p:nvSpPr>
        <p:spPr bwMode="auto">
          <a:xfrm>
            <a:off x="44450" y="2079625"/>
            <a:ext cx="7740650" cy="45450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96" name="Text Box 21"/>
          <p:cNvSpPr txBox="1">
            <a:spLocks noChangeArrowheads="1"/>
          </p:cNvSpPr>
          <p:nvPr/>
        </p:nvSpPr>
        <p:spPr bwMode="auto">
          <a:xfrm>
            <a:off x="5473700" y="140890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en-US" altLang="zh-CN" sz="2400" dirty="0">
                <a:solidFill>
                  <a:schemeClr val="tx1"/>
                </a:solidFill>
                <a:latin typeface="Times New Roman" pitchFamily="18" charset="0"/>
              </a:rPr>
              <a:t>BUS</a:t>
            </a:r>
            <a:endParaRPr lang="en-US" altLang="zh-CN" sz="2400" b="0" dirty="0">
              <a:solidFill>
                <a:schemeClr val="tx1"/>
              </a:solidFill>
              <a:latin typeface="Times New Roman" pitchFamily="18" charset="0"/>
            </a:endParaRPr>
          </a:p>
        </p:txBody>
      </p:sp>
    </p:spTree>
    <p:extLst>
      <p:ext uri="{BB962C8B-B14F-4D97-AF65-F5344CB8AC3E}">
        <p14:creationId xmlns:p14="http://schemas.microsoft.com/office/powerpoint/2010/main" val="3851315455"/>
      </p:ext>
    </p:extLst>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p:txBody>
          <a:bodyPr/>
          <a:lstStyle/>
          <a:p>
            <a:pPr>
              <a:defRPr/>
            </a:pPr>
            <a:fld id="{BAC68CFC-88EB-4A89-AE5B-A347706837E1}" type="slidenum">
              <a:rPr lang="zh-CN" altLang="en-US" smtClean="0"/>
              <a:pPr>
                <a:defRPr/>
              </a:pPr>
              <a:t>12</a:t>
            </a:fld>
            <a:endParaRPr lang="en-US" altLang="zh-CN"/>
          </a:p>
        </p:txBody>
      </p:sp>
      <p:sp>
        <p:nvSpPr>
          <p:cNvPr id="14339" name="Rectangle 2"/>
          <p:cNvSpPr>
            <a:spLocks noGrp="1" noChangeArrowheads="1"/>
          </p:cNvSpPr>
          <p:nvPr>
            <p:ph type="title"/>
          </p:nvPr>
        </p:nvSpPr>
        <p:spPr>
          <a:xfrm>
            <a:off x="449360" y="1727027"/>
            <a:ext cx="3779838" cy="648072"/>
          </a:xfrm>
        </p:spPr>
        <p:txBody>
          <a:bodyPr/>
          <a:lstStyle/>
          <a:p>
            <a:pPr eaLnBrk="1" hangingPunct="1"/>
            <a:r>
              <a:rPr lang="zh-CN" altLang="en-US" sz="4000" dirty="0">
                <a:latin typeface="隶书" pitchFamily="49" charset="-122"/>
              </a:rPr>
              <a:t>顺序工作方式</a:t>
            </a:r>
            <a:endParaRPr lang="zh-CN" altLang="en-US" sz="4000" dirty="0">
              <a:latin typeface="宋体" pitchFamily="2" charset="-122"/>
            </a:endParaRPr>
          </a:p>
        </p:txBody>
      </p:sp>
      <p:grpSp>
        <p:nvGrpSpPr>
          <p:cNvPr id="14340" name="Group 33"/>
          <p:cNvGrpSpPr>
            <a:grpSpLocks/>
          </p:cNvGrpSpPr>
          <p:nvPr/>
        </p:nvGrpSpPr>
        <p:grpSpPr bwMode="auto">
          <a:xfrm>
            <a:off x="312389" y="3107532"/>
            <a:ext cx="8456613" cy="1928812"/>
            <a:chOff x="160" y="2124"/>
            <a:chExt cx="5327" cy="1215"/>
          </a:xfrm>
        </p:grpSpPr>
        <p:sp>
          <p:nvSpPr>
            <p:cNvPr id="14341" name="Rectangle 4"/>
            <p:cNvSpPr>
              <a:spLocks noChangeArrowheads="1"/>
            </p:cNvSpPr>
            <p:nvPr/>
          </p:nvSpPr>
          <p:spPr bwMode="auto">
            <a:xfrm>
              <a:off x="762" y="2124"/>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342" name="Rectangle 5"/>
            <p:cNvSpPr>
              <a:spLocks noChangeArrowheads="1"/>
            </p:cNvSpPr>
            <p:nvPr/>
          </p:nvSpPr>
          <p:spPr bwMode="auto">
            <a:xfrm>
              <a:off x="1556" y="2124"/>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343" name="Rectangle 6"/>
            <p:cNvSpPr>
              <a:spLocks noChangeArrowheads="1"/>
            </p:cNvSpPr>
            <p:nvPr/>
          </p:nvSpPr>
          <p:spPr bwMode="auto">
            <a:xfrm>
              <a:off x="2327" y="2124"/>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344" name="Text Box 9"/>
            <p:cNvSpPr txBox="1">
              <a:spLocks noChangeArrowheads="1"/>
            </p:cNvSpPr>
            <p:nvPr/>
          </p:nvSpPr>
          <p:spPr bwMode="auto">
            <a:xfrm>
              <a:off x="830" y="2273"/>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Times New Roman" pitchFamily="18" charset="0"/>
                </a:rPr>
                <a:t>取指令1</a:t>
              </a:r>
            </a:p>
          </p:txBody>
        </p:sp>
        <p:sp>
          <p:nvSpPr>
            <p:cNvPr id="14345" name="Text Box 10"/>
            <p:cNvSpPr txBox="1">
              <a:spLocks noChangeArrowheads="1"/>
            </p:cNvSpPr>
            <p:nvPr/>
          </p:nvSpPr>
          <p:spPr bwMode="auto">
            <a:xfrm>
              <a:off x="2428" y="2183"/>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执行</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指令1</a:t>
              </a:r>
            </a:p>
          </p:txBody>
        </p:sp>
        <p:sp>
          <p:nvSpPr>
            <p:cNvPr id="14346" name="Text Box 11"/>
            <p:cNvSpPr txBox="1">
              <a:spLocks noChangeArrowheads="1"/>
            </p:cNvSpPr>
            <p:nvPr/>
          </p:nvSpPr>
          <p:spPr bwMode="auto">
            <a:xfrm>
              <a:off x="1612" y="2183"/>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分析</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指令1</a:t>
              </a:r>
            </a:p>
          </p:txBody>
        </p:sp>
        <p:sp>
          <p:nvSpPr>
            <p:cNvPr id="14347" name="Rectangle 16"/>
            <p:cNvSpPr>
              <a:spLocks noChangeArrowheads="1"/>
            </p:cNvSpPr>
            <p:nvPr/>
          </p:nvSpPr>
          <p:spPr bwMode="auto">
            <a:xfrm>
              <a:off x="750" y="2772"/>
              <a:ext cx="793" cy="567"/>
            </a:xfrm>
            <a:prstGeom prst="rect">
              <a:avLst/>
            </a:prstGeom>
            <a:solidFill>
              <a:srgbClr val="33CCCC"/>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348" name="Rectangle 18"/>
            <p:cNvSpPr>
              <a:spLocks noChangeArrowheads="1"/>
            </p:cNvSpPr>
            <p:nvPr/>
          </p:nvSpPr>
          <p:spPr bwMode="auto">
            <a:xfrm>
              <a:off x="3108" y="2772"/>
              <a:ext cx="793" cy="567"/>
            </a:xfrm>
            <a:prstGeom prst="rect">
              <a:avLst/>
            </a:prstGeom>
            <a:solidFill>
              <a:srgbClr val="33CCCC"/>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349" name="Text Box 20"/>
            <p:cNvSpPr txBox="1">
              <a:spLocks noChangeArrowheads="1"/>
            </p:cNvSpPr>
            <p:nvPr/>
          </p:nvSpPr>
          <p:spPr bwMode="auto">
            <a:xfrm>
              <a:off x="205" y="2273"/>
              <a:ext cx="5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en-US" altLang="zh-CN" sz="2400">
                  <a:solidFill>
                    <a:schemeClr val="tx1"/>
                  </a:solidFill>
                  <a:latin typeface="Times New Roman" pitchFamily="18" charset="0"/>
                </a:rPr>
                <a:t>CPU</a:t>
              </a:r>
              <a:endParaRPr lang="en-US" altLang="zh-CN" sz="2400" b="0">
                <a:solidFill>
                  <a:schemeClr val="tx1"/>
                </a:solidFill>
                <a:latin typeface="Times New Roman" pitchFamily="18" charset="0"/>
              </a:endParaRPr>
            </a:p>
          </p:txBody>
        </p:sp>
        <p:sp>
          <p:nvSpPr>
            <p:cNvPr id="14350" name="Text Box 21"/>
            <p:cNvSpPr txBox="1">
              <a:spLocks noChangeArrowheads="1"/>
            </p:cNvSpPr>
            <p:nvPr/>
          </p:nvSpPr>
          <p:spPr bwMode="auto">
            <a:xfrm>
              <a:off x="160" y="2889"/>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en-US" altLang="zh-CN" sz="2400" dirty="0">
                  <a:solidFill>
                    <a:schemeClr val="tx1"/>
                  </a:solidFill>
                  <a:latin typeface="Times New Roman" pitchFamily="18" charset="0"/>
                </a:rPr>
                <a:t>BUS</a:t>
              </a:r>
              <a:endParaRPr lang="en-US" altLang="zh-CN" sz="2400" b="0" dirty="0">
                <a:solidFill>
                  <a:schemeClr val="tx1"/>
                </a:solidFill>
                <a:latin typeface="Times New Roman" pitchFamily="18" charset="0"/>
              </a:endParaRPr>
            </a:p>
          </p:txBody>
        </p:sp>
        <p:sp>
          <p:nvSpPr>
            <p:cNvPr id="14351" name="Text Box 22"/>
            <p:cNvSpPr txBox="1">
              <a:spLocks noChangeArrowheads="1"/>
            </p:cNvSpPr>
            <p:nvPr/>
          </p:nvSpPr>
          <p:spPr bwMode="auto">
            <a:xfrm>
              <a:off x="894" y="28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dirty="0">
                  <a:solidFill>
                    <a:srgbClr val="000000"/>
                  </a:solidFill>
                  <a:latin typeface="Times New Roman" pitchFamily="18" charset="0"/>
                </a:rPr>
                <a:t>忙碌</a:t>
              </a:r>
              <a:endParaRPr lang="zh-CN" altLang="en-US" sz="2400" dirty="0">
                <a:solidFill>
                  <a:schemeClr val="tx1"/>
                </a:solidFill>
                <a:latin typeface="Times New Roman" pitchFamily="18" charset="0"/>
              </a:endParaRPr>
            </a:p>
          </p:txBody>
        </p:sp>
        <p:sp>
          <p:nvSpPr>
            <p:cNvPr id="14352" name="Text Box 24"/>
            <p:cNvSpPr txBox="1">
              <a:spLocks noChangeArrowheads="1"/>
            </p:cNvSpPr>
            <p:nvPr/>
          </p:nvSpPr>
          <p:spPr bwMode="auto">
            <a:xfrm>
              <a:off x="3243" y="28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Times New Roman" pitchFamily="18" charset="0"/>
                </a:rPr>
                <a:t>忙碌</a:t>
              </a:r>
              <a:endParaRPr lang="zh-CN" altLang="en-US" sz="2400">
                <a:solidFill>
                  <a:schemeClr val="tx1"/>
                </a:solidFill>
                <a:latin typeface="Times New Roman" pitchFamily="18" charset="0"/>
              </a:endParaRPr>
            </a:p>
          </p:txBody>
        </p:sp>
        <p:sp>
          <p:nvSpPr>
            <p:cNvPr id="14353" name="Rectangle 26"/>
            <p:cNvSpPr>
              <a:spLocks noChangeArrowheads="1"/>
            </p:cNvSpPr>
            <p:nvPr/>
          </p:nvSpPr>
          <p:spPr bwMode="auto">
            <a:xfrm>
              <a:off x="3107" y="2124"/>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354" name="Rectangle 27"/>
            <p:cNvSpPr>
              <a:spLocks noChangeArrowheads="1"/>
            </p:cNvSpPr>
            <p:nvPr/>
          </p:nvSpPr>
          <p:spPr bwMode="auto">
            <a:xfrm>
              <a:off x="3901" y="2124"/>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355" name="Rectangle 28"/>
            <p:cNvSpPr>
              <a:spLocks noChangeArrowheads="1"/>
            </p:cNvSpPr>
            <p:nvPr/>
          </p:nvSpPr>
          <p:spPr bwMode="auto">
            <a:xfrm>
              <a:off x="4672" y="2124"/>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356" name="Text Box 29"/>
            <p:cNvSpPr txBox="1">
              <a:spLocks noChangeArrowheads="1"/>
            </p:cNvSpPr>
            <p:nvPr/>
          </p:nvSpPr>
          <p:spPr bwMode="auto">
            <a:xfrm>
              <a:off x="3175" y="2273"/>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Times New Roman" pitchFamily="18" charset="0"/>
                </a:rPr>
                <a:t>取指令</a:t>
              </a:r>
              <a:r>
                <a:rPr lang="en-US" altLang="zh-CN" sz="2000">
                  <a:solidFill>
                    <a:schemeClr val="bg1"/>
                  </a:solidFill>
                  <a:latin typeface="Times New Roman" pitchFamily="18" charset="0"/>
                </a:rPr>
                <a:t>2</a:t>
              </a:r>
            </a:p>
          </p:txBody>
        </p:sp>
        <p:sp>
          <p:nvSpPr>
            <p:cNvPr id="14357" name="Text Box 30"/>
            <p:cNvSpPr txBox="1">
              <a:spLocks noChangeArrowheads="1"/>
            </p:cNvSpPr>
            <p:nvPr/>
          </p:nvSpPr>
          <p:spPr bwMode="auto">
            <a:xfrm>
              <a:off x="4787" y="2183"/>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执行</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a:t>
              </a:r>
              <a:r>
                <a:rPr lang="en-US" altLang="zh-CN" sz="2000">
                  <a:solidFill>
                    <a:schemeClr val="bg1"/>
                  </a:solidFill>
                  <a:latin typeface="Times New Roman" pitchFamily="18" charset="0"/>
                </a:rPr>
                <a:t>2</a:t>
              </a:r>
            </a:p>
          </p:txBody>
        </p:sp>
        <p:sp>
          <p:nvSpPr>
            <p:cNvPr id="14358" name="Text Box 31"/>
            <p:cNvSpPr txBox="1">
              <a:spLocks noChangeArrowheads="1"/>
            </p:cNvSpPr>
            <p:nvPr/>
          </p:nvSpPr>
          <p:spPr bwMode="auto">
            <a:xfrm>
              <a:off x="3970" y="2183"/>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分析</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a:t>
              </a:r>
              <a:r>
                <a:rPr lang="en-US" altLang="zh-CN" sz="2000">
                  <a:solidFill>
                    <a:schemeClr val="bg1"/>
                  </a:solidFill>
                  <a:latin typeface="Times New Roman" pitchFamily="18" charset="0"/>
                </a:rPr>
                <a:t>2</a:t>
              </a:r>
            </a:p>
          </p:txBody>
        </p:sp>
        <p:sp>
          <p:nvSpPr>
            <p:cNvPr id="27" name="Rectangle 16"/>
            <p:cNvSpPr>
              <a:spLocks noChangeArrowheads="1"/>
            </p:cNvSpPr>
            <p:nvPr/>
          </p:nvSpPr>
          <p:spPr bwMode="auto">
            <a:xfrm>
              <a:off x="1556" y="2772"/>
              <a:ext cx="793" cy="567"/>
            </a:xfrm>
            <a:prstGeom prst="rect">
              <a:avLst/>
            </a:prstGeom>
            <a:solidFill>
              <a:schemeClr val="bg1"/>
            </a:solidFill>
            <a:ln w="2857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28" name="Text Box 22"/>
            <p:cNvSpPr txBox="1">
              <a:spLocks noChangeArrowheads="1"/>
            </p:cNvSpPr>
            <p:nvPr/>
          </p:nvSpPr>
          <p:spPr bwMode="auto">
            <a:xfrm>
              <a:off x="1646" y="2882"/>
              <a:ext cx="5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dirty="0">
                  <a:solidFill>
                    <a:srgbClr val="000000"/>
                  </a:solidFill>
                  <a:latin typeface="Times New Roman" pitchFamily="18" charset="0"/>
                </a:rPr>
                <a:t>空闲</a:t>
              </a:r>
              <a:endParaRPr lang="zh-CN" altLang="en-US" sz="2400" dirty="0">
                <a:solidFill>
                  <a:schemeClr val="tx1"/>
                </a:solidFill>
                <a:latin typeface="Times New Roman" pitchFamily="18" charset="0"/>
              </a:endParaRPr>
            </a:p>
          </p:txBody>
        </p:sp>
        <p:sp>
          <p:nvSpPr>
            <p:cNvPr id="29" name="Rectangle 16"/>
            <p:cNvSpPr>
              <a:spLocks noChangeArrowheads="1"/>
            </p:cNvSpPr>
            <p:nvPr/>
          </p:nvSpPr>
          <p:spPr bwMode="auto">
            <a:xfrm>
              <a:off x="2356" y="2768"/>
              <a:ext cx="793" cy="567"/>
            </a:xfrm>
            <a:prstGeom prst="rect">
              <a:avLst/>
            </a:prstGeom>
            <a:solidFill>
              <a:schemeClr val="bg1"/>
            </a:solidFill>
            <a:ln w="2857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30" name="Text Box 22"/>
            <p:cNvSpPr txBox="1">
              <a:spLocks noChangeArrowheads="1"/>
            </p:cNvSpPr>
            <p:nvPr/>
          </p:nvSpPr>
          <p:spPr bwMode="auto">
            <a:xfrm>
              <a:off x="2446" y="2878"/>
              <a:ext cx="5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dirty="0">
                  <a:solidFill>
                    <a:srgbClr val="000000"/>
                  </a:solidFill>
                  <a:latin typeface="Times New Roman" pitchFamily="18" charset="0"/>
                </a:rPr>
                <a:t>空闲</a:t>
              </a:r>
              <a:endParaRPr lang="zh-CN" altLang="en-US" sz="2400" dirty="0">
                <a:solidFill>
                  <a:schemeClr val="tx1"/>
                </a:solidFill>
                <a:latin typeface="Times New Roman" pitchFamily="18" charset="0"/>
              </a:endParaRPr>
            </a:p>
          </p:txBody>
        </p:sp>
        <p:sp>
          <p:nvSpPr>
            <p:cNvPr id="31" name="Rectangle 16"/>
            <p:cNvSpPr>
              <a:spLocks noChangeArrowheads="1"/>
            </p:cNvSpPr>
            <p:nvPr/>
          </p:nvSpPr>
          <p:spPr bwMode="auto">
            <a:xfrm>
              <a:off x="3900" y="2772"/>
              <a:ext cx="793" cy="567"/>
            </a:xfrm>
            <a:prstGeom prst="rect">
              <a:avLst/>
            </a:prstGeom>
            <a:solidFill>
              <a:schemeClr val="bg1"/>
            </a:solidFill>
            <a:ln w="2857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32" name="Text Box 22"/>
            <p:cNvSpPr txBox="1">
              <a:spLocks noChangeArrowheads="1"/>
            </p:cNvSpPr>
            <p:nvPr/>
          </p:nvSpPr>
          <p:spPr bwMode="auto">
            <a:xfrm>
              <a:off x="3990" y="2882"/>
              <a:ext cx="5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dirty="0">
                  <a:solidFill>
                    <a:srgbClr val="000000"/>
                  </a:solidFill>
                  <a:latin typeface="Times New Roman" pitchFamily="18" charset="0"/>
                </a:rPr>
                <a:t>空闲</a:t>
              </a:r>
              <a:endParaRPr lang="zh-CN" altLang="en-US" sz="2400" dirty="0">
                <a:solidFill>
                  <a:schemeClr val="tx1"/>
                </a:solidFill>
                <a:latin typeface="Times New Roman" pitchFamily="18" charset="0"/>
              </a:endParaRPr>
            </a:p>
          </p:txBody>
        </p:sp>
        <p:sp>
          <p:nvSpPr>
            <p:cNvPr id="33" name="Rectangle 16"/>
            <p:cNvSpPr>
              <a:spLocks noChangeArrowheads="1"/>
            </p:cNvSpPr>
            <p:nvPr/>
          </p:nvSpPr>
          <p:spPr bwMode="auto">
            <a:xfrm>
              <a:off x="4694" y="2768"/>
              <a:ext cx="793" cy="567"/>
            </a:xfrm>
            <a:prstGeom prst="rect">
              <a:avLst/>
            </a:prstGeom>
            <a:solidFill>
              <a:schemeClr val="bg1"/>
            </a:solidFill>
            <a:ln w="2857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34" name="Text Box 22"/>
            <p:cNvSpPr txBox="1">
              <a:spLocks noChangeArrowheads="1"/>
            </p:cNvSpPr>
            <p:nvPr/>
          </p:nvSpPr>
          <p:spPr bwMode="auto">
            <a:xfrm>
              <a:off x="4784" y="2878"/>
              <a:ext cx="5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dirty="0">
                  <a:solidFill>
                    <a:srgbClr val="000000"/>
                  </a:solidFill>
                  <a:latin typeface="Times New Roman" pitchFamily="18" charset="0"/>
                </a:rPr>
                <a:t>空闲</a:t>
              </a:r>
              <a:endParaRPr lang="zh-CN" altLang="en-US" sz="2400" dirty="0">
                <a:solidFill>
                  <a:schemeClr val="tx1"/>
                </a:solidFill>
                <a:latin typeface="Times New Roman" pitchFamily="18" charset="0"/>
              </a:endParaRPr>
            </a:p>
          </p:txBody>
        </p:sp>
      </p:grpSp>
      <p:sp>
        <p:nvSpPr>
          <p:cNvPr id="2" name="矩形 1"/>
          <p:cNvSpPr/>
          <p:nvPr/>
        </p:nvSpPr>
        <p:spPr>
          <a:xfrm>
            <a:off x="136622" y="2387650"/>
            <a:ext cx="8890000" cy="587853"/>
          </a:xfrm>
          <a:prstGeom prst="rect">
            <a:avLst/>
          </a:prstGeom>
        </p:spPr>
        <p:txBody>
          <a:bodyPr wrap="square">
            <a:spAutoFit/>
          </a:bodyPr>
          <a:lstStyle/>
          <a:p>
            <a:pPr lvl="1" eaLnBrk="1" hangingPunct="1">
              <a:lnSpc>
                <a:spcPct val="115000"/>
              </a:lnSpc>
              <a:spcAft>
                <a:spcPct val="10000"/>
              </a:spcAft>
            </a:pPr>
            <a:r>
              <a:rPr lang="zh-CN" altLang="en-US" sz="2800" b="1" dirty="0"/>
              <a:t>各功能部件交替工作，按顺序完成指令的执行过程。</a:t>
            </a:r>
          </a:p>
        </p:txBody>
      </p:sp>
      <p:sp>
        <p:nvSpPr>
          <p:cNvPr id="24" name="Rectangle 1026"/>
          <p:cNvSpPr txBox="1">
            <a:spLocks noChangeArrowheads="1"/>
          </p:cNvSpPr>
          <p:nvPr/>
        </p:nvSpPr>
        <p:spPr bwMode="auto">
          <a:xfrm>
            <a:off x="1187624" y="188640"/>
            <a:ext cx="77041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a:lstStyle>
          <a:p>
            <a:pPr eaLnBrk="1" hangingPunct="1"/>
            <a:r>
              <a:rPr kumimoji="0" lang="zh-CN" altLang="en-US" kern="0"/>
              <a:t>指令的顺序执行和并行执行</a:t>
            </a:r>
            <a:endParaRPr kumimoji="0" lang="zh-CN" altLang="en-US" kern="0" dirty="0"/>
          </a:p>
        </p:txBody>
      </p:sp>
      <p:cxnSp>
        <p:nvCxnSpPr>
          <p:cNvPr id="4" name="直接箭头连接符 3"/>
          <p:cNvCxnSpPr/>
          <p:nvPr/>
        </p:nvCxnSpPr>
        <p:spPr bwMode="auto">
          <a:xfrm>
            <a:off x="1249014" y="5805264"/>
            <a:ext cx="7416801" cy="0"/>
          </a:xfrm>
          <a:prstGeom prst="straightConnector1">
            <a:avLst/>
          </a:prstGeom>
          <a:solidFill>
            <a:schemeClr val="accent1"/>
          </a:solidFill>
          <a:ln w="38100" cap="sq" cmpd="sng" algn="ctr">
            <a:solidFill>
              <a:srgbClr val="FF0000"/>
            </a:solidFill>
            <a:prstDash val="solid"/>
            <a:round/>
            <a:headEnd type="none" w="sm" len="sm"/>
            <a:tailEnd type="arrow"/>
          </a:ln>
          <a:effectLst/>
        </p:spPr>
      </p:cxnSp>
      <p:sp>
        <p:nvSpPr>
          <p:cNvPr id="5" name="TextBox 4"/>
          <p:cNvSpPr txBox="1"/>
          <p:nvPr/>
        </p:nvSpPr>
        <p:spPr>
          <a:xfrm>
            <a:off x="3428923" y="5789576"/>
            <a:ext cx="1233758" cy="584775"/>
          </a:xfrm>
          <a:prstGeom prst="rect">
            <a:avLst/>
          </a:prstGeom>
          <a:noFill/>
        </p:spPr>
        <p:txBody>
          <a:bodyPr wrap="square" rtlCol="0">
            <a:spAutoFit/>
          </a:bodyPr>
          <a:lstStyle/>
          <a:p>
            <a:r>
              <a:rPr lang="zh-CN" altLang="en-US" sz="3200" b="1" dirty="0"/>
              <a:t>时间</a:t>
            </a:r>
          </a:p>
        </p:txBody>
      </p:sp>
    </p:spTree>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p:txBody>
          <a:bodyPr/>
          <a:lstStyle/>
          <a:p>
            <a:pPr>
              <a:defRPr/>
            </a:pPr>
            <a:fld id="{A93CF2A8-2544-4C1F-8520-FAA35CF66109}" type="slidenum">
              <a:rPr lang="zh-CN" altLang="en-US" smtClean="0"/>
              <a:pPr>
                <a:defRPr/>
              </a:pPr>
              <a:t>13</a:t>
            </a:fld>
            <a:endParaRPr lang="en-US" altLang="zh-CN"/>
          </a:p>
        </p:txBody>
      </p:sp>
      <p:sp>
        <p:nvSpPr>
          <p:cNvPr id="15363" name="Rectangle 2"/>
          <p:cNvSpPr>
            <a:spLocks noGrp="1" noChangeArrowheads="1"/>
          </p:cNvSpPr>
          <p:nvPr>
            <p:ph type="title"/>
          </p:nvPr>
        </p:nvSpPr>
        <p:spPr>
          <a:xfrm>
            <a:off x="1281112" y="404664"/>
            <a:ext cx="5670550" cy="838200"/>
          </a:xfrm>
        </p:spPr>
        <p:txBody>
          <a:bodyPr/>
          <a:lstStyle/>
          <a:p>
            <a:pPr eaLnBrk="1" hangingPunct="1"/>
            <a:r>
              <a:rPr lang="zh-CN" altLang="en-US" sz="4000" dirty="0"/>
              <a:t>并行流水线工作方式</a:t>
            </a:r>
          </a:p>
        </p:txBody>
      </p:sp>
      <p:sp>
        <p:nvSpPr>
          <p:cNvPr id="15364" name="Text Box 23"/>
          <p:cNvSpPr txBox="1">
            <a:spLocks noChangeArrowheads="1"/>
          </p:cNvSpPr>
          <p:nvPr/>
        </p:nvSpPr>
        <p:spPr bwMode="auto">
          <a:xfrm>
            <a:off x="373063" y="2989263"/>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a:solidFill>
                  <a:schemeClr val="tx1"/>
                </a:solidFill>
                <a:latin typeface="Times New Roman" pitchFamily="18" charset="0"/>
              </a:rPr>
              <a:t> </a:t>
            </a:r>
            <a:r>
              <a:rPr lang="en-US" altLang="zh-CN">
                <a:solidFill>
                  <a:srgbClr val="FFFFFF"/>
                </a:solidFill>
                <a:latin typeface="Times New Roman" pitchFamily="18" charset="0"/>
              </a:rPr>
              <a:t>EU</a:t>
            </a:r>
            <a:endParaRPr lang="en-US" altLang="zh-CN" sz="2400" b="0">
              <a:solidFill>
                <a:schemeClr val="tx1"/>
              </a:solidFill>
              <a:latin typeface="Times New Roman" pitchFamily="18" charset="0"/>
            </a:endParaRPr>
          </a:p>
        </p:txBody>
      </p:sp>
      <p:grpSp>
        <p:nvGrpSpPr>
          <p:cNvPr id="2" name="Group 83"/>
          <p:cNvGrpSpPr>
            <a:grpSpLocks/>
          </p:cNvGrpSpPr>
          <p:nvPr/>
        </p:nvGrpSpPr>
        <p:grpSpPr bwMode="auto">
          <a:xfrm>
            <a:off x="1566863" y="2349500"/>
            <a:ext cx="1258887" cy="900113"/>
            <a:chOff x="987" y="1480"/>
            <a:chExt cx="793" cy="567"/>
          </a:xfrm>
        </p:grpSpPr>
        <p:sp>
          <p:nvSpPr>
            <p:cNvPr id="15405" name="Rectangle 37"/>
            <p:cNvSpPr>
              <a:spLocks noChangeArrowheads="1"/>
            </p:cNvSpPr>
            <p:nvPr/>
          </p:nvSpPr>
          <p:spPr bwMode="auto">
            <a:xfrm>
              <a:off x="987" y="1480"/>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406" name="Text Box 40"/>
            <p:cNvSpPr txBox="1">
              <a:spLocks noChangeArrowheads="1"/>
            </p:cNvSpPr>
            <p:nvPr/>
          </p:nvSpPr>
          <p:spPr bwMode="auto">
            <a:xfrm>
              <a:off x="1055" y="1629"/>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Times New Roman" pitchFamily="18" charset="0"/>
                </a:rPr>
                <a:t>取指令1</a:t>
              </a:r>
            </a:p>
          </p:txBody>
        </p:sp>
      </p:grpSp>
      <p:grpSp>
        <p:nvGrpSpPr>
          <p:cNvPr id="3" name="Group 85"/>
          <p:cNvGrpSpPr>
            <a:grpSpLocks/>
          </p:cNvGrpSpPr>
          <p:nvPr/>
        </p:nvGrpSpPr>
        <p:grpSpPr bwMode="auto">
          <a:xfrm>
            <a:off x="4065588" y="2349500"/>
            <a:ext cx="1258887" cy="900113"/>
            <a:chOff x="2561" y="1480"/>
            <a:chExt cx="793" cy="567"/>
          </a:xfrm>
        </p:grpSpPr>
        <p:sp>
          <p:nvSpPr>
            <p:cNvPr id="15403" name="Rectangle 39"/>
            <p:cNvSpPr>
              <a:spLocks noChangeArrowheads="1"/>
            </p:cNvSpPr>
            <p:nvPr/>
          </p:nvSpPr>
          <p:spPr bwMode="auto">
            <a:xfrm>
              <a:off x="2561" y="1480"/>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404" name="Text Box 41"/>
            <p:cNvSpPr txBox="1">
              <a:spLocks noChangeArrowheads="1"/>
            </p:cNvSpPr>
            <p:nvPr/>
          </p:nvSpPr>
          <p:spPr bwMode="auto">
            <a:xfrm>
              <a:off x="2653" y="1539"/>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执行</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指令1</a:t>
              </a:r>
            </a:p>
          </p:txBody>
        </p:sp>
      </p:grpSp>
      <p:grpSp>
        <p:nvGrpSpPr>
          <p:cNvPr id="4" name="Group 84"/>
          <p:cNvGrpSpPr>
            <a:grpSpLocks/>
          </p:cNvGrpSpPr>
          <p:nvPr/>
        </p:nvGrpSpPr>
        <p:grpSpPr bwMode="auto">
          <a:xfrm>
            <a:off x="2827338" y="2349500"/>
            <a:ext cx="1258887" cy="900113"/>
            <a:chOff x="1781" y="1480"/>
            <a:chExt cx="793" cy="567"/>
          </a:xfrm>
        </p:grpSpPr>
        <p:sp>
          <p:nvSpPr>
            <p:cNvPr id="15401" name="Rectangle 38"/>
            <p:cNvSpPr>
              <a:spLocks noChangeArrowheads="1"/>
            </p:cNvSpPr>
            <p:nvPr/>
          </p:nvSpPr>
          <p:spPr bwMode="auto">
            <a:xfrm>
              <a:off x="1781" y="1480"/>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402" name="Text Box 42"/>
            <p:cNvSpPr txBox="1">
              <a:spLocks noChangeArrowheads="1"/>
            </p:cNvSpPr>
            <p:nvPr/>
          </p:nvSpPr>
          <p:spPr bwMode="auto">
            <a:xfrm>
              <a:off x="1837" y="1539"/>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分析</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指令1</a:t>
              </a:r>
            </a:p>
          </p:txBody>
        </p:sp>
      </p:grpSp>
      <p:sp>
        <p:nvSpPr>
          <p:cNvPr id="42027" name="Text Box 43"/>
          <p:cNvSpPr txBox="1">
            <a:spLocks noChangeArrowheads="1"/>
          </p:cNvSpPr>
          <p:nvPr/>
        </p:nvSpPr>
        <p:spPr bwMode="auto">
          <a:xfrm>
            <a:off x="611188" y="2586038"/>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en-US" altLang="zh-CN" sz="2400">
                <a:solidFill>
                  <a:schemeClr val="tx1"/>
                </a:solidFill>
                <a:latin typeface="Times New Roman" pitchFamily="18" charset="0"/>
              </a:rPr>
              <a:t>CPU</a:t>
            </a:r>
            <a:endParaRPr lang="en-US" altLang="zh-CN" sz="2400" b="0">
              <a:solidFill>
                <a:schemeClr val="tx1"/>
              </a:solidFill>
              <a:latin typeface="Times New Roman" pitchFamily="18" charset="0"/>
            </a:endParaRPr>
          </a:p>
        </p:txBody>
      </p:sp>
      <p:grpSp>
        <p:nvGrpSpPr>
          <p:cNvPr id="5" name="Group 86"/>
          <p:cNvGrpSpPr>
            <a:grpSpLocks/>
          </p:cNvGrpSpPr>
          <p:nvPr/>
        </p:nvGrpSpPr>
        <p:grpSpPr bwMode="auto">
          <a:xfrm>
            <a:off x="2843213" y="3255963"/>
            <a:ext cx="1228725" cy="900112"/>
            <a:chOff x="1791" y="2051"/>
            <a:chExt cx="774" cy="567"/>
          </a:xfrm>
        </p:grpSpPr>
        <p:sp>
          <p:nvSpPr>
            <p:cNvPr id="15399" name="Rectangle 57"/>
            <p:cNvSpPr>
              <a:spLocks noChangeArrowheads="1"/>
            </p:cNvSpPr>
            <p:nvPr/>
          </p:nvSpPr>
          <p:spPr bwMode="auto">
            <a:xfrm>
              <a:off x="1791" y="2051"/>
              <a:ext cx="774"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400" name="Text Box 60"/>
            <p:cNvSpPr txBox="1">
              <a:spLocks noChangeArrowheads="1"/>
            </p:cNvSpPr>
            <p:nvPr/>
          </p:nvSpPr>
          <p:spPr bwMode="auto">
            <a:xfrm>
              <a:off x="1860" y="2209"/>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Times New Roman" pitchFamily="18" charset="0"/>
                </a:rPr>
                <a:t>取指令</a:t>
              </a:r>
              <a:r>
                <a:rPr lang="en-US" altLang="zh-CN" sz="2000">
                  <a:solidFill>
                    <a:schemeClr val="bg1"/>
                  </a:solidFill>
                  <a:latin typeface="Times New Roman" pitchFamily="18" charset="0"/>
                </a:rPr>
                <a:t>2</a:t>
              </a:r>
            </a:p>
          </p:txBody>
        </p:sp>
      </p:grpSp>
      <p:grpSp>
        <p:nvGrpSpPr>
          <p:cNvPr id="6" name="Group 88"/>
          <p:cNvGrpSpPr>
            <a:grpSpLocks/>
          </p:cNvGrpSpPr>
          <p:nvPr/>
        </p:nvGrpSpPr>
        <p:grpSpPr bwMode="auto">
          <a:xfrm>
            <a:off x="5303838" y="3255963"/>
            <a:ext cx="1258887" cy="900112"/>
            <a:chOff x="3357" y="2051"/>
            <a:chExt cx="793" cy="567"/>
          </a:xfrm>
        </p:grpSpPr>
        <p:sp>
          <p:nvSpPr>
            <p:cNvPr id="15397" name="Rectangle 59"/>
            <p:cNvSpPr>
              <a:spLocks noChangeArrowheads="1"/>
            </p:cNvSpPr>
            <p:nvPr/>
          </p:nvSpPr>
          <p:spPr bwMode="auto">
            <a:xfrm>
              <a:off x="3357" y="2051"/>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98" name="Text Box 61"/>
            <p:cNvSpPr txBox="1">
              <a:spLocks noChangeArrowheads="1"/>
            </p:cNvSpPr>
            <p:nvPr/>
          </p:nvSpPr>
          <p:spPr bwMode="auto">
            <a:xfrm>
              <a:off x="3472" y="2119"/>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执行</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a:t>
              </a:r>
              <a:r>
                <a:rPr lang="en-US" altLang="zh-CN" sz="2000">
                  <a:solidFill>
                    <a:schemeClr val="bg1"/>
                  </a:solidFill>
                  <a:latin typeface="Times New Roman" pitchFamily="18" charset="0"/>
                </a:rPr>
                <a:t>2</a:t>
              </a:r>
            </a:p>
          </p:txBody>
        </p:sp>
      </p:grpSp>
      <p:grpSp>
        <p:nvGrpSpPr>
          <p:cNvPr id="7" name="Group 87"/>
          <p:cNvGrpSpPr>
            <a:grpSpLocks/>
          </p:cNvGrpSpPr>
          <p:nvPr/>
        </p:nvGrpSpPr>
        <p:grpSpPr bwMode="auto">
          <a:xfrm>
            <a:off x="4071938" y="3255963"/>
            <a:ext cx="1258887" cy="900112"/>
            <a:chOff x="2581" y="2051"/>
            <a:chExt cx="793" cy="567"/>
          </a:xfrm>
        </p:grpSpPr>
        <p:sp>
          <p:nvSpPr>
            <p:cNvPr id="15395" name="Rectangle 58"/>
            <p:cNvSpPr>
              <a:spLocks noChangeArrowheads="1"/>
            </p:cNvSpPr>
            <p:nvPr/>
          </p:nvSpPr>
          <p:spPr bwMode="auto">
            <a:xfrm>
              <a:off x="2581" y="2051"/>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96" name="Text Box 62"/>
            <p:cNvSpPr txBox="1">
              <a:spLocks noChangeArrowheads="1"/>
            </p:cNvSpPr>
            <p:nvPr/>
          </p:nvSpPr>
          <p:spPr bwMode="auto">
            <a:xfrm>
              <a:off x="2655" y="2119"/>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分析</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a:t>
              </a:r>
              <a:r>
                <a:rPr lang="en-US" altLang="zh-CN" sz="2000">
                  <a:solidFill>
                    <a:schemeClr val="bg1"/>
                  </a:solidFill>
                  <a:latin typeface="Times New Roman" pitchFamily="18" charset="0"/>
                </a:rPr>
                <a:t>2</a:t>
              </a:r>
            </a:p>
          </p:txBody>
        </p:sp>
      </p:grpSp>
      <p:grpSp>
        <p:nvGrpSpPr>
          <p:cNvPr id="8" name="Group 89"/>
          <p:cNvGrpSpPr>
            <a:grpSpLocks/>
          </p:cNvGrpSpPr>
          <p:nvPr/>
        </p:nvGrpSpPr>
        <p:grpSpPr bwMode="auto">
          <a:xfrm>
            <a:off x="4071938" y="4156075"/>
            <a:ext cx="1258887" cy="900113"/>
            <a:chOff x="2586" y="2618"/>
            <a:chExt cx="793" cy="567"/>
          </a:xfrm>
        </p:grpSpPr>
        <p:sp>
          <p:nvSpPr>
            <p:cNvPr id="15393" name="Rectangle 63"/>
            <p:cNvSpPr>
              <a:spLocks noChangeArrowheads="1"/>
            </p:cNvSpPr>
            <p:nvPr/>
          </p:nvSpPr>
          <p:spPr bwMode="auto">
            <a:xfrm>
              <a:off x="2586" y="2618"/>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94" name="Text Box 66"/>
            <p:cNvSpPr txBox="1">
              <a:spLocks noChangeArrowheads="1"/>
            </p:cNvSpPr>
            <p:nvPr/>
          </p:nvSpPr>
          <p:spPr bwMode="auto">
            <a:xfrm>
              <a:off x="2654" y="2767"/>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Times New Roman" pitchFamily="18" charset="0"/>
                </a:rPr>
                <a:t>取指令</a:t>
              </a:r>
              <a:r>
                <a:rPr lang="en-US" altLang="zh-CN" sz="2000">
                  <a:solidFill>
                    <a:schemeClr val="bg1"/>
                  </a:solidFill>
                  <a:latin typeface="Times New Roman" pitchFamily="18" charset="0"/>
                </a:rPr>
                <a:t>3</a:t>
              </a:r>
            </a:p>
          </p:txBody>
        </p:sp>
      </p:grpSp>
      <p:grpSp>
        <p:nvGrpSpPr>
          <p:cNvPr id="9" name="Group 91"/>
          <p:cNvGrpSpPr>
            <a:grpSpLocks/>
          </p:cNvGrpSpPr>
          <p:nvPr/>
        </p:nvGrpSpPr>
        <p:grpSpPr bwMode="auto">
          <a:xfrm>
            <a:off x="6584950" y="4156075"/>
            <a:ext cx="1258888" cy="900113"/>
            <a:chOff x="4169" y="2618"/>
            <a:chExt cx="793" cy="567"/>
          </a:xfrm>
        </p:grpSpPr>
        <p:sp>
          <p:nvSpPr>
            <p:cNvPr id="15391" name="Rectangle 65"/>
            <p:cNvSpPr>
              <a:spLocks noChangeArrowheads="1"/>
            </p:cNvSpPr>
            <p:nvPr/>
          </p:nvSpPr>
          <p:spPr bwMode="auto">
            <a:xfrm>
              <a:off x="4169" y="2618"/>
              <a:ext cx="793"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92" name="Text Box 67"/>
            <p:cNvSpPr txBox="1">
              <a:spLocks noChangeArrowheads="1"/>
            </p:cNvSpPr>
            <p:nvPr/>
          </p:nvSpPr>
          <p:spPr bwMode="auto">
            <a:xfrm>
              <a:off x="4266" y="2677"/>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执行</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a:t>
              </a:r>
              <a:r>
                <a:rPr lang="en-US" altLang="zh-CN" sz="2000">
                  <a:solidFill>
                    <a:schemeClr val="bg1"/>
                  </a:solidFill>
                  <a:latin typeface="Times New Roman" pitchFamily="18" charset="0"/>
                </a:rPr>
                <a:t>3</a:t>
              </a:r>
            </a:p>
          </p:txBody>
        </p:sp>
      </p:grpSp>
      <p:grpSp>
        <p:nvGrpSpPr>
          <p:cNvPr id="10" name="Group 90"/>
          <p:cNvGrpSpPr>
            <a:grpSpLocks/>
          </p:cNvGrpSpPr>
          <p:nvPr/>
        </p:nvGrpSpPr>
        <p:grpSpPr bwMode="auto">
          <a:xfrm>
            <a:off x="5318125" y="4156075"/>
            <a:ext cx="1273175" cy="900113"/>
            <a:chOff x="3371" y="2618"/>
            <a:chExt cx="802" cy="567"/>
          </a:xfrm>
        </p:grpSpPr>
        <p:sp>
          <p:nvSpPr>
            <p:cNvPr id="15389" name="Rectangle 64"/>
            <p:cNvSpPr>
              <a:spLocks noChangeArrowheads="1"/>
            </p:cNvSpPr>
            <p:nvPr/>
          </p:nvSpPr>
          <p:spPr bwMode="auto">
            <a:xfrm>
              <a:off x="3371" y="2618"/>
              <a:ext cx="802" cy="567"/>
            </a:xfrm>
            <a:prstGeom prst="rect">
              <a:avLst/>
            </a:prstGeom>
            <a:solidFill>
              <a:srgbClr val="339966"/>
            </a:solidFill>
            <a:ln w="9525">
              <a:solidFill>
                <a:schemeClr val="tx1"/>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90" name="Text Box 68"/>
            <p:cNvSpPr txBox="1">
              <a:spLocks noChangeArrowheads="1"/>
            </p:cNvSpPr>
            <p:nvPr/>
          </p:nvSpPr>
          <p:spPr bwMode="auto">
            <a:xfrm>
              <a:off x="3449" y="2677"/>
              <a:ext cx="63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分析</a:t>
              </a:r>
            </a:p>
            <a:p>
              <a:pPr algn="ctr">
                <a:lnSpc>
                  <a:spcPct val="100000"/>
                </a:lnSpc>
                <a:spcBef>
                  <a:spcPct val="5000"/>
                </a:spcBef>
                <a:spcAft>
                  <a:spcPct val="0"/>
                </a:spcAft>
                <a:buClrTx/>
                <a:buSzTx/>
                <a:buFontTx/>
                <a:buNone/>
              </a:pPr>
              <a:r>
                <a:rPr lang="zh-CN" altLang="en-US" sz="2000">
                  <a:solidFill>
                    <a:schemeClr val="bg1"/>
                  </a:solidFill>
                  <a:latin typeface="Times New Roman" pitchFamily="18" charset="0"/>
                </a:rPr>
                <a:t>指令</a:t>
              </a:r>
              <a:r>
                <a:rPr lang="en-US" altLang="zh-CN" sz="2000">
                  <a:solidFill>
                    <a:schemeClr val="bg1"/>
                  </a:solidFill>
                  <a:latin typeface="Times New Roman" pitchFamily="18" charset="0"/>
                </a:rPr>
                <a:t>3</a:t>
              </a:r>
            </a:p>
          </p:txBody>
        </p:sp>
      </p:grpSp>
      <p:sp>
        <p:nvSpPr>
          <p:cNvPr id="42063" name="Text Box 79"/>
          <p:cNvSpPr txBox="1">
            <a:spLocks noChangeArrowheads="1"/>
          </p:cNvSpPr>
          <p:nvPr/>
        </p:nvSpPr>
        <p:spPr bwMode="auto">
          <a:xfrm>
            <a:off x="7966075" y="4221163"/>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Times New Roman" pitchFamily="18" charset="0"/>
                <a:ea typeface="宋体" pitchFamily="2" charset="-122"/>
                <a:sym typeface="Symbol" pitchFamily="18" charset="2"/>
              </a:rPr>
              <a:t></a:t>
            </a:r>
            <a:endParaRPr lang="zh-CN" altLang="en-US" sz="3200">
              <a:solidFill>
                <a:schemeClr val="tx1"/>
              </a:solidFill>
              <a:latin typeface="Times New Roman" pitchFamily="18" charset="0"/>
              <a:ea typeface="宋体" pitchFamily="2" charset="-122"/>
            </a:endParaRPr>
          </a:p>
        </p:txBody>
      </p:sp>
      <p:grpSp>
        <p:nvGrpSpPr>
          <p:cNvPr id="11" name="Group 92"/>
          <p:cNvGrpSpPr>
            <a:grpSpLocks/>
          </p:cNvGrpSpPr>
          <p:nvPr/>
        </p:nvGrpSpPr>
        <p:grpSpPr bwMode="auto">
          <a:xfrm>
            <a:off x="611188" y="5445274"/>
            <a:ext cx="8101012" cy="901700"/>
            <a:chOff x="435" y="3226"/>
            <a:chExt cx="5103" cy="568"/>
          </a:xfrm>
        </p:grpSpPr>
        <p:sp>
          <p:nvSpPr>
            <p:cNvPr id="15377" name="Text Box 13"/>
            <p:cNvSpPr txBox="1">
              <a:spLocks noChangeArrowheads="1"/>
            </p:cNvSpPr>
            <p:nvPr/>
          </p:nvSpPr>
          <p:spPr bwMode="auto">
            <a:xfrm>
              <a:off x="435" y="3340"/>
              <a:ext cx="56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dirty="0">
                  <a:solidFill>
                    <a:schemeClr val="tx1"/>
                  </a:solidFill>
                  <a:latin typeface="Times New Roman" pitchFamily="18" charset="0"/>
                </a:rPr>
                <a:t>总线</a:t>
              </a:r>
              <a:endParaRPr lang="en-US" altLang="zh-CN" sz="2400" b="0" dirty="0">
                <a:solidFill>
                  <a:schemeClr val="tx1"/>
                </a:solidFill>
                <a:latin typeface="Times New Roman" pitchFamily="18" charset="0"/>
              </a:endParaRPr>
            </a:p>
          </p:txBody>
        </p:sp>
        <p:sp>
          <p:nvSpPr>
            <p:cNvPr id="15378" name="Rectangle 69"/>
            <p:cNvSpPr>
              <a:spLocks noChangeArrowheads="1"/>
            </p:cNvSpPr>
            <p:nvPr/>
          </p:nvSpPr>
          <p:spPr bwMode="auto">
            <a:xfrm>
              <a:off x="1026" y="3226"/>
              <a:ext cx="793" cy="567"/>
            </a:xfrm>
            <a:prstGeom prst="rect">
              <a:avLst/>
            </a:prstGeom>
            <a:solidFill>
              <a:srgbClr val="33CCCC"/>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79" name="Rectangle 70"/>
            <p:cNvSpPr>
              <a:spLocks noChangeArrowheads="1"/>
            </p:cNvSpPr>
            <p:nvPr/>
          </p:nvSpPr>
          <p:spPr bwMode="auto">
            <a:xfrm>
              <a:off x="3384" y="3226"/>
              <a:ext cx="793" cy="567"/>
            </a:xfrm>
            <a:prstGeom prst="rect">
              <a:avLst/>
            </a:prstGeom>
            <a:solidFill>
              <a:srgbClr val="33CCCC"/>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80" name="Text Box 71"/>
            <p:cNvSpPr txBox="1">
              <a:spLocks noChangeArrowheads="1"/>
            </p:cNvSpPr>
            <p:nvPr/>
          </p:nvSpPr>
          <p:spPr bwMode="auto">
            <a:xfrm>
              <a:off x="1170"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Times New Roman" pitchFamily="18" charset="0"/>
                </a:rPr>
                <a:t>忙碌</a:t>
              </a:r>
              <a:endParaRPr lang="zh-CN" altLang="en-US" sz="2400">
                <a:solidFill>
                  <a:schemeClr val="tx1"/>
                </a:solidFill>
                <a:latin typeface="Times New Roman" pitchFamily="18" charset="0"/>
              </a:endParaRPr>
            </a:p>
          </p:txBody>
        </p:sp>
        <p:sp>
          <p:nvSpPr>
            <p:cNvPr id="15381" name="Text Box 72"/>
            <p:cNvSpPr txBox="1">
              <a:spLocks noChangeArrowheads="1"/>
            </p:cNvSpPr>
            <p:nvPr/>
          </p:nvSpPr>
          <p:spPr bwMode="auto">
            <a:xfrm>
              <a:off x="3519"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Times New Roman" pitchFamily="18" charset="0"/>
                </a:rPr>
                <a:t>忙碌</a:t>
              </a:r>
              <a:endParaRPr lang="zh-CN" altLang="en-US" sz="2400">
                <a:solidFill>
                  <a:schemeClr val="tx1"/>
                </a:solidFill>
                <a:latin typeface="Times New Roman" pitchFamily="18" charset="0"/>
              </a:endParaRPr>
            </a:p>
          </p:txBody>
        </p:sp>
        <p:sp>
          <p:nvSpPr>
            <p:cNvPr id="15382" name="Rectangle 73"/>
            <p:cNvSpPr>
              <a:spLocks noChangeArrowheads="1"/>
            </p:cNvSpPr>
            <p:nvPr/>
          </p:nvSpPr>
          <p:spPr bwMode="auto">
            <a:xfrm>
              <a:off x="1824" y="3226"/>
              <a:ext cx="793" cy="567"/>
            </a:xfrm>
            <a:prstGeom prst="rect">
              <a:avLst/>
            </a:prstGeom>
            <a:solidFill>
              <a:srgbClr val="33CCCC"/>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83" name="Text Box 74"/>
            <p:cNvSpPr txBox="1">
              <a:spLocks noChangeArrowheads="1"/>
            </p:cNvSpPr>
            <p:nvPr/>
          </p:nvSpPr>
          <p:spPr bwMode="auto">
            <a:xfrm>
              <a:off x="1968"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Times New Roman" pitchFamily="18" charset="0"/>
                </a:rPr>
                <a:t>忙碌</a:t>
              </a:r>
              <a:endParaRPr lang="zh-CN" altLang="en-US" sz="2400">
                <a:solidFill>
                  <a:schemeClr val="tx1"/>
                </a:solidFill>
                <a:latin typeface="Times New Roman" pitchFamily="18" charset="0"/>
              </a:endParaRPr>
            </a:p>
          </p:txBody>
        </p:sp>
        <p:sp>
          <p:nvSpPr>
            <p:cNvPr id="15384" name="Rectangle 75"/>
            <p:cNvSpPr>
              <a:spLocks noChangeArrowheads="1"/>
            </p:cNvSpPr>
            <p:nvPr/>
          </p:nvSpPr>
          <p:spPr bwMode="auto">
            <a:xfrm>
              <a:off x="2604" y="3226"/>
              <a:ext cx="793" cy="567"/>
            </a:xfrm>
            <a:prstGeom prst="rect">
              <a:avLst/>
            </a:prstGeom>
            <a:solidFill>
              <a:srgbClr val="33CCCC"/>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85" name="Text Box 76"/>
            <p:cNvSpPr txBox="1">
              <a:spLocks noChangeArrowheads="1"/>
            </p:cNvSpPr>
            <p:nvPr/>
          </p:nvSpPr>
          <p:spPr bwMode="auto">
            <a:xfrm>
              <a:off x="2748"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Times New Roman" pitchFamily="18" charset="0"/>
                </a:rPr>
                <a:t>忙碌</a:t>
              </a:r>
              <a:endParaRPr lang="zh-CN" altLang="en-US" sz="2400">
                <a:solidFill>
                  <a:schemeClr val="tx1"/>
                </a:solidFill>
                <a:latin typeface="Times New Roman" pitchFamily="18" charset="0"/>
              </a:endParaRPr>
            </a:p>
          </p:txBody>
        </p:sp>
        <p:sp>
          <p:nvSpPr>
            <p:cNvPr id="15386" name="Rectangle 77"/>
            <p:cNvSpPr>
              <a:spLocks noChangeArrowheads="1"/>
            </p:cNvSpPr>
            <p:nvPr/>
          </p:nvSpPr>
          <p:spPr bwMode="auto">
            <a:xfrm>
              <a:off x="4177" y="3227"/>
              <a:ext cx="793" cy="567"/>
            </a:xfrm>
            <a:prstGeom prst="rect">
              <a:avLst/>
            </a:prstGeom>
            <a:solidFill>
              <a:srgbClr val="33CCCC"/>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5387" name="Text Box 78"/>
            <p:cNvSpPr txBox="1">
              <a:spLocks noChangeArrowheads="1"/>
            </p:cNvSpPr>
            <p:nvPr/>
          </p:nvSpPr>
          <p:spPr bwMode="auto">
            <a:xfrm>
              <a:off x="4321" y="3347"/>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Times New Roman" pitchFamily="18" charset="0"/>
                </a:rPr>
                <a:t>忙碌</a:t>
              </a:r>
              <a:endParaRPr lang="zh-CN" altLang="en-US" sz="2400">
                <a:solidFill>
                  <a:schemeClr val="tx1"/>
                </a:solidFill>
                <a:latin typeface="Times New Roman" pitchFamily="18" charset="0"/>
              </a:endParaRPr>
            </a:p>
          </p:txBody>
        </p:sp>
        <p:sp>
          <p:nvSpPr>
            <p:cNvPr id="15388" name="Text Box 80"/>
            <p:cNvSpPr txBox="1">
              <a:spLocks noChangeArrowheads="1"/>
            </p:cNvSpPr>
            <p:nvPr/>
          </p:nvSpPr>
          <p:spPr bwMode="auto">
            <a:xfrm>
              <a:off x="5039" y="3340"/>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Times New Roman" pitchFamily="18" charset="0"/>
                  <a:ea typeface="宋体" pitchFamily="2" charset="-122"/>
                  <a:sym typeface="Symbol" pitchFamily="18" charset="2"/>
                </a:rPr>
                <a:t></a:t>
              </a:r>
              <a:endParaRPr lang="zh-CN" altLang="en-US" sz="3200">
                <a:solidFill>
                  <a:schemeClr val="tx1"/>
                </a:solidFill>
                <a:latin typeface="Times New Roman" pitchFamily="18" charset="0"/>
                <a:ea typeface="宋体" pitchFamily="2" charset="-122"/>
              </a:endParaRPr>
            </a:p>
          </p:txBody>
        </p:sp>
      </p:grpSp>
      <p:sp>
        <p:nvSpPr>
          <p:cNvPr id="12" name="矩形 11"/>
          <p:cNvSpPr/>
          <p:nvPr/>
        </p:nvSpPr>
        <p:spPr>
          <a:xfrm>
            <a:off x="645020" y="1386968"/>
            <a:ext cx="8112721" cy="941796"/>
          </a:xfrm>
          <a:prstGeom prst="rect">
            <a:avLst/>
          </a:prstGeom>
        </p:spPr>
        <p:txBody>
          <a:bodyPr wrap="square">
            <a:spAutoFit/>
          </a:bodyPr>
          <a:lstStyle/>
          <a:p>
            <a:pPr lvl="1" eaLnBrk="1" hangingPunct="1">
              <a:lnSpc>
                <a:spcPct val="115000"/>
              </a:lnSpc>
              <a:spcBef>
                <a:spcPct val="40000"/>
              </a:spcBef>
              <a:spcAft>
                <a:spcPct val="10000"/>
              </a:spcAft>
            </a:pPr>
            <a:r>
              <a:rPr lang="zh-CN" altLang="en-US" b="1" dirty="0">
                <a:solidFill>
                  <a:srgbClr val="C00000"/>
                </a:solidFill>
              </a:rPr>
              <a:t>将</a:t>
            </a:r>
            <a:r>
              <a:rPr lang="en-US" altLang="zh-CN" b="1" dirty="0">
                <a:solidFill>
                  <a:srgbClr val="C00000"/>
                </a:solidFill>
              </a:rPr>
              <a:t>CPU</a:t>
            </a:r>
            <a:r>
              <a:rPr lang="zh-CN" altLang="en-US" b="1" dirty="0">
                <a:solidFill>
                  <a:srgbClr val="C00000"/>
                </a:solidFill>
              </a:rPr>
              <a:t>划分为访问存储器、分析指令和执行指令等多个功能部件，各功能部件并行工作。</a:t>
            </a:r>
          </a:p>
        </p:txBody>
      </p:sp>
      <p:sp>
        <p:nvSpPr>
          <p:cNvPr id="48" name="Text Box 79"/>
          <p:cNvSpPr txBox="1">
            <a:spLocks noChangeArrowheads="1"/>
          </p:cNvSpPr>
          <p:nvPr/>
        </p:nvSpPr>
        <p:spPr bwMode="auto">
          <a:xfrm>
            <a:off x="4354512" y="4841081"/>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Times New Roman" pitchFamily="18" charset="0"/>
                <a:ea typeface="宋体" pitchFamily="2" charset="-122"/>
                <a:sym typeface="Symbol" pitchFamily="18" charset="2"/>
              </a:rPr>
              <a:t></a:t>
            </a:r>
            <a:endParaRPr lang="zh-CN" altLang="en-US" sz="3200">
              <a:solidFill>
                <a:schemeClr val="tx1"/>
              </a:solidFill>
              <a:latin typeface="Times New Roman" pitchFamily="18" charset="0"/>
              <a:ea typeface="宋体" pitchFamily="2" charset="-122"/>
            </a:endParaRPr>
          </a:p>
        </p:txBody>
      </p:sp>
      <p:sp>
        <p:nvSpPr>
          <p:cNvPr id="49" name="Text Box 79"/>
          <p:cNvSpPr txBox="1">
            <a:spLocks noChangeArrowheads="1"/>
          </p:cNvSpPr>
          <p:nvPr/>
        </p:nvSpPr>
        <p:spPr bwMode="auto">
          <a:xfrm>
            <a:off x="5613399" y="4841081"/>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Times New Roman" pitchFamily="18" charset="0"/>
                <a:ea typeface="宋体" pitchFamily="2" charset="-122"/>
                <a:sym typeface="Symbol" pitchFamily="18" charset="2"/>
              </a:rPr>
              <a:t></a:t>
            </a:r>
            <a:endParaRPr lang="zh-CN" altLang="en-US" sz="3200">
              <a:solidFill>
                <a:schemeClr val="tx1"/>
              </a:solidFill>
              <a:latin typeface="Times New Roman" pitchFamily="18" charset="0"/>
              <a:ea typeface="宋体" pitchFamily="2" charset="-122"/>
            </a:endParaRPr>
          </a:p>
        </p:txBody>
      </p:sp>
      <p:sp>
        <p:nvSpPr>
          <p:cNvPr id="50" name="Text Box 79"/>
          <p:cNvSpPr txBox="1">
            <a:spLocks noChangeArrowheads="1"/>
          </p:cNvSpPr>
          <p:nvPr/>
        </p:nvSpPr>
        <p:spPr bwMode="auto">
          <a:xfrm>
            <a:off x="6821487" y="4826645"/>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zh-CN" altLang="en-US" sz="3200" dirty="0">
                <a:solidFill>
                  <a:schemeClr val="tx1"/>
                </a:solidFill>
                <a:latin typeface="Times New Roman" pitchFamily="18" charset="0"/>
                <a:ea typeface="宋体" pitchFamily="2" charset="-122"/>
                <a:sym typeface="Symbol" pitchFamily="18" charset="2"/>
              </a:rPr>
              <a:t></a:t>
            </a:r>
            <a:endParaRPr lang="zh-CN" altLang="en-US" sz="3200" dirty="0">
              <a:solidFill>
                <a:schemeClr val="tx1"/>
              </a:solidFill>
              <a:latin typeface="Times New Roman" pitchFamily="18" charset="0"/>
              <a:ea typeface="宋体" pitchFamily="2" charset="-122"/>
            </a:endParaRPr>
          </a:p>
        </p:txBody>
      </p:sp>
      <p:sp>
        <p:nvSpPr>
          <p:cNvPr id="14" name="圆角矩形标注 13"/>
          <p:cNvSpPr/>
          <p:nvPr/>
        </p:nvSpPr>
        <p:spPr bwMode="auto">
          <a:xfrm>
            <a:off x="6738938" y="2403302"/>
            <a:ext cx="2448272" cy="1224136"/>
          </a:xfrm>
          <a:prstGeom prst="wedgeRoundRectCallout">
            <a:avLst>
              <a:gd name="adj1" fmla="val -47677"/>
              <a:gd name="adj2" fmla="val 75728"/>
              <a:gd name="adj3" fmla="val 16667"/>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并行流水线处理的基础是</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CPU</a:t>
            </a: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的功能模块化设计</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27"/>
                                        </p:tgtEl>
                                        <p:attrNameLst>
                                          <p:attrName>style.visibility</p:attrName>
                                        </p:attrNameLst>
                                      </p:cBhvr>
                                      <p:to>
                                        <p:strVal val="visible"/>
                                      </p:to>
                                    </p:set>
                                    <p:animEffect transition="in" filter="blinds(horizontal)">
                                      <p:cBhvr>
                                        <p:cTn id="12" dur="500"/>
                                        <p:tgtEl>
                                          <p:spTgt spid="42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par>
                          <p:cTn id="37" fill="hold">
                            <p:stCondLst>
                              <p:cond delay="1000"/>
                            </p:stCondLst>
                            <p:childTnLst>
                              <p:par>
                                <p:cTn id="38" presetID="3" presetClass="entr" presetSubtype="1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4206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7" grpId="0"/>
      <p:bldP spid="42063" grpId="0"/>
      <p:bldP spid="12" grpId="0"/>
      <p:bldP spid="48" grpId="0"/>
      <p:bldP spid="49" grpId="0"/>
      <p:bldP spid="50"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150938" y="214313"/>
            <a:ext cx="7793037" cy="838200"/>
          </a:xfrm>
        </p:spPr>
        <p:txBody>
          <a:bodyPr/>
          <a:lstStyle/>
          <a:p>
            <a:r>
              <a:rPr lang="en-US" altLang="zh-CN" sz="4000" b="1"/>
              <a:t>2. </a:t>
            </a:r>
            <a:r>
              <a:rPr lang="zh-CN" altLang="en-US">
                <a:latin typeface="宋体" pitchFamily="2" charset="-122"/>
              </a:rPr>
              <a:t>冯 •</a:t>
            </a:r>
            <a:r>
              <a:rPr lang="en-US" altLang="zh-CN">
                <a:latin typeface="宋体" pitchFamily="2" charset="-122"/>
              </a:rPr>
              <a:t> </a:t>
            </a:r>
            <a:r>
              <a:rPr lang="zh-CN" altLang="en-US">
                <a:latin typeface="宋体" pitchFamily="2" charset="-122"/>
              </a:rPr>
              <a:t>诺依曼计算机</a:t>
            </a:r>
            <a:endParaRPr lang="zh-CN" altLang="en-US"/>
          </a:p>
        </p:txBody>
      </p:sp>
      <p:sp>
        <p:nvSpPr>
          <p:cNvPr id="23555" name="内容占位符 2"/>
          <p:cNvSpPr>
            <a:spLocks noGrp="1"/>
          </p:cNvSpPr>
          <p:nvPr>
            <p:ph idx="1"/>
          </p:nvPr>
        </p:nvSpPr>
        <p:spPr/>
        <p:txBody>
          <a:bodyPr/>
          <a:lstStyle/>
          <a:p>
            <a:pPr eaLnBrk="1" hangingPunct="1"/>
            <a:r>
              <a:rPr lang="zh-CN" altLang="en-US" dirty="0">
                <a:latin typeface="宋体" pitchFamily="2" charset="-122"/>
              </a:rPr>
              <a:t>冯 •</a:t>
            </a:r>
            <a:r>
              <a:rPr lang="en-US" altLang="zh-CN" dirty="0">
                <a:latin typeface="宋体" pitchFamily="2" charset="-122"/>
              </a:rPr>
              <a:t> </a:t>
            </a:r>
            <a:r>
              <a:rPr lang="zh-CN" altLang="en-US" dirty="0">
                <a:latin typeface="宋体" pitchFamily="2" charset="-122"/>
              </a:rPr>
              <a:t>诺依曼计算机的工作原理</a:t>
            </a:r>
            <a:endParaRPr lang="en-US" altLang="zh-CN" dirty="0">
              <a:latin typeface="宋体" pitchFamily="2" charset="-122"/>
            </a:endParaRPr>
          </a:p>
          <a:p>
            <a:pPr lvl="1" eaLnBrk="1" hangingPunct="1"/>
            <a:r>
              <a:rPr lang="zh-CN" altLang="en-US" dirty="0">
                <a:latin typeface="宋体" pitchFamily="2" charset="-122"/>
              </a:rPr>
              <a:t>存储程序工作方式</a:t>
            </a:r>
            <a:endParaRPr lang="en-US" altLang="zh-CN" dirty="0">
              <a:latin typeface="宋体" pitchFamily="2" charset="-122"/>
            </a:endParaRPr>
          </a:p>
          <a:p>
            <a:pPr lvl="1" eaLnBrk="1" hangingPunct="1"/>
            <a:r>
              <a:rPr lang="zh-CN" altLang="en-US" dirty="0">
                <a:latin typeface="宋体" pitchFamily="2" charset="-122"/>
              </a:rPr>
              <a:t>运算器为核心的结构特点</a:t>
            </a:r>
            <a:endParaRPr lang="zh-CN" altLang="en-US" dirty="0"/>
          </a:p>
        </p:txBody>
      </p:sp>
      <p:sp>
        <p:nvSpPr>
          <p:cNvPr id="4" name="灯片编号占位符 3"/>
          <p:cNvSpPr>
            <a:spLocks noGrp="1"/>
          </p:cNvSpPr>
          <p:nvPr>
            <p:ph type="sldNum" sz="quarter" idx="12"/>
          </p:nvPr>
        </p:nvSpPr>
        <p:spPr/>
        <p:txBody>
          <a:bodyPr/>
          <a:lstStyle/>
          <a:p>
            <a:pPr>
              <a:defRPr/>
            </a:pPr>
            <a:fld id="{8D42AC21-4993-47CB-A5D5-0FF5E2333BC6}" type="slidenum">
              <a:rPr lang="zh-CN" altLang="en-US" smtClean="0"/>
              <a:pPr>
                <a:defRPr/>
              </a:pPr>
              <a:t>14</a:t>
            </a:fld>
            <a:endParaRPr lang="en-US" altLang="zh-CN"/>
          </a:p>
        </p:txBody>
      </p:sp>
      <p:sp>
        <p:nvSpPr>
          <p:cNvPr id="5" name="Rectangle 2"/>
          <p:cNvSpPr>
            <a:spLocks noChangeArrowheads="1"/>
          </p:cNvSpPr>
          <p:nvPr/>
        </p:nvSpPr>
        <p:spPr bwMode="auto">
          <a:xfrm>
            <a:off x="4487862" y="4654550"/>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6" name="Rectangle 4"/>
          <p:cNvSpPr txBox="1">
            <a:spLocks noChangeArrowheads="1"/>
          </p:cNvSpPr>
          <p:nvPr/>
        </p:nvSpPr>
        <p:spPr bwMode="auto">
          <a:xfrm>
            <a:off x="4872037" y="479901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algn="ctr" eaLnBrk="1" hangingPunct="1">
              <a:buFont typeface="Wingdings" pitchFamily="2" charset="2"/>
              <a:buNone/>
            </a:pPr>
            <a:r>
              <a:rPr kumimoji="0" lang="zh-CN" altLang="en-US" sz="2400" kern="0">
                <a:solidFill>
                  <a:schemeClr val="bg1"/>
                </a:solidFill>
              </a:rPr>
              <a:t>运算器</a:t>
            </a:r>
          </a:p>
        </p:txBody>
      </p:sp>
      <p:sp>
        <p:nvSpPr>
          <p:cNvPr id="7" name="Rectangle 5"/>
          <p:cNvSpPr>
            <a:spLocks noChangeArrowheads="1"/>
          </p:cNvSpPr>
          <p:nvPr/>
        </p:nvSpPr>
        <p:spPr bwMode="auto">
          <a:xfrm>
            <a:off x="4486275" y="3309938"/>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8" name="Rectangle 6"/>
          <p:cNvSpPr>
            <a:spLocks noChangeArrowheads="1"/>
          </p:cNvSpPr>
          <p:nvPr/>
        </p:nvSpPr>
        <p:spPr bwMode="auto">
          <a:xfrm>
            <a:off x="4860925" y="34258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Aft>
                <a:spcPct val="0"/>
              </a:spcAft>
              <a:buClr>
                <a:schemeClr val="accent2"/>
              </a:buClr>
              <a:buSzPct val="80000"/>
              <a:buFont typeface="Wingdings" pitchFamily="2" charset="2"/>
              <a:buNone/>
            </a:pPr>
            <a:r>
              <a:rPr lang="zh-CN" altLang="en-US" sz="2400">
                <a:solidFill>
                  <a:schemeClr val="tx1"/>
                </a:solidFill>
                <a:latin typeface="Arial" charset="0"/>
                <a:ea typeface="宋体" pitchFamily="2" charset="-122"/>
              </a:rPr>
              <a:t>存储器</a:t>
            </a:r>
          </a:p>
        </p:txBody>
      </p:sp>
      <p:sp>
        <p:nvSpPr>
          <p:cNvPr id="9" name="Rectangle 7"/>
          <p:cNvSpPr>
            <a:spLocks noChangeArrowheads="1"/>
          </p:cNvSpPr>
          <p:nvPr/>
        </p:nvSpPr>
        <p:spPr bwMode="auto">
          <a:xfrm>
            <a:off x="4486275" y="6053138"/>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0" name="Rectangle 8"/>
          <p:cNvSpPr>
            <a:spLocks noChangeArrowheads="1"/>
          </p:cNvSpPr>
          <p:nvPr/>
        </p:nvSpPr>
        <p:spPr bwMode="auto">
          <a:xfrm>
            <a:off x="4872037" y="62039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Aft>
                <a:spcPct val="0"/>
              </a:spcAft>
              <a:buClr>
                <a:schemeClr val="accent2"/>
              </a:buClr>
              <a:buSzPct val="80000"/>
              <a:buFont typeface="Wingdings" pitchFamily="2" charset="2"/>
              <a:buNone/>
            </a:pPr>
            <a:r>
              <a:rPr lang="zh-CN" altLang="en-US" sz="2400">
                <a:solidFill>
                  <a:schemeClr val="tx1"/>
                </a:solidFill>
                <a:latin typeface="Arial" charset="0"/>
                <a:ea typeface="宋体" pitchFamily="2" charset="-122"/>
              </a:rPr>
              <a:t>控制器</a:t>
            </a:r>
          </a:p>
        </p:txBody>
      </p:sp>
      <p:sp>
        <p:nvSpPr>
          <p:cNvPr id="11" name="Rectangle 9"/>
          <p:cNvSpPr>
            <a:spLocks noChangeArrowheads="1"/>
          </p:cNvSpPr>
          <p:nvPr/>
        </p:nvSpPr>
        <p:spPr bwMode="auto">
          <a:xfrm>
            <a:off x="1971675" y="4681538"/>
            <a:ext cx="17526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2" name="Rectangle 10"/>
          <p:cNvSpPr>
            <a:spLocks noChangeArrowheads="1"/>
          </p:cNvSpPr>
          <p:nvPr/>
        </p:nvSpPr>
        <p:spPr bwMode="auto">
          <a:xfrm>
            <a:off x="2130425" y="479742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Aft>
                <a:spcPct val="0"/>
              </a:spcAft>
              <a:buClr>
                <a:schemeClr val="accent2"/>
              </a:buClr>
              <a:buSzPct val="80000"/>
              <a:buFont typeface="Wingdings" pitchFamily="2" charset="2"/>
              <a:buNone/>
            </a:pPr>
            <a:r>
              <a:rPr lang="zh-CN" altLang="en-US" sz="2400">
                <a:solidFill>
                  <a:schemeClr val="tx1"/>
                </a:solidFill>
                <a:latin typeface="Arial" charset="0"/>
                <a:ea typeface="宋体" pitchFamily="2" charset="-122"/>
              </a:rPr>
              <a:t>输入设备</a:t>
            </a:r>
          </a:p>
        </p:txBody>
      </p:sp>
      <p:sp>
        <p:nvSpPr>
          <p:cNvPr id="13" name="Rectangle 11"/>
          <p:cNvSpPr>
            <a:spLocks noChangeArrowheads="1"/>
          </p:cNvSpPr>
          <p:nvPr/>
        </p:nvSpPr>
        <p:spPr bwMode="auto">
          <a:xfrm>
            <a:off x="7153275" y="4681538"/>
            <a:ext cx="17526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4" name="Rectangle 12"/>
          <p:cNvSpPr>
            <a:spLocks noChangeArrowheads="1"/>
          </p:cNvSpPr>
          <p:nvPr/>
        </p:nvSpPr>
        <p:spPr bwMode="auto">
          <a:xfrm>
            <a:off x="7321550" y="47990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Aft>
                <a:spcPct val="0"/>
              </a:spcAft>
              <a:buClr>
                <a:schemeClr val="accent2"/>
              </a:buClr>
              <a:buSzPct val="80000"/>
              <a:buFont typeface="Wingdings" pitchFamily="2" charset="2"/>
              <a:buNone/>
            </a:pPr>
            <a:r>
              <a:rPr lang="zh-CN" altLang="en-US" sz="2400">
                <a:solidFill>
                  <a:schemeClr val="tx1"/>
                </a:solidFill>
                <a:latin typeface="Arial" charset="0"/>
                <a:ea typeface="宋体" pitchFamily="2" charset="-122"/>
              </a:rPr>
              <a:t>输出设备</a:t>
            </a:r>
          </a:p>
        </p:txBody>
      </p:sp>
      <p:sp>
        <p:nvSpPr>
          <p:cNvPr id="15" name="AutoShape 13"/>
          <p:cNvSpPr>
            <a:spLocks noChangeArrowheads="1"/>
          </p:cNvSpPr>
          <p:nvPr/>
        </p:nvSpPr>
        <p:spPr bwMode="auto">
          <a:xfrm>
            <a:off x="3724275" y="4986338"/>
            <a:ext cx="762000" cy="152400"/>
          </a:xfrm>
          <a:prstGeom prst="rightArrow">
            <a:avLst>
              <a:gd name="adj1" fmla="val 50000"/>
              <a:gd name="adj2" fmla="val 125000"/>
            </a:avLst>
          </a:prstGeom>
          <a:solidFill>
            <a:srgbClr val="FF6600"/>
          </a:solidFill>
          <a:ln w="12700" cap="sq">
            <a:solidFill>
              <a:srgbClr val="FF6600"/>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6" name="AutoShape 14"/>
          <p:cNvSpPr>
            <a:spLocks noChangeArrowheads="1"/>
          </p:cNvSpPr>
          <p:nvPr/>
        </p:nvSpPr>
        <p:spPr bwMode="auto">
          <a:xfrm>
            <a:off x="6391275" y="4986338"/>
            <a:ext cx="762000" cy="152400"/>
          </a:xfrm>
          <a:prstGeom prst="rightArrow">
            <a:avLst>
              <a:gd name="adj1" fmla="val 50000"/>
              <a:gd name="adj2" fmla="val 125000"/>
            </a:avLst>
          </a:prstGeom>
          <a:solidFill>
            <a:srgbClr val="FF6600"/>
          </a:solidFill>
          <a:ln w="12700" cap="sq">
            <a:solidFill>
              <a:srgbClr val="FF6600"/>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7" name="AutoShape 15"/>
          <p:cNvSpPr>
            <a:spLocks noChangeArrowheads="1"/>
          </p:cNvSpPr>
          <p:nvPr/>
        </p:nvSpPr>
        <p:spPr bwMode="auto">
          <a:xfrm>
            <a:off x="5324475" y="4071938"/>
            <a:ext cx="228600" cy="609600"/>
          </a:xfrm>
          <a:prstGeom prst="upDownArrow">
            <a:avLst>
              <a:gd name="adj1" fmla="val 50000"/>
              <a:gd name="adj2" fmla="val 53333"/>
            </a:avLst>
          </a:prstGeom>
          <a:solidFill>
            <a:srgbClr val="FF6600"/>
          </a:solidFill>
          <a:ln w="12700" cap="sq">
            <a:solidFill>
              <a:srgbClr val="FF6600"/>
            </a:solidFill>
            <a:miter lim="800000"/>
            <a:headEnd type="none" w="sm" len="sm"/>
            <a:tailEnd type="none" w="sm" len="sm"/>
          </a:ln>
        </p:spPr>
        <p:txBody>
          <a:bodyPr vert="eaVert"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18" name="AutoShape 16"/>
          <p:cNvSpPr>
            <a:spLocks noChangeArrowheads="1"/>
          </p:cNvSpPr>
          <p:nvPr/>
        </p:nvSpPr>
        <p:spPr bwMode="auto">
          <a:xfrm>
            <a:off x="5324475" y="5443538"/>
            <a:ext cx="228600" cy="609600"/>
          </a:xfrm>
          <a:prstGeom prst="upDownArrow">
            <a:avLst>
              <a:gd name="adj1" fmla="val 50000"/>
              <a:gd name="adj2" fmla="val 53333"/>
            </a:avLst>
          </a:prstGeom>
          <a:solidFill>
            <a:srgbClr val="FF6600"/>
          </a:solidFill>
          <a:ln w="12700" cap="sq">
            <a:solidFill>
              <a:srgbClr val="FF6600"/>
            </a:solidFill>
            <a:miter lim="800000"/>
            <a:headEnd type="none" w="sm" len="sm"/>
            <a:tailEnd type="none" w="sm" len="sm"/>
          </a:ln>
        </p:spPr>
        <p:txBody>
          <a:bodyPr vert="eaVert"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2" name="圆角矩形标注 1"/>
          <p:cNvSpPr/>
          <p:nvPr/>
        </p:nvSpPr>
        <p:spPr bwMode="auto">
          <a:xfrm>
            <a:off x="5553075" y="2060848"/>
            <a:ext cx="3276600" cy="971277"/>
          </a:xfrm>
          <a:prstGeom prst="wedgeRoundRectCallout">
            <a:avLst>
              <a:gd name="adj1" fmla="val -57166"/>
              <a:gd name="adj2" fmla="val 36009"/>
              <a:gd name="adj3" fmla="val 16667"/>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即使是非运算操作如寄存器间或寄存器与存储器之间的传送也要通过</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ALU</a:t>
            </a:r>
            <a:endParaRPr kumimoji="1"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left)">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ppt_x"/>
                                          </p:val>
                                        </p:tav>
                                        <p:tav tm="100000">
                                          <p:val>
                                            <p:strVal val="#ppt_x"/>
                                          </p:val>
                                        </p:tav>
                                      </p:tavLst>
                                    </p:anim>
                                    <p:anim calcmode="lin" valueType="num">
                                      <p:cBhvr additive="base">
                                        <p:cTn id="65" dur="500" fill="hold"/>
                                        <p:tgtEl>
                                          <p:spTgt spid="13"/>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ppt_x"/>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ppt_x"/>
                                          </p:val>
                                        </p:tav>
                                        <p:tav tm="100000">
                                          <p:val>
                                            <p:strVal val="#ppt_x"/>
                                          </p:val>
                                        </p:tav>
                                      </p:tavLst>
                                    </p:anim>
                                    <p:anim calcmode="lin" valueType="num">
                                      <p:cBhvr additive="base">
                                        <p:cTn id="73" dur="500" fill="hold"/>
                                        <p:tgtEl>
                                          <p:spTgt spid="1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fill="hold"/>
                                        <p:tgtEl>
                                          <p:spTgt spid="16"/>
                                        </p:tgtEl>
                                        <p:attrNameLst>
                                          <p:attrName>ppt_x</p:attrName>
                                        </p:attrNameLst>
                                      </p:cBhvr>
                                      <p:tavLst>
                                        <p:tav tm="0">
                                          <p:val>
                                            <p:strVal val="#ppt_x"/>
                                          </p:val>
                                        </p:tav>
                                        <p:tav tm="100000">
                                          <p:val>
                                            <p:strVal val="#ppt_x"/>
                                          </p:val>
                                        </p:tav>
                                      </p:tavLst>
                                    </p:anim>
                                    <p:anim calcmode="lin" valueType="num">
                                      <p:cBhvr additive="base">
                                        <p:cTn id="77" dur="500" fill="hold"/>
                                        <p:tgtEl>
                                          <p:spTgt spid="16"/>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fill="hold"/>
                                        <p:tgtEl>
                                          <p:spTgt spid="17"/>
                                        </p:tgtEl>
                                        <p:attrNameLst>
                                          <p:attrName>ppt_x</p:attrName>
                                        </p:attrNameLst>
                                      </p:cBhvr>
                                      <p:tavLst>
                                        <p:tav tm="0">
                                          <p:val>
                                            <p:strVal val="#ppt_x"/>
                                          </p:val>
                                        </p:tav>
                                        <p:tav tm="100000">
                                          <p:val>
                                            <p:strVal val="#ppt_x"/>
                                          </p:val>
                                        </p:tav>
                                      </p:tavLst>
                                    </p:anim>
                                    <p:anim calcmode="lin" valueType="num">
                                      <p:cBhvr additive="base">
                                        <p:cTn id="81" dur="500" fill="hold"/>
                                        <p:tgtEl>
                                          <p:spTgt spid="17"/>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ppt_x"/>
                                          </p:val>
                                        </p:tav>
                                        <p:tav tm="100000">
                                          <p:val>
                                            <p:strVal val="#ppt_x"/>
                                          </p:val>
                                        </p:tav>
                                      </p:tavLst>
                                    </p:anim>
                                    <p:anim calcmode="lin" valueType="num">
                                      <p:cBhvr additive="base">
                                        <p:cTn id="8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P spid="12" grpId="0"/>
      <p:bldP spid="13" grpId="0" animBg="1"/>
      <p:bldP spid="14" grpId="0"/>
      <p:bldP spid="15" grpId="0" animBg="1"/>
      <p:bldP spid="16" grpId="0" animBg="1"/>
      <p:bldP spid="17" grpId="0" animBg="1"/>
      <p:bldP spid="18"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150938" y="214313"/>
            <a:ext cx="7793037" cy="838200"/>
          </a:xfrm>
        </p:spPr>
        <p:txBody>
          <a:bodyPr/>
          <a:lstStyle/>
          <a:p>
            <a:pPr eaLnBrk="1" hangingPunct="1"/>
            <a:r>
              <a:rPr lang="zh-CN" altLang="en-US">
                <a:latin typeface="隶书" pitchFamily="49" charset="-122"/>
              </a:rPr>
              <a:t>冯 </a:t>
            </a:r>
            <a:r>
              <a:rPr lang="zh-CN" altLang="en-US"/>
              <a:t>•</a:t>
            </a:r>
            <a:r>
              <a:rPr lang="zh-CN" altLang="en-US">
                <a:latin typeface="隶书" pitchFamily="49" charset="-122"/>
              </a:rPr>
              <a:t> 诺依曼</a:t>
            </a:r>
            <a:r>
              <a:rPr lang="zh-CN" altLang="en-US"/>
              <a:t>机的特点和不足</a:t>
            </a:r>
          </a:p>
        </p:txBody>
      </p:sp>
      <p:sp>
        <p:nvSpPr>
          <p:cNvPr id="3" name="内容占位符 2"/>
          <p:cNvSpPr>
            <a:spLocks noGrp="1"/>
          </p:cNvSpPr>
          <p:nvPr>
            <p:ph idx="1"/>
          </p:nvPr>
        </p:nvSpPr>
        <p:spPr>
          <a:xfrm>
            <a:off x="1182688" y="2017713"/>
            <a:ext cx="7772400" cy="4483100"/>
          </a:xfrm>
        </p:spPr>
        <p:txBody>
          <a:bodyPr/>
          <a:lstStyle/>
          <a:p>
            <a:pPr eaLnBrk="1" hangingPunct="1"/>
            <a:r>
              <a:rPr lang="zh-CN" altLang="en-US" dirty="0"/>
              <a:t>特点：</a:t>
            </a:r>
            <a:endParaRPr lang="en-US" altLang="zh-CN" dirty="0"/>
          </a:p>
          <a:p>
            <a:pPr lvl="1" eaLnBrk="1" hangingPunct="1">
              <a:spcBef>
                <a:spcPct val="0"/>
              </a:spcBef>
            </a:pPr>
            <a:r>
              <a:rPr lang="zh-CN" altLang="en-US" dirty="0"/>
              <a:t>存储程序，共享数据，顺序执行；</a:t>
            </a:r>
            <a:endParaRPr lang="en-US" altLang="zh-CN" dirty="0"/>
          </a:p>
          <a:p>
            <a:pPr lvl="1" eaLnBrk="1" hangingPunct="1">
              <a:spcBef>
                <a:spcPct val="0"/>
              </a:spcBef>
            </a:pPr>
            <a:r>
              <a:rPr lang="zh-CN" altLang="en-US" dirty="0"/>
              <a:t>属于顺序处理机，适于确定的算法和数值处理。</a:t>
            </a:r>
            <a:endParaRPr lang="en-US" altLang="zh-CN" dirty="0"/>
          </a:p>
          <a:p>
            <a:pPr eaLnBrk="1" hangingPunct="1"/>
            <a:r>
              <a:rPr lang="zh-CN" altLang="en-US" dirty="0"/>
              <a:t>不足：</a:t>
            </a:r>
            <a:endParaRPr lang="en-US" altLang="zh-CN" dirty="0"/>
          </a:p>
          <a:p>
            <a:pPr lvl="1" eaLnBrk="1" hangingPunct="1">
              <a:spcBef>
                <a:spcPct val="0"/>
              </a:spcBef>
            </a:pPr>
            <a:r>
              <a:rPr lang="zh-CN" altLang="en-US" dirty="0"/>
              <a:t>与存储器间有大量数据交互，对总线要求很高；</a:t>
            </a:r>
            <a:endParaRPr lang="en-US" altLang="zh-CN" dirty="0"/>
          </a:p>
          <a:p>
            <a:pPr lvl="1" eaLnBrk="1" hangingPunct="1">
              <a:spcBef>
                <a:spcPct val="0"/>
              </a:spcBef>
            </a:pPr>
            <a:r>
              <a:rPr lang="zh-CN" altLang="en-US" dirty="0"/>
              <a:t>执行顺序由程序决定，对大型复杂任务较难处理；</a:t>
            </a:r>
            <a:endParaRPr lang="en-US" altLang="zh-CN" dirty="0"/>
          </a:p>
          <a:p>
            <a:pPr lvl="1" eaLnBrk="1" hangingPunct="1">
              <a:spcBef>
                <a:spcPct val="0"/>
              </a:spcBef>
            </a:pPr>
            <a:r>
              <a:rPr lang="zh-CN" altLang="en-US" dirty="0"/>
              <a:t>以运算器为核心，处理效率较低；</a:t>
            </a:r>
            <a:endParaRPr lang="en-US" altLang="zh-CN" dirty="0"/>
          </a:p>
          <a:p>
            <a:pPr lvl="1" eaLnBrk="1" hangingPunct="1">
              <a:spcBef>
                <a:spcPct val="0"/>
              </a:spcBef>
            </a:pPr>
            <a:r>
              <a:rPr lang="zh-CN" altLang="en-US" dirty="0"/>
              <a:t>由</a:t>
            </a:r>
            <a:r>
              <a:rPr lang="en-US" altLang="zh-CN" dirty="0"/>
              <a:t>PC</a:t>
            </a:r>
            <a:r>
              <a:rPr lang="zh-CN" altLang="en-US" dirty="0"/>
              <a:t>控制执行顺序，难以进行真正的并行处理。</a:t>
            </a:r>
            <a:endParaRPr lang="en-US" altLang="zh-CN" dirty="0"/>
          </a:p>
        </p:txBody>
      </p:sp>
      <p:sp>
        <p:nvSpPr>
          <p:cNvPr id="4" name="灯片编号占位符 3"/>
          <p:cNvSpPr>
            <a:spLocks noGrp="1"/>
          </p:cNvSpPr>
          <p:nvPr>
            <p:ph type="sldNum" sz="quarter" idx="12"/>
          </p:nvPr>
        </p:nvSpPr>
        <p:spPr/>
        <p:txBody>
          <a:bodyPr/>
          <a:lstStyle/>
          <a:p>
            <a:pPr>
              <a:defRPr/>
            </a:pPr>
            <a:fld id="{A7A152E1-C8CD-45C0-8CF3-5E2979CBEBCA}" type="slidenum">
              <a:rPr lang="zh-CN" altLang="en-US"/>
              <a:pPr>
                <a:defRPr/>
              </a:pPr>
              <a:t>15</a:t>
            </a:fld>
            <a:endParaRPr lang="en-US" altLang="zh-CN"/>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150938" y="214313"/>
            <a:ext cx="7793037" cy="838200"/>
          </a:xfrm>
        </p:spPr>
        <p:txBody>
          <a:bodyPr/>
          <a:lstStyle/>
          <a:p>
            <a:r>
              <a:rPr lang="en-US" altLang="zh-CN" sz="4000" b="1" dirty="0"/>
              <a:t>3. </a:t>
            </a:r>
            <a:r>
              <a:rPr lang="zh-CN" altLang="en-US" dirty="0"/>
              <a:t>非</a:t>
            </a:r>
            <a:r>
              <a:rPr lang="zh-CN" altLang="en-US" dirty="0">
                <a:latin typeface="隶书" pitchFamily="49" charset="-122"/>
              </a:rPr>
              <a:t>冯 </a:t>
            </a:r>
            <a:r>
              <a:rPr lang="zh-CN" altLang="en-US" dirty="0"/>
              <a:t>•</a:t>
            </a:r>
            <a:r>
              <a:rPr lang="zh-CN" altLang="en-US" dirty="0">
                <a:latin typeface="隶书" pitchFamily="49" charset="-122"/>
              </a:rPr>
              <a:t> 诺依曼计算机</a:t>
            </a:r>
            <a:endParaRPr lang="zh-CN" altLang="en-US" dirty="0"/>
          </a:p>
        </p:txBody>
      </p:sp>
      <p:sp>
        <p:nvSpPr>
          <p:cNvPr id="3" name="内容占位符 2"/>
          <p:cNvSpPr>
            <a:spLocks noGrp="1"/>
          </p:cNvSpPr>
          <p:nvPr>
            <p:ph idx="1"/>
          </p:nvPr>
        </p:nvSpPr>
        <p:spPr>
          <a:xfrm>
            <a:off x="1000125" y="2089150"/>
            <a:ext cx="7572375" cy="4054475"/>
          </a:xfrm>
        </p:spPr>
        <p:txBody>
          <a:bodyPr/>
          <a:lstStyle/>
          <a:p>
            <a:r>
              <a:rPr lang="zh-CN" altLang="en-US"/>
              <a:t>主要特征</a:t>
            </a:r>
            <a:endParaRPr lang="en-US" altLang="zh-CN"/>
          </a:p>
          <a:p>
            <a:pPr lvl="1"/>
            <a:r>
              <a:rPr lang="zh-CN" altLang="en-US"/>
              <a:t>并行性</a:t>
            </a:r>
            <a:endParaRPr lang="en-US" altLang="zh-CN"/>
          </a:p>
          <a:p>
            <a:pPr>
              <a:spcBef>
                <a:spcPts val="1200"/>
              </a:spcBef>
            </a:pPr>
            <a:r>
              <a:rPr lang="zh-CN" altLang="en-US"/>
              <a:t>典型类型</a:t>
            </a:r>
            <a:endParaRPr lang="en-US" altLang="zh-CN"/>
          </a:p>
          <a:p>
            <a:pPr lvl="1"/>
            <a:r>
              <a:rPr lang="zh-CN" altLang="en-US"/>
              <a:t>数据流计算机结构</a:t>
            </a:r>
            <a:endParaRPr lang="en-US" altLang="zh-CN"/>
          </a:p>
          <a:p>
            <a:pPr>
              <a:buFont typeface="Wingdings" pitchFamily="2" charset="2"/>
              <a:buNone/>
            </a:pPr>
            <a:r>
              <a:rPr lang="en-US" altLang="zh-CN" sz="2000"/>
              <a:t>           </a:t>
            </a:r>
            <a:r>
              <a:rPr lang="zh-CN" altLang="en-US" sz="2000">
                <a:solidFill>
                  <a:schemeClr val="tx1"/>
                </a:solidFill>
              </a:rPr>
              <a:t>（</a:t>
            </a:r>
            <a:r>
              <a:rPr lang="en-US" altLang="zh-CN" sz="2000">
                <a:solidFill>
                  <a:schemeClr val="tx1"/>
                </a:solidFill>
              </a:rPr>
              <a:t>Dataflow Image Processing System</a:t>
            </a:r>
            <a:r>
              <a:rPr lang="zh-CN" altLang="en-US" sz="2000">
                <a:solidFill>
                  <a:schemeClr val="tx1"/>
                </a:solidFill>
              </a:rPr>
              <a:t>）</a:t>
            </a:r>
            <a:endParaRPr lang="en-US" altLang="zh-CN">
              <a:solidFill>
                <a:schemeClr val="tx1"/>
              </a:solidFill>
            </a:endParaRPr>
          </a:p>
          <a:p>
            <a:pPr lvl="1">
              <a:spcBef>
                <a:spcPts val="600"/>
              </a:spcBef>
            </a:pPr>
            <a:r>
              <a:rPr lang="zh-CN" altLang="en-US"/>
              <a:t>哈佛结构</a:t>
            </a:r>
            <a:endParaRPr lang="en-US" altLang="zh-CN"/>
          </a:p>
          <a:p>
            <a:pPr>
              <a:buFont typeface="Wingdings" pitchFamily="2" charset="2"/>
              <a:buNone/>
            </a:pPr>
            <a:r>
              <a:rPr lang="en-US" altLang="zh-CN" sz="2000"/>
              <a:t>           </a:t>
            </a:r>
            <a:r>
              <a:rPr lang="zh-CN" altLang="en-US" sz="2000">
                <a:solidFill>
                  <a:schemeClr val="tx1"/>
                </a:solidFill>
              </a:rPr>
              <a:t>（</a:t>
            </a:r>
            <a:r>
              <a:rPr lang="en-US" altLang="zh-CN" sz="2000">
                <a:solidFill>
                  <a:schemeClr val="tx1"/>
                </a:solidFill>
              </a:rPr>
              <a:t>Harvard Architecture</a:t>
            </a:r>
            <a:r>
              <a:rPr lang="zh-CN" altLang="en-US" sz="2000">
                <a:solidFill>
                  <a:schemeClr val="tx1"/>
                </a:solidFill>
              </a:rPr>
              <a:t>）</a:t>
            </a:r>
            <a:endParaRPr lang="zh-CN" altLang="en-US">
              <a:solidFill>
                <a:schemeClr val="tx1"/>
              </a:solidFill>
            </a:endParaRPr>
          </a:p>
        </p:txBody>
      </p:sp>
      <p:sp>
        <p:nvSpPr>
          <p:cNvPr id="4" name="灯片编号占位符 3"/>
          <p:cNvSpPr>
            <a:spLocks noGrp="1"/>
          </p:cNvSpPr>
          <p:nvPr>
            <p:ph type="sldNum" sz="quarter" idx="12"/>
          </p:nvPr>
        </p:nvSpPr>
        <p:spPr/>
        <p:txBody>
          <a:bodyPr/>
          <a:lstStyle/>
          <a:p>
            <a:pPr>
              <a:defRPr/>
            </a:pPr>
            <a:fld id="{7F6676D7-10FC-48F9-89AA-DD7489470F2B}" type="slidenum">
              <a:rPr lang="zh-CN" altLang="en-US" smtClean="0"/>
              <a:pPr>
                <a:defRPr/>
              </a:pPr>
              <a:t>16</a:t>
            </a:fld>
            <a:endParaRPr lang="en-US" altLang="zh-CN"/>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150938" y="214313"/>
            <a:ext cx="7793037" cy="838200"/>
          </a:xfrm>
        </p:spPr>
        <p:txBody>
          <a:bodyPr/>
          <a:lstStyle/>
          <a:p>
            <a:pPr eaLnBrk="1" hangingPunct="1"/>
            <a:r>
              <a:rPr lang="zh-CN" altLang="en-US" dirty="0"/>
              <a:t>数据流计算机结构</a:t>
            </a:r>
          </a:p>
        </p:txBody>
      </p:sp>
      <p:sp>
        <p:nvSpPr>
          <p:cNvPr id="3" name="内容占位符 2"/>
          <p:cNvSpPr>
            <a:spLocks noGrp="1"/>
          </p:cNvSpPr>
          <p:nvPr>
            <p:ph idx="1"/>
          </p:nvPr>
        </p:nvSpPr>
        <p:spPr>
          <a:xfrm>
            <a:off x="630238" y="1556792"/>
            <a:ext cx="8026400" cy="2554287"/>
          </a:xfrm>
        </p:spPr>
        <p:txBody>
          <a:bodyPr/>
          <a:lstStyle/>
          <a:p>
            <a:pPr eaLnBrk="1" hangingPunct="1">
              <a:spcBef>
                <a:spcPct val="0"/>
              </a:spcBef>
            </a:pPr>
            <a:r>
              <a:rPr lang="zh-CN" altLang="en-US" dirty="0"/>
              <a:t>数据流计算机采用数据驱动方式，是一种并行处理技术。</a:t>
            </a:r>
            <a:endParaRPr lang="en-US" altLang="zh-CN" dirty="0"/>
          </a:p>
          <a:p>
            <a:pPr eaLnBrk="1" hangingPunct="1">
              <a:spcBef>
                <a:spcPct val="0"/>
              </a:spcBef>
            </a:pPr>
            <a:r>
              <a:rPr lang="zh-CN" altLang="en-US" dirty="0"/>
              <a:t>程序的执行顺序不是由程序计数器</a:t>
            </a:r>
            <a:r>
              <a:rPr lang="en-US" altLang="zh-CN" dirty="0"/>
              <a:t>PC</a:t>
            </a:r>
            <a:r>
              <a:rPr lang="zh-CN" altLang="en-US" dirty="0"/>
              <a:t>控制，而是由指令间的数据流控制</a:t>
            </a:r>
            <a:endParaRPr lang="en-US" altLang="zh-CN" dirty="0"/>
          </a:p>
        </p:txBody>
      </p:sp>
      <p:sp>
        <p:nvSpPr>
          <p:cNvPr id="4" name="灯片编号占位符 3"/>
          <p:cNvSpPr>
            <a:spLocks noGrp="1"/>
          </p:cNvSpPr>
          <p:nvPr>
            <p:ph type="sldNum" sz="quarter" idx="12"/>
          </p:nvPr>
        </p:nvSpPr>
        <p:spPr/>
        <p:txBody>
          <a:bodyPr/>
          <a:lstStyle/>
          <a:p>
            <a:pPr>
              <a:defRPr/>
            </a:pPr>
            <a:fld id="{C0F3C751-A687-4A70-A316-9D2CACEF5A41}" type="slidenum">
              <a:rPr lang="zh-CN" altLang="en-US"/>
              <a:pPr>
                <a:defRPr/>
              </a:pPr>
              <a:t>17</a:t>
            </a:fld>
            <a:endParaRPr lang="en-US" altLang="zh-CN"/>
          </a:p>
        </p:txBody>
      </p:sp>
      <p:graphicFrame>
        <p:nvGraphicFramePr>
          <p:cNvPr id="239619" name="Object 3"/>
          <p:cNvGraphicFramePr>
            <a:graphicFrameLocks noChangeAspect="1"/>
          </p:cNvGraphicFramePr>
          <p:nvPr>
            <p:extLst>
              <p:ext uri="{D42A27DB-BD31-4B8C-83A1-F6EECF244321}">
                <p14:modId xmlns:p14="http://schemas.microsoft.com/office/powerpoint/2010/main" val="68863338"/>
              </p:ext>
            </p:extLst>
          </p:nvPr>
        </p:nvGraphicFramePr>
        <p:xfrm>
          <a:off x="1643063" y="4000500"/>
          <a:ext cx="6000750" cy="2643188"/>
        </p:xfrm>
        <a:graphic>
          <a:graphicData uri="http://schemas.openxmlformats.org/presentationml/2006/ole">
            <mc:AlternateContent xmlns:mc="http://schemas.openxmlformats.org/markup-compatibility/2006">
              <mc:Choice xmlns:v="urn:schemas-microsoft-com:vml" Requires="v">
                <p:oleObj spid="_x0000_s22618" name="Visio" r:id="rId3" imgW="3937345" imgH="1600461" progId="Visio.Drawing.11">
                  <p:embed/>
                </p:oleObj>
              </mc:Choice>
              <mc:Fallback>
                <p:oleObj name="Visio" r:id="rId3" imgW="3937345" imgH="1600461" progId="Visio.Drawing.11">
                  <p:embed/>
                  <p:pic>
                    <p:nvPicPr>
                      <p:cNvPr id="0" name="Object 3"/>
                      <p:cNvPicPr>
                        <a:picLocks noChangeAspect="1" noChangeArrowheads="1"/>
                      </p:cNvPicPr>
                      <p:nvPr/>
                    </p:nvPicPr>
                    <p:blipFill>
                      <a:blip r:embed="rId4"/>
                      <a:srcRect/>
                      <a:stretch>
                        <a:fillRect/>
                      </a:stretch>
                    </p:blipFill>
                    <p:spPr bwMode="auto">
                      <a:xfrm>
                        <a:off x="1643063" y="4000500"/>
                        <a:ext cx="600075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椭圆形标注 1"/>
          <p:cNvSpPr/>
          <p:nvPr/>
        </p:nvSpPr>
        <p:spPr bwMode="auto">
          <a:xfrm>
            <a:off x="179512" y="4737099"/>
            <a:ext cx="1285875" cy="737195"/>
          </a:xfrm>
          <a:prstGeom prst="wedgeEllipseCallout">
            <a:avLst>
              <a:gd name="adj1" fmla="val 61389"/>
              <a:gd name="adj2" fmla="val 124178"/>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采用数据驱动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39619"/>
                                        </p:tgtEl>
                                        <p:attrNameLst>
                                          <p:attrName>style.visibility</p:attrName>
                                        </p:attrNameLst>
                                      </p:cBhvr>
                                      <p:to>
                                        <p:strVal val="visible"/>
                                      </p:to>
                                    </p:set>
                                    <p:animEffect transition="in" filter="wipe(down)">
                                      <p:cBhvr>
                                        <p:cTn id="21" dur="500"/>
                                        <p:tgtEl>
                                          <p:spTgt spid="23961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150938" y="214313"/>
            <a:ext cx="7793037" cy="838200"/>
          </a:xfrm>
        </p:spPr>
        <p:txBody>
          <a:bodyPr/>
          <a:lstStyle/>
          <a:p>
            <a:r>
              <a:rPr lang="zh-CN" altLang="en-US"/>
              <a:t>哈佛结构</a:t>
            </a:r>
          </a:p>
        </p:txBody>
      </p:sp>
      <p:sp>
        <p:nvSpPr>
          <p:cNvPr id="3076" name="内容占位符 2"/>
          <p:cNvSpPr>
            <a:spLocks noGrp="1"/>
          </p:cNvSpPr>
          <p:nvPr>
            <p:ph idx="1"/>
          </p:nvPr>
        </p:nvSpPr>
        <p:spPr>
          <a:xfrm>
            <a:off x="962495" y="1772816"/>
            <a:ext cx="7954962" cy="1768475"/>
          </a:xfrm>
        </p:spPr>
        <p:txBody>
          <a:bodyPr/>
          <a:lstStyle/>
          <a:p>
            <a:r>
              <a:rPr lang="zh-CN" altLang="en-US" sz="2400"/>
              <a:t>指令和数据分别存放在两个独立的存储器模块中；</a:t>
            </a:r>
            <a:endParaRPr lang="en-US" altLang="zh-CN" sz="2400"/>
          </a:p>
          <a:p>
            <a:r>
              <a:rPr lang="en-US" altLang="zh-CN" sz="2400"/>
              <a:t>CPU</a:t>
            </a:r>
            <a:r>
              <a:rPr lang="zh-CN" altLang="en-US" sz="2400"/>
              <a:t>与存储器间的指令和数据的传送分别采用两组独立的总线；</a:t>
            </a:r>
          </a:p>
          <a:p>
            <a:r>
              <a:rPr lang="zh-CN" altLang="en-US" sz="2400"/>
              <a:t>可以在一个机器周期内同时获得指令操作码和操作数。</a:t>
            </a:r>
          </a:p>
        </p:txBody>
      </p:sp>
      <p:sp>
        <p:nvSpPr>
          <p:cNvPr id="4" name="灯片编号占位符 3"/>
          <p:cNvSpPr>
            <a:spLocks noGrp="1"/>
          </p:cNvSpPr>
          <p:nvPr>
            <p:ph type="sldNum" sz="quarter" idx="12"/>
          </p:nvPr>
        </p:nvSpPr>
        <p:spPr/>
        <p:txBody>
          <a:bodyPr/>
          <a:lstStyle/>
          <a:p>
            <a:pPr>
              <a:defRPr/>
            </a:pPr>
            <a:fld id="{B763BA81-B475-440B-88AC-FC265B56451F}" type="slidenum">
              <a:rPr lang="zh-CN" altLang="en-US" smtClean="0"/>
              <a:pPr>
                <a:defRPr/>
              </a:pPr>
              <a:t>18</a:t>
            </a:fld>
            <a:endParaRPr lang="en-US" altLang="zh-CN"/>
          </a:p>
        </p:txBody>
      </p:sp>
      <p:graphicFrame>
        <p:nvGraphicFramePr>
          <p:cNvPr id="39942" name="Object 6"/>
          <p:cNvGraphicFramePr>
            <a:graphicFrameLocks noChangeAspect="1"/>
          </p:cNvGraphicFramePr>
          <p:nvPr>
            <p:extLst>
              <p:ext uri="{D42A27DB-BD31-4B8C-83A1-F6EECF244321}">
                <p14:modId xmlns:p14="http://schemas.microsoft.com/office/powerpoint/2010/main" val="4058828301"/>
              </p:ext>
            </p:extLst>
          </p:nvPr>
        </p:nvGraphicFramePr>
        <p:xfrm>
          <a:off x="1907704" y="3789040"/>
          <a:ext cx="4429125" cy="2536825"/>
        </p:xfrm>
        <a:graphic>
          <a:graphicData uri="http://schemas.openxmlformats.org/presentationml/2006/ole">
            <mc:AlternateContent xmlns:mc="http://schemas.openxmlformats.org/markup-compatibility/2006">
              <mc:Choice xmlns:v="urn:schemas-microsoft-com:vml" Requires="v">
                <p:oleObj spid="_x0000_s24663" name="Visio" r:id="rId3" imgW="2478084" imgH="1415619" progId="Visio.Drawing.11">
                  <p:embed/>
                </p:oleObj>
              </mc:Choice>
              <mc:Fallback>
                <p:oleObj name="Visio" r:id="rId3" imgW="2478084" imgH="1415619"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789040"/>
                        <a:ext cx="44291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wipe(down)">
                                      <p:cBhvr>
                                        <p:cTn id="7" dur="500"/>
                                        <p:tgtEl>
                                          <p:spTgt spid="399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6">
                                            <p:txEl>
                                              <p:pRg st="0" end="0"/>
                                            </p:txEl>
                                          </p:spTgt>
                                        </p:tgtEl>
                                        <p:attrNameLst>
                                          <p:attrName>style.visibility</p:attrName>
                                        </p:attrNameLst>
                                      </p:cBhvr>
                                      <p:to>
                                        <p:strVal val="visible"/>
                                      </p:to>
                                    </p:set>
                                    <p:animEffect transition="in" filter="wipe(left)">
                                      <p:cBhvr>
                                        <p:cTn id="12" dur="500"/>
                                        <p:tgtEl>
                                          <p:spTgt spid="30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6">
                                            <p:txEl>
                                              <p:pRg st="1" end="1"/>
                                            </p:txEl>
                                          </p:spTgt>
                                        </p:tgtEl>
                                        <p:attrNameLst>
                                          <p:attrName>style.visibility</p:attrName>
                                        </p:attrNameLst>
                                      </p:cBhvr>
                                      <p:to>
                                        <p:strVal val="visible"/>
                                      </p:to>
                                    </p:set>
                                    <p:animEffect transition="in" filter="blinds(horizontal)">
                                      <p:cBhvr>
                                        <p:cTn id="17" dur="500"/>
                                        <p:tgtEl>
                                          <p:spTgt spid="30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6">
                                            <p:txEl>
                                              <p:pRg st="2" end="2"/>
                                            </p:txEl>
                                          </p:spTgt>
                                        </p:tgtEl>
                                        <p:attrNameLst>
                                          <p:attrName>style.visibility</p:attrName>
                                        </p:attrNameLst>
                                      </p:cBhvr>
                                      <p:to>
                                        <p:strVal val="visible"/>
                                      </p:to>
                                    </p:set>
                                    <p:animEffect transition="in" filter="wipe(left)">
                                      <p:cBhvr>
                                        <p:cTn id="22" dur="500"/>
                                        <p:tgtEl>
                                          <p:spTgt spid="30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E59268C-81CA-49D4-B0EF-A289CA80A0A7}" type="slidenum">
              <a:rPr lang="zh-CN" altLang="en-US"/>
              <a:pPr>
                <a:defRPr/>
              </a:pPr>
              <a:t>19</a:t>
            </a:fld>
            <a:endParaRPr lang="en-US" altLang="zh-CN"/>
          </a:p>
        </p:txBody>
      </p:sp>
      <p:sp>
        <p:nvSpPr>
          <p:cNvPr id="25603" name="Rectangle 2"/>
          <p:cNvSpPr>
            <a:spLocks noGrp="1" noChangeArrowheads="1"/>
          </p:cNvSpPr>
          <p:nvPr>
            <p:ph type="title"/>
          </p:nvPr>
        </p:nvSpPr>
        <p:spPr>
          <a:xfrm>
            <a:off x="1185863" y="288925"/>
            <a:ext cx="7724775" cy="908050"/>
          </a:xfrm>
        </p:spPr>
        <p:txBody>
          <a:bodyPr/>
          <a:lstStyle/>
          <a:p>
            <a:pPr eaLnBrk="1" hangingPunct="1"/>
            <a:r>
              <a:rPr lang="zh-CN" altLang="en-US"/>
              <a:t>二、微机系统组成</a:t>
            </a:r>
          </a:p>
        </p:txBody>
      </p:sp>
      <p:sp>
        <p:nvSpPr>
          <p:cNvPr id="12" name="Text Box 3"/>
          <p:cNvSpPr txBox="1">
            <a:spLocks noChangeArrowheads="1"/>
          </p:cNvSpPr>
          <p:nvPr/>
        </p:nvSpPr>
        <p:spPr bwMode="auto">
          <a:xfrm>
            <a:off x="277937" y="1749152"/>
            <a:ext cx="52562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b="1">
                <a:solidFill>
                  <a:srgbClr val="3333FF"/>
                </a:solidFill>
                <a:latin typeface="宋体" pitchFamily="2" charset="-122"/>
              </a:rPr>
              <a:t>1、微处理器</a:t>
            </a:r>
            <a:endParaRPr kumimoji="1" lang="en-US" altLang="zh-CN" sz="2800" b="1">
              <a:solidFill>
                <a:srgbClr val="3333FF"/>
              </a:solidFill>
              <a:latin typeface="宋体" pitchFamily="2" charset="-122"/>
            </a:endParaRPr>
          </a:p>
        </p:txBody>
      </p:sp>
      <p:sp>
        <p:nvSpPr>
          <p:cNvPr id="13" name="Text Box 4"/>
          <p:cNvSpPr txBox="1">
            <a:spLocks noChangeArrowheads="1"/>
          </p:cNvSpPr>
          <p:nvPr/>
        </p:nvSpPr>
        <p:spPr bwMode="auto">
          <a:xfrm>
            <a:off x="467544" y="2539454"/>
            <a:ext cx="853586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Font typeface="Wingdings" pitchFamily="2" charset="2"/>
              <a:buNone/>
            </a:pPr>
            <a:r>
              <a:rPr kumimoji="1" lang="zh-CN" altLang="en-US" b="1" dirty="0">
                <a:latin typeface="黑体" panose="02010609060101010101" pitchFamily="49" charset="-122"/>
                <a:ea typeface="黑体" panose="02010609060101010101" pitchFamily="49" charset="-122"/>
              </a:rPr>
              <a:t>集成了运算器单元、控制器单元、寄存器单元及内部总线，并具有</a:t>
            </a:r>
            <a:r>
              <a:rPr kumimoji="1" lang="en-US" altLang="zh-CN" b="1" dirty="0">
                <a:latin typeface="黑体" panose="02010609060101010101" pitchFamily="49" charset="-122"/>
                <a:ea typeface="黑体" panose="02010609060101010101" pitchFamily="49" charset="-122"/>
              </a:rPr>
              <a:t>CPU</a:t>
            </a:r>
            <a:r>
              <a:rPr kumimoji="1" lang="zh-CN" altLang="en-US" b="1" dirty="0">
                <a:latin typeface="黑体" panose="02010609060101010101" pitchFamily="49" charset="-122"/>
                <a:ea typeface="黑体" panose="02010609060101010101" pitchFamily="49" charset="-122"/>
              </a:rPr>
              <a:t>全部功能的大规模集成电路芯片。</a:t>
            </a:r>
            <a:endParaRPr kumimoji="1" lang="en-US" altLang="zh-CN" b="1" dirty="0">
              <a:latin typeface="黑体" panose="02010609060101010101" pitchFamily="49" charset="-122"/>
              <a:ea typeface="黑体" panose="02010609060101010101" pitchFamily="49" charset="-122"/>
            </a:endParaRPr>
          </a:p>
        </p:txBody>
      </p:sp>
      <p:sp>
        <p:nvSpPr>
          <p:cNvPr id="14" name="Text Box 5"/>
          <p:cNvSpPr txBox="1">
            <a:spLocks noChangeArrowheads="1"/>
          </p:cNvSpPr>
          <p:nvPr/>
        </p:nvSpPr>
        <p:spPr bwMode="auto">
          <a:xfrm>
            <a:off x="360487" y="4049440"/>
            <a:ext cx="52562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b="1">
                <a:solidFill>
                  <a:srgbClr val="3333FF"/>
                </a:solidFill>
                <a:latin typeface="宋体" pitchFamily="2" charset="-122"/>
              </a:rPr>
              <a:t>2、微型机</a:t>
            </a:r>
            <a:endParaRPr kumimoji="1" lang="en-US" altLang="zh-CN" sz="2800" b="1">
              <a:solidFill>
                <a:srgbClr val="3333FF"/>
              </a:solidFill>
              <a:latin typeface="宋体" pitchFamily="2" charset="-122"/>
            </a:endParaRPr>
          </a:p>
        </p:txBody>
      </p:sp>
      <p:sp>
        <p:nvSpPr>
          <p:cNvPr id="15" name="Text Box 6"/>
          <p:cNvSpPr txBox="1">
            <a:spLocks noChangeArrowheads="1"/>
          </p:cNvSpPr>
          <p:nvPr/>
        </p:nvSpPr>
        <p:spPr bwMode="auto">
          <a:xfrm>
            <a:off x="611560" y="4797152"/>
            <a:ext cx="839184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Font typeface="Wingdings" pitchFamily="2" charset="2"/>
              <a:buNone/>
            </a:pPr>
            <a:r>
              <a:rPr kumimoji="1" lang="zh-CN" altLang="en-US" b="1" dirty="0">
                <a:latin typeface="黑体" panose="02010609060101010101" pitchFamily="49" charset="-122"/>
                <a:ea typeface="黑体" panose="02010609060101010101" pitchFamily="49" charset="-122"/>
              </a:rPr>
              <a:t>以微处理器为核心，配上内存、</a:t>
            </a:r>
            <a:r>
              <a:rPr kumimoji="1" lang="en-US" altLang="zh-CN" b="1" dirty="0">
                <a:latin typeface="黑体" panose="02010609060101010101" pitchFamily="49" charset="-122"/>
                <a:ea typeface="黑体" panose="02010609060101010101" pitchFamily="49" charset="-122"/>
              </a:rPr>
              <a:t>I/O</a:t>
            </a:r>
            <a:r>
              <a:rPr kumimoji="1" lang="zh-CN" altLang="en-US" b="1" dirty="0">
                <a:latin typeface="黑体" panose="02010609060101010101" pitchFamily="49" charset="-122"/>
                <a:ea typeface="黑体" panose="02010609060101010101" pitchFamily="49" charset="-122"/>
              </a:rPr>
              <a:t>接口、系统总线及电源等构成主机，连接输入</a:t>
            </a:r>
            <a:r>
              <a:rPr kumimoji="1" lang="en-US" altLang="zh-CN" b="1" dirty="0">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输出设备、外存设备等部件构成的硬件装置。</a:t>
            </a:r>
            <a:endParaRPr kumimoji="1" lang="en-US" altLang="zh-CN" b="1" dirty="0">
              <a:latin typeface="黑体" panose="02010609060101010101" pitchFamily="49" charset="-122"/>
              <a:ea typeface="黑体" panose="02010609060101010101"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13" grpId="0" build="p" autoUpdateAnimBg="0"/>
      <p:bldP spid="14" grpId="0" build="p" autoUpdateAnimBg="0"/>
      <p:bldP spid="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150938" y="214313"/>
            <a:ext cx="7793037" cy="838200"/>
          </a:xfrm>
        </p:spPr>
        <p:txBody>
          <a:bodyPr/>
          <a:lstStyle/>
          <a:p>
            <a:r>
              <a:rPr lang="zh-CN" altLang="en-US"/>
              <a:t>教学安排</a:t>
            </a:r>
          </a:p>
        </p:txBody>
      </p:sp>
      <p:sp>
        <p:nvSpPr>
          <p:cNvPr id="6147" name="内容占位符 2"/>
          <p:cNvSpPr>
            <a:spLocks noGrp="1"/>
          </p:cNvSpPr>
          <p:nvPr>
            <p:ph idx="1"/>
          </p:nvPr>
        </p:nvSpPr>
        <p:spPr>
          <a:xfrm>
            <a:off x="539552" y="1484784"/>
            <a:ext cx="8404423" cy="4555185"/>
          </a:xfrm>
        </p:spPr>
        <p:txBody>
          <a:bodyPr/>
          <a:lstStyle/>
          <a:p>
            <a:r>
              <a:rPr lang="zh-CN" altLang="en-US" sz="2400" dirty="0">
                <a:solidFill>
                  <a:schemeClr val="tx1"/>
                </a:solidFill>
              </a:rPr>
              <a:t>总学时数为</a:t>
            </a:r>
            <a:r>
              <a:rPr lang="en-US" altLang="zh-CN" sz="2400" dirty="0">
                <a:solidFill>
                  <a:schemeClr val="tx1"/>
                </a:solidFill>
              </a:rPr>
              <a:t>48</a:t>
            </a:r>
            <a:r>
              <a:rPr lang="zh-CN" altLang="en-US" sz="2400" dirty="0">
                <a:solidFill>
                  <a:schemeClr val="tx1"/>
                </a:solidFill>
              </a:rPr>
              <a:t>，其中教学内容</a:t>
            </a:r>
            <a:r>
              <a:rPr lang="en-US" altLang="zh-CN" sz="2400" dirty="0">
                <a:solidFill>
                  <a:schemeClr val="tx1"/>
                </a:solidFill>
              </a:rPr>
              <a:t>46</a:t>
            </a:r>
            <a:r>
              <a:rPr lang="zh-CN" altLang="en-US" sz="2400" dirty="0">
                <a:solidFill>
                  <a:schemeClr val="tx1"/>
                </a:solidFill>
              </a:rPr>
              <a:t>学时，课堂练习</a:t>
            </a:r>
            <a:r>
              <a:rPr lang="en-US" altLang="zh-CN" sz="2400" dirty="0">
                <a:solidFill>
                  <a:schemeClr val="tx1"/>
                </a:solidFill>
              </a:rPr>
              <a:t>2</a:t>
            </a:r>
            <a:r>
              <a:rPr lang="zh-CN" altLang="en-US" sz="2400" dirty="0">
                <a:solidFill>
                  <a:schemeClr val="tx1"/>
                </a:solidFill>
              </a:rPr>
              <a:t>学时。</a:t>
            </a:r>
            <a:endParaRPr lang="en-US" altLang="zh-CN" sz="2400" dirty="0">
              <a:solidFill>
                <a:schemeClr val="tx1"/>
              </a:solidFill>
            </a:endParaRPr>
          </a:p>
          <a:p>
            <a:pPr marL="342900" lvl="1" indent="-342900">
              <a:buClr>
                <a:schemeClr val="folHlink"/>
              </a:buClr>
              <a:buSzPct val="60000"/>
            </a:pPr>
            <a:r>
              <a:rPr lang="zh-CN" altLang="en-US" dirty="0"/>
              <a:t>成绩评定方法：</a:t>
            </a:r>
            <a:r>
              <a:rPr lang="zh-CN" altLang="zh-CN" dirty="0"/>
              <a:t>平时考核（含作业及课堂练习）</a:t>
            </a:r>
            <a:r>
              <a:rPr lang="zh-CN" altLang="en-US" dirty="0">
                <a:solidFill>
                  <a:schemeClr val="bg2"/>
                </a:solidFill>
              </a:rPr>
              <a:t>占</a:t>
            </a:r>
            <a:r>
              <a:rPr lang="en-US" altLang="zh-CN" dirty="0">
                <a:solidFill>
                  <a:schemeClr val="bg2"/>
                </a:solidFill>
              </a:rPr>
              <a:t>30</a:t>
            </a:r>
            <a:r>
              <a:rPr lang="zh-CN" altLang="en-US" dirty="0">
                <a:solidFill>
                  <a:schemeClr val="bg2"/>
                </a:solidFill>
              </a:rPr>
              <a:t>％，期末考试占</a:t>
            </a:r>
            <a:r>
              <a:rPr lang="en-US" altLang="zh-CN" dirty="0">
                <a:solidFill>
                  <a:schemeClr val="bg2"/>
                </a:solidFill>
              </a:rPr>
              <a:t>70</a:t>
            </a:r>
            <a:r>
              <a:rPr lang="zh-CN" altLang="en-US" dirty="0">
                <a:solidFill>
                  <a:schemeClr val="bg2"/>
                </a:solidFill>
              </a:rPr>
              <a:t>％。</a:t>
            </a:r>
            <a:endParaRPr lang="zh-CN" altLang="en-US" dirty="0"/>
          </a:p>
          <a:p>
            <a:pPr marL="342900" lvl="1" indent="-342900">
              <a:buClr>
                <a:schemeClr val="folHlink"/>
              </a:buClr>
              <a:buSzPct val="60000"/>
            </a:pPr>
            <a:r>
              <a:rPr lang="zh-CN" altLang="en-US" dirty="0"/>
              <a:t>自编讲义：《汇编语言与微机接口技术》</a:t>
            </a:r>
            <a:r>
              <a:rPr lang="en-US" altLang="zh-CN" dirty="0"/>
              <a:t>. </a:t>
            </a:r>
            <a:r>
              <a:rPr lang="zh-CN" altLang="en-US" dirty="0"/>
              <a:t>唐勇</a:t>
            </a:r>
            <a:r>
              <a:rPr lang="en-US" altLang="zh-CN" dirty="0"/>
              <a:t>,</a:t>
            </a:r>
            <a:r>
              <a:rPr lang="zh-CN" altLang="en-US" dirty="0"/>
              <a:t>邢建川</a:t>
            </a:r>
            <a:r>
              <a:rPr lang="en-US" altLang="zh-CN" dirty="0"/>
              <a:t>,</a:t>
            </a:r>
            <a:r>
              <a:rPr lang="zh-CN" altLang="en-US" dirty="0"/>
              <a:t>廖建明编</a:t>
            </a:r>
            <a:endParaRPr lang="en-US" altLang="zh-CN" dirty="0"/>
          </a:p>
          <a:p>
            <a:pPr>
              <a:lnSpc>
                <a:spcPct val="115000"/>
              </a:lnSpc>
              <a:spcAft>
                <a:spcPct val="10000"/>
              </a:spcAft>
            </a:pPr>
            <a:r>
              <a:rPr lang="zh-CN" altLang="en-US" sz="2400" dirty="0">
                <a:solidFill>
                  <a:schemeClr val="tx1"/>
                </a:solidFill>
              </a:rPr>
              <a:t>参考教材</a:t>
            </a:r>
            <a:r>
              <a:rPr lang="en-US" altLang="zh-CN" sz="2400" dirty="0">
                <a:solidFill>
                  <a:schemeClr val="tx1"/>
                </a:solidFill>
              </a:rPr>
              <a:t>:</a:t>
            </a:r>
          </a:p>
          <a:p>
            <a:pPr marL="0" indent="0">
              <a:lnSpc>
                <a:spcPct val="115000"/>
              </a:lnSpc>
              <a:spcAft>
                <a:spcPct val="10000"/>
              </a:spcAft>
              <a:buNone/>
            </a:pPr>
            <a:r>
              <a:rPr lang="en-US" altLang="zh-CN" sz="2200" dirty="0">
                <a:solidFill>
                  <a:schemeClr val="tx1"/>
                </a:solidFill>
              </a:rPr>
              <a:t>1.《</a:t>
            </a:r>
            <a:r>
              <a:rPr lang="zh-CN" altLang="en-US" sz="2200" dirty="0">
                <a:solidFill>
                  <a:schemeClr val="tx1"/>
                </a:solidFill>
              </a:rPr>
              <a:t>汇编语言：基于</a:t>
            </a:r>
            <a:r>
              <a:rPr lang="en-US" altLang="zh-CN" sz="2200" dirty="0">
                <a:solidFill>
                  <a:schemeClr val="tx1"/>
                </a:solidFill>
              </a:rPr>
              <a:t>x86</a:t>
            </a:r>
            <a:r>
              <a:rPr lang="zh-CN" altLang="en-US" sz="2200" dirty="0">
                <a:solidFill>
                  <a:schemeClr val="tx1"/>
                </a:solidFill>
              </a:rPr>
              <a:t>处理器</a:t>
            </a:r>
            <a:r>
              <a:rPr lang="en-US" altLang="zh-CN" sz="2200" dirty="0">
                <a:solidFill>
                  <a:schemeClr val="tx1"/>
                </a:solidFill>
              </a:rPr>
              <a:t>》.</a:t>
            </a:r>
            <a:r>
              <a:rPr lang="zh-CN" altLang="en-US" sz="2200" dirty="0">
                <a:solidFill>
                  <a:schemeClr val="tx1"/>
                </a:solidFill>
              </a:rPr>
              <a:t>基普</a:t>
            </a:r>
            <a:r>
              <a:rPr lang="en-US" altLang="zh-CN" sz="2200" dirty="0">
                <a:solidFill>
                  <a:schemeClr val="tx1"/>
                </a:solidFill>
                <a:latin typeface="Times New Roman" panose="02020603050405020304" pitchFamily="18" charset="0"/>
                <a:cs typeface="Times New Roman" panose="02020603050405020304" pitchFamily="18" charset="0"/>
              </a:rPr>
              <a:t>•</a:t>
            </a:r>
            <a:r>
              <a:rPr lang="zh-CN" altLang="en-US" sz="2200" dirty="0">
                <a:solidFill>
                  <a:schemeClr val="tx1"/>
                </a:solidFill>
              </a:rPr>
              <a:t>欧文著</a:t>
            </a:r>
            <a:r>
              <a:rPr lang="en-US" altLang="zh-CN" sz="2200" dirty="0">
                <a:solidFill>
                  <a:schemeClr val="tx1"/>
                </a:solidFill>
              </a:rPr>
              <a:t>.</a:t>
            </a:r>
            <a:r>
              <a:rPr lang="zh-CN" altLang="en-US" sz="2200" dirty="0">
                <a:solidFill>
                  <a:schemeClr val="tx1"/>
                </a:solidFill>
              </a:rPr>
              <a:t>机器工业出版社</a:t>
            </a:r>
            <a:endParaRPr lang="en-US" altLang="zh-CN" sz="2200" dirty="0">
              <a:solidFill>
                <a:schemeClr val="tx1"/>
              </a:solidFill>
            </a:endParaRPr>
          </a:p>
          <a:p>
            <a:pPr marL="0" indent="0">
              <a:lnSpc>
                <a:spcPct val="115000"/>
              </a:lnSpc>
              <a:spcAft>
                <a:spcPct val="10000"/>
              </a:spcAft>
              <a:buNone/>
            </a:pPr>
            <a:r>
              <a:rPr lang="en-US" altLang="zh-CN" sz="2200" dirty="0">
                <a:solidFill>
                  <a:schemeClr val="tx1"/>
                </a:solidFill>
              </a:rPr>
              <a:t>2.</a:t>
            </a:r>
            <a:r>
              <a:rPr lang="zh-CN" altLang="en-US" sz="2200" dirty="0">
                <a:solidFill>
                  <a:schemeClr val="tx1"/>
                </a:solidFill>
              </a:rPr>
              <a:t>《汇编语言程序设计</a:t>
            </a:r>
            <a:r>
              <a:rPr lang="en-US" altLang="zh-CN" sz="2200" dirty="0">
                <a:solidFill>
                  <a:schemeClr val="tx1"/>
                </a:solidFill>
              </a:rPr>
              <a:t>》.</a:t>
            </a:r>
            <a:r>
              <a:rPr lang="zh-CN" altLang="en-US" sz="2200" dirty="0">
                <a:solidFill>
                  <a:schemeClr val="tx1"/>
                </a:solidFill>
              </a:rPr>
              <a:t> 廖建明主编</a:t>
            </a:r>
            <a:r>
              <a:rPr lang="en-US" altLang="zh-CN" sz="2200" dirty="0">
                <a:solidFill>
                  <a:schemeClr val="tx1"/>
                </a:solidFill>
              </a:rPr>
              <a:t>.</a:t>
            </a:r>
            <a:r>
              <a:rPr lang="zh-CN" altLang="en-US" sz="2200" dirty="0">
                <a:solidFill>
                  <a:schemeClr val="tx1"/>
                </a:solidFill>
              </a:rPr>
              <a:t>清华大学出版社</a:t>
            </a:r>
            <a:endParaRPr lang="en-US" altLang="zh-CN" sz="2200" dirty="0">
              <a:solidFill>
                <a:schemeClr val="tx1"/>
              </a:solidFill>
            </a:endParaRPr>
          </a:p>
          <a:p>
            <a:pPr marL="0" indent="0">
              <a:lnSpc>
                <a:spcPct val="115000"/>
              </a:lnSpc>
              <a:spcAft>
                <a:spcPct val="10000"/>
              </a:spcAft>
              <a:buNone/>
            </a:pPr>
            <a:r>
              <a:rPr lang="en-US" altLang="zh-CN" sz="2200" dirty="0">
                <a:solidFill>
                  <a:schemeClr val="tx1"/>
                </a:solidFill>
              </a:rPr>
              <a:t>3. </a:t>
            </a:r>
            <a:r>
              <a:rPr lang="zh-CN" altLang="en-US" sz="2200" dirty="0">
                <a:solidFill>
                  <a:schemeClr val="tx1"/>
                </a:solidFill>
              </a:rPr>
              <a:t>《微机原理与接口技术》</a:t>
            </a:r>
            <a:r>
              <a:rPr lang="en-US" altLang="zh-CN" sz="2200" dirty="0">
                <a:solidFill>
                  <a:schemeClr val="tx1"/>
                </a:solidFill>
              </a:rPr>
              <a:t>. </a:t>
            </a:r>
            <a:r>
              <a:rPr lang="zh-CN" altLang="en-US" sz="2200" dirty="0">
                <a:solidFill>
                  <a:schemeClr val="tx1"/>
                </a:solidFill>
              </a:rPr>
              <a:t>吴宁</a:t>
            </a:r>
            <a:r>
              <a:rPr lang="en-US" altLang="zh-CN" sz="2200" dirty="0">
                <a:solidFill>
                  <a:schemeClr val="tx1"/>
                </a:solidFill>
              </a:rPr>
              <a:t>,</a:t>
            </a:r>
            <a:r>
              <a:rPr lang="zh-CN" altLang="en-US" sz="2200" dirty="0">
                <a:solidFill>
                  <a:schemeClr val="tx1"/>
                </a:solidFill>
              </a:rPr>
              <a:t>乔亚男主编</a:t>
            </a:r>
            <a:r>
              <a:rPr lang="en-US" altLang="zh-CN" sz="2200" dirty="0">
                <a:solidFill>
                  <a:schemeClr val="tx1"/>
                </a:solidFill>
              </a:rPr>
              <a:t>. </a:t>
            </a:r>
            <a:r>
              <a:rPr lang="zh-CN" altLang="en-US" sz="2200" dirty="0">
                <a:solidFill>
                  <a:schemeClr val="tx1"/>
                </a:solidFill>
              </a:rPr>
              <a:t>清华大学出版社</a:t>
            </a:r>
            <a:endParaRPr lang="en-US" altLang="zh-CN" sz="2200" dirty="0">
              <a:solidFill>
                <a:schemeClr val="tx1"/>
              </a:solidFill>
            </a:endParaRPr>
          </a:p>
          <a:p>
            <a:pPr>
              <a:lnSpc>
                <a:spcPct val="115000"/>
              </a:lnSpc>
              <a:spcAft>
                <a:spcPct val="10000"/>
              </a:spcAft>
            </a:pPr>
            <a:r>
              <a:rPr lang="zh-CN" altLang="en-US" sz="2400" dirty="0">
                <a:solidFill>
                  <a:schemeClr val="tx1"/>
                </a:solidFill>
              </a:rPr>
              <a:t>关于实验：开设了“汇编语言与微机接口技术综合实验”课程，</a:t>
            </a:r>
            <a:r>
              <a:rPr lang="en-US" altLang="zh-CN" sz="2400" dirty="0">
                <a:solidFill>
                  <a:schemeClr val="tx1"/>
                </a:solidFill>
              </a:rPr>
              <a:t>16</a:t>
            </a:r>
            <a:r>
              <a:rPr lang="zh-CN" altLang="en-US" sz="2400" dirty="0">
                <a:solidFill>
                  <a:schemeClr val="tx1"/>
                </a:solidFill>
              </a:rPr>
              <a:t>学时，可以选修。</a:t>
            </a:r>
            <a:endParaRPr lang="en-US" altLang="zh-CN" sz="2400" dirty="0">
              <a:solidFill>
                <a:schemeClr val="tx1"/>
              </a:solidFill>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92F4C90B-B0C6-4C3F-8F3F-135EFBE60FAB}" type="slidenum">
              <a:rPr lang="zh-CN" altLang="en-US" smtClean="0"/>
              <a:pPr>
                <a:defRPr/>
              </a:pPr>
              <a:t>2</a:t>
            </a:fld>
            <a:endParaRPr lang="en-US" altLang="zh-CN"/>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 calcmode="lin" valueType="num">
                                      <p:cBhvr additive="base">
                                        <p:cTn id="31"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7">
                                            <p:txEl>
                                              <p:pRg st="5" end="5"/>
                                            </p:txEl>
                                          </p:spTgt>
                                        </p:tgtEl>
                                        <p:attrNameLst>
                                          <p:attrName>style.visibility</p:attrName>
                                        </p:attrNameLst>
                                      </p:cBhvr>
                                      <p:to>
                                        <p:strVal val="visible"/>
                                      </p:to>
                                    </p:set>
                                    <p:anim calcmode="lin" valueType="num">
                                      <p:cBhvr additive="base">
                                        <p:cTn id="37"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47">
                                            <p:txEl>
                                              <p:pRg st="6" end="6"/>
                                            </p:txEl>
                                          </p:spTgt>
                                        </p:tgtEl>
                                        <p:attrNameLst>
                                          <p:attrName>style.visibility</p:attrName>
                                        </p:attrNameLst>
                                      </p:cBhvr>
                                      <p:to>
                                        <p:strVal val="visible"/>
                                      </p:to>
                                    </p:set>
                                    <p:anim calcmode="lin" valueType="num">
                                      <p:cBhvr additive="base">
                                        <p:cTn id="43"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47">
                                            <p:txEl>
                                              <p:pRg st="7" end="7"/>
                                            </p:txEl>
                                          </p:spTgt>
                                        </p:tgtEl>
                                        <p:attrNameLst>
                                          <p:attrName>style.visibility</p:attrName>
                                        </p:attrNameLst>
                                      </p:cBhvr>
                                      <p:to>
                                        <p:strVal val="visible"/>
                                      </p:to>
                                    </p:set>
                                    <p:anim calcmode="lin" valueType="num">
                                      <p:cBhvr additive="base">
                                        <p:cTn id="49"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20</a:t>
            </a:fld>
            <a:endParaRPr lang="en-US" altLang="zh-CN"/>
          </a:p>
        </p:txBody>
      </p:sp>
      <p:sp>
        <p:nvSpPr>
          <p:cNvPr id="6" name="Text Box 2"/>
          <p:cNvSpPr txBox="1">
            <a:spLocks noChangeArrowheads="1"/>
          </p:cNvSpPr>
          <p:nvPr/>
        </p:nvSpPr>
        <p:spPr bwMode="auto">
          <a:xfrm>
            <a:off x="1263723" y="552828"/>
            <a:ext cx="264161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latin typeface="宋体" pitchFamily="2" charset="-122"/>
              </a:rPr>
              <a:t>3、微机系统</a:t>
            </a:r>
            <a:endParaRPr kumimoji="1" lang="en-US" altLang="zh-CN" sz="2800" b="1" dirty="0">
              <a:solidFill>
                <a:srgbClr val="3333FF"/>
              </a:solidFill>
              <a:latin typeface="宋体" pitchFamily="2" charset="-122"/>
            </a:endParaRPr>
          </a:p>
        </p:txBody>
      </p:sp>
      <p:sp>
        <p:nvSpPr>
          <p:cNvPr id="7" name="Text Box 3"/>
          <p:cNvSpPr txBox="1">
            <a:spLocks noChangeArrowheads="1"/>
          </p:cNvSpPr>
          <p:nvPr/>
        </p:nvSpPr>
        <p:spPr bwMode="auto">
          <a:xfrm>
            <a:off x="961308" y="1376720"/>
            <a:ext cx="752452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Font typeface="Wingdings" pitchFamily="2" charset="2"/>
              <a:buNone/>
            </a:pPr>
            <a:r>
              <a:rPr lang="zh-CN" altLang="en-US" b="1" dirty="0">
                <a:latin typeface="+mn-ea"/>
                <a:ea typeface="+mn-ea"/>
              </a:rPr>
              <a:t>为</a:t>
            </a:r>
            <a:r>
              <a:rPr kumimoji="1" lang="zh-CN" altLang="en-US" b="1" dirty="0">
                <a:latin typeface="+mn-ea"/>
                <a:ea typeface="+mn-ea"/>
              </a:rPr>
              <a:t>微型机硬件系统安装配置系统软件和应用软件后所构成的运行系统。</a:t>
            </a:r>
            <a:endParaRPr kumimoji="1" lang="en-US" altLang="zh-CN" b="1" dirty="0">
              <a:latin typeface="+mn-ea"/>
              <a:ea typeface="+mn-ea"/>
            </a:endParaRPr>
          </a:p>
        </p:txBody>
      </p:sp>
      <p:grpSp>
        <p:nvGrpSpPr>
          <p:cNvPr id="8" name="Group 30"/>
          <p:cNvGrpSpPr>
            <a:grpSpLocks/>
          </p:cNvGrpSpPr>
          <p:nvPr/>
        </p:nvGrpSpPr>
        <p:grpSpPr bwMode="auto">
          <a:xfrm>
            <a:off x="755576" y="1916113"/>
            <a:ext cx="7165439" cy="4665663"/>
            <a:chOff x="498" y="1584"/>
            <a:chExt cx="4166" cy="2512"/>
          </a:xfrm>
        </p:grpSpPr>
        <p:sp>
          <p:nvSpPr>
            <p:cNvPr id="9" name="AutoShape 5"/>
            <p:cNvSpPr>
              <a:spLocks/>
            </p:cNvSpPr>
            <p:nvPr/>
          </p:nvSpPr>
          <p:spPr bwMode="auto">
            <a:xfrm>
              <a:off x="3552" y="1680"/>
              <a:ext cx="48" cy="432"/>
            </a:xfrm>
            <a:prstGeom prst="leftBracket">
              <a:avLst>
                <a:gd name="adj" fmla="val 75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p:cNvSpPr txBox="1">
              <a:spLocks noChangeArrowheads="1"/>
            </p:cNvSpPr>
            <p:nvPr/>
          </p:nvSpPr>
          <p:spPr bwMode="auto">
            <a:xfrm>
              <a:off x="3472" y="1584"/>
              <a:ext cx="86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ctr" hangingPunct="1"/>
              <a:r>
                <a:rPr kumimoji="1" lang="zh-CN" altLang="en-US">
                  <a:solidFill>
                    <a:srgbClr val="FF0000"/>
                  </a:solidFill>
                  <a:latin typeface="黑体" pitchFamily="49" charset="-122"/>
                  <a:ea typeface="黑体" pitchFamily="49" charset="-122"/>
                </a:rPr>
                <a:t>运算器</a:t>
              </a:r>
            </a:p>
          </p:txBody>
        </p:sp>
        <p:sp>
          <p:nvSpPr>
            <p:cNvPr id="11" name="Text Box 7"/>
            <p:cNvSpPr txBox="1">
              <a:spLocks noChangeArrowheads="1"/>
            </p:cNvSpPr>
            <p:nvPr/>
          </p:nvSpPr>
          <p:spPr bwMode="auto">
            <a:xfrm>
              <a:off x="3568" y="1784"/>
              <a:ext cx="72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ctr" hangingPunct="1"/>
              <a:r>
                <a:rPr kumimoji="1" lang="zh-CN" altLang="en-US" dirty="0">
                  <a:solidFill>
                    <a:srgbClr val="FF0000"/>
                  </a:solidFill>
                  <a:latin typeface="黑体" pitchFamily="49" charset="-122"/>
                  <a:ea typeface="黑体" pitchFamily="49" charset="-122"/>
                </a:rPr>
                <a:t>控制器</a:t>
              </a:r>
            </a:p>
          </p:txBody>
        </p:sp>
        <p:sp>
          <p:nvSpPr>
            <p:cNvPr id="12" name="Text Box 8"/>
            <p:cNvSpPr txBox="1">
              <a:spLocks noChangeArrowheads="1"/>
            </p:cNvSpPr>
            <p:nvPr/>
          </p:nvSpPr>
          <p:spPr bwMode="auto">
            <a:xfrm>
              <a:off x="3608" y="2000"/>
              <a:ext cx="105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dirty="0">
                  <a:solidFill>
                    <a:srgbClr val="FF0000"/>
                  </a:solidFill>
                  <a:latin typeface="黑体" pitchFamily="49" charset="-122"/>
                  <a:ea typeface="黑体" pitchFamily="49" charset="-122"/>
                </a:rPr>
                <a:t>寄存器组</a:t>
              </a:r>
            </a:p>
          </p:txBody>
        </p:sp>
        <p:sp>
          <p:nvSpPr>
            <p:cNvPr id="13" name="AutoShape 9"/>
            <p:cNvSpPr>
              <a:spLocks/>
            </p:cNvSpPr>
            <p:nvPr/>
          </p:nvSpPr>
          <p:spPr bwMode="auto">
            <a:xfrm>
              <a:off x="2608" y="1824"/>
              <a:ext cx="80" cy="672"/>
            </a:xfrm>
            <a:prstGeom prst="leftBracket">
              <a:avLst>
                <a:gd name="adj" fmla="val 7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0"/>
            <p:cNvSpPr txBox="1">
              <a:spLocks noChangeArrowheads="1"/>
            </p:cNvSpPr>
            <p:nvPr/>
          </p:nvSpPr>
          <p:spPr bwMode="auto">
            <a:xfrm>
              <a:off x="2640" y="1680"/>
              <a:ext cx="8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solidFill>
                    <a:srgbClr val="FF0000"/>
                  </a:solidFill>
                  <a:latin typeface="黑体" pitchFamily="49" charset="-122"/>
                  <a:ea typeface="黑体" pitchFamily="49" charset="-122"/>
                </a:rPr>
                <a:t>微处理器</a:t>
              </a:r>
            </a:p>
          </p:txBody>
        </p:sp>
        <p:sp>
          <p:nvSpPr>
            <p:cNvPr id="15" name="Text Box 11"/>
            <p:cNvSpPr txBox="1">
              <a:spLocks noChangeArrowheads="1"/>
            </p:cNvSpPr>
            <p:nvPr/>
          </p:nvSpPr>
          <p:spPr bwMode="auto">
            <a:xfrm>
              <a:off x="2670" y="1920"/>
              <a:ext cx="658"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solidFill>
                    <a:srgbClr val="FF0000"/>
                  </a:solidFill>
                  <a:latin typeface="黑体" pitchFamily="49" charset="-122"/>
                  <a:ea typeface="黑体" pitchFamily="49" charset="-122"/>
                </a:rPr>
                <a:t>内存</a:t>
              </a:r>
            </a:p>
          </p:txBody>
        </p:sp>
        <p:sp>
          <p:nvSpPr>
            <p:cNvPr id="16" name="Text Box 12"/>
            <p:cNvSpPr txBox="1">
              <a:spLocks noChangeArrowheads="1"/>
            </p:cNvSpPr>
            <p:nvPr/>
          </p:nvSpPr>
          <p:spPr bwMode="auto">
            <a:xfrm>
              <a:off x="2656" y="2112"/>
              <a:ext cx="113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a:solidFill>
                    <a:srgbClr val="FF0000"/>
                  </a:solidFill>
                  <a:latin typeface="黑体" pitchFamily="49" charset="-122"/>
                  <a:ea typeface="黑体" pitchFamily="49" charset="-122"/>
                </a:rPr>
                <a:t>I/O</a:t>
              </a:r>
              <a:r>
                <a:rPr kumimoji="1" lang="zh-CN" altLang="en-US">
                  <a:solidFill>
                    <a:srgbClr val="FF0000"/>
                  </a:solidFill>
                  <a:latin typeface="黑体" pitchFamily="49" charset="-122"/>
                  <a:ea typeface="黑体" pitchFamily="49" charset="-122"/>
                </a:rPr>
                <a:t>接口</a:t>
              </a:r>
            </a:p>
          </p:txBody>
        </p:sp>
        <p:sp>
          <p:nvSpPr>
            <p:cNvPr id="17" name="Text Box 13"/>
            <p:cNvSpPr txBox="1">
              <a:spLocks noChangeArrowheads="1"/>
            </p:cNvSpPr>
            <p:nvPr/>
          </p:nvSpPr>
          <p:spPr bwMode="auto">
            <a:xfrm>
              <a:off x="2670" y="2342"/>
              <a:ext cx="112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solidFill>
                    <a:srgbClr val="FF0000"/>
                  </a:solidFill>
                  <a:latin typeface="黑体" pitchFamily="49" charset="-122"/>
                  <a:ea typeface="黑体" pitchFamily="49" charset="-122"/>
                </a:rPr>
                <a:t>系统总线</a:t>
              </a:r>
            </a:p>
          </p:txBody>
        </p:sp>
        <p:sp>
          <p:nvSpPr>
            <p:cNvPr id="18" name="Text Box 14"/>
            <p:cNvSpPr txBox="1">
              <a:spLocks noChangeArrowheads="1"/>
            </p:cNvSpPr>
            <p:nvPr/>
          </p:nvSpPr>
          <p:spPr bwMode="auto">
            <a:xfrm>
              <a:off x="2039" y="1934"/>
              <a:ext cx="46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主机</a:t>
              </a:r>
            </a:p>
          </p:txBody>
        </p:sp>
        <p:sp>
          <p:nvSpPr>
            <p:cNvPr id="19" name="Text Box 15"/>
            <p:cNvSpPr txBox="1">
              <a:spLocks noChangeArrowheads="1"/>
            </p:cNvSpPr>
            <p:nvPr/>
          </p:nvSpPr>
          <p:spPr bwMode="auto">
            <a:xfrm>
              <a:off x="1989" y="3610"/>
              <a:ext cx="8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系统软件</a:t>
              </a:r>
            </a:p>
          </p:txBody>
        </p:sp>
        <p:sp>
          <p:nvSpPr>
            <p:cNvPr id="20" name="AutoShape 16"/>
            <p:cNvSpPr>
              <a:spLocks/>
            </p:cNvSpPr>
            <p:nvPr/>
          </p:nvSpPr>
          <p:spPr bwMode="auto">
            <a:xfrm>
              <a:off x="2016" y="2112"/>
              <a:ext cx="48" cy="1344"/>
            </a:xfrm>
            <a:prstGeom prst="leftBracket">
              <a:avLst>
                <a:gd name="adj" fmla="val 233333"/>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17"/>
            <p:cNvSpPr txBox="1">
              <a:spLocks noChangeArrowheads="1"/>
            </p:cNvSpPr>
            <p:nvPr/>
          </p:nvSpPr>
          <p:spPr bwMode="auto">
            <a:xfrm>
              <a:off x="498" y="3087"/>
              <a:ext cx="8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微机系统</a:t>
              </a:r>
            </a:p>
          </p:txBody>
        </p:sp>
        <p:sp>
          <p:nvSpPr>
            <p:cNvPr id="22" name="AutoShape 18"/>
            <p:cNvSpPr>
              <a:spLocks/>
            </p:cNvSpPr>
            <p:nvPr/>
          </p:nvSpPr>
          <p:spPr bwMode="auto">
            <a:xfrm>
              <a:off x="2608" y="2736"/>
              <a:ext cx="48" cy="528"/>
            </a:xfrm>
            <a:prstGeom prst="leftBracket">
              <a:avLst>
                <a:gd name="adj" fmla="val 91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9"/>
            <p:cNvSpPr txBox="1">
              <a:spLocks noChangeArrowheads="1"/>
            </p:cNvSpPr>
            <p:nvPr/>
          </p:nvSpPr>
          <p:spPr bwMode="auto">
            <a:xfrm>
              <a:off x="2670" y="2630"/>
              <a:ext cx="117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solidFill>
                    <a:srgbClr val="FF0000"/>
                  </a:solidFill>
                  <a:latin typeface="黑体" pitchFamily="49" charset="-122"/>
                  <a:ea typeface="黑体" pitchFamily="49" charset="-122"/>
                </a:rPr>
                <a:t>输入设备</a:t>
              </a:r>
            </a:p>
          </p:txBody>
        </p:sp>
        <p:sp>
          <p:nvSpPr>
            <p:cNvPr id="24" name="Text Box 20"/>
            <p:cNvSpPr txBox="1">
              <a:spLocks noChangeArrowheads="1"/>
            </p:cNvSpPr>
            <p:nvPr/>
          </p:nvSpPr>
          <p:spPr bwMode="auto">
            <a:xfrm>
              <a:off x="2670" y="2846"/>
              <a:ext cx="117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dirty="0">
                  <a:solidFill>
                    <a:srgbClr val="FF0000"/>
                  </a:solidFill>
                  <a:latin typeface="黑体" pitchFamily="49" charset="-122"/>
                  <a:ea typeface="黑体" pitchFamily="49" charset="-122"/>
                </a:rPr>
                <a:t>输出设备</a:t>
              </a:r>
            </a:p>
          </p:txBody>
        </p:sp>
        <p:sp>
          <p:nvSpPr>
            <p:cNvPr id="25" name="Text Box 21"/>
            <p:cNvSpPr txBox="1">
              <a:spLocks noChangeArrowheads="1"/>
            </p:cNvSpPr>
            <p:nvPr/>
          </p:nvSpPr>
          <p:spPr bwMode="auto">
            <a:xfrm>
              <a:off x="2672" y="3075"/>
              <a:ext cx="1218"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dirty="0">
                  <a:solidFill>
                    <a:srgbClr val="FF0000"/>
                  </a:solidFill>
                  <a:latin typeface="黑体" pitchFamily="49" charset="-122"/>
                  <a:ea typeface="黑体" pitchFamily="49" charset="-122"/>
                </a:rPr>
                <a:t>外存储器设备</a:t>
              </a:r>
            </a:p>
          </p:txBody>
        </p:sp>
        <p:sp>
          <p:nvSpPr>
            <p:cNvPr id="26" name="Text Box 22"/>
            <p:cNvSpPr txBox="1">
              <a:spLocks noChangeArrowheads="1"/>
            </p:cNvSpPr>
            <p:nvPr/>
          </p:nvSpPr>
          <p:spPr bwMode="auto">
            <a:xfrm>
              <a:off x="2039" y="2841"/>
              <a:ext cx="46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外设</a:t>
              </a:r>
            </a:p>
          </p:txBody>
        </p:sp>
        <p:sp>
          <p:nvSpPr>
            <p:cNvPr id="28" name="Text Box 24"/>
            <p:cNvSpPr txBox="1">
              <a:spLocks noChangeArrowheads="1"/>
            </p:cNvSpPr>
            <p:nvPr/>
          </p:nvSpPr>
          <p:spPr bwMode="auto">
            <a:xfrm>
              <a:off x="2011" y="3274"/>
              <a:ext cx="638"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电源等</a:t>
              </a:r>
            </a:p>
          </p:txBody>
        </p:sp>
        <p:sp>
          <p:nvSpPr>
            <p:cNvPr id="29" name="Text Box 25"/>
            <p:cNvSpPr txBox="1">
              <a:spLocks noChangeArrowheads="1"/>
            </p:cNvSpPr>
            <p:nvPr/>
          </p:nvSpPr>
          <p:spPr bwMode="auto">
            <a:xfrm>
              <a:off x="1323" y="2531"/>
              <a:ext cx="639"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微型机</a:t>
              </a:r>
            </a:p>
          </p:txBody>
        </p:sp>
        <p:sp>
          <p:nvSpPr>
            <p:cNvPr id="30" name="AutoShape 26"/>
            <p:cNvSpPr>
              <a:spLocks/>
            </p:cNvSpPr>
            <p:nvPr/>
          </p:nvSpPr>
          <p:spPr bwMode="auto">
            <a:xfrm>
              <a:off x="1268" y="2688"/>
              <a:ext cx="48" cy="1104"/>
            </a:xfrm>
            <a:prstGeom prst="leftBracket">
              <a:avLst>
                <a:gd name="adj" fmla="val 191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7"/>
            <p:cNvSpPr txBox="1">
              <a:spLocks noChangeArrowheads="1"/>
            </p:cNvSpPr>
            <p:nvPr/>
          </p:nvSpPr>
          <p:spPr bwMode="auto">
            <a:xfrm>
              <a:off x="1989" y="3850"/>
              <a:ext cx="8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应用软件</a:t>
              </a:r>
            </a:p>
          </p:txBody>
        </p:sp>
        <p:sp>
          <p:nvSpPr>
            <p:cNvPr id="32" name="Text Box 28"/>
            <p:cNvSpPr txBox="1">
              <a:spLocks noChangeArrowheads="1"/>
            </p:cNvSpPr>
            <p:nvPr/>
          </p:nvSpPr>
          <p:spPr bwMode="auto">
            <a:xfrm>
              <a:off x="1367" y="3705"/>
              <a:ext cx="46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软件</a:t>
              </a:r>
            </a:p>
          </p:txBody>
        </p:sp>
        <p:sp>
          <p:nvSpPr>
            <p:cNvPr id="33" name="AutoShape 29"/>
            <p:cNvSpPr>
              <a:spLocks/>
            </p:cNvSpPr>
            <p:nvPr/>
          </p:nvSpPr>
          <p:spPr bwMode="auto">
            <a:xfrm>
              <a:off x="1988" y="3691"/>
              <a:ext cx="48" cy="384"/>
            </a:xfrm>
            <a:prstGeom prst="leftBracket">
              <a:avLst>
                <a:gd name="adj" fmla="val 6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05867973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solidFill>
                  <a:srgbClr val="3333FF"/>
                </a:solidFill>
                <a:latin typeface="宋体" pitchFamily="2" charset="-122"/>
              </a:rPr>
              <a:t>1.2 </a:t>
            </a:r>
            <a:r>
              <a:rPr kumimoji="1" lang="zh-CN" altLang="en-US" b="1" dirty="0">
                <a:solidFill>
                  <a:srgbClr val="3333FF"/>
                </a:solidFill>
                <a:latin typeface="宋体" pitchFamily="2" charset="-122"/>
              </a:rPr>
              <a:t>微型机分类</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21</a:t>
            </a:fld>
            <a:endParaRPr lang="en-US" altLang="zh-CN"/>
          </a:p>
        </p:txBody>
      </p:sp>
      <p:grpSp>
        <p:nvGrpSpPr>
          <p:cNvPr id="6" name="Group 3"/>
          <p:cNvGrpSpPr>
            <a:grpSpLocks/>
          </p:cNvGrpSpPr>
          <p:nvPr/>
        </p:nvGrpSpPr>
        <p:grpSpPr bwMode="auto">
          <a:xfrm>
            <a:off x="756295" y="1601738"/>
            <a:ext cx="4289067" cy="2588757"/>
            <a:chOff x="1220" y="2592"/>
            <a:chExt cx="1564" cy="1202"/>
          </a:xfrm>
        </p:grpSpPr>
        <p:sp>
          <p:nvSpPr>
            <p:cNvPr id="7" name="Text Box 4"/>
            <p:cNvSpPr txBox="1">
              <a:spLocks noChangeArrowheads="1"/>
            </p:cNvSpPr>
            <p:nvPr/>
          </p:nvSpPr>
          <p:spPr bwMode="auto">
            <a:xfrm>
              <a:off x="1220" y="3075"/>
              <a:ext cx="87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solidFill>
                    <a:srgbClr val="FF0000"/>
                  </a:solidFill>
                  <a:latin typeface="黑体" pitchFamily="49" charset="-122"/>
                  <a:ea typeface="黑体" pitchFamily="49" charset="-122"/>
                </a:rPr>
                <a:t>按微处理器字长</a:t>
              </a:r>
              <a:endParaRPr kumimoji="1" lang="en-US" altLang="zh-CN" b="1" dirty="0">
                <a:solidFill>
                  <a:srgbClr val="FF0000"/>
                </a:solidFill>
                <a:latin typeface="黑体" pitchFamily="49" charset="-122"/>
                <a:ea typeface="黑体" pitchFamily="49" charset="-122"/>
              </a:endParaRPr>
            </a:p>
          </p:txBody>
        </p:sp>
        <p:sp>
          <p:nvSpPr>
            <p:cNvPr id="8" name="Text Box 5"/>
            <p:cNvSpPr txBox="1">
              <a:spLocks noChangeArrowheads="1"/>
            </p:cNvSpPr>
            <p:nvPr/>
          </p:nvSpPr>
          <p:spPr bwMode="auto">
            <a:xfrm>
              <a:off x="2256" y="2592"/>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b="1">
                  <a:solidFill>
                    <a:schemeClr val="tx2"/>
                  </a:solidFill>
                  <a:latin typeface="黑体" pitchFamily="49" charset="-122"/>
                  <a:ea typeface="黑体" pitchFamily="49" charset="-122"/>
                </a:rPr>
                <a:t>1</a:t>
              </a:r>
              <a:r>
                <a:rPr kumimoji="1" lang="zh-CN" altLang="en-US" b="1">
                  <a:solidFill>
                    <a:schemeClr val="tx2"/>
                  </a:solidFill>
                  <a:latin typeface="黑体" pitchFamily="49" charset="-122"/>
                  <a:ea typeface="黑体" pitchFamily="49" charset="-122"/>
                </a:rPr>
                <a:t>位机</a:t>
              </a:r>
            </a:p>
          </p:txBody>
        </p:sp>
        <p:sp>
          <p:nvSpPr>
            <p:cNvPr id="9" name="Text Box 6"/>
            <p:cNvSpPr txBox="1">
              <a:spLocks noChangeArrowheads="1"/>
            </p:cNvSpPr>
            <p:nvPr/>
          </p:nvSpPr>
          <p:spPr bwMode="auto">
            <a:xfrm>
              <a:off x="2256" y="2812"/>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latin typeface="黑体" panose="02010609060101010101" pitchFamily="49" charset="-122"/>
                  <a:ea typeface="黑体" panose="02010609060101010101" pitchFamily="49" charset="-122"/>
                </a:rPr>
                <a:t>4位机</a:t>
              </a:r>
            </a:p>
          </p:txBody>
        </p:sp>
        <p:sp>
          <p:nvSpPr>
            <p:cNvPr id="10" name="Text Box 7"/>
            <p:cNvSpPr txBox="1">
              <a:spLocks noChangeArrowheads="1"/>
            </p:cNvSpPr>
            <p:nvPr/>
          </p:nvSpPr>
          <p:spPr bwMode="auto">
            <a:xfrm>
              <a:off x="2256" y="3004"/>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latin typeface="黑体" panose="02010609060101010101" pitchFamily="49" charset="-122"/>
                  <a:ea typeface="黑体" panose="02010609060101010101" pitchFamily="49" charset="-122"/>
                </a:rPr>
                <a:t>8位机</a:t>
              </a:r>
            </a:p>
          </p:txBody>
        </p:sp>
        <p:sp>
          <p:nvSpPr>
            <p:cNvPr id="11" name="Text Box 8"/>
            <p:cNvSpPr txBox="1">
              <a:spLocks noChangeArrowheads="1"/>
            </p:cNvSpPr>
            <p:nvPr/>
          </p:nvSpPr>
          <p:spPr bwMode="auto">
            <a:xfrm>
              <a:off x="2256" y="3196"/>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latin typeface="黑体" panose="02010609060101010101" pitchFamily="49" charset="-122"/>
                  <a:ea typeface="黑体" panose="02010609060101010101" pitchFamily="49" charset="-122"/>
                </a:rPr>
                <a:t>16位机</a:t>
              </a:r>
            </a:p>
          </p:txBody>
        </p:sp>
        <p:sp>
          <p:nvSpPr>
            <p:cNvPr id="12" name="Text Box 9"/>
            <p:cNvSpPr txBox="1">
              <a:spLocks noChangeArrowheads="1"/>
            </p:cNvSpPr>
            <p:nvPr/>
          </p:nvSpPr>
          <p:spPr bwMode="auto">
            <a:xfrm>
              <a:off x="2256" y="3388"/>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dirty="0">
                  <a:solidFill>
                    <a:schemeClr val="tx2"/>
                  </a:solidFill>
                  <a:latin typeface="黑体" panose="02010609060101010101" pitchFamily="49" charset="-122"/>
                  <a:ea typeface="黑体" panose="02010609060101010101" pitchFamily="49" charset="-122"/>
                </a:rPr>
                <a:t>32位机</a:t>
              </a:r>
            </a:p>
          </p:txBody>
        </p:sp>
        <p:sp>
          <p:nvSpPr>
            <p:cNvPr id="13" name="Text Box 10"/>
            <p:cNvSpPr txBox="1">
              <a:spLocks noChangeArrowheads="1"/>
            </p:cNvSpPr>
            <p:nvPr/>
          </p:nvSpPr>
          <p:spPr bwMode="auto">
            <a:xfrm>
              <a:off x="2256" y="3580"/>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latin typeface="黑体" panose="02010609060101010101" pitchFamily="49" charset="-122"/>
                  <a:ea typeface="黑体" panose="02010609060101010101" pitchFamily="49" charset="-122"/>
                </a:rPr>
                <a:t>64位机</a:t>
              </a:r>
            </a:p>
          </p:txBody>
        </p:sp>
        <p:sp>
          <p:nvSpPr>
            <p:cNvPr id="14" name="AutoShape 11"/>
            <p:cNvSpPr>
              <a:spLocks/>
            </p:cNvSpPr>
            <p:nvPr/>
          </p:nvSpPr>
          <p:spPr bwMode="auto">
            <a:xfrm>
              <a:off x="2160" y="2640"/>
              <a:ext cx="48" cy="1104"/>
            </a:xfrm>
            <a:prstGeom prst="leftBracket">
              <a:avLst>
                <a:gd name="adj" fmla="val 191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黑体" panose="02010609060101010101" pitchFamily="49" charset="-122"/>
                <a:ea typeface="黑体" panose="02010609060101010101" pitchFamily="49" charset="-122"/>
              </a:endParaRPr>
            </a:p>
          </p:txBody>
        </p:sp>
      </p:grpSp>
      <p:grpSp>
        <p:nvGrpSpPr>
          <p:cNvPr id="15" name="Group 12"/>
          <p:cNvGrpSpPr>
            <a:grpSpLocks/>
          </p:cNvGrpSpPr>
          <p:nvPr/>
        </p:nvGrpSpPr>
        <p:grpSpPr bwMode="auto">
          <a:xfrm>
            <a:off x="5364088" y="2301678"/>
            <a:ext cx="3368146" cy="952500"/>
            <a:chOff x="960" y="144"/>
            <a:chExt cx="670" cy="600"/>
          </a:xfrm>
        </p:grpSpPr>
        <p:sp>
          <p:nvSpPr>
            <p:cNvPr id="16" name="Text Box 13"/>
            <p:cNvSpPr txBox="1">
              <a:spLocks noChangeArrowheads="1"/>
            </p:cNvSpPr>
            <p:nvPr/>
          </p:nvSpPr>
          <p:spPr bwMode="auto">
            <a:xfrm>
              <a:off x="960" y="288"/>
              <a:ext cx="3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solidFill>
                    <a:srgbClr val="FF0000"/>
                  </a:solidFill>
                  <a:latin typeface="黑体" panose="02010609060101010101" pitchFamily="49" charset="-122"/>
                  <a:ea typeface="黑体" panose="02010609060101010101" pitchFamily="49" charset="-122"/>
                </a:rPr>
                <a:t>按结构</a:t>
              </a:r>
              <a:endParaRPr kumimoji="1" lang="en-US" altLang="zh-CN" b="1" dirty="0">
                <a:solidFill>
                  <a:srgbClr val="FF0000"/>
                </a:solidFill>
                <a:latin typeface="黑体" panose="02010609060101010101" pitchFamily="49" charset="-122"/>
                <a:ea typeface="黑体" panose="02010609060101010101" pitchFamily="49" charset="-122"/>
              </a:endParaRPr>
            </a:p>
          </p:txBody>
        </p:sp>
        <p:grpSp>
          <p:nvGrpSpPr>
            <p:cNvPr id="17" name="Group 14"/>
            <p:cNvGrpSpPr>
              <a:grpSpLocks/>
            </p:cNvGrpSpPr>
            <p:nvPr/>
          </p:nvGrpSpPr>
          <p:grpSpPr bwMode="auto">
            <a:xfrm>
              <a:off x="1242" y="144"/>
              <a:ext cx="388" cy="600"/>
              <a:chOff x="1242" y="144"/>
              <a:chExt cx="388" cy="600"/>
            </a:xfrm>
          </p:grpSpPr>
          <p:sp>
            <p:nvSpPr>
              <p:cNvPr id="18" name="Text Box 15"/>
              <p:cNvSpPr txBox="1">
                <a:spLocks noChangeArrowheads="1"/>
              </p:cNvSpPr>
              <p:nvPr/>
            </p:nvSpPr>
            <p:spPr bwMode="auto">
              <a:xfrm>
                <a:off x="1339" y="144"/>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solidFill>
                      <a:schemeClr val="tx2"/>
                    </a:solidFill>
                    <a:latin typeface="黑体" panose="02010609060101010101" pitchFamily="49" charset="-122"/>
                    <a:ea typeface="黑体" panose="02010609060101010101" pitchFamily="49" charset="-122"/>
                  </a:rPr>
                  <a:t>单片机</a:t>
                </a:r>
              </a:p>
            </p:txBody>
          </p:sp>
          <p:sp>
            <p:nvSpPr>
              <p:cNvPr id="19" name="AutoShape 16"/>
              <p:cNvSpPr>
                <a:spLocks/>
              </p:cNvSpPr>
              <p:nvPr/>
            </p:nvSpPr>
            <p:spPr bwMode="auto">
              <a:xfrm>
                <a:off x="1242" y="282"/>
                <a:ext cx="48" cy="384"/>
              </a:xfrm>
              <a:prstGeom prst="leftBracket">
                <a:avLst>
                  <a:gd name="adj" fmla="val 6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黑体" panose="02010609060101010101" pitchFamily="49" charset="-122"/>
                  <a:ea typeface="黑体" panose="02010609060101010101" pitchFamily="49" charset="-122"/>
                </a:endParaRPr>
              </a:p>
            </p:txBody>
          </p:sp>
          <p:sp>
            <p:nvSpPr>
              <p:cNvPr id="20" name="Text Box 17"/>
              <p:cNvSpPr txBox="1">
                <a:spLocks noChangeArrowheads="1"/>
              </p:cNvSpPr>
              <p:nvPr/>
            </p:nvSpPr>
            <p:spPr bwMode="auto">
              <a:xfrm>
                <a:off x="1342" y="453"/>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solidFill>
                      <a:schemeClr val="tx2"/>
                    </a:solidFill>
                    <a:latin typeface="黑体" panose="02010609060101010101" pitchFamily="49" charset="-122"/>
                    <a:ea typeface="黑体" panose="02010609060101010101" pitchFamily="49" charset="-122"/>
                  </a:rPr>
                  <a:t>多片机</a:t>
                </a:r>
              </a:p>
            </p:txBody>
          </p:sp>
        </p:grpSp>
      </p:grpSp>
      <p:grpSp>
        <p:nvGrpSpPr>
          <p:cNvPr id="21" name="Group 2"/>
          <p:cNvGrpSpPr>
            <a:grpSpLocks/>
          </p:cNvGrpSpPr>
          <p:nvPr/>
        </p:nvGrpSpPr>
        <p:grpSpPr bwMode="auto">
          <a:xfrm>
            <a:off x="867612" y="4970256"/>
            <a:ext cx="3384550" cy="1042988"/>
            <a:chOff x="960" y="720"/>
            <a:chExt cx="1248" cy="432"/>
          </a:xfrm>
        </p:grpSpPr>
        <p:sp>
          <p:nvSpPr>
            <p:cNvPr id="22" name="Text Box 3"/>
            <p:cNvSpPr txBox="1">
              <a:spLocks noChangeArrowheads="1"/>
            </p:cNvSpPr>
            <p:nvPr/>
          </p:nvSpPr>
          <p:spPr bwMode="auto">
            <a:xfrm>
              <a:off x="960" y="864"/>
              <a:ext cx="52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dirty="0">
                  <a:solidFill>
                    <a:srgbClr val="FF0000"/>
                  </a:solidFill>
                  <a:ea typeface="黑体" pitchFamily="49" charset="-122"/>
                </a:rPr>
                <a:t>按组装</a:t>
              </a:r>
              <a:endParaRPr kumimoji="1" lang="en-US" altLang="zh-CN" b="1" dirty="0">
                <a:solidFill>
                  <a:srgbClr val="FF0000"/>
                </a:solidFill>
                <a:ea typeface="黑体" pitchFamily="49" charset="-122"/>
              </a:endParaRPr>
            </a:p>
          </p:txBody>
        </p:sp>
        <p:sp>
          <p:nvSpPr>
            <p:cNvPr id="23" name="Text Box 4"/>
            <p:cNvSpPr txBox="1">
              <a:spLocks noChangeArrowheads="1"/>
            </p:cNvSpPr>
            <p:nvPr/>
          </p:nvSpPr>
          <p:spPr bwMode="auto">
            <a:xfrm>
              <a:off x="1632" y="720"/>
              <a:ext cx="57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单板机</a:t>
              </a:r>
            </a:p>
          </p:txBody>
        </p:sp>
        <p:sp>
          <p:nvSpPr>
            <p:cNvPr id="24" name="AutoShape 5"/>
            <p:cNvSpPr>
              <a:spLocks/>
            </p:cNvSpPr>
            <p:nvPr/>
          </p:nvSpPr>
          <p:spPr bwMode="auto">
            <a:xfrm>
              <a:off x="1536" y="768"/>
              <a:ext cx="48" cy="384"/>
            </a:xfrm>
            <a:prstGeom prst="leftBracket">
              <a:avLst>
                <a:gd name="adj" fmla="val 6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endParaRPr>
            </a:p>
          </p:txBody>
        </p:sp>
        <p:sp>
          <p:nvSpPr>
            <p:cNvPr id="25" name="Text Box 6"/>
            <p:cNvSpPr txBox="1">
              <a:spLocks noChangeArrowheads="1"/>
            </p:cNvSpPr>
            <p:nvPr/>
          </p:nvSpPr>
          <p:spPr bwMode="auto">
            <a:xfrm>
              <a:off x="1632" y="960"/>
              <a:ext cx="57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多板机</a:t>
              </a:r>
            </a:p>
          </p:txBody>
        </p:sp>
      </p:grpSp>
      <p:grpSp>
        <p:nvGrpSpPr>
          <p:cNvPr id="26" name="Group 7"/>
          <p:cNvGrpSpPr>
            <a:grpSpLocks/>
          </p:cNvGrpSpPr>
          <p:nvPr/>
        </p:nvGrpSpPr>
        <p:grpSpPr bwMode="auto">
          <a:xfrm>
            <a:off x="5388078" y="4652637"/>
            <a:ext cx="3533599" cy="1573283"/>
            <a:chOff x="1060" y="1248"/>
            <a:chExt cx="1340" cy="651"/>
          </a:xfrm>
        </p:grpSpPr>
        <p:sp>
          <p:nvSpPr>
            <p:cNvPr id="27" name="Text Box 8"/>
            <p:cNvSpPr txBox="1">
              <a:spLocks noChangeArrowheads="1"/>
            </p:cNvSpPr>
            <p:nvPr/>
          </p:nvSpPr>
          <p:spPr bwMode="auto">
            <a:xfrm>
              <a:off x="1060" y="1475"/>
              <a:ext cx="52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dirty="0">
                  <a:solidFill>
                    <a:srgbClr val="FF0000"/>
                  </a:solidFill>
                  <a:ea typeface="黑体" pitchFamily="49" charset="-122"/>
                </a:rPr>
                <a:t>按外形</a:t>
              </a:r>
              <a:endParaRPr kumimoji="1" lang="en-US" altLang="zh-CN" b="1" dirty="0">
                <a:solidFill>
                  <a:srgbClr val="FF0000"/>
                </a:solidFill>
                <a:ea typeface="黑体" pitchFamily="49" charset="-122"/>
              </a:endParaRPr>
            </a:p>
          </p:txBody>
        </p:sp>
        <p:sp>
          <p:nvSpPr>
            <p:cNvPr id="28" name="Text Box 9"/>
            <p:cNvSpPr txBox="1">
              <a:spLocks noChangeArrowheads="1"/>
            </p:cNvSpPr>
            <p:nvPr/>
          </p:nvSpPr>
          <p:spPr bwMode="auto">
            <a:xfrm>
              <a:off x="1632" y="124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台式微机</a:t>
              </a:r>
            </a:p>
          </p:txBody>
        </p:sp>
        <p:sp>
          <p:nvSpPr>
            <p:cNvPr id="29" name="AutoShape 10"/>
            <p:cNvSpPr>
              <a:spLocks/>
            </p:cNvSpPr>
            <p:nvPr/>
          </p:nvSpPr>
          <p:spPr bwMode="auto">
            <a:xfrm>
              <a:off x="1536" y="1248"/>
              <a:ext cx="48" cy="624"/>
            </a:xfrm>
            <a:prstGeom prst="leftBracket">
              <a:avLst>
                <a:gd name="adj" fmla="val 108333"/>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endParaRPr>
            </a:p>
          </p:txBody>
        </p:sp>
        <p:sp>
          <p:nvSpPr>
            <p:cNvPr id="30" name="Text Box 11"/>
            <p:cNvSpPr txBox="1">
              <a:spLocks noChangeArrowheads="1"/>
            </p:cNvSpPr>
            <p:nvPr/>
          </p:nvSpPr>
          <p:spPr bwMode="auto">
            <a:xfrm>
              <a:off x="1632" y="146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笔记本微机</a:t>
              </a:r>
            </a:p>
          </p:txBody>
        </p:sp>
        <p:sp>
          <p:nvSpPr>
            <p:cNvPr id="31" name="Text Box 12"/>
            <p:cNvSpPr txBox="1">
              <a:spLocks noChangeArrowheads="1"/>
            </p:cNvSpPr>
            <p:nvPr/>
          </p:nvSpPr>
          <p:spPr bwMode="auto">
            <a:xfrm>
              <a:off x="1632" y="170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掌上电脑</a:t>
              </a:r>
            </a:p>
          </p:txBody>
        </p:sp>
      </p:grpSp>
    </p:spTree>
    <p:extLst>
      <p:ext uri="{BB962C8B-B14F-4D97-AF65-F5344CB8AC3E}">
        <p14:creationId xmlns:p14="http://schemas.microsoft.com/office/powerpoint/2010/main" val="7049332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22</a:t>
            </a:fld>
            <a:endParaRPr lang="en-US" altLang="zh-CN"/>
          </a:p>
        </p:txBody>
      </p:sp>
      <p:sp>
        <p:nvSpPr>
          <p:cNvPr id="5" name="Text Box 2"/>
          <p:cNvSpPr txBox="1">
            <a:spLocks noChangeArrowheads="1"/>
          </p:cNvSpPr>
          <p:nvPr/>
        </p:nvSpPr>
        <p:spPr bwMode="auto">
          <a:xfrm>
            <a:off x="1331640" y="584151"/>
            <a:ext cx="305435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3200" dirty="0">
                <a:solidFill>
                  <a:srgbClr val="3333FF"/>
                </a:solidFill>
                <a:latin typeface="黑体" pitchFamily="49" charset="-122"/>
                <a:ea typeface="黑体" pitchFamily="49" charset="-122"/>
              </a:rPr>
              <a:t>1、单片机</a:t>
            </a:r>
            <a:endParaRPr kumimoji="1" lang="en-US" altLang="zh-CN" sz="3200" dirty="0">
              <a:solidFill>
                <a:srgbClr val="3333FF"/>
              </a:solidFill>
              <a:latin typeface="黑体" pitchFamily="49" charset="-122"/>
              <a:ea typeface="黑体" pitchFamily="49" charset="-122"/>
            </a:endParaRPr>
          </a:p>
        </p:txBody>
      </p:sp>
      <p:sp>
        <p:nvSpPr>
          <p:cNvPr id="6" name="Text Box 3"/>
          <p:cNvSpPr txBox="1">
            <a:spLocks noChangeArrowheads="1"/>
          </p:cNvSpPr>
          <p:nvPr/>
        </p:nvSpPr>
        <p:spPr bwMode="auto">
          <a:xfrm>
            <a:off x="464401" y="2169541"/>
            <a:ext cx="846006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Font typeface="Wingdings" pitchFamily="2" charset="2"/>
              <a:buNone/>
            </a:pPr>
            <a:r>
              <a:rPr kumimoji="1" lang="zh-CN" altLang="en-US" sz="2800" dirty="0">
                <a:latin typeface="黑体" pitchFamily="49" charset="-122"/>
                <a:ea typeface="黑体" pitchFamily="49" charset="-122"/>
              </a:rPr>
              <a:t>集成了</a:t>
            </a:r>
            <a:r>
              <a:rPr kumimoji="1" lang="en-US" altLang="zh-CN" sz="2800" dirty="0">
                <a:latin typeface="黑体" pitchFamily="49" charset="-122"/>
                <a:ea typeface="黑体" pitchFamily="49" charset="-122"/>
              </a:rPr>
              <a:t>CPU</a:t>
            </a:r>
            <a:r>
              <a:rPr kumimoji="1" lang="zh-CN" altLang="en-US" sz="2800" dirty="0">
                <a:latin typeface="黑体" pitchFamily="49" charset="-122"/>
                <a:ea typeface="黑体" pitchFamily="49" charset="-122"/>
              </a:rPr>
              <a:t>、部分内存、部分</a:t>
            </a:r>
            <a:r>
              <a:rPr kumimoji="1" lang="en-US" altLang="zh-CN" sz="2800" dirty="0">
                <a:latin typeface="黑体" pitchFamily="49" charset="-122"/>
                <a:ea typeface="黑体" pitchFamily="49" charset="-122"/>
              </a:rPr>
              <a:t>I/O</a:t>
            </a:r>
            <a:r>
              <a:rPr kumimoji="1" lang="zh-CN" altLang="en-US" sz="2800" dirty="0">
                <a:latin typeface="黑体" pitchFamily="49" charset="-122"/>
                <a:ea typeface="黑体" pitchFamily="49" charset="-122"/>
              </a:rPr>
              <a:t>接口及总线等单元，具有微机基本功能的超大规模集成电路芯片。</a:t>
            </a:r>
            <a:endParaRPr kumimoji="1" lang="en-US" altLang="zh-CN" sz="2800" dirty="0">
              <a:latin typeface="黑体" pitchFamily="49" charset="-122"/>
              <a:ea typeface="黑体" pitchFamily="49" charset="-122"/>
            </a:endParaRPr>
          </a:p>
        </p:txBody>
      </p:sp>
      <p:sp>
        <p:nvSpPr>
          <p:cNvPr id="7" name="Rectangle 4"/>
          <p:cNvSpPr>
            <a:spLocks noChangeArrowheads="1"/>
          </p:cNvSpPr>
          <p:nvPr/>
        </p:nvSpPr>
        <p:spPr bwMode="auto">
          <a:xfrm>
            <a:off x="504429" y="3545879"/>
            <a:ext cx="6940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800" dirty="0">
                <a:solidFill>
                  <a:srgbClr val="FF0000"/>
                </a:solidFill>
                <a:latin typeface="黑体" pitchFamily="49" charset="-122"/>
                <a:ea typeface="黑体" pitchFamily="49" charset="-122"/>
              </a:rPr>
              <a:t>单片机特点</a:t>
            </a:r>
            <a:r>
              <a:rPr kumimoji="1" lang="zh-CN" altLang="en-US" sz="2800" dirty="0">
                <a:solidFill>
                  <a:srgbClr val="3333FF"/>
                </a:solidFill>
                <a:latin typeface="黑体" pitchFamily="49" charset="-122"/>
                <a:ea typeface="黑体" pitchFamily="49" charset="-122"/>
              </a:rPr>
              <a:t>：体积小、可靠性高、成本低。</a:t>
            </a:r>
          </a:p>
        </p:txBody>
      </p:sp>
      <p:sp>
        <p:nvSpPr>
          <p:cNvPr id="8" name="Rectangle 5"/>
          <p:cNvSpPr>
            <a:spLocks noChangeArrowheads="1"/>
          </p:cNvSpPr>
          <p:nvPr/>
        </p:nvSpPr>
        <p:spPr bwMode="auto">
          <a:xfrm>
            <a:off x="499295" y="4437112"/>
            <a:ext cx="8465194"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dirty="0">
                <a:solidFill>
                  <a:srgbClr val="FF0000"/>
                </a:solidFill>
                <a:latin typeface="黑体" pitchFamily="49" charset="-122"/>
                <a:ea typeface="黑体" pitchFamily="49" charset="-122"/>
              </a:rPr>
              <a:t>应用领域</a:t>
            </a:r>
            <a:r>
              <a:rPr kumimoji="1" lang="zh-CN" altLang="en-US" sz="2800" dirty="0">
                <a:solidFill>
                  <a:srgbClr val="3333FF"/>
                </a:solidFill>
                <a:latin typeface="黑体" pitchFamily="49" charset="-122"/>
                <a:ea typeface="黑体" pitchFamily="49" charset="-122"/>
              </a:rPr>
              <a:t>：工业控制、智能仪器仪表、家用电器和其它各种嵌入式系统。</a:t>
            </a:r>
          </a:p>
        </p:txBody>
      </p:sp>
    </p:spTree>
    <p:extLst>
      <p:ext uri="{BB962C8B-B14F-4D97-AF65-F5344CB8AC3E}">
        <p14:creationId xmlns:p14="http://schemas.microsoft.com/office/powerpoint/2010/main" val="4015191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23</a:t>
            </a:fld>
            <a:endParaRPr lang="en-US" altLang="zh-CN"/>
          </a:p>
        </p:txBody>
      </p:sp>
      <p:sp>
        <p:nvSpPr>
          <p:cNvPr id="5" name="Text Box 2050"/>
          <p:cNvSpPr txBox="1">
            <a:spLocks noChangeArrowheads="1"/>
          </p:cNvSpPr>
          <p:nvPr/>
        </p:nvSpPr>
        <p:spPr bwMode="auto">
          <a:xfrm>
            <a:off x="1163116" y="620683"/>
            <a:ext cx="42687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3200" dirty="0">
                <a:solidFill>
                  <a:srgbClr val="3333FF"/>
                </a:solidFill>
                <a:latin typeface="黑体" pitchFamily="49" charset="-122"/>
                <a:ea typeface="黑体" pitchFamily="49" charset="-122"/>
              </a:rPr>
              <a:t>2、台式微机（</a:t>
            </a:r>
            <a:r>
              <a:rPr kumimoji="1" lang="en-US" altLang="zh-CN" sz="3200" dirty="0">
                <a:solidFill>
                  <a:srgbClr val="3333FF"/>
                </a:solidFill>
                <a:latin typeface="黑体" pitchFamily="49" charset="-122"/>
                <a:ea typeface="黑体" pitchFamily="49" charset="-122"/>
              </a:rPr>
              <a:t>PC</a:t>
            </a:r>
            <a:r>
              <a:rPr kumimoji="1" lang="zh-CN" altLang="en-US" sz="3200" dirty="0">
                <a:solidFill>
                  <a:srgbClr val="3333FF"/>
                </a:solidFill>
                <a:latin typeface="黑体" pitchFamily="49" charset="-122"/>
                <a:ea typeface="黑体" pitchFamily="49" charset="-122"/>
              </a:rPr>
              <a:t>微机）</a:t>
            </a:r>
            <a:endParaRPr kumimoji="1" lang="en-US" altLang="zh-CN" sz="3200" dirty="0">
              <a:solidFill>
                <a:srgbClr val="3333FF"/>
              </a:solidFill>
              <a:latin typeface="黑体" pitchFamily="49" charset="-122"/>
              <a:ea typeface="黑体" pitchFamily="49" charset="-122"/>
            </a:endParaRPr>
          </a:p>
        </p:txBody>
      </p:sp>
      <p:sp>
        <p:nvSpPr>
          <p:cNvPr id="6" name="Text Box 2051"/>
          <p:cNvSpPr txBox="1">
            <a:spLocks noChangeArrowheads="1"/>
          </p:cNvSpPr>
          <p:nvPr/>
        </p:nvSpPr>
        <p:spPr bwMode="auto">
          <a:xfrm>
            <a:off x="618791" y="1681859"/>
            <a:ext cx="8074322" cy="222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lnSpc>
                <a:spcPct val="150000"/>
              </a:lnSpc>
              <a:buClr>
                <a:srgbClr val="FF3300"/>
              </a:buClr>
              <a:buFont typeface="Wingdings" panose="05000000000000000000" pitchFamily="2" charset="2"/>
              <a:buChar char="l"/>
            </a:pPr>
            <a:r>
              <a:rPr kumimoji="1" lang="zh-CN" altLang="en-US" b="1" dirty="0">
                <a:latin typeface="黑体" pitchFamily="49" charset="-122"/>
                <a:ea typeface="黑体" pitchFamily="49" charset="-122"/>
              </a:rPr>
              <a:t>由</a:t>
            </a:r>
            <a:r>
              <a:rPr kumimoji="1" lang="zh-CN" altLang="en-US" dirty="0">
                <a:latin typeface="黑体" pitchFamily="49" charset="-122"/>
                <a:ea typeface="黑体" pitchFamily="49" charset="-122"/>
              </a:rPr>
              <a:t>系统主板、 </a:t>
            </a:r>
            <a:r>
              <a:rPr kumimoji="1" lang="en-US" altLang="zh-CN" dirty="0">
                <a:latin typeface="黑体" pitchFamily="49" charset="-122"/>
                <a:ea typeface="黑体" pitchFamily="49" charset="-122"/>
              </a:rPr>
              <a:t>I/O</a:t>
            </a:r>
            <a:r>
              <a:rPr kumimoji="1" lang="zh-CN" altLang="en-US" dirty="0">
                <a:latin typeface="黑体" pitchFamily="49" charset="-122"/>
                <a:ea typeface="黑体" pitchFamily="49" charset="-122"/>
              </a:rPr>
              <a:t>接口卡、磁盘、光驱、电源等组装在主机箱内</a:t>
            </a:r>
          </a:p>
          <a:p>
            <a:pPr marL="457200" indent="-457200" eaLnBrk="1" hangingPunct="1">
              <a:lnSpc>
                <a:spcPct val="150000"/>
              </a:lnSpc>
              <a:buClr>
                <a:srgbClr val="FF3300"/>
              </a:buClr>
              <a:buFont typeface="Wingdings" panose="05000000000000000000" pitchFamily="2" charset="2"/>
              <a:buChar char="l"/>
            </a:pPr>
            <a:r>
              <a:rPr kumimoji="1" lang="zh-CN" altLang="en-US" dirty="0">
                <a:latin typeface="黑体" pitchFamily="49" charset="-122"/>
                <a:ea typeface="黑体" pitchFamily="49" charset="-122"/>
              </a:rPr>
              <a:t>外接键盘、显示器、鼠标等设备</a:t>
            </a:r>
          </a:p>
          <a:p>
            <a:pPr marL="457200" indent="-457200" eaLnBrk="1" hangingPunct="1">
              <a:lnSpc>
                <a:spcPct val="150000"/>
              </a:lnSpc>
              <a:buClr>
                <a:srgbClr val="FF3300"/>
              </a:buClr>
              <a:buFont typeface="Wingdings" panose="05000000000000000000" pitchFamily="2" charset="2"/>
              <a:buChar char="l"/>
            </a:pPr>
            <a:r>
              <a:rPr kumimoji="1" lang="zh-CN" altLang="en-US" dirty="0">
                <a:latin typeface="黑体" pitchFamily="49" charset="-122"/>
                <a:ea typeface="黑体" pitchFamily="49" charset="-122"/>
              </a:rPr>
              <a:t>安装系统软件和应用软件</a:t>
            </a:r>
          </a:p>
        </p:txBody>
      </p:sp>
      <p:sp>
        <p:nvSpPr>
          <p:cNvPr id="7" name="Rectangle 2052"/>
          <p:cNvSpPr>
            <a:spLocks noChangeArrowheads="1"/>
          </p:cNvSpPr>
          <p:nvPr/>
        </p:nvSpPr>
        <p:spPr bwMode="auto">
          <a:xfrm>
            <a:off x="254896" y="4039583"/>
            <a:ext cx="846683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dirty="0">
                <a:solidFill>
                  <a:srgbClr val="FF0000"/>
                </a:solidFill>
                <a:latin typeface="黑体" pitchFamily="49" charset="-122"/>
                <a:ea typeface="黑体" pitchFamily="49" charset="-122"/>
              </a:rPr>
              <a:t>台式微机特点</a:t>
            </a:r>
            <a:r>
              <a:rPr kumimoji="1" lang="zh-CN" altLang="en-US" sz="2800" dirty="0">
                <a:solidFill>
                  <a:srgbClr val="3333FF"/>
                </a:solidFill>
                <a:latin typeface="黑体" pitchFamily="49" charset="-122"/>
                <a:ea typeface="黑体" pitchFamily="49" charset="-122"/>
              </a:rPr>
              <a:t>：功能强、配置灵活、软件丰富、操作方便等。</a:t>
            </a:r>
          </a:p>
        </p:txBody>
      </p:sp>
      <p:sp>
        <p:nvSpPr>
          <p:cNvPr id="8" name="Rectangle 2053"/>
          <p:cNvSpPr>
            <a:spLocks noChangeArrowheads="1"/>
          </p:cNvSpPr>
          <p:nvPr/>
        </p:nvSpPr>
        <p:spPr bwMode="auto">
          <a:xfrm>
            <a:off x="202962" y="5183300"/>
            <a:ext cx="89154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dirty="0">
                <a:solidFill>
                  <a:srgbClr val="FF0000"/>
                </a:solidFill>
                <a:latin typeface="黑体" pitchFamily="49" charset="-122"/>
                <a:ea typeface="黑体" pitchFamily="49" charset="-122"/>
              </a:rPr>
              <a:t>应用领域</a:t>
            </a:r>
            <a:r>
              <a:rPr kumimoji="1" lang="zh-CN" altLang="en-US" sz="2800" dirty="0">
                <a:solidFill>
                  <a:srgbClr val="3333FF"/>
                </a:solidFill>
                <a:latin typeface="黑体" pitchFamily="49" charset="-122"/>
                <a:ea typeface="黑体" pitchFamily="49" charset="-122"/>
              </a:rPr>
              <a:t>：科学计算、事务处理、信息服务等许多领域。</a:t>
            </a:r>
          </a:p>
        </p:txBody>
      </p:sp>
    </p:spTree>
    <p:extLst>
      <p:ext uri="{BB962C8B-B14F-4D97-AF65-F5344CB8AC3E}">
        <p14:creationId xmlns:p14="http://schemas.microsoft.com/office/powerpoint/2010/main" val="381568687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24</a:t>
            </a:fld>
            <a:endParaRPr lang="en-US" altLang="zh-CN"/>
          </a:p>
        </p:txBody>
      </p:sp>
      <p:sp>
        <p:nvSpPr>
          <p:cNvPr id="5" name="Rectangle 30"/>
          <p:cNvSpPr>
            <a:spLocks noGrp="1" noChangeArrowheads="1"/>
          </p:cNvSpPr>
          <p:nvPr>
            <p:ph type="title"/>
          </p:nvPr>
        </p:nvSpPr>
        <p:spPr/>
        <p:txBody>
          <a:bodyPr/>
          <a:lstStyle/>
          <a:p>
            <a:r>
              <a:rPr lang="zh-CN" altLang="en-US" sz="3200" b="1" dirty="0">
                <a:solidFill>
                  <a:srgbClr val="3333FF"/>
                </a:solidFill>
                <a:latin typeface="黑体" panose="02010609060101010101" pitchFamily="49" charset="-122"/>
                <a:ea typeface="黑体" panose="02010609060101010101" pitchFamily="49" charset="-122"/>
              </a:rPr>
              <a:t>1.</a:t>
            </a:r>
            <a:r>
              <a:rPr lang="en-US" altLang="zh-CN" sz="3200" b="1" dirty="0">
                <a:solidFill>
                  <a:srgbClr val="3333FF"/>
                </a:solidFill>
                <a:latin typeface="黑体" panose="02010609060101010101" pitchFamily="49" charset="-122"/>
                <a:ea typeface="黑体" panose="02010609060101010101" pitchFamily="49" charset="-122"/>
              </a:rPr>
              <a:t>3</a:t>
            </a:r>
            <a:r>
              <a:rPr lang="zh-CN" altLang="en-US" sz="3200" b="1" dirty="0">
                <a:solidFill>
                  <a:srgbClr val="3333FF"/>
                </a:solidFill>
                <a:latin typeface="黑体" panose="02010609060101010101" pitchFamily="49" charset="-122"/>
                <a:ea typeface="黑体" panose="02010609060101010101" pitchFamily="49" charset="-122"/>
              </a:rPr>
              <a:t>  微机系统发展概况</a:t>
            </a:r>
            <a:endParaRPr lang="zh-CN" altLang="en-US" sz="3200" dirty="0">
              <a:solidFill>
                <a:srgbClr val="3333FF"/>
              </a:solidFill>
              <a:latin typeface="黑体" panose="02010609060101010101" pitchFamily="49" charset="-122"/>
              <a:ea typeface="黑体" panose="02010609060101010101" pitchFamily="49" charset="-122"/>
            </a:endParaRPr>
          </a:p>
        </p:txBody>
      </p:sp>
      <p:sp>
        <p:nvSpPr>
          <p:cNvPr id="6" name="Text Box 29"/>
          <p:cNvSpPr txBox="1">
            <a:spLocks noChangeArrowheads="1"/>
          </p:cNvSpPr>
          <p:nvPr/>
        </p:nvSpPr>
        <p:spPr bwMode="auto">
          <a:xfrm>
            <a:off x="539552" y="1556792"/>
            <a:ext cx="769818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rPr>
              <a:t>1）第一阶段(1971-1973)</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FF3300"/>
                </a:solidFill>
                <a:cs typeface="Times New Roman" pitchFamily="18" charset="0"/>
              </a:rPr>
              <a:t>•</a:t>
            </a:r>
            <a:r>
              <a:rPr kumimoji="1" lang="zh-CN" altLang="en-US" b="1" dirty="0">
                <a:latin typeface="黑体" panose="02010609060101010101" pitchFamily="49" charset="-122"/>
                <a:ea typeface="黑体" panose="02010609060101010101" pitchFamily="49" charset="-122"/>
              </a:rPr>
              <a:t>低档</a:t>
            </a:r>
            <a:r>
              <a:rPr kumimoji="1" lang="zh-CN" altLang="en-US" b="1" dirty="0">
                <a:latin typeface="黑体" panose="02010609060101010101" pitchFamily="49" charset="-122"/>
                <a:ea typeface="黑体" panose="02010609060101010101" pitchFamily="49" charset="-122"/>
                <a:cs typeface="Times New Roman" pitchFamily="18" charset="0"/>
              </a:rPr>
              <a:t>4</a:t>
            </a:r>
            <a:r>
              <a:rPr kumimoji="1" lang="zh-CN" altLang="en-US" b="1" dirty="0">
                <a:latin typeface="黑体" panose="02010609060101010101" pitchFamily="49" charset="-122"/>
                <a:ea typeface="黑体" panose="02010609060101010101" pitchFamily="49" charset="-122"/>
              </a:rPr>
              <a:t>位或8位微处理器与微机</a:t>
            </a:r>
            <a:endParaRPr kumimoji="1" lang="en-US" altLang="zh-CN" b="1" dirty="0">
              <a:latin typeface="黑体" panose="02010609060101010101" pitchFamily="49" charset="-122"/>
              <a:ea typeface="黑体" panose="02010609060101010101" pitchFamily="49" charset="-122"/>
            </a:endParaRP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系统结构与指令系统简单</a:t>
            </a: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集成度低、运行速度慢</a:t>
            </a: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机器语言或汇编语言编程</a:t>
            </a:r>
          </a:p>
        </p:txBody>
      </p:sp>
      <p:sp>
        <p:nvSpPr>
          <p:cNvPr id="7" name="Text Box 2"/>
          <p:cNvSpPr txBox="1">
            <a:spLocks noChangeArrowheads="1"/>
          </p:cNvSpPr>
          <p:nvPr/>
        </p:nvSpPr>
        <p:spPr bwMode="auto">
          <a:xfrm>
            <a:off x="517426" y="3813438"/>
            <a:ext cx="7742436"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rPr>
              <a:t>2）第二阶段(1974-1978)</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FF3300"/>
                </a:solidFill>
                <a:cs typeface="Times New Roman" pitchFamily="18" charset="0"/>
              </a:rPr>
              <a:t>•</a:t>
            </a:r>
            <a:r>
              <a:rPr kumimoji="1" lang="zh-CN" altLang="en-US" b="1" dirty="0">
                <a:latin typeface="黑体" panose="02010609060101010101" pitchFamily="49" charset="-122"/>
                <a:ea typeface="黑体" panose="02010609060101010101" pitchFamily="49" charset="-122"/>
              </a:rPr>
              <a:t>中档8位微处理器与微机</a:t>
            </a: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指令系统较丰富，具有典型计算机结构</a:t>
            </a: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集成度提高到5000-9000管/片</a:t>
            </a: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基本指令运行时间约1-2</a:t>
            </a:r>
            <a:r>
              <a:rPr kumimoji="1" lang="en-US" altLang="zh-CN" b="1" dirty="0">
                <a:latin typeface="黑体" panose="02010609060101010101" pitchFamily="49" charset="-122"/>
                <a:ea typeface="黑体" panose="02010609060101010101" pitchFamily="49" charset="-122"/>
              </a:rPr>
              <a:t>us</a:t>
            </a:r>
            <a:endParaRPr kumimoji="1" lang="zh-CN" altLang="en-US" b="1" dirty="0">
              <a:latin typeface="黑体" panose="02010609060101010101" pitchFamily="49" charset="-122"/>
              <a:ea typeface="黑体" panose="02010609060101010101" pitchFamily="49" charset="-122"/>
            </a:endParaRP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出现高级语言编程与简单操作系统</a:t>
            </a:r>
          </a:p>
        </p:txBody>
      </p:sp>
    </p:spTree>
    <p:extLst>
      <p:ext uri="{BB962C8B-B14F-4D97-AF65-F5344CB8AC3E}">
        <p14:creationId xmlns:p14="http://schemas.microsoft.com/office/powerpoint/2010/main" val="1612330748"/>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25</a:t>
            </a:fld>
            <a:endParaRPr lang="en-US" altLang="zh-CN"/>
          </a:p>
        </p:txBody>
      </p:sp>
      <p:sp>
        <p:nvSpPr>
          <p:cNvPr id="5" name="Text Box 1027"/>
          <p:cNvSpPr txBox="1">
            <a:spLocks noChangeArrowheads="1"/>
          </p:cNvSpPr>
          <p:nvPr/>
        </p:nvSpPr>
        <p:spPr bwMode="auto">
          <a:xfrm>
            <a:off x="323528" y="1916832"/>
            <a:ext cx="864096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rPr>
              <a:t>3）第三阶段(1978-1984)</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FF3300"/>
                </a:solidFill>
                <a:cs typeface="Times New Roman" pitchFamily="18" charset="0"/>
              </a:rPr>
              <a:t>•</a:t>
            </a:r>
            <a:r>
              <a:rPr kumimoji="1" lang="zh-CN" altLang="en-US" b="1" dirty="0">
                <a:latin typeface="黑体" panose="02010609060101010101" pitchFamily="49" charset="-122"/>
                <a:ea typeface="黑体" panose="02010609060101010101" pitchFamily="49" charset="-122"/>
              </a:rPr>
              <a:t>16位微处理器和微型计算机</a:t>
            </a: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集成度和运算速度比第二代提高了一个数量级</a:t>
            </a:r>
          </a:p>
          <a:p>
            <a:pPr eaLnBrk="1" hangingPunct="1"/>
            <a:r>
              <a:rPr kumimoji="1" lang="zh-CN" altLang="en-US" b="1" dirty="0">
                <a:latin typeface="黑体" panose="02010609060101010101" pitchFamily="49" charset="-122"/>
                <a:ea typeface="黑体" panose="02010609060101010101" pitchFamily="49" charset="-122"/>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指令系统更加丰富，系统结构增加了多级中断机制、多寻址机制、段式存储器结构、硬件乘除部件</a:t>
            </a: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kumimoji="1" lang="zh-CN" altLang="en-US" b="1" dirty="0">
                <a:latin typeface="黑体" panose="02010609060101010101" pitchFamily="49" charset="-122"/>
                <a:ea typeface="黑体" panose="02010609060101010101" pitchFamily="49" charset="-122"/>
              </a:rPr>
              <a:t>支撑软件是操作系统</a:t>
            </a:r>
          </a:p>
          <a:p>
            <a:pPr eaLnBrk="1" hangingPunct="1"/>
            <a:r>
              <a:rPr kumimoji="1" lang="zh-CN" altLang="en-US" b="1" dirty="0">
                <a:latin typeface="黑体" panose="02010609060101010101" pitchFamily="49" charset="-122"/>
                <a:ea typeface="黑体" panose="02010609060101010101" pitchFamily="49" charset="-122"/>
                <a:cs typeface="Times New Roman" pitchFamily="18" charset="0"/>
              </a:rPr>
              <a:t>	</a:t>
            </a:r>
            <a:r>
              <a:rPr kumimoji="1" lang="zh-CN" altLang="en-US" b="1" dirty="0">
                <a:solidFill>
                  <a:srgbClr val="FF3300"/>
                </a:solidFill>
                <a:latin typeface="黑体" panose="02010609060101010101" pitchFamily="49" charset="-122"/>
                <a:ea typeface="黑体" panose="02010609060101010101" pitchFamily="49" charset="-122"/>
                <a:cs typeface="Times New Roman" pitchFamily="18" charset="0"/>
              </a:rPr>
              <a:t>•</a:t>
            </a:r>
            <a:r>
              <a:rPr lang="zh-CN" altLang="en-US" b="1" dirty="0">
                <a:latin typeface="黑体" panose="02010609060101010101" pitchFamily="49" charset="-122"/>
                <a:ea typeface="黑体" panose="02010609060101010101" pitchFamily="49" charset="-122"/>
              </a:rPr>
              <a:t>外部设备种类增多</a:t>
            </a:r>
            <a:r>
              <a:rPr kumimoji="1" lang="zh-CN" altLang="en-US" b="1" dirty="0">
                <a:latin typeface="黑体" panose="02010609060101010101" pitchFamily="49" charset="-122"/>
                <a:ea typeface="黑体" panose="02010609060101010101" pitchFamily="49" charset="-122"/>
                <a:cs typeface="Times New Roman" pitchFamily="18" charset="0"/>
              </a:rPr>
              <a:t>	</a:t>
            </a:r>
          </a:p>
        </p:txBody>
      </p:sp>
    </p:spTree>
    <p:extLst>
      <p:ext uri="{BB962C8B-B14F-4D97-AF65-F5344CB8AC3E}">
        <p14:creationId xmlns:p14="http://schemas.microsoft.com/office/powerpoint/2010/main" val="346732377"/>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26</a:t>
            </a:fld>
            <a:endParaRPr lang="en-US" altLang="zh-CN"/>
          </a:p>
        </p:txBody>
      </p:sp>
      <p:sp>
        <p:nvSpPr>
          <p:cNvPr id="5" name="Text Box 2"/>
          <p:cNvSpPr txBox="1">
            <a:spLocks noChangeArrowheads="1"/>
          </p:cNvSpPr>
          <p:nvPr/>
        </p:nvSpPr>
        <p:spPr bwMode="auto">
          <a:xfrm>
            <a:off x="539552" y="1628800"/>
            <a:ext cx="837398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rPr>
              <a:t>4）第四阶段(1985-1991)</a:t>
            </a:r>
          </a:p>
          <a:p>
            <a:pPr eaLnBrk="1" hangingPunct="1"/>
            <a:r>
              <a:rPr kumimoji="1" lang="zh-CN" altLang="en-US" sz="2800" b="1" dirty="0">
                <a:solidFill>
                  <a:srgbClr val="3333FF"/>
                </a:solidFill>
              </a:rPr>
              <a:t>	</a:t>
            </a:r>
            <a:r>
              <a:rPr kumimoji="1" lang="zh-CN" altLang="en-US" sz="2800" b="1" dirty="0">
                <a:solidFill>
                  <a:srgbClr val="FF0000"/>
                </a:solidFill>
              </a:rPr>
              <a:t>•</a:t>
            </a:r>
            <a:r>
              <a:rPr kumimoji="1" lang="zh-CN" altLang="en-US" b="1" dirty="0">
                <a:latin typeface="黑体" panose="02010609060101010101" pitchFamily="49" charset="-122"/>
                <a:ea typeface="黑体" panose="02010609060101010101" pitchFamily="49" charset="-122"/>
              </a:rPr>
              <a:t>32位微处理器和微型计算机</a:t>
            </a:r>
          </a:p>
          <a:p>
            <a:pPr eaLnBrk="1" hangingPunct="1"/>
            <a:r>
              <a:rPr kumimoji="1" lang="en-US" altLang="zh-CN" b="1" dirty="0">
                <a:latin typeface="黑体" panose="02010609060101010101" pitchFamily="49" charset="-122"/>
                <a:ea typeface="黑体" panose="02010609060101010101" pitchFamily="49" charset="-122"/>
              </a:rPr>
              <a:t>	</a:t>
            </a:r>
            <a:r>
              <a:rPr kumimoji="1" lang="zh-CN" altLang="en-US" b="1" dirty="0">
                <a:solidFill>
                  <a:srgbClr val="FF0000"/>
                </a:solidFill>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微处理器芯片集成度达100万管/片</a:t>
            </a:r>
          </a:p>
          <a:p>
            <a:pPr eaLnBrk="1" hangingPunct="1"/>
            <a:r>
              <a:rPr kumimoji="1" lang="zh-CN" altLang="en-US" b="1" dirty="0">
                <a:latin typeface="黑体" panose="02010609060101010101" pitchFamily="49" charset="-122"/>
                <a:ea typeface="黑体" panose="02010609060101010101" pitchFamily="49" charset="-122"/>
              </a:rPr>
              <a:t>	</a:t>
            </a:r>
            <a:r>
              <a:rPr kumimoji="1" lang="zh-CN" altLang="en-US" b="1" dirty="0">
                <a:solidFill>
                  <a:srgbClr val="FF0000"/>
                </a:solidFill>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运行速度超过25</a:t>
            </a:r>
            <a:r>
              <a:rPr kumimoji="1" lang="en-US" altLang="zh-CN" b="1" dirty="0">
                <a:latin typeface="黑体" panose="02010609060101010101" pitchFamily="49" charset="-122"/>
                <a:ea typeface="黑体" panose="02010609060101010101" pitchFamily="49" charset="-122"/>
              </a:rPr>
              <a:t>MIPS</a:t>
            </a:r>
            <a:endParaRPr kumimoji="1" lang="zh-CN" altLang="en-US" b="1" dirty="0">
              <a:latin typeface="黑体" panose="02010609060101010101" pitchFamily="49" charset="-122"/>
              <a:ea typeface="黑体" panose="02010609060101010101" pitchFamily="49" charset="-122"/>
            </a:endParaRPr>
          </a:p>
          <a:p>
            <a:pPr eaLnBrk="1" hangingPunct="1"/>
            <a:r>
              <a:rPr kumimoji="1" lang="en-US" altLang="zh-CN" b="1" dirty="0">
                <a:latin typeface="黑体" panose="02010609060101010101" pitchFamily="49" charset="-122"/>
                <a:ea typeface="黑体" panose="02010609060101010101" pitchFamily="49" charset="-122"/>
              </a:rPr>
              <a:t>	</a:t>
            </a:r>
            <a:r>
              <a:rPr kumimoji="1" lang="zh-CN" altLang="en-US" b="1" dirty="0">
                <a:solidFill>
                  <a:srgbClr val="FF0000"/>
                </a:solidFill>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支持多用户多任务操作系统</a:t>
            </a:r>
            <a:r>
              <a:rPr kumimoji="1" lang="en-US" altLang="zh-CN" b="1" dirty="0">
                <a:latin typeface="黑体" panose="02010609060101010101" pitchFamily="49" charset="-122"/>
                <a:ea typeface="黑体" panose="02010609060101010101" pitchFamily="49" charset="-122"/>
              </a:rPr>
              <a:t>	</a:t>
            </a:r>
          </a:p>
        </p:txBody>
      </p:sp>
      <p:sp>
        <p:nvSpPr>
          <p:cNvPr id="6" name="Text Box 1027"/>
          <p:cNvSpPr txBox="1">
            <a:spLocks noChangeArrowheads="1"/>
          </p:cNvSpPr>
          <p:nvPr/>
        </p:nvSpPr>
        <p:spPr bwMode="auto">
          <a:xfrm>
            <a:off x="467544" y="4126209"/>
            <a:ext cx="83375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b="1" dirty="0">
                <a:solidFill>
                  <a:srgbClr val="3333FF"/>
                </a:solidFill>
                <a:latin typeface="宋体" pitchFamily="2" charset="-122"/>
              </a:rPr>
              <a:t>5）第五阶段(1992-目前)</a:t>
            </a:r>
          </a:p>
          <a:p>
            <a:pPr eaLnBrk="1" hangingPunct="1"/>
            <a:r>
              <a:rPr kumimoji="1" lang="zh-CN" altLang="en-US" sz="2800" b="1" dirty="0">
                <a:solidFill>
                  <a:srgbClr val="3333FF"/>
                </a:solidFill>
                <a:latin typeface="宋体" pitchFamily="2" charset="-122"/>
              </a:rPr>
              <a:t>	</a:t>
            </a:r>
            <a:r>
              <a:rPr kumimoji="1" lang="zh-CN" altLang="en-US" b="1" dirty="0">
                <a:solidFill>
                  <a:srgbClr val="FF0000"/>
                </a:solidFill>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高档32位、</a:t>
            </a:r>
            <a:r>
              <a:rPr lang="en-US" altLang="zh-CN" b="1" dirty="0">
                <a:latin typeface="黑体" panose="02010609060101010101" pitchFamily="49" charset="-122"/>
                <a:ea typeface="黑体" panose="02010609060101010101" pitchFamily="49" charset="-122"/>
              </a:rPr>
              <a:t>64</a:t>
            </a:r>
            <a:r>
              <a:rPr lang="zh-CN" altLang="en-US" b="1" dirty="0">
                <a:latin typeface="黑体" panose="02010609060101010101" pitchFamily="49" charset="-122"/>
                <a:ea typeface="黑体" panose="02010609060101010101" pitchFamily="49" charset="-122"/>
              </a:rPr>
              <a:t>位</a:t>
            </a:r>
            <a:r>
              <a:rPr kumimoji="1" lang="zh-CN" altLang="en-US" b="1" dirty="0">
                <a:latin typeface="黑体" panose="02010609060101010101" pitchFamily="49" charset="-122"/>
                <a:ea typeface="黑体" panose="02010609060101010101" pitchFamily="49" charset="-122"/>
              </a:rPr>
              <a:t>微处理器和微型计算机</a:t>
            </a:r>
          </a:p>
          <a:p>
            <a:pPr eaLnBrk="1" hangingPunct="1"/>
            <a:r>
              <a:rPr kumimoji="1" lang="en-US" altLang="zh-CN" b="1" dirty="0">
                <a:latin typeface="黑体" panose="02010609060101010101" pitchFamily="49" charset="-122"/>
                <a:ea typeface="黑体" panose="02010609060101010101" pitchFamily="49" charset="-122"/>
              </a:rPr>
              <a:t>	</a:t>
            </a:r>
            <a:r>
              <a:rPr kumimoji="1" lang="zh-CN" altLang="en-US" b="1" dirty="0">
                <a:solidFill>
                  <a:srgbClr val="FF0000"/>
                </a:solidFill>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微处理器芯片集成度达2800万管/片以上</a:t>
            </a:r>
          </a:p>
          <a:p>
            <a:pPr eaLnBrk="1" hangingPunct="1"/>
            <a:r>
              <a:rPr kumimoji="1" lang="zh-CN" altLang="en-US" b="1" dirty="0">
                <a:latin typeface="黑体" panose="02010609060101010101" pitchFamily="49" charset="-122"/>
                <a:ea typeface="黑体" panose="02010609060101010101" pitchFamily="49" charset="-122"/>
              </a:rPr>
              <a:t>	</a:t>
            </a:r>
            <a:r>
              <a:rPr kumimoji="1" lang="zh-CN" altLang="en-US" b="1" dirty="0">
                <a:solidFill>
                  <a:srgbClr val="FF0000"/>
                </a:solidFill>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时钟主频高达3.</a:t>
            </a:r>
            <a:r>
              <a:rPr kumimoji="1" lang="en-US" altLang="zh-CN" b="1" dirty="0">
                <a:latin typeface="黑体" panose="02010609060101010101" pitchFamily="49" charset="-122"/>
                <a:ea typeface="黑体" panose="02010609060101010101" pitchFamily="49" charset="-122"/>
              </a:rPr>
              <a:t>0 GHz</a:t>
            </a:r>
            <a:r>
              <a:rPr kumimoji="1" lang="zh-CN" altLang="en-US" b="1" dirty="0">
                <a:latin typeface="黑体" panose="02010609060101010101" pitchFamily="49" charset="-122"/>
                <a:ea typeface="黑体" panose="02010609060101010101" pitchFamily="49" charset="-122"/>
              </a:rPr>
              <a:t>以上</a:t>
            </a:r>
          </a:p>
          <a:p>
            <a:pPr eaLnBrk="1" hangingPunct="1"/>
            <a:r>
              <a:rPr kumimoji="1" lang="en-US" altLang="zh-CN" b="1" dirty="0">
                <a:latin typeface="黑体" panose="02010609060101010101" pitchFamily="49" charset="-122"/>
                <a:ea typeface="黑体" panose="02010609060101010101" pitchFamily="49" charset="-122"/>
              </a:rPr>
              <a:t>	</a:t>
            </a:r>
            <a:r>
              <a:rPr kumimoji="1" lang="zh-CN" altLang="en-US" b="1" dirty="0">
                <a:solidFill>
                  <a:srgbClr val="FF0000"/>
                </a:solidFill>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支持多用户多任务操作系统</a:t>
            </a:r>
            <a:r>
              <a:rPr kumimoji="1" lang="en-US" altLang="zh-CN" b="1"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137223046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7239000" y="6365014"/>
            <a:ext cx="1905000" cy="457200"/>
          </a:xfrm>
        </p:spPr>
        <p:txBody>
          <a:bodyPr/>
          <a:lstStyle/>
          <a:p>
            <a:pPr>
              <a:defRPr/>
            </a:pPr>
            <a:fld id="{1515BA99-5503-4A60-8724-B1480D6475FC}" type="slidenum">
              <a:rPr lang="zh-CN" altLang="en-US"/>
              <a:pPr>
                <a:defRPr/>
              </a:pPr>
              <a:t>27</a:t>
            </a:fld>
            <a:endParaRPr lang="en-US" altLang="zh-CN"/>
          </a:p>
        </p:txBody>
      </p:sp>
      <p:sp>
        <p:nvSpPr>
          <p:cNvPr id="26627" name="Rectangle 2"/>
          <p:cNvSpPr>
            <a:spLocks noGrp="1" noChangeArrowheads="1"/>
          </p:cNvSpPr>
          <p:nvPr>
            <p:ph type="title"/>
          </p:nvPr>
        </p:nvSpPr>
        <p:spPr>
          <a:xfrm>
            <a:off x="412682" y="1432637"/>
            <a:ext cx="7545448" cy="628211"/>
          </a:xfrm>
        </p:spPr>
        <p:txBody>
          <a:bodyPr/>
          <a:lstStyle/>
          <a:p>
            <a:pPr eaLnBrk="1" hangingPunct="1"/>
            <a:r>
              <a:rPr lang="en-US" altLang="zh-CN" sz="3600" b="1" dirty="0"/>
              <a:t>1. </a:t>
            </a:r>
            <a:r>
              <a:rPr lang="zh-CN" altLang="en-US" sz="3600" dirty="0"/>
              <a:t>教材中逻辑运算的图形符号表示</a:t>
            </a:r>
          </a:p>
        </p:txBody>
      </p:sp>
      <p:sp>
        <p:nvSpPr>
          <p:cNvPr id="7" name="Rectangle 3"/>
          <p:cNvSpPr txBox="1">
            <a:spLocks noChangeArrowheads="1"/>
          </p:cNvSpPr>
          <p:nvPr/>
        </p:nvSpPr>
        <p:spPr bwMode="auto">
          <a:xfrm>
            <a:off x="435758" y="2319648"/>
            <a:ext cx="4673601" cy="453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eaLnBrk="1" hangingPunct="1">
              <a:spcAft>
                <a:spcPct val="20000"/>
              </a:spcAft>
              <a:defRPr/>
            </a:pPr>
            <a:r>
              <a:rPr kumimoji="0" lang="zh-CN" altLang="en-US" kern="0" dirty="0">
                <a:latin typeface="宋体" pitchFamily="2" charset="-122"/>
              </a:rPr>
              <a:t>“</a:t>
            </a:r>
            <a:r>
              <a:rPr kumimoji="0" lang="zh-CN" altLang="en-US" kern="0" dirty="0"/>
              <a:t>与</a:t>
            </a:r>
            <a:r>
              <a:rPr kumimoji="0" lang="zh-CN" altLang="en-US" kern="0" dirty="0">
                <a:latin typeface="宋体" pitchFamily="2" charset="-122"/>
              </a:rPr>
              <a:t>”</a:t>
            </a:r>
            <a:r>
              <a:rPr kumimoji="0" lang="zh-CN" altLang="en-US" kern="0" dirty="0"/>
              <a:t>运算：</a:t>
            </a:r>
            <a:endParaRPr kumimoji="0" lang="en-US" altLang="zh-CN" kern="0" dirty="0"/>
          </a:p>
          <a:p>
            <a:pPr eaLnBrk="1" hangingPunct="1">
              <a:spcAft>
                <a:spcPct val="20000"/>
              </a:spcAft>
              <a:defRPr/>
            </a:pPr>
            <a:endParaRPr kumimoji="0" lang="zh-CN" altLang="en-US" kern="0" dirty="0"/>
          </a:p>
          <a:p>
            <a:pPr eaLnBrk="1" hangingPunct="1">
              <a:spcAft>
                <a:spcPct val="20000"/>
              </a:spcAft>
              <a:defRPr/>
            </a:pPr>
            <a:r>
              <a:rPr kumimoji="0" lang="zh-CN" altLang="en-US" kern="0" dirty="0">
                <a:latin typeface="宋体" pitchFamily="2" charset="-122"/>
              </a:rPr>
              <a:t>“</a:t>
            </a:r>
            <a:r>
              <a:rPr kumimoji="0" lang="zh-CN" altLang="en-US" kern="0" dirty="0"/>
              <a:t>或</a:t>
            </a:r>
            <a:r>
              <a:rPr kumimoji="0" lang="zh-CN" altLang="en-US" kern="0" dirty="0">
                <a:latin typeface="宋体" pitchFamily="2" charset="-122"/>
              </a:rPr>
              <a:t>”</a:t>
            </a:r>
            <a:r>
              <a:rPr kumimoji="0" lang="zh-CN" altLang="en-US" kern="0" dirty="0"/>
              <a:t>运算：</a:t>
            </a:r>
            <a:endParaRPr kumimoji="0" lang="en-US" altLang="zh-CN" kern="0" dirty="0"/>
          </a:p>
          <a:p>
            <a:pPr eaLnBrk="1" hangingPunct="1">
              <a:spcAft>
                <a:spcPct val="20000"/>
              </a:spcAft>
              <a:defRPr/>
            </a:pPr>
            <a:endParaRPr kumimoji="0" lang="en-US" altLang="zh-CN" kern="0" dirty="0"/>
          </a:p>
          <a:p>
            <a:pPr eaLnBrk="1" hangingPunct="1">
              <a:spcAft>
                <a:spcPct val="20000"/>
              </a:spcAft>
              <a:defRPr/>
            </a:pPr>
            <a:r>
              <a:rPr lang="zh-CN" altLang="en-US" dirty="0">
                <a:latin typeface="宋体" pitchFamily="2" charset="-122"/>
              </a:rPr>
              <a:t>“</a:t>
            </a:r>
            <a:r>
              <a:rPr lang="zh-CN" altLang="en-US" dirty="0"/>
              <a:t>非</a:t>
            </a:r>
            <a:r>
              <a:rPr lang="zh-CN" altLang="en-US" dirty="0">
                <a:latin typeface="宋体" pitchFamily="2" charset="-122"/>
              </a:rPr>
              <a:t>”</a:t>
            </a:r>
            <a:r>
              <a:rPr lang="zh-CN" altLang="en-US" dirty="0"/>
              <a:t>运算</a:t>
            </a:r>
            <a:endParaRPr lang="en-US" altLang="zh-CN" dirty="0"/>
          </a:p>
          <a:p>
            <a:pPr eaLnBrk="1" hangingPunct="1">
              <a:spcAft>
                <a:spcPct val="20000"/>
              </a:spcAft>
              <a:defRPr/>
            </a:pPr>
            <a:endParaRPr lang="en-US" altLang="zh-CN" dirty="0">
              <a:latin typeface="宋体" pitchFamily="2" charset="-122"/>
            </a:endParaRPr>
          </a:p>
          <a:p>
            <a:pPr eaLnBrk="1" hangingPunct="1">
              <a:spcAft>
                <a:spcPct val="20000"/>
              </a:spcAft>
              <a:defRPr/>
            </a:pPr>
            <a:r>
              <a:rPr lang="en-US" altLang="zh-CN" dirty="0">
                <a:latin typeface="宋体" pitchFamily="2" charset="-122"/>
              </a:rPr>
              <a:t>“</a:t>
            </a:r>
            <a:r>
              <a:rPr lang="zh-CN" altLang="en-US" dirty="0">
                <a:latin typeface="宋体" pitchFamily="2" charset="-122"/>
              </a:rPr>
              <a:t>与非</a:t>
            </a:r>
            <a:r>
              <a:rPr lang="en-US" altLang="zh-CN" dirty="0">
                <a:latin typeface="宋体" pitchFamily="2" charset="-122"/>
              </a:rPr>
              <a:t>”</a:t>
            </a:r>
            <a:r>
              <a:rPr lang="zh-CN" altLang="en-US" dirty="0">
                <a:latin typeface="宋体" pitchFamily="2" charset="-122"/>
              </a:rPr>
              <a:t>和“或非”运算</a:t>
            </a:r>
            <a:endParaRPr lang="en-US" altLang="zh-CN" dirty="0">
              <a:latin typeface="宋体" pitchFamily="2" charset="-122"/>
            </a:endParaRPr>
          </a:p>
          <a:p>
            <a:pPr eaLnBrk="1" hangingPunct="1">
              <a:spcAft>
                <a:spcPct val="20000"/>
              </a:spcAft>
              <a:defRPr/>
            </a:pPr>
            <a:endParaRPr lang="zh-CN" altLang="en-US" dirty="0"/>
          </a:p>
          <a:p>
            <a:pPr eaLnBrk="1" hangingPunct="1">
              <a:spcAft>
                <a:spcPct val="20000"/>
              </a:spcAft>
              <a:defRPr/>
            </a:pPr>
            <a:endParaRPr kumimoji="0" lang="zh-CN" altLang="en-US" kern="0" dirty="0"/>
          </a:p>
        </p:txBody>
      </p:sp>
      <p:grpSp>
        <p:nvGrpSpPr>
          <p:cNvPr id="8" name="组合 21"/>
          <p:cNvGrpSpPr>
            <a:grpSpLocks/>
          </p:cNvGrpSpPr>
          <p:nvPr/>
        </p:nvGrpSpPr>
        <p:grpSpPr bwMode="auto">
          <a:xfrm>
            <a:off x="3001955" y="2293192"/>
            <a:ext cx="1643063" cy="785812"/>
            <a:chOff x="1000100" y="4929198"/>
            <a:chExt cx="1643074" cy="785818"/>
          </a:xfrm>
        </p:grpSpPr>
        <p:sp>
          <p:nvSpPr>
            <p:cNvPr id="9" name="矩形 8"/>
            <p:cNvSpPr/>
            <p:nvPr/>
          </p:nvSpPr>
          <p:spPr bwMode="auto">
            <a:xfrm>
              <a:off x="1500166"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6637" name="TextBox 7"/>
            <p:cNvSpPr txBox="1">
              <a:spLocks noChangeArrowheads="1"/>
            </p:cNvSpPr>
            <p:nvPr/>
          </p:nvSpPr>
          <p:spPr bwMode="auto">
            <a:xfrm>
              <a:off x="1571604"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400" b="0">
                  <a:solidFill>
                    <a:schemeClr val="tx1"/>
                  </a:solidFill>
                  <a:latin typeface="Times New Roman" pitchFamily="18" charset="0"/>
                  <a:ea typeface="宋体" pitchFamily="2" charset="-122"/>
                </a:rPr>
                <a:t>&amp;</a:t>
              </a:r>
              <a:endParaRPr lang="zh-CN" altLang="en-US" sz="2400" b="0">
                <a:solidFill>
                  <a:schemeClr val="tx1"/>
                </a:solidFill>
                <a:latin typeface="Times New Roman" pitchFamily="18" charset="0"/>
                <a:ea typeface="宋体" pitchFamily="2" charset="-122"/>
              </a:endParaRPr>
            </a:p>
          </p:txBody>
        </p:sp>
        <p:cxnSp>
          <p:nvCxnSpPr>
            <p:cNvPr id="26638" name="直接连接符 9"/>
            <p:cNvCxnSpPr>
              <a:cxnSpLocks noChangeShapeType="1"/>
            </p:cNvCxnSpPr>
            <p:nvPr/>
          </p:nvCxnSpPr>
          <p:spPr bwMode="auto">
            <a:xfrm>
              <a:off x="1000100"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9" name="直接连接符 10"/>
            <p:cNvCxnSpPr>
              <a:cxnSpLocks noChangeShapeType="1"/>
            </p:cNvCxnSpPr>
            <p:nvPr/>
          </p:nvCxnSpPr>
          <p:spPr bwMode="auto">
            <a:xfrm>
              <a:off x="1000100"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40" name="直接连接符 11"/>
            <p:cNvCxnSpPr>
              <a:cxnSpLocks noChangeShapeType="1"/>
            </p:cNvCxnSpPr>
            <p:nvPr/>
          </p:nvCxnSpPr>
          <p:spPr bwMode="auto">
            <a:xfrm>
              <a:off x="2143108"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14" name="组合 29"/>
          <p:cNvGrpSpPr>
            <a:grpSpLocks/>
          </p:cNvGrpSpPr>
          <p:nvPr/>
        </p:nvGrpSpPr>
        <p:grpSpPr bwMode="auto">
          <a:xfrm>
            <a:off x="3071809" y="3469232"/>
            <a:ext cx="1643063" cy="785812"/>
            <a:chOff x="5429256" y="4929198"/>
            <a:chExt cx="1643074" cy="785818"/>
          </a:xfrm>
        </p:grpSpPr>
        <p:sp>
          <p:nvSpPr>
            <p:cNvPr id="15" name="矩形 14"/>
            <p:cNvSpPr/>
            <p:nvPr/>
          </p:nvSpPr>
          <p:spPr bwMode="auto">
            <a:xfrm>
              <a:off x="5929322"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6632" name="TextBox 25"/>
            <p:cNvSpPr txBox="1">
              <a:spLocks noChangeArrowheads="1"/>
            </p:cNvSpPr>
            <p:nvPr/>
          </p:nvSpPr>
          <p:spPr bwMode="auto">
            <a:xfrm>
              <a:off x="600076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000" b="0" dirty="0">
                  <a:solidFill>
                    <a:schemeClr val="tx1"/>
                  </a:solidFill>
                  <a:latin typeface="宋体" pitchFamily="2" charset="-122"/>
                  <a:ea typeface="宋体" pitchFamily="2" charset="-122"/>
                </a:rPr>
                <a:t>≥1</a:t>
              </a:r>
              <a:endParaRPr lang="zh-CN" altLang="en-US" sz="2400" b="0" dirty="0">
                <a:solidFill>
                  <a:schemeClr val="tx1"/>
                </a:solidFill>
                <a:latin typeface="Times New Roman" pitchFamily="18" charset="0"/>
                <a:ea typeface="宋体" pitchFamily="2" charset="-122"/>
              </a:endParaRPr>
            </a:p>
          </p:txBody>
        </p:sp>
        <p:cxnSp>
          <p:nvCxnSpPr>
            <p:cNvPr id="26633" name="直接连接符 26"/>
            <p:cNvCxnSpPr>
              <a:cxnSpLocks noChangeShapeType="1"/>
            </p:cNvCxnSpPr>
            <p:nvPr/>
          </p:nvCxnSpPr>
          <p:spPr bwMode="auto">
            <a:xfrm>
              <a:off x="5429256"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4" name="直接连接符 27"/>
            <p:cNvCxnSpPr>
              <a:cxnSpLocks noChangeShapeType="1"/>
            </p:cNvCxnSpPr>
            <p:nvPr/>
          </p:nvCxnSpPr>
          <p:spPr bwMode="auto">
            <a:xfrm>
              <a:off x="5429256"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5" name="直接连接符 28"/>
            <p:cNvCxnSpPr>
              <a:cxnSpLocks noChangeShapeType="1"/>
            </p:cNvCxnSpPr>
            <p:nvPr/>
          </p:nvCxnSpPr>
          <p:spPr bwMode="auto">
            <a:xfrm>
              <a:off x="6572264"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17" name="Group 29"/>
          <p:cNvGrpSpPr>
            <a:grpSpLocks/>
          </p:cNvGrpSpPr>
          <p:nvPr/>
        </p:nvGrpSpPr>
        <p:grpSpPr bwMode="auto">
          <a:xfrm>
            <a:off x="3089270" y="4743209"/>
            <a:ext cx="1797050" cy="785813"/>
            <a:chOff x="385" y="3203"/>
            <a:chExt cx="1132" cy="495"/>
          </a:xfrm>
        </p:grpSpPr>
        <p:sp>
          <p:nvSpPr>
            <p:cNvPr id="18" name="矩形 14"/>
            <p:cNvSpPr/>
            <p:nvPr/>
          </p:nvSpPr>
          <p:spPr bwMode="auto">
            <a:xfrm>
              <a:off x="700" y="3203"/>
              <a:ext cx="405" cy="495"/>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19" name="TextBox 15"/>
            <p:cNvSpPr txBox="1">
              <a:spLocks noChangeArrowheads="1"/>
            </p:cNvSpPr>
            <p:nvPr/>
          </p:nvSpPr>
          <p:spPr bwMode="auto">
            <a:xfrm>
              <a:off x="748" y="3294"/>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400" b="0" dirty="0">
                  <a:solidFill>
                    <a:schemeClr val="tx1"/>
                  </a:solidFill>
                  <a:latin typeface="Times New Roman" pitchFamily="18" charset="0"/>
                  <a:ea typeface="宋体" pitchFamily="2" charset="-122"/>
                </a:rPr>
                <a:t>1</a:t>
              </a:r>
              <a:endParaRPr lang="zh-CN" altLang="en-US" sz="2400" b="0" dirty="0">
                <a:solidFill>
                  <a:schemeClr val="tx1"/>
                </a:solidFill>
                <a:latin typeface="Times New Roman" pitchFamily="18" charset="0"/>
                <a:ea typeface="宋体" pitchFamily="2" charset="-122"/>
              </a:endParaRPr>
            </a:p>
          </p:txBody>
        </p:sp>
        <p:cxnSp>
          <p:nvCxnSpPr>
            <p:cNvPr id="20" name="直接连接符 16"/>
            <p:cNvCxnSpPr>
              <a:cxnSpLocks noChangeShapeType="1"/>
            </p:cNvCxnSpPr>
            <p:nvPr/>
          </p:nvCxnSpPr>
          <p:spPr bwMode="auto">
            <a:xfrm>
              <a:off x="385" y="3448"/>
              <a:ext cx="315" cy="1"/>
            </a:xfrm>
            <a:prstGeom prst="line">
              <a:avLst/>
            </a:prstGeom>
            <a:noFill/>
            <a:ln w="2222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1" name="直接连接符 18"/>
            <p:cNvCxnSpPr>
              <a:cxnSpLocks noChangeShapeType="1"/>
            </p:cNvCxnSpPr>
            <p:nvPr/>
          </p:nvCxnSpPr>
          <p:spPr bwMode="auto">
            <a:xfrm>
              <a:off x="1202" y="3448"/>
              <a:ext cx="315" cy="1"/>
            </a:xfrm>
            <a:prstGeom prst="line">
              <a:avLst/>
            </a:prstGeom>
            <a:noFill/>
            <a:ln w="22225" cap="sq"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
          <p:nvSpPr>
            <p:cNvPr id="22" name="椭圆 19"/>
            <p:cNvSpPr>
              <a:spLocks noChangeArrowheads="1"/>
            </p:cNvSpPr>
            <p:nvPr/>
          </p:nvSpPr>
          <p:spPr bwMode="auto">
            <a:xfrm>
              <a:off x="1105" y="3401"/>
              <a:ext cx="90" cy="90"/>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grpSp>
      <p:grpSp>
        <p:nvGrpSpPr>
          <p:cNvPr id="23" name="组合 22"/>
          <p:cNvGrpSpPr>
            <a:grpSpLocks/>
          </p:cNvGrpSpPr>
          <p:nvPr/>
        </p:nvGrpSpPr>
        <p:grpSpPr bwMode="auto">
          <a:xfrm>
            <a:off x="5109359" y="5955439"/>
            <a:ext cx="1785937" cy="785812"/>
            <a:chOff x="3214678" y="4929198"/>
            <a:chExt cx="1785950" cy="785818"/>
          </a:xfrm>
        </p:grpSpPr>
        <p:sp>
          <p:nvSpPr>
            <p:cNvPr id="24" name="矩形 23"/>
            <p:cNvSpPr/>
            <p:nvPr/>
          </p:nvSpPr>
          <p:spPr bwMode="auto">
            <a:xfrm>
              <a:off x="3714744" y="4929198"/>
              <a:ext cx="642943"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5" name="TextBox 15"/>
            <p:cNvSpPr txBox="1">
              <a:spLocks noChangeArrowheads="1"/>
            </p:cNvSpPr>
            <p:nvPr/>
          </p:nvSpPr>
          <p:spPr bwMode="auto">
            <a:xfrm>
              <a:off x="3786182"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400" b="0">
                  <a:solidFill>
                    <a:schemeClr val="tx1"/>
                  </a:solidFill>
                  <a:latin typeface="Times New Roman" pitchFamily="18" charset="0"/>
                  <a:ea typeface="宋体" pitchFamily="2" charset="-122"/>
                </a:rPr>
                <a:t>&amp;</a:t>
              </a:r>
              <a:endParaRPr lang="zh-CN" altLang="en-US" sz="2400" b="0">
                <a:solidFill>
                  <a:schemeClr val="tx1"/>
                </a:solidFill>
                <a:latin typeface="Times New Roman" pitchFamily="18" charset="0"/>
                <a:ea typeface="宋体" pitchFamily="2" charset="-122"/>
              </a:endParaRPr>
            </a:p>
          </p:txBody>
        </p:sp>
        <p:cxnSp>
          <p:nvCxnSpPr>
            <p:cNvPr id="26" name="直接连接符 16"/>
            <p:cNvCxnSpPr>
              <a:cxnSpLocks noChangeShapeType="1"/>
            </p:cNvCxnSpPr>
            <p:nvPr/>
          </p:nvCxnSpPr>
          <p:spPr bwMode="auto">
            <a:xfrm>
              <a:off x="3214678" y="5143512"/>
              <a:ext cx="500066" cy="1588"/>
            </a:xfrm>
            <a:prstGeom prst="line">
              <a:avLst/>
            </a:prstGeom>
            <a:noFill/>
            <a:ln w="2222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7" name="直接连接符 17"/>
            <p:cNvCxnSpPr>
              <a:cxnSpLocks noChangeShapeType="1"/>
            </p:cNvCxnSpPr>
            <p:nvPr/>
          </p:nvCxnSpPr>
          <p:spPr bwMode="auto">
            <a:xfrm>
              <a:off x="3214678" y="5500702"/>
              <a:ext cx="500066" cy="1588"/>
            </a:xfrm>
            <a:prstGeom prst="line">
              <a:avLst/>
            </a:prstGeom>
            <a:noFill/>
            <a:ln w="2222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28" name="直接连接符 18"/>
            <p:cNvCxnSpPr>
              <a:cxnSpLocks noChangeShapeType="1"/>
            </p:cNvCxnSpPr>
            <p:nvPr/>
          </p:nvCxnSpPr>
          <p:spPr bwMode="auto">
            <a:xfrm>
              <a:off x="4500562" y="5304722"/>
              <a:ext cx="500066" cy="1588"/>
            </a:xfrm>
            <a:prstGeom prst="line">
              <a:avLst/>
            </a:prstGeom>
            <a:noFill/>
            <a:ln w="22225" cap="sq"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
          <p:nvSpPr>
            <p:cNvPr id="29" name="椭圆 19"/>
            <p:cNvSpPr>
              <a:spLocks noChangeArrowheads="1"/>
            </p:cNvSpPr>
            <p:nvPr/>
          </p:nvSpPr>
          <p:spPr bwMode="auto">
            <a:xfrm>
              <a:off x="4357686"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grpSp>
      <p:grpSp>
        <p:nvGrpSpPr>
          <p:cNvPr id="30" name="组合 37"/>
          <p:cNvGrpSpPr>
            <a:grpSpLocks/>
          </p:cNvGrpSpPr>
          <p:nvPr/>
        </p:nvGrpSpPr>
        <p:grpSpPr bwMode="auto">
          <a:xfrm>
            <a:off x="7066749" y="5955439"/>
            <a:ext cx="1787525" cy="785812"/>
            <a:chOff x="6858016" y="4929198"/>
            <a:chExt cx="1785950" cy="785818"/>
          </a:xfrm>
        </p:grpSpPr>
        <p:sp>
          <p:nvSpPr>
            <p:cNvPr id="31" name="矩形 30"/>
            <p:cNvSpPr/>
            <p:nvPr/>
          </p:nvSpPr>
          <p:spPr bwMode="auto">
            <a:xfrm>
              <a:off x="7357637" y="4929198"/>
              <a:ext cx="643957"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32" name="TextBox 32"/>
            <p:cNvSpPr txBox="1">
              <a:spLocks noChangeArrowheads="1"/>
            </p:cNvSpPr>
            <p:nvPr/>
          </p:nvSpPr>
          <p:spPr bwMode="auto">
            <a:xfrm>
              <a:off x="742952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000" b="0" dirty="0">
                  <a:solidFill>
                    <a:schemeClr val="tx1"/>
                  </a:solidFill>
                  <a:latin typeface="宋体" pitchFamily="2" charset="-122"/>
                  <a:ea typeface="宋体" pitchFamily="2" charset="-122"/>
                </a:rPr>
                <a:t>≥1</a:t>
              </a:r>
              <a:endParaRPr lang="zh-CN" altLang="en-US" sz="2400" b="0" dirty="0">
                <a:solidFill>
                  <a:schemeClr val="tx1"/>
                </a:solidFill>
                <a:latin typeface="Times New Roman" pitchFamily="18" charset="0"/>
                <a:ea typeface="宋体" pitchFamily="2" charset="-122"/>
              </a:endParaRPr>
            </a:p>
          </p:txBody>
        </p:sp>
        <p:cxnSp>
          <p:nvCxnSpPr>
            <p:cNvPr id="33" name="直接连接符 33"/>
            <p:cNvCxnSpPr>
              <a:cxnSpLocks noChangeShapeType="1"/>
            </p:cNvCxnSpPr>
            <p:nvPr/>
          </p:nvCxnSpPr>
          <p:spPr bwMode="auto">
            <a:xfrm>
              <a:off x="6858016" y="5143512"/>
              <a:ext cx="500066" cy="1588"/>
            </a:xfrm>
            <a:prstGeom prst="line">
              <a:avLst/>
            </a:prstGeom>
            <a:noFill/>
            <a:ln w="2222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4" name="直接连接符 34"/>
            <p:cNvCxnSpPr>
              <a:cxnSpLocks noChangeShapeType="1"/>
            </p:cNvCxnSpPr>
            <p:nvPr/>
          </p:nvCxnSpPr>
          <p:spPr bwMode="auto">
            <a:xfrm>
              <a:off x="6858016" y="5500702"/>
              <a:ext cx="500066" cy="1588"/>
            </a:xfrm>
            <a:prstGeom prst="line">
              <a:avLst/>
            </a:prstGeom>
            <a:noFill/>
            <a:ln w="2222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5" name="直接连接符 35"/>
            <p:cNvCxnSpPr>
              <a:cxnSpLocks noChangeShapeType="1"/>
            </p:cNvCxnSpPr>
            <p:nvPr/>
          </p:nvCxnSpPr>
          <p:spPr bwMode="auto">
            <a:xfrm>
              <a:off x="8143900" y="5299267"/>
              <a:ext cx="500066" cy="1588"/>
            </a:xfrm>
            <a:prstGeom prst="line">
              <a:avLst/>
            </a:prstGeom>
            <a:noFill/>
            <a:ln w="22225" cap="sq"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
          <p:nvSpPr>
            <p:cNvPr id="36" name="椭圆 36"/>
            <p:cNvSpPr>
              <a:spLocks noChangeArrowheads="1"/>
            </p:cNvSpPr>
            <p:nvPr/>
          </p:nvSpPr>
          <p:spPr bwMode="auto">
            <a:xfrm>
              <a:off x="8001024"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grpSp>
      <p:sp>
        <p:nvSpPr>
          <p:cNvPr id="2" name="矩形 1"/>
          <p:cNvSpPr/>
          <p:nvPr/>
        </p:nvSpPr>
        <p:spPr>
          <a:xfrm>
            <a:off x="5799120" y="2286811"/>
            <a:ext cx="2339102" cy="523220"/>
          </a:xfrm>
          <a:prstGeom prst="rect">
            <a:avLst/>
          </a:prstGeom>
        </p:spPr>
        <p:txBody>
          <a:bodyPr wrap="none">
            <a:spAutoFit/>
          </a:bodyPr>
          <a:lstStyle/>
          <a:p>
            <a:pPr eaLnBrk="1" hangingPunct="1">
              <a:spcBef>
                <a:spcPct val="40000"/>
              </a:spcBef>
              <a:spcAft>
                <a:spcPct val="40000"/>
              </a:spcAft>
            </a:pPr>
            <a:r>
              <a:rPr lang="zh-CN" altLang="en-US" sz="2800" b="1" dirty="0">
                <a:solidFill>
                  <a:schemeClr val="tx2"/>
                </a:solidFill>
                <a:latin typeface="宋体" pitchFamily="2" charset="-122"/>
              </a:rPr>
              <a:t>“</a:t>
            </a:r>
            <a:r>
              <a:rPr lang="zh-CN" altLang="en-US" sz="2800" b="1" dirty="0">
                <a:solidFill>
                  <a:schemeClr val="tx2"/>
                </a:solidFill>
              </a:rPr>
              <a:t>异或</a:t>
            </a:r>
            <a:r>
              <a:rPr lang="zh-CN" altLang="en-US" sz="2800" b="1" dirty="0">
                <a:solidFill>
                  <a:schemeClr val="tx2"/>
                </a:solidFill>
                <a:latin typeface="宋体" pitchFamily="2" charset="-122"/>
              </a:rPr>
              <a:t>”</a:t>
            </a:r>
            <a:r>
              <a:rPr lang="zh-CN" altLang="en-US" sz="2800" b="1" dirty="0">
                <a:solidFill>
                  <a:schemeClr val="tx2"/>
                </a:solidFill>
              </a:rPr>
              <a:t>运算</a:t>
            </a:r>
          </a:p>
        </p:txBody>
      </p:sp>
      <p:sp>
        <p:nvSpPr>
          <p:cNvPr id="3" name="矩形 2"/>
          <p:cNvSpPr/>
          <p:nvPr/>
        </p:nvSpPr>
        <p:spPr>
          <a:xfrm>
            <a:off x="1288140" y="548680"/>
            <a:ext cx="5827236" cy="707886"/>
          </a:xfrm>
          <a:prstGeom prst="rect">
            <a:avLst/>
          </a:prstGeom>
        </p:spPr>
        <p:txBody>
          <a:bodyPr wrap="none">
            <a:spAutoFit/>
          </a:bodyPr>
          <a:lstStyle/>
          <a:p>
            <a:r>
              <a:rPr lang="en-US" altLang="zh-CN" sz="4000" dirty="0">
                <a:solidFill>
                  <a:srgbClr val="C00000"/>
                </a:solidFill>
                <a:latin typeface="隶书" panose="02010509060101010101" pitchFamily="49" charset="-122"/>
                <a:ea typeface="隶书" panose="02010509060101010101" pitchFamily="49" charset="-122"/>
              </a:rPr>
              <a:t>1.4 </a:t>
            </a:r>
            <a:r>
              <a:rPr lang="zh-CN" altLang="en-US" sz="4000" dirty="0">
                <a:solidFill>
                  <a:srgbClr val="C00000"/>
                </a:solidFill>
                <a:latin typeface="隶书" panose="02010509060101010101" pitchFamily="49" charset="-122"/>
                <a:ea typeface="隶书" panose="02010509060101010101" pitchFamily="49" charset="-122"/>
              </a:rPr>
              <a:t>基本逻辑门及译码器</a:t>
            </a:r>
          </a:p>
        </p:txBody>
      </p:sp>
      <p:grpSp>
        <p:nvGrpSpPr>
          <p:cNvPr id="40" name="组合 29">
            <a:extLst>
              <a:ext uri="{FF2B5EF4-FFF2-40B4-BE49-F238E27FC236}">
                <a16:creationId xmlns:a16="http://schemas.microsoft.com/office/drawing/2014/main" id="{605AFF24-BAC6-4BEB-8DED-F3C51BCBA7D2}"/>
              </a:ext>
            </a:extLst>
          </p:cNvPr>
          <p:cNvGrpSpPr>
            <a:grpSpLocks/>
          </p:cNvGrpSpPr>
          <p:nvPr/>
        </p:nvGrpSpPr>
        <p:grpSpPr bwMode="auto">
          <a:xfrm>
            <a:off x="6053443" y="3048284"/>
            <a:ext cx="1643063" cy="785812"/>
            <a:chOff x="5429256" y="4929198"/>
            <a:chExt cx="1643074" cy="785818"/>
          </a:xfrm>
        </p:grpSpPr>
        <p:sp>
          <p:nvSpPr>
            <p:cNvPr id="41" name="矩形 40">
              <a:extLst>
                <a:ext uri="{FF2B5EF4-FFF2-40B4-BE49-F238E27FC236}">
                  <a16:creationId xmlns:a16="http://schemas.microsoft.com/office/drawing/2014/main" id="{00E94FD4-9B8B-44E2-9077-D8B806FEEAEB}"/>
                </a:ext>
              </a:extLst>
            </p:cNvPr>
            <p:cNvSpPr/>
            <p:nvPr/>
          </p:nvSpPr>
          <p:spPr bwMode="auto">
            <a:xfrm>
              <a:off x="5929322"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42" name="TextBox 25">
              <a:extLst>
                <a:ext uri="{FF2B5EF4-FFF2-40B4-BE49-F238E27FC236}">
                  <a16:creationId xmlns:a16="http://schemas.microsoft.com/office/drawing/2014/main" id="{90375D08-26C8-4574-90FA-5F4100F6F6EC}"/>
                </a:ext>
              </a:extLst>
            </p:cNvPr>
            <p:cNvSpPr txBox="1">
              <a:spLocks noChangeArrowheads="1"/>
            </p:cNvSpPr>
            <p:nvPr/>
          </p:nvSpPr>
          <p:spPr bwMode="auto">
            <a:xfrm>
              <a:off x="6000760" y="4982216"/>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000" b="0" dirty="0">
                  <a:solidFill>
                    <a:schemeClr val="tx1"/>
                  </a:solidFill>
                  <a:latin typeface="宋体" pitchFamily="2" charset="-122"/>
                  <a:ea typeface="宋体" pitchFamily="2" charset="-122"/>
                </a:rPr>
                <a:t>=1</a:t>
              </a:r>
              <a:endParaRPr lang="zh-CN" altLang="en-US" sz="2400" b="0" dirty="0">
                <a:solidFill>
                  <a:schemeClr val="tx1"/>
                </a:solidFill>
                <a:latin typeface="Times New Roman" pitchFamily="18" charset="0"/>
                <a:ea typeface="宋体" pitchFamily="2" charset="-122"/>
              </a:endParaRPr>
            </a:p>
          </p:txBody>
        </p:sp>
        <p:cxnSp>
          <p:nvCxnSpPr>
            <p:cNvPr id="43" name="直接连接符 26">
              <a:extLst>
                <a:ext uri="{FF2B5EF4-FFF2-40B4-BE49-F238E27FC236}">
                  <a16:creationId xmlns:a16="http://schemas.microsoft.com/office/drawing/2014/main" id="{2A5C4BE8-8B3F-4ECD-BC5C-48F8B5D0D471}"/>
                </a:ext>
              </a:extLst>
            </p:cNvPr>
            <p:cNvCxnSpPr>
              <a:cxnSpLocks noChangeShapeType="1"/>
            </p:cNvCxnSpPr>
            <p:nvPr/>
          </p:nvCxnSpPr>
          <p:spPr bwMode="auto">
            <a:xfrm>
              <a:off x="5429256"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44" name="直接连接符 27">
              <a:extLst>
                <a:ext uri="{FF2B5EF4-FFF2-40B4-BE49-F238E27FC236}">
                  <a16:creationId xmlns:a16="http://schemas.microsoft.com/office/drawing/2014/main" id="{2A0C2A53-66F8-45CB-B02B-3D1AE3DFEFE6}"/>
                </a:ext>
              </a:extLst>
            </p:cNvPr>
            <p:cNvCxnSpPr>
              <a:cxnSpLocks noChangeShapeType="1"/>
            </p:cNvCxnSpPr>
            <p:nvPr/>
          </p:nvCxnSpPr>
          <p:spPr bwMode="auto">
            <a:xfrm>
              <a:off x="5429256"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45" name="直接连接符 28">
              <a:extLst>
                <a:ext uri="{FF2B5EF4-FFF2-40B4-BE49-F238E27FC236}">
                  <a16:creationId xmlns:a16="http://schemas.microsoft.com/office/drawing/2014/main" id="{1966576B-A37B-4500-A76C-D33EFF4CB071}"/>
                </a:ext>
              </a:extLst>
            </p:cNvPr>
            <p:cNvCxnSpPr>
              <a:cxnSpLocks noChangeShapeType="1"/>
            </p:cNvCxnSpPr>
            <p:nvPr/>
          </p:nvCxnSpPr>
          <p:spPr bwMode="auto">
            <a:xfrm>
              <a:off x="6572264"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down)">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04664"/>
            <a:ext cx="7793037" cy="838423"/>
          </a:xfrm>
        </p:spPr>
        <p:txBody>
          <a:bodyPr/>
          <a:lstStyle/>
          <a:p>
            <a:r>
              <a:rPr lang="zh-CN" altLang="en-US" dirty="0"/>
              <a:t>其他常见逻辑图形符号表示</a:t>
            </a: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28</a:t>
            </a:fld>
            <a:endParaRPr lang="en-US" altLang="zh-CN"/>
          </a:p>
        </p:txBody>
      </p:sp>
      <p:pic>
        <p:nvPicPr>
          <p:cNvPr id="5" name="图片 4"/>
          <p:cNvPicPr>
            <a:picLocks noChangeAspect="1"/>
          </p:cNvPicPr>
          <p:nvPr/>
        </p:nvPicPr>
        <p:blipFill>
          <a:blip r:embed="rId2"/>
          <a:stretch>
            <a:fillRect/>
          </a:stretch>
        </p:blipFill>
        <p:spPr>
          <a:xfrm>
            <a:off x="827584" y="1766189"/>
            <a:ext cx="7842568" cy="3858415"/>
          </a:xfrm>
          <a:prstGeom prst="rect">
            <a:avLst/>
          </a:prstGeom>
        </p:spPr>
      </p:pic>
    </p:spTree>
    <p:extLst>
      <p:ext uri="{BB962C8B-B14F-4D97-AF65-F5344CB8AC3E}">
        <p14:creationId xmlns:p14="http://schemas.microsoft.com/office/powerpoint/2010/main" val="2884119766"/>
      </p:ext>
    </p:extLst>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ADA366C6-DCEC-4A33-9107-C6C1B4854631}" type="slidenum">
              <a:rPr lang="zh-CN" altLang="en-US"/>
              <a:pPr>
                <a:defRPr/>
              </a:pPr>
              <a:t>29</a:t>
            </a:fld>
            <a:endParaRPr lang="en-US" altLang="zh-CN"/>
          </a:p>
        </p:txBody>
      </p:sp>
      <p:sp>
        <p:nvSpPr>
          <p:cNvPr id="30723" name="Rectangle 2"/>
          <p:cNvSpPr>
            <a:spLocks noGrp="1" noChangeArrowheads="1"/>
          </p:cNvSpPr>
          <p:nvPr>
            <p:ph type="title"/>
          </p:nvPr>
        </p:nvSpPr>
        <p:spPr>
          <a:xfrm>
            <a:off x="1150938" y="214313"/>
            <a:ext cx="7793037" cy="838200"/>
          </a:xfrm>
        </p:spPr>
        <p:txBody>
          <a:bodyPr/>
          <a:lstStyle/>
          <a:p>
            <a:pPr eaLnBrk="1" hangingPunct="1"/>
            <a:r>
              <a:rPr lang="en-US" altLang="zh-CN" b="1" dirty="0"/>
              <a:t>2.</a:t>
            </a:r>
            <a:r>
              <a:rPr lang="en-US" altLang="zh-CN" dirty="0"/>
              <a:t> </a:t>
            </a:r>
            <a:r>
              <a:rPr lang="zh-CN" altLang="en-US" dirty="0"/>
              <a:t>译码器</a:t>
            </a:r>
            <a:r>
              <a:rPr lang="en-US" altLang="zh-CN" dirty="0"/>
              <a:t>--</a:t>
            </a:r>
            <a:r>
              <a:rPr lang="en-US" altLang="zh-CN" sz="3600" b="1" dirty="0"/>
              <a:t>74LS138</a:t>
            </a:r>
            <a:endParaRPr lang="zh-CN" altLang="en-US" dirty="0"/>
          </a:p>
        </p:txBody>
      </p:sp>
      <p:grpSp>
        <p:nvGrpSpPr>
          <p:cNvPr id="30724" name="Group 4"/>
          <p:cNvGrpSpPr>
            <a:grpSpLocks/>
          </p:cNvGrpSpPr>
          <p:nvPr/>
        </p:nvGrpSpPr>
        <p:grpSpPr bwMode="auto">
          <a:xfrm>
            <a:off x="251520" y="2662238"/>
            <a:ext cx="2376264" cy="3287042"/>
            <a:chOff x="1883" y="1809"/>
            <a:chExt cx="1632" cy="2256"/>
          </a:xfrm>
        </p:grpSpPr>
        <p:sp>
          <p:nvSpPr>
            <p:cNvPr id="30744" name="Rectangle 5"/>
            <p:cNvSpPr>
              <a:spLocks noChangeArrowheads="1"/>
            </p:cNvSpPr>
            <p:nvPr/>
          </p:nvSpPr>
          <p:spPr bwMode="auto">
            <a:xfrm>
              <a:off x="2123" y="1809"/>
              <a:ext cx="1152" cy="2256"/>
            </a:xfrm>
            <a:prstGeom prst="rect">
              <a:avLst/>
            </a:prstGeom>
            <a:solidFill>
              <a:srgbClr val="339966"/>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30745" name="Line 6"/>
            <p:cNvSpPr>
              <a:spLocks noChangeShapeType="1"/>
            </p:cNvSpPr>
            <p:nvPr/>
          </p:nvSpPr>
          <p:spPr bwMode="auto">
            <a:xfrm>
              <a:off x="3275" y="200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Line 7"/>
            <p:cNvSpPr>
              <a:spLocks noChangeShapeType="1"/>
            </p:cNvSpPr>
            <p:nvPr/>
          </p:nvSpPr>
          <p:spPr bwMode="auto">
            <a:xfrm>
              <a:off x="3275" y="224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7" name="Line 8"/>
            <p:cNvSpPr>
              <a:spLocks noChangeShapeType="1"/>
            </p:cNvSpPr>
            <p:nvPr/>
          </p:nvSpPr>
          <p:spPr bwMode="auto">
            <a:xfrm>
              <a:off x="3275" y="248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8" name="Line 9"/>
            <p:cNvSpPr>
              <a:spLocks noChangeShapeType="1"/>
            </p:cNvSpPr>
            <p:nvPr/>
          </p:nvSpPr>
          <p:spPr bwMode="auto">
            <a:xfrm>
              <a:off x="3275" y="272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9" name="Line 10"/>
            <p:cNvSpPr>
              <a:spLocks noChangeShapeType="1"/>
            </p:cNvSpPr>
            <p:nvPr/>
          </p:nvSpPr>
          <p:spPr bwMode="auto">
            <a:xfrm>
              <a:off x="3275" y="300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0" name="Line 11"/>
            <p:cNvSpPr>
              <a:spLocks noChangeShapeType="1"/>
            </p:cNvSpPr>
            <p:nvPr/>
          </p:nvSpPr>
          <p:spPr bwMode="auto">
            <a:xfrm>
              <a:off x="3275" y="3297"/>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Line 12"/>
            <p:cNvSpPr>
              <a:spLocks noChangeShapeType="1"/>
            </p:cNvSpPr>
            <p:nvPr/>
          </p:nvSpPr>
          <p:spPr bwMode="auto">
            <a:xfrm>
              <a:off x="3275" y="358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Line 13"/>
            <p:cNvSpPr>
              <a:spLocks noChangeShapeType="1"/>
            </p:cNvSpPr>
            <p:nvPr/>
          </p:nvSpPr>
          <p:spPr bwMode="auto">
            <a:xfrm>
              <a:off x="3275" y="3873"/>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Text Box 14"/>
            <p:cNvSpPr txBox="1">
              <a:spLocks noChangeArrowheads="1"/>
            </p:cNvSpPr>
            <p:nvPr/>
          </p:nvSpPr>
          <p:spPr bwMode="auto">
            <a:xfrm>
              <a:off x="2123" y="1905"/>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G</a:t>
              </a:r>
              <a:r>
                <a:rPr lang="en-US" altLang="zh-CN" sz="1800" b="0">
                  <a:solidFill>
                    <a:schemeClr val="bg1"/>
                  </a:solidFill>
                  <a:latin typeface="Times New Roman" pitchFamily="18" charset="0"/>
                  <a:ea typeface="宋体" pitchFamily="2" charset="-122"/>
                </a:rPr>
                <a:t>1</a:t>
              </a:r>
              <a:endParaRPr lang="en-US" altLang="zh-CN" sz="3200" b="0">
                <a:solidFill>
                  <a:schemeClr val="bg1"/>
                </a:solidFill>
                <a:latin typeface="Times New Roman" pitchFamily="18" charset="0"/>
                <a:ea typeface="宋体" pitchFamily="2" charset="-122"/>
              </a:endParaRPr>
            </a:p>
          </p:txBody>
        </p:sp>
        <p:sp>
          <p:nvSpPr>
            <p:cNvPr id="30754" name="Text Box 15"/>
            <p:cNvSpPr txBox="1">
              <a:spLocks noChangeArrowheads="1"/>
            </p:cNvSpPr>
            <p:nvPr/>
          </p:nvSpPr>
          <p:spPr bwMode="auto">
            <a:xfrm>
              <a:off x="2123" y="224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G</a:t>
              </a:r>
              <a:r>
                <a:rPr lang="en-US" altLang="zh-CN" sz="1800" b="0">
                  <a:solidFill>
                    <a:schemeClr val="bg1"/>
                  </a:solidFill>
                  <a:latin typeface="Times New Roman" pitchFamily="18" charset="0"/>
                  <a:ea typeface="宋体" pitchFamily="2" charset="-122"/>
                </a:rPr>
                <a:t>2A</a:t>
              </a:r>
              <a:endParaRPr lang="en-US" altLang="zh-CN" sz="3200" b="0">
                <a:solidFill>
                  <a:schemeClr val="bg1"/>
                </a:solidFill>
                <a:latin typeface="Times New Roman" pitchFamily="18" charset="0"/>
                <a:ea typeface="宋体" pitchFamily="2" charset="-122"/>
              </a:endParaRPr>
            </a:p>
          </p:txBody>
        </p:sp>
        <p:sp>
          <p:nvSpPr>
            <p:cNvPr id="30755" name="Line 16"/>
            <p:cNvSpPr>
              <a:spLocks noChangeShapeType="1"/>
            </p:cNvSpPr>
            <p:nvPr/>
          </p:nvSpPr>
          <p:spPr bwMode="auto">
            <a:xfrm>
              <a:off x="2210" y="2289"/>
              <a:ext cx="24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6" name="Text Box 17"/>
            <p:cNvSpPr txBox="1">
              <a:spLocks noChangeArrowheads="1"/>
            </p:cNvSpPr>
            <p:nvPr/>
          </p:nvSpPr>
          <p:spPr bwMode="auto">
            <a:xfrm>
              <a:off x="2123" y="2529"/>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G</a:t>
              </a:r>
              <a:r>
                <a:rPr lang="en-US" altLang="zh-CN" sz="1800" b="0">
                  <a:solidFill>
                    <a:schemeClr val="bg1"/>
                  </a:solidFill>
                  <a:latin typeface="Times New Roman" pitchFamily="18" charset="0"/>
                  <a:ea typeface="宋体" pitchFamily="2" charset="-122"/>
                </a:rPr>
                <a:t>2B</a:t>
              </a:r>
              <a:endParaRPr lang="en-US" altLang="zh-CN" sz="3200" b="0">
                <a:solidFill>
                  <a:schemeClr val="bg1"/>
                </a:solidFill>
                <a:latin typeface="Times New Roman" pitchFamily="18" charset="0"/>
                <a:ea typeface="宋体" pitchFamily="2" charset="-122"/>
              </a:endParaRPr>
            </a:p>
          </p:txBody>
        </p:sp>
        <p:sp>
          <p:nvSpPr>
            <p:cNvPr id="30757" name="Line 18"/>
            <p:cNvSpPr>
              <a:spLocks noChangeShapeType="1"/>
            </p:cNvSpPr>
            <p:nvPr/>
          </p:nvSpPr>
          <p:spPr bwMode="auto">
            <a:xfrm>
              <a:off x="2198" y="2577"/>
              <a:ext cx="24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Text Box 19"/>
            <p:cNvSpPr txBox="1">
              <a:spLocks noChangeArrowheads="1"/>
            </p:cNvSpPr>
            <p:nvPr/>
          </p:nvSpPr>
          <p:spPr bwMode="auto">
            <a:xfrm>
              <a:off x="2144" y="296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C</a:t>
              </a:r>
              <a:endParaRPr lang="en-US" altLang="zh-CN" sz="3200" b="0">
                <a:solidFill>
                  <a:schemeClr val="bg1"/>
                </a:solidFill>
                <a:latin typeface="Times New Roman" pitchFamily="18" charset="0"/>
                <a:ea typeface="宋体" pitchFamily="2" charset="-122"/>
              </a:endParaRPr>
            </a:p>
          </p:txBody>
        </p:sp>
        <p:sp>
          <p:nvSpPr>
            <p:cNvPr id="30759" name="Text Box 20"/>
            <p:cNvSpPr txBox="1">
              <a:spLocks noChangeArrowheads="1"/>
            </p:cNvSpPr>
            <p:nvPr/>
          </p:nvSpPr>
          <p:spPr bwMode="auto">
            <a:xfrm>
              <a:off x="2144" y="3267"/>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B</a:t>
              </a:r>
              <a:endParaRPr lang="en-US" altLang="zh-CN" sz="3200" b="0">
                <a:solidFill>
                  <a:schemeClr val="bg1"/>
                </a:solidFill>
                <a:latin typeface="Times New Roman" pitchFamily="18" charset="0"/>
                <a:ea typeface="宋体" pitchFamily="2" charset="-122"/>
              </a:endParaRPr>
            </a:p>
          </p:txBody>
        </p:sp>
        <p:sp>
          <p:nvSpPr>
            <p:cNvPr id="30760" name="Text Box 21"/>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A</a:t>
              </a:r>
              <a:endParaRPr lang="en-US" altLang="zh-CN" sz="3200" b="0">
                <a:solidFill>
                  <a:schemeClr val="bg1"/>
                </a:solidFill>
                <a:latin typeface="Times New Roman" pitchFamily="18" charset="0"/>
                <a:ea typeface="宋体" pitchFamily="2" charset="-122"/>
              </a:endParaRPr>
            </a:p>
          </p:txBody>
        </p:sp>
        <p:sp>
          <p:nvSpPr>
            <p:cNvPr id="30761" name="Text Box 22"/>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Y</a:t>
              </a:r>
              <a:r>
                <a:rPr lang="en-US" altLang="zh-CN" sz="1600" b="0">
                  <a:solidFill>
                    <a:schemeClr val="bg1"/>
                  </a:solidFill>
                  <a:latin typeface="Times New Roman" pitchFamily="18" charset="0"/>
                  <a:ea typeface="宋体" pitchFamily="2" charset="-122"/>
                </a:rPr>
                <a:t>0</a:t>
              </a:r>
            </a:p>
          </p:txBody>
        </p:sp>
        <p:sp>
          <p:nvSpPr>
            <p:cNvPr id="30762" name="Text Box 23"/>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Y</a:t>
              </a:r>
              <a:r>
                <a:rPr lang="en-US" altLang="zh-CN" sz="1600" b="0">
                  <a:solidFill>
                    <a:schemeClr val="bg1"/>
                  </a:solidFill>
                  <a:latin typeface="Times New Roman" pitchFamily="18" charset="0"/>
                  <a:ea typeface="宋体" pitchFamily="2" charset="-122"/>
                </a:rPr>
                <a:t>7</a:t>
              </a:r>
              <a:endParaRPr lang="en-US" altLang="zh-CN" sz="3200" b="0">
                <a:solidFill>
                  <a:schemeClr val="bg1"/>
                </a:solidFill>
                <a:latin typeface="Times New Roman" pitchFamily="18" charset="0"/>
                <a:ea typeface="宋体" pitchFamily="2" charset="-122"/>
              </a:endParaRPr>
            </a:p>
          </p:txBody>
        </p:sp>
        <p:sp>
          <p:nvSpPr>
            <p:cNvPr id="30763" name="Text Box 24"/>
            <p:cNvSpPr txBox="1">
              <a:spLocks noChangeArrowheads="1"/>
            </p:cNvSpPr>
            <p:nvPr/>
          </p:nvSpPr>
          <p:spPr bwMode="auto">
            <a:xfrm>
              <a:off x="2939" y="243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itchFamily="18" charset="0"/>
                  <a:ea typeface="宋体" pitchFamily="2" charset="-122"/>
                </a:rPr>
                <a:t>   •</a:t>
              </a:r>
            </a:p>
          </p:txBody>
        </p:sp>
        <p:sp>
          <p:nvSpPr>
            <p:cNvPr id="30764" name="Text Box 25"/>
            <p:cNvSpPr txBox="1">
              <a:spLocks noChangeArrowheads="1"/>
            </p:cNvSpPr>
            <p:nvPr/>
          </p:nvSpPr>
          <p:spPr bwMode="auto">
            <a:xfrm>
              <a:off x="2939" y="320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itchFamily="18" charset="0"/>
                  <a:ea typeface="宋体" pitchFamily="2" charset="-122"/>
                </a:rPr>
                <a:t>   •</a:t>
              </a:r>
            </a:p>
          </p:txBody>
        </p:sp>
        <p:sp>
          <p:nvSpPr>
            <p:cNvPr id="30765" name="Text Box 26"/>
            <p:cNvSpPr txBox="1">
              <a:spLocks noChangeArrowheads="1"/>
            </p:cNvSpPr>
            <p:nvPr/>
          </p:nvSpPr>
          <p:spPr bwMode="auto">
            <a:xfrm>
              <a:off x="2939" y="296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itchFamily="18" charset="0"/>
                  <a:ea typeface="宋体" pitchFamily="2" charset="-122"/>
                </a:rPr>
                <a:t>   •</a:t>
              </a:r>
            </a:p>
          </p:txBody>
        </p:sp>
        <p:sp>
          <p:nvSpPr>
            <p:cNvPr id="30766" name="Text Box 27"/>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itchFamily="18" charset="0"/>
                  <a:ea typeface="宋体" pitchFamily="2" charset="-122"/>
                </a:rPr>
                <a:t>   •</a:t>
              </a:r>
            </a:p>
          </p:txBody>
        </p:sp>
        <p:sp>
          <p:nvSpPr>
            <p:cNvPr id="30767" name="Line 28"/>
            <p:cNvSpPr>
              <a:spLocks noChangeShapeType="1"/>
            </p:cNvSpPr>
            <p:nvPr/>
          </p:nvSpPr>
          <p:spPr bwMode="auto">
            <a:xfrm>
              <a:off x="2960" y="1857"/>
              <a:ext cx="24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Line 29"/>
            <p:cNvSpPr>
              <a:spLocks noChangeShapeType="1"/>
            </p:cNvSpPr>
            <p:nvPr/>
          </p:nvSpPr>
          <p:spPr bwMode="auto">
            <a:xfrm>
              <a:off x="2969" y="3729"/>
              <a:ext cx="24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9" name="Line 30"/>
            <p:cNvSpPr>
              <a:spLocks noChangeShapeType="1"/>
            </p:cNvSpPr>
            <p:nvPr/>
          </p:nvSpPr>
          <p:spPr bwMode="auto">
            <a:xfrm>
              <a:off x="1883" y="3777"/>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Line 31"/>
            <p:cNvSpPr>
              <a:spLocks noChangeShapeType="1"/>
            </p:cNvSpPr>
            <p:nvPr/>
          </p:nvSpPr>
          <p:spPr bwMode="auto">
            <a:xfrm>
              <a:off x="1883" y="344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Line 32"/>
            <p:cNvSpPr>
              <a:spLocks noChangeShapeType="1"/>
            </p:cNvSpPr>
            <p:nvPr/>
          </p:nvSpPr>
          <p:spPr bwMode="auto">
            <a:xfrm>
              <a:off x="1883" y="313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Line 33"/>
            <p:cNvSpPr>
              <a:spLocks noChangeShapeType="1"/>
            </p:cNvSpPr>
            <p:nvPr/>
          </p:nvSpPr>
          <p:spPr bwMode="auto">
            <a:xfrm>
              <a:off x="1883" y="2703"/>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3" name="Line 34"/>
            <p:cNvSpPr>
              <a:spLocks noChangeShapeType="1"/>
            </p:cNvSpPr>
            <p:nvPr/>
          </p:nvSpPr>
          <p:spPr bwMode="auto">
            <a:xfrm>
              <a:off x="1883" y="24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4" name="Line 35"/>
            <p:cNvSpPr>
              <a:spLocks noChangeShapeType="1"/>
            </p:cNvSpPr>
            <p:nvPr/>
          </p:nvSpPr>
          <p:spPr bwMode="auto">
            <a:xfrm>
              <a:off x="1883" y="207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25" name="Rectangle 36"/>
          <p:cNvSpPr>
            <a:spLocks noGrp="1" noChangeArrowheads="1"/>
          </p:cNvSpPr>
          <p:nvPr>
            <p:ph type="body" idx="1"/>
          </p:nvPr>
        </p:nvSpPr>
        <p:spPr>
          <a:xfrm>
            <a:off x="251520" y="1630686"/>
            <a:ext cx="3312368" cy="785812"/>
          </a:xfrm>
        </p:spPr>
        <p:txBody>
          <a:bodyPr/>
          <a:lstStyle/>
          <a:p>
            <a:pPr eaLnBrk="1" hangingPunct="1"/>
            <a:r>
              <a:rPr lang="zh-CN" altLang="en-US" dirty="0"/>
              <a:t>主要引脚及功能</a:t>
            </a:r>
          </a:p>
        </p:txBody>
      </p:sp>
      <p:graphicFrame>
        <p:nvGraphicFramePr>
          <p:cNvPr id="37" name="表格 36"/>
          <p:cNvGraphicFramePr>
            <a:graphicFrameLocks noGrp="1"/>
          </p:cNvGraphicFramePr>
          <p:nvPr>
            <p:extLst>
              <p:ext uri="{D42A27DB-BD31-4B8C-83A1-F6EECF244321}">
                <p14:modId xmlns:p14="http://schemas.microsoft.com/office/powerpoint/2010/main" val="3645803272"/>
              </p:ext>
            </p:extLst>
          </p:nvPr>
        </p:nvGraphicFramePr>
        <p:xfrm>
          <a:off x="3082215" y="2692437"/>
          <a:ext cx="6012161" cy="3551201"/>
        </p:xfrm>
        <a:graphic>
          <a:graphicData uri="http://schemas.openxmlformats.org/drawingml/2006/table">
            <a:tbl>
              <a:tblPr/>
              <a:tblGrid>
                <a:gridCol w="1495184">
                  <a:extLst>
                    <a:ext uri="{9D8B030D-6E8A-4147-A177-3AD203B41FA5}">
                      <a16:colId xmlns:a16="http://schemas.microsoft.com/office/drawing/2014/main" val="20000"/>
                    </a:ext>
                  </a:extLst>
                </a:gridCol>
                <a:gridCol w="992379">
                  <a:extLst>
                    <a:ext uri="{9D8B030D-6E8A-4147-A177-3AD203B41FA5}">
                      <a16:colId xmlns:a16="http://schemas.microsoft.com/office/drawing/2014/main" val="20001"/>
                    </a:ext>
                  </a:extLst>
                </a:gridCol>
                <a:gridCol w="3524598">
                  <a:extLst>
                    <a:ext uri="{9D8B030D-6E8A-4147-A177-3AD203B41FA5}">
                      <a16:colId xmlns:a16="http://schemas.microsoft.com/office/drawing/2014/main" val="20002"/>
                    </a:ext>
                  </a:extLst>
                </a:gridCol>
              </a:tblGrid>
              <a:tr h="426950">
                <a:tc>
                  <a:txBody>
                    <a:bodyPr/>
                    <a:lstStyle/>
                    <a:p>
                      <a:pPr algn="ctr" hangingPunct="0">
                        <a:lnSpc>
                          <a:spcPts val="1500"/>
                        </a:lnSpc>
                        <a:spcAft>
                          <a:spcPts val="0"/>
                        </a:spcAft>
                      </a:pPr>
                      <a:r>
                        <a:rPr lang="zh-CN" sz="1400" b="1" kern="100" dirty="0">
                          <a:latin typeface="Times New Roman"/>
                          <a:ea typeface="宋体"/>
                          <a:cs typeface="Times New Roman"/>
                        </a:rPr>
                        <a:t>使 能 端</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a:ea typeface="宋体"/>
                          <a:cs typeface="Times New Roman"/>
                        </a:rPr>
                        <a:t>输 入 端</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a:ea typeface="宋体"/>
                          <a:cs typeface="Times New Roman"/>
                        </a:rPr>
                        <a:t>输</a:t>
                      </a:r>
                      <a:r>
                        <a:rPr lang="en-US" sz="1400" b="1" kern="100" dirty="0">
                          <a:latin typeface="Times New Roman"/>
                          <a:ea typeface="宋体"/>
                          <a:cs typeface="Times New Roman"/>
                        </a:rPr>
                        <a:t>    </a:t>
                      </a:r>
                      <a:r>
                        <a:rPr lang="zh-CN" sz="1400" b="1" kern="100" dirty="0">
                          <a:latin typeface="Times New Roman"/>
                          <a:ea typeface="宋体"/>
                          <a:cs typeface="Times New Roman"/>
                        </a:rPr>
                        <a:t>出</a:t>
                      </a:r>
                      <a:r>
                        <a:rPr lang="en-US" sz="1400" b="1" kern="100" dirty="0">
                          <a:latin typeface="Times New Roman"/>
                          <a:ea typeface="宋体"/>
                          <a:cs typeface="Times New Roman"/>
                        </a:rPr>
                        <a:t>    </a:t>
                      </a:r>
                      <a:r>
                        <a:rPr lang="zh-CN" sz="1400" b="1" kern="100" dirty="0">
                          <a:latin typeface="Times New Roman"/>
                          <a:ea typeface="宋体"/>
                          <a:cs typeface="Times New Roman"/>
                        </a:rPr>
                        <a:t>端</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3196">
                <a:tc>
                  <a:txBody>
                    <a:bodyPr/>
                    <a:lstStyle/>
                    <a:p>
                      <a:pPr algn="ctr" hangingPunct="0">
                        <a:lnSpc>
                          <a:spcPct val="100000"/>
                        </a:lnSpc>
                        <a:spcBef>
                          <a:spcPts val="600"/>
                        </a:spcBef>
                        <a:spcAft>
                          <a:spcPts val="0"/>
                        </a:spcAft>
                      </a:pPr>
                      <a:r>
                        <a:rPr lang="en-US" sz="1400" b="1" kern="100" dirty="0">
                          <a:latin typeface="Times New Roman"/>
                          <a:ea typeface="宋体"/>
                          <a:cs typeface="Times New Roman"/>
                        </a:rPr>
                        <a:t>    G</a:t>
                      </a:r>
                      <a:r>
                        <a:rPr lang="en-US" sz="1400" b="1" kern="100" baseline="-25000" dirty="0">
                          <a:latin typeface="Times New Roman"/>
                          <a:ea typeface="宋体"/>
                          <a:cs typeface="Times New Roman"/>
                        </a:rPr>
                        <a:t>1</a:t>
                      </a:r>
                      <a:r>
                        <a:rPr lang="en-US" sz="1400" b="1" kern="100" dirty="0">
                          <a:latin typeface="Times New Roman"/>
                          <a:ea typeface="宋体"/>
                          <a:cs typeface="Times New Roman"/>
                        </a:rPr>
                        <a:t>  #G</a:t>
                      </a:r>
                      <a:r>
                        <a:rPr lang="en-US" sz="1400" b="1" kern="100" baseline="-25000" dirty="0">
                          <a:latin typeface="Times New Roman"/>
                          <a:ea typeface="宋体"/>
                          <a:cs typeface="Times New Roman"/>
                        </a:rPr>
                        <a:t>2A   </a:t>
                      </a:r>
                      <a:r>
                        <a:rPr lang="en-US" sz="1400" b="1" kern="100" dirty="0">
                          <a:latin typeface="Times New Roman"/>
                          <a:ea typeface="宋体"/>
                          <a:cs typeface="Times New Roman"/>
                        </a:rPr>
                        <a:t>#G</a:t>
                      </a:r>
                      <a:r>
                        <a:rPr lang="en-US" sz="1400" b="1" kern="100" baseline="-25000" dirty="0">
                          <a:latin typeface="Times New Roman"/>
                          <a:ea typeface="宋体"/>
                          <a:cs typeface="Times New Roman"/>
                        </a:rPr>
                        <a:t>2B</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a:ea typeface="宋体"/>
                          <a:cs typeface="Times New Roman"/>
                        </a:rPr>
                        <a:t>C  B  A</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a:ea typeface="宋体"/>
                          <a:cs typeface="Times New Roman"/>
                        </a:rPr>
                        <a:t>#Y</a:t>
                      </a:r>
                      <a:r>
                        <a:rPr lang="en-US" sz="1400" b="1" kern="100" baseline="-25000" dirty="0">
                          <a:latin typeface="Times New Roman"/>
                          <a:ea typeface="宋体"/>
                          <a:cs typeface="Times New Roman"/>
                        </a:rPr>
                        <a:t>0  </a:t>
                      </a:r>
                      <a:r>
                        <a:rPr lang="en-US" sz="1400" b="1" kern="100" dirty="0">
                          <a:latin typeface="Times New Roman"/>
                          <a:ea typeface="宋体"/>
                          <a:cs typeface="Times New Roman"/>
                        </a:rPr>
                        <a:t>#Y</a:t>
                      </a:r>
                      <a:r>
                        <a:rPr lang="en-US" sz="1400" b="1" kern="100" baseline="-25000" dirty="0">
                          <a:latin typeface="Times New Roman"/>
                          <a:ea typeface="宋体"/>
                          <a:cs typeface="Times New Roman"/>
                        </a:rPr>
                        <a:t>1  </a:t>
                      </a:r>
                      <a:r>
                        <a:rPr lang="en-US" sz="1400" b="1" kern="100" dirty="0">
                          <a:latin typeface="Times New Roman"/>
                          <a:ea typeface="宋体"/>
                          <a:cs typeface="Times New Roman"/>
                        </a:rPr>
                        <a:t>#Y</a:t>
                      </a:r>
                      <a:r>
                        <a:rPr lang="en-US" sz="1400" b="1" kern="100" baseline="-25000" dirty="0">
                          <a:latin typeface="Times New Roman"/>
                          <a:ea typeface="宋体"/>
                          <a:cs typeface="Times New Roman"/>
                        </a:rPr>
                        <a:t>2</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3</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4</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5</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6</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7</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21055">
                <a:tc>
                  <a:txBody>
                    <a:bodyPr/>
                    <a:lstStyle/>
                    <a:p>
                      <a:pPr algn="ctr" hangingPunct="0">
                        <a:lnSpc>
                          <a:spcPts val="1500"/>
                        </a:lnSpc>
                        <a:spcAft>
                          <a:spcPts val="0"/>
                        </a:spcAft>
                      </a:pPr>
                      <a:r>
                        <a:rPr lang="en-US" sz="1800" b="1" kern="100" dirty="0">
                          <a:latin typeface="Times New Roman"/>
                          <a:ea typeface="宋体"/>
                          <a:cs typeface="Times New Roman"/>
                        </a:rPr>
                        <a:t>0    </a:t>
                      </a:r>
                      <a:r>
                        <a:rPr lang="en-US" altLang="zh-CN"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altLang="zh-CN" sz="1800" b="1" kern="100" dirty="0">
                          <a:latin typeface="Times New Roman"/>
                          <a:ea typeface="宋体"/>
                          <a:cs typeface="Times New Roman"/>
                          <a:sym typeface="Symbol"/>
                        </a:rPr>
                        <a:t></a:t>
                      </a:r>
                    </a:p>
                    <a:p>
                      <a:pPr algn="ctr" hangingPunct="0">
                        <a:lnSpc>
                          <a:spcPts val="1500"/>
                        </a:lnSpc>
                        <a:spcAft>
                          <a:spcPts val="0"/>
                        </a:spcAft>
                      </a:pPr>
                      <a:r>
                        <a:rPr lang="en-US" altLang="zh-CN" sz="1800" b="1" kern="100" dirty="0">
                          <a:latin typeface="Times New Roman"/>
                          <a:ea typeface="宋体"/>
                          <a:cs typeface="Times New Roman"/>
                          <a:sym typeface="Symbol"/>
                        </a:rPr>
                        <a:t>    1     </a:t>
                      </a:r>
                    </a:p>
                    <a:p>
                      <a:pPr algn="l" hangingPunct="0">
                        <a:lnSpc>
                          <a:spcPts val="1500"/>
                        </a:lnSpc>
                        <a:spcAft>
                          <a:spcPts val="0"/>
                        </a:spcAft>
                      </a:pPr>
                      <a:r>
                        <a:rPr lang="en-US" altLang="zh-CN" sz="1800" b="1" kern="100" dirty="0">
                          <a:latin typeface="Times New Roman"/>
                          <a:ea typeface="宋体"/>
                          <a:cs typeface="Times New Roman"/>
                          <a:sym typeface="Symbol"/>
                        </a:rPr>
                        <a:t>             1</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sz="1800" b="1" kern="100" dirty="0">
                          <a:latin typeface="Times New Roman"/>
                          <a:ea typeface="宋体"/>
                          <a:cs typeface="Times New Roman"/>
                          <a:sym typeface="Symbol"/>
                        </a:rPr>
                        <a:t></a:t>
                      </a:r>
                      <a:endParaRPr lang="zh-CN" sz="1800" b="1" kern="100" dirty="0">
                        <a:latin typeface="Times New Roman"/>
                        <a:ea typeface="楷体_GB2312"/>
                        <a:cs typeface="Times New Roman"/>
                      </a:endParaRPr>
                    </a:p>
                    <a:p>
                      <a:pPr marL="285750" indent="-285750" algn="ctr" hangingPunct="0">
                        <a:lnSpc>
                          <a:spcPts val="1500"/>
                        </a:lnSpc>
                        <a:spcAft>
                          <a:spcPts val="0"/>
                        </a:spcAft>
                        <a:buFont typeface="Symbol" panose="05050102010706020507" pitchFamily="18" charset="2"/>
                        <a:buChar char="´"/>
                      </a:pP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sz="1800" b="1" kern="100" dirty="0">
                          <a:latin typeface="Times New Roman"/>
                          <a:ea typeface="宋体"/>
                          <a:cs typeface="Times New Roman"/>
                          <a:sym typeface="Symbol"/>
                        </a:rPr>
                        <a:t></a:t>
                      </a:r>
                    </a:p>
                    <a:p>
                      <a:pPr marL="0" marR="0" indent="0" algn="ctr" defTabSz="914400" rtl="0" eaLnBrk="1" fontAlgn="auto" latinLnBrk="0" hangingPunct="0">
                        <a:lnSpc>
                          <a:spcPts val="1500"/>
                        </a:lnSpc>
                        <a:spcBef>
                          <a:spcPts val="0"/>
                        </a:spcBef>
                        <a:spcAft>
                          <a:spcPts val="0"/>
                        </a:spcAft>
                        <a:buClrTx/>
                        <a:buSzTx/>
                        <a:buFont typeface="Symbol" panose="05050102010706020507" pitchFamily="18" charset="2"/>
                        <a:buNone/>
                        <a:tabLst/>
                        <a:defRPr/>
                      </a:pPr>
                      <a:r>
                        <a:rPr lang="en-US" altLang="zh-CN" sz="1800" b="1" kern="100" dirty="0">
                          <a:latin typeface="Times New Roman"/>
                          <a:ea typeface="宋体"/>
                          <a:cs typeface="Times New Roman"/>
                          <a:sym typeface="Symbol"/>
                        </a:rPr>
                        <a:t></a:t>
                      </a:r>
                      <a:r>
                        <a:rPr lang="en-US" altLang="zh-CN" sz="1800" b="1" kern="100" dirty="0">
                          <a:latin typeface="Times New Roman"/>
                          <a:ea typeface="宋体"/>
                          <a:cs typeface="Times New Roman"/>
                        </a:rPr>
                        <a:t>  </a:t>
                      </a:r>
                      <a:r>
                        <a:rPr lang="en-US" altLang="zh-CN" sz="1800" b="1" kern="100" dirty="0">
                          <a:latin typeface="Times New Roman"/>
                          <a:ea typeface="宋体"/>
                          <a:cs typeface="Times New Roman"/>
                          <a:sym typeface="Symbol"/>
                        </a:rPr>
                        <a:t> </a:t>
                      </a:r>
                      <a:r>
                        <a:rPr lang="en-US" altLang="zh-CN" sz="1800" b="1" kern="100" dirty="0">
                          <a:latin typeface="Times New Roman"/>
                          <a:ea typeface="宋体"/>
                          <a:cs typeface="Times New Roman"/>
                        </a:rPr>
                        <a:t> </a:t>
                      </a:r>
                      <a:r>
                        <a:rPr lang="en-US" altLang="zh-CN" sz="1800" b="1" kern="100" dirty="0">
                          <a:latin typeface="Times New Roman"/>
                          <a:ea typeface="宋体"/>
                          <a:cs typeface="Times New Roman"/>
                          <a:sym typeface="Symbol"/>
                        </a:rPr>
                        <a:t></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0   0   0</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0   0   1</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0   1   0</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0   1   1</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1   0   0</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1   0   1</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1   1   0</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1   1   1</a:t>
                      </a:r>
                      <a:endParaRPr lang="zh-CN" sz="1800" b="1" kern="100" dirty="0">
                        <a:solidFill>
                          <a:srgbClr val="FF0000"/>
                        </a:solidFill>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lnSpc>
                          <a:spcPts val="1500"/>
                        </a:lnSpc>
                        <a:spcAft>
                          <a:spcPts val="0"/>
                        </a:spcAft>
                      </a:pPr>
                      <a:r>
                        <a:rPr lang="en-US" sz="2000" b="1" kern="100" dirty="0">
                          <a:latin typeface="Times New Roman"/>
                          <a:ea typeface="宋体"/>
                          <a:cs typeface="Times New Roman"/>
                        </a:rPr>
                        <a:t>1    1    1    1    1    1    1    1</a:t>
                      </a:r>
                      <a:endParaRPr lang="zh-CN" sz="2000" b="1" kern="100" dirty="0">
                        <a:latin typeface="Times New Roman"/>
                        <a:ea typeface="楷体_GB2312"/>
                        <a:cs typeface="Times New Roman"/>
                      </a:endParaRPr>
                    </a:p>
                    <a:p>
                      <a:pPr marL="0" indent="0" algn="l" hangingPunct="0">
                        <a:lnSpc>
                          <a:spcPts val="1500"/>
                        </a:lnSpc>
                        <a:spcAft>
                          <a:spcPts val="0"/>
                        </a:spcAft>
                        <a:buNone/>
                      </a:pPr>
                      <a:r>
                        <a:rPr lang="en-US" sz="2000" b="1" kern="100" dirty="0">
                          <a:latin typeface="Times New Roman"/>
                          <a:ea typeface="宋体"/>
                          <a:cs typeface="Times New Roman"/>
                        </a:rPr>
                        <a:t>1    1    1    1    1    1    1    1</a:t>
                      </a:r>
                    </a:p>
                    <a:p>
                      <a:pPr marL="0" indent="0" algn="l" hangingPunct="0">
                        <a:lnSpc>
                          <a:spcPts val="1500"/>
                        </a:lnSpc>
                        <a:spcAft>
                          <a:spcPts val="0"/>
                        </a:spcAft>
                        <a:buNone/>
                      </a:pPr>
                      <a:r>
                        <a:rPr lang="en-US" altLang="zh-CN" sz="2000" b="1" kern="100" dirty="0">
                          <a:latin typeface="Times New Roman"/>
                          <a:ea typeface="宋体"/>
                          <a:cs typeface="Times New Roman"/>
                        </a:rPr>
                        <a:t>1</a:t>
                      </a:r>
                      <a:r>
                        <a:rPr lang="en-US" altLang="zh-CN" sz="2000" b="1" kern="100" baseline="0" dirty="0">
                          <a:latin typeface="Times New Roman"/>
                          <a:ea typeface="宋体"/>
                          <a:cs typeface="Times New Roman"/>
                        </a:rPr>
                        <a:t>    1    1    1    1    1    1    1</a:t>
                      </a:r>
                      <a:endParaRPr lang="zh-CN" sz="2000" b="1" kern="100" dirty="0">
                        <a:latin typeface="Times New Roman"/>
                        <a:ea typeface="楷体_GB2312"/>
                        <a:cs typeface="Times New Roman"/>
                      </a:endParaRPr>
                    </a:p>
                    <a:p>
                      <a:pPr algn="l" hangingPunct="0">
                        <a:lnSpc>
                          <a:spcPts val="1500"/>
                        </a:lnSpc>
                        <a:spcAft>
                          <a:spcPts val="0"/>
                        </a:spcAft>
                      </a:pP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1    1    1    1    1    1    1</a:t>
                      </a:r>
                      <a:endParaRPr lang="zh-CN" sz="2000" b="1" kern="100" dirty="0">
                        <a:latin typeface="Times New Roman"/>
                        <a:ea typeface="楷体_GB2312"/>
                        <a:cs typeface="Times New Roman"/>
                      </a:endParaRPr>
                    </a:p>
                    <a:p>
                      <a:pPr algn="l" hangingPunct="0">
                        <a:lnSpc>
                          <a:spcPts val="1500"/>
                        </a:lnSpc>
                        <a:spcAft>
                          <a:spcPts val="0"/>
                        </a:spcAft>
                      </a:pPr>
                      <a:r>
                        <a:rPr lang="en-US" sz="2000" b="1" kern="100" dirty="0">
                          <a:latin typeface="Times New Roman"/>
                          <a:ea typeface="宋体"/>
                          <a:cs typeface="Times New Roman"/>
                        </a:rPr>
                        <a:t>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1    1    1    1    1    1</a:t>
                      </a:r>
                      <a:endParaRPr lang="zh-CN" sz="2000" b="1" kern="100" dirty="0">
                        <a:latin typeface="Times New Roman"/>
                        <a:ea typeface="楷体_GB2312"/>
                        <a:cs typeface="Times New Roman"/>
                      </a:endParaRPr>
                    </a:p>
                    <a:p>
                      <a:pPr algn="l" hangingPunct="0">
                        <a:lnSpc>
                          <a:spcPts val="1500"/>
                        </a:lnSpc>
                        <a:spcAft>
                          <a:spcPts val="0"/>
                        </a:spcAft>
                      </a:pPr>
                      <a:r>
                        <a:rPr lang="en-US" sz="2000" b="1" kern="100" dirty="0">
                          <a:latin typeface="Times New Roman"/>
                          <a:ea typeface="宋体"/>
                          <a:cs typeface="Times New Roman"/>
                        </a:rPr>
                        <a:t>1    1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1    1    1    1    1</a:t>
                      </a:r>
                      <a:endParaRPr lang="zh-CN" sz="2000" b="1" kern="100" dirty="0">
                        <a:latin typeface="Times New Roman"/>
                        <a:ea typeface="楷体_GB2312"/>
                        <a:cs typeface="Times New Roman"/>
                      </a:endParaRPr>
                    </a:p>
                    <a:p>
                      <a:pPr algn="l" hangingPunct="0">
                        <a:lnSpc>
                          <a:spcPts val="1500"/>
                        </a:lnSpc>
                        <a:spcAft>
                          <a:spcPts val="0"/>
                        </a:spcAft>
                      </a:pPr>
                      <a:r>
                        <a:rPr lang="en-US" sz="2000" b="1" kern="100" dirty="0">
                          <a:latin typeface="Times New Roman"/>
                          <a:ea typeface="宋体"/>
                          <a:cs typeface="Times New Roman"/>
                        </a:rPr>
                        <a:t>1    1    1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1    1    1    1</a:t>
                      </a:r>
                      <a:endParaRPr lang="zh-CN" sz="2000" b="1" kern="100" dirty="0">
                        <a:latin typeface="Times New Roman"/>
                        <a:ea typeface="楷体_GB2312"/>
                        <a:cs typeface="Times New Roman"/>
                      </a:endParaRPr>
                    </a:p>
                    <a:p>
                      <a:pPr algn="l" hangingPunct="0">
                        <a:lnSpc>
                          <a:spcPts val="1500"/>
                        </a:lnSpc>
                        <a:spcAft>
                          <a:spcPts val="0"/>
                        </a:spcAft>
                      </a:pPr>
                      <a:r>
                        <a:rPr lang="en-US" sz="2000" b="1" kern="100" dirty="0">
                          <a:latin typeface="Times New Roman"/>
                          <a:ea typeface="宋体"/>
                          <a:cs typeface="Times New Roman"/>
                        </a:rPr>
                        <a:t>1    1    1    1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a:t>
                      </a:r>
                      <a:endParaRPr lang="zh-CN" sz="2000" b="1" kern="100" dirty="0">
                        <a:latin typeface="Times New Roman"/>
                        <a:ea typeface="楷体_GB2312"/>
                        <a:cs typeface="Times New Roman"/>
                      </a:endParaRPr>
                    </a:p>
                    <a:p>
                      <a:pPr algn="l" hangingPunct="0">
                        <a:lnSpc>
                          <a:spcPts val="1500"/>
                        </a:lnSpc>
                        <a:spcAft>
                          <a:spcPts val="0"/>
                        </a:spcAft>
                      </a:pPr>
                      <a:r>
                        <a:rPr lang="en-US" sz="2000" b="1" kern="100" dirty="0">
                          <a:latin typeface="Times New Roman"/>
                          <a:ea typeface="宋体"/>
                          <a:cs typeface="Times New Roman"/>
                        </a:rPr>
                        <a:t>1    1    1    1    1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a:t>
                      </a:r>
                      <a:endParaRPr lang="zh-CN" sz="2000" b="1" kern="100" dirty="0">
                        <a:latin typeface="Times New Roman"/>
                        <a:ea typeface="楷体_GB2312"/>
                        <a:cs typeface="Times New Roman"/>
                      </a:endParaRPr>
                    </a:p>
                    <a:p>
                      <a:pPr algn="l" hangingPunct="0">
                        <a:lnSpc>
                          <a:spcPts val="1500"/>
                        </a:lnSpc>
                        <a:spcAft>
                          <a:spcPts val="0"/>
                        </a:spcAft>
                      </a:pPr>
                      <a:r>
                        <a:rPr lang="en-US" sz="2000" b="1" kern="100" dirty="0">
                          <a:latin typeface="Times New Roman"/>
                          <a:ea typeface="宋体"/>
                          <a:cs typeface="Times New Roman"/>
                        </a:rPr>
                        <a:t>1    1    1    1    1    1   </a:t>
                      </a:r>
                      <a:r>
                        <a:rPr lang="en-US" sz="2000" b="1" kern="100" dirty="0">
                          <a:solidFill>
                            <a:srgbClr val="FF0000"/>
                          </a:solidFill>
                          <a:latin typeface="Times New Roman"/>
                          <a:ea typeface="宋体"/>
                          <a:cs typeface="Times New Roman"/>
                        </a:rPr>
                        <a:t> 0    </a:t>
                      </a:r>
                      <a:r>
                        <a:rPr lang="en-US" sz="2000" b="1" kern="100" dirty="0">
                          <a:latin typeface="Times New Roman"/>
                          <a:ea typeface="宋体"/>
                          <a:cs typeface="Times New Roman"/>
                        </a:rPr>
                        <a:t>1</a:t>
                      </a:r>
                      <a:endParaRPr lang="zh-CN" sz="2000" b="1" kern="100" dirty="0">
                        <a:latin typeface="Times New Roman"/>
                        <a:ea typeface="楷体_GB2312"/>
                        <a:cs typeface="Times New Roman"/>
                      </a:endParaRPr>
                    </a:p>
                    <a:p>
                      <a:pPr algn="l" hangingPunct="0">
                        <a:lnSpc>
                          <a:spcPts val="1500"/>
                        </a:lnSpc>
                        <a:spcAft>
                          <a:spcPts val="0"/>
                        </a:spcAft>
                      </a:pPr>
                      <a:r>
                        <a:rPr lang="en-US" sz="2000" b="1" kern="100" dirty="0">
                          <a:latin typeface="Times New Roman"/>
                          <a:ea typeface="宋体"/>
                          <a:cs typeface="Times New Roman"/>
                        </a:rPr>
                        <a:t>1    1    1    1    1    1    1    </a:t>
                      </a:r>
                      <a:r>
                        <a:rPr lang="en-US" sz="2000" b="1" kern="100" dirty="0">
                          <a:solidFill>
                            <a:srgbClr val="FF0000"/>
                          </a:solidFill>
                          <a:latin typeface="Times New Roman"/>
                          <a:ea typeface="宋体"/>
                          <a:cs typeface="Times New Roman"/>
                        </a:rPr>
                        <a:t>0</a:t>
                      </a:r>
                      <a:endParaRPr lang="zh-CN" sz="2000" b="1" kern="100" dirty="0">
                        <a:solidFill>
                          <a:srgbClr val="FF0000"/>
                        </a:solidFill>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矩形 1"/>
          <p:cNvSpPr/>
          <p:nvPr/>
        </p:nvSpPr>
        <p:spPr>
          <a:xfrm>
            <a:off x="3563888" y="2024955"/>
            <a:ext cx="5184576" cy="461665"/>
          </a:xfrm>
          <a:prstGeom prst="rect">
            <a:avLst/>
          </a:prstGeom>
        </p:spPr>
        <p:txBody>
          <a:bodyPr wrap="square">
            <a:spAutoFit/>
          </a:bodyPr>
          <a:lstStyle/>
          <a:p>
            <a:pPr lvl="1" eaLnBrk="1" hangingPunct="1"/>
            <a:r>
              <a:rPr lang="zh-CN" altLang="en-US" b="1" dirty="0">
                <a:solidFill>
                  <a:schemeClr val="tx2">
                    <a:lumMod val="75000"/>
                  </a:schemeClr>
                </a:solidFill>
              </a:rPr>
              <a:t>输入端与输出端关系（真值表）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15509B1-36B1-4BD3-95C3-FD0724118492}" type="slidenum">
              <a:rPr lang="zh-CN" altLang="en-US"/>
              <a:pPr>
                <a:defRPr/>
              </a:pPr>
              <a:t>3</a:t>
            </a:fld>
            <a:endParaRPr lang="en-US" altLang="zh-CN"/>
          </a:p>
        </p:txBody>
      </p:sp>
      <p:sp>
        <p:nvSpPr>
          <p:cNvPr id="7171" name="Rectangle 2"/>
          <p:cNvSpPr>
            <a:spLocks noGrp="1" noChangeArrowheads="1"/>
          </p:cNvSpPr>
          <p:nvPr>
            <p:ph type="title"/>
          </p:nvPr>
        </p:nvSpPr>
        <p:spPr>
          <a:xfrm>
            <a:off x="1150938" y="214313"/>
            <a:ext cx="7793037" cy="838200"/>
          </a:xfrm>
        </p:spPr>
        <p:txBody>
          <a:bodyPr/>
          <a:lstStyle/>
          <a:p>
            <a:pPr eaLnBrk="1" hangingPunct="1"/>
            <a:r>
              <a:rPr lang="zh-CN" altLang="en-US"/>
              <a:t>课程目标</a:t>
            </a:r>
            <a:endParaRPr lang="zh-CN" altLang="en-US" sz="7200" u="sng"/>
          </a:p>
        </p:txBody>
      </p:sp>
      <p:sp>
        <p:nvSpPr>
          <p:cNvPr id="64515" name="Rectangle 3"/>
          <p:cNvSpPr>
            <a:spLocks noGrp="1" noChangeArrowheads="1"/>
          </p:cNvSpPr>
          <p:nvPr>
            <p:ph type="body" idx="1"/>
          </p:nvPr>
        </p:nvSpPr>
        <p:spPr>
          <a:xfrm>
            <a:off x="687388" y="2051050"/>
            <a:ext cx="7772400" cy="4114800"/>
          </a:xfrm>
        </p:spPr>
        <p:txBody>
          <a:bodyPr/>
          <a:lstStyle/>
          <a:p>
            <a:pPr>
              <a:spcBef>
                <a:spcPts val="1300"/>
              </a:spcBef>
              <a:spcAft>
                <a:spcPts val="100"/>
              </a:spcAft>
            </a:pPr>
            <a:r>
              <a:rPr lang="zh-CN" altLang="en-US" u="sng" dirty="0"/>
              <a:t>掌握：</a:t>
            </a:r>
          </a:p>
          <a:p>
            <a:pPr lvl="1">
              <a:spcBef>
                <a:spcPct val="10000"/>
              </a:spcBef>
              <a:spcAft>
                <a:spcPct val="10000"/>
              </a:spcAft>
            </a:pPr>
            <a:r>
              <a:rPr lang="zh-CN" altLang="en-US" dirty="0"/>
              <a:t>微处理器的基本工作原理</a:t>
            </a:r>
          </a:p>
          <a:p>
            <a:pPr lvl="1">
              <a:spcBef>
                <a:spcPct val="10000"/>
              </a:spcBef>
              <a:spcAft>
                <a:spcPct val="10000"/>
              </a:spcAft>
            </a:pPr>
            <a:r>
              <a:rPr lang="en-US" altLang="zh-CN" dirty="0"/>
              <a:t>Win32</a:t>
            </a:r>
            <a:r>
              <a:rPr lang="zh-CN" altLang="en-US" dirty="0"/>
              <a:t>汇编语言基本程序设计方法</a:t>
            </a:r>
            <a:endParaRPr lang="en-US" altLang="zh-CN" dirty="0"/>
          </a:p>
          <a:p>
            <a:pPr lvl="1">
              <a:spcBef>
                <a:spcPct val="10000"/>
              </a:spcBef>
              <a:spcAft>
                <a:spcPct val="10000"/>
              </a:spcAft>
            </a:pPr>
            <a:r>
              <a:rPr lang="zh-CN" altLang="en-US" dirty="0"/>
              <a:t>微型计算机的基本接口技术</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up)">
                                      <p:cBhvr>
                                        <p:cTn id="7" dur="500"/>
                                        <p:tgtEl>
                                          <p:spTgt spid="64515">
                                            <p:txEl>
                                              <p:pRg st="0" end="0"/>
                                            </p:txEl>
                                          </p:spTgt>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anim calcmode="lin" valueType="num">
                                      <p:cBhvr additive="base">
                                        <p:cTn id="11" dur="5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45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 calcmode="lin" valueType="num">
                                      <p:cBhvr additive="base">
                                        <p:cTn id="17" dur="5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45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4515">
                                            <p:txEl>
                                              <p:pRg st="3" end="3"/>
                                            </p:txEl>
                                          </p:spTgt>
                                        </p:tgtEl>
                                        <p:attrNameLst>
                                          <p:attrName>style.visibility</p:attrName>
                                        </p:attrNameLst>
                                      </p:cBhvr>
                                      <p:to>
                                        <p:strVal val="visible"/>
                                      </p:to>
                                    </p:set>
                                    <p:anim calcmode="lin" valueType="num">
                                      <p:cBhvr additive="base">
                                        <p:cTn id="23" dur="500" fill="hold"/>
                                        <p:tgtEl>
                                          <p:spTgt spid="6451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45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为什么要学习汇编语言？</a:t>
            </a: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a:t>
            </a:fld>
            <a:endParaRPr lang="en-US" altLang="zh-CN" dirty="0"/>
          </a:p>
        </p:txBody>
      </p:sp>
      <p:sp>
        <p:nvSpPr>
          <p:cNvPr id="5" name="Rectangle 3"/>
          <p:cNvSpPr>
            <a:spLocks noChangeArrowheads="1"/>
          </p:cNvSpPr>
          <p:nvPr/>
        </p:nvSpPr>
        <p:spPr bwMode="auto">
          <a:xfrm>
            <a:off x="429194" y="1571006"/>
            <a:ext cx="7772400" cy="954107"/>
          </a:xfrm>
          <a:prstGeom prst="rect">
            <a:avLst/>
          </a:prstGeom>
          <a:solidFill>
            <a:schemeClr val="bg1"/>
          </a:solidFill>
          <a:ln>
            <a:noFill/>
          </a:ln>
          <a:effectLst/>
        </p:spPr>
        <p:txBody>
          <a:bodyPr>
            <a:spAutoFit/>
          </a:bodyPr>
          <a:lstStyle>
            <a:lvl1pPr algn="l">
              <a:tabLst>
                <a:tab pos="48577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48577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48577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48577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485775" algn="l"/>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485775" algn="l"/>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485775" algn="l"/>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485775" algn="l"/>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485775"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dirty="0">
                <a:solidFill>
                  <a:srgbClr val="002060"/>
                </a:solidFill>
              </a:rPr>
              <a:t>  </a:t>
            </a:r>
            <a:r>
              <a:rPr lang="en-US" altLang="zh-CN" sz="2800" b="1" dirty="0">
                <a:solidFill>
                  <a:schemeClr val="tx2"/>
                </a:solidFill>
                <a:latin typeface="+mn-lt"/>
                <a:ea typeface="+mn-ea"/>
              </a:rPr>
              <a:t>1.</a:t>
            </a:r>
            <a:r>
              <a:rPr lang="zh-CN" altLang="en-US" sz="2800" b="1" dirty="0">
                <a:solidFill>
                  <a:schemeClr val="tx2"/>
                </a:solidFill>
                <a:latin typeface="+mn-lt"/>
                <a:ea typeface="+mn-ea"/>
              </a:rPr>
              <a:t>学习和使用汇编语言可以从根本上认识、理解计算机的工作过程。</a:t>
            </a:r>
          </a:p>
        </p:txBody>
      </p:sp>
      <p:sp>
        <p:nvSpPr>
          <p:cNvPr id="6" name="Rectangle 4"/>
          <p:cNvSpPr>
            <a:spLocks noChangeArrowheads="1"/>
          </p:cNvSpPr>
          <p:nvPr/>
        </p:nvSpPr>
        <p:spPr bwMode="auto">
          <a:xfrm>
            <a:off x="494754" y="2461142"/>
            <a:ext cx="7999413" cy="156966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rgbClr val="FF3300"/>
              </a:buClr>
              <a:buFont typeface="Wingdings" panose="05000000000000000000" pitchFamily="2" charset="2"/>
              <a:buChar char="l"/>
            </a:pPr>
            <a:r>
              <a:rPr lang="zh-CN" altLang="en-US" b="1" dirty="0">
                <a:latin typeface="宋体" pitchFamily="2" charset="-122"/>
                <a:ea typeface="+mn-ea"/>
              </a:rPr>
              <a:t>通过用汇编语言编制程序可以更清楚地了解计算机是如何完成各种复杂的工作。</a:t>
            </a:r>
            <a:endParaRPr lang="en-US" altLang="zh-CN" b="1" dirty="0">
              <a:latin typeface="宋体" pitchFamily="2" charset="-122"/>
              <a:ea typeface="+mn-ea"/>
            </a:endParaRPr>
          </a:p>
          <a:p>
            <a:pPr marL="457200" indent="-457200">
              <a:buClr>
                <a:srgbClr val="FF3300"/>
              </a:buClr>
              <a:buFont typeface="Wingdings" panose="05000000000000000000" pitchFamily="2" charset="2"/>
              <a:buChar char="l"/>
            </a:pPr>
            <a:r>
              <a:rPr lang="zh-CN" altLang="en-US" b="1" dirty="0">
                <a:latin typeface="宋体" pitchFamily="2" charset="-122"/>
                <a:ea typeface="+mn-ea"/>
              </a:rPr>
              <a:t>程序设计人员能更充分地利用机器硬件的全部功能，发挥机器的长处。</a:t>
            </a:r>
          </a:p>
        </p:txBody>
      </p:sp>
      <p:sp>
        <p:nvSpPr>
          <p:cNvPr id="7" name="Rectangle 5"/>
          <p:cNvSpPr>
            <a:spLocks noChangeArrowheads="1"/>
          </p:cNvSpPr>
          <p:nvPr/>
        </p:nvSpPr>
        <p:spPr bwMode="auto">
          <a:xfrm>
            <a:off x="504504" y="4138692"/>
            <a:ext cx="8229600" cy="954107"/>
          </a:xfrm>
          <a:prstGeom prst="rect">
            <a:avLst/>
          </a:prstGeom>
          <a:solidFill>
            <a:schemeClr val="bg1"/>
          </a:solidFill>
          <a:ln>
            <a:noFill/>
          </a:ln>
          <a:effectLst/>
        </p:spPr>
        <p:txBody>
          <a:bodyPr>
            <a:spAutoFit/>
          </a:bodyPr>
          <a:lstStyle/>
          <a:p>
            <a:pPr algn="l"/>
            <a:r>
              <a:rPr lang="en-US" altLang="zh-CN" b="1" dirty="0">
                <a:solidFill>
                  <a:srgbClr val="002060"/>
                </a:solidFill>
              </a:rPr>
              <a:t> </a:t>
            </a:r>
            <a:r>
              <a:rPr lang="en-US" altLang="zh-CN" sz="2800" b="1" dirty="0">
                <a:solidFill>
                  <a:schemeClr val="tx2"/>
                </a:solidFill>
                <a:latin typeface="+mn-lt"/>
                <a:ea typeface="+mn-ea"/>
              </a:rPr>
              <a:t>2. </a:t>
            </a:r>
            <a:r>
              <a:rPr lang="zh-CN" altLang="en-US" sz="2800" b="1" dirty="0">
                <a:solidFill>
                  <a:schemeClr val="tx2"/>
                </a:solidFill>
                <a:latin typeface="+mn-lt"/>
                <a:ea typeface="+mn-ea"/>
              </a:rPr>
              <a:t>在计算机系统及应用中，某些功能必须用汇编语言程序来实现。 </a:t>
            </a:r>
          </a:p>
        </p:txBody>
      </p:sp>
      <p:sp>
        <p:nvSpPr>
          <p:cNvPr id="8" name="Rectangle 6"/>
          <p:cNvSpPr>
            <a:spLocks noChangeArrowheads="1"/>
          </p:cNvSpPr>
          <p:nvPr/>
        </p:nvSpPr>
        <p:spPr bwMode="auto">
          <a:xfrm>
            <a:off x="572428" y="5181641"/>
            <a:ext cx="8161676" cy="830997"/>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485775" algn="l"/>
              </a:tabLst>
              <a:defRPr kumimoji="1" sz="2400">
                <a:solidFill>
                  <a:schemeClr val="tx1"/>
                </a:solidFill>
                <a:latin typeface="Times New Roman" panose="02020603050405020304" pitchFamily="18" charset="0"/>
                <a:ea typeface="宋体" panose="02010600030101010101" pitchFamily="2" charset="-122"/>
              </a:defRPr>
            </a:lvl1pPr>
            <a:lvl2pPr algn="l">
              <a:tabLst>
                <a:tab pos="485775" algn="l"/>
              </a:tabLst>
              <a:defRPr kumimoji="1" sz="2400">
                <a:solidFill>
                  <a:schemeClr val="tx1"/>
                </a:solidFill>
                <a:latin typeface="Times New Roman" panose="02020603050405020304" pitchFamily="18" charset="0"/>
                <a:ea typeface="宋体" panose="02010600030101010101" pitchFamily="2" charset="-122"/>
              </a:defRPr>
            </a:lvl2pPr>
            <a:lvl3pPr algn="l">
              <a:tabLst>
                <a:tab pos="485775" algn="l"/>
              </a:tabLst>
              <a:defRPr kumimoji="1" sz="2400">
                <a:solidFill>
                  <a:schemeClr val="tx1"/>
                </a:solidFill>
                <a:latin typeface="Times New Roman" panose="02020603050405020304" pitchFamily="18" charset="0"/>
                <a:ea typeface="宋体" panose="02010600030101010101" pitchFamily="2" charset="-122"/>
              </a:defRPr>
            </a:lvl3pPr>
            <a:lvl4pPr algn="l">
              <a:tabLst>
                <a:tab pos="485775" algn="l"/>
              </a:tabLst>
              <a:defRPr kumimoji="1" sz="2400">
                <a:solidFill>
                  <a:schemeClr val="tx1"/>
                </a:solidFill>
                <a:latin typeface="Times New Roman" panose="02020603050405020304" pitchFamily="18" charset="0"/>
                <a:ea typeface="宋体" panose="02010600030101010101" pitchFamily="2" charset="-122"/>
              </a:defRPr>
            </a:lvl4pPr>
            <a:lvl5pPr algn="l">
              <a:tabLst>
                <a:tab pos="485775" algn="l"/>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485775" algn="l"/>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485775" algn="l"/>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485775" algn="l"/>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485775"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dirty="0">
                <a:latin typeface="宋体" pitchFamily="2" charset="-122"/>
                <a:ea typeface="+mn-ea"/>
              </a:rPr>
              <a:t>如：计算机启动时的自检、系统初始化、设备驱动程序、加密解密、逆向工程，还有病毒、木马等代码分析和防治等。</a:t>
            </a:r>
          </a:p>
        </p:txBody>
      </p:sp>
    </p:spTree>
    <p:extLst>
      <p:ext uri="{BB962C8B-B14F-4D97-AF65-F5344CB8AC3E}">
        <p14:creationId xmlns:p14="http://schemas.microsoft.com/office/powerpoint/2010/main" val="1560393634"/>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bg/>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uiExpand="1" build="p" animBg="1" autoUpdateAnimBg="0"/>
      <p:bldP spid="7" grpId="0" animBg="1" autoUpdateAnimBg="0"/>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a:t>
            </a:fld>
            <a:endParaRPr lang="en-US" altLang="zh-CN"/>
          </a:p>
        </p:txBody>
      </p:sp>
      <p:sp>
        <p:nvSpPr>
          <p:cNvPr id="5" name="Rectangle 2"/>
          <p:cNvSpPr>
            <a:spLocks noChangeArrowheads="1"/>
          </p:cNvSpPr>
          <p:nvPr/>
        </p:nvSpPr>
        <p:spPr bwMode="auto">
          <a:xfrm>
            <a:off x="755575" y="2506157"/>
            <a:ext cx="8191575" cy="830997"/>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Clr>
                <a:srgbClr val="FF3300"/>
              </a:buClr>
              <a:buFont typeface="Wingdings" panose="05000000000000000000" pitchFamily="2" charset="2"/>
              <a:buChar char="l"/>
            </a:pPr>
            <a:r>
              <a:rPr lang="zh-CN" altLang="en-US" b="1" dirty="0">
                <a:latin typeface="宋体" pitchFamily="2" charset="-122"/>
                <a:ea typeface="+mn-ea"/>
              </a:rPr>
              <a:t>某些要节省内存和提高运行速度的应用场合，常用汇编语言来编制其中的部分程序 。</a:t>
            </a:r>
          </a:p>
        </p:txBody>
      </p:sp>
      <p:sp>
        <p:nvSpPr>
          <p:cNvPr id="6" name="Rectangle 3"/>
          <p:cNvSpPr>
            <a:spLocks noChangeArrowheads="1"/>
          </p:cNvSpPr>
          <p:nvPr/>
        </p:nvSpPr>
        <p:spPr bwMode="auto">
          <a:xfrm>
            <a:off x="755575" y="404664"/>
            <a:ext cx="6759575" cy="523220"/>
          </a:xfrm>
          <a:prstGeom prst="rect">
            <a:avLst/>
          </a:prstGeom>
          <a:solidFill>
            <a:schemeClr val="bg1"/>
          </a:solidFill>
          <a:ln>
            <a:noFill/>
          </a:ln>
          <a:effectLst/>
        </p:spPr>
        <p:txBody>
          <a:bodyPr>
            <a:spAutoFit/>
          </a:bodyPr>
          <a:lstStyle/>
          <a:p>
            <a:pPr algn="l"/>
            <a:r>
              <a:rPr lang="en-US" altLang="zh-CN" sz="2800" b="1" dirty="0">
                <a:solidFill>
                  <a:schemeClr val="tx2"/>
                </a:solidFill>
                <a:latin typeface="+mn-lt"/>
                <a:ea typeface="+mn-ea"/>
              </a:rPr>
              <a:t>3. </a:t>
            </a:r>
            <a:r>
              <a:rPr lang="zh-CN" altLang="en-US" sz="2800" b="1" dirty="0">
                <a:solidFill>
                  <a:schemeClr val="tx2"/>
                </a:solidFill>
                <a:latin typeface="+mn-lt"/>
                <a:ea typeface="+mn-ea"/>
              </a:rPr>
              <a:t>汇编语言程序的效率高于高级语言程序 </a:t>
            </a:r>
          </a:p>
        </p:txBody>
      </p:sp>
      <p:sp>
        <p:nvSpPr>
          <p:cNvPr id="7" name="Text Box 7"/>
          <p:cNvSpPr txBox="1">
            <a:spLocks noChangeArrowheads="1"/>
          </p:cNvSpPr>
          <p:nvPr/>
        </p:nvSpPr>
        <p:spPr bwMode="auto">
          <a:xfrm>
            <a:off x="774513" y="1516736"/>
            <a:ext cx="7851656" cy="830997"/>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Clr>
                <a:srgbClr val="FF3300"/>
              </a:buClr>
              <a:buFont typeface="Wingdings" panose="05000000000000000000" pitchFamily="2" charset="2"/>
              <a:buChar char="l"/>
            </a:pPr>
            <a:r>
              <a:rPr lang="en-US" altLang="zh-CN" b="1" dirty="0">
                <a:latin typeface="宋体" pitchFamily="2" charset="-122"/>
                <a:ea typeface="+mn-ea"/>
              </a:rPr>
              <a:t>“</a:t>
            </a:r>
            <a:r>
              <a:rPr lang="zh-CN" altLang="en-US" b="1" dirty="0">
                <a:latin typeface="宋体" pitchFamily="2" charset="-122"/>
                <a:ea typeface="+mn-ea"/>
              </a:rPr>
              <a:t>效率”有两个方面的含义：程序的目标代码长度和运行的时间。</a:t>
            </a:r>
          </a:p>
        </p:txBody>
      </p:sp>
      <p:sp>
        <p:nvSpPr>
          <p:cNvPr id="8" name="Rectangle 2"/>
          <p:cNvSpPr>
            <a:spLocks noChangeArrowheads="1"/>
          </p:cNvSpPr>
          <p:nvPr/>
        </p:nvSpPr>
        <p:spPr bwMode="auto">
          <a:xfrm>
            <a:off x="755575" y="3516984"/>
            <a:ext cx="7856985" cy="830997"/>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Clr>
                <a:srgbClr val="FF3300"/>
              </a:buClr>
              <a:buFont typeface="Wingdings" panose="05000000000000000000" pitchFamily="2" charset="2"/>
              <a:buChar char="l"/>
            </a:pPr>
            <a:r>
              <a:rPr lang="zh-CN" altLang="en-US" b="1" dirty="0">
                <a:latin typeface="宋体" pitchFamily="2" charset="-122"/>
                <a:ea typeface="+mn-ea"/>
              </a:rPr>
              <a:t>在嵌入式系统中内存容量小，速度较慢，编写其系统程序或应用程序时就必须考虑程序的“效率”。</a:t>
            </a:r>
          </a:p>
        </p:txBody>
      </p:sp>
      <p:sp>
        <p:nvSpPr>
          <p:cNvPr id="9" name="Rectangle 2"/>
          <p:cNvSpPr>
            <a:spLocks noChangeArrowheads="1"/>
          </p:cNvSpPr>
          <p:nvPr/>
        </p:nvSpPr>
        <p:spPr bwMode="auto">
          <a:xfrm>
            <a:off x="755575" y="4527811"/>
            <a:ext cx="7856985" cy="830997"/>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rgbClr val="FF3300"/>
              </a:buClr>
              <a:buFont typeface="Wingdings" panose="05000000000000000000" pitchFamily="2" charset="2"/>
              <a:buChar char="l"/>
            </a:pPr>
            <a:r>
              <a:rPr lang="zh-CN" altLang="en-US" b="1" dirty="0">
                <a:latin typeface="宋体" pitchFamily="2" charset="-122"/>
                <a:ea typeface="+mn-ea"/>
              </a:rPr>
              <a:t>常见的嵌入式系统有空调控制系统、智能电话、汽车智能控制、机器人控制、无人机控制等等。</a:t>
            </a:r>
          </a:p>
        </p:txBody>
      </p:sp>
      <p:sp>
        <p:nvSpPr>
          <p:cNvPr id="10" name="Rectangle 2"/>
          <p:cNvSpPr>
            <a:spLocks noChangeArrowheads="1"/>
          </p:cNvSpPr>
          <p:nvPr/>
        </p:nvSpPr>
        <p:spPr bwMode="auto">
          <a:xfrm>
            <a:off x="769184" y="5517232"/>
            <a:ext cx="7856985" cy="830997"/>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rgbClr val="FF3300"/>
              </a:buClr>
              <a:buFont typeface="Wingdings" panose="05000000000000000000" pitchFamily="2" charset="2"/>
              <a:buChar char="l"/>
            </a:pPr>
            <a:r>
              <a:rPr lang="zh-CN" altLang="en-US" b="1" dirty="0">
                <a:latin typeface="宋体" pitchFamily="2" charset="-122"/>
                <a:ea typeface="+mn-ea"/>
              </a:rPr>
              <a:t>电脑游戏软件常常要针对具体的硬件，在程序中嵌入短小而快速的汇编语言程序代码。</a:t>
            </a:r>
          </a:p>
        </p:txBody>
      </p:sp>
    </p:spTree>
    <p:extLst>
      <p:ext uri="{BB962C8B-B14F-4D97-AF65-F5344CB8AC3E}">
        <p14:creationId xmlns:p14="http://schemas.microsoft.com/office/powerpoint/2010/main" val="236887345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p:bldP spid="8" grpId="0" animBg="1" autoUpdateAnimBg="0"/>
      <p:bldP spid="9" grpId="0" animBg="1" autoUpdateAnimBg="0"/>
      <p:bldP spid="1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1707" y="261715"/>
            <a:ext cx="8332415" cy="838423"/>
          </a:xfrm>
        </p:spPr>
        <p:txBody>
          <a:bodyPr/>
          <a:lstStyle/>
          <a:p>
            <a:r>
              <a:rPr lang="zh-CN" altLang="en-US" dirty="0"/>
              <a:t>学习汇编语言需注意的问题</a:t>
            </a: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a:t>
            </a:fld>
            <a:endParaRPr lang="en-US" altLang="zh-CN"/>
          </a:p>
        </p:txBody>
      </p:sp>
      <p:sp>
        <p:nvSpPr>
          <p:cNvPr id="5" name="Rectangle 2"/>
          <p:cNvSpPr>
            <a:spLocks noChangeArrowheads="1"/>
          </p:cNvSpPr>
          <p:nvPr/>
        </p:nvSpPr>
        <p:spPr bwMode="auto">
          <a:xfrm>
            <a:off x="378100" y="1490241"/>
            <a:ext cx="8231117" cy="523220"/>
          </a:xfrm>
          <a:prstGeom prst="rect">
            <a:avLst/>
          </a:prstGeom>
          <a:solidFill>
            <a:schemeClr val="bg1"/>
          </a:solidFill>
          <a:ln>
            <a:noFill/>
          </a:ln>
          <a:effectLst/>
        </p:spPr>
        <p:txBody>
          <a:bodyPr wrap="square">
            <a:spAutoFit/>
          </a:bodyPr>
          <a:lstStyle>
            <a:lvl1pPr algn="l">
              <a:tabLst>
                <a:tab pos="438150" algn="l"/>
              </a:tabLst>
              <a:defRPr kumimoji="1" sz="2400">
                <a:solidFill>
                  <a:schemeClr val="tx1"/>
                </a:solidFill>
                <a:latin typeface="Times New Roman" panose="02020603050405020304" pitchFamily="18" charset="0"/>
                <a:ea typeface="宋体" panose="02010600030101010101" pitchFamily="2" charset="-122"/>
              </a:defRPr>
            </a:lvl1pPr>
            <a:lvl2pPr algn="l">
              <a:tabLst>
                <a:tab pos="438150" algn="l"/>
              </a:tabLst>
              <a:defRPr kumimoji="1" sz="2400">
                <a:solidFill>
                  <a:schemeClr val="tx1"/>
                </a:solidFill>
                <a:latin typeface="Times New Roman" panose="02020603050405020304" pitchFamily="18" charset="0"/>
                <a:ea typeface="宋体" panose="02010600030101010101" pitchFamily="2" charset="-122"/>
              </a:defRPr>
            </a:lvl2pPr>
            <a:lvl3pPr algn="l">
              <a:tabLst>
                <a:tab pos="438150" algn="l"/>
              </a:tabLst>
              <a:defRPr kumimoji="1" sz="2400">
                <a:solidFill>
                  <a:schemeClr val="tx1"/>
                </a:solidFill>
                <a:latin typeface="Times New Roman" panose="02020603050405020304" pitchFamily="18" charset="0"/>
                <a:ea typeface="宋体" panose="02010600030101010101" pitchFamily="2" charset="-122"/>
              </a:defRPr>
            </a:lvl3pPr>
            <a:lvl4pPr algn="l">
              <a:tabLst>
                <a:tab pos="438150" algn="l"/>
              </a:tabLst>
              <a:defRPr kumimoji="1" sz="2400">
                <a:solidFill>
                  <a:schemeClr val="tx1"/>
                </a:solidFill>
                <a:latin typeface="Times New Roman" panose="02020603050405020304" pitchFamily="18" charset="0"/>
                <a:ea typeface="宋体" panose="02010600030101010101" pitchFamily="2" charset="-122"/>
              </a:defRPr>
            </a:lvl4pPr>
            <a:lvl5pPr algn="l">
              <a:tabLst>
                <a:tab pos="438150" algn="l"/>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438150" algn="l"/>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438150" algn="l"/>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438150" algn="l"/>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4381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dirty="0">
                <a:solidFill>
                  <a:srgbClr val="002060"/>
                </a:solidFill>
              </a:rPr>
              <a:t> </a:t>
            </a:r>
            <a:r>
              <a:rPr lang="zh-CN" altLang="en-US" sz="2800" b="1" dirty="0">
                <a:solidFill>
                  <a:schemeClr val="tx2"/>
                </a:solidFill>
                <a:latin typeface="+mn-lt"/>
                <a:ea typeface="+mn-ea"/>
              </a:rPr>
              <a:t>（</a:t>
            </a:r>
            <a:r>
              <a:rPr lang="en-US" altLang="zh-CN" sz="2800" b="1" dirty="0">
                <a:solidFill>
                  <a:schemeClr val="tx2"/>
                </a:solidFill>
                <a:latin typeface="+mn-lt"/>
                <a:ea typeface="+mn-ea"/>
              </a:rPr>
              <a:t>1</a:t>
            </a:r>
            <a:r>
              <a:rPr lang="zh-CN" altLang="en-US" sz="2800" b="1" dirty="0">
                <a:solidFill>
                  <a:schemeClr val="tx2"/>
                </a:solidFill>
                <a:latin typeface="+mn-lt"/>
                <a:ea typeface="+mn-ea"/>
              </a:rPr>
              <a:t>）汇编语言与机器语言的关系</a:t>
            </a:r>
            <a:r>
              <a:rPr lang="en-US" altLang="zh-CN" sz="2800" b="1" dirty="0">
                <a:solidFill>
                  <a:schemeClr val="tx2"/>
                </a:solidFill>
                <a:latin typeface="+mn-lt"/>
                <a:ea typeface="+mn-ea"/>
              </a:rPr>
              <a:t>----</a:t>
            </a:r>
            <a:r>
              <a:rPr lang="zh-CN" altLang="en-US" sz="2800" b="1" dirty="0">
                <a:solidFill>
                  <a:schemeClr val="tx2"/>
                </a:solidFill>
                <a:latin typeface="+mn-lt"/>
                <a:ea typeface="+mn-ea"/>
              </a:rPr>
              <a:t>“一对一”</a:t>
            </a:r>
          </a:p>
        </p:txBody>
      </p:sp>
      <p:sp>
        <p:nvSpPr>
          <p:cNvPr id="7" name="Rectangle 4"/>
          <p:cNvSpPr>
            <a:spLocks noChangeArrowheads="1"/>
          </p:cNvSpPr>
          <p:nvPr/>
        </p:nvSpPr>
        <p:spPr bwMode="auto">
          <a:xfrm>
            <a:off x="503280" y="3473476"/>
            <a:ext cx="8262368" cy="954107"/>
          </a:xfrm>
          <a:prstGeom prst="rect">
            <a:avLst/>
          </a:prstGeom>
          <a:solidFill>
            <a:schemeClr val="bg1"/>
          </a:solidFill>
          <a:ln>
            <a:noFill/>
          </a:ln>
          <a:effectLst/>
        </p:spPr>
        <p:txBody>
          <a:bodyPr wrap="square">
            <a:spAutoFit/>
          </a:bodyPr>
          <a:lstStyle/>
          <a:p>
            <a:pPr algn="l"/>
            <a:r>
              <a:rPr lang="zh-CN" altLang="en-US" sz="2800" b="1" dirty="0">
                <a:solidFill>
                  <a:schemeClr val="tx2"/>
                </a:solidFill>
                <a:latin typeface="+mn-lt"/>
                <a:ea typeface="+mn-ea"/>
              </a:rPr>
              <a:t>（</a:t>
            </a:r>
            <a:r>
              <a:rPr lang="en-US" altLang="zh-CN" sz="2800" b="1" dirty="0">
                <a:solidFill>
                  <a:schemeClr val="tx2"/>
                </a:solidFill>
                <a:latin typeface="+mn-lt"/>
                <a:ea typeface="+mn-ea"/>
              </a:rPr>
              <a:t>2</a:t>
            </a:r>
            <a:r>
              <a:rPr lang="zh-CN" altLang="en-US" sz="2800" b="1" dirty="0">
                <a:solidFill>
                  <a:schemeClr val="tx2"/>
                </a:solidFill>
                <a:latin typeface="+mn-lt"/>
                <a:ea typeface="+mn-ea"/>
              </a:rPr>
              <a:t>）不同类型计算机有不同的机器指令系统和汇编语言描述，因此汇编语言不具有可移植性。 </a:t>
            </a:r>
          </a:p>
        </p:txBody>
      </p:sp>
      <p:sp>
        <p:nvSpPr>
          <p:cNvPr id="9" name="Text Box 6"/>
          <p:cNvSpPr txBox="1">
            <a:spLocks noChangeArrowheads="1"/>
          </p:cNvSpPr>
          <p:nvPr/>
        </p:nvSpPr>
        <p:spPr bwMode="auto">
          <a:xfrm>
            <a:off x="811707" y="2273147"/>
            <a:ext cx="7645514" cy="830997"/>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rgbClr val="FF3300"/>
              </a:buClr>
              <a:buFont typeface="Wingdings" panose="05000000000000000000" pitchFamily="2" charset="2"/>
              <a:buChar char="l"/>
            </a:pPr>
            <a:r>
              <a:rPr lang="zh-CN" altLang="en-US" b="1" dirty="0">
                <a:latin typeface="宋体" pitchFamily="2" charset="-122"/>
                <a:ea typeface="+mn-ea"/>
              </a:rPr>
              <a:t>一条汇编语言指令与一条机器语言指令对应</a:t>
            </a:r>
            <a:endParaRPr lang="en-US" altLang="zh-CN" b="1" dirty="0">
              <a:latin typeface="宋体" pitchFamily="2" charset="-122"/>
              <a:ea typeface="+mn-ea"/>
            </a:endParaRPr>
          </a:p>
          <a:p>
            <a:pPr marL="342900" indent="-342900">
              <a:buClr>
                <a:srgbClr val="FF3300"/>
              </a:buClr>
              <a:buFont typeface="Wingdings" panose="05000000000000000000" pitchFamily="2" charset="2"/>
              <a:buChar char="l"/>
            </a:pPr>
            <a:r>
              <a:rPr lang="zh-CN" altLang="en-US" b="1" dirty="0">
                <a:latin typeface="宋体" pitchFamily="2" charset="-122"/>
                <a:ea typeface="+mn-ea"/>
              </a:rPr>
              <a:t>汇编语言程序与机器语言程序效率相同</a:t>
            </a:r>
            <a:r>
              <a:rPr lang="en-US" altLang="zh-CN" b="1" dirty="0">
                <a:latin typeface="宋体" pitchFamily="2" charset="-122"/>
                <a:ea typeface="+mn-ea"/>
              </a:rPr>
              <a:t>.</a:t>
            </a:r>
          </a:p>
        </p:txBody>
      </p:sp>
      <p:sp>
        <p:nvSpPr>
          <p:cNvPr id="10" name="Text Box 6"/>
          <p:cNvSpPr txBox="1">
            <a:spLocks noChangeArrowheads="1"/>
          </p:cNvSpPr>
          <p:nvPr/>
        </p:nvSpPr>
        <p:spPr bwMode="auto">
          <a:xfrm>
            <a:off x="811707" y="4755171"/>
            <a:ext cx="7645514" cy="120032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B050"/>
                </a:solidFill>
                <a:latin typeface="宋体" pitchFamily="2" charset="-122"/>
                <a:ea typeface="+mn-ea"/>
              </a:rPr>
              <a:t>可移植性：</a:t>
            </a:r>
            <a:r>
              <a:rPr lang="zh-CN" altLang="en-US" b="1" dirty="0">
                <a:latin typeface="宋体" pitchFamily="2" charset="-122"/>
                <a:ea typeface="+mn-ea"/>
              </a:rPr>
              <a:t>如果用某种语言编写的源程序能够在各种不同的计算机系统中进行编译和运行，则称该语言是可移植的。</a:t>
            </a:r>
            <a:endParaRPr lang="en-US" altLang="zh-CN" b="1" dirty="0">
              <a:latin typeface="宋体" pitchFamily="2" charset="-122"/>
              <a:ea typeface="+mn-ea"/>
            </a:endParaRPr>
          </a:p>
        </p:txBody>
      </p:sp>
    </p:spTree>
    <p:extLst>
      <p:ext uri="{BB962C8B-B14F-4D97-AF65-F5344CB8AC3E}">
        <p14:creationId xmlns:p14="http://schemas.microsoft.com/office/powerpoint/2010/main" val="2512795698"/>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bg/>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bg/>
                                          </p:spTgt>
                                        </p:tgtEl>
                                        <p:attrNameLst>
                                          <p:attrName>style.visibility</p:attrName>
                                        </p:attrNameLst>
                                      </p:cBhvr>
                                      <p:to>
                                        <p:strVal val="visible"/>
                                      </p:to>
                                    </p:set>
                                    <p:anim calcmode="lin" valueType="num">
                                      <p:cBhvr additive="base">
                                        <p:cTn id="35" dur="500" fill="hold"/>
                                        <p:tgtEl>
                                          <p:spTgt spid="10">
                                            <p:bg/>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
                                            <p:bg/>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P spid="9" grpId="0" uiExpand="1" build="p" animBg="1" autoUpdateAnimBg="0"/>
      <p:bldP spid="10" grpId="0" uiExpand="1" build="p"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7</a:t>
            </a:fld>
            <a:endParaRPr lang="en-US" altLang="zh-CN"/>
          </a:p>
        </p:txBody>
      </p:sp>
      <p:sp>
        <p:nvSpPr>
          <p:cNvPr id="5" name="Rectangle 2"/>
          <p:cNvSpPr>
            <a:spLocks noChangeArrowheads="1"/>
          </p:cNvSpPr>
          <p:nvPr/>
        </p:nvSpPr>
        <p:spPr bwMode="auto">
          <a:xfrm>
            <a:off x="1663311" y="5157192"/>
            <a:ext cx="4608512" cy="120032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rgbClr val="FF3300"/>
              </a:buClr>
              <a:buFont typeface="Wingdings" panose="05000000000000000000" pitchFamily="2" charset="2"/>
              <a:buChar char="u"/>
            </a:pPr>
            <a:r>
              <a:rPr lang="en-US" altLang="zh-CN" b="1" dirty="0">
                <a:solidFill>
                  <a:srgbClr val="0066FF"/>
                </a:solidFill>
                <a:latin typeface="+mn-ea"/>
                <a:ea typeface="+mn-ea"/>
              </a:rPr>
              <a:t>CPU</a:t>
            </a:r>
            <a:r>
              <a:rPr lang="zh-CN" altLang="en-US" b="1" dirty="0">
                <a:solidFill>
                  <a:srgbClr val="0066FF"/>
                </a:solidFill>
                <a:latin typeface="+mn-ea"/>
                <a:ea typeface="+mn-ea"/>
              </a:rPr>
              <a:t>中包含的寄存器及其作用</a:t>
            </a:r>
          </a:p>
          <a:p>
            <a:pPr marL="342900" indent="-342900">
              <a:buClr>
                <a:srgbClr val="FF3300"/>
              </a:buClr>
              <a:buFont typeface="Wingdings" panose="05000000000000000000" pitchFamily="2" charset="2"/>
              <a:buChar char="u"/>
            </a:pPr>
            <a:r>
              <a:rPr lang="en-US" altLang="zh-CN" b="1" dirty="0">
                <a:solidFill>
                  <a:srgbClr val="0066FF"/>
                </a:solidFill>
                <a:latin typeface="+mn-ea"/>
                <a:ea typeface="+mn-ea"/>
              </a:rPr>
              <a:t>CPU</a:t>
            </a:r>
            <a:r>
              <a:rPr lang="zh-CN" altLang="en-US" b="1" dirty="0">
                <a:solidFill>
                  <a:srgbClr val="0066FF"/>
                </a:solidFill>
                <a:latin typeface="+mn-ea"/>
                <a:ea typeface="+mn-ea"/>
              </a:rPr>
              <a:t>访问存储器的基本原理</a:t>
            </a:r>
          </a:p>
          <a:p>
            <a:pPr marL="342900" indent="-342900">
              <a:buClr>
                <a:srgbClr val="FF3300"/>
              </a:buClr>
              <a:buFont typeface="Wingdings" panose="05000000000000000000" pitchFamily="2" charset="2"/>
              <a:buChar char="u"/>
            </a:pPr>
            <a:r>
              <a:rPr lang="zh-CN" altLang="en-US" b="1" dirty="0">
                <a:solidFill>
                  <a:srgbClr val="0066FF"/>
                </a:solidFill>
                <a:latin typeface="+mn-ea"/>
                <a:ea typeface="+mn-ea"/>
              </a:rPr>
              <a:t>输入输出操作的方法</a:t>
            </a:r>
          </a:p>
        </p:txBody>
      </p:sp>
      <p:sp>
        <p:nvSpPr>
          <p:cNvPr id="8" name="矩形 7"/>
          <p:cNvSpPr/>
          <p:nvPr/>
        </p:nvSpPr>
        <p:spPr>
          <a:xfrm>
            <a:off x="815742" y="4550080"/>
            <a:ext cx="3151825" cy="461665"/>
          </a:xfrm>
          <a:prstGeom prst="rect">
            <a:avLst/>
          </a:prstGeom>
        </p:spPr>
        <p:txBody>
          <a:bodyPr wrap="none">
            <a:spAutoFit/>
          </a:bodyPr>
          <a:lstStyle/>
          <a:p>
            <a:pPr marL="342900" indent="-342900">
              <a:buClr>
                <a:schemeClr val="hlink"/>
              </a:buClr>
              <a:buFont typeface="Wingdings" panose="05000000000000000000" pitchFamily="2" charset="2"/>
              <a:buChar char="l"/>
            </a:pPr>
            <a:r>
              <a:rPr lang="en-US" altLang="zh-CN" b="1" dirty="0">
                <a:latin typeface="宋体" pitchFamily="2" charset="-122"/>
                <a:ea typeface="+mn-ea"/>
              </a:rPr>
              <a:t>CPU</a:t>
            </a:r>
            <a:r>
              <a:rPr lang="zh-CN" altLang="en-US" b="1" dirty="0">
                <a:latin typeface="宋体" pitchFamily="2" charset="-122"/>
                <a:ea typeface="+mn-ea"/>
              </a:rPr>
              <a:t>功能结构包括：</a:t>
            </a:r>
            <a:endParaRPr lang="en-US" altLang="zh-CN" b="1" dirty="0">
              <a:latin typeface="宋体" pitchFamily="2" charset="-122"/>
              <a:ea typeface="+mn-ea"/>
            </a:endParaRPr>
          </a:p>
        </p:txBody>
      </p:sp>
      <p:sp>
        <p:nvSpPr>
          <p:cNvPr id="6" name="Rectangle 5"/>
          <p:cNvSpPr>
            <a:spLocks noChangeArrowheads="1"/>
          </p:cNvSpPr>
          <p:nvPr/>
        </p:nvSpPr>
        <p:spPr bwMode="auto">
          <a:xfrm>
            <a:off x="759529" y="1556792"/>
            <a:ext cx="7793682" cy="276998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spcBef>
                <a:spcPts val="600"/>
              </a:spcBef>
              <a:spcAft>
                <a:spcPts val="1200"/>
              </a:spcAft>
              <a:buClr>
                <a:srgbClr val="FF3300"/>
              </a:buClr>
              <a:buFont typeface="Wingdings" panose="05000000000000000000" pitchFamily="2" charset="2"/>
              <a:buChar char="l"/>
            </a:pPr>
            <a:r>
              <a:rPr lang="zh-CN" altLang="en-US" b="1" dirty="0">
                <a:latin typeface="宋体" pitchFamily="2" charset="-122"/>
                <a:ea typeface="+mn-ea"/>
              </a:rPr>
              <a:t>为了学习和使用某种计算机的汇编语言，需熟悉该计算机的内部组成结构。</a:t>
            </a:r>
            <a:endParaRPr lang="en-US" altLang="zh-CN" b="1" dirty="0">
              <a:latin typeface="宋体" pitchFamily="2" charset="-122"/>
              <a:ea typeface="+mn-ea"/>
            </a:endParaRPr>
          </a:p>
          <a:p>
            <a:pPr marL="457200" indent="-457200" algn="l">
              <a:spcBef>
                <a:spcPts val="600"/>
              </a:spcBef>
              <a:spcAft>
                <a:spcPts val="1200"/>
              </a:spcAft>
              <a:buClr>
                <a:srgbClr val="FF3300"/>
              </a:buClr>
              <a:buFont typeface="Wingdings" panose="05000000000000000000" pitchFamily="2" charset="2"/>
              <a:buChar char="l"/>
            </a:pPr>
            <a:r>
              <a:rPr lang="zh-CN" altLang="en-US" b="1" dirty="0">
                <a:latin typeface="宋体" pitchFamily="2" charset="-122"/>
                <a:ea typeface="+mn-ea"/>
              </a:rPr>
              <a:t>不需要像组成原理课程那样学习计算机的详细工作原理，只需掌握基本硬件结构及其功能。</a:t>
            </a:r>
            <a:endParaRPr lang="en-US" altLang="zh-CN" b="1" dirty="0">
              <a:latin typeface="宋体" pitchFamily="2" charset="-122"/>
              <a:ea typeface="+mn-ea"/>
            </a:endParaRPr>
          </a:p>
          <a:p>
            <a:pPr marL="457200" indent="-457200">
              <a:spcBef>
                <a:spcPts val="600"/>
              </a:spcBef>
              <a:spcAft>
                <a:spcPts val="1200"/>
              </a:spcAft>
              <a:buClr>
                <a:srgbClr val="FF3300"/>
              </a:buClr>
              <a:buFont typeface="Wingdings" panose="05000000000000000000" pitchFamily="2" charset="2"/>
              <a:buChar char="l"/>
            </a:pPr>
            <a:r>
              <a:rPr lang="zh-CN" altLang="en-US" b="1" dirty="0">
                <a:latin typeface="宋体" pitchFamily="2" charset="-122"/>
                <a:ea typeface="+mn-ea"/>
              </a:rPr>
              <a:t>机器语言的执行主要取决于该计算机的</a:t>
            </a:r>
            <a:r>
              <a:rPr lang="en-US" altLang="zh-CN" b="1" dirty="0">
                <a:latin typeface="宋体" pitchFamily="2" charset="-122"/>
                <a:ea typeface="+mn-ea"/>
              </a:rPr>
              <a:t>CPU</a:t>
            </a:r>
            <a:r>
              <a:rPr lang="zh-CN" altLang="en-US" b="1" dirty="0">
                <a:latin typeface="宋体" pitchFamily="2" charset="-122"/>
                <a:ea typeface="+mn-ea"/>
              </a:rPr>
              <a:t>，熟悉计算机内部结构就是指熟悉</a:t>
            </a:r>
            <a:r>
              <a:rPr lang="en-US" altLang="zh-CN" b="1" dirty="0">
                <a:latin typeface="宋体" pitchFamily="2" charset="-122"/>
                <a:ea typeface="+mn-ea"/>
              </a:rPr>
              <a:t>CPU</a:t>
            </a:r>
            <a:r>
              <a:rPr lang="zh-CN" altLang="en-US" b="1" dirty="0">
                <a:latin typeface="宋体" pitchFamily="2" charset="-122"/>
                <a:ea typeface="+mn-ea"/>
              </a:rPr>
              <a:t>的功能结构。 </a:t>
            </a:r>
          </a:p>
        </p:txBody>
      </p:sp>
    </p:spTree>
    <p:extLst>
      <p:ext uri="{BB962C8B-B14F-4D97-AF65-F5344CB8AC3E}">
        <p14:creationId xmlns:p14="http://schemas.microsoft.com/office/powerpoint/2010/main" val="305600750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5">
                                            <p:bg/>
                                          </p:spTgt>
                                        </p:tgtEl>
                                        <p:attrNameLst>
                                          <p:attrName>style.visibility</p:attrName>
                                        </p:attrNameLst>
                                      </p:cBhvr>
                                      <p:to>
                                        <p:strVal val="visible"/>
                                      </p:to>
                                    </p:set>
                                    <p:anim calcmode="lin" valueType="num">
                                      <p:cBhvr additive="base">
                                        <p:cTn id="34"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 calcmode="lin" valueType="num">
                                      <p:cBhvr additive="base">
                                        <p:cTn id="40"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 calcmode="lin" valueType="num">
                                      <p:cBhvr additive="base">
                                        <p:cTn id="46"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 calcmode="lin" valueType="num">
                                      <p:cBhvr additive="base">
                                        <p:cTn id="52"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autoUpdateAnimBg="0"/>
      <p:bldP spid="8" grpId="0"/>
      <p:bldP spid="6" grpId="0" uiExpand="1" build="p"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CA7D620-2F3D-4CE4-B18B-5AA1195A2991}" type="slidenum">
              <a:rPr lang="zh-CN" altLang="en-US"/>
              <a:pPr>
                <a:defRPr/>
              </a:pPr>
              <a:t>8</a:t>
            </a:fld>
            <a:endParaRPr lang="en-US" altLang="zh-CN"/>
          </a:p>
        </p:txBody>
      </p:sp>
      <p:sp>
        <p:nvSpPr>
          <p:cNvPr id="8195" name="Rectangle 2"/>
          <p:cNvSpPr>
            <a:spLocks noGrp="1" noChangeArrowheads="1"/>
          </p:cNvSpPr>
          <p:nvPr>
            <p:ph type="title"/>
          </p:nvPr>
        </p:nvSpPr>
        <p:spPr>
          <a:xfrm>
            <a:off x="1150938" y="214313"/>
            <a:ext cx="7793037" cy="838200"/>
          </a:xfrm>
        </p:spPr>
        <p:txBody>
          <a:bodyPr/>
          <a:lstStyle/>
          <a:p>
            <a:pPr eaLnBrk="1" hangingPunct="1"/>
            <a:r>
              <a:rPr lang="zh-CN" altLang="en-US"/>
              <a:t>第</a:t>
            </a:r>
            <a:r>
              <a:rPr lang="zh-CN" altLang="en-US" sz="4000" b="1"/>
              <a:t>1</a:t>
            </a:r>
            <a:r>
              <a:rPr lang="zh-CN" altLang="en-US"/>
              <a:t>章 微型计算机基础概论</a:t>
            </a:r>
          </a:p>
        </p:txBody>
      </p:sp>
      <p:sp>
        <p:nvSpPr>
          <p:cNvPr id="20483" name="Rectangle 3"/>
          <p:cNvSpPr>
            <a:spLocks noGrp="1" noChangeArrowheads="1"/>
          </p:cNvSpPr>
          <p:nvPr>
            <p:ph type="body" idx="1"/>
          </p:nvPr>
        </p:nvSpPr>
        <p:spPr>
          <a:xfrm>
            <a:off x="685800" y="1962150"/>
            <a:ext cx="8207375" cy="4419600"/>
          </a:xfrm>
        </p:spPr>
        <p:txBody>
          <a:bodyPr/>
          <a:lstStyle/>
          <a:p>
            <a:pPr eaLnBrk="1" hangingPunct="1">
              <a:spcAft>
                <a:spcPct val="30000"/>
              </a:spcAft>
              <a:defRPr/>
            </a:pPr>
            <a:r>
              <a:rPr lang="zh-CN" altLang="en-US" u="sng" dirty="0">
                <a:latin typeface="+mn-ea"/>
              </a:rPr>
              <a:t>主要内容</a:t>
            </a:r>
            <a:r>
              <a:rPr lang="zh-CN" altLang="en-US" u="sng" dirty="0">
                <a:ea typeface=""/>
              </a:rPr>
              <a:t>：</a:t>
            </a:r>
            <a:endParaRPr lang="zh-CN" altLang="en-US" dirty="0"/>
          </a:p>
          <a:p>
            <a:pPr lvl="1" eaLnBrk="1" hangingPunct="1">
              <a:defRPr/>
            </a:pPr>
            <a:r>
              <a:rPr lang="zh-CN" altLang="en-US" dirty="0"/>
              <a:t>微机系统的组成</a:t>
            </a:r>
            <a:endParaRPr lang="en-US" altLang="zh-CN" dirty="0"/>
          </a:p>
          <a:p>
            <a:pPr lvl="1" eaLnBrk="1" hangingPunct="1">
              <a:defRPr/>
            </a:pPr>
            <a:r>
              <a:rPr lang="zh-CN" altLang="en-US" dirty="0"/>
              <a:t>微机分类</a:t>
            </a:r>
            <a:endParaRPr lang="en-US" altLang="zh-CN" dirty="0"/>
          </a:p>
          <a:p>
            <a:pPr lvl="1" eaLnBrk="1" hangingPunct="1">
              <a:defRPr/>
            </a:pPr>
            <a:r>
              <a:rPr lang="zh-CN" altLang="en-US" dirty="0"/>
              <a:t>微机的发展历程</a:t>
            </a:r>
          </a:p>
          <a:p>
            <a:pPr lvl="1" eaLnBrk="1" hangingPunct="1">
              <a:defRPr/>
            </a:pPr>
            <a:r>
              <a:rPr lang="zh-CN" altLang="en-US" dirty="0"/>
              <a:t>基本逻辑门</a:t>
            </a:r>
            <a:r>
              <a:rPr lang="zh-CN" altLang="en-US"/>
              <a:t>及译码器（复习）</a:t>
            </a:r>
            <a:endParaRPr lang="zh-CN" altLang="en-US" dirty="0">
              <a:solidFill>
                <a:schemeClr val="tx2"/>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20483">
                                            <p:txEl>
                                              <p:pRg st="2" end="2"/>
                                            </p:txEl>
                                          </p:spTgt>
                                        </p:tgtEl>
                                        <p:attrNameLst>
                                          <p:attrName>style.visibility</p:attrName>
                                        </p:attrNameLst>
                                      </p:cBhvr>
                                      <p:to>
                                        <p:strVal val="visible"/>
                                      </p:to>
                                    </p:set>
                                    <p:anim calcmode="lin" valueType="num">
                                      <p:cBhvr additive="base">
                                        <p:cTn id="18" dur="5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20483">
                                            <p:txEl>
                                              <p:pRg st="3" end="3"/>
                                            </p:txEl>
                                          </p:spTgt>
                                        </p:tgtEl>
                                        <p:attrNameLst>
                                          <p:attrName>style.visibility</p:attrName>
                                        </p:attrNameLst>
                                      </p:cBhvr>
                                      <p:to>
                                        <p:strVal val="visible"/>
                                      </p:to>
                                    </p:set>
                                    <p:anim calcmode="lin" valueType="num">
                                      <p:cBhvr additive="base">
                                        <p:cTn id="23" dur="500" fill="hold"/>
                                        <p:tgtEl>
                                          <p:spTgt spid="2048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483">
                                            <p:txEl>
                                              <p:pRg st="3" end="3"/>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20483">
                                            <p:txEl>
                                              <p:pRg st="4" end="4"/>
                                            </p:txEl>
                                          </p:spTgt>
                                        </p:tgtEl>
                                        <p:attrNameLst>
                                          <p:attrName>style.visibility</p:attrName>
                                        </p:attrNameLst>
                                      </p:cBhvr>
                                      <p:to>
                                        <p:strVal val="visible"/>
                                      </p:to>
                                    </p:set>
                                    <p:anim calcmode="lin" valueType="num">
                                      <p:cBhvr additive="base">
                                        <p:cTn id="28" dur="500" fill="hold"/>
                                        <p:tgtEl>
                                          <p:spTgt spid="2048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04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sldNum" sz="quarter" idx="12"/>
          </p:nvPr>
        </p:nvSpPr>
        <p:spPr/>
        <p:txBody>
          <a:bodyPr/>
          <a:lstStyle/>
          <a:p>
            <a:pPr>
              <a:defRPr/>
            </a:pPr>
            <a:fld id="{600153D2-41DA-4DFA-B4ED-2E2016A96C6F}" type="slidenum">
              <a:rPr lang="zh-CN" altLang="en-US"/>
              <a:pPr>
                <a:defRPr/>
              </a:pPr>
              <a:t>9</a:t>
            </a:fld>
            <a:endParaRPr lang="en-US" altLang="zh-CN"/>
          </a:p>
        </p:txBody>
      </p:sp>
      <p:sp>
        <p:nvSpPr>
          <p:cNvPr id="9219" name="Rectangle 4"/>
          <p:cNvSpPr>
            <a:spLocks noGrp="1" noChangeArrowheads="1"/>
          </p:cNvSpPr>
          <p:nvPr>
            <p:ph type="ctrTitle"/>
          </p:nvPr>
        </p:nvSpPr>
        <p:spPr>
          <a:xfrm>
            <a:off x="1263650" y="1989138"/>
            <a:ext cx="6764338" cy="1143000"/>
          </a:xfrm>
        </p:spPr>
        <p:txBody>
          <a:bodyPr/>
          <a:lstStyle/>
          <a:p>
            <a:pPr algn="ctr" eaLnBrk="1" hangingPunct="1"/>
            <a:r>
              <a:rPr lang="en-US" altLang="zh-CN" sz="5400" b="1" dirty="0">
                <a:ea typeface="华文行楷" pitchFamily="2" charset="-122"/>
              </a:rPr>
              <a:t>1.1 </a:t>
            </a:r>
            <a:r>
              <a:rPr lang="zh-CN" altLang="en-US" sz="5400" b="1" dirty="0">
                <a:ea typeface="华文行楷" pitchFamily="2" charset="-122"/>
              </a:rPr>
              <a:t>微机系统的组成</a:t>
            </a:r>
          </a:p>
        </p:txBody>
      </p:sp>
    </p:spTree>
  </p:cSld>
  <p:clrMapOvr>
    <a:masterClrMapping/>
  </p:clrMapOvr>
  <p:transition spd="slow">
    <p:zoom/>
  </p:transition>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3768</TotalTime>
  <Words>1854</Words>
  <Application>Microsoft Office PowerPoint</Application>
  <PresentationFormat>全屏显示(4:3)</PresentationFormat>
  <Paragraphs>370</Paragraphs>
  <Slides>29</Slides>
  <Notes>10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29</vt:i4>
      </vt:variant>
    </vt:vector>
  </HeadingPairs>
  <TitlesOfParts>
    <vt:vector size="45" baseType="lpstr">
      <vt:lpstr>黑体</vt:lpstr>
      <vt:lpstr>华文隶书</vt:lpstr>
      <vt:lpstr>楷体_GB2312</vt:lpstr>
      <vt:lpstr>隶书</vt:lpstr>
      <vt:lpstr>宋体</vt:lpstr>
      <vt:lpstr>微软雅黑</vt:lpstr>
      <vt:lpstr>Arial</vt:lpstr>
      <vt:lpstr>Symbol</vt:lpstr>
      <vt:lpstr>Tahoma</vt:lpstr>
      <vt:lpstr>Times New Roman</vt:lpstr>
      <vt:lpstr>Wingdings</vt:lpstr>
      <vt:lpstr>诗情画意</vt:lpstr>
      <vt:lpstr>Blends</vt:lpstr>
      <vt:lpstr>剪辑</vt:lpstr>
      <vt:lpstr>Microsoft Visio 2003-2010 绘图</vt:lpstr>
      <vt:lpstr>Visio</vt:lpstr>
      <vt:lpstr>汇编语言与微机接口技术</vt:lpstr>
      <vt:lpstr>教学安排</vt:lpstr>
      <vt:lpstr>课程目标</vt:lpstr>
      <vt:lpstr>为什么要学习汇编语言？</vt:lpstr>
      <vt:lpstr>PowerPoint 演示文稿</vt:lpstr>
      <vt:lpstr>学习汇编语言需注意的问题</vt:lpstr>
      <vt:lpstr>PowerPoint 演示文稿</vt:lpstr>
      <vt:lpstr>第1章 微型计算机基础概论</vt:lpstr>
      <vt:lpstr>1.1 微机系统的组成</vt:lpstr>
      <vt:lpstr>1. 计算机中的指令执行过程</vt:lpstr>
      <vt:lpstr>计算机基本组成结构回顾</vt:lpstr>
      <vt:lpstr>顺序工作方式</vt:lpstr>
      <vt:lpstr>并行流水线工作方式</vt:lpstr>
      <vt:lpstr>2. 冯 • 诺依曼计算机</vt:lpstr>
      <vt:lpstr>冯 • 诺依曼机的特点和不足</vt:lpstr>
      <vt:lpstr>3. 非冯 • 诺依曼计算机</vt:lpstr>
      <vt:lpstr>数据流计算机结构</vt:lpstr>
      <vt:lpstr>哈佛结构</vt:lpstr>
      <vt:lpstr>二、微机系统组成</vt:lpstr>
      <vt:lpstr>PowerPoint 演示文稿</vt:lpstr>
      <vt:lpstr>1.2 微型机分类</vt:lpstr>
      <vt:lpstr>PowerPoint 演示文稿</vt:lpstr>
      <vt:lpstr>PowerPoint 演示文稿</vt:lpstr>
      <vt:lpstr>1.3  微机系统发展概况</vt:lpstr>
      <vt:lpstr>PowerPoint 演示文稿</vt:lpstr>
      <vt:lpstr>PowerPoint 演示文稿</vt:lpstr>
      <vt:lpstr>1. 教材中逻辑运算的图形符号表示</vt:lpstr>
      <vt:lpstr>其他常见逻辑图形符号表示</vt:lpstr>
      <vt:lpstr>2. 译码器--74LS138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Liao jianming</cp:lastModifiedBy>
  <cp:revision>243</cp:revision>
  <cp:lastPrinted>1995-12-08T18:33:06Z</cp:lastPrinted>
  <dcterms:created xsi:type="dcterms:W3CDTF">2002-02-20T04:24:10Z</dcterms:created>
  <dcterms:modified xsi:type="dcterms:W3CDTF">2022-08-22T01:52:14Z</dcterms:modified>
</cp:coreProperties>
</file>