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iff" ContentType="image/tiff"/>
  <Default Extension="vml" ContentType="application/vnd.openxmlformats-officedocument.vmlDrawing"/>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Lst>
  <p:notesMasterIdLst>
    <p:notesMasterId r:id="rId87"/>
  </p:notesMasterIdLst>
  <p:handoutMasterIdLst>
    <p:handoutMasterId r:id="rId88"/>
  </p:handoutMasterIdLst>
  <p:sldIdLst>
    <p:sldId id="256" r:id="rId3"/>
    <p:sldId id="261" r:id="rId4"/>
    <p:sldId id="336" r:id="rId5"/>
    <p:sldId id="398" r:id="rId6"/>
    <p:sldId id="401" r:id="rId7"/>
    <p:sldId id="402" r:id="rId8"/>
    <p:sldId id="403" r:id="rId9"/>
    <p:sldId id="404" r:id="rId10"/>
    <p:sldId id="357" r:id="rId11"/>
    <p:sldId id="287" r:id="rId12"/>
    <p:sldId id="288" r:id="rId13"/>
    <p:sldId id="406" r:id="rId14"/>
    <p:sldId id="289" r:id="rId15"/>
    <p:sldId id="416" r:id="rId16"/>
    <p:sldId id="298" r:id="rId17"/>
    <p:sldId id="391" r:id="rId18"/>
    <p:sldId id="359" r:id="rId19"/>
    <p:sldId id="291" r:id="rId20"/>
    <p:sldId id="405" r:id="rId21"/>
    <p:sldId id="339" r:id="rId22"/>
    <p:sldId id="294" r:id="rId23"/>
    <p:sldId id="300" r:id="rId24"/>
    <p:sldId id="360" r:id="rId25"/>
    <p:sldId id="301" r:id="rId26"/>
    <p:sldId id="302" r:id="rId27"/>
    <p:sldId id="304" r:id="rId28"/>
    <p:sldId id="303" r:id="rId29"/>
    <p:sldId id="305" r:id="rId30"/>
    <p:sldId id="306" r:id="rId31"/>
    <p:sldId id="307" r:id="rId32"/>
    <p:sldId id="309" r:id="rId33"/>
    <p:sldId id="456" r:id="rId34"/>
    <p:sldId id="350" r:id="rId35"/>
    <p:sldId id="388" r:id="rId36"/>
    <p:sldId id="351" r:id="rId37"/>
    <p:sldId id="366" r:id="rId38"/>
    <p:sldId id="419" r:id="rId39"/>
    <p:sldId id="361" r:id="rId40"/>
    <p:sldId id="363" r:id="rId41"/>
    <p:sldId id="421" r:id="rId42"/>
    <p:sldId id="422" r:id="rId43"/>
    <p:sldId id="420" r:id="rId44"/>
    <p:sldId id="341" r:id="rId45"/>
    <p:sldId id="423" r:id="rId46"/>
    <p:sldId id="426" r:id="rId47"/>
    <p:sldId id="342" r:id="rId48"/>
    <p:sldId id="332" r:id="rId49"/>
    <p:sldId id="427" r:id="rId50"/>
    <p:sldId id="313" r:id="rId51"/>
    <p:sldId id="428" r:id="rId52"/>
    <p:sldId id="429" r:id="rId53"/>
    <p:sldId id="314" r:id="rId54"/>
    <p:sldId id="370" r:id="rId55"/>
    <p:sldId id="377" r:id="rId56"/>
    <p:sldId id="410" r:id="rId57"/>
    <p:sldId id="411" r:id="rId58"/>
    <p:sldId id="412" r:id="rId59"/>
    <p:sldId id="413" r:id="rId60"/>
    <p:sldId id="414" r:id="rId61"/>
    <p:sldId id="415" r:id="rId62"/>
    <p:sldId id="434" r:id="rId63"/>
    <p:sldId id="436" r:id="rId64"/>
    <p:sldId id="438" r:id="rId65"/>
    <p:sldId id="439" r:id="rId66"/>
    <p:sldId id="440" r:id="rId67"/>
    <p:sldId id="441" r:id="rId68"/>
    <p:sldId id="442" r:id="rId69"/>
    <p:sldId id="443" r:id="rId70"/>
    <p:sldId id="444" r:id="rId71"/>
    <p:sldId id="445" r:id="rId72"/>
    <p:sldId id="446" r:id="rId73"/>
    <p:sldId id="447" r:id="rId74"/>
    <p:sldId id="458" r:id="rId75"/>
    <p:sldId id="457" r:id="rId76"/>
    <p:sldId id="448" r:id="rId77"/>
    <p:sldId id="449" r:id="rId78"/>
    <p:sldId id="450" r:id="rId79"/>
    <p:sldId id="451" r:id="rId80"/>
    <p:sldId id="452" r:id="rId81"/>
    <p:sldId id="453" r:id="rId82"/>
    <p:sldId id="459" r:id="rId83"/>
    <p:sldId id="460" r:id="rId84"/>
    <p:sldId id="454" r:id="rId85"/>
    <p:sldId id="455" r:id="rId86"/>
  </p:sldIdLst>
  <p:sldSz cx="9144000" cy="6858000" type="screen4x3"/>
  <p:notesSz cx="6934200" cy="9398000"/>
  <p:custDataLst>
    <p:tags r:id="rId89"/>
  </p:custDataLst>
  <p:defaultTextStyle>
    <a:defPPr>
      <a:defRPr lang="en-US"/>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4080">
          <p15:clr>
            <a:srgbClr val="A4A3A4"/>
          </p15:clr>
        </p15:guide>
        <p15:guide id="2" pos="288">
          <p15:clr>
            <a:srgbClr val="A4A3A4"/>
          </p15:clr>
        </p15:guide>
      </p15:sldGuideLst>
    </p:ext>
    <p:ext uri="{2D200454-40CA-4A62-9FC3-DE9A4176ACB9}">
      <p15:notesGuideLst xmlns:p15="http://schemas.microsoft.com/office/powerpoint/2012/main">
        <p15:guide id="1" orient="horz" pos="29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FF0000"/>
    <a:srgbClr val="FFCCFF"/>
    <a:srgbClr val="CCECFF"/>
    <a:srgbClr val="CCCCFF"/>
    <a:srgbClr val="CC99FF"/>
    <a:srgbClr val="DFC0FF"/>
    <a:srgbClr val="FF66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autoAdjust="0"/>
    <p:restoredTop sz="91559" autoAdjust="0"/>
  </p:normalViewPr>
  <p:slideViewPr>
    <p:cSldViewPr>
      <p:cViewPr varScale="1">
        <p:scale>
          <a:sx n="70" d="100"/>
          <a:sy n="70" d="100"/>
        </p:scale>
        <p:origin x="1176" y="52"/>
      </p:cViewPr>
      <p:guideLst>
        <p:guide orient="horz" pos="40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38" d="100"/>
          <a:sy n="38" d="100"/>
        </p:scale>
        <p:origin x="-1502" y="-72"/>
      </p:cViewPr>
      <p:guideLst>
        <p:guide orient="horz" pos="2960"/>
        <p:guide pos="218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tags" Target="tags/tag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handoutMaster" Target="handoutMasters/handout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44E38063-10ED-4C64-8F3E-8E2DCBFACD43}" type="slidenum">
              <a:rPr lang="zh-CN" altLang="en-US"/>
              <a:pPr>
                <a:defRPr/>
              </a:pPr>
              <a:t>‹#›</a:t>
            </a:fld>
            <a:endParaRPr lang="en-US" altLang="zh-CN"/>
          </a:p>
        </p:txBody>
      </p:sp>
    </p:spTree>
    <p:extLst>
      <p:ext uri="{BB962C8B-B14F-4D97-AF65-F5344CB8AC3E}">
        <p14:creationId xmlns:p14="http://schemas.microsoft.com/office/powerpoint/2010/main" val="25356944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defRPr>
            </a:lvl1pPr>
          </a:lstStyle>
          <a:p>
            <a:pPr>
              <a:defRPr/>
            </a:pPr>
            <a:endParaRPr lang="zh-CN" altLang="en-US"/>
          </a:p>
        </p:txBody>
      </p:sp>
      <p:sp>
        <p:nvSpPr>
          <p:cNvPr id="77827" name="Rectangle 3"/>
          <p:cNvSpPr>
            <a:spLocks noGrp="1" noRot="1" noChangeAspect="1" noChangeArrowheads="1"/>
          </p:cNvSpPr>
          <p:nvPr>
            <p:ph type="sldImg" idx="2"/>
          </p:nvPr>
        </p:nvSpPr>
        <p:spPr bwMode="auto">
          <a:xfrm>
            <a:off x="1079500" y="685800"/>
            <a:ext cx="4775200" cy="35814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defRPr>
            </a:lvl1pPr>
          </a:lstStyle>
          <a:p>
            <a:pPr>
              <a:defRPr/>
            </a:pPr>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1DA2792F-0452-4FDE-8BBB-F174338A68BA}" type="slidenum">
              <a:rPr lang="zh-CN" altLang="en-US"/>
              <a:pPr>
                <a:defRPr/>
              </a:pPr>
              <a:t>‹#›</a:t>
            </a:fld>
            <a:endParaRPr lang="en-US" altLang="zh-CN"/>
          </a:p>
        </p:txBody>
      </p:sp>
    </p:spTree>
    <p:extLst>
      <p:ext uri="{BB962C8B-B14F-4D97-AF65-F5344CB8AC3E}">
        <p14:creationId xmlns:p14="http://schemas.microsoft.com/office/powerpoint/2010/main" val="25488904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FD07BD98-A538-4101-88EA-7E592BC17CBC}" type="slidenum">
              <a:rPr lang="zh-CN" altLang="en-US" smtClean="0"/>
              <a:pPr eaLnBrk="1" hangingPunct="1">
                <a:spcBef>
                  <a:spcPct val="0"/>
                </a:spcBef>
              </a:pPr>
              <a:t>1</a:t>
            </a:fld>
            <a:endParaRPr lang="en-US" altLang="zh-CN"/>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4443024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D061A758-9BC6-440D-B793-8CFDAEA4A0B8}" type="slidenum">
              <a:rPr lang="zh-CN" altLang="en-US" smtClean="0"/>
              <a:pPr eaLnBrk="1" hangingPunct="1">
                <a:spcBef>
                  <a:spcPct val="0"/>
                </a:spcBef>
              </a:pPr>
              <a:t>11</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8984235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186433D2-C4E2-4AD5-98C9-C2E6066FCFDE}" type="slidenum">
              <a:rPr lang="zh-CN" altLang="en-US" smtClean="0"/>
              <a:pPr eaLnBrk="1" hangingPunct="1">
                <a:spcBef>
                  <a:spcPct val="0"/>
                </a:spcBef>
              </a:pPr>
              <a:t>13</a:t>
            </a:fld>
            <a:endParaRPr lang="en-US" altLang="zh-CN"/>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4895795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C9406734-A960-4848-9610-7C960DD40998}" type="slidenum">
              <a:rPr lang="zh-CN" altLang="en-US" smtClean="0"/>
              <a:pPr eaLnBrk="1" hangingPunct="1">
                <a:spcBef>
                  <a:spcPct val="0"/>
                </a:spcBef>
              </a:pPr>
              <a:t>15</a:t>
            </a:fld>
            <a:endParaRPr lang="en-US" altLang="zh-CN"/>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731887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DF668E23-735E-459F-90E1-641ED17F09BB}" type="slidenum">
              <a:rPr lang="zh-CN" altLang="en-US" smtClean="0"/>
              <a:pPr eaLnBrk="1" hangingPunct="1">
                <a:spcBef>
                  <a:spcPct val="0"/>
                </a:spcBef>
              </a:pPr>
              <a:t>16</a:t>
            </a:fld>
            <a:endParaRPr lang="en-US" altLang="zh-CN"/>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0486249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078F8004-39DD-4512-93DF-17F36F1D0834}" type="slidenum">
              <a:rPr lang="zh-CN" altLang="en-US" smtClean="0"/>
              <a:pPr eaLnBrk="1" hangingPunct="1">
                <a:spcBef>
                  <a:spcPct val="0"/>
                </a:spcBef>
              </a:pPr>
              <a:t>18</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368225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3309A0FB-6ED4-406D-B5C7-FA4368EF7B60}" type="slidenum">
              <a:rPr lang="zh-CN" altLang="en-US" smtClean="0"/>
              <a:pPr eaLnBrk="1" hangingPunct="1">
                <a:spcBef>
                  <a:spcPct val="0"/>
                </a:spcBef>
              </a:pPr>
              <a:t>20</a:t>
            </a:fld>
            <a:endParaRPr lang="en-US" altLang="zh-CN"/>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422276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F44A2633-CA88-4C72-AF80-DE8A4920ABA9}" type="slidenum">
              <a:rPr lang="zh-CN" altLang="en-US" smtClean="0"/>
              <a:pPr eaLnBrk="1" hangingPunct="1">
                <a:spcBef>
                  <a:spcPct val="0"/>
                </a:spcBef>
              </a:pPr>
              <a:t>21</a:t>
            </a:fld>
            <a:endParaRPr lang="en-US" altLang="zh-CN"/>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34686985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AE163675-C756-417D-90B4-A2F3B576D36A}" type="slidenum">
              <a:rPr lang="zh-CN" altLang="en-US" smtClean="0"/>
              <a:pPr eaLnBrk="1" hangingPunct="1">
                <a:spcBef>
                  <a:spcPct val="0"/>
                </a:spcBef>
              </a:pPr>
              <a:t>22</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246824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A3301550-FDF9-4EF8-9843-4CB1F053A68A}" type="slidenum">
              <a:rPr lang="zh-CN" altLang="en-US" smtClean="0"/>
              <a:pPr eaLnBrk="1" hangingPunct="1">
                <a:spcBef>
                  <a:spcPct val="0"/>
                </a:spcBef>
              </a:pPr>
              <a:t>24</a:t>
            </a:fld>
            <a:endParaRPr lang="en-US" altLang="zh-CN"/>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138414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80C78A47-9C4D-457A-85D7-BEAD6E8F1E54}" type="slidenum">
              <a:rPr lang="zh-CN" altLang="en-US" smtClean="0"/>
              <a:pPr eaLnBrk="1" hangingPunct="1">
                <a:spcBef>
                  <a:spcPct val="0"/>
                </a:spcBef>
              </a:pPr>
              <a:t>25</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999052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2CA05A5D-730B-44FB-857C-5CEE898E8460}" type="slidenum">
              <a:rPr lang="zh-CN" altLang="en-US" smtClean="0"/>
              <a:pPr eaLnBrk="1" hangingPunct="1">
                <a:spcBef>
                  <a:spcPct val="0"/>
                </a:spcBef>
              </a:pPr>
              <a:t>2</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zh-CN" dirty="0">
                <a:solidFill>
                  <a:schemeClr val="bg2"/>
                </a:solidFill>
              </a:rPr>
              <a:t>IA-32微处理器结构</a:t>
            </a:r>
          </a:p>
          <a:p>
            <a:pPr eaLnBrk="1" hangingPunct="1"/>
            <a:endParaRPr lang="zh-CN" altLang="en-US" dirty="0"/>
          </a:p>
        </p:txBody>
      </p:sp>
    </p:spTree>
    <p:extLst>
      <p:ext uri="{BB962C8B-B14F-4D97-AF65-F5344CB8AC3E}">
        <p14:creationId xmlns:p14="http://schemas.microsoft.com/office/powerpoint/2010/main" val="12695291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C340B3FD-3E23-4390-BD94-A388F634ABAD}" type="slidenum">
              <a:rPr lang="zh-CN" altLang="en-US" smtClean="0"/>
              <a:pPr eaLnBrk="1" hangingPunct="1">
                <a:spcBef>
                  <a:spcPct val="0"/>
                </a:spcBef>
              </a:pPr>
              <a:t>26</a:t>
            </a:fld>
            <a:endParaRPr lang="en-US" altLang="zh-CN"/>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39458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A93B0F70-E9D8-4794-AA7B-237E028C38B2}" type="slidenum">
              <a:rPr lang="zh-CN" altLang="en-US" smtClean="0"/>
              <a:pPr eaLnBrk="1" hangingPunct="1">
                <a:spcBef>
                  <a:spcPct val="0"/>
                </a:spcBef>
              </a:pPr>
              <a:t>27</a:t>
            </a:fld>
            <a:endParaRPr lang="en-US" altLang="zh-CN"/>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3601962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64E95FE7-7EF5-4D84-B6BA-2076EBEF4900}" type="slidenum">
              <a:rPr lang="zh-CN" altLang="en-US" smtClean="0"/>
              <a:pPr eaLnBrk="1" hangingPunct="1">
                <a:spcBef>
                  <a:spcPct val="0"/>
                </a:spcBef>
              </a:pPr>
              <a:t>28</a:t>
            </a:fld>
            <a:endParaRPr lang="en-US" altLang="zh-CN"/>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6411802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934592E4-0030-4BE3-96E8-70B4E5651930}" type="slidenum">
              <a:rPr lang="zh-CN" altLang="en-US" smtClean="0"/>
              <a:pPr eaLnBrk="1" hangingPunct="1">
                <a:spcBef>
                  <a:spcPct val="0"/>
                </a:spcBef>
              </a:pPr>
              <a:t>29</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34643660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77335BD9-9538-4881-BB11-6FA6A1923AEB}" type="slidenum">
              <a:rPr lang="zh-CN" altLang="en-US" smtClean="0"/>
              <a:pPr eaLnBrk="1" hangingPunct="1">
                <a:spcBef>
                  <a:spcPct val="0"/>
                </a:spcBef>
              </a:pPr>
              <a:t>30</a:t>
            </a:fld>
            <a:endParaRPr lang="en-US" altLang="zh-CN"/>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3727011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B6687283-C7A6-484D-A674-9AF220CD7529}" type="slidenum">
              <a:rPr lang="zh-CN" altLang="en-US" smtClean="0"/>
              <a:pPr eaLnBrk="1" hangingPunct="1">
                <a:spcBef>
                  <a:spcPct val="0"/>
                </a:spcBef>
              </a:pPr>
              <a:t>31</a:t>
            </a:fld>
            <a:endParaRPr lang="en-US" altLang="zh-CN"/>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7935990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68D1876C-B31A-4CF0-A137-C99BA32ED13A}" type="slidenum">
              <a:rPr lang="zh-CN" altLang="en-US" smtClean="0"/>
              <a:pPr eaLnBrk="1" hangingPunct="1">
                <a:spcBef>
                  <a:spcPct val="0"/>
                </a:spcBef>
              </a:pPr>
              <a:t>36</a:t>
            </a:fld>
            <a:endParaRPr lang="en-US" altLang="zh-CN"/>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9594511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F59F58E3-891C-4AEB-8484-2D571583A703}" type="slidenum">
              <a:rPr lang="zh-CN" altLang="en-US" smtClean="0"/>
              <a:pPr eaLnBrk="1" hangingPunct="1">
                <a:spcBef>
                  <a:spcPct val="0"/>
                </a:spcBef>
              </a:pPr>
              <a:t>43</a:t>
            </a:fld>
            <a:endParaRPr lang="en-US" altLang="zh-CN"/>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393391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C160DC35-9E47-4D9F-A554-2F2E172DCD95}" type="slidenum">
              <a:rPr lang="zh-CN" altLang="en-US" smtClean="0"/>
              <a:pPr eaLnBrk="1" hangingPunct="1">
                <a:spcBef>
                  <a:spcPct val="0"/>
                </a:spcBef>
              </a:pPr>
              <a:t>46</a:t>
            </a:fld>
            <a:endParaRPr lang="en-US" altLang="zh-CN"/>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533755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01503183-4AB9-4325-BB66-2260BBCABD30}" type="slidenum">
              <a:rPr lang="zh-CN" altLang="en-US" smtClean="0"/>
              <a:pPr eaLnBrk="1" hangingPunct="1">
                <a:spcBef>
                  <a:spcPct val="0"/>
                </a:spcBef>
              </a:pPr>
              <a:t>47</a:t>
            </a:fld>
            <a:endParaRPr lang="en-US" altLang="zh-CN"/>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15352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5917701E-6B68-475B-ACA3-5AB85F791566}" type="slidenum">
              <a:rPr lang="zh-CN" altLang="en-US" smtClean="0"/>
              <a:pPr eaLnBrk="1" hangingPunct="1">
                <a:spcBef>
                  <a:spcPct val="0"/>
                </a:spcBef>
              </a:pPr>
              <a:t>3</a:t>
            </a:fld>
            <a:endParaRPr lang="en-US" altLang="zh-CN"/>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0010685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AC82B897-8919-4A59-B0F7-427E6A6C21CD}" type="slidenum">
              <a:rPr lang="zh-CN" altLang="en-US" smtClean="0"/>
              <a:pPr eaLnBrk="1" hangingPunct="1">
                <a:spcBef>
                  <a:spcPct val="0"/>
                </a:spcBef>
              </a:pPr>
              <a:t>49</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46609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9E750BDA-0368-4D15-BB5C-E4084207432E}" type="slidenum">
              <a:rPr lang="zh-CN" altLang="en-US" smtClean="0"/>
              <a:pPr eaLnBrk="1" hangingPunct="1">
                <a:spcBef>
                  <a:spcPct val="0"/>
                </a:spcBef>
              </a:pPr>
              <a:t>52</a:t>
            </a:fld>
            <a:endParaRPr lang="en-US" altLang="zh-CN"/>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4898768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BA48F6D5-D53A-4039-AAFF-ED74E1DD18DF}" type="slidenum">
              <a:rPr lang="zh-CN" altLang="en-US" smtClean="0"/>
              <a:pPr eaLnBrk="1" hangingPunct="1">
                <a:spcBef>
                  <a:spcPct val="0"/>
                </a:spcBef>
              </a:pPr>
              <a:t>54</a:t>
            </a:fld>
            <a:endParaRPr lang="en-US" altLang="zh-CN"/>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23918594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206BC425-F13F-4357-A016-02D52DFC1C87}" type="slidenum">
              <a:rPr lang="zh-CN" altLang="en-US" smtClean="0"/>
              <a:pPr eaLnBrk="1" hangingPunct="1">
                <a:spcBef>
                  <a:spcPct val="0"/>
                </a:spcBef>
              </a:pPr>
              <a:t>57</a:t>
            </a:fld>
            <a:endParaRPr lang="en-US" altLang="zh-CN"/>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838766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a:t>
            </a:r>
            <a:r>
              <a:rPr lang="en-US" altLang="zh-CN" dirty="0"/>
              <a:t>16</a:t>
            </a:r>
            <a:r>
              <a:rPr lang="zh-CN" altLang="en-US" dirty="0"/>
              <a:t>位</a:t>
            </a:r>
            <a:r>
              <a:rPr lang="en-US" altLang="zh-CN" dirty="0"/>
              <a:t>CPU</a:t>
            </a:r>
            <a:r>
              <a:rPr lang="zh-CN" altLang="en-US" dirty="0"/>
              <a:t>发展到</a:t>
            </a:r>
            <a:r>
              <a:rPr lang="en-US" altLang="zh-CN" dirty="0"/>
              <a:t>32</a:t>
            </a:r>
            <a:r>
              <a:rPr lang="zh-CN" altLang="en-US" dirty="0"/>
              <a:t>位以及</a:t>
            </a:r>
            <a:r>
              <a:rPr lang="en-US" altLang="zh-CN" dirty="0"/>
              <a:t>64</a:t>
            </a:r>
            <a:r>
              <a:rPr lang="zh-CN" altLang="en-US" dirty="0"/>
              <a:t>位，它们的功能不断扩展，</a:t>
            </a:r>
            <a:r>
              <a:rPr lang="en-US" altLang="zh-CN" dirty="0"/>
              <a:t>CPU</a:t>
            </a:r>
            <a:r>
              <a:rPr lang="zh-CN" altLang="en-US" dirty="0"/>
              <a:t>的引脚数也越来越多，</a:t>
            </a:r>
            <a:r>
              <a:rPr lang="en-US" altLang="zh-CN" dirty="0"/>
              <a:t>8086/8088</a:t>
            </a:r>
            <a:r>
              <a:rPr lang="zh-CN" altLang="en-US" dirty="0"/>
              <a:t>只有</a:t>
            </a:r>
            <a:r>
              <a:rPr lang="en-US" altLang="zh-CN" dirty="0"/>
              <a:t>40</a:t>
            </a:r>
            <a:r>
              <a:rPr lang="zh-CN" altLang="en-US" dirty="0"/>
              <a:t>脚，奔腾</a:t>
            </a:r>
            <a:r>
              <a:rPr lang="en-US" altLang="zh-CN" dirty="0"/>
              <a:t>300</a:t>
            </a:r>
            <a:r>
              <a:rPr lang="zh-CN" altLang="en-US" dirty="0"/>
              <a:t>多，到了</a:t>
            </a:r>
            <a:r>
              <a:rPr lang="en-US" altLang="zh-CN" dirty="0"/>
              <a:t>core i7</a:t>
            </a:r>
            <a:r>
              <a:rPr lang="zh-CN" altLang="en-US" dirty="0"/>
              <a:t>就已经是</a:t>
            </a:r>
            <a:r>
              <a:rPr lang="en-US" altLang="zh-CN" dirty="0"/>
              <a:t>1000</a:t>
            </a:r>
            <a:r>
              <a:rPr lang="zh-CN" altLang="en-US" dirty="0"/>
              <a:t>多脚。</a:t>
            </a:r>
          </a:p>
        </p:txBody>
      </p:sp>
      <p:sp>
        <p:nvSpPr>
          <p:cNvPr id="4" name="灯片编号占位符 3"/>
          <p:cNvSpPr>
            <a:spLocks noGrp="1"/>
          </p:cNvSpPr>
          <p:nvPr>
            <p:ph type="sldNum" sz="quarter" idx="5"/>
          </p:nvPr>
        </p:nvSpPr>
        <p:spPr/>
        <p:txBody>
          <a:bodyPr/>
          <a:lstStyle/>
          <a:p>
            <a:pPr>
              <a:defRPr/>
            </a:pPr>
            <a:fld id="{1DA2792F-0452-4FDE-8BBB-F174338A68BA}" type="slidenum">
              <a:rPr lang="zh-CN" altLang="en-US" smtClean="0"/>
              <a:pPr>
                <a:defRPr/>
              </a:pPr>
              <a:t>61</a:t>
            </a:fld>
            <a:endParaRPr lang="en-US" altLang="zh-CN"/>
          </a:p>
        </p:txBody>
      </p:sp>
    </p:spTree>
    <p:extLst>
      <p:ext uri="{BB962C8B-B14F-4D97-AF65-F5344CB8AC3E}">
        <p14:creationId xmlns:p14="http://schemas.microsoft.com/office/powerpoint/2010/main" val="23945926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Times New Roman" pitchFamily="18" charset="0"/>
                <a:ea typeface="宋体" pitchFamily="2" charset="-122"/>
                <a:cs typeface="+mn-cs"/>
              </a:rPr>
              <a:t>CPU</a:t>
            </a:r>
            <a:r>
              <a:rPr lang="zh-CN" altLang="en-US" sz="1200" b="0" i="0" kern="1200" dirty="0">
                <a:solidFill>
                  <a:schemeClr val="tx1"/>
                </a:solidFill>
                <a:effectLst/>
                <a:latin typeface="Times New Roman" pitchFamily="18" charset="0"/>
                <a:ea typeface="宋体" pitchFamily="2" charset="-122"/>
                <a:cs typeface="+mn-cs"/>
              </a:rPr>
              <a:t>另外还有一个工作模式</a:t>
            </a:r>
            <a:r>
              <a:rPr lang="en-US" altLang="zh-CN" sz="1200" b="0" i="0" kern="1200" dirty="0">
                <a:solidFill>
                  <a:schemeClr val="tx1"/>
                </a:solidFill>
                <a:effectLst/>
                <a:latin typeface="Times New Roman" pitchFamily="18" charset="0"/>
                <a:ea typeface="宋体" pitchFamily="2" charset="-122"/>
                <a:cs typeface="+mn-cs"/>
              </a:rPr>
              <a:t>--</a:t>
            </a:r>
            <a:r>
              <a:rPr lang="zh-CN" altLang="en-US" sz="1200" b="0" i="0" kern="1200" dirty="0">
                <a:solidFill>
                  <a:schemeClr val="tx1"/>
                </a:solidFill>
                <a:effectLst/>
                <a:latin typeface="Times New Roman" pitchFamily="18" charset="0"/>
                <a:ea typeface="宋体" pitchFamily="2" charset="-122"/>
                <a:cs typeface="+mn-cs"/>
              </a:rPr>
              <a:t>系统管理模式 </a:t>
            </a:r>
            <a:r>
              <a:rPr lang="en-US" altLang="zh-CN" sz="1200" b="0" i="0" kern="1200" dirty="0">
                <a:solidFill>
                  <a:schemeClr val="tx1"/>
                </a:solidFill>
                <a:effectLst/>
                <a:latin typeface="Times New Roman" pitchFamily="18" charset="0"/>
                <a:ea typeface="宋体" pitchFamily="2" charset="-122"/>
                <a:cs typeface="+mn-cs"/>
              </a:rPr>
              <a:t>(SMM)</a:t>
            </a:r>
            <a:r>
              <a:rPr lang="zh-CN" altLang="en-US" sz="1200" b="0" i="0" kern="1200" dirty="0">
                <a:solidFill>
                  <a:schemeClr val="tx1"/>
                </a:solidFill>
                <a:effectLst/>
                <a:latin typeface="Times New Roman" pitchFamily="18" charset="0"/>
                <a:ea typeface="宋体" pitchFamily="2" charset="-122"/>
                <a:cs typeface="+mn-cs"/>
              </a:rPr>
              <a:t>：它</a:t>
            </a:r>
            <a:r>
              <a:rPr lang="en-US" altLang="zh-CN" sz="1200" b="0" i="0" kern="1200" dirty="0">
                <a:solidFill>
                  <a:schemeClr val="tx1"/>
                </a:solidFill>
                <a:effectLst/>
                <a:latin typeface="Times New Roman" pitchFamily="18" charset="0"/>
                <a:ea typeface="宋体" pitchFamily="2" charset="-122"/>
                <a:cs typeface="+mn-cs"/>
              </a:rPr>
              <a:t> </a:t>
            </a:r>
            <a:r>
              <a:rPr lang="zh-CN" altLang="en-US" sz="1200" b="0" i="0" kern="1200" dirty="0">
                <a:solidFill>
                  <a:schemeClr val="tx1"/>
                </a:solidFill>
                <a:effectLst/>
                <a:latin typeface="Times New Roman" pitchFamily="18" charset="0"/>
                <a:ea typeface="宋体" pitchFamily="2" charset="-122"/>
                <a:cs typeface="+mn-cs"/>
              </a:rPr>
              <a:t>向操作系统提供了实现诸如电源管理和系统安全等功能的机制。这些功能通常是由计算机制造商实现的，他们为了一个特定的系统设置而定制处理器。一般程序设计中不会使用到该模式，故不做介绍。</a:t>
            </a:r>
            <a:endParaRPr lang="zh-CN" altLang="en-US" dirty="0"/>
          </a:p>
        </p:txBody>
      </p:sp>
      <p:sp>
        <p:nvSpPr>
          <p:cNvPr id="4" name="灯片编号占位符 3"/>
          <p:cNvSpPr>
            <a:spLocks noGrp="1"/>
          </p:cNvSpPr>
          <p:nvPr>
            <p:ph type="sldNum" sz="quarter" idx="10"/>
          </p:nvPr>
        </p:nvSpPr>
        <p:spPr/>
        <p:txBody>
          <a:bodyPr/>
          <a:lstStyle/>
          <a:p>
            <a:pPr>
              <a:defRPr/>
            </a:pPr>
            <a:fld id="{1DA2792F-0452-4FDE-8BBB-F174338A68BA}" type="slidenum">
              <a:rPr lang="zh-CN" altLang="en-US" smtClean="0"/>
              <a:pPr>
                <a:defRPr/>
              </a:pPr>
              <a:t>69</a:t>
            </a:fld>
            <a:endParaRPr lang="en-US" altLang="zh-CN"/>
          </a:p>
        </p:txBody>
      </p:sp>
    </p:spTree>
    <p:extLst>
      <p:ext uri="{BB962C8B-B14F-4D97-AF65-F5344CB8AC3E}">
        <p14:creationId xmlns:p14="http://schemas.microsoft.com/office/powerpoint/2010/main" val="26518528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13F56-6C9A-4F77-99CA-D8AD0AED7BF6}" type="slidenum">
              <a:rPr lang="zh-CN" altLang="zh-CN" smtClean="0"/>
              <a:pPr>
                <a:defRPr/>
              </a:pPr>
              <a:t>71</a:t>
            </a:fld>
            <a:endParaRPr lang="zh-CN" altLang="zh-CN"/>
          </a:p>
        </p:txBody>
      </p:sp>
    </p:spTree>
    <p:extLst>
      <p:ext uri="{BB962C8B-B14F-4D97-AF65-F5344CB8AC3E}">
        <p14:creationId xmlns:p14="http://schemas.microsoft.com/office/powerpoint/2010/main" val="11749313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段描述符</a:t>
            </a:r>
            <a:r>
              <a:rPr lang="en-US" altLang="zh-CN" dirty="0"/>
              <a:t>20</a:t>
            </a:r>
            <a:r>
              <a:rPr lang="zh-CN" altLang="en-US" dirty="0"/>
              <a:t>位段界限用于指示段的大小，它与粒度标志位</a:t>
            </a:r>
            <a:r>
              <a:rPr lang="en-US" altLang="zh-CN" dirty="0"/>
              <a:t>G</a:t>
            </a:r>
            <a:r>
              <a:rPr lang="zh-CN" altLang="en-US" dirty="0"/>
              <a:t>配合可以指示最大段界限为</a:t>
            </a:r>
            <a:r>
              <a:rPr lang="en-US" altLang="zh-CN" dirty="0"/>
              <a:t>1MB</a:t>
            </a:r>
            <a:r>
              <a:rPr lang="zh-CN" altLang="en-US" dirty="0"/>
              <a:t>或者</a:t>
            </a:r>
            <a:r>
              <a:rPr lang="en-US" altLang="zh-CN" dirty="0"/>
              <a:t>4GB</a:t>
            </a:r>
            <a:r>
              <a:rPr lang="zh-CN" altLang="en-US" dirty="0"/>
              <a:t>。</a:t>
            </a:r>
            <a:r>
              <a:rPr lang="en-US" altLang="zh-CN" dirty="0"/>
              <a:t>G=0</a:t>
            </a:r>
            <a:r>
              <a:rPr lang="zh-CN" altLang="en-US" dirty="0"/>
              <a:t>表示</a:t>
            </a:r>
            <a:r>
              <a:rPr lang="zh-CN" altLang="en-US" dirty="0">
                <a:latin typeface="宋体" panose="02010600030101010101" pitchFamily="2" charset="-122"/>
              </a:rPr>
              <a:t>段长度的单位为字节，</a:t>
            </a:r>
            <a:r>
              <a:rPr lang="en-US" altLang="zh-CN" dirty="0"/>
              <a:t>20</a:t>
            </a:r>
            <a:r>
              <a:rPr lang="zh-CN" altLang="en-US" dirty="0">
                <a:latin typeface="宋体" panose="02010600030101010101" pitchFamily="2" charset="-122"/>
              </a:rPr>
              <a:t>位段界限定义的最大容量为</a:t>
            </a:r>
            <a:r>
              <a:rPr lang="en-US" altLang="zh-CN" dirty="0"/>
              <a:t>1MB</a:t>
            </a:r>
            <a:r>
              <a:rPr lang="zh-CN" altLang="en-US" dirty="0">
                <a:latin typeface="宋体" panose="02010600030101010101" pitchFamily="2" charset="-122"/>
              </a:rPr>
              <a:t>；</a:t>
            </a:r>
            <a:r>
              <a:rPr lang="en-US" altLang="zh-CN" dirty="0"/>
              <a:t>G=1</a:t>
            </a:r>
            <a:r>
              <a:rPr lang="zh-CN" altLang="en-US" dirty="0">
                <a:latin typeface="宋体" panose="02010600030101010101" pitchFamily="2" charset="-122"/>
              </a:rPr>
              <a:t>段长度单位为页，每页为</a:t>
            </a:r>
            <a:r>
              <a:rPr lang="en-US" altLang="zh-CN" dirty="0"/>
              <a:t>4KB</a:t>
            </a:r>
            <a:r>
              <a:rPr lang="zh-CN" altLang="en-US" dirty="0">
                <a:latin typeface="宋体" panose="02010600030101010101" pitchFamily="2" charset="-122"/>
              </a:rPr>
              <a:t>，定义的最大段大小为</a:t>
            </a:r>
            <a:r>
              <a:rPr lang="en-US" altLang="zh-CN" dirty="0"/>
              <a:t>1M*4KB=4GB</a:t>
            </a:r>
            <a:r>
              <a:rPr lang="zh-CN" altLang="en-US" dirty="0">
                <a:latin typeface="宋体" panose="02010600030101010101" pitchFamily="2" charset="-122"/>
              </a:rPr>
              <a:t>。</a:t>
            </a:r>
            <a:r>
              <a:rPr lang="zh-CN" altLang="en-US" dirty="0"/>
              <a:t> </a:t>
            </a:r>
          </a:p>
        </p:txBody>
      </p:sp>
      <p:sp>
        <p:nvSpPr>
          <p:cNvPr id="4" name="灯片编号占位符 3"/>
          <p:cNvSpPr>
            <a:spLocks noGrp="1"/>
          </p:cNvSpPr>
          <p:nvPr>
            <p:ph type="sldNum" sz="quarter" idx="10"/>
          </p:nvPr>
        </p:nvSpPr>
        <p:spPr/>
        <p:txBody>
          <a:bodyPr/>
          <a:lstStyle/>
          <a:p>
            <a:pPr>
              <a:defRPr/>
            </a:pPr>
            <a:fld id="{1DA2792F-0452-4FDE-8BBB-F174338A68BA}" type="slidenum">
              <a:rPr lang="zh-CN" altLang="en-US" smtClean="0"/>
              <a:pPr>
                <a:defRPr/>
              </a:pPr>
              <a:t>72</a:t>
            </a:fld>
            <a:endParaRPr lang="en-US" altLang="zh-CN"/>
          </a:p>
        </p:txBody>
      </p:sp>
    </p:spTree>
    <p:extLst>
      <p:ext uri="{BB962C8B-B14F-4D97-AF65-F5344CB8AC3E}">
        <p14:creationId xmlns:p14="http://schemas.microsoft.com/office/powerpoint/2010/main" val="35345413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dirty="0"/>
              <a:t>比如，数据（包括堆栈）段可以是可读类型或读</a:t>
            </a:r>
            <a:r>
              <a:rPr lang="en-US" altLang="zh-CN" sz="1200" dirty="0"/>
              <a:t>/</a:t>
            </a:r>
            <a:r>
              <a:rPr lang="zh-CN" altLang="en-US" sz="1200" dirty="0"/>
              <a:t>写类型，其生长方向可以是向上的也可以是向下的。代码段可以是只执行类型或执行</a:t>
            </a:r>
            <a:r>
              <a:rPr lang="en-US" altLang="zh-CN" sz="1200" dirty="0"/>
              <a:t>/</a:t>
            </a:r>
            <a:r>
              <a:rPr lang="zh-CN" altLang="en-US" sz="1200" dirty="0"/>
              <a:t>只读类型。</a:t>
            </a:r>
            <a:endParaRPr lang="en-US" altLang="zh-CN" sz="1400" b="1" dirty="0"/>
          </a:p>
          <a:p>
            <a:endParaRPr lang="zh-CN" altLang="en-US" dirty="0"/>
          </a:p>
        </p:txBody>
      </p:sp>
      <p:sp>
        <p:nvSpPr>
          <p:cNvPr id="4" name="灯片编号占位符 3"/>
          <p:cNvSpPr>
            <a:spLocks noGrp="1"/>
          </p:cNvSpPr>
          <p:nvPr>
            <p:ph type="sldNum" sz="quarter" idx="10"/>
          </p:nvPr>
        </p:nvSpPr>
        <p:spPr/>
        <p:txBody>
          <a:bodyPr/>
          <a:lstStyle/>
          <a:p>
            <a:pPr>
              <a:defRPr/>
            </a:pPr>
            <a:fld id="{1DA2792F-0452-4FDE-8BBB-F174338A68BA}" type="slidenum">
              <a:rPr lang="zh-CN" altLang="en-US" smtClean="0"/>
              <a:pPr>
                <a:defRPr/>
              </a:pPr>
              <a:t>73</a:t>
            </a:fld>
            <a:endParaRPr lang="en-US" altLang="zh-CN"/>
          </a:p>
        </p:txBody>
      </p:sp>
    </p:spTree>
    <p:extLst>
      <p:ext uri="{BB962C8B-B14F-4D97-AF65-F5344CB8AC3E}">
        <p14:creationId xmlns:p14="http://schemas.microsoft.com/office/powerpoint/2010/main" val="28109659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rPr>
              <a:t>门描述符并不描述某种内存段，它描述的是控制转移的入口点。门描述符共分为</a:t>
            </a:r>
            <a:r>
              <a:rPr lang="en-US" altLang="zh-CN" sz="1200" b="0" i="0" u="none" strike="noStrike" kern="1200" dirty="0">
                <a:solidFill>
                  <a:schemeClr val="tx1"/>
                </a:solidFill>
                <a:effectLst/>
                <a:latin typeface="Times New Roman" panose="02020603050405020304" pitchFamily="18" charset="0"/>
                <a:ea typeface="宋体" panose="02010600030101010101" pitchFamily="2" charset="-122"/>
                <a:cs typeface="+mn-cs"/>
              </a:rPr>
              <a:t>4</a:t>
            </a:r>
            <a:r>
              <a:rPr lang="zh-CN" altLang="en-US" sz="1200" b="0" i="0" u="none" strike="noStrike" kern="1200" dirty="0">
                <a:solidFill>
                  <a:schemeClr val="tx1"/>
                </a:solidFill>
                <a:effectLst/>
                <a:latin typeface="Times New Roman" panose="02020603050405020304" pitchFamily="18" charset="0"/>
                <a:ea typeface="宋体" panose="02010600030101010101" pitchFamily="2" charset="-122"/>
                <a:cs typeface="+mn-cs"/>
              </a:rPr>
              <a:t>种，分别是调用门、陷阱门、中断门和任务门。</a:t>
            </a:r>
            <a:endParaRPr lang="zh-CN" altLang="en-US" dirty="0"/>
          </a:p>
        </p:txBody>
      </p:sp>
      <p:sp>
        <p:nvSpPr>
          <p:cNvPr id="4" name="灯片编号占位符 3"/>
          <p:cNvSpPr>
            <a:spLocks noGrp="1"/>
          </p:cNvSpPr>
          <p:nvPr>
            <p:ph type="sldNum" sz="quarter" idx="5"/>
          </p:nvPr>
        </p:nvSpPr>
        <p:spPr/>
        <p:txBody>
          <a:bodyPr/>
          <a:lstStyle/>
          <a:p>
            <a:pPr>
              <a:defRPr/>
            </a:pPr>
            <a:fld id="{1DA2792F-0452-4FDE-8BBB-F174338A68BA}" type="slidenum">
              <a:rPr lang="zh-CN" altLang="en-US" smtClean="0"/>
              <a:pPr>
                <a:defRPr/>
              </a:pPr>
              <a:t>74</a:t>
            </a:fld>
            <a:endParaRPr lang="en-US" altLang="zh-CN"/>
          </a:p>
        </p:txBody>
      </p:sp>
    </p:spTree>
    <p:extLst>
      <p:ext uri="{BB962C8B-B14F-4D97-AF65-F5344CB8AC3E}">
        <p14:creationId xmlns:p14="http://schemas.microsoft.com/office/powerpoint/2010/main" val="3213765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B6BBACCE-6AA7-4160-B83E-475008E963A2}" type="slidenum">
              <a:rPr lang="zh-CN" altLang="en-US" smtClean="0"/>
              <a:pPr eaLnBrk="1" hangingPunct="1">
                <a:spcBef>
                  <a:spcPct val="0"/>
                </a:spcBef>
              </a:pPr>
              <a:t>4</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16627836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4A13F56-6C9A-4F77-99CA-D8AD0AED7BF6}" type="slidenum">
              <a:rPr lang="zh-CN" altLang="zh-CN" smtClean="0"/>
              <a:pPr>
                <a:defRPr/>
              </a:pPr>
              <a:t>75</a:t>
            </a:fld>
            <a:endParaRPr lang="zh-CN" altLang="zh-CN"/>
          </a:p>
        </p:txBody>
      </p:sp>
    </p:spTree>
    <p:extLst>
      <p:ext uri="{BB962C8B-B14F-4D97-AF65-F5344CB8AC3E}">
        <p14:creationId xmlns:p14="http://schemas.microsoft.com/office/powerpoint/2010/main" val="11965378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是否采用分页机制是</a:t>
            </a:r>
            <a:r>
              <a:rPr lang="en-US" altLang="zh-CN" dirty="0"/>
              <a:t>80386</a:t>
            </a:r>
            <a:r>
              <a:rPr lang="zh-CN" altLang="en-US" dirty="0"/>
              <a:t>及以后寄存器新增的</a:t>
            </a:r>
            <a:r>
              <a:rPr lang="en-US" altLang="zh-CN" dirty="0"/>
              <a:t>CR0</a:t>
            </a:r>
            <a:r>
              <a:rPr lang="zh-CN" altLang="en-US" dirty="0"/>
              <a:t>寄存器中的</a:t>
            </a:r>
            <a:r>
              <a:rPr lang="en-US" altLang="zh-CN" dirty="0"/>
              <a:t>PG</a:t>
            </a:r>
            <a:r>
              <a:rPr lang="zh-CN" altLang="en-US" dirty="0"/>
              <a:t>位决定的，</a:t>
            </a:r>
            <a:r>
              <a:rPr lang="en-US" altLang="zh-CN" dirty="0"/>
              <a:t>PG=0</a:t>
            </a:r>
            <a:r>
              <a:rPr lang="zh-CN" altLang="en-US" dirty="0"/>
              <a:t>为不分页，</a:t>
            </a:r>
            <a:r>
              <a:rPr lang="en-US" altLang="zh-CN" dirty="0"/>
              <a:t>PG=1</a:t>
            </a:r>
            <a:r>
              <a:rPr lang="zh-CN" altLang="en-US" dirty="0"/>
              <a:t>则分页。</a:t>
            </a:r>
          </a:p>
        </p:txBody>
      </p:sp>
      <p:sp>
        <p:nvSpPr>
          <p:cNvPr id="4" name="灯片编号占位符 3"/>
          <p:cNvSpPr>
            <a:spLocks noGrp="1"/>
          </p:cNvSpPr>
          <p:nvPr>
            <p:ph type="sldNum" sz="quarter" idx="10"/>
          </p:nvPr>
        </p:nvSpPr>
        <p:spPr/>
        <p:txBody>
          <a:bodyPr/>
          <a:lstStyle/>
          <a:p>
            <a:pPr>
              <a:defRPr/>
            </a:pPr>
            <a:fld id="{D4A13F56-6C9A-4F77-99CA-D8AD0AED7BF6}" type="slidenum">
              <a:rPr lang="zh-CN" altLang="zh-CN" smtClean="0"/>
              <a:pPr>
                <a:defRPr/>
              </a:pPr>
              <a:t>79</a:t>
            </a:fld>
            <a:endParaRPr lang="zh-CN" altLang="zh-CN"/>
          </a:p>
        </p:txBody>
      </p:sp>
    </p:spTree>
    <p:extLst>
      <p:ext uri="{BB962C8B-B14F-4D97-AF65-F5344CB8AC3E}">
        <p14:creationId xmlns:p14="http://schemas.microsoft.com/office/powerpoint/2010/main" val="25427391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latin typeface="宋体" panose="02010600030101010101" pitchFamily="2" charset="-122"/>
              </a:rPr>
              <a:t>在保护模式下安全机制：操作系统与应用程序之间的隔离与保护是由特权级来实现，而都工作在特权级</a:t>
            </a:r>
            <a:r>
              <a:rPr lang="en-US" altLang="zh-CN" dirty="0"/>
              <a:t>3</a:t>
            </a:r>
            <a:r>
              <a:rPr lang="zh-CN" altLang="en-US" dirty="0">
                <a:latin typeface="宋体" panose="02010600030101010101" pitchFamily="2" charset="-122"/>
              </a:rPr>
              <a:t>的应用程序之间隔离和保护是通过各自的</a:t>
            </a:r>
            <a:r>
              <a:rPr lang="en-US" altLang="zh-CN" dirty="0"/>
              <a:t>LDT</a:t>
            </a:r>
            <a:r>
              <a:rPr lang="zh-CN" altLang="en-US" dirty="0">
                <a:latin typeface="宋体" panose="02010600030101010101" pitchFamily="2" charset="-122"/>
              </a:rPr>
              <a:t>来实现的。</a:t>
            </a:r>
            <a:r>
              <a:rPr lang="zh-CN" altLang="en-US" dirty="0"/>
              <a:t> </a:t>
            </a:r>
          </a:p>
        </p:txBody>
      </p:sp>
      <p:sp>
        <p:nvSpPr>
          <p:cNvPr id="4" name="灯片编号占位符 3"/>
          <p:cNvSpPr>
            <a:spLocks noGrp="1"/>
          </p:cNvSpPr>
          <p:nvPr>
            <p:ph type="sldNum" sz="quarter" idx="10"/>
          </p:nvPr>
        </p:nvSpPr>
        <p:spPr/>
        <p:txBody>
          <a:bodyPr/>
          <a:lstStyle/>
          <a:p>
            <a:pPr>
              <a:defRPr/>
            </a:pPr>
            <a:fld id="{1DA2792F-0452-4FDE-8BBB-F174338A68BA}" type="slidenum">
              <a:rPr lang="zh-CN" altLang="en-US" smtClean="0"/>
              <a:pPr>
                <a:defRPr/>
              </a:pPr>
              <a:t>80</a:t>
            </a:fld>
            <a:endParaRPr lang="en-US" altLang="zh-CN"/>
          </a:p>
        </p:txBody>
      </p:sp>
    </p:spTree>
    <p:extLst>
      <p:ext uri="{BB962C8B-B14F-4D97-AF65-F5344CB8AC3E}">
        <p14:creationId xmlns:p14="http://schemas.microsoft.com/office/powerpoint/2010/main" val="123358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6BA42B01-D9D0-4BC3-9A03-AB10F78146D6}" type="slidenum">
              <a:rPr lang="zh-CN" altLang="en-US" smtClean="0"/>
              <a:pPr eaLnBrk="1" hangingPunct="1">
                <a:spcBef>
                  <a:spcPct val="0"/>
                </a:spcBef>
              </a:pPr>
              <a:t>5</a:t>
            </a:fld>
            <a:endParaRPr lang="en-US" altLang="zh-CN"/>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Tree>
    <p:extLst>
      <p:ext uri="{BB962C8B-B14F-4D97-AF65-F5344CB8AC3E}">
        <p14:creationId xmlns:p14="http://schemas.microsoft.com/office/powerpoint/2010/main" val="2360460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754FFECD-ECB8-4ED8-9EC3-0586CF570C4D}" type="slidenum">
              <a:rPr lang="zh-CN" altLang="en-US" smtClean="0"/>
              <a:pPr eaLnBrk="1" hangingPunct="1">
                <a:spcBef>
                  <a:spcPct val="0"/>
                </a:spcBef>
              </a:pPr>
              <a:t>6</a:t>
            </a:fld>
            <a:endParaRPr lang="en-US" altLang="zh-CN"/>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486866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246BABED-FD22-4DA7-9FD5-8AC7B239FCDA}" type="slidenum">
              <a:rPr lang="zh-CN" altLang="en-US" smtClean="0"/>
              <a:pPr eaLnBrk="1" hangingPunct="1">
                <a:spcBef>
                  <a:spcPct val="0"/>
                </a:spcBef>
              </a:pPr>
              <a:t>7</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520750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3C72D527-E555-402C-8F4B-7B74DFFA975E}" type="slidenum">
              <a:rPr lang="zh-CN" altLang="en-US" smtClean="0"/>
              <a:pPr eaLnBrk="1" hangingPunct="1">
                <a:spcBef>
                  <a:spcPct val="0"/>
                </a:spcBef>
              </a:pPr>
              <a:t>8</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3658074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spcBef>
                <a:spcPct val="30000"/>
              </a:spcBef>
              <a:defRPr sz="1200">
                <a:solidFill>
                  <a:schemeClr val="tx1"/>
                </a:solidFill>
                <a:latin typeface="Times New Roman" pitchFamily="18" charset="0"/>
                <a:ea typeface="宋体" pitchFamily="2" charset="-122"/>
              </a:defRPr>
            </a:lvl1pPr>
            <a:lvl2pPr marL="742950" indent="-285750" eaLnBrk="0" hangingPunct="0">
              <a:spcBef>
                <a:spcPct val="30000"/>
              </a:spcBef>
              <a:defRPr sz="1200">
                <a:solidFill>
                  <a:schemeClr val="tx1"/>
                </a:solidFill>
                <a:latin typeface="Times New Roman" pitchFamily="18" charset="0"/>
                <a:ea typeface="宋体" pitchFamily="2" charset="-122"/>
              </a:defRPr>
            </a:lvl2pPr>
            <a:lvl3pPr marL="1143000" indent="-228600" eaLnBrk="0" hangingPunct="0">
              <a:spcBef>
                <a:spcPct val="30000"/>
              </a:spcBef>
              <a:defRPr sz="1200">
                <a:solidFill>
                  <a:schemeClr val="tx1"/>
                </a:solidFill>
                <a:latin typeface="Times New Roman" pitchFamily="18" charset="0"/>
                <a:ea typeface="宋体" pitchFamily="2" charset="-122"/>
              </a:defRPr>
            </a:lvl3pPr>
            <a:lvl4pPr marL="1600200" indent="-228600" eaLnBrk="0" hangingPunct="0">
              <a:spcBef>
                <a:spcPct val="30000"/>
              </a:spcBef>
              <a:defRPr sz="1200">
                <a:solidFill>
                  <a:schemeClr val="tx1"/>
                </a:solidFill>
                <a:latin typeface="Times New Roman" pitchFamily="18" charset="0"/>
                <a:ea typeface="宋体" pitchFamily="2" charset="-122"/>
              </a:defRPr>
            </a:lvl4pPr>
            <a:lvl5pPr marL="2057400" indent="-228600" eaLnBrk="0" hangingPunct="0">
              <a:spcBef>
                <a:spcPct val="30000"/>
              </a:spcBef>
              <a:defRPr sz="1200">
                <a:solidFill>
                  <a:schemeClr val="tx1"/>
                </a:solidFill>
                <a:latin typeface="Times New Roman"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pitchFamily="2" charset="-122"/>
              </a:defRPr>
            </a:lvl9pPr>
          </a:lstStyle>
          <a:p>
            <a:pPr eaLnBrk="1" hangingPunct="1">
              <a:spcBef>
                <a:spcPct val="0"/>
              </a:spcBef>
            </a:pPr>
            <a:fld id="{4406EB61-0766-4AFC-BBD5-6C93F9068C9D}" type="slidenum">
              <a:rPr lang="zh-CN" altLang="en-US" smtClean="0"/>
              <a:pPr eaLnBrk="1" hangingPunct="1">
                <a:spcBef>
                  <a:spcPct val="0"/>
                </a:spcBef>
              </a:pPr>
              <a:t>10</a:t>
            </a:fld>
            <a:endParaRPr lang="en-US" altLang="zh-CN"/>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a:p>
        </p:txBody>
      </p:sp>
    </p:spTree>
    <p:extLst>
      <p:ext uri="{BB962C8B-B14F-4D97-AF65-F5344CB8AC3E}">
        <p14:creationId xmlns:p14="http://schemas.microsoft.com/office/powerpoint/2010/main" val="3560316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34938" y="2852738"/>
            <a:ext cx="9009062" cy="1052512"/>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a:p>
          </p:txBody>
        </p:sp>
      </p:grpSp>
      <p:sp>
        <p:nvSpPr>
          <p:cNvPr id="9422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9422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F9DC24A8-DAF3-4F22-B84D-B80CA505367D}" type="slidenum">
              <a:rPr lang="zh-CN" altLang="en-US"/>
              <a:pPr>
                <a:defRPr/>
              </a:pPr>
              <a:t>‹#›</a:t>
            </a:fld>
            <a:endParaRPr lang="en-US" altLang="zh-CN"/>
          </a:p>
        </p:txBody>
      </p:sp>
    </p:spTree>
    <p:extLst>
      <p:ext uri="{BB962C8B-B14F-4D97-AF65-F5344CB8AC3E}">
        <p14:creationId xmlns:p14="http://schemas.microsoft.com/office/powerpoint/2010/main" val="4166755870"/>
      </p:ext>
    </p:extLst>
  </p:cSld>
  <p:clrMapOvr>
    <a:masterClrMapping/>
  </p:clrMapOvr>
  <p:transition spd="slow">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9422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9422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522FD9FE-F179-47C7-9CD1-BEFAF4CA7777}" type="slidenum">
              <a:rPr lang="zh-CN" altLang="en-US"/>
              <a:pPr>
                <a:defRPr/>
              </a:pPr>
              <a:t>‹#›</a:t>
            </a:fld>
            <a:endParaRPr lang="en-US" altLang="zh-CN"/>
          </a:p>
        </p:txBody>
      </p:sp>
    </p:spTree>
    <p:extLst>
      <p:ext uri="{BB962C8B-B14F-4D97-AF65-F5344CB8AC3E}">
        <p14:creationId xmlns:p14="http://schemas.microsoft.com/office/powerpoint/2010/main" val="2178627580"/>
      </p:ext>
    </p:extLst>
  </p:cSld>
  <p:clrMapOvr>
    <a:masterClrMapping/>
  </p:clrMapOvr>
  <p:transition spd="slow">
    <p:blind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036"/>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037"/>
          <p:cNvSpPr>
            <a:spLocks noGrp="1" noChangeArrowheads="1"/>
          </p:cNvSpPr>
          <p:nvPr>
            <p:ph type="sldNum" sz="quarter" idx="12"/>
          </p:nvPr>
        </p:nvSpPr>
        <p:spPr>
          <a:ln/>
        </p:spPr>
        <p:txBody>
          <a:bodyPr/>
          <a:lstStyle>
            <a:lvl1pPr>
              <a:defRPr/>
            </a:lvl1pPr>
          </a:lstStyle>
          <a:p>
            <a:pPr>
              <a:defRPr/>
            </a:pPr>
            <a:fld id="{BC746DFC-9129-459D-969B-018A55300B2C}" type="slidenum">
              <a:rPr lang="zh-CN" altLang="en-US"/>
              <a:pPr>
                <a:defRPr/>
              </a:pPr>
              <a:t>‹#›</a:t>
            </a:fld>
            <a:endParaRPr lang="en-US" altLang="zh-CN"/>
          </a:p>
        </p:txBody>
      </p:sp>
    </p:spTree>
    <p:extLst>
      <p:ext uri="{BB962C8B-B14F-4D97-AF65-F5344CB8AC3E}">
        <p14:creationId xmlns:p14="http://schemas.microsoft.com/office/powerpoint/2010/main" val="1999017288"/>
      </p:ext>
    </p:extLst>
  </p:cSld>
  <p:clrMapOvr>
    <a:masterClrMapping/>
  </p:clrMapOvr>
  <p:transition spd="slow">
    <p:blind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a:ln/>
        </p:spPr>
        <p:txBody>
          <a:bodyPr/>
          <a:lstStyle>
            <a:lvl1pPr>
              <a:defRPr/>
            </a:lvl1pPr>
          </a:lstStyle>
          <a:p>
            <a:pPr>
              <a:defRPr/>
            </a:pPr>
            <a:fld id="{C607574A-C435-4B79-9C67-4F183FDB79AC}" type="slidenum">
              <a:rPr lang="zh-CN" altLang="zh-CN"/>
              <a:pPr>
                <a:defRPr/>
              </a:pPr>
              <a:t>‹#›</a:t>
            </a:fld>
            <a:endParaRPr lang="zh-CN" altLang="zh-CN"/>
          </a:p>
        </p:txBody>
      </p:sp>
    </p:spTree>
    <p:extLst>
      <p:ext uri="{BB962C8B-B14F-4D97-AF65-F5344CB8AC3E}">
        <p14:creationId xmlns:p14="http://schemas.microsoft.com/office/powerpoint/2010/main" val="4138420859"/>
      </p:ext>
    </p:extLst>
  </p:cSld>
  <p:clrMapOvr>
    <a:masterClrMapping/>
  </p:clrMapOvr>
  <p:transition spd="med">
    <p:zoom dir="in"/>
    <p:sndAc>
      <p:stSnd>
        <p:snd r:embed="rId1" name="CAMERA.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728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9728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56935CC-3DCB-4852-BC74-6D161B86C261}" type="slidenum">
              <a:rPr lang="zh-CN" altLang="en-US"/>
              <a:pPr>
                <a:defRPr/>
              </a:pPr>
              <a:t>‹#›</a:t>
            </a:fld>
            <a:endParaRPr lang="en-US" altLang="zh-CN"/>
          </a:p>
        </p:txBody>
      </p:sp>
    </p:spTree>
    <p:extLst>
      <p:ext uri="{BB962C8B-B14F-4D97-AF65-F5344CB8AC3E}">
        <p14:creationId xmlns:p14="http://schemas.microsoft.com/office/powerpoint/2010/main" val="2520818991"/>
      </p:ext>
    </p:extLst>
  </p:cSld>
  <p:clrMapOvr>
    <a:masterClrMapping/>
  </p:clrMapOvr>
  <p:transition spd="slow">
    <p:blinds/>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3"/>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4" name="Rectangle 1034"/>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3195" name="Rectangle 1035"/>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zh-CN"/>
          </a:p>
        </p:txBody>
      </p:sp>
      <p:sp>
        <p:nvSpPr>
          <p:cNvPr id="93196" name="Rectangle 1036"/>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93197" name="Rectangle 1037"/>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DC52FACE-1A0B-4808-9E0C-009F8A343E2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6" r:id="rId3"/>
    <p:sldLayoutId id="2147483930" r:id="rId4"/>
  </p:sldLayoutIdLst>
  <p:transition spd="slow">
    <p:blinds/>
  </p:transition>
  <p:hf hdr="0" ftr="0" dt="0"/>
  <p:txStyles>
    <p:titleStyle>
      <a:lvl1pPr algn="l" rtl="0" eaLnBrk="0" fontAlgn="base" hangingPunct="0">
        <a:spcBef>
          <a:spcPct val="0"/>
        </a:spcBef>
        <a:spcAft>
          <a:spcPct val="0"/>
        </a:spcAft>
        <a:defRPr sz="4400">
          <a:solidFill>
            <a:srgbClr val="990033"/>
          </a:solidFill>
          <a:latin typeface="+mj-lt"/>
          <a:ea typeface="+mj-ea"/>
          <a:cs typeface="+mj-cs"/>
        </a:defRPr>
      </a:lvl1pPr>
      <a:lvl2pPr algn="l" rtl="0" eaLnBrk="0" fontAlgn="base" hangingPunct="0">
        <a:spcBef>
          <a:spcPct val="0"/>
        </a:spcBef>
        <a:spcAft>
          <a:spcPct val="0"/>
        </a:spcAft>
        <a:defRPr sz="4400">
          <a:solidFill>
            <a:srgbClr val="990033"/>
          </a:solidFill>
          <a:latin typeface="Tahoma" pitchFamily="34" charset="0"/>
          <a:ea typeface="隶书" pitchFamily="49" charset="-122"/>
        </a:defRPr>
      </a:lvl2pPr>
      <a:lvl3pPr algn="l" rtl="0" eaLnBrk="0" fontAlgn="base" hangingPunct="0">
        <a:spcBef>
          <a:spcPct val="0"/>
        </a:spcBef>
        <a:spcAft>
          <a:spcPct val="0"/>
        </a:spcAft>
        <a:defRPr sz="4400">
          <a:solidFill>
            <a:srgbClr val="990033"/>
          </a:solidFill>
          <a:latin typeface="Tahoma" pitchFamily="34" charset="0"/>
          <a:ea typeface="隶书" pitchFamily="49" charset="-122"/>
        </a:defRPr>
      </a:lvl3pPr>
      <a:lvl4pPr algn="l" rtl="0" eaLnBrk="0" fontAlgn="base" hangingPunct="0">
        <a:spcBef>
          <a:spcPct val="0"/>
        </a:spcBef>
        <a:spcAft>
          <a:spcPct val="0"/>
        </a:spcAft>
        <a:defRPr sz="4400">
          <a:solidFill>
            <a:srgbClr val="990033"/>
          </a:solidFill>
          <a:latin typeface="Tahoma" pitchFamily="34" charset="0"/>
          <a:ea typeface="隶书" pitchFamily="49" charset="-122"/>
        </a:defRPr>
      </a:lvl4pPr>
      <a:lvl5pPr algn="l" rtl="0" eaLnBrk="0" fontAlgn="base" hangingPunct="0">
        <a:spcBef>
          <a:spcPct val="0"/>
        </a:spcBef>
        <a:spcAft>
          <a:spcPct val="0"/>
        </a:spcAft>
        <a:defRPr sz="4400">
          <a:solidFill>
            <a:srgbClr val="990033"/>
          </a:solidFill>
          <a:latin typeface="Tahoma" pitchFamily="34" charset="0"/>
          <a:ea typeface="隶书" pitchFamily="49" charset="-122"/>
        </a:defRPr>
      </a:lvl5pPr>
      <a:lvl6pPr marL="457200" algn="l" rtl="0" fontAlgn="base">
        <a:spcBef>
          <a:spcPct val="0"/>
        </a:spcBef>
        <a:spcAft>
          <a:spcPct val="0"/>
        </a:spcAft>
        <a:defRPr sz="4400">
          <a:solidFill>
            <a:srgbClr val="990033"/>
          </a:solidFill>
          <a:latin typeface="Tahoma" pitchFamily="34" charset="0"/>
          <a:ea typeface="隶书" pitchFamily="49" charset="-122"/>
        </a:defRPr>
      </a:lvl6pPr>
      <a:lvl7pPr marL="914400" algn="l" rtl="0" fontAlgn="base">
        <a:spcBef>
          <a:spcPct val="0"/>
        </a:spcBef>
        <a:spcAft>
          <a:spcPct val="0"/>
        </a:spcAft>
        <a:defRPr sz="4400">
          <a:solidFill>
            <a:srgbClr val="990033"/>
          </a:solidFill>
          <a:latin typeface="Tahoma" pitchFamily="34" charset="0"/>
          <a:ea typeface="隶书" pitchFamily="49" charset="-122"/>
        </a:defRPr>
      </a:lvl7pPr>
      <a:lvl8pPr marL="1371600" algn="l" rtl="0" fontAlgn="base">
        <a:spcBef>
          <a:spcPct val="0"/>
        </a:spcBef>
        <a:spcAft>
          <a:spcPct val="0"/>
        </a:spcAft>
        <a:defRPr sz="4400">
          <a:solidFill>
            <a:srgbClr val="990033"/>
          </a:solidFill>
          <a:latin typeface="Tahoma" pitchFamily="34" charset="0"/>
          <a:ea typeface="隶书" pitchFamily="49" charset="-122"/>
        </a:defRPr>
      </a:lvl8pPr>
      <a:lvl9pPr marL="1828800" algn="l" rtl="0" fontAlgn="base">
        <a:spcBef>
          <a:spcPct val="0"/>
        </a:spcBef>
        <a:spcAft>
          <a:spcPct val="0"/>
        </a:spcAft>
        <a:defRPr sz="4400">
          <a:solidFill>
            <a:srgbClr val="990033"/>
          </a:solidFill>
          <a:latin typeface="Tahoma" pitchFamily="34" charset="0"/>
          <a:ea typeface="隶书" pitchFamily="49" charset="-122"/>
        </a:defRPr>
      </a:lvl9pPr>
    </p:titleStyle>
    <p:bodyStyle>
      <a:lvl1pPr marL="342900" indent="-342900" algn="l" rtl="0" eaLnBrk="0" fontAlgn="base"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mn-lt"/>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050" name="Rectangle 3074"/>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075"/>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6260" name="Rectangle 3076"/>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ltLang="zh-CN"/>
          </a:p>
        </p:txBody>
      </p:sp>
      <p:sp>
        <p:nvSpPr>
          <p:cNvPr id="96261" name="Rectangle 3077"/>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pPr>
              <a:defRPr/>
            </a:pPr>
            <a:endParaRPr lang="en-US" altLang="zh-CN"/>
          </a:p>
        </p:txBody>
      </p:sp>
      <p:sp>
        <p:nvSpPr>
          <p:cNvPr id="96262" name="Rectangle 3078"/>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0CEC45CB-84C8-497B-B11F-8D7CE1BD0203}"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29" r:id="rId1"/>
  </p:sldLayoutIdLst>
  <p:transition spd="slow">
    <p:blinds/>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4.jpeg"/><Relationship Id="rId5" Type="http://schemas.openxmlformats.org/officeDocument/2006/relationships/image" Target="../media/image3.w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tiff"/><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59.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oleObject" Target="../embeddings/oleObject3.bin"/><Relationship Id="rId4" Type="http://schemas.openxmlformats.org/officeDocument/2006/relationships/audio" Target="../media/audio1.wav"/></Relationships>
</file>

<file path=ppt/slides/_rels/slide7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sldNum" sz="quarter" idx="12"/>
          </p:nvPr>
        </p:nvSpPr>
        <p:spPr/>
        <p:txBody>
          <a:bodyPr/>
          <a:lstStyle/>
          <a:p>
            <a:pPr>
              <a:defRPr/>
            </a:pPr>
            <a:fld id="{46489FE3-35B0-4EBD-B860-CA1AF3468B98}" type="slidenum">
              <a:rPr lang="zh-CN" altLang="en-US"/>
              <a:pPr>
                <a:defRPr/>
              </a:pPr>
              <a:t>1</a:t>
            </a:fld>
            <a:endParaRPr lang="en-US" altLang="zh-CN"/>
          </a:p>
        </p:txBody>
      </p:sp>
      <p:graphicFrame>
        <p:nvGraphicFramePr>
          <p:cNvPr id="6147" name="Object 16"/>
          <p:cNvGraphicFramePr>
            <a:graphicFrameLocks noChangeAspect="1"/>
          </p:cNvGraphicFramePr>
          <p:nvPr>
            <p:extLst>
              <p:ext uri="{D42A27DB-BD31-4B8C-83A1-F6EECF244321}">
                <p14:modId xmlns:p14="http://schemas.microsoft.com/office/powerpoint/2010/main" val="197177217"/>
              </p:ext>
            </p:extLst>
          </p:nvPr>
        </p:nvGraphicFramePr>
        <p:xfrm>
          <a:off x="7020272" y="781844"/>
          <a:ext cx="1752600" cy="1455737"/>
        </p:xfrm>
        <a:graphic>
          <a:graphicData uri="http://schemas.openxmlformats.org/presentationml/2006/ole">
            <mc:AlternateContent xmlns:mc="http://schemas.openxmlformats.org/markup-compatibility/2006">
              <mc:Choice xmlns:v="urn:schemas-microsoft-com:vml" Requires="v">
                <p:oleObj spid="_x0000_s6405" name="剪辑" r:id="rId4" imgW="4755794" imgH="4828032" progId="MS_ClipArt_Gallery.2">
                  <p:embed/>
                </p:oleObj>
              </mc:Choice>
              <mc:Fallback>
                <p:oleObj name="剪辑" r:id="rId4" imgW="4755794" imgH="4828032" progId="MS_ClipArt_Gallery.2">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20272" y="781844"/>
                        <a:ext cx="1752600" cy="145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8" name="Rectangle 17"/>
          <p:cNvSpPr>
            <a:spLocks noChangeArrowheads="1"/>
          </p:cNvSpPr>
          <p:nvPr/>
        </p:nvSpPr>
        <p:spPr bwMode="auto">
          <a:xfrm>
            <a:off x="609600" y="1509713"/>
            <a:ext cx="7793038"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20000"/>
              </a:spcBef>
              <a:buClr>
                <a:schemeClr val="hlink"/>
              </a:buClr>
              <a:buSzPct val="75000"/>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buClr>
                <a:schemeClr val="accent2"/>
              </a:buClr>
              <a:buSzPct val="85000"/>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buClr>
                <a:schemeClr val="hlink"/>
              </a:buClr>
              <a:buSzPct val="85000"/>
              <a:buFont typeface="Wingdings" pitchFamily="2" charset="2"/>
              <a:buChar char="v"/>
              <a:defRPr sz="2400">
                <a:solidFill>
                  <a:schemeClr val="tx1"/>
                </a:solidFill>
                <a:latin typeface="Arial" charset="0"/>
                <a:ea typeface="宋体" pitchFamily="2" charset="-122"/>
              </a:defRPr>
            </a:lvl3pPr>
            <a:lvl4pPr marL="1600200" indent="-228600" eaLnBrk="0" hangingPunct="0">
              <a:spcBef>
                <a:spcPct val="20000"/>
              </a:spcBef>
              <a:buClr>
                <a:schemeClr val="accent2"/>
              </a:buClr>
              <a:buSzPct val="90000"/>
              <a:buFont typeface="Wingdings" pitchFamily="2" charset="2"/>
              <a:buChar char=""/>
              <a:defRPr sz="2000">
                <a:solidFill>
                  <a:schemeClr val="tx1"/>
                </a:solidFill>
                <a:latin typeface="Arial" charset="0"/>
                <a:ea typeface="宋体" pitchFamily="2" charset="-122"/>
              </a:defRPr>
            </a:lvl4pPr>
            <a:lvl5pPr marL="2057400" indent="-228600" eaLnBrk="0" hangingPunct="0">
              <a:spcBef>
                <a:spcPct val="20000"/>
              </a:spcBef>
              <a:buClr>
                <a:schemeClr val="hlink"/>
              </a:buClr>
              <a:buSzPct val="85000"/>
              <a:buFont typeface="Wingdings" pitchFamily="2" charset="2"/>
              <a:buChar char="v"/>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lr>
                <a:schemeClr val="hlink"/>
              </a:buClr>
              <a:buSzPct val="85000"/>
              <a:buFont typeface="Wingdings" pitchFamily="2" charset="2"/>
              <a:buChar char="v"/>
              <a:defRPr sz="2000">
                <a:solidFill>
                  <a:schemeClr val="tx1"/>
                </a:solidFill>
                <a:latin typeface="Arial" charset="0"/>
                <a:ea typeface="宋体" pitchFamily="2" charset="-122"/>
              </a:defRPr>
            </a:lvl9pPr>
          </a:lstStyle>
          <a:p>
            <a:pPr algn="ctr" eaLnBrk="1" hangingPunct="1">
              <a:spcBef>
                <a:spcPct val="0"/>
              </a:spcBef>
              <a:spcAft>
                <a:spcPct val="15000"/>
              </a:spcAft>
              <a:buClrTx/>
              <a:buSzTx/>
              <a:buFontTx/>
              <a:buNone/>
            </a:pPr>
            <a:r>
              <a:rPr lang="zh-CN" altLang="en-US" sz="4000" b="1" dirty="0">
                <a:solidFill>
                  <a:srgbClr val="800000"/>
                </a:solidFill>
                <a:latin typeface="楷体_GB2312" pitchFamily="49" charset="-122"/>
                <a:ea typeface="楷体_GB2312" pitchFamily="49" charset="-122"/>
              </a:rPr>
              <a:t>第2章</a:t>
            </a:r>
            <a:endParaRPr lang="zh-CN" altLang="en-US" sz="6600" b="1" dirty="0">
              <a:solidFill>
                <a:srgbClr val="800000"/>
              </a:solidFill>
              <a:latin typeface="隶书" pitchFamily="49" charset="-122"/>
              <a:ea typeface="隶书" pitchFamily="49" charset="-122"/>
            </a:endParaRPr>
          </a:p>
          <a:p>
            <a:pPr algn="ctr" eaLnBrk="1" hangingPunct="1">
              <a:spcBef>
                <a:spcPct val="0"/>
              </a:spcBef>
              <a:buClrTx/>
              <a:buSzTx/>
              <a:buFontTx/>
              <a:buNone/>
            </a:pPr>
            <a:r>
              <a:rPr lang="en-US" altLang="zh-CN" sz="6600" dirty="0">
                <a:solidFill>
                  <a:srgbClr val="800000"/>
                </a:solidFill>
                <a:latin typeface="隶书" pitchFamily="49" charset="-122"/>
                <a:ea typeface="隶书" pitchFamily="49" charset="-122"/>
              </a:rPr>
              <a:t>Intel x86</a:t>
            </a:r>
            <a:r>
              <a:rPr lang="zh-CN" altLang="en-US" sz="6600" dirty="0">
                <a:solidFill>
                  <a:srgbClr val="800000"/>
                </a:solidFill>
                <a:latin typeface="隶书" pitchFamily="49" charset="-122"/>
                <a:ea typeface="隶书" pitchFamily="49" charset="-122"/>
              </a:rPr>
              <a:t>微处理器</a:t>
            </a:r>
          </a:p>
        </p:txBody>
      </p:sp>
      <p:pic>
        <p:nvPicPr>
          <p:cNvPr id="5" name="Picture 2" descr="show_phot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9912" y="3645024"/>
            <a:ext cx="5316384" cy="2694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blind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71276C83-FC15-4A85-90C1-7195EDAFEAD4}"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10</a:t>
            </a:fld>
            <a:endParaRPr lang="en-US" altLang="zh-CN" sz="1400" b="0">
              <a:solidFill>
                <a:schemeClr val="tx1"/>
              </a:solidFill>
              <a:ea typeface="宋体" pitchFamily="2" charset="-122"/>
            </a:endParaRPr>
          </a:p>
        </p:txBody>
      </p:sp>
      <p:sp>
        <p:nvSpPr>
          <p:cNvPr id="15363" name="Rectangle 2"/>
          <p:cNvSpPr>
            <a:spLocks noGrp="1" noChangeArrowheads="1"/>
          </p:cNvSpPr>
          <p:nvPr>
            <p:ph type="title"/>
          </p:nvPr>
        </p:nvSpPr>
        <p:spPr>
          <a:xfrm>
            <a:off x="981076" y="1902730"/>
            <a:ext cx="7793037" cy="623664"/>
          </a:xfrm>
        </p:spPr>
        <p:txBody>
          <a:bodyPr/>
          <a:lstStyle/>
          <a:p>
            <a:pPr eaLnBrk="1" hangingPunct="1"/>
            <a:r>
              <a:rPr lang="en-US" altLang="zh-CN" sz="4000" b="1" dirty="0">
                <a:solidFill>
                  <a:srgbClr val="800000"/>
                </a:solidFill>
              </a:rPr>
              <a:t>1. </a:t>
            </a:r>
            <a:r>
              <a:rPr lang="zh-CN" altLang="en-US" dirty="0"/>
              <a:t>主要引线</a:t>
            </a:r>
            <a:r>
              <a:rPr lang="en-US" altLang="zh-CN" sz="2800" b="1" dirty="0">
                <a:solidFill>
                  <a:schemeClr val="tx1"/>
                </a:solidFill>
                <a:latin typeface="宋体" pitchFamily="2" charset="-122"/>
                <a:ea typeface="宋体" pitchFamily="2" charset="-122"/>
              </a:rPr>
              <a:t>——</a:t>
            </a:r>
            <a:r>
              <a:rPr lang="zh-CN" altLang="en-US" sz="2800" b="1" dirty="0">
                <a:solidFill>
                  <a:schemeClr val="tx1"/>
                </a:solidFill>
                <a:ea typeface="宋体" pitchFamily="2" charset="-122"/>
              </a:rPr>
              <a:t>最小模式下的</a:t>
            </a:r>
            <a:r>
              <a:rPr lang="en-US" altLang="zh-CN" sz="2800" b="1" dirty="0">
                <a:solidFill>
                  <a:schemeClr val="tx1"/>
                </a:solidFill>
                <a:ea typeface="宋体" pitchFamily="2" charset="-122"/>
              </a:rPr>
              <a:t>8088</a:t>
            </a:r>
            <a:r>
              <a:rPr lang="zh-CN" altLang="en-US" sz="2800" b="1" dirty="0">
                <a:solidFill>
                  <a:schemeClr val="tx1"/>
                </a:solidFill>
                <a:ea typeface="宋体" pitchFamily="2" charset="-122"/>
              </a:rPr>
              <a:t>引线</a:t>
            </a:r>
            <a:endParaRPr lang="zh-CN" altLang="en-US" sz="3200" b="1" dirty="0">
              <a:solidFill>
                <a:schemeClr val="tx1"/>
              </a:solidFill>
              <a:ea typeface="宋体" pitchFamily="2" charset="-122"/>
            </a:endParaRPr>
          </a:p>
        </p:txBody>
      </p:sp>
      <p:sp>
        <p:nvSpPr>
          <p:cNvPr id="45059" name="Rectangle 3"/>
          <p:cNvSpPr>
            <a:spLocks noGrp="1" noChangeArrowheads="1"/>
          </p:cNvSpPr>
          <p:nvPr>
            <p:ph type="body" idx="1"/>
          </p:nvPr>
        </p:nvSpPr>
        <p:spPr>
          <a:xfrm>
            <a:off x="758825" y="2590800"/>
            <a:ext cx="7626350" cy="4267200"/>
          </a:xfrm>
        </p:spPr>
        <p:txBody>
          <a:bodyPr/>
          <a:lstStyle/>
          <a:p>
            <a:pPr eaLnBrk="1" hangingPunct="1">
              <a:lnSpc>
                <a:spcPct val="115000"/>
              </a:lnSpc>
              <a:spcAft>
                <a:spcPct val="30000"/>
              </a:spcAft>
            </a:pPr>
            <a:r>
              <a:rPr lang="zh-CN" altLang="en-US" u="sng" dirty="0">
                <a:latin typeface="宋体" pitchFamily="2" charset="-122"/>
              </a:rPr>
              <a:t>地址线和数据线：</a:t>
            </a:r>
            <a:endParaRPr lang="en-US" altLang="zh-CN" u="sng" dirty="0">
              <a:latin typeface="宋体" pitchFamily="2" charset="-122"/>
            </a:endParaRPr>
          </a:p>
          <a:p>
            <a:pPr lvl="1" eaLnBrk="1" hangingPunct="1">
              <a:lnSpc>
                <a:spcPct val="115000"/>
              </a:lnSpc>
              <a:spcAft>
                <a:spcPct val="15000"/>
              </a:spcAft>
            </a:pPr>
            <a:r>
              <a:rPr lang="en-US" altLang="zh-CN" dirty="0">
                <a:latin typeface="宋体" pitchFamily="2" charset="-122"/>
              </a:rPr>
              <a:t>AD</a:t>
            </a:r>
            <a:r>
              <a:rPr lang="en-US" altLang="zh-CN" baseline="-25000" dirty="0">
                <a:latin typeface="宋体" pitchFamily="2" charset="-122"/>
              </a:rPr>
              <a:t>0</a:t>
            </a:r>
            <a:r>
              <a:rPr lang="en-US" altLang="zh-CN" dirty="0">
                <a:latin typeface="宋体" pitchFamily="2" charset="-122"/>
              </a:rPr>
              <a:t>-AD</a:t>
            </a:r>
            <a:r>
              <a:rPr lang="en-US" altLang="zh-CN" baseline="-25000" dirty="0">
                <a:latin typeface="宋体" pitchFamily="2" charset="-122"/>
              </a:rPr>
              <a:t>7</a:t>
            </a:r>
            <a:r>
              <a:rPr lang="en-US" altLang="zh-CN" dirty="0">
                <a:latin typeface="宋体" pitchFamily="2" charset="-122"/>
              </a:rPr>
              <a:t>：</a:t>
            </a:r>
            <a:r>
              <a:rPr lang="zh-CN" altLang="en-US" dirty="0">
                <a:latin typeface="宋体" pitchFamily="2" charset="-122"/>
              </a:rPr>
              <a:t>低8位地址和低</a:t>
            </a:r>
            <a:r>
              <a:rPr lang="en-US" altLang="zh-CN" dirty="0">
                <a:latin typeface="宋体" pitchFamily="2" charset="-122"/>
              </a:rPr>
              <a:t>8</a:t>
            </a:r>
            <a:r>
              <a:rPr lang="zh-CN" altLang="en-US" dirty="0">
                <a:latin typeface="宋体" pitchFamily="2" charset="-122"/>
              </a:rPr>
              <a:t>位数据信号分时复用。在传送地址信号时为单向，传送数据信号时为双向。</a:t>
            </a:r>
          </a:p>
          <a:p>
            <a:pPr lvl="1" eaLnBrk="1" hangingPunct="1">
              <a:lnSpc>
                <a:spcPct val="115000"/>
              </a:lnSpc>
              <a:spcAft>
                <a:spcPct val="15000"/>
              </a:spcAft>
            </a:pPr>
            <a:r>
              <a:rPr lang="en-US" altLang="zh-CN" dirty="0">
                <a:latin typeface="宋体" pitchFamily="2" charset="-122"/>
              </a:rPr>
              <a:t>A</a:t>
            </a:r>
            <a:r>
              <a:rPr lang="en-US" altLang="zh-CN" baseline="-25000" dirty="0">
                <a:latin typeface="宋体" pitchFamily="2" charset="-122"/>
              </a:rPr>
              <a:t>8</a:t>
            </a:r>
            <a:r>
              <a:rPr lang="en-US" altLang="zh-CN" dirty="0">
                <a:latin typeface="宋体" pitchFamily="2" charset="-122"/>
              </a:rPr>
              <a:t>-A</a:t>
            </a:r>
            <a:r>
              <a:rPr lang="en-US" altLang="zh-CN" baseline="-25000" dirty="0">
                <a:latin typeface="宋体" pitchFamily="2" charset="-122"/>
              </a:rPr>
              <a:t>15</a:t>
            </a:r>
            <a:r>
              <a:rPr lang="en-US" altLang="zh-CN" dirty="0">
                <a:latin typeface="宋体" pitchFamily="2" charset="-122"/>
              </a:rPr>
              <a:t> ：</a:t>
            </a:r>
            <a:r>
              <a:rPr lang="zh-CN" altLang="en-US" dirty="0">
                <a:latin typeface="宋体" pitchFamily="2" charset="-122"/>
              </a:rPr>
              <a:t>8位地址信号</a:t>
            </a:r>
            <a:r>
              <a:rPr lang="en-US" altLang="zh-CN" dirty="0">
                <a:latin typeface="宋体" pitchFamily="2" charset="-122"/>
              </a:rPr>
              <a:t>(8086</a:t>
            </a:r>
            <a:r>
              <a:rPr lang="zh-CN" altLang="en-US" dirty="0">
                <a:latin typeface="宋体" pitchFamily="2" charset="-122"/>
              </a:rPr>
              <a:t>为地址与数据复用线</a:t>
            </a:r>
            <a:r>
              <a:rPr lang="en-US" altLang="zh-CN" dirty="0">
                <a:latin typeface="宋体" pitchFamily="2" charset="-122"/>
              </a:rPr>
              <a:t>)</a:t>
            </a:r>
          </a:p>
          <a:p>
            <a:pPr lvl="1" eaLnBrk="1" hangingPunct="1">
              <a:lnSpc>
                <a:spcPct val="115000"/>
              </a:lnSpc>
              <a:spcAft>
                <a:spcPct val="15000"/>
              </a:spcAft>
            </a:pPr>
            <a:r>
              <a:rPr lang="en-US" altLang="zh-CN" dirty="0">
                <a:latin typeface="宋体" pitchFamily="2" charset="-122"/>
              </a:rPr>
              <a:t>A</a:t>
            </a:r>
            <a:r>
              <a:rPr lang="en-US" altLang="zh-CN" baseline="-25000" dirty="0">
                <a:latin typeface="宋体" pitchFamily="2" charset="-122"/>
              </a:rPr>
              <a:t>16</a:t>
            </a:r>
            <a:r>
              <a:rPr lang="en-US" altLang="zh-CN" dirty="0">
                <a:latin typeface="宋体" pitchFamily="2" charset="-122"/>
              </a:rPr>
              <a:t>-A</a:t>
            </a:r>
            <a:r>
              <a:rPr lang="en-US" altLang="zh-CN" baseline="-25000" dirty="0">
                <a:latin typeface="宋体" pitchFamily="2" charset="-122"/>
              </a:rPr>
              <a:t>19</a:t>
            </a:r>
            <a:r>
              <a:rPr lang="en-US" altLang="zh-CN" dirty="0">
                <a:latin typeface="宋体" pitchFamily="2" charset="-122"/>
              </a:rPr>
              <a:t>/S3-S6：</a:t>
            </a:r>
            <a:r>
              <a:rPr lang="zh-CN" altLang="en-US" dirty="0">
                <a:latin typeface="宋体" pitchFamily="2" charset="-122"/>
              </a:rPr>
              <a:t>高4位地址信号，与状态信号分时复用。</a:t>
            </a:r>
          </a:p>
          <a:p>
            <a:pPr lvl="1" eaLnBrk="1" hangingPunct="1">
              <a:lnSpc>
                <a:spcPct val="115000"/>
              </a:lnSpc>
              <a:spcAft>
                <a:spcPct val="15000"/>
              </a:spcAft>
            </a:pPr>
            <a:endParaRPr lang="zh-CN" altLang="en-US" dirty="0">
              <a:latin typeface="宋体" pitchFamily="2" charset="-122"/>
            </a:endParaRPr>
          </a:p>
        </p:txBody>
      </p:sp>
      <p:sp>
        <p:nvSpPr>
          <p:cNvPr id="2" name="文本框 1">
            <a:extLst>
              <a:ext uri="{FF2B5EF4-FFF2-40B4-BE49-F238E27FC236}">
                <a16:creationId xmlns:a16="http://schemas.microsoft.com/office/drawing/2014/main" id="{DD7127D3-F3F2-4277-BD4D-DFFECCF6E4D9}"/>
              </a:ext>
            </a:extLst>
          </p:cNvPr>
          <p:cNvSpPr txBox="1"/>
          <p:nvPr/>
        </p:nvSpPr>
        <p:spPr>
          <a:xfrm>
            <a:off x="981075" y="332656"/>
            <a:ext cx="7551365" cy="1200329"/>
          </a:xfrm>
          <a:prstGeom prst="rect">
            <a:avLst/>
          </a:prstGeom>
          <a:noFill/>
        </p:spPr>
        <p:txBody>
          <a:bodyPr wrap="square" rtlCol="0">
            <a:spAutoFit/>
          </a:bodyPr>
          <a:lstStyle/>
          <a:p>
            <a:r>
              <a:rPr lang="en-US" altLang="zh-CN" sz="2400" b="1" dirty="0">
                <a:latin typeface="宋体" pitchFamily="2" charset="-122"/>
                <a:ea typeface="+mn-ea"/>
              </a:rPr>
              <a:t>8086</a:t>
            </a:r>
            <a:r>
              <a:rPr lang="zh-CN" altLang="en-US" sz="2400" b="1" dirty="0">
                <a:latin typeface="宋体" pitchFamily="2" charset="-122"/>
                <a:ea typeface="+mn-ea"/>
              </a:rPr>
              <a:t>和</a:t>
            </a:r>
            <a:r>
              <a:rPr lang="en-US" altLang="zh-CN" sz="2400" b="1" dirty="0">
                <a:latin typeface="宋体" pitchFamily="2" charset="-122"/>
                <a:ea typeface="+mn-ea"/>
              </a:rPr>
              <a:t>8088CPU</a:t>
            </a:r>
            <a:r>
              <a:rPr lang="zh-CN" altLang="en-US" sz="2400" b="1" dirty="0">
                <a:latin typeface="宋体" pitchFamily="2" charset="-122"/>
                <a:ea typeface="+mn-ea"/>
              </a:rPr>
              <a:t>都有</a:t>
            </a:r>
            <a:r>
              <a:rPr lang="en-US" altLang="zh-CN" sz="2400" b="1" dirty="0">
                <a:latin typeface="宋体" pitchFamily="2" charset="-122"/>
                <a:ea typeface="+mn-ea"/>
              </a:rPr>
              <a:t>40</a:t>
            </a:r>
            <a:r>
              <a:rPr lang="zh-CN" altLang="en-US" sz="2400" b="1" dirty="0">
                <a:latin typeface="宋体" pitchFamily="2" charset="-122"/>
                <a:ea typeface="+mn-ea"/>
              </a:rPr>
              <a:t>条引脚，</a:t>
            </a:r>
            <a:r>
              <a:rPr lang="en-US" altLang="zh-CN" sz="2400" b="1" dirty="0">
                <a:latin typeface="宋体" pitchFamily="2" charset="-122"/>
                <a:ea typeface="+mn-ea"/>
              </a:rPr>
              <a:t>8086</a:t>
            </a:r>
            <a:r>
              <a:rPr lang="zh-CN" altLang="en-US" sz="2400" b="1" dirty="0">
                <a:latin typeface="宋体" pitchFamily="2" charset="-122"/>
                <a:ea typeface="+mn-ea"/>
              </a:rPr>
              <a:t>外部数据线有</a:t>
            </a:r>
            <a:r>
              <a:rPr lang="en-US" altLang="zh-CN" sz="2400" b="1" dirty="0">
                <a:latin typeface="宋体" pitchFamily="2" charset="-122"/>
                <a:ea typeface="+mn-ea"/>
              </a:rPr>
              <a:t>16</a:t>
            </a:r>
            <a:r>
              <a:rPr lang="zh-CN" altLang="en-US" sz="2400" b="1" dirty="0">
                <a:latin typeface="宋体" pitchFamily="2" charset="-122"/>
                <a:ea typeface="+mn-ea"/>
              </a:rPr>
              <a:t>条，而</a:t>
            </a:r>
            <a:r>
              <a:rPr lang="en-US" altLang="zh-CN" sz="2400" b="1" dirty="0">
                <a:latin typeface="宋体" pitchFamily="2" charset="-122"/>
                <a:ea typeface="+mn-ea"/>
              </a:rPr>
              <a:t>8088</a:t>
            </a:r>
            <a:r>
              <a:rPr lang="zh-CN" altLang="en-US" sz="2400" b="1" dirty="0">
                <a:latin typeface="宋体" pitchFamily="2" charset="-122"/>
                <a:ea typeface="+mn-ea"/>
              </a:rPr>
              <a:t>只有</a:t>
            </a:r>
            <a:r>
              <a:rPr lang="en-US" altLang="zh-CN" sz="2400" b="1" dirty="0">
                <a:latin typeface="宋体" pitchFamily="2" charset="-122"/>
                <a:ea typeface="+mn-ea"/>
              </a:rPr>
              <a:t>8</a:t>
            </a:r>
            <a:r>
              <a:rPr lang="zh-CN" altLang="en-US" sz="2400" b="1" dirty="0">
                <a:latin typeface="宋体" pitchFamily="2" charset="-122"/>
                <a:ea typeface="+mn-ea"/>
              </a:rPr>
              <a:t>条，因此它们与存储器或外设接口连接时一次可传送的数据位数分别是</a:t>
            </a:r>
            <a:r>
              <a:rPr lang="en-US" altLang="zh-CN" sz="2400" b="1" dirty="0">
                <a:latin typeface="宋体" pitchFamily="2" charset="-122"/>
                <a:ea typeface="+mn-ea"/>
              </a:rPr>
              <a:t>16</a:t>
            </a:r>
            <a:r>
              <a:rPr lang="zh-CN" altLang="en-US" sz="2400" b="1" dirty="0">
                <a:latin typeface="宋体" pitchFamily="2" charset="-122"/>
                <a:ea typeface="+mn-ea"/>
              </a:rPr>
              <a:t>位和</a:t>
            </a:r>
            <a:r>
              <a:rPr lang="en-US" altLang="zh-CN" sz="2400" b="1" dirty="0">
                <a:latin typeface="宋体" pitchFamily="2" charset="-122"/>
                <a:ea typeface="+mn-ea"/>
              </a:rPr>
              <a:t>8</a:t>
            </a:r>
            <a:r>
              <a:rPr lang="zh-CN" altLang="en-US" sz="2400" b="1" dirty="0">
                <a:latin typeface="宋体" pitchFamily="2" charset="-122"/>
                <a:ea typeface="+mn-ea"/>
              </a:rPr>
              <a:t>位。</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arn(inVertical)">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45059">
                                            <p:txEl>
                                              <p:pRg st="0" end="0"/>
                                            </p:txEl>
                                          </p:spTgt>
                                        </p:tgtEl>
                                        <p:attrNameLst>
                                          <p:attrName>style.visibility</p:attrName>
                                        </p:attrNameLst>
                                      </p:cBhvr>
                                      <p:to>
                                        <p:strVal val="visible"/>
                                      </p:to>
                                    </p:set>
                                    <p:animEffect transition="in" filter="strips(downRight)">
                                      <p:cBhvr>
                                        <p:cTn id="12" dur="500"/>
                                        <p:tgtEl>
                                          <p:spTgt spid="450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059">
                                            <p:txEl>
                                              <p:pRg st="1" end="1"/>
                                            </p:txEl>
                                          </p:spTgt>
                                        </p:tgtEl>
                                        <p:attrNameLst>
                                          <p:attrName>style.visibility</p:attrName>
                                        </p:attrNameLst>
                                      </p:cBhvr>
                                      <p:to>
                                        <p:strVal val="visible"/>
                                      </p:to>
                                    </p:set>
                                    <p:animEffect transition="in" filter="blinds(horizontal)">
                                      <p:cBhvr>
                                        <p:cTn id="17" dur="500"/>
                                        <p:tgtEl>
                                          <p:spTgt spid="4505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45059">
                                            <p:txEl>
                                              <p:pRg st="2" end="2"/>
                                            </p:txEl>
                                          </p:spTgt>
                                        </p:tgtEl>
                                        <p:attrNameLst>
                                          <p:attrName>style.visibility</p:attrName>
                                        </p:attrNameLst>
                                      </p:cBhvr>
                                      <p:to>
                                        <p:strVal val="visible"/>
                                      </p:to>
                                    </p:set>
                                    <p:animEffect transition="in" filter="strips(downRight)">
                                      <p:cBhvr>
                                        <p:cTn id="22" dur="500"/>
                                        <p:tgtEl>
                                          <p:spTgt spid="4505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45059">
                                            <p:txEl>
                                              <p:pRg st="3" end="3"/>
                                            </p:txEl>
                                          </p:spTgt>
                                        </p:tgtEl>
                                        <p:attrNameLst>
                                          <p:attrName>style.visibility</p:attrName>
                                        </p:attrNameLst>
                                      </p:cBhvr>
                                      <p:to>
                                        <p:strVal val="visible"/>
                                      </p:to>
                                    </p:set>
                                    <p:animEffect transition="in" filter="strips(downRight)">
                                      <p:cBhvr>
                                        <p:cTn id="27" dur="500"/>
                                        <p:tgtEl>
                                          <p:spTgt spid="450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BEB1DC3E-5AC8-4B89-A5DE-3F4E1E1DBB0F}"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11</a:t>
            </a:fld>
            <a:endParaRPr lang="en-US" altLang="zh-CN" sz="1400" b="0">
              <a:solidFill>
                <a:schemeClr val="tx1"/>
              </a:solidFill>
              <a:ea typeface="宋体" pitchFamily="2" charset="-122"/>
            </a:endParaRPr>
          </a:p>
        </p:txBody>
      </p:sp>
      <p:sp>
        <p:nvSpPr>
          <p:cNvPr id="16387" name="Rectangle 2"/>
          <p:cNvSpPr>
            <a:spLocks noGrp="1" noChangeArrowheads="1"/>
          </p:cNvSpPr>
          <p:nvPr>
            <p:ph type="title"/>
          </p:nvPr>
        </p:nvSpPr>
        <p:spPr/>
        <p:txBody>
          <a:bodyPr/>
          <a:lstStyle/>
          <a:p>
            <a:pPr eaLnBrk="1" hangingPunct="1"/>
            <a:r>
              <a:rPr lang="zh-CN" altLang="en-US" dirty="0">
                <a:solidFill>
                  <a:srgbClr val="800000"/>
                </a:solidFill>
              </a:rPr>
              <a:t>主要的控制和状态信号线</a:t>
            </a:r>
          </a:p>
        </p:txBody>
      </p:sp>
      <p:sp>
        <p:nvSpPr>
          <p:cNvPr id="46083" name="Rectangle 3"/>
          <p:cNvSpPr>
            <a:spLocks noGrp="1" noChangeArrowheads="1"/>
          </p:cNvSpPr>
          <p:nvPr>
            <p:ph type="body" idx="1"/>
          </p:nvPr>
        </p:nvSpPr>
        <p:spPr>
          <a:xfrm>
            <a:off x="1042988" y="1963738"/>
            <a:ext cx="7921625" cy="4608512"/>
          </a:xfrm>
        </p:spPr>
        <p:txBody>
          <a:bodyPr/>
          <a:lstStyle/>
          <a:p>
            <a:pPr eaLnBrk="1" hangingPunct="1">
              <a:lnSpc>
                <a:spcPct val="115000"/>
              </a:lnSpc>
            </a:pPr>
            <a:r>
              <a:rPr lang="en-US" altLang="zh-CN" dirty="0">
                <a:latin typeface="宋体" pitchFamily="2" charset="-122"/>
              </a:rPr>
              <a:t>WR：  </a:t>
            </a:r>
            <a:r>
              <a:rPr lang="zh-CN" altLang="en-US" dirty="0">
                <a:latin typeface="宋体" pitchFamily="2" charset="-122"/>
              </a:rPr>
              <a:t>写信号；</a:t>
            </a:r>
          </a:p>
          <a:p>
            <a:pPr eaLnBrk="1" hangingPunct="1">
              <a:lnSpc>
                <a:spcPct val="115000"/>
              </a:lnSpc>
            </a:pPr>
            <a:r>
              <a:rPr lang="en-US" altLang="zh-CN" dirty="0">
                <a:latin typeface="宋体" pitchFamily="2" charset="-122"/>
              </a:rPr>
              <a:t>RD：  </a:t>
            </a:r>
            <a:r>
              <a:rPr lang="zh-CN" altLang="en-US" dirty="0">
                <a:latin typeface="宋体" pitchFamily="2" charset="-122"/>
              </a:rPr>
              <a:t>读信号；</a:t>
            </a:r>
          </a:p>
          <a:p>
            <a:pPr eaLnBrk="1" hangingPunct="1">
              <a:lnSpc>
                <a:spcPct val="115000"/>
              </a:lnSpc>
            </a:pPr>
            <a:r>
              <a:rPr lang="en-US" altLang="zh-CN" dirty="0">
                <a:solidFill>
                  <a:srgbClr val="FF0000"/>
                </a:solidFill>
                <a:latin typeface="宋体" pitchFamily="2" charset="-122"/>
              </a:rPr>
              <a:t>IO/M：</a:t>
            </a:r>
            <a:r>
              <a:rPr lang="zh-CN" altLang="en-US" dirty="0">
                <a:latin typeface="宋体" pitchFamily="2" charset="-122"/>
              </a:rPr>
              <a:t>为“0”表示访问内存，</a:t>
            </a:r>
          </a:p>
          <a:p>
            <a:pPr eaLnBrk="1" hangingPunct="1">
              <a:lnSpc>
                <a:spcPct val="115000"/>
              </a:lnSpc>
              <a:buFont typeface="Wingdings" pitchFamily="2" charset="2"/>
              <a:buNone/>
            </a:pPr>
            <a:r>
              <a:rPr lang="zh-CN" altLang="en-US" dirty="0">
                <a:latin typeface="宋体" pitchFamily="2" charset="-122"/>
              </a:rPr>
              <a:t>        为“1”表示访问接口；</a:t>
            </a:r>
          </a:p>
          <a:p>
            <a:pPr eaLnBrk="1" hangingPunct="1">
              <a:lnSpc>
                <a:spcPct val="115000"/>
              </a:lnSpc>
            </a:pPr>
            <a:r>
              <a:rPr lang="en-US" altLang="zh-CN" dirty="0">
                <a:latin typeface="宋体" pitchFamily="2" charset="-122"/>
              </a:rPr>
              <a:t>DEN： </a:t>
            </a:r>
            <a:r>
              <a:rPr lang="zh-CN" altLang="en-US" dirty="0">
                <a:latin typeface="宋体" pitchFamily="2" charset="-122"/>
              </a:rPr>
              <a:t>低电平有效时，表示数据总线上数据有效，允许进行读/写操作；</a:t>
            </a:r>
          </a:p>
          <a:p>
            <a:pPr eaLnBrk="1" hangingPunct="1">
              <a:lnSpc>
                <a:spcPct val="115000"/>
              </a:lnSpc>
            </a:pPr>
            <a:r>
              <a:rPr lang="en-US" altLang="zh-CN" dirty="0">
                <a:latin typeface="宋体" pitchFamily="2" charset="-122"/>
              </a:rPr>
              <a:t>DT/R</a:t>
            </a:r>
            <a:r>
              <a:rPr lang="zh-CN" altLang="en-US" dirty="0">
                <a:latin typeface="宋体" pitchFamily="2" charset="-122"/>
              </a:rPr>
              <a:t>：</a:t>
            </a:r>
            <a:r>
              <a:rPr lang="zh-CN" altLang="en-US" dirty="0"/>
              <a:t>数据收发器的传送方向控制，为“</a:t>
            </a:r>
            <a:r>
              <a:rPr lang="en-US" altLang="zh-CN" dirty="0"/>
              <a:t>1</a:t>
            </a:r>
            <a:r>
              <a:rPr lang="zh-CN" altLang="en-US" dirty="0"/>
              <a:t>”时</a:t>
            </a:r>
            <a:r>
              <a:rPr lang="en-US" altLang="zh-CN" dirty="0"/>
              <a:t>CPU</a:t>
            </a:r>
            <a:r>
              <a:rPr lang="zh-CN" altLang="en-US" dirty="0"/>
              <a:t>向存储器或</a:t>
            </a:r>
            <a:r>
              <a:rPr lang="en-US" altLang="zh-CN" dirty="0"/>
              <a:t>I/O</a:t>
            </a:r>
            <a:r>
              <a:rPr lang="zh-CN" altLang="en-US" dirty="0"/>
              <a:t>传送，否则为反向； </a:t>
            </a:r>
            <a:endParaRPr lang="zh-CN" altLang="en-US" dirty="0">
              <a:latin typeface="宋体" pitchFamily="2" charset="-122"/>
            </a:endParaRPr>
          </a:p>
        </p:txBody>
      </p:sp>
      <p:sp>
        <p:nvSpPr>
          <p:cNvPr id="46084" name="Line 4"/>
          <p:cNvSpPr>
            <a:spLocks noChangeShapeType="1"/>
          </p:cNvSpPr>
          <p:nvPr/>
        </p:nvSpPr>
        <p:spPr bwMode="auto">
          <a:xfrm>
            <a:off x="1462088" y="2076450"/>
            <a:ext cx="381000"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5" name="Line 5"/>
          <p:cNvSpPr>
            <a:spLocks noChangeShapeType="1"/>
          </p:cNvSpPr>
          <p:nvPr/>
        </p:nvSpPr>
        <p:spPr bwMode="auto">
          <a:xfrm>
            <a:off x="1476375" y="2655888"/>
            <a:ext cx="381000"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6" name="Line 6"/>
          <p:cNvSpPr>
            <a:spLocks noChangeShapeType="1"/>
          </p:cNvSpPr>
          <p:nvPr/>
        </p:nvSpPr>
        <p:spPr bwMode="auto">
          <a:xfrm>
            <a:off x="1979712" y="3240088"/>
            <a:ext cx="214312" cy="0"/>
          </a:xfrm>
          <a:prstGeom prst="line">
            <a:avLst/>
          </a:prstGeom>
          <a:noFill/>
          <a:ln w="2222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7" name="Line 7"/>
          <p:cNvSpPr>
            <a:spLocks noChangeShapeType="1"/>
          </p:cNvSpPr>
          <p:nvPr/>
        </p:nvSpPr>
        <p:spPr bwMode="auto">
          <a:xfrm>
            <a:off x="1462088" y="4402138"/>
            <a:ext cx="571500"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088" name="Line 8"/>
          <p:cNvSpPr>
            <a:spLocks noChangeShapeType="1"/>
          </p:cNvSpPr>
          <p:nvPr/>
        </p:nvSpPr>
        <p:spPr bwMode="auto">
          <a:xfrm>
            <a:off x="1979712" y="5445224"/>
            <a:ext cx="213518"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Effect transition="in" filter="strips(downRight)">
                                      <p:cBhvr>
                                        <p:cTn id="7" dur="500"/>
                                        <p:tgtEl>
                                          <p:spTgt spid="46083">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6084"/>
                                        </p:tgtEl>
                                        <p:attrNameLst>
                                          <p:attrName>style.visibility</p:attrName>
                                        </p:attrNameLst>
                                      </p:cBhvr>
                                      <p:to>
                                        <p:strVal val="visible"/>
                                      </p:to>
                                    </p:set>
                                    <p:animEffect transition="in" filter="strips(downRight)">
                                      <p:cBhvr>
                                        <p:cTn id="10" dur="500"/>
                                        <p:tgtEl>
                                          <p:spTgt spid="4608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46083">
                                            <p:txEl>
                                              <p:pRg st="1" end="1"/>
                                            </p:txEl>
                                          </p:spTgt>
                                        </p:tgtEl>
                                        <p:attrNameLst>
                                          <p:attrName>style.visibility</p:attrName>
                                        </p:attrNameLst>
                                      </p:cBhvr>
                                      <p:to>
                                        <p:strVal val="visible"/>
                                      </p:to>
                                    </p:set>
                                    <p:animEffect transition="in" filter="strips(downRight)">
                                      <p:cBhvr>
                                        <p:cTn id="15" dur="500"/>
                                        <p:tgtEl>
                                          <p:spTgt spid="46083">
                                            <p:txEl>
                                              <p:pRg st="1" end="1"/>
                                            </p:txEl>
                                          </p:spTgt>
                                        </p:tgtEl>
                                      </p:cBhvr>
                                    </p:animEffect>
                                  </p:childTnLst>
                                </p:cTn>
                              </p:par>
                              <p:par>
                                <p:cTn id="16" presetID="18" presetClass="entr" presetSubtype="6" fill="hold" grpId="0" nodeType="withEffect">
                                  <p:stCondLst>
                                    <p:cond delay="0"/>
                                  </p:stCondLst>
                                  <p:childTnLst>
                                    <p:set>
                                      <p:cBhvr>
                                        <p:cTn id="17" dur="1" fill="hold">
                                          <p:stCondLst>
                                            <p:cond delay="0"/>
                                          </p:stCondLst>
                                        </p:cTn>
                                        <p:tgtEl>
                                          <p:spTgt spid="46085"/>
                                        </p:tgtEl>
                                        <p:attrNameLst>
                                          <p:attrName>style.visibility</p:attrName>
                                        </p:attrNameLst>
                                      </p:cBhvr>
                                      <p:to>
                                        <p:strVal val="visible"/>
                                      </p:to>
                                    </p:set>
                                    <p:animEffect transition="in" filter="strips(downRight)">
                                      <p:cBhvr>
                                        <p:cTn id="18" dur="500"/>
                                        <p:tgtEl>
                                          <p:spTgt spid="4608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6" fill="hold" nodeType="clickEffect">
                                  <p:stCondLst>
                                    <p:cond delay="0"/>
                                  </p:stCondLst>
                                  <p:childTnLst>
                                    <p:set>
                                      <p:cBhvr>
                                        <p:cTn id="22" dur="1" fill="hold">
                                          <p:stCondLst>
                                            <p:cond delay="0"/>
                                          </p:stCondLst>
                                        </p:cTn>
                                        <p:tgtEl>
                                          <p:spTgt spid="46083">
                                            <p:txEl>
                                              <p:pRg st="2" end="2"/>
                                            </p:txEl>
                                          </p:spTgt>
                                        </p:tgtEl>
                                        <p:attrNameLst>
                                          <p:attrName>style.visibility</p:attrName>
                                        </p:attrNameLst>
                                      </p:cBhvr>
                                      <p:to>
                                        <p:strVal val="visible"/>
                                      </p:to>
                                    </p:set>
                                    <p:animEffect transition="in" filter="strips(downRight)">
                                      <p:cBhvr>
                                        <p:cTn id="23" dur="500"/>
                                        <p:tgtEl>
                                          <p:spTgt spid="46083">
                                            <p:txEl>
                                              <p:pRg st="2" end="2"/>
                                            </p:txEl>
                                          </p:spTgt>
                                        </p:tgtEl>
                                      </p:cBhvr>
                                    </p:animEffect>
                                  </p:childTnLst>
                                </p:cTn>
                              </p:par>
                              <p:par>
                                <p:cTn id="24" presetID="18" presetClass="entr" presetSubtype="6" fill="hold" grpId="0" nodeType="withEffect">
                                  <p:stCondLst>
                                    <p:cond delay="0"/>
                                  </p:stCondLst>
                                  <p:childTnLst>
                                    <p:set>
                                      <p:cBhvr>
                                        <p:cTn id="25" dur="1" fill="hold">
                                          <p:stCondLst>
                                            <p:cond delay="0"/>
                                          </p:stCondLst>
                                        </p:cTn>
                                        <p:tgtEl>
                                          <p:spTgt spid="46086"/>
                                        </p:tgtEl>
                                        <p:attrNameLst>
                                          <p:attrName>style.visibility</p:attrName>
                                        </p:attrNameLst>
                                      </p:cBhvr>
                                      <p:to>
                                        <p:strVal val="visible"/>
                                      </p:to>
                                    </p:set>
                                    <p:animEffect transition="in" filter="strips(downRight)">
                                      <p:cBhvr>
                                        <p:cTn id="26" dur="500"/>
                                        <p:tgtEl>
                                          <p:spTgt spid="46086"/>
                                        </p:tgtEl>
                                      </p:cBhvr>
                                    </p:animEffect>
                                  </p:childTnLst>
                                </p:cTn>
                              </p:par>
                            </p:childTnLst>
                          </p:cTn>
                        </p:par>
                        <p:par>
                          <p:cTn id="27" fill="hold" nodeType="afterGroup">
                            <p:stCondLst>
                              <p:cond delay="500"/>
                            </p:stCondLst>
                            <p:childTnLst>
                              <p:par>
                                <p:cTn id="28" presetID="18" presetClass="entr" presetSubtype="6" fill="hold" nodeType="afterEffect">
                                  <p:stCondLst>
                                    <p:cond delay="500"/>
                                  </p:stCondLst>
                                  <p:childTnLst>
                                    <p:set>
                                      <p:cBhvr>
                                        <p:cTn id="29" dur="1" fill="hold">
                                          <p:stCondLst>
                                            <p:cond delay="0"/>
                                          </p:stCondLst>
                                        </p:cTn>
                                        <p:tgtEl>
                                          <p:spTgt spid="46083">
                                            <p:txEl>
                                              <p:pRg st="3" end="3"/>
                                            </p:txEl>
                                          </p:spTgt>
                                        </p:tgtEl>
                                        <p:attrNameLst>
                                          <p:attrName>style.visibility</p:attrName>
                                        </p:attrNameLst>
                                      </p:cBhvr>
                                      <p:to>
                                        <p:strVal val="visible"/>
                                      </p:to>
                                    </p:set>
                                    <p:animEffect transition="in" filter="strips(downRight)">
                                      <p:cBhvr>
                                        <p:cTn id="30" dur="500"/>
                                        <p:tgtEl>
                                          <p:spTgt spid="46083">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nodeType="clickEffect">
                                  <p:stCondLst>
                                    <p:cond delay="0"/>
                                  </p:stCondLst>
                                  <p:childTnLst>
                                    <p:set>
                                      <p:cBhvr>
                                        <p:cTn id="34" dur="1" fill="hold">
                                          <p:stCondLst>
                                            <p:cond delay="0"/>
                                          </p:stCondLst>
                                        </p:cTn>
                                        <p:tgtEl>
                                          <p:spTgt spid="46083">
                                            <p:txEl>
                                              <p:pRg st="4" end="4"/>
                                            </p:txEl>
                                          </p:spTgt>
                                        </p:tgtEl>
                                        <p:attrNameLst>
                                          <p:attrName>style.visibility</p:attrName>
                                        </p:attrNameLst>
                                      </p:cBhvr>
                                      <p:to>
                                        <p:strVal val="visible"/>
                                      </p:to>
                                    </p:set>
                                    <p:animEffect transition="in" filter="strips(downRight)">
                                      <p:cBhvr>
                                        <p:cTn id="35" dur="500"/>
                                        <p:tgtEl>
                                          <p:spTgt spid="46083">
                                            <p:txEl>
                                              <p:pRg st="4" end="4"/>
                                            </p:txEl>
                                          </p:spTgt>
                                        </p:tgtEl>
                                      </p:cBhvr>
                                    </p:animEffect>
                                  </p:childTnLst>
                                </p:cTn>
                              </p:par>
                              <p:par>
                                <p:cTn id="36" presetID="18" presetClass="entr" presetSubtype="6" fill="hold" grpId="0" nodeType="withEffect">
                                  <p:stCondLst>
                                    <p:cond delay="0"/>
                                  </p:stCondLst>
                                  <p:childTnLst>
                                    <p:set>
                                      <p:cBhvr>
                                        <p:cTn id="37" dur="1" fill="hold">
                                          <p:stCondLst>
                                            <p:cond delay="0"/>
                                          </p:stCondLst>
                                        </p:cTn>
                                        <p:tgtEl>
                                          <p:spTgt spid="46087"/>
                                        </p:tgtEl>
                                        <p:attrNameLst>
                                          <p:attrName>style.visibility</p:attrName>
                                        </p:attrNameLst>
                                      </p:cBhvr>
                                      <p:to>
                                        <p:strVal val="visible"/>
                                      </p:to>
                                    </p:set>
                                    <p:animEffect transition="in" filter="strips(downRight)">
                                      <p:cBhvr>
                                        <p:cTn id="38" dur="500"/>
                                        <p:tgtEl>
                                          <p:spTgt spid="4608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nodeType="clickEffect">
                                  <p:stCondLst>
                                    <p:cond delay="0"/>
                                  </p:stCondLst>
                                  <p:childTnLst>
                                    <p:set>
                                      <p:cBhvr>
                                        <p:cTn id="42" dur="1" fill="hold">
                                          <p:stCondLst>
                                            <p:cond delay="0"/>
                                          </p:stCondLst>
                                        </p:cTn>
                                        <p:tgtEl>
                                          <p:spTgt spid="46083">
                                            <p:txEl>
                                              <p:pRg st="5" end="5"/>
                                            </p:txEl>
                                          </p:spTgt>
                                        </p:tgtEl>
                                        <p:attrNameLst>
                                          <p:attrName>style.visibility</p:attrName>
                                        </p:attrNameLst>
                                      </p:cBhvr>
                                      <p:to>
                                        <p:strVal val="visible"/>
                                      </p:to>
                                    </p:set>
                                    <p:animEffect transition="in" filter="strips(downRight)">
                                      <p:cBhvr>
                                        <p:cTn id="43" dur="500"/>
                                        <p:tgtEl>
                                          <p:spTgt spid="46083">
                                            <p:txEl>
                                              <p:pRg st="5" end="5"/>
                                            </p:txEl>
                                          </p:spTgt>
                                        </p:tgtEl>
                                      </p:cBhvr>
                                    </p:animEffect>
                                  </p:childTnLst>
                                </p:cTn>
                              </p:par>
                              <p:par>
                                <p:cTn id="44" presetID="18" presetClass="entr" presetSubtype="6" fill="hold" grpId="0" nodeType="withEffect">
                                  <p:stCondLst>
                                    <p:cond delay="0"/>
                                  </p:stCondLst>
                                  <p:childTnLst>
                                    <p:set>
                                      <p:cBhvr>
                                        <p:cTn id="45" dur="1" fill="hold">
                                          <p:stCondLst>
                                            <p:cond delay="0"/>
                                          </p:stCondLst>
                                        </p:cTn>
                                        <p:tgtEl>
                                          <p:spTgt spid="46088"/>
                                        </p:tgtEl>
                                        <p:attrNameLst>
                                          <p:attrName>style.visibility</p:attrName>
                                        </p:attrNameLst>
                                      </p:cBhvr>
                                      <p:to>
                                        <p:strVal val="visible"/>
                                      </p:to>
                                    </p:set>
                                    <p:animEffect transition="in" filter="strips(downRight)">
                                      <p:cBhvr>
                                        <p:cTn id="46" dur="500"/>
                                        <p:tgtEl>
                                          <p:spTgt spid="4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6085" grpId="0" animBg="1"/>
      <p:bldP spid="46086" grpId="0" animBg="1"/>
      <p:bldP spid="46087" grpId="0" animBg="1"/>
      <p:bldP spid="4608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74750" y="188640"/>
            <a:ext cx="7772400" cy="2923455"/>
          </a:xfrm>
        </p:spPr>
        <p:txBody>
          <a:bodyPr/>
          <a:lstStyle/>
          <a:p>
            <a:pPr eaLnBrk="1" hangingPunct="1">
              <a:lnSpc>
                <a:spcPct val="115000"/>
              </a:lnSpc>
            </a:pPr>
            <a:r>
              <a:rPr lang="en-US" altLang="zh-CN" dirty="0">
                <a:latin typeface="宋体" pitchFamily="2" charset="-122"/>
              </a:rPr>
              <a:t>ALE</a:t>
            </a:r>
            <a:r>
              <a:rPr lang="zh-CN" altLang="en-US" dirty="0">
                <a:latin typeface="宋体" pitchFamily="2" charset="-122"/>
              </a:rPr>
              <a:t>：地址锁存信号，当其为高时表示地址线上地址有效。一般用它将地址锁存到一个锁存器中；</a:t>
            </a:r>
          </a:p>
          <a:p>
            <a:pPr eaLnBrk="1" hangingPunct="1">
              <a:lnSpc>
                <a:spcPct val="115000"/>
              </a:lnSpc>
            </a:pPr>
            <a:r>
              <a:rPr lang="en-US" altLang="zh-CN" dirty="0">
                <a:latin typeface="宋体" pitchFamily="2" charset="-122"/>
              </a:rPr>
              <a:t>RESET：</a:t>
            </a:r>
            <a:r>
              <a:rPr lang="zh-CN" altLang="en-US" dirty="0">
                <a:latin typeface="宋体" pitchFamily="2" charset="-122"/>
              </a:rPr>
              <a:t>复位信号。当其为高时将完成</a:t>
            </a:r>
            <a:r>
              <a:rPr lang="en-US" altLang="zh-CN" dirty="0">
                <a:latin typeface="宋体" pitchFamily="2" charset="-122"/>
              </a:rPr>
              <a:t>CPU</a:t>
            </a:r>
            <a:r>
              <a:rPr lang="zh-CN" altLang="en-US" dirty="0">
                <a:latin typeface="宋体" pitchFamily="2" charset="-122"/>
              </a:rPr>
              <a:t>内部复位。复位后</a:t>
            </a:r>
            <a:r>
              <a:rPr lang="en-US" altLang="zh-CN" dirty="0">
                <a:latin typeface="宋体" pitchFamily="2" charset="-122"/>
              </a:rPr>
              <a:t>CPU</a:t>
            </a:r>
            <a:r>
              <a:rPr lang="zh-CN" altLang="en-US" dirty="0">
                <a:latin typeface="宋体" pitchFamily="2" charset="-122"/>
              </a:rPr>
              <a:t>内部寄存器的值如下表。</a:t>
            </a:r>
          </a:p>
          <a:p>
            <a:endParaRPr lang="zh-CN" altLang="en-US" dirty="0"/>
          </a:p>
        </p:txBody>
      </p:sp>
      <p:sp>
        <p:nvSpPr>
          <p:cNvPr id="4" name="灯片编号占位符 3"/>
          <p:cNvSpPr>
            <a:spLocks noGrp="1"/>
          </p:cNvSpPr>
          <p:nvPr>
            <p:ph type="sldNum" sz="quarter" idx="12"/>
          </p:nvPr>
        </p:nvSpPr>
        <p:spPr/>
        <p:txBody>
          <a:bodyPr/>
          <a:lstStyle/>
          <a:p>
            <a:pPr>
              <a:defRPr/>
            </a:pPr>
            <a:fld id="{BC746DFC-9129-459D-969B-018A55300B2C}" type="slidenum">
              <a:rPr lang="zh-CN" altLang="en-US" smtClean="0"/>
              <a:pPr>
                <a:defRPr/>
              </a:pPr>
              <a:t>12</a:t>
            </a:fld>
            <a:endParaRPr lang="en-US" altLang="zh-CN"/>
          </a:p>
        </p:txBody>
      </p:sp>
      <p:graphicFrame>
        <p:nvGraphicFramePr>
          <p:cNvPr id="2" name="表格 1"/>
          <p:cNvGraphicFramePr>
            <a:graphicFrameLocks noGrp="1"/>
          </p:cNvGraphicFramePr>
          <p:nvPr>
            <p:extLst>
              <p:ext uri="{D42A27DB-BD31-4B8C-83A1-F6EECF244321}">
                <p14:modId xmlns:p14="http://schemas.microsoft.com/office/powerpoint/2010/main" val="1945649845"/>
              </p:ext>
            </p:extLst>
          </p:nvPr>
        </p:nvGraphicFramePr>
        <p:xfrm>
          <a:off x="1460550" y="2924944"/>
          <a:ext cx="7200800" cy="2630798"/>
        </p:xfrm>
        <a:graphic>
          <a:graphicData uri="http://schemas.openxmlformats.org/drawingml/2006/table">
            <a:tbl>
              <a:tblPr firstRow="1" bandRow="1">
                <a:tableStyleId>{5C22544A-7EE6-4342-B048-85BDC9FD1C3A}</a:tableStyleId>
              </a:tblPr>
              <a:tblGrid>
                <a:gridCol w="1800200">
                  <a:extLst>
                    <a:ext uri="{9D8B030D-6E8A-4147-A177-3AD203B41FA5}">
                      <a16:colId xmlns:a16="http://schemas.microsoft.com/office/drawing/2014/main" val="529644682"/>
                    </a:ext>
                  </a:extLst>
                </a:gridCol>
                <a:gridCol w="1800200">
                  <a:extLst>
                    <a:ext uri="{9D8B030D-6E8A-4147-A177-3AD203B41FA5}">
                      <a16:colId xmlns:a16="http://schemas.microsoft.com/office/drawing/2014/main" val="4184117199"/>
                    </a:ext>
                  </a:extLst>
                </a:gridCol>
                <a:gridCol w="1800200">
                  <a:extLst>
                    <a:ext uri="{9D8B030D-6E8A-4147-A177-3AD203B41FA5}">
                      <a16:colId xmlns:a16="http://schemas.microsoft.com/office/drawing/2014/main" val="3840895368"/>
                    </a:ext>
                  </a:extLst>
                </a:gridCol>
                <a:gridCol w="1800200">
                  <a:extLst>
                    <a:ext uri="{9D8B030D-6E8A-4147-A177-3AD203B41FA5}">
                      <a16:colId xmlns:a16="http://schemas.microsoft.com/office/drawing/2014/main" val="4097735189"/>
                    </a:ext>
                  </a:extLst>
                </a:gridCol>
              </a:tblGrid>
              <a:tr h="576064">
                <a:tc>
                  <a:txBody>
                    <a:bodyPr/>
                    <a:lstStyle/>
                    <a:p>
                      <a:r>
                        <a:rPr lang="zh-CN" altLang="en-US" sz="2400" b="1" dirty="0">
                          <a:solidFill>
                            <a:schemeClr val="tx1"/>
                          </a:solidFill>
                        </a:rPr>
                        <a:t>内部寄存器</a:t>
                      </a:r>
                    </a:p>
                  </a:txBody>
                  <a:tcPr/>
                </a:tc>
                <a:tc>
                  <a:txBody>
                    <a:bodyPr/>
                    <a:lstStyle/>
                    <a:p>
                      <a:r>
                        <a:rPr lang="zh-CN" altLang="en-US" sz="2400" b="1" dirty="0">
                          <a:solidFill>
                            <a:schemeClr val="tx1"/>
                          </a:solidFill>
                        </a:rPr>
                        <a:t>内容</a:t>
                      </a:r>
                    </a:p>
                  </a:txBody>
                  <a:tcPr/>
                </a:tc>
                <a:tc>
                  <a:txBody>
                    <a:bodyPr/>
                    <a:lstStyle/>
                    <a:p>
                      <a:r>
                        <a:rPr lang="zh-CN" altLang="en-US" sz="2400" b="1" dirty="0">
                          <a:solidFill>
                            <a:schemeClr val="tx1"/>
                          </a:solidFill>
                        </a:rPr>
                        <a:t>内部寄存器</a:t>
                      </a:r>
                    </a:p>
                  </a:txBody>
                  <a:tcPr/>
                </a:tc>
                <a:tc>
                  <a:txBody>
                    <a:bodyPr/>
                    <a:lstStyle/>
                    <a:p>
                      <a:r>
                        <a:rPr lang="zh-CN" altLang="en-US" sz="2400" b="1" dirty="0">
                          <a:solidFill>
                            <a:schemeClr val="tx1"/>
                          </a:solidFill>
                        </a:rPr>
                        <a:t>内容</a:t>
                      </a:r>
                    </a:p>
                  </a:txBody>
                  <a:tcPr/>
                </a:tc>
                <a:extLst>
                  <a:ext uri="{0D108BD9-81ED-4DB2-BD59-A6C34878D82A}">
                    <a16:rowId xmlns:a16="http://schemas.microsoft.com/office/drawing/2014/main" val="3300086684"/>
                  </a:ext>
                </a:extLst>
              </a:tr>
              <a:tr h="491922">
                <a:tc>
                  <a:txBody>
                    <a:bodyPr/>
                    <a:lstStyle/>
                    <a:p>
                      <a:r>
                        <a:rPr lang="en-US" altLang="zh-CN" sz="2400" b="1" dirty="0"/>
                        <a:t>CS</a:t>
                      </a:r>
                      <a:endParaRPr lang="zh-CN" altLang="en-US" sz="2400" b="1" dirty="0"/>
                    </a:p>
                  </a:txBody>
                  <a:tcPr/>
                </a:tc>
                <a:tc>
                  <a:txBody>
                    <a:bodyPr/>
                    <a:lstStyle/>
                    <a:p>
                      <a:r>
                        <a:rPr lang="en-US" altLang="zh-CN" sz="2400" b="1" dirty="0"/>
                        <a:t>FFFFH</a:t>
                      </a:r>
                      <a:endParaRPr lang="zh-CN" altLang="en-US" sz="2400" b="1" dirty="0"/>
                    </a:p>
                  </a:txBody>
                  <a:tcPr/>
                </a:tc>
                <a:tc>
                  <a:txBody>
                    <a:bodyPr/>
                    <a:lstStyle/>
                    <a:p>
                      <a:r>
                        <a:rPr lang="en-US" altLang="zh-CN" sz="2400" b="1" dirty="0"/>
                        <a:t>IP</a:t>
                      </a:r>
                      <a:endParaRPr lang="zh-CN" altLang="en-US" sz="2400" b="1" dirty="0"/>
                    </a:p>
                  </a:txBody>
                  <a:tcPr/>
                </a:tc>
                <a:tc>
                  <a:txBody>
                    <a:bodyPr/>
                    <a:lstStyle/>
                    <a:p>
                      <a:r>
                        <a:rPr lang="en-US" altLang="zh-CN" sz="2400" b="1" dirty="0"/>
                        <a:t>0000H</a:t>
                      </a:r>
                      <a:endParaRPr lang="zh-CN" altLang="en-US" sz="2400" b="1" dirty="0"/>
                    </a:p>
                  </a:txBody>
                  <a:tcPr/>
                </a:tc>
                <a:extLst>
                  <a:ext uri="{0D108BD9-81ED-4DB2-BD59-A6C34878D82A}">
                    <a16:rowId xmlns:a16="http://schemas.microsoft.com/office/drawing/2014/main" val="3153545144"/>
                  </a:ext>
                </a:extLst>
              </a:tr>
              <a:tr h="491922">
                <a:tc>
                  <a:txBody>
                    <a:bodyPr/>
                    <a:lstStyle/>
                    <a:p>
                      <a:r>
                        <a:rPr lang="en-US" altLang="zh-CN" sz="2400" b="1" dirty="0"/>
                        <a:t>DS</a:t>
                      </a:r>
                      <a:endParaRPr lang="zh-CN" altLang="en-US" sz="2400" b="1" dirty="0"/>
                    </a:p>
                  </a:txBody>
                  <a:tcPr/>
                </a:tc>
                <a:tc>
                  <a:txBody>
                    <a:bodyPr/>
                    <a:lstStyle/>
                    <a:p>
                      <a:r>
                        <a:rPr lang="en-US" altLang="zh-CN" sz="2400" b="1" dirty="0"/>
                        <a:t>0000H</a:t>
                      </a:r>
                      <a:endParaRPr lang="zh-CN" altLang="en-US" sz="2400" b="1" dirty="0"/>
                    </a:p>
                  </a:txBody>
                  <a:tcPr/>
                </a:tc>
                <a:tc>
                  <a:txBody>
                    <a:bodyPr/>
                    <a:lstStyle/>
                    <a:p>
                      <a:r>
                        <a:rPr lang="en-US" altLang="zh-CN" sz="2400" b="1" dirty="0"/>
                        <a:t>FLAGS</a:t>
                      </a:r>
                      <a:endParaRPr lang="zh-CN" altLang="en-US" sz="2400" b="1" dirty="0"/>
                    </a:p>
                  </a:txBody>
                  <a:tcPr/>
                </a:tc>
                <a:tc>
                  <a:txBody>
                    <a:bodyPr/>
                    <a:lstStyle/>
                    <a:p>
                      <a:r>
                        <a:rPr lang="en-US" altLang="zh-CN" sz="2400" b="1" dirty="0"/>
                        <a:t>0000H</a:t>
                      </a:r>
                      <a:endParaRPr lang="zh-CN" altLang="en-US" sz="2400" b="1" dirty="0"/>
                    </a:p>
                  </a:txBody>
                  <a:tcPr/>
                </a:tc>
                <a:extLst>
                  <a:ext uri="{0D108BD9-81ED-4DB2-BD59-A6C34878D82A}">
                    <a16:rowId xmlns:a16="http://schemas.microsoft.com/office/drawing/2014/main" val="2095604270"/>
                  </a:ext>
                </a:extLst>
              </a:tr>
              <a:tr h="578968">
                <a:tc>
                  <a:txBody>
                    <a:bodyPr/>
                    <a:lstStyle/>
                    <a:p>
                      <a:r>
                        <a:rPr lang="en-US" altLang="zh-CN" sz="2400" b="1" dirty="0"/>
                        <a:t>SS</a:t>
                      </a:r>
                      <a:endParaRPr lang="zh-CN" altLang="en-US" sz="2400" b="1" dirty="0"/>
                    </a:p>
                  </a:txBody>
                  <a:tcPr/>
                </a:tc>
                <a:tc>
                  <a:txBody>
                    <a:bodyPr/>
                    <a:lstStyle/>
                    <a:p>
                      <a:r>
                        <a:rPr lang="en-US" altLang="zh-CN" sz="2400" b="1" dirty="0"/>
                        <a:t>0000H</a:t>
                      </a:r>
                      <a:endParaRPr lang="zh-CN" altLang="en-US" sz="2400" b="1" dirty="0"/>
                    </a:p>
                  </a:txBody>
                  <a:tcPr/>
                </a:tc>
                <a:tc>
                  <a:txBody>
                    <a:bodyPr/>
                    <a:lstStyle/>
                    <a:p>
                      <a:r>
                        <a:rPr lang="zh-CN" altLang="en-US" sz="2400" b="1" dirty="0"/>
                        <a:t>其余寄存器</a:t>
                      </a:r>
                    </a:p>
                  </a:txBody>
                  <a:tcPr/>
                </a:tc>
                <a:tc>
                  <a:txBody>
                    <a:bodyPr/>
                    <a:lstStyle/>
                    <a:p>
                      <a:r>
                        <a:rPr lang="en-US" altLang="zh-CN" sz="2400" b="1" dirty="0"/>
                        <a:t>0000H</a:t>
                      </a:r>
                      <a:endParaRPr lang="zh-CN" altLang="en-US" sz="2400" b="1" dirty="0"/>
                    </a:p>
                  </a:txBody>
                  <a:tcPr/>
                </a:tc>
                <a:extLst>
                  <a:ext uri="{0D108BD9-81ED-4DB2-BD59-A6C34878D82A}">
                    <a16:rowId xmlns:a16="http://schemas.microsoft.com/office/drawing/2014/main" val="1564135094"/>
                  </a:ext>
                </a:extLst>
              </a:tr>
              <a:tr h="491922">
                <a:tc>
                  <a:txBody>
                    <a:bodyPr/>
                    <a:lstStyle/>
                    <a:p>
                      <a:r>
                        <a:rPr lang="en-US" altLang="zh-CN" sz="2400" b="1" dirty="0"/>
                        <a:t>ES</a:t>
                      </a:r>
                      <a:endParaRPr lang="zh-CN" altLang="en-US" sz="2400" b="1" dirty="0"/>
                    </a:p>
                  </a:txBody>
                  <a:tcPr/>
                </a:tc>
                <a:tc>
                  <a:txBody>
                    <a:bodyPr/>
                    <a:lstStyle/>
                    <a:p>
                      <a:r>
                        <a:rPr lang="en-US" altLang="zh-CN" sz="2400" b="1" dirty="0"/>
                        <a:t>0000H</a:t>
                      </a:r>
                      <a:endParaRPr lang="zh-CN" altLang="en-US" sz="2400" b="1" dirty="0"/>
                    </a:p>
                  </a:txBody>
                  <a:tcPr/>
                </a:tc>
                <a:tc>
                  <a:txBody>
                    <a:bodyPr/>
                    <a:lstStyle/>
                    <a:p>
                      <a:r>
                        <a:rPr lang="zh-CN" altLang="en-US" sz="2400" b="1" dirty="0"/>
                        <a:t>指令队列</a:t>
                      </a:r>
                    </a:p>
                  </a:txBody>
                  <a:tcPr/>
                </a:tc>
                <a:tc>
                  <a:txBody>
                    <a:bodyPr/>
                    <a:lstStyle/>
                    <a:p>
                      <a:r>
                        <a:rPr lang="zh-CN" altLang="en-US" sz="2400" b="1" dirty="0"/>
                        <a:t>空</a:t>
                      </a:r>
                    </a:p>
                  </a:txBody>
                  <a:tcPr/>
                </a:tc>
                <a:extLst>
                  <a:ext uri="{0D108BD9-81ED-4DB2-BD59-A6C34878D82A}">
                    <a16:rowId xmlns:a16="http://schemas.microsoft.com/office/drawing/2014/main" val="1271516657"/>
                  </a:ext>
                </a:extLst>
              </a:tr>
            </a:tbl>
          </a:graphicData>
        </a:graphic>
      </p:graphicFrame>
    </p:spTree>
    <p:extLst>
      <p:ext uri="{BB962C8B-B14F-4D97-AF65-F5344CB8AC3E}">
        <p14:creationId xmlns:p14="http://schemas.microsoft.com/office/powerpoint/2010/main" val="1585234370"/>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04A3A292-9B6B-41B3-A0EA-AA1767030195}"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13</a:t>
            </a:fld>
            <a:endParaRPr lang="en-US" altLang="zh-CN" sz="1400" b="0">
              <a:solidFill>
                <a:schemeClr val="tx1"/>
              </a:solidFill>
              <a:ea typeface="宋体" pitchFamily="2" charset="-122"/>
            </a:endParaRPr>
          </a:p>
        </p:txBody>
      </p:sp>
      <p:sp>
        <p:nvSpPr>
          <p:cNvPr id="17411" name="Rectangle 2"/>
          <p:cNvSpPr>
            <a:spLocks noGrp="1" noChangeArrowheads="1"/>
          </p:cNvSpPr>
          <p:nvPr>
            <p:ph type="title"/>
          </p:nvPr>
        </p:nvSpPr>
        <p:spPr>
          <a:xfrm>
            <a:off x="539552" y="836712"/>
            <a:ext cx="8604448" cy="886023"/>
          </a:xfrm>
        </p:spPr>
        <p:txBody>
          <a:bodyPr/>
          <a:lstStyle/>
          <a:p>
            <a:pPr eaLnBrk="1" hangingPunct="1"/>
            <a:r>
              <a:rPr lang="zh-CN" altLang="en-US" dirty="0"/>
              <a:t>例：根据信号的取值判断工作状态</a:t>
            </a:r>
            <a:endParaRPr lang="zh-CN" altLang="en-US" b="1" dirty="0"/>
          </a:p>
        </p:txBody>
      </p:sp>
      <p:sp>
        <p:nvSpPr>
          <p:cNvPr id="47107" name="Rectangle 3"/>
          <p:cNvSpPr>
            <a:spLocks noGrp="1" noChangeArrowheads="1"/>
          </p:cNvSpPr>
          <p:nvPr>
            <p:ph type="body" idx="1"/>
          </p:nvPr>
        </p:nvSpPr>
        <p:spPr>
          <a:xfrm>
            <a:off x="1182688" y="2209800"/>
            <a:ext cx="7351712" cy="2895600"/>
          </a:xfrm>
        </p:spPr>
        <p:txBody>
          <a:bodyPr/>
          <a:lstStyle/>
          <a:p>
            <a:pPr eaLnBrk="1" hangingPunct="1">
              <a:lnSpc>
                <a:spcPct val="120000"/>
              </a:lnSpc>
            </a:pPr>
            <a:r>
              <a:rPr lang="zh-CN" altLang="en-US" sz="3200" dirty="0">
                <a:latin typeface="宋体" pitchFamily="2" charset="-122"/>
              </a:rPr>
              <a:t>当</a:t>
            </a:r>
            <a:r>
              <a:rPr lang="en-US" altLang="zh-CN" sz="3200" dirty="0">
                <a:latin typeface="宋体" pitchFamily="2" charset="-122"/>
              </a:rPr>
              <a:t>WR=1，RD=0，IO/M=0</a:t>
            </a:r>
            <a:r>
              <a:rPr lang="zh-CN" altLang="en-US" sz="3200" dirty="0">
                <a:latin typeface="宋体" pitchFamily="2" charset="-122"/>
              </a:rPr>
              <a:t>时，</a:t>
            </a:r>
          </a:p>
          <a:p>
            <a:pPr eaLnBrk="1" hangingPunct="1">
              <a:lnSpc>
                <a:spcPct val="120000"/>
              </a:lnSpc>
              <a:buFont typeface="Wingdings" pitchFamily="2" charset="2"/>
              <a:buNone/>
            </a:pPr>
            <a:r>
              <a:rPr lang="zh-CN" altLang="en-US" sz="3200" dirty="0">
                <a:latin typeface="宋体" pitchFamily="2" charset="-122"/>
              </a:rPr>
              <a:t>  表示</a:t>
            </a:r>
            <a:r>
              <a:rPr lang="en-US" altLang="zh-CN" sz="3200" dirty="0">
                <a:latin typeface="宋体" pitchFamily="2" charset="-122"/>
              </a:rPr>
              <a:t>CPU</a:t>
            </a:r>
            <a:r>
              <a:rPr lang="zh-CN" altLang="en-US" sz="3200" dirty="0">
                <a:latin typeface="宋体" pitchFamily="2" charset="-122"/>
              </a:rPr>
              <a:t>当前正在进行</a:t>
            </a:r>
            <a:r>
              <a:rPr lang="zh-CN" altLang="en-US" sz="3200" u="sng" dirty="0">
                <a:latin typeface="宋体" pitchFamily="2" charset="-122"/>
              </a:rPr>
              <a:t>读存储器</a:t>
            </a:r>
            <a:r>
              <a:rPr lang="zh-CN" altLang="en-US" sz="3200" dirty="0">
                <a:latin typeface="宋体" pitchFamily="2" charset="-122"/>
              </a:rPr>
              <a:t>操作</a:t>
            </a:r>
            <a:endParaRPr lang="zh-CN" altLang="en-US" dirty="0"/>
          </a:p>
        </p:txBody>
      </p:sp>
      <p:sp>
        <p:nvSpPr>
          <p:cNvPr id="47108" name="Line 4"/>
          <p:cNvSpPr>
            <a:spLocks noChangeShapeType="1"/>
          </p:cNvSpPr>
          <p:nvPr/>
        </p:nvSpPr>
        <p:spPr bwMode="auto">
          <a:xfrm>
            <a:off x="2044700" y="2357438"/>
            <a:ext cx="381000"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09" name="Line 5"/>
          <p:cNvSpPr>
            <a:spLocks noChangeShapeType="1"/>
          </p:cNvSpPr>
          <p:nvPr/>
        </p:nvSpPr>
        <p:spPr bwMode="auto">
          <a:xfrm>
            <a:off x="3333750" y="2357438"/>
            <a:ext cx="381000"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0" name="Line 6"/>
          <p:cNvSpPr>
            <a:spLocks noChangeShapeType="1"/>
          </p:cNvSpPr>
          <p:nvPr/>
        </p:nvSpPr>
        <p:spPr bwMode="auto">
          <a:xfrm>
            <a:off x="5145088" y="2370138"/>
            <a:ext cx="214312"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strips(downRight)">
                                      <p:cBhvr>
                                        <p:cTn id="7" dur="500"/>
                                        <p:tgtEl>
                                          <p:spTgt spid="47107">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47108"/>
                                        </p:tgtEl>
                                        <p:attrNameLst>
                                          <p:attrName>style.visibility</p:attrName>
                                        </p:attrNameLst>
                                      </p:cBhvr>
                                      <p:to>
                                        <p:strVal val="visible"/>
                                      </p:to>
                                    </p:set>
                                    <p:animEffect transition="in" filter="strips(downRight)">
                                      <p:cBhvr>
                                        <p:cTn id="10" dur="500"/>
                                        <p:tgtEl>
                                          <p:spTgt spid="47108"/>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47109"/>
                                        </p:tgtEl>
                                        <p:attrNameLst>
                                          <p:attrName>style.visibility</p:attrName>
                                        </p:attrNameLst>
                                      </p:cBhvr>
                                      <p:to>
                                        <p:strVal val="visible"/>
                                      </p:to>
                                    </p:set>
                                    <p:animEffect transition="in" filter="strips(downRight)">
                                      <p:cBhvr>
                                        <p:cTn id="13" dur="500"/>
                                        <p:tgtEl>
                                          <p:spTgt spid="47109"/>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47110"/>
                                        </p:tgtEl>
                                        <p:attrNameLst>
                                          <p:attrName>style.visibility</p:attrName>
                                        </p:attrNameLst>
                                      </p:cBhvr>
                                      <p:to>
                                        <p:strVal val="visible"/>
                                      </p:to>
                                    </p:set>
                                    <p:animEffect transition="in" filter="strips(downRight)">
                                      <p:cBhvr>
                                        <p:cTn id="16" dur="500"/>
                                        <p:tgtEl>
                                          <p:spTgt spid="471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47107">
                                            <p:txEl>
                                              <p:pRg st="1" end="1"/>
                                            </p:txEl>
                                          </p:spTgt>
                                        </p:tgtEl>
                                        <p:attrNameLst>
                                          <p:attrName>style.visibility</p:attrName>
                                        </p:attrNameLst>
                                      </p:cBhvr>
                                      <p:to>
                                        <p:strVal val="visible"/>
                                      </p:to>
                                    </p:set>
                                    <p:animEffect transition="in" filter="strips(downRight)">
                                      <p:cBhvr>
                                        <p:cTn id="21" dur="500"/>
                                        <p:tgtEl>
                                          <p:spTgt spid="47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nimBg="1"/>
      <p:bldP spid="47109" grpId="0" animBg="1"/>
      <p:bldP spid="471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solidFill>
                  <a:schemeClr val="tx2">
                    <a:lumMod val="75000"/>
                  </a:schemeClr>
                </a:solidFill>
              </a:rPr>
              <a:t>READY</a:t>
            </a:r>
            <a:endParaRPr lang="zh-CN" altLang="en-US" sz="3200" b="1" dirty="0"/>
          </a:p>
        </p:txBody>
      </p:sp>
      <p:sp>
        <p:nvSpPr>
          <p:cNvPr id="4" name="灯片编号占位符 3"/>
          <p:cNvSpPr>
            <a:spLocks noGrp="1"/>
          </p:cNvSpPr>
          <p:nvPr>
            <p:ph type="sldNum" sz="quarter" idx="12"/>
          </p:nvPr>
        </p:nvSpPr>
        <p:spPr/>
        <p:txBody>
          <a:bodyPr/>
          <a:lstStyle/>
          <a:p>
            <a:pPr>
              <a:defRPr/>
            </a:pPr>
            <a:fld id="{BC746DFC-9129-459D-969B-018A55300B2C}" type="slidenum">
              <a:rPr lang="zh-CN" altLang="en-US" smtClean="0"/>
              <a:pPr>
                <a:defRPr/>
              </a:pPr>
              <a:t>14</a:t>
            </a:fld>
            <a:endParaRPr lang="en-US" altLang="zh-CN"/>
          </a:p>
        </p:txBody>
      </p:sp>
      <p:sp>
        <p:nvSpPr>
          <p:cNvPr id="5" name="Rectangle 3"/>
          <p:cNvSpPr>
            <a:spLocks noGrp="1" noChangeArrowheads="1"/>
          </p:cNvSpPr>
          <p:nvPr>
            <p:ph idx="1"/>
          </p:nvPr>
        </p:nvSpPr>
        <p:spPr>
          <a:xfrm>
            <a:off x="1115616" y="1916832"/>
            <a:ext cx="7772400" cy="1771327"/>
          </a:xfrm>
        </p:spPr>
        <p:txBody>
          <a:bodyPr/>
          <a:lstStyle/>
          <a:p>
            <a:pPr eaLnBrk="1" hangingPunct="1">
              <a:defRPr/>
            </a:pPr>
            <a:r>
              <a:rPr lang="zh-CN" altLang="en-US" dirty="0"/>
              <a:t>外部同步控制输入信号</a:t>
            </a:r>
            <a:r>
              <a:rPr lang="zh-CN" altLang="en-US" dirty="0">
                <a:solidFill>
                  <a:schemeClr val="tx2">
                    <a:lumMod val="75000"/>
                  </a:schemeClr>
                </a:solidFill>
              </a:rPr>
              <a:t>，高电平有效</a:t>
            </a:r>
          </a:p>
          <a:p>
            <a:pPr eaLnBrk="1" hangingPunct="1">
              <a:defRPr/>
            </a:pPr>
            <a:r>
              <a:rPr lang="en-US" altLang="zh-CN" dirty="0">
                <a:solidFill>
                  <a:schemeClr val="tx2">
                    <a:lumMod val="75000"/>
                  </a:schemeClr>
                </a:solidFill>
              </a:rPr>
              <a:t>8088</a:t>
            </a:r>
            <a:r>
              <a:rPr lang="zh-CN" altLang="en-US" dirty="0">
                <a:solidFill>
                  <a:schemeClr val="tx2">
                    <a:lumMod val="75000"/>
                  </a:schemeClr>
                </a:solidFill>
              </a:rPr>
              <a:t>与内存</a:t>
            </a:r>
            <a:r>
              <a:rPr lang="en-US" altLang="zh-CN" dirty="0">
                <a:solidFill>
                  <a:schemeClr val="tx2">
                    <a:lumMod val="75000"/>
                  </a:schemeClr>
                </a:solidFill>
              </a:rPr>
              <a:t>/</a:t>
            </a:r>
            <a:r>
              <a:rPr lang="zh-CN" altLang="en-US" dirty="0">
                <a:solidFill>
                  <a:schemeClr val="tx2">
                    <a:lumMod val="75000"/>
                  </a:schemeClr>
                </a:solidFill>
              </a:rPr>
              <a:t>外设之间在一个总线周期内的时钟配合信号</a:t>
            </a:r>
          </a:p>
          <a:p>
            <a:pPr lvl="1" eaLnBrk="1" hangingPunct="1">
              <a:defRPr/>
            </a:pPr>
            <a:endParaRPr lang="en-US" altLang="zh-CN" dirty="0">
              <a:solidFill>
                <a:schemeClr val="tx2">
                  <a:lumMod val="75000"/>
                </a:schemeClr>
              </a:solidFill>
            </a:endParaRPr>
          </a:p>
        </p:txBody>
      </p:sp>
      <p:sp>
        <p:nvSpPr>
          <p:cNvPr id="6" name="Rectangle 4"/>
          <p:cNvSpPr>
            <a:spLocks noChangeArrowheads="1"/>
          </p:cNvSpPr>
          <p:nvPr/>
        </p:nvSpPr>
        <p:spPr bwMode="auto">
          <a:xfrm>
            <a:off x="1066800" y="4387850"/>
            <a:ext cx="1524000" cy="1143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en-US" altLang="zh-CN" b="1" dirty="0">
                <a:solidFill>
                  <a:schemeClr val="bg2"/>
                </a:solidFill>
              </a:rPr>
              <a:t>8086/8088</a:t>
            </a:r>
          </a:p>
        </p:txBody>
      </p:sp>
      <p:sp>
        <p:nvSpPr>
          <p:cNvPr id="7" name="Rectangle 5"/>
          <p:cNvSpPr>
            <a:spLocks noChangeArrowheads="1"/>
          </p:cNvSpPr>
          <p:nvPr/>
        </p:nvSpPr>
        <p:spPr bwMode="auto">
          <a:xfrm>
            <a:off x="4038600" y="4387850"/>
            <a:ext cx="1757536" cy="1143000"/>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defRPr/>
            </a:pPr>
            <a:r>
              <a:rPr lang="en-US" altLang="zh-CN" b="1" dirty="0"/>
              <a:t>IO</a:t>
            </a:r>
            <a:r>
              <a:rPr lang="zh-CN" altLang="en-US" b="1" dirty="0">
                <a:solidFill>
                  <a:schemeClr val="bg2"/>
                </a:solidFill>
              </a:rPr>
              <a:t>接口</a:t>
            </a:r>
            <a:r>
              <a:rPr lang="en-US" altLang="zh-CN" b="1" dirty="0">
                <a:solidFill>
                  <a:schemeClr val="bg2"/>
                </a:solidFill>
              </a:rPr>
              <a:t>/</a:t>
            </a:r>
            <a:r>
              <a:rPr lang="zh-CN" altLang="en-US" b="1" dirty="0">
                <a:solidFill>
                  <a:schemeClr val="bg2"/>
                </a:solidFill>
              </a:rPr>
              <a:t>内存</a:t>
            </a:r>
          </a:p>
        </p:txBody>
      </p:sp>
      <p:sp>
        <p:nvSpPr>
          <p:cNvPr id="8" name="Line 6"/>
          <p:cNvSpPr>
            <a:spLocks noChangeShapeType="1"/>
          </p:cNvSpPr>
          <p:nvPr/>
        </p:nvSpPr>
        <p:spPr bwMode="auto">
          <a:xfrm>
            <a:off x="2590800" y="4616450"/>
            <a:ext cx="1447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9" name="Text Box 7"/>
          <p:cNvSpPr txBox="1">
            <a:spLocks noChangeArrowheads="1"/>
          </p:cNvSpPr>
          <p:nvPr/>
        </p:nvSpPr>
        <p:spPr bwMode="auto">
          <a:xfrm>
            <a:off x="3048000" y="4159250"/>
            <a:ext cx="630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rgbClr val="FFFF00"/>
              </a:buClr>
              <a:buChar char="u"/>
              <a:defRPr sz="3200" b="1">
                <a:solidFill>
                  <a:srgbClr val="FFFF00"/>
                </a:solidFill>
                <a:latin typeface="Times New Roman" pitchFamily="18" charset="0"/>
                <a:ea typeface="楷体_GB2312" pitchFamily="49" charset="-122"/>
              </a:defRPr>
            </a:lvl1pPr>
            <a:lvl2pPr marL="742950" indent="-285750" eaLnBrk="0" hangingPunct="0">
              <a:buClr>
                <a:srgbClr val="FFFF00"/>
              </a:buClr>
              <a:buChar char="Ø"/>
              <a:defRPr sz="2800" b="1">
                <a:solidFill>
                  <a:srgbClr val="FFFF00"/>
                </a:solidFill>
                <a:latin typeface="Times New Roman" pitchFamily="18" charset="0"/>
                <a:ea typeface="楷体_GB2312" pitchFamily="49" charset="-122"/>
              </a:defRPr>
            </a:lvl2pPr>
            <a:lvl3pPr marL="1143000" indent="-228600" eaLnBrk="0" hangingPunct="0">
              <a:buClr>
                <a:srgbClr val="FFFF00"/>
              </a:buClr>
              <a:buChar char="ü"/>
              <a:defRPr sz="2800" b="1">
                <a:solidFill>
                  <a:srgbClr val="FFFF00"/>
                </a:solidFill>
                <a:latin typeface="Times New Roman" pitchFamily="18" charset="0"/>
                <a:ea typeface="楷体_GB2312" pitchFamily="49" charset="-122"/>
              </a:defRPr>
            </a:lvl3pPr>
            <a:lvl4pPr marL="1600200" indent="-228600" eaLnBrk="0" hangingPunct="0">
              <a:buClr>
                <a:srgbClr val="FFFF00"/>
              </a:buClr>
              <a:buChar char="n"/>
              <a:defRPr sz="2400" b="1">
                <a:solidFill>
                  <a:srgbClr val="FFFF00"/>
                </a:solidFill>
                <a:latin typeface="Times New Roman" pitchFamily="18" charset="0"/>
                <a:ea typeface="楷体_GB2312" pitchFamily="49" charset="-122"/>
              </a:defRPr>
            </a:lvl4pPr>
            <a:lvl5pPr marL="2057400" indent="-228600" eaLnBrk="0" hangingPunct="0">
              <a:buChar char="l"/>
              <a:defRPr sz="2400" b="1">
                <a:solidFill>
                  <a:srgbClr val="FFFF00"/>
                </a:solidFill>
                <a:latin typeface="Times New Roman" pitchFamily="18" charset="0"/>
                <a:ea typeface="楷体_GB2312" pitchFamily="49" charset="-122"/>
              </a:defRPr>
            </a:lvl5pPr>
            <a:lvl6pPr marL="2514600" indent="-228600" eaLnBrk="0" fontAlgn="base" hangingPunct="0">
              <a:spcBef>
                <a:spcPct val="30000"/>
              </a:spcBef>
              <a:spcAft>
                <a:spcPct val="0"/>
              </a:spcAft>
              <a:buClr>
                <a:srgbClr val="B4B9BE"/>
              </a:buClr>
              <a:buFont typeface="Wingdings" pitchFamily="2" charset="2"/>
              <a:buChar char="l"/>
              <a:defRPr sz="2400" b="1">
                <a:solidFill>
                  <a:srgbClr val="FFFF00"/>
                </a:solidFill>
                <a:latin typeface="Times New Roman" pitchFamily="18" charset="0"/>
                <a:ea typeface="楷体_GB2312" pitchFamily="49" charset="-122"/>
              </a:defRPr>
            </a:lvl6pPr>
            <a:lvl7pPr marL="2971800" indent="-228600" eaLnBrk="0" fontAlgn="base" hangingPunct="0">
              <a:spcBef>
                <a:spcPct val="30000"/>
              </a:spcBef>
              <a:spcAft>
                <a:spcPct val="0"/>
              </a:spcAft>
              <a:buClr>
                <a:srgbClr val="B4B9BE"/>
              </a:buClr>
              <a:buFont typeface="Wingdings" pitchFamily="2" charset="2"/>
              <a:buChar char="l"/>
              <a:defRPr sz="2400" b="1">
                <a:solidFill>
                  <a:srgbClr val="FFFF00"/>
                </a:solidFill>
                <a:latin typeface="Times New Roman" pitchFamily="18" charset="0"/>
                <a:ea typeface="楷体_GB2312" pitchFamily="49" charset="-122"/>
              </a:defRPr>
            </a:lvl7pPr>
            <a:lvl8pPr marL="3429000" indent="-228600" eaLnBrk="0" fontAlgn="base" hangingPunct="0">
              <a:spcBef>
                <a:spcPct val="30000"/>
              </a:spcBef>
              <a:spcAft>
                <a:spcPct val="0"/>
              </a:spcAft>
              <a:buClr>
                <a:srgbClr val="B4B9BE"/>
              </a:buClr>
              <a:buFont typeface="Wingdings" pitchFamily="2" charset="2"/>
              <a:buChar char="l"/>
              <a:defRPr sz="2400" b="1">
                <a:solidFill>
                  <a:srgbClr val="FFFF00"/>
                </a:solidFill>
                <a:latin typeface="Times New Roman" pitchFamily="18" charset="0"/>
                <a:ea typeface="楷体_GB2312" pitchFamily="49" charset="-122"/>
              </a:defRPr>
            </a:lvl8pPr>
            <a:lvl9pPr marL="3886200" indent="-228600" eaLnBrk="0" fontAlgn="base" hangingPunct="0">
              <a:spcBef>
                <a:spcPct val="30000"/>
              </a:spcBef>
              <a:spcAft>
                <a:spcPct val="0"/>
              </a:spcAft>
              <a:buClr>
                <a:srgbClr val="B4B9BE"/>
              </a:buClr>
              <a:buFont typeface="Wingdings" pitchFamily="2" charset="2"/>
              <a:buChar char="l"/>
              <a:defRPr sz="2400" b="1">
                <a:solidFill>
                  <a:srgbClr val="FFFF00"/>
                </a:solidFill>
                <a:latin typeface="Times New Roman" pitchFamily="18" charset="0"/>
                <a:ea typeface="楷体_GB2312" pitchFamily="49" charset="-122"/>
              </a:defRPr>
            </a:lvl9pPr>
          </a:lstStyle>
          <a:p>
            <a:pPr eaLnBrk="1" hangingPunct="1">
              <a:buClr>
                <a:srgbClr val="B4B9BE"/>
              </a:buClr>
              <a:buFont typeface="Wingdings" pitchFamily="2" charset="2"/>
              <a:buNone/>
            </a:pPr>
            <a:r>
              <a:rPr lang="en-US" altLang="zh-CN" sz="2400" dirty="0">
                <a:solidFill>
                  <a:schemeClr val="tx1"/>
                </a:solidFill>
              </a:rPr>
              <a:t>RD</a:t>
            </a:r>
          </a:p>
        </p:txBody>
      </p:sp>
      <p:sp>
        <p:nvSpPr>
          <p:cNvPr id="10" name="AutoShape 8"/>
          <p:cNvSpPr>
            <a:spLocks/>
          </p:cNvSpPr>
          <p:nvPr/>
        </p:nvSpPr>
        <p:spPr bwMode="auto">
          <a:xfrm>
            <a:off x="4343400" y="3321050"/>
            <a:ext cx="3435350" cy="785813"/>
          </a:xfrm>
          <a:prstGeom prst="borderCallout2">
            <a:avLst>
              <a:gd name="adj1" fmla="val 14546"/>
              <a:gd name="adj2" fmla="val -2565"/>
              <a:gd name="adj3" fmla="val 14546"/>
              <a:gd name="adj4" fmla="val -7000"/>
              <a:gd name="adj5" fmla="val 112120"/>
              <a:gd name="adj6" fmla="val -28685"/>
            </a:avLst>
          </a:prstGeom>
          <a:solidFill>
            <a:schemeClr val="bg1"/>
          </a:solidFill>
          <a:ln w="9525">
            <a:solidFill>
              <a:schemeClr val="tx1"/>
            </a:solidFill>
            <a:miter lim="800000"/>
            <a:headEnd/>
            <a:tailEnd/>
          </a:ln>
        </p:spPr>
        <p:txBody>
          <a:bodyPr/>
          <a:lstStyle>
            <a:lvl1pPr eaLnBrk="0" hangingPunct="0">
              <a:buClr>
                <a:srgbClr val="FFFF00"/>
              </a:buClr>
              <a:buChar char="u"/>
              <a:defRPr sz="3200" b="1">
                <a:solidFill>
                  <a:srgbClr val="FFFF00"/>
                </a:solidFill>
                <a:latin typeface="Times New Roman" pitchFamily="18" charset="0"/>
                <a:ea typeface="楷体_GB2312" pitchFamily="49" charset="-122"/>
              </a:defRPr>
            </a:lvl1pPr>
            <a:lvl2pPr marL="742950" indent="-285750" eaLnBrk="0" hangingPunct="0">
              <a:buClr>
                <a:srgbClr val="FFFF00"/>
              </a:buClr>
              <a:buChar char="Ø"/>
              <a:defRPr sz="2800" b="1">
                <a:solidFill>
                  <a:srgbClr val="FFFF00"/>
                </a:solidFill>
                <a:latin typeface="Times New Roman" pitchFamily="18" charset="0"/>
                <a:ea typeface="楷体_GB2312" pitchFamily="49" charset="-122"/>
              </a:defRPr>
            </a:lvl2pPr>
            <a:lvl3pPr marL="1143000" indent="-228600" eaLnBrk="0" hangingPunct="0">
              <a:buClr>
                <a:srgbClr val="FFFF00"/>
              </a:buClr>
              <a:buChar char="ü"/>
              <a:defRPr sz="2800" b="1">
                <a:solidFill>
                  <a:srgbClr val="FFFF00"/>
                </a:solidFill>
                <a:latin typeface="Times New Roman" pitchFamily="18" charset="0"/>
                <a:ea typeface="楷体_GB2312" pitchFamily="49" charset="-122"/>
              </a:defRPr>
            </a:lvl3pPr>
            <a:lvl4pPr marL="1600200" indent="-228600" eaLnBrk="0" hangingPunct="0">
              <a:buClr>
                <a:srgbClr val="FFFF00"/>
              </a:buClr>
              <a:buChar char="n"/>
              <a:defRPr sz="2400" b="1">
                <a:solidFill>
                  <a:srgbClr val="FFFF00"/>
                </a:solidFill>
                <a:latin typeface="Times New Roman" pitchFamily="18" charset="0"/>
                <a:ea typeface="楷体_GB2312" pitchFamily="49" charset="-122"/>
              </a:defRPr>
            </a:lvl4pPr>
            <a:lvl5pPr marL="2057400" indent="-228600" eaLnBrk="0" hangingPunct="0">
              <a:buChar char="l"/>
              <a:defRPr sz="2400" b="1">
                <a:solidFill>
                  <a:srgbClr val="FFFF00"/>
                </a:solidFill>
                <a:latin typeface="Times New Roman" pitchFamily="18" charset="0"/>
                <a:ea typeface="楷体_GB2312" pitchFamily="49" charset="-122"/>
              </a:defRPr>
            </a:lvl5pPr>
            <a:lvl6pPr marL="2514600" indent="-228600" eaLnBrk="0" fontAlgn="base" hangingPunct="0">
              <a:spcBef>
                <a:spcPct val="30000"/>
              </a:spcBef>
              <a:spcAft>
                <a:spcPct val="0"/>
              </a:spcAft>
              <a:buClr>
                <a:srgbClr val="B4B9BE"/>
              </a:buClr>
              <a:buFont typeface="Wingdings" pitchFamily="2" charset="2"/>
              <a:buChar char="l"/>
              <a:defRPr sz="2400" b="1">
                <a:solidFill>
                  <a:srgbClr val="FFFF00"/>
                </a:solidFill>
                <a:latin typeface="Times New Roman" pitchFamily="18" charset="0"/>
                <a:ea typeface="楷体_GB2312" pitchFamily="49" charset="-122"/>
              </a:defRPr>
            </a:lvl6pPr>
            <a:lvl7pPr marL="2971800" indent="-228600" eaLnBrk="0" fontAlgn="base" hangingPunct="0">
              <a:spcBef>
                <a:spcPct val="30000"/>
              </a:spcBef>
              <a:spcAft>
                <a:spcPct val="0"/>
              </a:spcAft>
              <a:buClr>
                <a:srgbClr val="B4B9BE"/>
              </a:buClr>
              <a:buFont typeface="Wingdings" pitchFamily="2" charset="2"/>
              <a:buChar char="l"/>
              <a:defRPr sz="2400" b="1">
                <a:solidFill>
                  <a:srgbClr val="FFFF00"/>
                </a:solidFill>
                <a:latin typeface="Times New Roman" pitchFamily="18" charset="0"/>
                <a:ea typeface="楷体_GB2312" pitchFamily="49" charset="-122"/>
              </a:defRPr>
            </a:lvl7pPr>
            <a:lvl8pPr marL="3429000" indent="-228600" eaLnBrk="0" fontAlgn="base" hangingPunct="0">
              <a:spcBef>
                <a:spcPct val="30000"/>
              </a:spcBef>
              <a:spcAft>
                <a:spcPct val="0"/>
              </a:spcAft>
              <a:buClr>
                <a:srgbClr val="B4B9BE"/>
              </a:buClr>
              <a:buFont typeface="Wingdings" pitchFamily="2" charset="2"/>
              <a:buChar char="l"/>
              <a:defRPr sz="2400" b="1">
                <a:solidFill>
                  <a:srgbClr val="FFFF00"/>
                </a:solidFill>
                <a:latin typeface="Times New Roman" pitchFamily="18" charset="0"/>
                <a:ea typeface="楷体_GB2312" pitchFamily="49" charset="-122"/>
              </a:defRPr>
            </a:lvl8pPr>
            <a:lvl9pPr marL="3886200" indent="-228600" eaLnBrk="0" fontAlgn="base" hangingPunct="0">
              <a:spcBef>
                <a:spcPct val="30000"/>
              </a:spcBef>
              <a:spcAft>
                <a:spcPct val="0"/>
              </a:spcAft>
              <a:buClr>
                <a:srgbClr val="B4B9BE"/>
              </a:buClr>
              <a:buFont typeface="Wingdings" pitchFamily="2" charset="2"/>
              <a:buChar char="l"/>
              <a:defRPr sz="2400" b="1">
                <a:solidFill>
                  <a:srgbClr val="FFFF00"/>
                </a:solidFill>
                <a:latin typeface="Times New Roman" pitchFamily="18" charset="0"/>
                <a:ea typeface="楷体_GB2312" pitchFamily="49" charset="-122"/>
              </a:defRPr>
            </a:lvl9pPr>
          </a:lstStyle>
          <a:p>
            <a:pPr algn="ctr" eaLnBrk="1" hangingPunct="1">
              <a:buClr>
                <a:srgbClr val="B4B9BE"/>
              </a:buClr>
              <a:buFont typeface="Wingdings" pitchFamily="2" charset="2"/>
              <a:buNone/>
            </a:pPr>
            <a:r>
              <a:rPr lang="zh-CN" altLang="en-US" sz="2400" dirty="0">
                <a:solidFill>
                  <a:schemeClr val="tx1"/>
                </a:solidFill>
              </a:rPr>
              <a:t>喂，我要读数据了，你准备好了吗？</a:t>
            </a:r>
          </a:p>
        </p:txBody>
      </p:sp>
      <p:sp>
        <p:nvSpPr>
          <p:cNvPr id="11" name="Line 10"/>
          <p:cNvSpPr>
            <a:spLocks noChangeShapeType="1"/>
          </p:cNvSpPr>
          <p:nvPr/>
        </p:nvSpPr>
        <p:spPr bwMode="auto">
          <a:xfrm flipH="1">
            <a:off x="2590800" y="5073650"/>
            <a:ext cx="1447800"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12" name="AutoShape 11"/>
          <p:cNvSpPr>
            <a:spLocks/>
          </p:cNvSpPr>
          <p:nvPr/>
        </p:nvSpPr>
        <p:spPr bwMode="auto">
          <a:xfrm>
            <a:off x="4267200" y="5835650"/>
            <a:ext cx="4016375" cy="533400"/>
          </a:xfrm>
          <a:prstGeom prst="borderCallout2">
            <a:avLst>
              <a:gd name="adj1" fmla="val 21431"/>
              <a:gd name="adj2" fmla="val -2500"/>
              <a:gd name="adj3" fmla="val 21431"/>
              <a:gd name="adj4" fmla="val -12917"/>
              <a:gd name="adj5" fmla="val -71431"/>
              <a:gd name="adj6" fmla="val -23750"/>
            </a:avLst>
          </a:prstGeom>
          <a:solidFill>
            <a:schemeClr val="bg1"/>
          </a:solidFill>
          <a:ln w="9525">
            <a:solidFill>
              <a:schemeClr val="tx1"/>
            </a:solidFill>
            <a:miter lim="800000"/>
            <a:headEnd/>
            <a:tailEnd/>
          </a:ln>
        </p:spPr>
        <p:txBody>
          <a:bodyPr/>
          <a:lstStyle>
            <a:lvl1pPr eaLnBrk="0" hangingPunct="0">
              <a:buClr>
                <a:srgbClr val="FFFF00"/>
              </a:buClr>
              <a:buChar char="u"/>
              <a:defRPr sz="3200" b="1">
                <a:solidFill>
                  <a:srgbClr val="FFFF00"/>
                </a:solidFill>
                <a:latin typeface="Times New Roman" pitchFamily="18" charset="0"/>
                <a:ea typeface="楷体_GB2312" pitchFamily="49" charset="-122"/>
              </a:defRPr>
            </a:lvl1pPr>
            <a:lvl2pPr marL="742950" indent="-285750" eaLnBrk="0" hangingPunct="0">
              <a:buClr>
                <a:srgbClr val="FFFF00"/>
              </a:buClr>
              <a:buChar char="Ø"/>
              <a:defRPr sz="2800" b="1">
                <a:solidFill>
                  <a:srgbClr val="FFFF00"/>
                </a:solidFill>
                <a:latin typeface="Times New Roman" pitchFamily="18" charset="0"/>
                <a:ea typeface="楷体_GB2312" pitchFamily="49" charset="-122"/>
              </a:defRPr>
            </a:lvl2pPr>
            <a:lvl3pPr marL="1143000" indent="-228600" eaLnBrk="0" hangingPunct="0">
              <a:buClr>
                <a:srgbClr val="FFFF00"/>
              </a:buClr>
              <a:buChar char="ü"/>
              <a:defRPr sz="2800" b="1">
                <a:solidFill>
                  <a:srgbClr val="FFFF00"/>
                </a:solidFill>
                <a:latin typeface="Times New Roman" pitchFamily="18" charset="0"/>
                <a:ea typeface="楷体_GB2312" pitchFamily="49" charset="-122"/>
              </a:defRPr>
            </a:lvl3pPr>
            <a:lvl4pPr marL="1600200" indent="-228600" eaLnBrk="0" hangingPunct="0">
              <a:buClr>
                <a:srgbClr val="FFFF00"/>
              </a:buClr>
              <a:buChar char="n"/>
              <a:defRPr sz="2400" b="1">
                <a:solidFill>
                  <a:srgbClr val="FFFF00"/>
                </a:solidFill>
                <a:latin typeface="Times New Roman" pitchFamily="18" charset="0"/>
                <a:ea typeface="楷体_GB2312" pitchFamily="49" charset="-122"/>
              </a:defRPr>
            </a:lvl4pPr>
            <a:lvl5pPr marL="2057400" indent="-228600" eaLnBrk="0" hangingPunct="0">
              <a:buChar char="l"/>
              <a:defRPr sz="2400" b="1">
                <a:solidFill>
                  <a:srgbClr val="FFFF00"/>
                </a:solidFill>
                <a:latin typeface="Times New Roman" pitchFamily="18" charset="0"/>
                <a:ea typeface="楷体_GB2312" pitchFamily="49" charset="-122"/>
              </a:defRPr>
            </a:lvl5pPr>
            <a:lvl6pPr marL="2514600" indent="-228600" eaLnBrk="0" fontAlgn="base" hangingPunct="0">
              <a:spcBef>
                <a:spcPct val="30000"/>
              </a:spcBef>
              <a:spcAft>
                <a:spcPct val="0"/>
              </a:spcAft>
              <a:buClr>
                <a:srgbClr val="B4B9BE"/>
              </a:buClr>
              <a:buFont typeface="Wingdings" pitchFamily="2" charset="2"/>
              <a:buChar char="l"/>
              <a:defRPr sz="2400" b="1">
                <a:solidFill>
                  <a:srgbClr val="FFFF00"/>
                </a:solidFill>
                <a:latin typeface="Times New Roman" pitchFamily="18" charset="0"/>
                <a:ea typeface="楷体_GB2312" pitchFamily="49" charset="-122"/>
              </a:defRPr>
            </a:lvl6pPr>
            <a:lvl7pPr marL="2971800" indent="-228600" eaLnBrk="0" fontAlgn="base" hangingPunct="0">
              <a:spcBef>
                <a:spcPct val="30000"/>
              </a:spcBef>
              <a:spcAft>
                <a:spcPct val="0"/>
              </a:spcAft>
              <a:buClr>
                <a:srgbClr val="B4B9BE"/>
              </a:buClr>
              <a:buFont typeface="Wingdings" pitchFamily="2" charset="2"/>
              <a:buChar char="l"/>
              <a:defRPr sz="2400" b="1">
                <a:solidFill>
                  <a:srgbClr val="FFFF00"/>
                </a:solidFill>
                <a:latin typeface="Times New Roman" pitchFamily="18" charset="0"/>
                <a:ea typeface="楷体_GB2312" pitchFamily="49" charset="-122"/>
              </a:defRPr>
            </a:lvl7pPr>
            <a:lvl8pPr marL="3429000" indent="-228600" eaLnBrk="0" fontAlgn="base" hangingPunct="0">
              <a:spcBef>
                <a:spcPct val="30000"/>
              </a:spcBef>
              <a:spcAft>
                <a:spcPct val="0"/>
              </a:spcAft>
              <a:buClr>
                <a:srgbClr val="B4B9BE"/>
              </a:buClr>
              <a:buFont typeface="Wingdings" pitchFamily="2" charset="2"/>
              <a:buChar char="l"/>
              <a:defRPr sz="2400" b="1">
                <a:solidFill>
                  <a:srgbClr val="FFFF00"/>
                </a:solidFill>
                <a:latin typeface="Times New Roman" pitchFamily="18" charset="0"/>
                <a:ea typeface="楷体_GB2312" pitchFamily="49" charset="-122"/>
              </a:defRPr>
            </a:lvl8pPr>
            <a:lvl9pPr marL="3886200" indent="-228600" eaLnBrk="0" fontAlgn="base" hangingPunct="0">
              <a:spcBef>
                <a:spcPct val="30000"/>
              </a:spcBef>
              <a:spcAft>
                <a:spcPct val="0"/>
              </a:spcAft>
              <a:buClr>
                <a:srgbClr val="B4B9BE"/>
              </a:buClr>
              <a:buFont typeface="Wingdings" pitchFamily="2" charset="2"/>
              <a:buChar char="l"/>
              <a:defRPr sz="2400" b="1">
                <a:solidFill>
                  <a:srgbClr val="FFFF00"/>
                </a:solidFill>
                <a:latin typeface="Times New Roman" pitchFamily="18" charset="0"/>
                <a:ea typeface="楷体_GB2312" pitchFamily="49" charset="-122"/>
              </a:defRPr>
            </a:lvl9pPr>
          </a:lstStyle>
          <a:p>
            <a:pPr algn="ctr" eaLnBrk="1" hangingPunct="1">
              <a:buClr>
                <a:srgbClr val="B4B9BE"/>
              </a:buClr>
              <a:buFont typeface="Wingdings" pitchFamily="2" charset="2"/>
              <a:buNone/>
            </a:pPr>
            <a:r>
              <a:rPr lang="zh-CN" altLang="en-US" sz="2400">
                <a:solidFill>
                  <a:schemeClr val="tx1"/>
                </a:solidFill>
              </a:rPr>
              <a:t>等等我，我还有点问题</a:t>
            </a:r>
          </a:p>
        </p:txBody>
      </p:sp>
      <p:sp>
        <p:nvSpPr>
          <p:cNvPr id="13" name="Text Box 14"/>
          <p:cNvSpPr txBox="1">
            <a:spLocks noChangeArrowheads="1"/>
          </p:cNvSpPr>
          <p:nvPr/>
        </p:nvSpPr>
        <p:spPr bwMode="auto">
          <a:xfrm>
            <a:off x="2743200" y="5073650"/>
            <a:ext cx="135096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Clr>
                <a:srgbClr val="FFFF00"/>
              </a:buClr>
              <a:buChar char="u"/>
              <a:defRPr sz="3200" b="1">
                <a:solidFill>
                  <a:srgbClr val="FFFF00"/>
                </a:solidFill>
                <a:latin typeface="Times New Roman" pitchFamily="18" charset="0"/>
                <a:ea typeface="楷体_GB2312" pitchFamily="49" charset="-122"/>
              </a:defRPr>
            </a:lvl1pPr>
            <a:lvl2pPr marL="742950" indent="-285750" eaLnBrk="0" hangingPunct="0">
              <a:buClr>
                <a:srgbClr val="FFFF00"/>
              </a:buClr>
              <a:buChar char="Ø"/>
              <a:defRPr sz="2800" b="1">
                <a:solidFill>
                  <a:srgbClr val="FFFF00"/>
                </a:solidFill>
                <a:latin typeface="Times New Roman" pitchFamily="18" charset="0"/>
                <a:ea typeface="楷体_GB2312" pitchFamily="49" charset="-122"/>
              </a:defRPr>
            </a:lvl2pPr>
            <a:lvl3pPr marL="1143000" indent="-228600" eaLnBrk="0" hangingPunct="0">
              <a:buClr>
                <a:srgbClr val="FFFF00"/>
              </a:buClr>
              <a:buChar char="ü"/>
              <a:defRPr sz="2800" b="1">
                <a:solidFill>
                  <a:srgbClr val="FFFF00"/>
                </a:solidFill>
                <a:latin typeface="Times New Roman" pitchFamily="18" charset="0"/>
                <a:ea typeface="楷体_GB2312" pitchFamily="49" charset="-122"/>
              </a:defRPr>
            </a:lvl3pPr>
            <a:lvl4pPr marL="1600200" indent="-228600" eaLnBrk="0" hangingPunct="0">
              <a:buClr>
                <a:srgbClr val="FFFF00"/>
              </a:buClr>
              <a:buChar char="n"/>
              <a:defRPr sz="2400" b="1">
                <a:solidFill>
                  <a:srgbClr val="FFFF00"/>
                </a:solidFill>
                <a:latin typeface="Times New Roman" pitchFamily="18" charset="0"/>
                <a:ea typeface="楷体_GB2312" pitchFamily="49" charset="-122"/>
              </a:defRPr>
            </a:lvl4pPr>
            <a:lvl5pPr marL="2057400" indent="-228600" eaLnBrk="0" hangingPunct="0">
              <a:buChar char="l"/>
              <a:defRPr sz="2400" b="1">
                <a:solidFill>
                  <a:srgbClr val="FFFF00"/>
                </a:solidFill>
                <a:latin typeface="Times New Roman" pitchFamily="18" charset="0"/>
                <a:ea typeface="楷体_GB2312" pitchFamily="49" charset="-122"/>
              </a:defRPr>
            </a:lvl5pPr>
            <a:lvl6pPr marL="2514600" indent="-228600" eaLnBrk="0" fontAlgn="base" hangingPunct="0">
              <a:spcBef>
                <a:spcPct val="30000"/>
              </a:spcBef>
              <a:spcAft>
                <a:spcPct val="0"/>
              </a:spcAft>
              <a:buClr>
                <a:srgbClr val="B4B9BE"/>
              </a:buClr>
              <a:buFont typeface="Wingdings" pitchFamily="2" charset="2"/>
              <a:buChar char="l"/>
              <a:defRPr sz="2400" b="1">
                <a:solidFill>
                  <a:srgbClr val="FFFF00"/>
                </a:solidFill>
                <a:latin typeface="Times New Roman" pitchFamily="18" charset="0"/>
                <a:ea typeface="楷体_GB2312" pitchFamily="49" charset="-122"/>
              </a:defRPr>
            </a:lvl6pPr>
            <a:lvl7pPr marL="2971800" indent="-228600" eaLnBrk="0" fontAlgn="base" hangingPunct="0">
              <a:spcBef>
                <a:spcPct val="30000"/>
              </a:spcBef>
              <a:spcAft>
                <a:spcPct val="0"/>
              </a:spcAft>
              <a:buClr>
                <a:srgbClr val="B4B9BE"/>
              </a:buClr>
              <a:buFont typeface="Wingdings" pitchFamily="2" charset="2"/>
              <a:buChar char="l"/>
              <a:defRPr sz="2400" b="1">
                <a:solidFill>
                  <a:srgbClr val="FFFF00"/>
                </a:solidFill>
                <a:latin typeface="Times New Roman" pitchFamily="18" charset="0"/>
                <a:ea typeface="楷体_GB2312" pitchFamily="49" charset="-122"/>
              </a:defRPr>
            </a:lvl7pPr>
            <a:lvl8pPr marL="3429000" indent="-228600" eaLnBrk="0" fontAlgn="base" hangingPunct="0">
              <a:spcBef>
                <a:spcPct val="30000"/>
              </a:spcBef>
              <a:spcAft>
                <a:spcPct val="0"/>
              </a:spcAft>
              <a:buClr>
                <a:srgbClr val="B4B9BE"/>
              </a:buClr>
              <a:buFont typeface="Wingdings" pitchFamily="2" charset="2"/>
              <a:buChar char="l"/>
              <a:defRPr sz="2400" b="1">
                <a:solidFill>
                  <a:srgbClr val="FFFF00"/>
                </a:solidFill>
                <a:latin typeface="Times New Roman" pitchFamily="18" charset="0"/>
                <a:ea typeface="楷体_GB2312" pitchFamily="49" charset="-122"/>
              </a:defRPr>
            </a:lvl8pPr>
            <a:lvl9pPr marL="3886200" indent="-228600" eaLnBrk="0" fontAlgn="base" hangingPunct="0">
              <a:spcBef>
                <a:spcPct val="30000"/>
              </a:spcBef>
              <a:spcAft>
                <a:spcPct val="0"/>
              </a:spcAft>
              <a:buClr>
                <a:srgbClr val="B4B9BE"/>
              </a:buClr>
              <a:buFont typeface="Wingdings" pitchFamily="2" charset="2"/>
              <a:buChar char="l"/>
              <a:defRPr sz="2400" b="1">
                <a:solidFill>
                  <a:srgbClr val="FFFF00"/>
                </a:solidFill>
                <a:latin typeface="Times New Roman" pitchFamily="18" charset="0"/>
                <a:ea typeface="楷体_GB2312" pitchFamily="49" charset="-122"/>
              </a:defRPr>
            </a:lvl9pPr>
          </a:lstStyle>
          <a:p>
            <a:pPr eaLnBrk="1" hangingPunct="1">
              <a:buClr>
                <a:srgbClr val="B4B9BE"/>
              </a:buClr>
              <a:buFont typeface="Wingdings" pitchFamily="2" charset="2"/>
              <a:buNone/>
            </a:pPr>
            <a:r>
              <a:rPr lang="en-US" altLang="zh-CN" sz="2400">
                <a:solidFill>
                  <a:schemeClr val="tx1"/>
                </a:solidFill>
              </a:rPr>
              <a:t>Ready=0</a:t>
            </a:r>
          </a:p>
        </p:txBody>
      </p:sp>
      <p:cxnSp>
        <p:nvCxnSpPr>
          <p:cNvPr id="14" name="直接连接符 13"/>
          <p:cNvCxnSpPr/>
          <p:nvPr/>
        </p:nvCxnSpPr>
        <p:spPr bwMode="auto">
          <a:xfrm>
            <a:off x="3131840" y="4221088"/>
            <a:ext cx="432048" cy="0"/>
          </a:xfrm>
          <a:prstGeom prst="line">
            <a:avLst/>
          </a:prstGeom>
          <a:solidFill>
            <a:srgbClr val="FF6600"/>
          </a:solidFill>
          <a:ln w="28575" cap="sq" cmpd="sng" algn="ctr">
            <a:solidFill>
              <a:srgbClr val="002060"/>
            </a:solidFill>
            <a:prstDash val="solid"/>
            <a:round/>
            <a:headEnd type="none" w="sm" len="sm"/>
            <a:tailEnd type="none" w="sm" len="sm"/>
          </a:ln>
          <a:effectLst/>
        </p:spPr>
      </p:cxnSp>
    </p:spTree>
    <p:extLst>
      <p:ext uri="{BB962C8B-B14F-4D97-AF65-F5344CB8AC3E}">
        <p14:creationId xmlns:p14="http://schemas.microsoft.com/office/powerpoint/2010/main" val="1736809293"/>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ppt_x"/>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P spid="10" grpId="0" animBg="1"/>
      <p:bldP spid="11" grpId="0" animBg="1"/>
      <p:bldP spid="12" grpId="0" animBg="1"/>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29240BEE-067C-4130-BBED-10AD09419881}"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15</a:t>
            </a:fld>
            <a:endParaRPr lang="en-US" altLang="zh-CN" sz="1400" b="0">
              <a:solidFill>
                <a:schemeClr val="tx1"/>
              </a:solidFill>
              <a:ea typeface="宋体" pitchFamily="2" charset="-122"/>
            </a:endParaRPr>
          </a:p>
        </p:txBody>
      </p:sp>
      <p:sp>
        <p:nvSpPr>
          <p:cNvPr id="19459" name="Rectangle 2"/>
          <p:cNvSpPr>
            <a:spLocks noGrp="1" noChangeArrowheads="1"/>
          </p:cNvSpPr>
          <p:nvPr>
            <p:ph type="title"/>
          </p:nvPr>
        </p:nvSpPr>
        <p:spPr/>
        <p:txBody>
          <a:bodyPr/>
          <a:lstStyle/>
          <a:p>
            <a:pPr eaLnBrk="1" hangingPunct="1"/>
            <a:r>
              <a:rPr lang="zh-CN" altLang="en-US"/>
              <a:t>中断请求和响应信号</a:t>
            </a:r>
          </a:p>
        </p:txBody>
      </p:sp>
      <p:sp>
        <p:nvSpPr>
          <p:cNvPr id="19460" name="Rectangle 3"/>
          <p:cNvSpPr>
            <a:spLocks noGrp="1" noChangeArrowheads="1"/>
          </p:cNvSpPr>
          <p:nvPr>
            <p:ph type="body" idx="1"/>
          </p:nvPr>
        </p:nvSpPr>
        <p:spPr>
          <a:xfrm>
            <a:off x="1182688" y="2170113"/>
            <a:ext cx="7350125" cy="3200400"/>
          </a:xfrm>
        </p:spPr>
        <p:txBody>
          <a:bodyPr/>
          <a:lstStyle/>
          <a:p>
            <a:pPr eaLnBrk="1" hangingPunct="1">
              <a:lnSpc>
                <a:spcPct val="120000"/>
              </a:lnSpc>
            </a:pPr>
            <a:r>
              <a:rPr lang="en-US" altLang="zh-CN" sz="3200"/>
              <a:t>INTR：</a:t>
            </a:r>
            <a:r>
              <a:rPr lang="zh-CN" altLang="en-US" sz="3200"/>
              <a:t>可屏蔽中断请求输入端</a:t>
            </a:r>
          </a:p>
          <a:p>
            <a:pPr eaLnBrk="1" hangingPunct="1">
              <a:lnSpc>
                <a:spcPct val="120000"/>
              </a:lnSpc>
            </a:pPr>
            <a:r>
              <a:rPr lang="en-US" altLang="zh-CN" sz="3200"/>
              <a:t>NMI： </a:t>
            </a:r>
            <a:r>
              <a:rPr lang="zh-CN" altLang="en-US" sz="3200"/>
              <a:t>非屏蔽中断请求输入端</a:t>
            </a:r>
          </a:p>
          <a:p>
            <a:pPr eaLnBrk="1" hangingPunct="1">
              <a:lnSpc>
                <a:spcPct val="120000"/>
              </a:lnSpc>
            </a:pPr>
            <a:r>
              <a:rPr lang="en-US" altLang="zh-CN" sz="3200"/>
              <a:t>INTA：</a:t>
            </a:r>
            <a:r>
              <a:rPr lang="zh-CN" altLang="en-US" sz="3200"/>
              <a:t>中断响应输出端</a:t>
            </a:r>
            <a:endParaRPr lang="zh-CN" altLang="zh-CN" sz="3200"/>
          </a:p>
        </p:txBody>
      </p:sp>
      <p:sp>
        <p:nvSpPr>
          <p:cNvPr id="19461" name="Line 4"/>
          <p:cNvSpPr>
            <a:spLocks noChangeShapeType="1"/>
          </p:cNvSpPr>
          <p:nvPr/>
        </p:nvSpPr>
        <p:spPr bwMode="auto">
          <a:xfrm>
            <a:off x="1676400" y="3657600"/>
            <a:ext cx="838200" cy="0"/>
          </a:xfrm>
          <a:prstGeom prst="line">
            <a:avLst/>
          </a:prstGeom>
          <a:noFill/>
          <a:ln w="254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blind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56440F43-3803-40E1-9E32-82A824325DC0}"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16</a:t>
            </a:fld>
            <a:endParaRPr lang="en-US" altLang="zh-CN" sz="1400" b="0">
              <a:solidFill>
                <a:schemeClr val="tx1"/>
              </a:solidFill>
              <a:ea typeface="宋体" pitchFamily="2" charset="-122"/>
            </a:endParaRPr>
          </a:p>
        </p:txBody>
      </p:sp>
      <p:sp>
        <p:nvSpPr>
          <p:cNvPr id="21507" name="Rectangle 2"/>
          <p:cNvSpPr>
            <a:spLocks noGrp="1" noChangeArrowheads="1"/>
          </p:cNvSpPr>
          <p:nvPr>
            <p:ph type="title"/>
          </p:nvPr>
        </p:nvSpPr>
        <p:spPr>
          <a:xfrm>
            <a:off x="1293813" y="214313"/>
            <a:ext cx="7381875" cy="1462087"/>
          </a:xfrm>
        </p:spPr>
        <p:txBody>
          <a:bodyPr/>
          <a:lstStyle/>
          <a:p>
            <a:pPr eaLnBrk="1" hangingPunct="1"/>
            <a:r>
              <a:rPr lang="en-US" altLang="zh-CN" sz="4000" b="1" dirty="0">
                <a:solidFill>
                  <a:srgbClr val="800000"/>
                </a:solidFill>
              </a:rPr>
              <a:t>2. </a:t>
            </a:r>
            <a:r>
              <a:rPr lang="en-US" altLang="zh-CN" sz="3600" b="1" dirty="0">
                <a:latin typeface="隶书" pitchFamily="49" charset="-122"/>
              </a:rPr>
              <a:t>8088</a:t>
            </a:r>
            <a:r>
              <a:rPr lang="zh-CN" altLang="en-US" dirty="0">
                <a:latin typeface="隶书" pitchFamily="49" charset="-122"/>
              </a:rPr>
              <a:t>和</a:t>
            </a:r>
            <a:r>
              <a:rPr lang="en-US" altLang="zh-CN" sz="3600" b="1" dirty="0">
                <a:latin typeface="隶书" pitchFamily="49" charset="-122"/>
              </a:rPr>
              <a:t>8086CPU</a:t>
            </a:r>
            <a:r>
              <a:rPr lang="zh-CN" altLang="en-US" dirty="0">
                <a:latin typeface="隶书" pitchFamily="49" charset="-122"/>
              </a:rPr>
              <a:t>引线的差异</a:t>
            </a:r>
            <a:endParaRPr lang="zh-CN" altLang="en-US" dirty="0">
              <a:latin typeface="宋体" pitchFamily="2" charset="-122"/>
            </a:endParaRPr>
          </a:p>
        </p:txBody>
      </p:sp>
      <p:sp>
        <p:nvSpPr>
          <p:cNvPr id="21508" name="Rectangle 3"/>
          <p:cNvSpPr>
            <a:spLocks noGrp="1" noChangeArrowheads="1"/>
          </p:cNvSpPr>
          <p:nvPr>
            <p:ph type="body" idx="1"/>
          </p:nvPr>
        </p:nvSpPr>
        <p:spPr>
          <a:xfrm>
            <a:off x="973138" y="2143125"/>
            <a:ext cx="7486650" cy="3662363"/>
          </a:xfrm>
        </p:spPr>
        <p:txBody>
          <a:bodyPr/>
          <a:lstStyle/>
          <a:p>
            <a:pPr eaLnBrk="1" hangingPunct="1">
              <a:lnSpc>
                <a:spcPct val="115000"/>
              </a:lnSpc>
            </a:pPr>
            <a:r>
              <a:rPr lang="zh-CN" altLang="en-US" dirty="0"/>
              <a:t>数据总线宽度不同</a:t>
            </a:r>
            <a:endParaRPr lang="en-US" altLang="zh-CN" dirty="0"/>
          </a:p>
          <a:p>
            <a:pPr lvl="1" eaLnBrk="1" hangingPunct="1">
              <a:lnSpc>
                <a:spcPct val="115000"/>
              </a:lnSpc>
            </a:pPr>
            <a:r>
              <a:rPr lang="en-US" altLang="zh-CN" dirty="0"/>
              <a:t>8088</a:t>
            </a:r>
            <a:r>
              <a:rPr lang="zh-CN" altLang="en-US" dirty="0"/>
              <a:t>的外部数据总线宽度是</a:t>
            </a:r>
            <a:r>
              <a:rPr lang="en-US" altLang="zh-CN" dirty="0"/>
              <a:t>8</a:t>
            </a:r>
            <a:r>
              <a:rPr lang="zh-CN" altLang="en-US" dirty="0"/>
              <a:t>位，</a:t>
            </a:r>
            <a:r>
              <a:rPr lang="en-US" altLang="zh-CN" dirty="0"/>
              <a:t>8086</a:t>
            </a:r>
            <a:r>
              <a:rPr lang="zh-CN" altLang="en-US" dirty="0"/>
              <a:t>为</a:t>
            </a:r>
            <a:r>
              <a:rPr lang="en-US" altLang="zh-CN" dirty="0"/>
              <a:t>16</a:t>
            </a:r>
            <a:r>
              <a:rPr lang="zh-CN" altLang="en-US" dirty="0"/>
              <a:t>位。</a:t>
            </a:r>
          </a:p>
          <a:p>
            <a:pPr eaLnBrk="1" hangingPunct="1">
              <a:lnSpc>
                <a:spcPct val="115000"/>
              </a:lnSpc>
            </a:pPr>
            <a:r>
              <a:rPr lang="zh-CN" altLang="en-US" dirty="0"/>
              <a:t>访问存储器和</a:t>
            </a:r>
            <a:r>
              <a:rPr lang="en-US" altLang="zh-CN" dirty="0"/>
              <a:t>I/O</a:t>
            </a:r>
            <a:r>
              <a:rPr lang="zh-CN" altLang="en-US" dirty="0"/>
              <a:t>控制</a:t>
            </a:r>
            <a:r>
              <a:rPr lang="zh-CN" altLang="en-US"/>
              <a:t>的信号高低有效不同</a:t>
            </a:r>
            <a:endParaRPr lang="en-US" altLang="zh-CN" dirty="0"/>
          </a:p>
          <a:p>
            <a:pPr lvl="1" eaLnBrk="1" hangingPunct="1">
              <a:lnSpc>
                <a:spcPct val="115000"/>
              </a:lnSpc>
            </a:pPr>
            <a:r>
              <a:rPr lang="en-US" altLang="zh-CN" dirty="0"/>
              <a:t>8088——IO/M=0</a:t>
            </a:r>
            <a:r>
              <a:rPr lang="zh-CN" altLang="en-US" dirty="0"/>
              <a:t>表示访问内存；</a:t>
            </a:r>
            <a:endParaRPr lang="en-US" altLang="zh-CN" dirty="0"/>
          </a:p>
          <a:p>
            <a:pPr lvl="1" eaLnBrk="1" hangingPunct="1">
              <a:lnSpc>
                <a:spcPct val="115000"/>
              </a:lnSpc>
            </a:pPr>
            <a:r>
              <a:rPr lang="en-US" altLang="zh-CN" dirty="0"/>
              <a:t>8086——IO/M=1</a:t>
            </a:r>
            <a:r>
              <a:rPr lang="zh-CN" altLang="en-US" dirty="0"/>
              <a:t>表示访问内存。</a:t>
            </a:r>
            <a:endParaRPr lang="en-US" altLang="zh-CN" dirty="0"/>
          </a:p>
          <a:p>
            <a:pPr eaLnBrk="1" hangingPunct="1">
              <a:lnSpc>
                <a:spcPct val="115000"/>
              </a:lnSpc>
            </a:pPr>
            <a:endParaRPr lang="zh-CN" altLang="en-US" dirty="0"/>
          </a:p>
        </p:txBody>
      </p:sp>
      <p:cxnSp>
        <p:nvCxnSpPr>
          <p:cNvPr id="3" name="直接连接符 2"/>
          <p:cNvCxnSpPr/>
          <p:nvPr/>
        </p:nvCxnSpPr>
        <p:spPr bwMode="auto">
          <a:xfrm>
            <a:off x="3635896" y="3861048"/>
            <a:ext cx="288032" cy="0"/>
          </a:xfrm>
          <a:prstGeom prst="line">
            <a:avLst/>
          </a:prstGeom>
          <a:solidFill>
            <a:srgbClr val="FF6600"/>
          </a:solidFill>
          <a:ln w="38100" cap="sq" cmpd="sng" algn="ctr">
            <a:solidFill>
              <a:schemeClr val="tx1"/>
            </a:solidFill>
            <a:prstDash val="solid"/>
            <a:round/>
            <a:headEnd type="none" w="sm" len="sm"/>
            <a:tailEnd type="none" w="sm" len="sm"/>
          </a:ln>
          <a:effectLst/>
        </p:spPr>
      </p:cxnSp>
      <p:cxnSp>
        <p:nvCxnSpPr>
          <p:cNvPr id="5" name="直接连接符 4"/>
          <p:cNvCxnSpPr/>
          <p:nvPr/>
        </p:nvCxnSpPr>
        <p:spPr bwMode="auto">
          <a:xfrm>
            <a:off x="3131840" y="4293096"/>
            <a:ext cx="288032" cy="0"/>
          </a:xfrm>
          <a:prstGeom prst="line">
            <a:avLst/>
          </a:prstGeom>
          <a:solidFill>
            <a:srgbClr val="FF6600"/>
          </a:solidFill>
          <a:ln w="38100" cap="sq" cmpd="sng" algn="ctr">
            <a:solidFill>
              <a:schemeClr val="tx1"/>
            </a:solidFill>
            <a:prstDash val="solid"/>
            <a:round/>
            <a:headEnd type="none" w="sm" len="sm"/>
            <a:tailEnd type="none" w="sm" len="sm"/>
          </a:ln>
          <a:effectLst/>
        </p:spPr>
      </p:cxn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 calcmode="lin" valueType="num">
                                      <p:cBhvr additive="base">
                                        <p:cTn id="7" dur="500" fill="hold"/>
                                        <p:tgtEl>
                                          <p:spTgt spid="215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8">
                                            <p:txEl>
                                              <p:pRg st="1" end="1"/>
                                            </p:txEl>
                                          </p:spTgt>
                                        </p:tgtEl>
                                        <p:attrNameLst>
                                          <p:attrName>style.visibility</p:attrName>
                                        </p:attrNameLst>
                                      </p:cBhvr>
                                      <p:to>
                                        <p:strVal val="visible"/>
                                      </p:to>
                                    </p:set>
                                    <p:anim calcmode="lin" valueType="num">
                                      <p:cBhvr additive="base">
                                        <p:cTn id="13" dur="500" fill="hold"/>
                                        <p:tgtEl>
                                          <p:spTgt spid="2150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508">
                                            <p:txEl>
                                              <p:pRg st="2" end="2"/>
                                            </p:txEl>
                                          </p:spTgt>
                                        </p:tgtEl>
                                        <p:attrNameLst>
                                          <p:attrName>style.visibility</p:attrName>
                                        </p:attrNameLst>
                                      </p:cBhvr>
                                      <p:to>
                                        <p:strVal val="visible"/>
                                      </p:to>
                                    </p:set>
                                    <p:anim calcmode="lin" valueType="num">
                                      <p:cBhvr additive="base">
                                        <p:cTn id="19" dur="500" fill="hold"/>
                                        <p:tgtEl>
                                          <p:spTgt spid="2150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1508">
                                            <p:txEl>
                                              <p:pRg st="3" end="3"/>
                                            </p:txEl>
                                          </p:spTgt>
                                        </p:tgtEl>
                                        <p:attrNameLst>
                                          <p:attrName>style.visibility</p:attrName>
                                        </p:attrNameLst>
                                      </p:cBhvr>
                                      <p:to>
                                        <p:strVal val="visible"/>
                                      </p:to>
                                    </p:set>
                                    <p:anim calcmode="lin" valueType="num">
                                      <p:cBhvr additive="base">
                                        <p:cTn id="25" dur="500" fill="hold"/>
                                        <p:tgtEl>
                                          <p:spTgt spid="2150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8">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1508">
                                            <p:txEl>
                                              <p:pRg st="4" end="4"/>
                                            </p:txEl>
                                          </p:spTgt>
                                        </p:tgtEl>
                                        <p:attrNameLst>
                                          <p:attrName>style.visibility</p:attrName>
                                        </p:attrNameLst>
                                      </p:cBhvr>
                                      <p:to>
                                        <p:strVal val="visible"/>
                                      </p:to>
                                    </p:set>
                                    <p:anim calcmode="lin" valueType="num">
                                      <p:cBhvr additive="base">
                                        <p:cTn id="35" dur="500" fill="hold"/>
                                        <p:tgtEl>
                                          <p:spTgt spid="21508">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508">
                                            <p:txEl>
                                              <p:pRg st="4" end="4"/>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BC4ED667-901D-4B6D-B8FC-77CD77C55771}" type="slidenum">
              <a:rPr lang="zh-CN" altLang="en-US" sz="1400" b="0" smtClean="0">
                <a:solidFill>
                  <a:schemeClr val="bg2"/>
                </a:solidFill>
                <a:ea typeface="宋体" pitchFamily="2" charset="-122"/>
              </a:rPr>
              <a:pPr eaLnBrk="1" hangingPunct="1">
                <a:lnSpc>
                  <a:spcPct val="100000"/>
                </a:lnSpc>
                <a:spcBef>
                  <a:spcPct val="0"/>
                </a:spcBef>
                <a:spcAft>
                  <a:spcPct val="0"/>
                </a:spcAft>
                <a:buClrTx/>
                <a:buSzTx/>
                <a:buFontTx/>
                <a:buNone/>
              </a:pPr>
              <a:t>17</a:t>
            </a:fld>
            <a:endParaRPr lang="en-US" altLang="zh-CN" sz="1400" b="0">
              <a:solidFill>
                <a:schemeClr val="bg2"/>
              </a:solidFill>
              <a:ea typeface="宋体" pitchFamily="2" charset="-122"/>
            </a:endParaRPr>
          </a:p>
        </p:txBody>
      </p:sp>
      <p:sp>
        <p:nvSpPr>
          <p:cNvPr id="22531" name="Rectangle 4"/>
          <p:cNvSpPr>
            <a:spLocks noGrp="1" noChangeArrowheads="1"/>
          </p:cNvSpPr>
          <p:nvPr>
            <p:ph type="ctrTitle"/>
          </p:nvPr>
        </p:nvSpPr>
        <p:spPr>
          <a:xfrm>
            <a:off x="990600" y="1412875"/>
            <a:ext cx="7772400" cy="1725613"/>
          </a:xfrm>
        </p:spPr>
        <p:txBody>
          <a:bodyPr/>
          <a:lstStyle/>
          <a:p>
            <a:pPr eaLnBrk="1" hangingPunct="1"/>
            <a:r>
              <a:rPr lang="zh-CN" altLang="en-US" b="1">
                <a:solidFill>
                  <a:srgbClr val="800000"/>
                </a:solidFill>
              </a:rPr>
              <a:t>三、</a:t>
            </a:r>
            <a:r>
              <a:rPr lang="zh-CN" altLang="en-US" sz="4000" b="1">
                <a:solidFill>
                  <a:srgbClr val="800000"/>
                </a:solidFill>
              </a:rPr>
              <a:t>8088</a:t>
            </a:r>
            <a:r>
              <a:rPr lang="en-US" altLang="zh-CN" sz="4000" b="1">
                <a:solidFill>
                  <a:srgbClr val="800000"/>
                </a:solidFill>
              </a:rPr>
              <a:t>/8086</a:t>
            </a:r>
            <a:r>
              <a:rPr lang="zh-CN" altLang="en-US" sz="4800">
                <a:solidFill>
                  <a:srgbClr val="800000"/>
                </a:solidFill>
              </a:rPr>
              <a:t>的内部结构</a:t>
            </a:r>
          </a:p>
        </p:txBody>
      </p:sp>
    </p:spTree>
  </p:cSld>
  <p:clrMapOvr>
    <a:masterClrMapping/>
  </p:clrMapOvr>
  <p:transition spd="slow">
    <p:blind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BA4DCB17-4397-449C-9D0F-02465513B0AC}"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18</a:t>
            </a:fld>
            <a:endParaRPr lang="en-US" altLang="zh-CN" sz="1400" b="0">
              <a:solidFill>
                <a:schemeClr val="tx1"/>
              </a:solidFill>
              <a:ea typeface="宋体" pitchFamily="2" charset="-122"/>
            </a:endParaRPr>
          </a:p>
        </p:txBody>
      </p:sp>
      <p:sp>
        <p:nvSpPr>
          <p:cNvPr id="23555" name="Rectangle 2"/>
          <p:cNvSpPr>
            <a:spLocks noGrp="1" noChangeArrowheads="1"/>
          </p:cNvSpPr>
          <p:nvPr>
            <p:ph type="title"/>
          </p:nvPr>
        </p:nvSpPr>
        <p:spPr/>
        <p:txBody>
          <a:bodyPr/>
          <a:lstStyle/>
          <a:p>
            <a:pPr eaLnBrk="1" hangingPunct="1"/>
            <a:r>
              <a:rPr lang="en-US" altLang="zh-CN" sz="3600" b="1">
                <a:solidFill>
                  <a:srgbClr val="800000"/>
                </a:solidFill>
              </a:rPr>
              <a:t>1. </a:t>
            </a:r>
            <a:r>
              <a:rPr lang="zh-CN" altLang="en-US">
                <a:solidFill>
                  <a:srgbClr val="800000"/>
                </a:solidFill>
              </a:rPr>
              <a:t>组成</a:t>
            </a:r>
          </a:p>
        </p:txBody>
      </p:sp>
      <p:sp>
        <p:nvSpPr>
          <p:cNvPr id="49155" name="Rectangle 3"/>
          <p:cNvSpPr>
            <a:spLocks noGrp="1" noChangeArrowheads="1"/>
          </p:cNvSpPr>
          <p:nvPr>
            <p:ph type="body" idx="1"/>
          </p:nvPr>
        </p:nvSpPr>
        <p:spPr>
          <a:xfrm>
            <a:off x="900113" y="2189163"/>
            <a:ext cx="7493000" cy="2895600"/>
          </a:xfrm>
        </p:spPr>
        <p:txBody>
          <a:bodyPr/>
          <a:lstStyle/>
          <a:p>
            <a:pPr eaLnBrk="1" hangingPunct="1">
              <a:spcAft>
                <a:spcPct val="50000"/>
              </a:spcAft>
            </a:pPr>
            <a:r>
              <a:rPr lang="zh-CN" altLang="en-US" sz="3600"/>
              <a:t>8088</a:t>
            </a:r>
            <a:r>
              <a:rPr lang="en-US" altLang="zh-CN" sz="3600"/>
              <a:t>/8086</a:t>
            </a:r>
            <a:r>
              <a:rPr lang="zh-CN" altLang="en-US" sz="3600"/>
              <a:t>内部由两部分组成：</a:t>
            </a:r>
          </a:p>
          <a:p>
            <a:pPr eaLnBrk="1" hangingPunct="1">
              <a:lnSpc>
                <a:spcPct val="120000"/>
              </a:lnSpc>
              <a:buFont typeface="Wingdings" pitchFamily="2" charset="2"/>
              <a:buNone/>
            </a:pPr>
            <a:r>
              <a:rPr lang="zh-CN" altLang="en-US" sz="3600"/>
              <a:t>            </a:t>
            </a:r>
            <a:r>
              <a:rPr lang="zh-CN" altLang="en-US" sz="3200"/>
              <a:t>执行单元（</a:t>
            </a:r>
            <a:r>
              <a:rPr lang="en-US" altLang="zh-CN" sz="3200"/>
              <a:t>EU）</a:t>
            </a:r>
          </a:p>
          <a:p>
            <a:pPr eaLnBrk="1" hangingPunct="1">
              <a:lnSpc>
                <a:spcPct val="120000"/>
              </a:lnSpc>
              <a:buFont typeface="Wingdings" pitchFamily="2" charset="2"/>
              <a:buNone/>
            </a:pPr>
            <a:r>
              <a:rPr lang="zh-CN" altLang="en-US" sz="3200"/>
              <a:t>             总线接口单元（</a:t>
            </a:r>
            <a:r>
              <a:rPr lang="en-US" altLang="zh-CN" sz="3200"/>
              <a:t>BIU）</a:t>
            </a:r>
          </a:p>
        </p:txBody>
      </p:sp>
      <p:sp>
        <p:nvSpPr>
          <p:cNvPr id="49156" name="AutoShape 4"/>
          <p:cNvSpPr>
            <a:spLocks/>
          </p:cNvSpPr>
          <p:nvPr/>
        </p:nvSpPr>
        <p:spPr bwMode="auto">
          <a:xfrm>
            <a:off x="2201863" y="3455988"/>
            <a:ext cx="228600" cy="914400"/>
          </a:xfrm>
          <a:prstGeom prst="leftBrace">
            <a:avLst>
              <a:gd name="adj1" fmla="val 33333"/>
              <a:gd name="adj2" fmla="val 50000"/>
            </a:avLst>
          </a:prstGeom>
          <a:noFill/>
          <a:ln w="254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156"/>
                                        </p:tgtEl>
                                        <p:attrNameLst>
                                          <p:attrName>style.visibility</p:attrName>
                                        </p:attrNameLst>
                                      </p:cBhvr>
                                      <p:to>
                                        <p:strVal val="visible"/>
                                      </p:to>
                                    </p:set>
                                    <p:animEffect transition="in" filter="wipe(up)">
                                      <p:cBhvr>
                                        <p:cTn id="12" dur="500"/>
                                        <p:tgtEl>
                                          <p:spTgt spid="49156"/>
                                        </p:tgtEl>
                                      </p:cBhvr>
                                    </p:animEffect>
                                  </p:childTnLst>
                                </p:cTn>
                              </p:par>
                            </p:childTnLst>
                          </p:cTn>
                        </p:par>
                        <p:par>
                          <p:cTn id="13" fill="hold" nodeType="afterGroup">
                            <p:stCondLst>
                              <p:cond delay="500"/>
                            </p:stCondLst>
                            <p:childTnLst>
                              <p:par>
                                <p:cTn id="14" presetID="22" presetClass="entr" presetSubtype="8" fill="hold" nodeType="afterEffect">
                                  <p:stCondLst>
                                    <p:cond delay="500"/>
                                  </p:stCondLst>
                                  <p:childTnLst>
                                    <p:set>
                                      <p:cBhvr>
                                        <p:cTn id="15" dur="1" fill="hold">
                                          <p:stCondLst>
                                            <p:cond delay="0"/>
                                          </p:stCondLst>
                                        </p:cTn>
                                        <p:tgtEl>
                                          <p:spTgt spid="49155">
                                            <p:txEl>
                                              <p:pRg st="1" end="1"/>
                                            </p:txEl>
                                          </p:spTgt>
                                        </p:tgtEl>
                                        <p:attrNameLst>
                                          <p:attrName>style.visibility</p:attrName>
                                        </p:attrNameLst>
                                      </p:cBhvr>
                                      <p:to>
                                        <p:strVal val="visible"/>
                                      </p:to>
                                    </p:set>
                                    <p:animEffect transition="in" filter="wipe(left)">
                                      <p:cBhvr>
                                        <p:cTn id="16" dur="500"/>
                                        <p:tgtEl>
                                          <p:spTgt spid="49155">
                                            <p:txEl>
                                              <p:pRg st="1" end="1"/>
                                            </p:txEl>
                                          </p:spTgt>
                                        </p:tgtEl>
                                      </p:cBhvr>
                                    </p:animEffect>
                                  </p:childTnLst>
                                </p:cTn>
                              </p:par>
                            </p:childTnLst>
                          </p:cTn>
                        </p:par>
                        <p:par>
                          <p:cTn id="17" fill="hold" nodeType="afterGroup">
                            <p:stCondLst>
                              <p:cond delay="1500"/>
                            </p:stCondLst>
                            <p:childTnLst>
                              <p:par>
                                <p:cTn id="18" presetID="22" presetClass="entr" presetSubtype="8" fill="hold" nodeType="afterEffect">
                                  <p:stCondLst>
                                    <p:cond delay="500"/>
                                  </p:stCondLst>
                                  <p:childTnLst>
                                    <p:set>
                                      <p:cBhvr>
                                        <p:cTn id="19" dur="1" fill="hold">
                                          <p:stCondLst>
                                            <p:cond delay="0"/>
                                          </p:stCondLst>
                                        </p:cTn>
                                        <p:tgtEl>
                                          <p:spTgt spid="49155">
                                            <p:txEl>
                                              <p:pRg st="2" end="2"/>
                                            </p:txEl>
                                          </p:spTgt>
                                        </p:tgtEl>
                                        <p:attrNameLst>
                                          <p:attrName>style.visibility</p:attrName>
                                        </p:attrNameLst>
                                      </p:cBhvr>
                                      <p:to>
                                        <p:strVal val="visible"/>
                                      </p:to>
                                    </p:set>
                                    <p:animEffect transition="in" filter="wipe(left)">
                                      <p:cBhvr>
                                        <p:cTn id="20" dur="500"/>
                                        <p:tgtEl>
                                          <p:spTgt spid="4915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34E5E442-CCDE-4DD1-B8EC-6A524C41EF5B}" type="slidenum">
              <a:rPr lang="zh-CN" altLang="en-US" sz="1400" b="0" smtClean="0">
                <a:solidFill>
                  <a:schemeClr val="bg2"/>
                </a:solidFill>
                <a:ea typeface="宋体" pitchFamily="2" charset="-122"/>
              </a:rPr>
              <a:pPr eaLnBrk="1" hangingPunct="1">
                <a:lnSpc>
                  <a:spcPct val="100000"/>
                </a:lnSpc>
                <a:spcBef>
                  <a:spcPct val="0"/>
                </a:spcBef>
                <a:spcAft>
                  <a:spcPct val="0"/>
                </a:spcAft>
                <a:buClrTx/>
                <a:buSzTx/>
                <a:buFontTx/>
                <a:buNone/>
              </a:pPr>
              <a:t>19</a:t>
            </a:fld>
            <a:endParaRPr lang="en-US" altLang="zh-CN" sz="1400" b="0">
              <a:solidFill>
                <a:schemeClr val="bg2"/>
              </a:solidFill>
              <a:ea typeface="宋体" pitchFamily="2" charset="-122"/>
            </a:endParaRPr>
          </a:p>
        </p:txBody>
      </p:sp>
      <p:sp>
        <p:nvSpPr>
          <p:cNvPr id="24579" name="Rectangle 2"/>
          <p:cNvSpPr>
            <a:spLocks noChangeArrowheads="1"/>
          </p:cNvSpPr>
          <p:nvPr/>
        </p:nvSpPr>
        <p:spPr bwMode="auto">
          <a:xfrm>
            <a:off x="928688" y="603250"/>
            <a:ext cx="1520825" cy="29114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a:solidFill>
                <a:schemeClr val="tx1"/>
              </a:solidFill>
              <a:ea typeface="宋体" pitchFamily="2" charset="-122"/>
            </a:endParaRPr>
          </a:p>
        </p:txBody>
      </p:sp>
      <p:sp>
        <p:nvSpPr>
          <p:cNvPr id="24580" name="Rectangle 3"/>
          <p:cNvSpPr>
            <a:spLocks noChangeArrowheads="1"/>
          </p:cNvSpPr>
          <p:nvPr/>
        </p:nvSpPr>
        <p:spPr bwMode="auto">
          <a:xfrm>
            <a:off x="979488" y="949325"/>
            <a:ext cx="1470025" cy="25654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zh-CN" sz="1800">
              <a:solidFill>
                <a:schemeClr val="tx1"/>
              </a:solidFill>
              <a:ea typeface="宋体" pitchFamily="2" charset="-122"/>
            </a:endParaRPr>
          </a:p>
        </p:txBody>
      </p:sp>
      <p:sp>
        <p:nvSpPr>
          <p:cNvPr id="24581" name="Line 4"/>
          <p:cNvSpPr>
            <a:spLocks noChangeShapeType="1"/>
          </p:cNvSpPr>
          <p:nvPr/>
        </p:nvSpPr>
        <p:spPr bwMode="auto">
          <a:xfrm>
            <a:off x="977900" y="917575"/>
            <a:ext cx="147002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2" name="Line 5"/>
          <p:cNvSpPr>
            <a:spLocks noChangeShapeType="1"/>
          </p:cNvSpPr>
          <p:nvPr/>
        </p:nvSpPr>
        <p:spPr bwMode="auto">
          <a:xfrm>
            <a:off x="977900" y="1228725"/>
            <a:ext cx="147002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3" name="Line 6"/>
          <p:cNvSpPr>
            <a:spLocks noChangeShapeType="1"/>
          </p:cNvSpPr>
          <p:nvPr/>
        </p:nvSpPr>
        <p:spPr bwMode="auto">
          <a:xfrm>
            <a:off x="977900" y="1539875"/>
            <a:ext cx="147002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4" name="Text Box 7"/>
          <p:cNvSpPr txBox="1">
            <a:spLocks noChangeArrowheads="1"/>
          </p:cNvSpPr>
          <p:nvPr/>
        </p:nvSpPr>
        <p:spPr bwMode="auto">
          <a:xfrm>
            <a:off x="977900" y="606425"/>
            <a:ext cx="73501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1800">
                <a:solidFill>
                  <a:schemeClr val="tx1"/>
                </a:solidFill>
                <a:ea typeface="宋体" pitchFamily="2" charset="-122"/>
              </a:rPr>
              <a:t>AH</a:t>
            </a:r>
          </a:p>
        </p:txBody>
      </p:sp>
      <p:sp>
        <p:nvSpPr>
          <p:cNvPr id="24585" name="Line 8"/>
          <p:cNvSpPr>
            <a:spLocks noChangeShapeType="1"/>
          </p:cNvSpPr>
          <p:nvPr/>
        </p:nvSpPr>
        <p:spPr bwMode="auto">
          <a:xfrm>
            <a:off x="979488" y="2659063"/>
            <a:ext cx="147002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6" name="Line 9"/>
          <p:cNvSpPr>
            <a:spLocks noChangeShapeType="1"/>
          </p:cNvSpPr>
          <p:nvPr/>
        </p:nvSpPr>
        <p:spPr bwMode="auto">
          <a:xfrm>
            <a:off x="979488" y="2270125"/>
            <a:ext cx="147002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7" name="Line 10"/>
          <p:cNvSpPr>
            <a:spLocks noChangeShapeType="1"/>
          </p:cNvSpPr>
          <p:nvPr/>
        </p:nvSpPr>
        <p:spPr bwMode="auto">
          <a:xfrm>
            <a:off x="979488" y="3048000"/>
            <a:ext cx="147002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8" name="Line 11"/>
          <p:cNvSpPr>
            <a:spLocks noChangeShapeType="1"/>
          </p:cNvSpPr>
          <p:nvPr/>
        </p:nvSpPr>
        <p:spPr bwMode="auto">
          <a:xfrm>
            <a:off x="1712913" y="606425"/>
            <a:ext cx="0" cy="127635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89" name="Text Box 12"/>
          <p:cNvSpPr txBox="1">
            <a:spLocks noChangeArrowheads="1"/>
          </p:cNvSpPr>
          <p:nvPr/>
        </p:nvSpPr>
        <p:spPr bwMode="auto">
          <a:xfrm>
            <a:off x="1712913" y="606425"/>
            <a:ext cx="7350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1800">
                <a:solidFill>
                  <a:schemeClr val="tx1"/>
                </a:solidFill>
                <a:ea typeface="宋体" pitchFamily="2" charset="-122"/>
              </a:rPr>
              <a:t>AL</a:t>
            </a:r>
          </a:p>
        </p:txBody>
      </p:sp>
      <p:sp>
        <p:nvSpPr>
          <p:cNvPr id="24590" name="Text Box 13"/>
          <p:cNvSpPr txBox="1">
            <a:spLocks noChangeArrowheads="1"/>
          </p:cNvSpPr>
          <p:nvPr/>
        </p:nvSpPr>
        <p:spPr bwMode="auto">
          <a:xfrm>
            <a:off x="977900" y="892175"/>
            <a:ext cx="8159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1800">
                <a:solidFill>
                  <a:schemeClr val="tx1"/>
                </a:solidFill>
                <a:ea typeface="宋体" pitchFamily="2" charset="-122"/>
              </a:rPr>
              <a:t>BH</a:t>
            </a:r>
          </a:p>
        </p:txBody>
      </p:sp>
      <p:sp>
        <p:nvSpPr>
          <p:cNvPr id="24591" name="Text Box 14"/>
          <p:cNvSpPr txBox="1">
            <a:spLocks noChangeArrowheads="1"/>
          </p:cNvSpPr>
          <p:nvPr/>
        </p:nvSpPr>
        <p:spPr bwMode="auto">
          <a:xfrm>
            <a:off x="1743075" y="854075"/>
            <a:ext cx="6540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1800">
                <a:solidFill>
                  <a:schemeClr val="tx1"/>
                </a:solidFill>
                <a:ea typeface="宋体" pitchFamily="2" charset="-122"/>
              </a:rPr>
              <a:t>BL</a:t>
            </a:r>
          </a:p>
        </p:txBody>
      </p:sp>
      <p:sp>
        <p:nvSpPr>
          <p:cNvPr id="24592" name="Text Box 15"/>
          <p:cNvSpPr txBox="1">
            <a:spLocks noChangeArrowheads="1"/>
          </p:cNvSpPr>
          <p:nvPr/>
        </p:nvSpPr>
        <p:spPr bwMode="auto">
          <a:xfrm>
            <a:off x="977900" y="1150938"/>
            <a:ext cx="7350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1800">
                <a:solidFill>
                  <a:schemeClr val="tx1"/>
                </a:solidFill>
                <a:ea typeface="宋体" pitchFamily="2" charset="-122"/>
              </a:rPr>
              <a:t>CH</a:t>
            </a:r>
          </a:p>
        </p:txBody>
      </p:sp>
      <p:sp>
        <p:nvSpPr>
          <p:cNvPr id="24593" name="Text Box 16"/>
          <p:cNvSpPr txBox="1">
            <a:spLocks noChangeArrowheads="1"/>
          </p:cNvSpPr>
          <p:nvPr/>
        </p:nvSpPr>
        <p:spPr bwMode="auto">
          <a:xfrm>
            <a:off x="1712913" y="1150938"/>
            <a:ext cx="65246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1800">
                <a:solidFill>
                  <a:schemeClr val="tx1"/>
                </a:solidFill>
                <a:ea typeface="宋体" pitchFamily="2" charset="-122"/>
              </a:rPr>
              <a:t>CL</a:t>
            </a:r>
          </a:p>
        </p:txBody>
      </p:sp>
      <p:sp>
        <p:nvSpPr>
          <p:cNvPr id="24594" name="Text Box 17"/>
          <p:cNvSpPr txBox="1">
            <a:spLocks noChangeArrowheads="1"/>
          </p:cNvSpPr>
          <p:nvPr/>
        </p:nvSpPr>
        <p:spPr bwMode="auto">
          <a:xfrm>
            <a:off x="1465263" y="3084513"/>
            <a:ext cx="5715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1800">
                <a:solidFill>
                  <a:schemeClr val="tx1"/>
                </a:solidFill>
                <a:ea typeface="宋体" pitchFamily="2" charset="-122"/>
              </a:rPr>
              <a:t>DI</a:t>
            </a:r>
          </a:p>
        </p:txBody>
      </p:sp>
      <p:sp>
        <p:nvSpPr>
          <p:cNvPr id="24595" name="Rectangle 18"/>
          <p:cNvSpPr>
            <a:spLocks noChangeArrowheads="1"/>
          </p:cNvSpPr>
          <p:nvPr/>
        </p:nvSpPr>
        <p:spPr bwMode="auto">
          <a:xfrm>
            <a:off x="1470025" y="1882775"/>
            <a:ext cx="4826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SP</a:t>
            </a:r>
          </a:p>
        </p:txBody>
      </p:sp>
      <p:sp>
        <p:nvSpPr>
          <p:cNvPr id="24596" name="Rectangle 19"/>
          <p:cNvSpPr>
            <a:spLocks noChangeArrowheads="1"/>
          </p:cNvSpPr>
          <p:nvPr/>
        </p:nvSpPr>
        <p:spPr bwMode="auto">
          <a:xfrm>
            <a:off x="1470025" y="2270125"/>
            <a:ext cx="4953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BP</a:t>
            </a:r>
          </a:p>
        </p:txBody>
      </p:sp>
      <p:sp>
        <p:nvSpPr>
          <p:cNvPr id="24597" name="Rectangle 20"/>
          <p:cNvSpPr>
            <a:spLocks noChangeArrowheads="1"/>
          </p:cNvSpPr>
          <p:nvPr/>
        </p:nvSpPr>
        <p:spPr bwMode="auto">
          <a:xfrm>
            <a:off x="1470025" y="2659063"/>
            <a:ext cx="4429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SI</a:t>
            </a:r>
          </a:p>
        </p:txBody>
      </p:sp>
      <p:sp>
        <p:nvSpPr>
          <p:cNvPr id="24598" name="AutoShape 21"/>
          <p:cNvSpPr>
            <a:spLocks noChangeArrowheads="1"/>
          </p:cNvSpPr>
          <p:nvPr/>
        </p:nvSpPr>
        <p:spPr bwMode="auto">
          <a:xfrm rot="10800000">
            <a:off x="3644900" y="957263"/>
            <a:ext cx="1962150" cy="328612"/>
          </a:xfrm>
          <a:custGeom>
            <a:avLst/>
            <a:gdLst>
              <a:gd name="T0" fmla="*/ 165105112 w 21600"/>
              <a:gd name="T1" fmla="*/ 2499672 h 21600"/>
              <a:gd name="T2" fmla="*/ 89121126 w 21600"/>
              <a:gd name="T3" fmla="*/ 4999345 h 21600"/>
              <a:gd name="T4" fmla="*/ 13137139 w 21600"/>
              <a:gd name="T5" fmla="*/ 2499672 h 21600"/>
              <a:gd name="T6" fmla="*/ 89121126 w 21600"/>
              <a:gd name="T7" fmla="*/ 0 h 21600"/>
              <a:gd name="T8" fmla="*/ 0 60000 65536"/>
              <a:gd name="T9" fmla="*/ 0 60000 65536"/>
              <a:gd name="T10" fmla="*/ 0 60000 65536"/>
              <a:gd name="T11" fmla="*/ 0 60000 65536"/>
              <a:gd name="T12" fmla="*/ 3392 w 21600"/>
              <a:gd name="T13" fmla="*/ 3392 h 21600"/>
              <a:gd name="T14" fmla="*/ 18208 w 21600"/>
              <a:gd name="T15" fmla="*/ 18208 h 21600"/>
            </a:gdLst>
            <a:ahLst/>
            <a:cxnLst>
              <a:cxn ang="T8">
                <a:pos x="T0" y="T1"/>
              </a:cxn>
              <a:cxn ang="T9">
                <a:pos x="T2" y="T3"/>
              </a:cxn>
              <a:cxn ang="T10">
                <a:pos x="T4" y="T5"/>
              </a:cxn>
              <a:cxn ang="T11">
                <a:pos x="T6" y="T7"/>
              </a:cxn>
            </a:cxnLst>
            <a:rect l="T12" t="T13" r="T14" b="T15"/>
            <a:pathLst>
              <a:path w="21600" h="21600">
                <a:moveTo>
                  <a:pt x="0" y="0"/>
                </a:moveTo>
                <a:lnTo>
                  <a:pt x="3183" y="21600"/>
                </a:lnTo>
                <a:lnTo>
                  <a:pt x="18417" y="21600"/>
                </a:lnTo>
                <a:lnTo>
                  <a:pt x="21600" y="0"/>
                </a:lnTo>
                <a:lnTo>
                  <a:pt x="0" y="0"/>
                </a:lnTo>
                <a:close/>
              </a:path>
            </a:pathLst>
          </a:custGeom>
          <a:solidFill>
            <a:schemeClr val="accent1"/>
          </a:solidFill>
          <a:ln w="9525" cmpd="sng">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9" name="Text Box 22"/>
          <p:cNvSpPr txBox="1">
            <a:spLocks noChangeArrowheads="1"/>
          </p:cNvSpPr>
          <p:nvPr/>
        </p:nvSpPr>
        <p:spPr bwMode="auto">
          <a:xfrm>
            <a:off x="3808413" y="896938"/>
            <a:ext cx="1633537"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1800">
                <a:solidFill>
                  <a:schemeClr val="tx1"/>
                </a:solidFill>
                <a:ea typeface="宋体" pitchFamily="2" charset="-122"/>
              </a:rPr>
              <a:t>地址加法器</a:t>
            </a:r>
          </a:p>
        </p:txBody>
      </p:sp>
      <p:sp>
        <p:nvSpPr>
          <p:cNvPr id="24600" name="Rectangle 23"/>
          <p:cNvSpPr>
            <a:spLocks noChangeArrowheads="1"/>
          </p:cNvSpPr>
          <p:nvPr/>
        </p:nvSpPr>
        <p:spPr bwMode="auto">
          <a:xfrm>
            <a:off x="4081463" y="1649413"/>
            <a:ext cx="1225550" cy="194310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a:solidFill>
                <a:schemeClr val="tx1"/>
              </a:solidFill>
              <a:ea typeface="宋体" pitchFamily="2" charset="-122"/>
            </a:endParaRPr>
          </a:p>
        </p:txBody>
      </p:sp>
      <p:sp>
        <p:nvSpPr>
          <p:cNvPr id="24601" name="Line 24"/>
          <p:cNvSpPr>
            <a:spLocks noChangeShapeType="1"/>
          </p:cNvSpPr>
          <p:nvPr/>
        </p:nvSpPr>
        <p:spPr bwMode="auto">
          <a:xfrm>
            <a:off x="4081463" y="2036763"/>
            <a:ext cx="12255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2" name="Line 25"/>
          <p:cNvSpPr>
            <a:spLocks noChangeShapeType="1"/>
          </p:cNvSpPr>
          <p:nvPr/>
        </p:nvSpPr>
        <p:spPr bwMode="auto">
          <a:xfrm>
            <a:off x="4081463" y="2425700"/>
            <a:ext cx="12255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3" name="Line 26"/>
          <p:cNvSpPr>
            <a:spLocks noChangeShapeType="1"/>
          </p:cNvSpPr>
          <p:nvPr/>
        </p:nvSpPr>
        <p:spPr bwMode="auto">
          <a:xfrm>
            <a:off x="4081463" y="2814638"/>
            <a:ext cx="12255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4" name="Line 27"/>
          <p:cNvSpPr>
            <a:spLocks noChangeShapeType="1"/>
          </p:cNvSpPr>
          <p:nvPr/>
        </p:nvSpPr>
        <p:spPr bwMode="auto">
          <a:xfrm>
            <a:off x="4081463" y="3203575"/>
            <a:ext cx="12255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5" name="Text Box 28"/>
          <p:cNvSpPr txBox="1">
            <a:spLocks noChangeArrowheads="1"/>
          </p:cNvSpPr>
          <p:nvPr/>
        </p:nvSpPr>
        <p:spPr bwMode="auto">
          <a:xfrm>
            <a:off x="4508500" y="3195638"/>
            <a:ext cx="4889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1800">
                <a:solidFill>
                  <a:schemeClr val="tx1"/>
                </a:solidFill>
                <a:ea typeface="宋体" pitchFamily="2" charset="-122"/>
              </a:rPr>
              <a:t>IP</a:t>
            </a:r>
          </a:p>
        </p:txBody>
      </p:sp>
      <p:sp>
        <p:nvSpPr>
          <p:cNvPr id="24606" name="Rectangle 29"/>
          <p:cNvSpPr>
            <a:spLocks noChangeArrowheads="1"/>
          </p:cNvSpPr>
          <p:nvPr/>
        </p:nvSpPr>
        <p:spPr bwMode="auto">
          <a:xfrm>
            <a:off x="4491038" y="1649413"/>
            <a:ext cx="484187"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CS</a:t>
            </a:r>
          </a:p>
        </p:txBody>
      </p:sp>
      <p:sp>
        <p:nvSpPr>
          <p:cNvPr id="24607" name="Rectangle 30"/>
          <p:cNvSpPr>
            <a:spLocks noChangeArrowheads="1"/>
          </p:cNvSpPr>
          <p:nvPr/>
        </p:nvSpPr>
        <p:spPr bwMode="auto">
          <a:xfrm>
            <a:off x="4491038" y="2036763"/>
            <a:ext cx="5048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DS</a:t>
            </a:r>
          </a:p>
        </p:txBody>
      </p:sp>
      <p:sp>
        <p:nvSpPr>
          <p:cNvPr id="24608" name="Rectangle 31"/>
          <p:cNvSpPr>
            <a:spLocks noChangeArrowheads="1"/>
          </p:cNvSpPr>
          <p:nvPr/>
        </p:nvSpPr>
        <p:spPr bwMode="auto">
          <a:xfrm>
            <a:off x="4491038" y="2425700"/>
            <a:ext cx="47625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SS</a:t>
            </a:r>
          </a:p>
        </p:txBody>
      </p:sp>
      <p:sp>
        <p:nvSpPr>
          <p:cNvPr id="24609" name="Rectangle 32"/>
          <p:cNvSpPr>
            <a:spLocks noChangeArrowheads="1"/>
          </p:cNvSpPr>
          <p:nvPr/>
        </p:nvSpPr>
        <p:spPr bwMode="auto">
          <a:xfrm>
            <a:off x="4505325" y="2801938"/>
            <a:ext cx="4730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ES</a:t>
            </a:r>
          </a:p>
        </p:txBody>
      </p:sp>
      <p:sp>
        <p:nvSpPr>
          <p:cNvPr id="24610" name="Rectangle 33"/>
          <p:cNvSpPr>
            <a:spLocks noChangeArrowheads="1"/>
          </p:cNvSpPr>
          <p:nvPr/>
        </p:nvSpPr>
        <p:spPr bwMode="auto">
          <a:xfrm>
            <a:off x="6367463" y="3436938"/>
            <a:ext cx="654050" cy="1011237"/>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总线</a:t>
            </a:r>
          </a:p>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控制</a:t>
            </a:r>
          </a:p>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逻辑</a:t>
            </a:r>
          </a:p>
        </p:txBody>
      </p:sp>
      <p:sp>
        <p:nvSpPr>
          <p:cNvPr id="24611" name="Line 34"/>
          <p:cNvSpPr>
            <a:spLocks noChangeShapeType="1"/>
          </p:cNvSpPr>
          <p:nvPr/>
        </p:nvSpPr>
        <p:spPr bwMode="auto">
          <a:xfrm>
            <a:off x="0" y="3903663"/>
            <a:ext cx="6367463" cy="0"/>
          </a:xfrm>
          <a:prstGeom prst="line">
            <a:avLst/>
          </a:prstGeom>
          <a:noFill/>
          <a:ln w="381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2" name="Line 35"/>
          <p:cNvSpPr>
            <a:spLocks noChangeShapeType="1"/>
          </p:cNvSpPr>
          <p:nvPr/>
        </p:nvSpPr>
        <p:spPr bwMode="auto">
          <a:xfrm flipV="1">
            <a:off x="1633538" y="3514725"/>
            <a:ext cx="0" cy="388938"/>
          </a:xfrm>
          <a:prstGeom prst="line">
            <a:avLst/>
          </a:prstGeom>
          <a:noFill/>
          <a:ln w="381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3" name="Line 36"/>
          <p:cNvSpPr>
            <a:spLocks noChangeShapeType="1"/>
          </p:cNvSpPr>
          <p:nvPr/>
        </p:nvSpPr>
        <p:spPr bwMode="auto">
          <a:xfrm flipV="1">
            <a:off x="4652963" y="3592513"/>
            <a:ext cx="0" cy="311150"/>
          </a:xfrm>
          <a:prstGeom prst="line">
            <a:avLst/>
          </a:prstGeom>
          <a:noFill/>
          <a:ln w="381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4" name="Rectangle 37"/>
          <p:cNvSpPr>
            <a:spLocks noChangeArrowheads="1"/>
          </p:cNvSpPr>
          <p:nvPr/>
        </p:nvSpPr>
        <p:spPr bwMode="auto">
          <a:xfrm>
            <a:off x="1062038" y="4214813"/>
            <a:ext cx="1143000" cy="388937"/>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暂存器</a:t>
            </a:r>
            <a:endParaRPr lang="zh-CN" altLang="zh-CN" sz="2400">
              <a:solidFill>
                <a:schemeClr val="tx1"/>
              </a:solidFill>
              <a:ea typeface="宋体" pitchFamily="2" charset="-122"/>
            </a:endParaRPr>
          </a:p>
        </p:txBody>
      </p:sp>
      <p:sp>
        <p:nvSpPr>
          <p:cNvPr id="24615" name="Rectangle 38"/>
          <p:cNvSpPr>
            <a:spLocks noChangeArrowheads="1"/>
          </p:cNvSpPr>
          <p:nvPr/>
        </p:nvSpPr>
        <p:spPr bwMode="auto">
          <a:xfrm>
            <a:off x="979488" y="5613400"/>
            <a:ext cx="1387475" cy="311150"/>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标志寄存器</a:t>
            </a:r>
            <a:endParaRPr lang="zh-CN" altLang="zh-CN" sz="2400">
              <a:solidFill>
                <a:schemeClr val="tx1"/>
              </a:solidFill>
              <a:ea typeface="宋体" pitchFamily="2" charset="-122"/>
            </a:endParaRPr>
          </a:p>
        </p:txBody>
      </p:sp>
      <p:sp>
        <p:nvSpPr>
          <p:cNvPr id="24616" name="AutoShape 39"/>
          <p:cNvSpPr>
            <a:spLocks noChangeArrowheads="1"/>
          </p:cNvSpPr>
          <p:nvPr/>
        </p:nvSpPr>
        <p:spPr bwMode="auto">
          <a:xfrm>
            <a:off x="979488" y="4914900"/>
            <a:ext cx="1306512" cy="387350"/>
          </a:xfrm>
          <a:prstGeom prst="flowChartManualOperation">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2400">
                <a:solidFill>
                  <a:schemeClr val="tx1"/>
                </a:solidFill>
                <a:ea typeface="宋体" pitchFamily="2" charset="-122"/>
              </a:rPr>
              <a:t>ALU</a:t>
            </a:r>
          </a:p>
        </p:txBody>
      </p:sp>
      <p:sp>
        <p:nvSpPr>
          <p:cNvPr id="24617" name="Rectangle 40"/>
          <p:cNvSpPr>
            <a:spLocks noChangeArrowheads="1"/>
          </p:cNvSpPr>
          <p:nvPr/>
        </p:nvSpPr>
        <p:spPr bwMode="auto">
          <a:xfrm>
            <a:off x="2449513" y="4837113"/>
            <a:ext cx="1060450" cy="620712"/>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EU</a:t>
            </a:r>
          </a:p>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控制</a:t>
            </a:r>
            <a:r>
              <a:rPr lang="zh-CN" altLang="en-US" sz="1800">
                <a:solidFill>
                  <a:schemeClr val="tx1"/>
                </a:solidFill>
                <a:ea typeface="宋体" pitchFamily="2" charset="-122"/>
              </a:rPr>
              <a:t>电路</a:t>
            </a:r>
            <a:endParaRPr lang="zh-CN" altLang="zh-CN" sz="2400">
              <a:solidFill>
                <a:schemeClr val="tx1"/>
              </a:solidFill>
              <a:ea typeface="宋体" pitchFamily="2" charset="-122"/>
            </a:endParaRPr>
          </a:p>
        </p:txBody>
      </p:sp>
      <p:sp>
        <p:nvSpPr>
          <p:cNvPr id="24618" name="Rectangle 41"/>
          <p:cNvSpPr>
            <a:spLocks noChangeArrowheads="1"/>
          </p:cNvSpPr>
          <p:nvPr/>
        </p:nvSpPr>
        <p:spPr bwMode="auto">
          <a:xfrm>
            <a:off x="4000500" y="5070475"/>
            <a:ext cx="1958975" cy="309563"/>
          </a:xfrm>
          <a:prstGeom prst="rect">
            <a:avLst/>
          </a:prstGeom>
          <a:solidFill>
            <a:schemeClr val="accent1"/>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1   2   3   4   5   6</a:t>
            </a:r>
          </a:p>
        </p:txBody>
      </p:sp>
      <p:sp>
        <p:nvSpPr>
          <p:cNvPr id="24619" name="Line 42"/>
          <p:cNvSpPr>
            <a:spLocks noChangeShapeType="1"/>
          </p:cNvSpPr>
          <p:nvPr/>
        </p:nvSpPr>
        <p:spPr bwMode="auto">
          <a:xfrm>
            <a:off x="4244975" y="5070475"/>
            <a:ext cx="0" cy="3095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0" name="Line 43"/>
          <p:cNvSpPr>
            <a:spLocks noChangeShapeType="1"/>
          </p:cNvSpPr>
          <p:nvPr/>
        </p:nvSpPr>
        <p:spPr bwMode="auto">
          <a:xfrm>
            <a:off x="4652963" y="5070475"/>
            <a:ext cx="0" cy="3095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1" name="Line 44"/>
          <p:cNvSpPr>
            <a:spLocks noChangeShapeType="1"/>
          </p:cNvSpPr>
          <p:nvPr/>
        </p:nvSpPr>
        <p:spPr bwMode="auto">
          <a:xfrm>
            <a:off x="4979988" y="5070475"/>
            <a:ext cx="0" cy="3095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2" name="Line 45"/>
          <p:cNvSpPr>
            <a:spLocks noChangeShapeType="1"/>
          </p:cNvSpPr>
          <p:nvPr/>
        </p:nvSpPr>
        <p:spPr bwMode="auto">
          <a:xfrm>
            <a:off x="5307013" y="5070475"/>
            <a:ext cx="0" cy="3095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3" name="Line 46"/>
          <p:cNvSpPr>
            <a:spLocks noChangeShapeType="1"/>
          </p:cNvSpPr>
          <p:nvPr/>
        </p:nvSpPr>
        <p:spPr bwMode="auto">
          <a:xfrm>
            <a:off x="5634038" y="5070475"/>
            <a:ext cx="0" cy="30956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4" name="Line 47"/>
          <p:cNvSpPr>
            <a:spLocks noChangeShapeType="1"/>
          </p:cNvSpPr>
          <p:nvPr/>
        </p:nvSpPr>
        <p:spPr bwMode="auto">
          <a:xfrm flipH="1">
            <a:off x="3509963" y="5226050"/>
            <a:ext cx="490537"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5" name="Line 48"/>
          <p:cNvSpPr>
            <a:spLocks noChangeShapeType="1"/>
          </p:cNvSpPr>
          <p:nvPr/>
        </p:nvSpPr>
        <p:spPr bwMode="auto">
          <a:xfrm flipV="1">
            <a:off x="3756025" y="3903663"/>
            <a:ext cx="0" cy="1322387"/>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6" name="Line 49"/>
          <p:cNvSpPr>
            <a:spLocks noChangeShapeType="1"/>
          </p:cNvSpPr>
          <p:nvPr/>
        </p:nvSpPr>
        <p:spPr bwMode="auto">
          <a:xfrm>
            <a:off x="6694488" y="4448175"/>
            <a:ext cx="0" cy="7778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7" name="Line 50"/>
          <p:cNvSpPr>
            <a:spLocks noChangeShapeType="1"/>
          </p:cNvSpPr>
          <p:nvPr/>
        </p:nvSpPr>
        <p:spPr bwMode="auto">
          <a:xfrm flipH="1">
            <a:off x="5959475" y="5226050"/>
            <a:ext cx="735013" cy="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8" name="Line 51"/>
          <p:cNvSpPr>
            <a:spLocks noChangeShapeType="1"/>
          </p:cNvSpPr>
          <p:nvPr/>
        </p:nvSpPr>
        <p:spPr bwMode="auto">
          <a:xfrm>
            <a:off x="7021513" y="3592513"/>
            <a:ext cx="488950"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9" name="Line 52"/>
          <p:cNvSpPr>
            <a:spLocks noChangeShapeType="1"/>
          </p:cNvSpPr>
          <p:nvPr/>
        </p:nvSpPr>
        <p:spPr bwMode="auto">
          <a:xfrm>
            <a:off x="7021513" y="3981450"/>
            <a:ext cx="488950" cy="0"/>
          </a:xfrm>
          <a:prstGeom prst="line">
            <a:avLst/>
          </a:prstGeom>
          <a:noFill/>
          <a:ln w="381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0" name="Line 53"/>
          <p:cNvSpPr>
            <a:spLocks noChangeShapeType="1"/>
          </p:cNvSpPr>
          <p:nvPr/>
        </p:nvSpPr>
        <p:spPr bwMode="auto">
          <a:xfrm>
            <a:off x="7021513" y="4370388"/>
            <a:ext cx="488950" cy="0"/>
          </a:xfrm>
          <a:prstGeom prst="line">
            <a:avLst/>
          </a:prstGeom>
          <a:noFill/>
          <a:ln w="381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1" name="Line 54"/>
          <p:cNvSpPr>
            <a:spLocks noChangeShapeType="1"/>
          </p:cNvSpPr>
          <p:nvPr/>
        </p:nvSpPr>
        <p:spPr bwMode="auto">
          <a:xfrm>
            <a:off x="1633538" y="3903663"/>
            <a:ext cx="0" cy="311150"/>
          </a:xfrm>
          <a:prstGeom prst="line">
            <a:avLst/>
          </a:prstGeom>
          <a:noFill/>
          <a:ln w="38100">
            <a:solidFill>
              <a:schemeClr val="bg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2" name="Line 55"/>
          <p:cNvSpPr>
            <a:spLocks noChangeShapeType="1"/>
          </p:cNvSpPr>
          <p:nvPr/>
        </p:nvSpPr>
        <p:spPr bwMode="auto">
          <a:xfrm>
            <a:off x="1306513" y="4603750"/>
            <a:ext cx="0" cy="31115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3" name="Line 56"/>
          <p:cNvSpPr>
            <a:spLocks noChangeShapeType="1"/>
          </p:cNvSpPr>
          <p:nvPr/>
        </p:nvSpPr>
        <p:spPr bwMode="auto">
          <a:xfrm>
            <a:off x="1878013" y="4603750"/>
            <a:ext cx="0" cy="31115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4" name="Line 57"/>
          <p:cNvSpPr>
            <a:spLocks noChangeShapeType="1"/>
          </p:cNvSpPr>
          <p:nvPr/>
        </p:nvSpPr>
        <p:spPr bwMode="auto">
          <a:xfrm>
            <a:off x="1795463" y="5302250"/>
            <a:ext cx="0" cy="31115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5" name="Line 58"/>
          <p:cNvSpPr>
            <a:spLocks noChangeShapeType="1"/>
          </p:cNvSpPr>
          <p:nvPr/>
        </p:nvSpPr>
        <p:spPr bwMode="auto">
          <a:xfrm>
            <a:off x="1470025" y="5302250"/>
            <a:ext cx="0" cy="155575"/>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6" name="Line 59"/>
          <p:cNvSpPr>
            <a:spLocks noChangeShapeType="1"/>
          </p:cNvSpPr>
          <p:nvPr/>
        </p:nvSpPr>
        <p:spPr bwMode="auto">
          <a:xfrm flipH="1">
            <a:off x="652463" y="5457825"/>
            <a:ext cx="817562"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7" name="Line 60"/>
          <p:cNvSpPr>
            <a:spLocks noChangeShapeType="1"/>
          </p:cNvSpPr>
          <p:nvPr/>
        </p:nvSpPr>
        <p:spPr bwMode="auto">
          <a:xfrm flipV="1">
            <a:off x="652463" y="3903663"/>
            <a:ext cx="0" cy="1554162"/>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8" name="Line 61"/>
          <p:cNvSpPr>
            <a:spLocks noChangeShapeType="1"/>
          </p:cNvSpPr>
          <p:nvPr/>
        </p:nvSpPr>
        <p:spPr bwMode="auto">
          <a:xfrm>
            <a:off x="1633538" y="5924550"/>
            <a:ext cx="0" cy="233363"/>
          </a:xfrm>
          <a:prstGeom prst="line">
            <a:avLst/>
          </a:prstGeom>
          <a:noFill/>
          <a:ln w="9525">
            <a:solidFill>
              <a:schemeClr val="bg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39" name="Line 62"/>
          <p:cNvSpPr>
            <a:spLocks noChangeShapeType="1"/>
          </p:cNvSpPr>
          <p:nvPr/>
        </p:nvSpPr>
        <p:spPr bwMode="auto">
          <a:xfrm flipH="1">
            <a:off x="407988" y="6157913"/>
            <a:ext cx="122555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0" name="Line 63"/>
          <p:cNvSpPr>
            <a:spLocks noChangeShapeType="1"/>
          </p:cNvSpPr>
          <p:nvPr/>
        </p:nvSpPr>
        <p:spPr bwMode="auto">
          <a:xfrm flipV="1">
            <a:off x="407988" y="3903663"/>
            <a:ext cx="0" cy="225425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1" name="Line 64"/>
          <p:cNvSpPr>
            <a:spLocks noChangeShapeType="1"/>
          </p:cNvSpPr>
          <p:nvPr/>
        </p:nvSpPr>
        <p:spPr bwMode="auto">
          <a:xfrm flipV="1">
            <a:off x="2693988" y="4603750"/>
            <a:ext cx="0" cy="233363"/>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2" name="Line 65"/>
          <p:cNvSpPr>
            <a:spLocks noChangeShapeType="1"/>
          </p:cNvSpPr>
          <p:nvPr/>
        </p:nvSpPr>
        <p:spPr bwMode="auto">
          <a:xfrm flipV="1">
            <a:off x="2857500" y="4603750"/>
            <a:ext cx="0" cy="233363"/>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3" name="Line 66"/>
          <p:cNvSpPr>
            <a:spLocks noChangeShapeType="1"/>
          </p:cNvSpPr>
          <p:nvPr/>
        </p:nvSpPr>
        <p:spPr bwMode="auto">
          <a:xfrm flipV="1">
            <a:off x="3021013" y="4603750"/>
            <a:ext cx="0" cy="233363"/>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4" name="Line 67"/>
          <p:cNvSpPr>
            <a:spLocks noChangeShapeType="1"/>
          </p:cNvSpPr>
          <p:nvPr/>
        </p:nvSpPr>
        <p:spPr bwMode="auto">
          <a:xfrm flipV="1">
            <a:off x="3429000" y="4603750"/>
            <a:ext cx="0" cy="233363"/>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5" name="Line 68"/>
          <p:cNvSpPr>
            <a:spLocks noChangeShapeType="1"/>
          </p:cNvSpPr>
          <p:nvPr/>
        </p:nvSpPr>
        <p:spPr bwMode="auto">
          <a:xfrm flipV="1">
            <a:off x="4327525" y="1293813"/>
            <a:ext cx="0" cy="35560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6" name="Line 69"/>
          <p:cNvSpPr>
            <a:spLocks noChangeShapeType="1"/>
          </p:cNvSpPr>
          <p:nvPr/>
        </p:nvSpPr>
        <p:spPr bwMode="auto">
          <a:xfrm flipV="1">
            <a:off x="4899025" y="1285875"/>
            <a:ext cx="0" cy="363538"/>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7" name="Line 70"/>
          <p:cNvSpPr>
            <a:spLocks noChangeShapeType="1"/>
          </p:cNvSpPr>
          <p:nvPr/>
        </p:nvSpPr>
        <p:spPr bwMode="auto">
          <a:xfrm flipV="1">
            <a:off x="5795963" y="1539875"/>
            <a:ext cx="0" cy="23637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8" name="Line 71"/>
          <p:cNvSpPr>
            <a:spLocks noChangeShapeType="1"/>
          </p:cNvSpPr>
          <p:nvPr/>
        </p:nvSpPr>
        <p:spPr bwMode="auto">
          <a:xfrm flipH="1">
            <a:off x="4899025" y="1544638"/>
            <a:ext cx="896938" cy="0"/>
          </a:xfrm>
          <a:prstGeom prst="line">
            <a:avLst/>
          </a:prstGeom>
          <a:noFill/>
          <a:ln w="38100">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49" name="Text Box 72"/>
          <p:cNvSpPr txBox="1">
            <a:spLocks noChangeArrowheads="1"/>
          </p:cNvSpPr>
          <p:nvPr/>
        </p:nvSpPr>
        <p:spPr bwMode="auto">
          <a:xfrm>
            <a:off x="5857875" y="1493838"/>
            <a:ext cx="461963" cy="186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1800">
                <a:solidFill>
                  <a:schemeClr val="tx1"/>
                </a:solidFill>
                <a:ea typeface="宋体" pitchFamily="2" charset="-122"/>
              </a:rPr>
              <a:t>16位数据总线</a:t>
            </a:r>
          </a:p>
        </p:txBody>
      </p:sp>
      <p:sp>
        <p:nvSpPr>
          <p:cNvPr id="24650" name="Text Box 73"/>
          <p:cNvSpPr txBox="1">
            <a:spLocks noChangeArrowheads="1"/>
          </p:cNvSpPr>
          <p:nvPr/>
        </p:nvSpPr>
        <p:spPr bwMode="auto">
          <a:xfrm>
            <a:off x="3654425" y="1960563"/>
            <a:ext cx="461963" cy="116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1800">
                <a:solidFill>
                  <a:schemeClr val="tx1"/>
                </a:solidFill>
                <a:ea typeface="宋体" pitchFamily="2" charset="-122"/>
              </a:rPr>
              <a:t>段寄存器</a:t>
            </a:r>
          </a:p>
        </p:txBody>
      </p:sp>
      <p:sp>
        <p:nvSpPr>
          <p:cNvPr id="24651" name="Text Box 74"/>
          <p:cNvSpPr txBox="1">
            <a:spLocks noChangeArrowheads="1"/>
          </p:cNvSpPr>
          <p:nvPr/>
        </p:nvSpPr>
        <p:spPr bwMode="auto">
          <a:xfrm>
            <a:off x="388938" y="1416050"/>
            <a:ext cx="461962" cy="1709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1800">
                <a:solidFill>
                  <a:schemeClr val="tx1"/>
                </a:solidFill>
                <a:ea typeface="宋体" pitchFamily="2" charset="-122"/>
              </a:rPr>
              <a:t>通用寄存器组</a:t>
            </a:r>
          </a:p>
        </p:txBody>
      </p:sp>
      <p:sp>
        <p:nvSpPr>
          <p:cNvPr id="24652" name="Text Box 75"/>
          <p:cNvSpPr txBox="1">
            <a:spLocks noChangeArrowheads="1"/>
          </p:cNvSpPr>
          <p:nvPr/>
        </p:nvSpPr>
        <p:spPr bwMode="auto">
          <a:xfrm>
            <a:off x="7837488" y="3825875"/>
            <a:ext cx="1306512"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1800">
                <a:solidFill>
                  <a:schemeClr val="tx1"/>
                </a:solidFill>
                <a:ea typeface="宋体" pitchFamily="2" charset="-122"/>
              </a:rPr>
              <a:t>系统总线</a:t>
            </a:r>
          </a:p>
        </p:txBody>
      </p:sp>
      <p:sp>
        <p:nvSpPr>
          <p:cNvPr id="24653" name="AutoShape 76"/>
          <p:cNvSpPr>
            <a:spLocks/>
          </p:cNvSpPr>
          <p:nvPr/>
        </p:nvSpPr>
        <p:spPr bwMode="auto">
          <a:xfrm>
            <a:off x="7593013" y="3592513"/>
            <a:ext cx="163512" cy="855662"/>
          </a:xfrm>
          <a:prstGeom prst="rightBrace">
            <a:avLst>
              <a:gd name="adj1" fmla="val 43609"/>
              <a:gd name="adj2" fmla="val 50000"/>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a:solidFill>
                <a:schemeClr val="tx1"/>
              </a:solidFill>
              <a:ea typeface="宋体" pitchFamily="2" charset="-122"/>
            </a:endParaRPr>
          </a:p>
        </p:txBody>
      </p:sp>
      <p:sp>
        <p:nvSpPr>
          <p:cNvPr id="24654" name="Text Box 77"/>
          <p:cNvSpPr txBox="1">
            <a:spLocks noChangeArrowheads="1"/>
          </p:cNvSpPr>
          <p:nvPr/>
        </p:nvSpPr>
        <p:spPr bwMode="auto">
          <a:xfrm>
            <a:off x="2233613" y="3514725"/>
            <a:ext cx="212248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1800">
                <a:solidFill>
                  <a:schemeClr val="tx1"/>
                </a:solidFill>
                <a:ea typeface="宋体" pitchFamily="2" charset="-122"/>
              </a:rPr>
              <a:t>16位CPU内总线</a:t>
            </a:r>
          </a:p>
        </p:txBody>
      </p:sp>
      <p:sp>
        <p:nvSpPr>
          <p:cNvPr id="24655" name="Rectangle 78"/>
          <p:cNvSpPr>
            <a:spLocks noChangeArrowheads="1"/>
          </p:cNvSpPr>
          <p:nvPr/>
        </p:nvSpPr>
        <p:spPr bwMode="auto">
          <a:xfrm>
            <a:off x="2528888" y="606425"/>
            <a:ext cx="5032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AX</a:t>
            </a:r>
          </a:p>
        </p:txBody>
      </p:sp>
      <p:sp>
        <p:nvSpPr>
          <p:cNvPr id="24656" name="Rectangle 79"/>
          <p:cNvSpPr>
            <a:spLocks noChangeArrowheads="1"/>
          </p:cNvSpPr>
          <p:nvPr/>
        </p:nvSpPr>
        <p:spPr bwMode="auto">
          <a:xfrm>
            <a:off x="2528888" y="885825"/>
            <a:ext cx="503237"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BX</a:t>
            </a:r>
          </a:p>
        </p:txBody>
      </p:sp>
      <p:sp>
        <p:nvSpPr>
          <p:cNvPr id="24657" name="Rectangle 80"/>
          <p:cNvSpPr>
            <a:spLocks noChangeArrowheads="1"/>
          </p:cNvSpPr>
          <p:nvPr/>
        </p:nvSpPr>
        <p:spPr bwMode="auto">
          <a:xfrm>
            <a:off x="2528888" y="1228725"/>
            <a:ext cx="4984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CX</a:t>
            </a:r>
          </a:p>
        </p:txBody>
      </p:sp>
      <p:sp>
        <p:nvSpPr>
          <p:cNvPr id="24658" name="Line 81"/>
          <p:cNvSpPr>
            <a:spLocks noChangeShapeType="1"/>
          </p:cNvSpPr>
          <p:nvPr/>
        </p:nvSpPr>
        <p:spPr bwMode="auto">
          <a:xfrm flipV="1">
            <a:off x="4572000" y="793750"/>
            <a:ext cx="0" cy="150813"/>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59" name="Line 82"/>
          <p:cNvSpPr>
            <a:spLocks noChangeShapeType="1"/>
          </p:cNvSpPr>
          <p:nvPr/>
        </p:nvSpPr>
        <p:spPr bwMode="auto">
          <a:xfrm>
            <a:off x="4572000" y="793750"/>
            <a:ext cx="204152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60" name="Line 83"/>
          <p:cNvSpPr>
            <a:spLocks noChangeShapeType="1"/>
          </p:cNvSpPr>
          <p:nvPr/>
        </p:nvSpPr>
        <p:spPr bwMode="auto">
          <a:xfrm>
            <a:off x="6613525" y="793750"/>
            <a:ext cx="0" cy="2643188"/>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61" name="Text Box 84"/>
          <p:cNvSpPr txBox="1">
            <a:spLocks noChangeArrowheads="1"/>
          </p:cNvSpPr>
          <p:nvPr/>
        </p:nvSpPr>
        <p:spPr bwMode="auto">
          <a:xfrm>
            <a:off x="4816475" y="404813"/>
            <a:ext cx="196056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1800">
                <a:solidFill>
                  <a:schemeClr val="tx1"/>
                </a:solidFill>
                <a:ea typeface="宋体" pitchFamily="2" charset="-122"/>
              </a:rPr>
              <a:t>20位地址总线</a:t>
            </a:r>
          </a:p>
        </p:txBody>
      </p:sp>
      <p:sp>
        <p:nvSpPr>
          <p:cNvPr id="24662" name="Text Box 85"/>
          <p:cNvSpPr txBox="1">
            <a:spLocks noChangeArrowheads="1"/>
          </p:cNvSpPr>
          <p:nvPr/>
        </p:nvSpPr>
        <p:spPr bwMode="auto">
          <a:xfrm>
            <a:off x="4327525" y="5457825"/>
            <a:ext cx="14684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1800">
                <a:solidFill>
                  <a:schemeClr val="tx1"/>
                </a:solidFill>
                <a:ea typeface="宋体" pitchFamily="2" charset="-122"/>
              </a:rPr>
              <a:t>指令队列</a:t>
            </a:r>
          </a:p>
        </p:txBody>
      </p:sp>
      <p:sp>
        <p:nvSpPr>
          <p:cNvPr id="24663" name="Line 86"/>
          <p:cNvSpPr>
            <a:spLocks noChangeShapeType="1"/>
          </p:cNvSpPr>
          <p:nvPr/>
        </p:nvSpPr>
        <p:spPr bwMode="auto">
          <a:xfrm>
            <a:off x="3635375" y="549275"/>
            <a:ext cx="38100" cy="6308725"/>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64" name="Text Box 87"/>
          <p:cNvSpPr txBox="1">
            <a:spLocks noChangeArrowheads="1"/>
          </p:cNvSpPr>
          <p:nvPr/>
        </p:nvSpPr>
        <p:spPr bwMode="auto">
          <a:xfrm>
            <a:off x="341313" y="6200775"/>
            <a:ext cx="3074987"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2400">
                <a:solidFill>
                  <a:schemeClr val="hlink"/>
                </a:solidFill>
                <a:ea typeface="宋体" pitchFamily="2" charset="-122"/>
              </a:rPr>
              <a:t>执行单元（EU）</a:t>
            </a:r>
          </a:p>
        </p:txBody>
      </p:sp>
      <p:sp>
        <p:nvSpPr>
          <p:cNvPr id="24665" name="Text Box 88"/>
          <p:cNvSpPr txBox="1">
            <a:spLocks noChangeArrowheads="1"/>
          </p:cNvSpPr>
          <p:nvPr/>
        </p:nvSpPr>
        <p:spPr bwMode="auto">
          <a:xfrm>
            <a:off x="4100513" y="6196013"/>
            <a:ext cx="4013200" cy="457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2400">
                <a:solidFill>
                  <a:schemeClr val="hlink"/>
                </a:solidFill>
                <a:ea typeface="宋体" pitchFamily="2" charset="-122"/>
              </a:rPr>
              <a:t>总线接口单元（BIU）</a:t>
            </a:r>
          </a:p>
        </p:txBody>
      </p:sp>
      <p:sp>
        <p:nvSpPr>
          <p:cNvPr id="24666" name="Rectangle 89"/>
          <p:cNvSpPr>
            <a:spLocks noChangeArrowheads="1"/>
          </p:cNvSpPr>
          <p:nvPr/>
        </p:nvSpPr>
        <p:spPr bwMode="auto">
          <a:xfrm>
            <a:off x="2449513" y="4214813"/>
            <a:ext cx="11144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r>
              <a:rPr lang="zh-CN" altLang="zh-CN" sz="1800">
                <a:solidFill>
                  <a:schemeClr val="tx1"/>
                </a:solidFill>
                <a:ea typeface="宋体" pitchFamily="2" charset="-122"/>
              </a:rPr>
              <a:t>控制信号</a:t>
            </a:r>
          </a:p>
        </p:txBody>
      </p:sp>
      <p:sp>
        <p:nvSpPr>
          <p:cNvPr id="24667" name="Text Box 90"/>
          <p:cNvSpPr txBox="1">
            <a:spLocks noChangeArrowheads="1"/>
          </p:cNvSpPr>
          <p:nvPr/>
        </p:nvSpPr>
        <p:spPr bwMode="auto">
          <a:xfrm>
            <a:off x="3021013" y="4448175"/>
            <a:ext cx="488950"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zh-CN" sz="2400">
                <a:solidFill>
                  <a:schemeClr val="tx1"/>
                </a:solidFill>
                <a:ea typeface="宋体" pitchFamily="2" charset="-122"/>
              </a:rPr>
              <a:t>…</a:t>
            </a:r>
          </a:p>
        </p:txBody>
      </p:sp>
      <p:sp>
        <p:nvSpPr>
          <p:cNvPr id="24668" name="Text Box 91"/>
          <p:cNvSpPr txBox="1">
            <a:spLocks noChangeArrowheads="1"/>
          </p:cNvSpPr>
          <p:nvPr/>
        </p:nvSpPr>
        <p:spPr bwMode="auto">
          <a:xfrm>
            <a:off x="1619250" y="0"/>
            <a:ext cx="2808288" cy="5191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
                <a:schemeClr val="hlink"/>
              </a:buClr>
              <a:buSzTx/>
              <a:buFont typeface="Wingdings" pitchFamily="2" charset="2"/>
              <a:buNone/>
            </a:pPr>
            <a:r>
              <a:rPr lang="zh-CN" altLang="zh-CN">
                <a:solidFill>
                  <a:srgbClr val="0066FF"/>
                </a:solidFill>
                <a:ea typeface="宋体" pitchFamily="2" charset="-122"/>
              </a:rPr>
              <a:t>8086CPU结构</a:t>
            </a:r>
          </a:p>
        </p:txBody>
      </p:sp>
      <p:sp>
        <p:nvSpPr>
          <p:cNvPr id="24669" name="Line 6"/>
          <p:cNvSpPr>
            <a:spLocks noChangeShapeType="1"/>
          </p:cNvSpPr>
          <p:nvPr/>
        </p:nvSpPr>
        <p:spPr bwMode="auto">
          <a:xfrm>
            <a:off x="968375" y="1882775"/>
            <a:ext cx="1470025"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70" name="Text Box 15"/>
          <p:cNvSpPr txBox="1">
            <a:spLocks noChangeArrowheads="1"/>
          </p:cNvSpPr>
          <p:nvPr/>
        </p:nvSpPr>
        <p:spPr bwMode="auto">
          <a:xfrm>
            <a:off x="968375" y="1509713"/>
            <a:ext cx="7350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800">
                <a:solidFill>
                  <a:schemeClr val="tx1"/>
                </a:solidFill>
                <a:ea typeface="宋体" pitchFamily="2" charset="-122"/>
              </a:rPr>
              <a:t>D</a:t>
            </a:r>
            <a:r>
              <a:rPr lang="zh-CN" altLang="zh-CN" sz="1800">
                <a:solidFill>
                  <a:schemeClr val="tx1"/>
                </a:solidFill>
                <a:ea typeface="宋体" pitchFamily="2" charset="-122"/>
              </a:rPr>
              <a:t>H</a:t>
            </a:r>
          </a:p>
        </p:txBody>
      </p:sp>
      <p:sp>
        <p:nvSpPr>
          <p:cNvPr id="24671" name="Text Box 15"/>
          <p:cNvSpPr txBox="1">
            <a:spLocks noChangeArrowheads="1"/>
          </p:cNvSpPr>
          <p:nvPr/>
        </p:nvSpPr>
        <p:spPr bwMode="auto">
          <a:xfrm>
            <a:off x="1712913" y="1493838"/>
            <a:ext cx="70326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800">
                <a:solidFill>
                  <a:schemeClr val="tx1"/>
                </a:solidFill>
                <a:ea typeface="宋体" pitchFamily="2" charset="-122"/>
              </a:rPr>
              <a:t>DL</a:t>
            </a:r>
            <a:endParaRPr lang="zh-CN" altLang="zh-CN" sz="1800">
              <a:solidFill>
                <a:schemeClr val="tx1"/>
              </a:solidFill>
              <a:ea typeface="宋体" pitchFamily="2" charset="-122"/>
            </a:endParaRPr>
          </a:p>
        </p:txBody>
      </p:sp>
      <p:sp>
        <p:nvSpPr>
          <p:cNvPr id="24672" name="Text Box 15"/>
          <p:cNvSpPr txBox="1">
            <a:spLocks noChangeArrowheads="1"/>
          </p:cNvSpPr>
          <p:nvPr/>
        </p:nvSpPr>
        <p:spPr bwMode="auto">
          <a:xfrm>
            <a:off x="2530475" y="1519238"/>
            <a:ext cx="735013"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800">
                <a:solidFill>
                  <a:schemeClr val="tx1"/>
                </a:solidFill>
                <a:ea typeface="宋体" pitchFamily="2" charset="-122"/>
              </a:rPr>
              <a:t>DX</a:t>
            </a:r>
            <a:endParaRPr lang="zh-CN" altLang="zh-CN" sz="1800">
              <a:solidFill>
                <a:schemeClr val="tx1"/>
              </a:solidFill>
              <a:ea typeface="宋体" pitchFamily="2" charset="-122"/>
            </a:endParaRPr>
          </a:p>
        </p:txBody>
      </p:sp>
      <p:sp>
        <p:nvSpPr>
          <p:cNvPr id="2" name="TextBox 1"/>
          <p:cNvSpPr txBox="1"/>
          <p:nvPr/>
        </p:nvSpPr>
        <p:spPr>
          <a:xfrm>
            <a:off x="5441950" y="5671899"/>
            <a:ext cx="3351534" cy="369332"/>
          </a:xfrm>
          <a:prstGeom prst="rect">
            <a:avLst/>
          </a:prstGeom>
          <a:noFill/>
        </p:spPr>
        <p:txBody>
          <a:bodyPr wrap="square" rtlCol="0">
            <a:spAutoFit/>
          </a:bodyPr>
          <a:lstStyle/>
          <a:p>
            <a:r>
              <a:rPr lang="en-US" altLang="zh-CN" b="1" dirty="0">
                <a:solidFill>
                  <a:srgbClr val="0070C0"/>
                </a:solidFill>
              </a:rPr>
              <a:t>8088</a:t>
            </a:r>
            <a:r>
              <a:rPr lang="zh-CN" altLang="en-US" b="1" dirty="0">
                <a:solidFill>
                  <a:srgbClr val="0070C0"/>
                </a:solidFill>
              </a:rPr>
              <a:t>的指令队列长度为</a:t>
            </a:r>
            <a:r>
              <a:rPr lang="en-US" altLang="zh-CN" b="1" dirty="0">
                <a:solidFill>
                  <a:srgbClr val="0070C0"/>
                </a:solidFill>
              </a:rPr>
              <a:t>4</a:t>
            </a:r>
            <a:r>
              <a:rPr lang="zh-CN" altLang="en-US" b="1" dirty="0">
                <a:solidFill>
                  <a:srgbClr val="0070C0"/>
                </a:solidFill>
              </a:rPr>
              <a:t>字节</a:t>
            </a:r>
          </a:p>
        </p:txBody>
      </p:sp>
    </p:spTree>
  </p:cSld>
  <p:clrMapOvr>
    <a:masterClrMapping/>
  </p:clrMapOvr>
  <p:transition spd="slow">
    <p:blind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57AC8131-294F-473E-B74B-D0BA6C81B888}"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2</a:t>
            </a:fld>
            <a:endParaRPr lang="en-US" altLang="zh-CN" sz="1400" b="0">
              <a:solidFill>
                <a:schemeClr val="tx1"/>
              </a:solidFill>
              <a:ea typeface="宋体" pitchFamily="2" charset="-122"/>
            </a:endParaRPr>
          </a:p>
        </p:txBody>
      </p:sp>
      <p:sp>
        <p:nvSpPr>
          <p:cNvPr id="7171" name="Rectangle 2"/>
          <p:cNvSpPr>
            <a:spLocks noGrp="1" noChangeArrowheads="1"/>
          </p:cNvSpPr>
          <p:nvPr>
            <p:ph type="title"/>
          </p:nvPr>
        </p:nvSpPr>
        <p:spPr>
          <a:xfrm>
            <a:off x="1150938" y="214313"/>
            <a:ext cx="7793037" cy="766415"/>
          </a:xfrm>
        </p:spPr>
        <p:txBody>
          <a:bodyPr/>
          <a:lstStyle/>
          <a:p>
            <a:pPr eaLnBrk="1" hangingPunct="1"/>
            <a:r>
              <a:rPr lang="zh-CN" altLang="en-US" sz="4800" dirty="0">
                <a:latin typeface="隶书" pitchFamily="49" charset="-122"/>
              </a:rPr>
              <a:t>主要内容：</a:t>
            </a:r>
          </a:p>
        </p:txBody>
      </p:sp>
      <p:sp>
        <p:nvSpPr>
          <p:cNvPr id="18435" name="Rectangle 3"/>
          <p:cNvSpPr>
            <a:spLocks noGrp="1" noChangeArrowheads="1"/>
          </p:cNvSpPr>
          <p:nvPr>
            <p:ph type="body" idx="1"/>
          </p:nvPr>
        </p:nvSpPr>
        <p:spPr>
          <a:xfrm>
            <a:off x="899592" y="1118494"/>
            <a:ext cx="7199312" cy="5101104"/>
          </a:xfrm>
        </p:spPr>
        <p:txBody>
          <a:bodyPr/>
          <a:lstStyle/>
          <a:p>
            <a:pPr eaLnBrk="1" hangingPunct="1">
              <a:lnSpc>
                <a:spcPct val="120000"/>
              </a:lnSpc>
            </a:pPr>
            <a:r>
              <a:rPr lang="zh-CN" altLang="en-US" sz="2400" dirty="0">
                <a:latin typeface="宋体" pitchFamily="2" charset="-122"/>
              </a:rPr>
              <a:t>808</a:t>
            </a:r>
            <a:r>
              <a:rPr lang="en-US" altLang="zh-CN" sz="2400" dirty="0">
                <a:latin typeface="宋体" pitchFamily="2" charset="-122"/>
              </a:rPr>
              <a:t>6/8088</a:t>
            </a:r>
            <a:r>
              <a:rPr lang="zh-CN" altLang="en-US" sz="2400" dirty="0">
                <a:latin typeface="宋体" pitchFamily="2" charset="-122"/>
              </a:rPr>
              <a:t>微处理器</a:t>
            </a:r>
          </a:p>
          <a:p>
            <a:pPr lvl="1" eaLnBrk="1" hangingPunct="1">
              <a:lnSpc>
                <a:spcPct val="120000"/>
              </a:lnSpc>
            </a:pPr>
            <a:r>
              <a:rPr lang="zh-CN" altLang="en-US" dirty="0">
                <a:latin typeface="宋体" pitchFamily="2" charset="-122"/>
              </a:rPr>
              <a:t>特点</a:t>
            </a:r>
          </a:p>
          <a:p>
            <a:pPr lvl="1" eaLnBrk="1" hangingPunct="1">
              <a:lnSpc>
                <a:spcPct val="120000"/>
              </a:lnSpc>
              <a:spcBef>
                <a:spcPct val="5000"/>
              </a:spcBef>
            </a:pPr>
            <a:r>
              <a:rPr lang="zh-CN" altLang="en-US" dirty="0">
                <a:latin typeface="宋体" pitchFamily="2" charset="-122"/>
              </a:rPr>
              <a:t>主要引线功能和内部结构</a:t>
            </a:r>
          </a:p>
          <a:p>
            <a:pPr lvl="1" eaLnBrk="1" hangingPunct="1">
              <a:lnSpc>
                <a:spcPct val="120000"/>
              </a:lnSpc>
              <a:spcBef>
                <a:spcPct val="5000"/>
              </a:spcBef>
            </a:pPr>
            <a:r>
              <a:rPr lang="zh-CN" altLang="en-US" dirty="0">
                <a:latin typeface="宋体" pitchFamily="2" charset="-122"/>
              </a:rPr>
              <a:t>内部寄存器</a:t>
            </a:r>
          </a:p>
          <a:p>
            <a:pPr lvl="1" eaLnBrk="1" hangingPunct="1">
              <a:lnSpc>
                <a:spcPct val="120000"/>
              </a:lnSpc>
              <a:spcBef>
                <a:spcPct val="5000"/>
              </a:spcBef>
            </a:pPr>
            <a:r>
              <a:rPr lang="zh-CN" altLang="en-US" dirty="0">
                <a:latin typeface="宋体" pitchFamily="2" charset="-122"/>
              </a:rPr>
              <a:t>存储器寻址</a:t>
            </a:r>
          </a:p>
          <a:p>
            <a:pPr lvl="1" eaLnBrk="1" hangingPunct="1">
              <a:lnSpc>
                <a:spcPct val="120000"/>
              </a:lnSpc>
              <a:spcBef>
                <a:spcPct val="5000"/>
              </a:spcBef>
            </a:pPr>
            <a:r>
              <a:rPr lang="zh-CN" altLang="en-US" dirty="0">
                <a:latin typeface="宋体" pitchFamily="2" charset="-122"/>
              </a:rPr>
              <a:t>总线时序</a:t>
            </a:r>
            <a:endParaRPr lang="en-US" altLang="zh-CN" dirty="0">
              <a:latin typeface="宋体" pitchFamily="2" charset="-122"/>
            </a:endParaRPr>
          </a:p>
          <a:p>
            <a:pPr eaLnBrk="1" hangingPunct="1">
              <a:lnSpc>
                <a:spcPct val="120000"/>
              </a:lnSpc>
              <a:spcBef>
                <a:spcPct val="5000"/>
              </a:spcBef>
            </a:pPr>
            <a:r>
              <a:rPr lang="en-US" altLang="zh-CN" sz="2400" dirty="0">
                <a:latin typeface="宋体" pitchFamily="2" charset="-122"/>
              </a:rPr>
              <a:t>IA-32</a:t>
            </a:r>
            <a:r>
              <a:rPr lang="zh-CN" altLang="en-US" sz="2400" dirty="0">
                <a:latin typeface="宋体" pitchFamily="2" charset="-122"/>
              </a:rPr>
              <a:t>微处理器</a:t>
            </a:r>
            <a:endParaRPr lang="en-US" altLang="zh-CN" sz="2400" dirty="0">
              <a:latin typeface="宋体" pitchFamily="2" charset="-122"/>
            </a:endParaRPr>
          </a:p>
          <a:p>
            <a:pPr lvl="1" eaLnBrk="1" hangingPunct="1">
              <a:spcBef>
                <a:spcPct val="50000"/>
              </a:spcBef>
              <a:buFont typeface="Wingdings" panose="05000000000000000000" pitchFamily="2" charset="2"/>
              <a:buChar char="u"/>
            </a:pPr>
            <a:r>
              <a:rPr lang="zh-CN" altLang="zh-CN" sz="2000" dirty="0">
                <a:solidFill>
                  <a:schemeClr val="bg2"/>
                </a:solidFill>
              </a:rPr>
              <a:t>IA-32微处理器结构</a:t>
            </a:r>
          </a:p>
          <a:p>
            <a:pPr lvl="1" eaLnBrk="1" hangingPunct="1">
              <a:spcBef>
                <a:spcPct val="50000"/>
              </a:spcBef>
              <a:buFont typeface="Wingdings" panose="05000000000000000000" pitchFamily="2" charset="2"/>
              <a:buChar char="u"/>
            </a:pPr>
            <a:r>
              <a:rPr lang="zh-CN" altLang="zh-CN" sz="2000" dirty="0">
                <a:solidFill>
                  <a:schemeClr val="bg2"/>
                </a:solidFill>
              </a:rPr>
              <a:t>IA-32微处理器工作方式</a:t>
            </a:r>
            <a:endParaRPr lang="en-US" altLang="zh-CN" sz="2000" dirty="0">
              <a:solidFill>
                <a:schemeClr val="bg2"/>
              </a:solidFill>
            </a:endParaRPr>
          </a:p>
          <a:p>
            <a:pPr lvl="1" eaLnBrk="1" hangingPunct="1">
              <a:spcBef>
                <a:spcPct val="50000"/>
              </a:spcBef>
              <a:buFont typeface="Wingdings" panose="05000000000000000000" pitchFamily="2" charset="2"/>
              <a:buChar char="u"/>
            </a:pPr>
            <a:r>
              <a:rPr lang="zh-CN" altLang="en-US" sz="2000" dirty="0">
                <a:latin typeface="宋体" panose="02010600030101010101" pitchFamily="2" charset="-122"/>
              </a:rPr>
              <a:t>保护模式下的存储器访问</a:t>
            </a:r>
            <a:endParaRPr lang="zh-CN" altLang="zh-CN" sz="2000" dirty="0"/>
          </a:p>
          <a:p>
            <a:pPr lvl="1" eaLnBrk="1" hangingPunct="1">
              <a:lnSpc>
                <a:spcPct val="120000"/>
              </a:lnSpc>
              <a:spcBef>
                <a:spcPct val="5000"/>
              </a:spcBef>
            </a:pPr>
            <a:endParaRPr lang="zh-CN" altLang="en-US" dirty="0">
              <a:latin typeface="宋体"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strips(downRight)">
                                      <p:cBhvr>
                                        <p:cTn id="7" dur="500"/>
                                        <p:tgtEl>
                                          <p:spTgt spid="18435">
                                            <p:txEl>
                                              <p:pRg st="0" end="0"/>
                                            </p:txEl>
                                          </p:spTgt>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strips(downRight)">
                                      <p:cBhvr>
                                        <p:cTn id="10" dur="500"/>
                                        <p:tgtEl>
                                          <p:spTgt spid="18435">
                                            <p:txEl>
                                              <p:pRg st="1" end="1"/>
                                            </p:txEl>
                                          </p:spTgt>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strips(downRight)">
                                      <p:cBhvr>
                                        <p:cTn id="13" dur="500"/>
                                        <p:tgtEl>
                                          <p:spTgt spid="18435">
                                            <p:txEl>
                                              <p:pRg st="2" end="2"/>
                                            </p:txEl>
                                          </p:spTgt>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18435">
                                            <p:txEl>
                                              <p:pRg st="3" end="3"/>
                                            </p:txEl>
                                          </p:spTgt>
                                        </p:tgtEl>
                                        <p:attrNameLst>
                                          <p:attrName>style.visibility</p:attrName>
                                        </p:attrNameLst>
                                      </p:cBhvr>
                                      <p:to>
                                        <p:strVal val="visible"/>
                                      </p:to>
                                    </p:set>
                                    <p:animEffect transition="in" filter="strips(downRight)">
                                      <p:cBhvr>
                                        <p:cTn id="16" dur="500"/>
                                        <p:tgtEl>
                                          <p:spTgt spid="18435">
                                            <p:txEl>
                                              <p:pRg st="3" end="3"/>
                                            </p:txEl>
                                          </p:spTgt>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animEffect transition="in" filter="strips(downRight)">
                                      <p:cBhvr>
                                        <p:cTn id="19" dur="500"/>
                                        <p:tgtEl>
                                          <p:spTgt spid="18435">
                                            <p:txEl>
                                              <p:pRg st="4" end="4"/>
                                            </p:txEl>
                                          </p:spTgt>
                                        </p:tgtEl>
                                      </p:cBhvr>
                                    </p:animEffect>
                                  </p:childTnLst>
                                </p:cTn>
                              </p:par>
                              <p:par>
                                <p:cTn id="20" presetID="18" presetClass="entr" presetSubtype="6" fill="hold" grpId="0" nodeType="withEffect">
                                  <p:stCondLst>
                                    <p:cond delay="0"/>
                                  </p:stCondLst>
                                  <p:childTnLst>
                                    <p:set>
                                      <p:cBhvr>
                                        <p:cTn id="21" dur="1" fill="hold">
                                          <p:stCondLst>
                                            <p:cond delay="0"/>
                                          </p:stCondLst>
                                        </p:cTn>
                                        <p:tgtEl>
                                          <p:spTgt spid="18435">
                                            <p:txEl>
                                              <p:pRg st="5" end="5"/>
                                            </p:txEl>
                                          </p:spTgt>
                                        </p:tgtEl>
                                        <p:attrNameLst>
                                          <p:attrName>style.visibility</p:attrName>
                                        </p:attrNameLst>
                                      </p:cBhvr>
                                      <p:to>
                                        <p:strVal val="visible"/>
                                      </p:to>
                                    </p:set>
                                    <p:animEffect transition="in" filter="strips(downRight)">
                                      <p:cBhvr>
                                        <p:cTn id="22" dur="500"/>
                                        <p:tgtEl>
                                          <p:spTgt spid="18435">
                                            <p:txEl>
                                              <p:pRg st="5" end="5"/>
                                            </p:txEl>
                                          </p:spTgt>
                                        </p:tgtEl>
                                      </p:cBhvr>
                                    </p:animEffect>
                                  </p:childTnLst>
                                </p:cTn>
                              </p:par>
                            </p:childTnLst>
                          </p:cTn>
                        </p:par>
                        <p:par>
                          <p:cTn id="23" fill="hold">
                            <p:stCondLst>
                              <p:cond delay="500"/>
                            </p:stCondLst>
                            <p:childTnLst>
                              <p:par>
                                <p:cTn id="24" presetID="18" presetClass="entr" presetSubtype="6" fill="hold" grpId="0" nodeType="afterEffect">
                                  <p:stCondLst>
                                    <p:cond delay="0"/>
                                  </p:stCondLst>
                                  <p:childTnLst>
                                    <p:set>
                                      <p:cBhvr>
                                        <p:cTn id="25" dur="1" fill="hold">
                                          <p:stCondLst>
                                            <p:cond delay="0"/>
                                          </p:stCondLst>
                                        </p:cTn>
                                        <p:tgtEl>
                                          <p:spTgt spid="18435">
                                            <p:txEl>
                                              <p:pRg st="6" end="6"/>
                                            </p:txEl>
                                          </p:spTgt>
                                        </p:tgtEl>
                                        <p:attrNameLst>
                                          <p:attrName>style.visibility</p:attrName>
                                        </p:attrNameLst>
                                      </p:cBhvr>
                                      <p:to>
                                        <p:strVal val="visible"/>
                                      </p:to>
                                    </p:set>
                                    <p:animEffect transition="in" filter="strips(downRight)">
                                      <p:cBhvr>
                                        <p:cTn id="26" dur="500"/>
                                        <p:tgtEl>
                                          <p:spTgt spid="18435">
                                            <p:txEl>
                                              <p:pRg st="6" end="6"/>
                                            </p:txEl>
                                          </p:spTgt>
                                        </p:tgtEl>
                                      </p:cBhvr>
                                    </p:animEffect>
                                  </p:childTnLst>
                                </p:cTn>
                              </p:par>
                              <p:par>
                                <p:cTn id="27" presetID="18" presetClass="entr" presetSubtype="6" fill="hold" grpId="0" nodeType="withEffect">
                                  <p:stCondLst>
                                    <p:cond delay="0"/>
                                  </p:stCondLst>
                                  <p:childTnLst>
                                    <p:set>
                                      <p:cBhvr>
                                        <p:cTn id="28" dur="1" fill="hold">
                                          <p:stCondLst>
                                            <p:cond delay="0"/>
                                          </p:stCondLst>
                                        </p:cTn>
                                        <p:tgtEl>
                                          <p:spTgt spid="18435">
                                            <p:txEl>
                                              <p:pRg st="7" end="7"/>
                                            </p:txEl>
                                          </p:spTgt>
                                        </p:tgtEl>
                                        <p:attrNameLst>
                                          <p:attrName>style.visibility</p:attrName>
                                        </p:attrNameLst>
                                      </p:cBhvr>
                                      <p:to>
                                        <p:strVal val="visible"/>
                                      </p:to>
                                    </p:set>
                                    <p:animEffect transition="in" filter="strips(downRight)">
                                      <p:cBhvr>
                                        <p:cTn id="29" dur="500"/>
                                        <p:tgtEl>
                                          <p:spTgt spid="18435">
                                            <p:txEl>
                                              <p:pRg st="7" end="7"/>
                                            </p:txEl>
                                          </p:spTgt>
                                        </p:tgtEl>
                                      </p:cBhvr>
                                    </p:animEffect>
                                  </p:childTnLst>
                                </p:cTn>
                              </p:par>
                              <p:par>
                                <p:cTn id="30" presetID="18" presetClass="entr" presetSubtype="6" fill="hold" grpId="0" nodeType="withEffect">
                                  <p:stCondLst>
                                    <p:cond delay="0"/>
                                  </p:stCondLst>
                                  <p:childTnLst>
                                    <p:set>
                                      <p:cBhvr>
                                        <p:cTn id="31" dur="1" fill="hold">
                                          <p:stCondLst>
                                            <p:cond delay="0"/>
                                          </p:stCondLst>
                                        </p:cTn>
                                        <p:tgtEl>
                                          <p:spTgt spid="18435">
                                            <p:txEl>
                                              <p:pRg st="8" end="8"/>
                                            </p:txEl>
                                          </p:spTgt>
                                        </p:tgtEl>
                                        <p:attrNameLst>
                                          <p:attrName>style.visibility</p:attrName>
                                        </p:attrNameLst>
                                      </p:cBhvr>
                                      <p:to>
                                        <p:strVal val="visible"/>
                                      </p:to>
                                    </p:set>
                                    <p:animEffect transition="in" filter="strips(downRight)">
                                      <p:cBhvr>
                                        <p:cTn id="32" dur="500"/>
                                        <p:tgtEl>
                                          <p:spTgt spid="18435">
                                            <p:txEl>
                                              <p:pRg st="8" end="8"/>
                                            </p:txEl>
                                          </p:spTgt>
                                        </p:tgtEl>
                                      </p:cBhvr>
                                    </p:animEffect>
                                  </p:childTnLst>
                                </p:cTn>
                              </p:par>
                              <p:par>
                                <p:cTn id="33" presetID="18" presetClass="entr" presetSubtype="6" fill="hold" grpId="0" nodeType="withEffect">
                                  <p:stCondLst>
                                    <p:cond delay="0"/>
                                  </p:stCondLst>
                                  <p:childTnLst>
                                    <p:set>
                                      <p:cBhvr>
                                        <p:cTn id="34" dur="1" fill="hold">
                                          <p:stCondLst>
                                            <p:cond delay="0"/>
                                          </p:stCondLst>
                                        </p:cTn>
                                        <p:tgtEl>
                                          <p:spTgt spid="18435">
                                            <p:txEl>
                                              <p:pRg st="9" end="9"/>
                                            </p:txEl>
                                          </p:spTgt>
                                        </p:tgtEl>
                                        <p:attrNameLst>
                                          <p:attrName>style.visibility</p:attrName>
                                        </p:attrNameLst>
                                      </p:cBhvr>
                                      <p:to>
                                        <p:strVal val="visible"/>
                                      </p:to>
                                    </p:set>
                                    <p:animEffect transition="in" filter="strips(downRight)">
                                      <p:cBhvr>
                                        <p:cTn id="35"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34A4DF50-049C-4F47-B0A4-06DDE7F886FD}"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20</a:t>
            </a:fld>
            <a:endParaRPr lang="en-US" altLang="zh-CN" sz="1400" b="0">
              <a:solidFill>
                <a:schemeClr val="tx1"/>
              </a:solidFill>
              <a:ea typeface="宋体" pitchFamily="2" charset="-122"/>
            </a:endParaRPr>
          </a:p>
        </p:txBody>
      </p:sp>
      <p:sp>
        <p:nvSpPr>
          <p:cNvPr id="25603" name="Rectangle 2"/>
          <p:cNvSpPr>
            <a:spLocks noGrp="1" noChangeArrowheads="1"/>
          </p:cNvSpPr>
          <p:nvPr>
            <p:ph type="title"/>
          </p:nvPr>
        </p:nvSpPr>
        <p:spPr/>
        <p:txBody>
          <a:bodyPr/>
          <a:lstStyle/>
          <a:p>
            <a:pPr eaLnBrk="1" hangingPunct="1"/>
            <a:r>
              <a:rPr lang="en-US" altLang="zh-CN" sz="4000" b="1">
                <a:solidFill>
                  <a:srgbClr val="800000"/>
                </a:solidFill>
              </a:rPr>
              <a:t>2. </a:t>
            </a:r>
            <a:r>
              <a:rPr lang="zh-CN" altLang="en-US" sz="4800">
                <a:solidFill>
                  <a:srgbClr val="800000"/>
                </a:solidFill>
              </a:rPr>
              <a:t>执行单元</a:t>
            </a:r>
          </a:p>
        </p:txBody>
      </p:sp>
      <p:sp>
        <p:nvSpPr>
          <p:cNvPr id="25604" name="Rectangle 3"/>
          <p:cNvSpPr>
            <a:spLocks noGrp="1" noChangeArrowheads="1"/>
          </p:cNvSpPr>
          <p:nvPr>
            <p:ph type="body" idx="1"/>
          </p:nvPr>
        </p:nvSpPr>
        <p:spPr>
          <a:xfrm>
            <a:off x="467544" y="1772816"/>
            <a:ext cx="3744912" cy="1945183"/>
          </a:xfrm>
        </p:spPr>
        <p:txBody>
          <a:bodyPr/>
          <a:lstStyle/>
          <a:p>
            <a:pPr eaLnBrk="1" hangingPunct="1">
              <a:buFont typeface="Wingdings" pitchFamily="2" charset="2"/>
              <a:buNone/>
            </a:pPr>
            <a:r>
              <a:rPr lang="zh-CN" altLang="en-US" sz="2400" dirty="0"/>
              <a:t>          运算器</a:t>
            </a:r>
            <a:r>
              <a:rPr lang="en-US" altLang="zh-CN" sz="2400" dirty="0"/>
              <a:t>(ALU)</a:t>
            </a:r>
            <a:endParaRPr lang="zh-CN" altLang="en-US" sz="2400" dirty="0"/>
          </a:p>
          <a:p>
            <a:pPr eaLnBrk="1" hangingPunct="1">
              <a:buFont typeface="Wingdings" pitchFamily="2" charset="2"/>
              <a:buNone/>
            </a:pPr>
            <a:r>
              <a:rPr lang="zh-CN" altLang="en-US" sz="2400" dirty="0"/>
              <a:t>          8个通用寄存器</a:t>
            </a:r>
          </a:p>
          <a:p>
            <a:pPr eaLnBrk="1" hangingPunct="1">
              <a:buFont typeface="Wingdings" pitchFamily="2" charset="2"/>
              <a:buNone/>
            </a:pPr>
            <a:r>
              <a:rPr lang="zh-CN" altLang="en-US" sz="2400" dirty="0"/>
              <a:t>          1个标志寄存器</a:t>
            </a:r>
          </a:p>
          <a:p>
            <a:pPr eaLnBrk="1" hangingPunct="1">
              <a:buFont typeface="Wingdings" pitchFamily="2" charset="2"/>
              <a:buNone/>
            </a:pPr>
            <a:r>
              <a:rPr lang="zh-CN" altLang="zh-CN" sz="2400" dirty="0"/>
              <a:t>          </a:t>
            </a:r>
            <a:r>
              <a:rPr lang="en-US" altLang="zh-CN" sz="2400" dirty="0"/>
              <a:t>EU</a:t>
            </a:r>
            <a:r>
              <a:rPr lang="zh-CN" altLang="en-US" sz="2400" dirty="0"/>
              <a:t>部分的控制电路</a:t>
            </a:r>
          </a:p>
        </p:txBody>
      </p:sp>
      <p:sp>
        <p:nvSpPr>
          <p:cNvPr id="25605" name="AutoShape 4"/>
          <p:cNvSpPr>
            <a:spLocks/>
          </p:cNvSpPr>
          <p:nvPr/>
        </p:nvSpPr>
        <p:spPr bwMode="auto">
          <a:xfrm>
            <a:off x="1115616" y="1953320"/>
            <a:ext cx="288032" cy="1584176"/>
          </a:xfrm>
          <a:prstGeom prst="leftBrace">
            <a:avLst>
              <a:gd name="adj1" fmla="val 66667"/>
              <a:gd name="adj2" fmla="val 50000"/>
            </a:avLst>
          </a:prstGeom>
          <a:noFill/>
          <a:ln w="28575"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4" name="Rectangle 3"/>
          <p:cNvSpPr txBox="1">
            <a:spLocks noChangeArrowheads="1"/>
          </p:cNvSpPr>
          <p:nvPr/>
        </p:nvSpPr>
        <p:spPr bwMode="auto">
          <a:xfrm>
            <a:off x="854769" y="3750283"/>
            <a:ext cx="4652963"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mn-lt"/>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eaLnBrk="1" hangingPunct="1">
              <a:lnSpc>
                <a:spcPct val="125000"/>
              </a:lnSpc>
              <a:spcAft>
                <a:spcPct val="35000"/>
              </a:spcAft>
            </a:pPr>
            <a:r>
              <a:rPr lang="zh-CN" altLang="en-US" kern="0" dirty="0"/>
              <a:t>功能</a:t>
            </a:r>
          </a:p>
          <a:p>
            <a:pPr lvl="1" eaLnBrk="1" hangingPunct="1">
              <a:lnSpc>
                <a:spcPct val="120000"/>
              </a:lnSpc>
            </a:pPr>
            <a:r>
              <a:rPr lang="zh-CN" altLang="en-US" kern="0" dirty="0"/>
              <a:t>指令译码</a:t>
            </a:r>
          </a:p>
          <a:p>
            <a:pPr lvl="1" eaLnBrk="1" hangingPunct="1">
              <a:lnSpc>
                <a:spcPct val="120000"/>
              </a:lnSpc>
            </a:pPr>
            <a:r>
              <a:rPr lang="zh-CN" altLang="en-US" kern="0" dirty="0"/>
              <a:t>指令执行</a:t>
            </a:r>
          </a:p>
          <a:p>
            <a:pPr lvl="1" eaLnBrk="1" hangingPunct="1">
              <a:lnSpc>
                <a:spcPct val="120000"/>
              </a:lnSpc>
            </a:pPr>
            <a:r>
              <a:rPr lang="zh-CN" altLang="en-US" kern="0" dirty="0"/>
              <a:t>暂存中间运算结果</a:t>
            </a:r>
          </a:p>
          <a:p>
            <a:pPr lvl="1" eaLnBrk="1" hangingPunct="1">
              <a:lnSpc>
                <a:spcPct val="120000"/>
              </a:lnSpc>
            </a:pPr>
            <a:r>
              <a:rPr lang="zh-CN" altLang="en-US" kern="0" dirty="0"/>
              <a:t>保存运算结果特征</a:t>
            </a:r>
          </a:p>
        </p:txBody>
      </p:sp>
      <p:sp>
        <p:nvSpPr>
          <p:cNvPr id="15" name="AutoShape 4"/>
          <p:cNvSpPr>
            <a:spLocks noChangeArrowheads="1"/>
          </p:cNvSpPr>
          <p:nvPr/>
        </p:nvSpPr>
        <p:spPr bwMode="auto">
          <a:xfrm>
            <a:off x="2150169" y="4055083"/>
            <a:ext cx="649288" cy="152400"/>
          </a:xfrm>
          <a:prstGeom prst="rightArrow">
            <a:avLst>
              <a:gd name="adj1" fmla="val 50000"/>
              <a:gd name="adj2" fmla="val 106510"/>
            </a:avLst>
          </a:prstGeom>
          <a:solidFill>
            <a:srgbClr val="FF6600"/>
          </a:solidFill>
          <a:ln w="12700" cap="sq">
            <a:solidFill>
              <a:srgbClr val="FF6600"/>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6" name="Text Box 8"/>
          <p:cNvSpPr txBox="1">
            <a:spLocks noChangeArrowheads="1"/>
          </p:cNvSpPr>
          <p:nvPr/>
        </p:nvSpPr>
        <p:spPr bwMode="auto">
          <a:xfrm>
            <a:off x="2915344" y="3821721"/>
            <a:ext cx="2303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dirty="0">
                <a:ea typeface="宋体" pitchFamily="2" charset="-122"/>
              </a:rPr>
              <a:t>指令的执行</a:t>
            </a:r>
          </a:p>
        </p:txBody>
      </p:sp>
      <p:sp>
        <p:nvSpPr>
          <p:cNvPr id="17" name="Text Box 9"/>
          <p:cNvSpPr txBox="1">
            <a:spLocks noChangeArrowheads="1"/>
          </p:cNvSpPr>
          <p:nvPr/>
        </p:nvSpPr>
        <p:spPr bwMode="auto">
          <a:xfrm>
            <a:off x="4860032" y="6096608"/>
            <a:ext cx="331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sz="2400" dirty="0">
                <a:solidFill>
                  <a:schemeClr val="tx1"/>
                </a:solidFill>
                <a:ea typeface="宋体" pitchFamily="2" charset="-122"/>
              </a:rPr>
              <a:t>在标志寄存器</a:t>
            </a:r>
            <a:r>
              <a:rPr lang="en-US" altLang="zh-CN" sz="2400" dirty="0">
                <a:solidFill>
                  <a:schemeClr val="tx1"/>
                </a:solidFill>
                <a:ea typeface="宋体" pitchFamily="2" charset="-122"/>
              </a:rPr>
              <a:t>FLAGS</a:t>
            </a:r>
            <a:r>
              <a:rPr lang="zh-CN" altLang="en-US" sz="2400" dirty="0">
                <a:solidFill>
                  <a:schemeClr val="tx1"/>
                </a:solidFill>
                <a:ea typeface="宋体" pitchFamily="2" charset="-122"/>
              </a:rPr>
              <a:t>中</a:t>
            </a:r>
          </a:p>
        </p:txBody>
      </p:sp>
      <p:sp>
        <p:nvSpPr>
          <p:cNvPr id="18" name="Text Box 11"/>
          <p:cNvSpPr txBox="1">
            <a:spLocks noChangeArrowheads="1"/>
          </p:cNvSpPr>
          <p:nvPr/>
        </p:nvSpPr>
        <p:spPr bwMode="auto">
          <a:xfrm>
            <a:off x="3707507" y="5059971"/>
            <a:ext cx="2592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sz="2400">
                <a:solidFill>
                  <a:schemeClr val="tx1"/>
                </a:solidFill>
                <a:ea typeface="宋体" pitchFamily="2" charset="-122"/>
              </a:rPr>
              <a:t>在</a:t>
            </a:r>
            <a:r>
              <a:rPr lang="en-US" altLang="zh-CN" sz="2400">
                <a:solidFill>
                  <a:schemeClr val="tx1"/>
                </a:solidFill>
                <a:ea typeface="宋体" pitchFamily="2" charset="-122"/>
              </a:rPr>
              <a:t>ALU</a:t>
            </a:r>
            <a:r>
              <a:rPr lang="zh-CN" altLang="en-US" sz="2400">
                <a:solidFill>
                  <a:schemeClr val="tx1"/>
                </a:solidFill>
                <a:ea typeface="宋体" pitchFamily="2" charset="-122"/>
              </a:rPr>
              <a:t>中完成</a:t>
            </a:r>
          </a:p>
        </p:txBody>
      </p:sp>
      <p:sp>
        <p:nvSpPr>
          <p:cNvPr id="19" name="AutoShape 12"/>
          <p:cNvSpPr>
            <a:spLocks noChangeArrowheads="1"/>
          </p:cNvSpPr>
          <p:nvPr/>
        </p:nvSpPr>
        <p:spPr bwMode="auto">
          <a:xfrm>
            <a:off x="3059807" y="5261583"/>
            <a:ext cx="649287" cy="152400"/>
          </a:xfrm>
          <a:prstGeom prst="rightArrow">
            <a:avLst>
              <a:gd name="adj1" fmla="val 50000"/>
              <a:gd name="adj2" fmla="val 106510"/>
            </a:avLst>
          </a:prstGeom>
          <a:solidFill>
            <a:srgbClr val="FF6600"/>
          </a:solidFill>
          <a:ln w="12700" cap="sq">
            <a:solidFill>
              <a:srgbClr val="FF6600"/>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0" name="AutoShape 13"/>
          <p:cNvSpPr>
            <a:spLocks noChangeArrowheads="1"/>
          </p:cNvSpPr>
          <p:nvPr/>
        </p:nvSpPr>
        <p:spPr bwMode="auto">
          <a:xfrm>
            <a:off x="4212332" y="5766408"/>
            <a:ext cx="649287" cy="152400"/>
          </a:xfrm>
          <a:prstGeom prst="rightArrow">
            <a:avLst>
              <a:gd name="adj1" fmla="val 50000"/>
              <a:gd name="adj2" fmla="val 106510"/>
            </a:avLst>
          </a:prstGeom>
          <a:solidFill>
            <a:srgbClr val="FF6600"/>
          </a:solidFill>
          <a:ln w="12700" cap="sq">
            <a:solidFill>
              <a:srgbClr val="FF6600"/>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1" name="AutoShape 14"/>
          <p:cNvSpPr>
            <a:spLocks noChangeArrowheads="1"/>
          </p:cNvSpPr>
          <p:nvPr/>
        </p:nvSpPr>
        <p:spPr bwMode="auto">
          <a:xfrm>
            <a:off x="4212332" y="6269646"/>
            <a:ext cx="649287" cy="152400"/>
          </a:xfrm>
          <a:prstGeom prst="rightArrow">
            <a:avLst>
              <a:gd name="adj1" fmla="val 50000"/>
              <a:gd name="adj2" fmla="val 106510"/>
            </a:avLst>
          </a:prstGeom>
          <a:solidFill>
            <a:srgbClr val="FF6600"/>
          </a:solidFill>
          <a:ln w="12700" cap="sq">
            <a:solidFill>
              <a:srgbClr val="FF6600"/>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2" name="Text Box 15"/>
          <p:cNvSpPr txBox="1">
            <a:spLocks noChangeArrowheads="1"/>
          </p:cNvSpPr>
          <p:nvPr/>
        </p:nvSpPr>
        <p:spPr bwMode="auto">
          <a:xfrm>
            <a:off x="4860032" y="5593371"/>
            <a:ext cx="2519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sz="2400" dirty="0">
                <a:solidFill>
                  <a:schemeClr val="tx1"/>
                </a:solidFill>
                <a:ea typeface="宋体" pitchFamily="2" charset="-122"/>
              </a:rPr>
              <a:t>在通用寄存器中</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Effect transition="in" filter="wipe(down)">
                                      <p:cBhvr>
                                        <p:cTn id="7" dur="500"/>
                                        <p:tgtEl>
                                          <p:spTgt spid="2560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604"/>
                                        </p:tgtEl>
                                        <p:attrNameLst>
                                          <p:attrName>style.visibility</p:attrName>
                                        </p:attrNameLst>
                                      </p:cBhvr>
                                      <p:to>
                                        <p:strVal val="visible"/>
                                      </p:to>
                                    </p:set>
                                    <p:animEffect transition="in" filter="wipe(down)">
                                      <p:cBhvr>
                                        <p:cTn id="10" dur="500"/>
                                        <p:tgtEl>
                                          <p:spTgt spid="2560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animEffect transition="in" filter="wipe(left)">
                                      <p:cBhvr>
                                        <p:cTn id="15" dur="500"/>
                                        <p:tgtEl>
                                          <p:spTgt spid="14">
                                            <p:txEl>
                                              <p:pRg st="0" end="0"/>
                                            </p:txEl>
                                          </p:spTgt>
                                        </p:tgtEl>
                                      </p:cBhvr>
                                    </p:animEffect>
                                  </p:childTnLst>
                                </p:cTn>
                              </p:par>
                            </p:childTnLst>
                          </p:cTn>
                        </p:par>
                        <p:par>
                          <p:cTn id="16" fill="hold">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wipe(left)">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4">
                                            <p:txEl>
                                              <p:pRg st="1" end="1"/>
                                            </p:txEl>
                                          </p:spTgt>
                                        </p:tgtEl>
                                        <p:attrNameLst>
                                          <p:attrName>style.visibility</p:attrName>
                                        </p:attrNameLst>
                                      </p:cBhvr>
                                      <p:to>
                                        <p:strVal val="visible"/>
                                      </p:to>
                                    </p:set>
                                    <p:animEffect transition="in" filter="wipe(left)">
                                      <p:cBhvr>
                                        <p:cTn id="28" dur="500"/>
                                        <p:tgtEl>
                                          <p:spTgt spid="1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4">
                                            <p:txEl>
                                              <p:pRg st="2" end="2"/>
                                            </p:txEl>
                                          </p:spTgt>
                                        </p:tgtEl>
                                        <p:attrNameLst>
                                          <p:attrName>style.visibility</p:attrName>
                                        </p:attrNameLst>
                                      </p:cBhvr>
                                      <p:to>
                                        <p:strVal val="visible"/>
                                      </p:to>
                                    </p:set>
                                    <p:animEffect transition="in" filter="wipe(left)">
                                      <p:cBhvr>
                                        <p:cTn id="33" dur="500"/>
                                        <p:tgtEl>
                                          <p:spTgt spid="14">
                                            <p:txEl>
                                              <p:pRg st="2" end="2"/>
                                            </p:txEl>
                                          </p:spTgt>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par>
                          <p:cTn id="38" fill="hold">
                            <p:stCondLst>
                              <p:cond delay="1000"/>
                            </p:stCondLst>
                            <p:childTnLst>
                              <p:par>
                                <p:cTn id="39" presetID="22" presetClass="entr" presetSubtype="8" fill="hold" grpId="0" nodeType="afterEffect">
                                  <p:stCondLst>
                                    <p:cond delay="500"/>
                                  </p:stCondLst>
                                  <p:childTnLst>
                                    <p:set>
                                      <p:cBhvr>
                                        <p:cTn id="40" dur="1" fill="hold">
                                          <p:stCondLst>
                                            <p:cond delay="0"/>
                                          </p:stCondLst>
                                        </p:cTn>
                                        <p:tgtEl>
                                          <p:spTgt spid="18"/>
                                        </p:tgtEl>
                                        <p:attrNameLst>
                                          <p:attrName>style.visibility</p:attrName>
                                        </p:attrNameLst>
                                      </p:cBhvr>
                                      <p:to>
                                        <p:strVal val="visible"/>
                                      </p:to>
                                    </p:set>
                                    <p:animEffect transition="in" filter="wipe(left)">
                                      <p:cBhvr>
                                        <p:cTn id="41" dur="5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4">
                                            <p:txEl>
                                              <p:pRg st="3" end="3"/>
                                            </p:txEl>
                                          </p:spTgt>
                                        </p:tgtEl>
                                        <p:attrNameLst>
                                          <p:attrName>style.visibility</p:attrName>
                                        </p:attrNameLst>
                                      </p:cBhvr>
                                      <p:to>
                                        <p:strVal val="visible"/>
                                      </p:to>
                                    </p:set>
                                    <p:animEffect transition="in" filter="wipe(left)">
                                      <p:cBhvr>
                                        <p:cTn id="46" dur="500"/>
                                        <p:tgtEl>
                                          <p:spTgt spid="14">
                                            <p:txEl>
                                              <p:pRg st="3" end="3"/>
                                            </p:txEl>
                                          </p:spTgt>
                                        </p:tgtEl>
                                      </p:cBhvr>
                                    </p:animEffect>
                                  </p:childTnLst>
                                </p:cTn>
                              </p:par>
                            </p:childTnLst>
                          </p:cTn>
                        </p:par>
                        <p:par>
                          <p:cTn id="47" fill="hold">
                            <p:stCondLst>
                              <p:cond delay="500"/>
                            </p:stCondLst>
                            <p:childTnLst>
                              <p:par>
                                <p:cTn id="48" presetID="22" presetClass="entr" presetSubtype="8" fill="hold" grpId="0" nodeType="afterEffect">
                                  <p:stCondLst>
                                    <p:cond delay="50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1500"/>
                            </p:stCondLst>
                            <p:childTnLst>
                              <p:par>
                                <p:cTn id="52" presetID="22" presetClass="entr" presetSubtype="8" fill="hold" grpId="0" nodeType="afterEffect">
                                  <p:stCondLst>
                                    <p:cond delay="500"/>
                                  </p:stCondLst>
                                  <p:childTnLst>
                                    <p:set>
                                      <p:cBhvr>
                                        <p:cTn id="53" dur="1" fill="hold">
                                          <p:stCondLst>
                                            <p:cond delay="0"/>
                                          </p:stCondLst>
                                        </p:cTn>
                                        <p:tgtEl>
                                          <p:spTgt spid="22"/>
                                        </p:tgtEl>
                                        <p:attrNameLst>
                                          <p:attrName>style.visibility</p:attrName>
                                        </p:attrNameLst>
                                      </p:cBhvr>
                                      <p:to>
                                        <p:strVal val="visible"/>
                                      </p:to>
                                    </p:set>
                                    <p:animEffect transition="in" filter="wipe(left)">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4">
                                            <p:txEl>
                                              <p:pRg st="4" end="4"/>
                                            </p:txEl>
                                          </p:spTgt>
                                        </p:tgtEl>
                                        <p:attrNameLst>
                                          <p:attrName>style.visibility</p:attrName>
                                        </p:attrNameLst>
                                      </p:cBhvr>
                                      <p:to>
                                        <p:strVal val="visible"/>
                                      </p:to>
                                    </p:set>
                                    <p:animEffect transition="in" filter="wipe(left)">
                                      <p:cBhvr>
                                        <p:cTn id="59" dur="500"/>
                                        <p:tgtEl>
                                          <p:spTgt spid="14">
                                            <p:txEl>
                                              <p:pRg st="4" end="4"/>
                                            </p:txEl>
                                          </p:spTgt>
                                        </p:tgtEl>
                                      </p:cBhvr>
                                    </p:animEffect>
                                  </p:childTnLst>
                                </p:cTn>
                              </p:par>
                            </p:childTnLst>
                          </p:cTn>
                        </p:par>
                        <p:par>
                          <p:cTn id="60" fill="hold">
                            <p:stCondLst>
                              <p:cond delay="500"/>
                            </p:stCondLst>
                            <p:childTnLst>
                              <p:par>
                                <p:cTn id="61" presetID="22" presetClass="entr" presetSubtype="8" fill="hold" grpId="0" nodeType="afterEffect">
                                  <p:stCondLst>
                                    <p:cond delay="500"/>
                                  </p:stCondLst>
                                  <p:childTnLst>
                                    <p:set>
                                      <p:cBhvr>
                                        <p:cTn id="62" dur="1" fill="hold">
                                          <p:stCondLst>
                                            <p:cond delay="0"/>
                                          </p:stCondLst>
                                        </p:cTn>
                                        <p:tgtEl>
                                          <p:spTgt spid="21"/>
                                        </p:tgtEl>
                                        <p:attrNameLst>
                                          <p:attrName>style.visibility</p:attrName>
                                        </p:attrNameLst>
                                      </p:cBhvr>
                                      <p:to>
                                        <p:strVal val="visible"/>
                                      </p:to>
                                    </p:set>
                                    <p:animEffect transition="in" filter="wipe(left)">
                                      <p:cBhvr>
                                        <p:cTn id="63" dur="500"/>
                                        <p:tgtEl>
                                          <p:spTgt spid="21"/>
                                        </p:tgtEl>
                                      </p:cBhvr>
                                    </p:animEffect>
                                  </p:childTnLst>
                                </p:cTn>
                              </p:par>
                            </p:childTnLst>
                          </p:cTn>
                        </p:par>
                        <p:par>
                          <p:cTn id="64" fill="hold">
                            <p:stCondLst>
                              <p:cond delay="1500"/>
                            </p:stCondLst>
                            <p:childTnLst>
                              <p:par>
                                <p:cTn id="65" presetID="22" presetClass="entr" presetSubtype="8" fill="hold" grpId="0" nodeType="afterEffect">
                                  <p:stCondLst>
                                    <p:cond delay="500"/>
                                  </p:stCondLst>
                                  <p:childTnLst>
                                    <p:set>
                                      <p:cBhvr>
                                        <p:cTn id="66" dur="1" fill="hold">
                                          <p:stCondLst>
                                            <p:cond delay="0"/>
                                          </p:stCondLst>
                                        </p:cTn>
                                        <p:tgtEl>
                                          <p:spTgt spid="17"/>
                                        </p:tgtEl>
                                        <p:attrNameLst>
                                          <p:attrName>style.visibility</p:attrName>
                                        </p:attrNameLst>
                                      </p:cBhvr>
                                      <p:to>
                                        <p:strVal val="visible"/>
                                      </p:to>
                                    </p:set>
                                    <p:animEffect transition="in" filter="wipe(left)">
                                      <p:cBhvr>
                                        <p:cTn id="6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p:bldP spid="25605" grpId="0" animBg="1"/>
      <p:bldP spid="15" grpId="0" animBg="1"/>
      <p:bldP spid="16" grpId="0"/>
      <p:bldP spid="17" grpId="0"/>
      <p:bldP spid="18" grpId="0"/>
      <p:bldP spid="19" grpId="0" animBg="1"/>
      <p:bldP spid="20" grpId="0" animBg="1"/>
      <p:bldP spid="21" grpId="0" animBg="1"/>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E9E3429C-72B2-4663-B0A8-4C7A367CB439}"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21</a:t>
            </a:fld>
            <a:endParaRPr lang="en-US" altLang="zh-CN" sz="1400" b="0">
              <a:solidFill>
                <a:schemeClr val="tx1"/>
              </a:solidFill>
              <a:ea typeface="宋体" pitchFamily="2" charset="-122"/>
            </a:endParaRPr>
          </a:p>
        </p:txBody>
      </p:sp>
      <p:sp>
        <p:nvSpPr>
          <p:cNvPr id="27651" name="Rectangle 2"/>
          <p:cNvSpPr>
            <a:spLocks noGrp="1" noChangeArrowheads="1"/>
          </p:cNvSpPr>
          <p:nvPr>
            <p:ph type="title"/>
          </p:nvPr>
        </p:nvSpPr>
        <p:spPr/>
        <p:txBody>
          <a:bodyPr/>
          <a:lstStyle/>
          <a:p>
            <a:pPr eaLnBrk="1" hangingPunct="1"/>
            <a:r>
              <a:rPr lang="en-US" altLang="zh-CN" sz="4000" b="1" dirty="0">
                <a:solidFill>
                  <a:srgbClr val="800000"/>
                </a:solidFill>
              </a:rPr>
              <a:t>3. </a:t>
            </a:r>
            <a:r>
              <a:rPr lang="zh-CN" altLang="en-US" sz="4800" dirty="0">
                <a:solidFill>
                  <a:srgbClr val="800000"/>
                </a:solidFill>
              </a:rPr>
              <a:t>总线接口单元</a:t>
            </a:r>
          </a:p>
        </p:txBody>
      </p:sp>
      <p:sp>
        <p:nvSpPr>
          <p:cNvPr id="52227" name="Rectangle 3"/>
          <p:cNvSpPr>
            <a:spLocks noGrp="1" noChangeArrowheads="1"/>
          </p:cNvSpPr>
          <p:nvPr>
            <p:ph type="body" idx="1"/>
          </p:nvPr>
        </p:nvSpPr>
        <p:spPr>
          <a:xfrm>
            <a:off x="467544" y="3591098"/>
            <a:ext cx="7732712" cy="3240062"/>
          </a:xfrm>
        </p:spPr>
        <p:txBody>
          <a:bodyPr/>
          <a:lstStyle/>
          <a:p>
            <a:pPr eaLnBrk="1" hangingPunct="1">
              <a:spcAft>
                <a:spcPct val="25000"/>
              </a:spcAft>
              <a:buFont typeface="Wingdings" pitchFamily="2" charset="2"/>
              <a:buNone/>
            </a:pPr>
            <a:r>
              <a:rPr lang="zh-CN" altLang="en-US" dirty="0"/>
              <a:t>功能：</a:t>
            </a:r>
          </a:p>
          <a:p>
            <a:pPr lvl="1" eaLnBrk="1" hangingPunct="1">
              <a:lnSpc>
                <a:spcPct val="115000"/>
              </a:lnSpc>
            </a:pPr>
            <a:r>
              <a:rPr lang="zh-CN" altLang="en-US" dirty="0"/>
              <a:t>从内存中取指令到指令队列</a:t>
            </a:r>
          </a:p>
          <a:p>
            <a:pPr lvl="2" eaLnBrk="1" hangingPunct="1">
              <a:lnSpc>
                <a:spcPct val="115000"/>
              </a:lnSpc>
            </a:pPr>
            <a:r>
              <a:rPr lang="zh-CN" altLang="en-US" dirty="0"/>
              <a:t>指令队列是并行流水线工作的基础</a:t>
            </a:r>
            <a:endParaRPr lang="en-US" altLang="zh-CN" dirty="0"/>
          </a:p>
          <a:p>
            <a:pPr lvl="1" eaLnBrk="1" hangingPunct="1">
              <a:lnSpc>
                <a:spcPct val="115000"/>
              </a:lnSpc>
              <a:spcBef>
                <a:spcPct val="40000"/>
              </a:spcBef>
            </a:pPr>
            <a:r>
              <a:rPr lang="zh-CN" altLang="en-US" dirty="0"/>
              <a:t>负责与内存或</a:t>
            </a:r>
            <a:r>
              <a:rPr lang="en-US" altLang="zh-CN" dirty="0"/>
              <a:t>I</a:t>
            </a:r>
            <a:r>
              <a:rPr lang="zh-CN" altLang="en-US" dirty="0"/>
              <a:t>/</a:t>
            </a:r>
            <a:r>
              <a:rPr lang="en-US" altLang="zh-CN" dirty="0"/>
              <a:t>O</a:t>
            </a:r>
            <a:r>
              <a:rPr lang="zh-CN" altLang="en-US" dirty="0"/>
              <a:t>接口之间的数据传送</a:t>
            </a:r>
          </a:p>
          <a:p>
            <a:pPr lvl="1" eaLnBrk="1" hangingPunct="1">
              <a:lnSpc>
                <a:spcPct val="115000"/>
              </a:lnSpc>
            </a:pPr>
            <a:r>
              <a:rPr lang="zh-CN" altLang="en-US" dirty="0"/>
              <a:t>在执行转移程序时，</a:t>
            </a:r>
            <a:r>
              <a:rPr lang="en-US" altLang="zh-CN" dirty="0"/>
              <a:t>BIU</a:t>
            </a:r>
            <a:r>
              <a:rPr lang="zh-CN" altLang="en-US" dirty="0"/>
              <a:t>清除指令队列，从指定的新地址取指令，并立即传给执行单元执行。</a:t>
            </a:r>
          </a:p>
        </p:txBody>
      </p:sp>
      <p:sp>
        <p:nvSpPr>
          <p:cNvPr id="5" name="Rectangle 3"/>
          <p:cNvSpPr txBox="1">
            <a:spLocks noChangeArrowheads="1"/>
          </p:cNvSpPr>
          <p:nvPr/>
        </p:nvSpPr>
        <p:spPr bwMode="auto">
          <a:xfrm>
            <a:off x="2095128" y="1844824"/>
            <a:ext cx="2952328"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mn-lt"/>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eaLnBrk="1" hangingPunct="1">
              <a:buFont typeface="Wingdings" pitchFamily="2" charset="2"/>
              <a:buNone/>
            </a:pPr>
            <a:r>
              <a:rPr lang="zh-CN" altLang="en-US" sz="2400" kern="0" dirty="0"/>
              <a:t>          地址加法器</a:t>
            </a:r>
          </a:p>
          <a:p>
            <a:pPr eaLnBrk="1" hangingPunct="1">
              <a:buFont typeface="Wingdings" pitchFamily="2" charset="2"/>
              <a:buNone/>
            </a:pPr>
            <a:r>
              <a:rPr lang="zh-CN" altLang="en-US" sz="2400" kern="0" dirty="0"/>
              <a:t>          </a:t>
            </a:r>
            <a:r>
              <a:rPr lang="en-US" altLang="zh-CN" sz="2400" kern="0" dirty="0"/>
              <a:t>4</a:t>
            </a:r>
            <a:r>
              <a:rPr lang="zh-CN" altLang="en-US" sz="2400" kern="0" dirty="0"/>
              <a:t>个段寄存器</a:t>
            </a:r>
            <a:endParaRPr lang="en-US" altLang="zh-CN" sz="2400" kern="0" dirty="0"/>
          </a:p>
          <a:p>
            <a:pPr eaLnBrk="1" hangingPunct="1">
              <a:buFont typeface="Wingdings" pitchFamily="2" charset="2"/>
              <a:buNone/>
            </a:pPr>
            <a:r>
              <a:rPr lang="en-US" altLang="zh-CN" sz="2400" kern="0" dirty="0"/>
              <a:t>          </a:t>
            </a:r>
            <a:r>
              <a:rPr lang="zh-CN" altLang="en-US" sz="2400" kern="0" dirty="0"/>
              <a:t>指令指针</a:t>
            </a:r>
            <a:r>
              <a:rPr lang="en-US" altLang="zh-CN" sz="2400" kern="0" dirty="0"/>
              <a:t>IP</a:t>
            </a:r>
            <a:endParaRPr lang="zh-CN" altLang="en-US" sz="2400" kern="0" dirty="0"/>
          </a:p>
          <a:p>
            <a:pPr eaLnBrk="1" hangingPunct="1">
              <a:buFont typeface="Wingdings" pitchFamily="2" charset="2"/>
              <a:buNone/>
            </a:pPr>
            <a:r>
              <a:rPr lang="zh-CN" altLang="zh-CN" sz="2400" kern="0" dirty="0"/>
              <a:t>          </a:t>
            </a:r>
            <a:r>
              <a:rPr lang="zh-CN" altLang="en-US" sz="2400" kern="0" dirty="0"/>
              <a:t>总线控制逻辑</a:t>
            </a:r>
          </a:p>
        </p:txBody>
      </p:sp>
      <p:sp>
        <p:nvSpPr>
          <p:cNvPr id="6" name="AutoShape 4"/>
          <p:cNvSpPr>
            <a:spLocks/>
          </p:cNvSpPr>
          <p:nvPr/>
        </p:nvSpPr>
        <p:spPr bwMode="auto">
          <a:xfrm>
            <a:off x="2670696" y="1961877"/>
            <a:ext cx="288528" cy="1584176"/>
          </a:xfrm>
          <a:prstGeom prst="leftBrace">
            <a:avLst>
              <a:gd name="adj1" fmla="val 66667"/>
              <a:gd name="adj2" fmla="val 50000"/>
            </a:avLst>
          </a:prstGeom>
          <a:noFill/>
          <a:ln w="28575"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2400" b="0">
              <a:solidFill>
                <a:schemeClr val="tx1"/>
              </a:solidFill>
              <a:ea typeface="宋体"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2227">
                                            <p:txEl>
                                              <p:pRg st="0" end="0"/>
                                            </p:txEl>
                                          </p:spTgt>
                                        </p:tgtEl>
                                        <p:attrNameLst>
                                          <p:attrName>style.visibility</p:attrName>
                                        </p:attrNameLst>
                                      </p:cBhvr>
                                      <p:to>
                                        <p:strVal val="visible"/>
                                      </p:to>
                                    </p:set>
                                    <p:animEffect transition="in" filter="wipe(left)">
                                      <p:cBhvr>
                                        <p:cTn id="15" dur="500"/>
                                        <p:tgtEl>
                                          <p:spTgt spid="5222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2227">
                                            <p:txEl>
                                              <p:pRg st="1" end="1"/>
                                            </p:txEl>
                                          </p:spTgt>
                                        </p:tgtEl>
                                        <p:attrNameLst>
                                          <p:attrName>style.visibility</p:attrName>
                                        </p:attrNameLst>
                                      </p:cBhvr>
                                      <p:to>
                                        <p:strVal val="visible"/>
                                      </p:to>
                                    </p:set>
                                    <p:animEffect transition="in" filter="wipe(left)">
                                      <p:cBhvr>
                                        <p:cTn id="20" dur="500"/>
                                        <p:tgtEl>
                                          <p:spTgt spid="5222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2227">
                                            <p:txEl>
                                              <p:pRg st="2" end="2"/>
                                            </p:txEl>
                                          </p:spTgt>
                                        </p:tgtEl>
                                        <p:attrNameLst>
                                          <p:attrName>style.visibility</p:attrName>
                                        </p:attrNameLst>
                                      </p:cBhvr>
                                      <p:to>
                                        <p:strVal val="visible"/>
                                      </p:to>
                                    </p:set>
                                    <p:animEffect transition="in" filter="wipe(left)">
                                      <p:cBhvr>
                                        <p:cTn id="25" dur="500"/>
                                        <p:tgtEl>
                                          <p:spTgt spid="5222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2227">
                                            <p:txEl>
                                              <p:pRg st="3" end="3"/>
                                            </p:txEl>
                                          </p:spTgt>
                                        </p:tgtEl>
                                        <p:attrNameLst>
                                          <p:attrName>style.visibility</p:attrName>
                                        </p:attrNameLst>
                                      </p:cBhvr>
                                      <p:to>
                                        <p:strVal val="visible"/>
                                      </p:to>
                                    </p:set>
                                    <p:animEffect transition="in" filter="wipe(left)">
                                      <p:cBhvr>
                                        <p:cTn id="30" dur="500"/>
                                        <p:tgtEl>
                                          <p:spTgt spid="5222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2227">
                                            <p:txEl>
                                              <p:pRg st="4" end="4"/>
                                            </p:txEl>
                                          </p:spTgt>
                                        </p:tgtEl>
                                        <p:attrNameLst>
                                          <p:attrName>style.visibility</p:attrName>
                                        </p:attrNameLst>
                                      </p:cBhvr>
                                      <p:to>
                                        <p:strVal val="visible"/>
                                      </p:to>
                                    </p:set>
                                    <p:animEffect transition="in" filter="blinds(horizontal)">
                                      <p:cBhvr>
                                        <p:cTn id="35" dur="500"/>
                                        <p:tgtEl>
                                          <p:spTgt spid="522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uiExpand="1" build="p"/>
      <p:bldP spid="5" grpId="0"/>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13A8E19F-5943-49A2-B89E-D03D6A19DF6B}"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22</a:t>
            </a:fld>
            <a:endParaRPr lang="en-US" altLang="zh-CN" sz="1400" b="0">
              <a:solidFill>
                <a:schemeClr val="tx1"/>
              </a:solidFill>
              <a:ea typeface="宋体" pitchFamily="2" charset="-122"/>
            </a:endParaRPr>
          </a:p>
        </p:txBody>
      </p:sp>
      <p:sp>
        <p:nvSpPr>
          <p:cNvPr id="28675" name="Rectangle 2"/>
          <p:cNvSpPr>
            <a:spLocks noGrp="1" noChangeArrowheads="1"/>
          </p:cNvSpPr>
          <p:nvPr>
            <p:ph type="title"/>
          </p:nvPr>
        </p:nvSpPr>
        <p:spPr/>
        <p:txBody>
          <a:bodyPr/>
          <a:lstStyle/>
          <a:p>
            <a:pPr eaLnBrk="1" hangingPunct="1"/>
            <a:r>
              <a:rPr lang="zh-CN" altLang="en-US" dirty="0"/>
              <a:t>结论</a:t>
            </a:r>
          </a:p>
        </p:txBody>
      </p:sp>
      <p:sp>
        <p:nvSpPr>
          <p:cNvPr id="59395" name="Rectangle 3"/>
          <p:cNvSpPr>
            <a:spLocks noGrp="1" noChangeArrowheads="1"/>
          </p:cNvSpPr>
          <p:nvPr>
            <p:ph type="body" idx="1"/>
          </p:nvPr>
        </p:nvSpPr>
        <p:spPr>
          <a:xfrm>
            <a:off x="1116013" y="2133600"/>
            <a:ext cx="7504112" cy="4032250"/>
          </a:xfrm>
        </p:spPr>
        <p:txBody>
          <a:bodyPr/>
          <a:lstStyle/>
          <a:p>
            <a:pPr eaLnBrk="1" hangingPunct="1">
              <a:lnSpc>
                <a:spcPct val="120000"/>
              </a:lnSpc>
            </a:pPr>
            <a:r>
              <a:rPr lang="zh-CN" altLang="en-US" dirty="0"/>
              <a:t>指令队列的存在使</a:t>
            </a:r>
            <a:r>
              <a:rPr lang="en-US" altLang="zh-CN" dirty="0"/>
              <a:t>EU</a:t>
            </a:r>
            <a:r>
              <a:rPr lang="zh-CN" altLang="en-US" dirty="0"/>
              <a:t>和</a:t>
            </a:r>
            <a:r>
              <a:rPr lang="en-US" altLang="zh-CN" dirty="0"/>
              <a:t>BIU</a:t>
            </a:r>
            <a:r>
              <a:rPr lang="zh-CN" altLang="en-US" dirty="0"/>
              <a:t>两个部分可并行工作，即：</a:t>
            </a:r>
            <a:endParaRPr lang="en-US" altLang="zh-CN" dirty="0"/>
          </a:p>
          <a:p>
            <a:pPr lvl="1" eaLnBrk="1" hangingPunct="1">
              <a:lnSpc>
                <a:spcPct val="120000"/>
              </a:lnSpc>
            </a:pPr>
            <a:r>
              <a:rPr lang="zh-CN" altLang="en-US" dirty="0"/>
              <a:t>实现指令的并行执行</a:t>
            </a:r>
            <a:endParaRPr lang="en-US" altLang="zh-CN" dirty="0"/>
          </a:p>
          <a:p>
            <a:pPr eaLnBrk="1" hangingPunct="1">
              <a:lnSpc>
                <a:spcPct val="120000"/>
              </a:lnSpc>
            </a:pPr>
            <a:r>
              <a:rPr lang="zh-CN" altLang="en-US" dirty="0"/>
              <a:t>目的：</a:t>
            </a:r>
          </a:p>
          <a:p>
            <a:pPr lvl="1" eaLnBrk="1" hangingPunct="1">
              <a:spcBef>
                <a:spcPct val="35000"/>
              </a:spcBef>
            </a:pPr>
            <a:r>
              <a:rPr lang="zh-CN" altLang="en-US" dirty="0"/>
              <a:t>提高了</a:t>
            </a:r>
            <a:r>
              <a:rPr lang="en-US" altLang="zh-CN" dirty="0"/>
              <a:t>CPU</a:t>
            </a:r>
            <a:r>
              <a:rPr lang="zh-CN" altLang="en-US" dirty="0"/>
              <a:t>的效率；</a:t>
            </a:r>
          </a:p>
          <a:p>
            <a:pPr lvl="1" eaLnBrk="1" hangingPunct="1">
              <a:spcBef>
                <a:spcPct val="0"/>
              </a:spcBef>
            </a:pPr>
            <a:r>
              <a:rPr lang="zh-CN" altLang="en-US" dirty="0"/>
              <a:t>降低了对存储器存取速度的要求</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wipe(left)">
                                      <p:cBhvr>
                                        <p:cTn id="7" dur="500"/>
                                        <p:tgtEl>
                                          <p:spTgt spid="59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wipe(left)">
                                      <p:cBhvr>
                                        <p:cTn id="12" dur="500"/>
                                        <p:tgtEl>
                                          <p:spTgt spid="59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wipe(left)">
                                      <p:cBhvr>
                                        <p:cTn id="17" dur="500"/>
                                        <p:tgtEl>
                                          <p:spTgt spid="59395">
                                            <p:txEl>
                                              <p:pRg st="3" end="3"/>
                                            </p:txEl>
                                          </p:spTgt>
                                        </p:tgtEl>
                                      </p:cBhvr>
                                    </p:animEffect>
                                  </p:childTnLst>
                                </p:cTn>
                              </p:par>
                            </p:childTnLst>
                          </p:cTn>
                        </p:par>
                      </p:childTnLst>
                    </p:cTn>
                  </p:par>
                  <p:par>
                    <p:cTn id="18" fill="hold">
                      <p:stCondLst>
                        <p:cond delay="indefinite"/>
                      </p:stCondLst>
                      <p:childTnLst>
                        <p:par>
                          <p:cTn id="19" fill="hold" nodeType="after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9395">
                                            <p:txEl>
                                              <p:pRg st="4" end="4"/>
                                            </p:txEl>
                                          </p:spTgt>
                                        </p:tgtEl>
                                        <p:attrNameLst>
                                          <p:attrName>style.visibility</p:attrName>
                                        </p:attrNameLst>
                                      </p:cBhvr>
                                      <p:to>
                                        <p:strVal val="visible"/>
                                      </p:to>
                                    </p:set>
                                    <p:animEffect transition="in" filter="wipe(left)">
                                      <p:cBhvr>
                                        <p:cTn id="22" dur="500"/>
                                        <p:tgtEl>
                                          <p:spTgt spid="593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9371BABD-9A5A-4643-BEB9-B5D844D2872E}" type="slidenum">
              <a:rPr lang="zh-CN" altLang="en-US" sz="1400" b="0" smtClean="0">
                <a:solidFill>
                  <a:schemeClr val="bg2"/>
                </a:solidFill>
                <a:ea typeface="宋体" pitchFamily="2" charset="-122"/>
              </a:rPr>
              <a:pPr eaLnBrk="1" hangingPunct="1">
                <a:lnSpc>
                  <a:spcPct val="100000"/>
                </a:lnSpc>
                <a:spcBef>
                  <a:spcPct val="0"/>
                </a:spcBef>
                <a:spcAft>
                  <a:spcPct val="0"/>
                </a:spcAft>
                <a:buClrTx/>
                <a:buSzTx/>
                <a:buFontTx/>
                <a:buNone/>
              </a:pPr>
              <a:t>23</a:t>
            </a:fld>
            <a:endParaRPr lang="en-US" altLang="zh-CN" sz="1400" b="0">
              <a:solidFill>
                <a:schemeClr val="bg2"/>
              </a:solidFill>
              <a:ea typeface="宋体" pitchFamily="2" charset="-122"/>
            </a:endParaRPr>
          </a:p>
        </p:txBody>
      </p:sp>
      <p:sp>
        <p:nvSpPr>
          <p:cNvPr id="29699" name="Rectangle 4"/>
          <p:cNvSpPr>
            <a:spLocks noGrp="1" noChangeArrowheads="1"/>
          </p:cNvSpPr>
          <p:nvPr>
            <p:ph type="ctrTitle"/>
          </p:nvPr>
        </p:nvSpPr>
        <p:spPr>
          <a:xfrm>
            <a:off x="990600" y="1676400"/>
            <a:ext cx="7253288" cy="1462088"/>
          </a:xfrm>
        </p:spPr>
        <p:txBody>
          <a:bodyPr/>
          <a:lstStyle/>
          <a:p>
            <a:pPr algn="ctr" eaLnBrk="1" hangingPunct="1"/>
            <a:r>
              <a:rPr lang="zh-CN" altLang="en-US" sz="4800">
                <a:solidFill>
                  <a:srgbClr val="990000"/>
                </a:solidFill>
              </a:rPr>
              <a:t>四、内部寄存器</a:t>
            </a:r>
          </a:p>
        </p:txBody>
      </p:sp>
    </p:spTree>
  </p:cSld>
  <p:clrMapOvr>
    <a:masterClrMapping/>
  </p:clrMapOvr>
  <p:transition spd="slow">
    <p:blind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4BC3037D-B15B-4A33-A08D-1157B6E2FD68}"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24</a:t>
            </a:fld>
            <a:endParaRPr lang="en-US" altLang="zh-CN" sz="1400" b="0">
              <a:solidFill>
                <a:schemeClr val="tx1"/>
              </a:solidFill>
              <a:ea typeface="宋体" pitchFamily="2" charset="-122"/>
            </a:endParaRPr>
          </a:p>
        </p:txBody>
      </p:sp>
      <p:sp>
        <p:nvSpPr>
          <p:cNvPr id="30723" name="Rectangle 2"/>
          <p:cNvSpPr>
            <a:spLocks noGrp="1" noChangeArrowheads="1"/>
          </p:cNvSpPr>
          <p:nvPr>
            <p:ph type="title"/>
          </p:nvPr>
        </p:nvSpPr>
        <p:spPr/>
        <p:txBody>
          <a:bodyPr/>
          <a:lstStyle/>
          <a:p>
            <a:pPr eaLnBrk="1" hangingPunct="1"/>
            <a:r>
              <a:rPr lang="zh-CN" altLang="en-US" sz="4800">
                <a:solidFill>
                  <a:srgbClr val="800000"/>
                </a:solidFill>
              </a:rPr>
              <a:t>内部寄存器的类型</a:t>
            </a:r>
          </a:p>
        </p:txBody>
      </p:sp>
      <p:sp>
        <p:nvSpPr>
          <p:cNvPr id="60419" name="Rectangle 3"/>
          <p:cNvSpPr>
            <a:spLocks noGrp="1" noChangeArrowheads="1"/>
          </p:cNvSpPr>
          <p:nvPr>
            <p:ph type="body" idx="1"/>
          </p:nvPr>
        </p:nvSpPr>
        <p:spPr>
          <a:xfrm>
            <a:off x="1120775" y="2122488"/>
            <a:ext cx="7772400" cy="4114800"/>
          </a:xfrm>
        </p:spPr>
        <p:txBody>
          <a:bodyPr/>
          <a:lstStyle/>
          <a:p>
            <a:pPr eaLnBrk="1" hangingPunct="1"/>
            <a:r>
              <a:rPr lang="zh-CN" altLang="en-US" dirty="0"/>
              <a:t>含14个16位寄存器，按功能可分为三类</a:t>
            </a:r>
          </a:p>
          <a:p>
            <a:pPr eaLnBrk="1" hangingPunct="1">
              <a:spcBef>
                <a:spcPct val="90000"/>
              </a:spcBef>
              <a:spcAft>
                <a:spcPct val="0"/>
              </a:spcAft>
              <a:buFont typeface="Wingdings" pitchFamily="2" charset="2"/>
              <a:buNone/>
            </a:pPr>
            <a:r>
              <a:rPr lang="zh-CN" altLang="en-US" dirty="0"/>
              <a:t>             8个通用寄存器</a:t>
            </a:r>
          </a:p>
          <a:p>
            <a:pPr eaLnBrk="1" hangingPunct="1">
              <a:buFont typeface="Wingdings" pitchFamily="2" charset="2"/>
              <a:buNone/>
            </a:pPr>
            <a:r>
              <a:rPr lang="zh-CN" altLang="en-US" dirty="0"/>
              <a:t>             4个段寄存器</a:t>
            </a:r>
          </a:p>
          <a:p>
            <a:pPr eaLnBrk="1" hangingPunct="1">
              <a:buFont typeface="Wingdings" pitchFamily="2" charset="2"/>
              <a:buNone/>
            </a:pPr>
            <a:r>
              <a:rPr lang="zh-CN" altLang="en-US" dirty="0"/>
              <a:t>             2个控制寄存器</a:t>
            </a:r>
          </a:p>
        </p:txBody>
      </p:sp>
      <p:sp>
        <p:nvSpPr>
          <p:cNvPr id="60420" name="AutoShape 4"/>
          <p:cNvSpPr>
            <a:spLocks/>
          </p:cNvSpPr>
          <p:nvPr/>
        </p:nvSpPr>
        <p:spPr bwMode="auto">
          <a:xfrm>
            <a:off x="2208213" y="3297238"/>
            <a:ext cx="215900" cy="1152525"/>
          </a:xfrm>
          <a:prstGeom prst="leftBrace">
            <a:avLst>
              <a:gd name="adj1" fmla="val 44485"/>
              <a:gd name="adj2" fmla="val 50000"/>
            </a:avLst>
          </a:prstGeom>
          <a:noFill/>
          <a:ln w="254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60421" name="Text Box 5"/>
          <p:cNvSpPr txBox="1">
            <a:spLocks noChangeArrowheads="1"/>
          </p:cNvSpPr>
          <p:nvPr/>
        </p:nvSpPr>
        <p:spPr bwMode="auto">
          <a:xfrm>
            <a:off x="1258888" y="5300663"/>
            <a:ext cx="5976937" cy="531812"/>
          </a:xfrm>
          <a:prstGeom prst="rect">
            <a:avLst/>
          </a:prstGeom>
          <a:solidFill>
            <a:srgbClr val="33CCCC"/>
          </a:solidFill>
          <a:ln w="12700" cap="sq">
            <a:solidFill>
              <a:srgbClr val="33CCCC"/>
            </a:solidFill>
            <a:miter lim="800000"/>
            <a:headEnd type="none" w="sm" len="sm"/>
            <a:tailEnd type="none" w="sm" len="sm"/>
          </a:ln>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dirty="0">
                <a:solidFill>
                  <a:schemeClr val="tx1"/>
                </a:solidFill>
                <a:ea typeface="宋体" pitchFamily="2" charset="-122"/>
              </a:rPr>
              <a:t>要求：深入理解每个寄存器的作用</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wipe(left)">
                                      <p:cBhvr>
                                        <p:cTn id="7" dur="500"/>
                                        <p:tgtEl>
                                          <p:spTgt spid="6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0420"/>
                                        </p:tgtEl>
                                        <p:attrNameLst>
                                          <p:attrName>style.visibility</p:attrName>
                                        </p:attrNameLst>
                                      </p:cBhvr>
                                      <p:to>
                                        <p:strVal val="visible"/>
                                      </p:to>
                                    </p:set>
                                    <p:animEffect transition="in" filter="wipe(up)">
                                      <p:cBhvr>
                                        <p:cTn id="12" dur="500"/>
                                        <p:tgtEl>
                                          <p:spTgt spid="60420"/>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0419">
                                            <p:txEl>
                                              <p:pRg st="1" end="1"/>
                                            </p:txEl>
                                          </p:spTgt>
                                        </p:tgtEl>
                                        <p:attrNameLst>
                                          <p:attrName>style.visibility</p:attrName>
                                        </p:attrNameLst>
                                      </p:cBhvr>
                                      <p:to>
                                        <p:strVal val="visible"/>
                                      </p:to>
                                    </p:set>
                                    <p:animEffect transition="in" filter="wipe(left)">
                                      <p:cBhvr>
                                        <p:cTn id="16" dur="500"/>
                                        <p:tgtEl>
                                          <p:spTgt spid="60419">
                                            <p:txEl>
                                              <p:pRg st="1" end="1"/>
                                            </p:txEl>
                                          </p:spTgt>
                                        </p:tgtEl>
                                      </p:cBhvr>
                                    </p:animEffect>
                                  </p:childTnLst>
                                </p:cTn>
                              </p:par>
                            </p:childTnLst>
                          </p:cTn>
                        </p:par>
                        <p:par>
                          <p:cTn id="17" fill="hold" nodeType="afterGroup">
                            <p:stCondLst>
                              <p:cond delay="1000"/>
                            </p:stCondLst>
                            <p:childTnLst>
                              <p:par>
                                <p:cTn id="18" presetID="22" presetClass="entr" presetSubtype="8" fill="hold" nodeType="afterEffect">
                                  <p:stCondLst>
                                    <p:cond delay="1000"/>
                                  </p:stCondLst>
                                  <p:childTnLst>
                                    <p:set>
                                      <p:cBhvr>
                                        <p:cTn id="19" dur="1" fill="hold">
                                          <p:stCondLst>
                                            <p:cond delay="0"/>
                                          </p:stCondLst>
                                        </p:cTn>
                                        <p:tgtEl>
                                          <p:spTgt spid="60419">
                                            <p:txEl>
                                              <p:pRg st="2" end="2"/>
                                            </p:txEl>
                                          </p:spTgt>
                                        </p:tgtEl>
                                        <p:attrNameLst>
                                          <p:attrName>style.visibility</p:attrName>
                                        </p:attrNameLst>
                                      </p:cBhvr>
                                      <p:to>
                                        <p:strVal val="visible"/>
                                      </p:to>
                                    </p:set>
                                    <p:animEffect transition="in" filter="wipe(left)">
                                      <p:cBhvr>
                                        <p:cTn id="20" dur="500"/>
                                        <p:tgtEl>
                                          <p:spTgt spid="60419">
                                            <p:txEl>
                                              <p:pRg st="2" end="2"/>
                                            </p:txEl>
                                          </p:spTgt>
                                        </p:tgtEl>
                                      </p:cBhvr>
                                    </p:animEffect>
                                  </p:childTnLst>
                                </p:cTn>
                              </p:par>
                            </p:childTnLst>
                          </p:cTn>
                        </p:par>
                        <p:par>
                          <p:cTn id="21" fill="hold" nodeType="afterGroup">
                            <p:stCondLst>
                              <p:cond delay="2500"/>
                            </p:stCondLst>
                            <p:childTnLst>
                              <p:par>
                                <p:cTn id="22" presetID="22" presetClass="entr" presetSubtype="8" fill="hold" nodeType="afterEffect">
                                  <p:stCondLst>
                                    <p:cond delay="1000"/>
                                  </p:stCondLst>
                                  <p:childTnLst>
                                    <p:set>
                                      <p:cBhvr>
                                        <p:cTn id="23" dur="1" fill="hold">
                                          <p:stCondLst>
                                            <p:cond delay="0"/>
                                          </p:stCondLst>
                                        </p:cTn>
                                        <p:tgtEl>
                                          <p:spTgt spid="60419">
                                            <p:txEl>
                                              <p:pRg st="3" end="3"/>
                                            </p:txEl>
                                          </p:spTgt>
                                        </p:tgtEl>
                                        <p:attrNameLst>
                                          <p:attrName>style.visibility</p:attrName>
                                        </p:attrNameLst>
                                      </p:cBhvr>
                                      <p:to>
                                        <p:strVal val="visible"/>
                                      </p:to>
                                    </p:set>
                                    <p:animEffect transition="in" filter="wipe(left)">
                                      <p:cBhvr>
                                        <p:cTn id="24" dur="500"/>
                                        <p:tgtEl>
                                          <p:spTgt spid="60419">
                                            <p:txEl>
                                              <p:pRg st="3" end="3"/>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60421"/>
                                        </p:tgtEl>
                                        <p:attrNameLst>
                                          <p:attrName>style.visibility</p:attrName>
                                        </p:attrNameLst>
                                      </p:cBhvr>
                                      <p:to>
                                        <p:strVal val="visible"/>
                                      </p:to>
                                    </p:set>
                                    <p:animEffect transition="in" filter="strips(downRight)">
                                      <p:cBhvr>
                                        <p:cTn id="29" dur="500"/>
                                        <p:tgtEl>
                                          <p:spTgt spid="6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animBg="1"/>
      <p:bldP spid="604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2E502135-95F9-48C1-82AF-D363DA0F24EB}"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25</a:t>
            </a:fld>
            <a:endParaRPr lang="en-US" altLang="zh-CN" sz="1400" b="0">
              <a:solidFill>
                <a:schemeClr val="tx1"/>
              </a:solidFill>
              <a:ea typeface="宋体" pitchFamily="2" charset="-122"/>
            </a:endParaRPr>
          </a:p>
        </p:txBody>
      </p:sp>
      <p:sp>
        <p:nvSpPr>
          <p:cNvPr id="31747" name="Rectangle 2"/>
          <p:cNvSpPr>
            <a:spLocks noGrp="1" noChangeArrowheads="1"/>
          </p:cNvSpPr>
          <p:nvPr>
            <p:ph type="title"/>
          </p:nvPr>
        </p:nvSpPr>
        <p:spPr/>
        <p:txBody>
          <a:bodyPr/>
          <a:lstStyle/>
          <a:p>
            <a:pPr eaLnBrk="1" hangingPunct="1"/>
            <a:r>
              <a:rPr lang="en-US" altLang="zh-CN" sz="4000" b="1">
                <a:solidFill>
                  <a:srgbClr val="800000"/>
                </a:solidFill>
              </a:rPr>
              <a:t>1. </a:t>
            </a:r>
            <a:r>
              <a:rPr lang="zh-CN" altLang="en-US">
                <a:solidFill>
                  <a:srgbClr val="800000"/>
                </a:solidFill>
              </a:rPr>
              <a:t>通用寄存器</a:t>
            </a:r>
          </a:p>
        </p:txBody>
      </p:sp>
      <p:sp>
        <p:nvSpPr>
          <p:cNvPr id="31748" name="Rectangle 3"/>
          <p:cNvSpPr>
            <a:spLocks noGrp="1" noChangeArrowheads="1"/>
          </p:cNvSpPr>
          <p:nvPr>
            <p:ph type="body" idx="1"/>
          </p:nvPr>
        </p:nvSpPr>
        <p:spPr>
          <a:xfrm>
            <a:off x="914400" y="2444750"/>
            <a:ext cx="7772400" cy="3505200"/>
          </a:xfrm>
        </p:spPr>
        <p:txBody>
          <a:bodyPr/>
          <a:lstStyle/>
          <a:p>
            <a:pPr eaLnBrk="1" hangingPunct="1">
              <a:buFont typeface="Wingdings" pitchFamily="2" charset="2"/>
              <a:buNone/>
            </a:pPr>
            <a:r>
              <a:rPr lang="zh-CN" altLang="en-US" sz="3200"/>
              <a:t>      数据寄存器（</a:t>
            </a:r>
            <a:r>
              <a:rPr lang="en-US" altLang="zh-CN" sz="3200"/>
              <a:t>AX，BX，CX，DX）</a:t>
            </a:r>
          </a:p>
          <a:p>
            <a:pPr eaLnBrk="1" hangingPunct="1">
              <a:buFont typeface="Wingdings" pitchFamily="2" charset="2"/>
              <a:buNone/>
            </a:pPr>
            <a:r>
              <a:rPr lang="zh-CN" altLang="en-US" sz="3200"/>
              <a:t>      地址指针寄存器（</a:t>
            </a:r>
            <a:r>
              <a:rPr lang="en-US" altLang="zh-CN" sz="3200"/>
              <a:t>SP，BP）</a:t>
            </a:r>
          </a:p>
          <a:p>
            <a:pPr eaLnBrk="1" hangingPunct="1">
              <a:buFont typeface="Wingdings" pitchFamily="2" charset="2"/>
              <a:buNone/>
            </a:pPr>
            <a:r>
              <a:rPr lang="zh-CN" altLang="en-US" sz="3200"/>
              <a:t>      变址寄存器（</a:t>
            </a:r>
            <a:r>
              <a:rPr lang="en-US" altLang="zh-CN" sz="3200"/>
              <a:t>SI，DI）</a:t>
            </a:r>
          </a:p>
        </p:txBody>
      </p:sp>
      <p:sp>
        <p:nvSpPr>
          <p:cNvPr id="31749" name="AutoShape 4"/>
          <p:cNvSpPr>
            <a:spLocks/>
          </p:cNvSpPr>
          <p:nvPr/>
        </p:nvSpPr>
        <p:spPr bwMode="auto">
          <a:xfrm>
            <a:off x="1331913" y="2708275"/>
            <a:ext cx="228600" cy="1447800"/>
          </a:xfrm>
          <a:prstGeom prst="leftBrace">
            <a:avLst>
              <a:gd name="adj1" fmla="val 52778"/>
              <a:gd name="adj2" fmla="val 50000"/>
            </a:avLst>
          </a:prstGeom>
          <a:noFill/>
          <a:ln w="254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Tree>
  </p:cSld>
  <p:clrMapOvr>
    <a:masterClrMapping/>
  </p:clrMapOvr>
  <p:transition spd="slow">
    <p:blinds/>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11C982BF-24E0-463B-BE23-D98356658169}"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26</a:t>
            </a:fld>
            <a:endParaRPr lang="en-US" altLang="zh-CN" sz="1400" b="0">
              <a:solidFill>
                <a:schemeClr val="tx1"/>
              </a:solidFill>
              <a:ea typeface="宋体" pitchFamily="2" charset="-122"/>
            </a:endParaRPr>
          </a:p>
        </p:txBody>
      </p:sp>
      <p:sp>
        <p:nvSpPr>
          <p:cNvPr id="32771" name="Rectangle 2"/>
          <p:cNvSpPr>
            <a:spLocks noGrp="1" noChangeArrowheads="1"/>
          </p:cNvSpPr>
          <p:nvPr>
            <p:ph type="title"/>
          </p:nvPr>
        </p:nvSpPr>
        <p:spPr/>
        <p:txBody>
          <a:bodyPr/>
          <a:lstStyle/>
          <a:p>
            <a:pPr eaLnBrk="1" hangingPunct="1"/>
            <a:r>
              <a:rPr lang="zh-CN" altLang="en-US" dirty="0">
                <a:solidFill>
                  <a:srgbClr val="800000"/>
                </a:solidFill>
              </a:rPr>
              <a:t>数据寄存器</a:t>
            </a:r>
          </a:p>
        </p:txBody>
      </p:sp>
      <p:sp>
        <p:nvSpPr>
          <p:cNvPr id="63491" name="Rectangle 3"/>
          <p:cNvSpPr>
            <a:spLocks noGrp="1" noChangeArrowheads="1"/>
          </p:cNvSpPr>
          <p:nvPr>
            <p:ph type="body" idx="1"/>
          </p:nvPr>
        </p:nvSpPr>
        <p:spPr>
          <a:xfrm>
            <a:off x="1187450" y="1989138"/>
            <a:ext cx="7561263" cy="4114800"/>
          </a:xfrm>
        </p:spPr>
        <p:txBody>
          <a:bodyPr/>
          <a:lstStyle/>
          <a:p>
            <a:pPr eaLnBrk="1" hangingPunct="1">
              <a:lnSpc>
                <a:spcPct val="120000"/>
              </a:lnSpc>
              <a:spcAft>
                <a:spcPct val="25000"/>
              </a:spcAft>
            </a:pPr>
            <a:r>
              <a:rPr lang="zh-CN" altLang="en-US" dirty="0"/>
              <a:t>8088</a:t>
            </a:r>
            <a:r>
              <a:rPr lang="en-US" altLang="zh-CN" dirty="0"/>
              <a:t>/8086</a:t>
            </a:r>
            <a:r>
              <a:rPr lang="zh-CN" altLang="en-US" dirty="0"/>
              <a:t>含4个16位数据寄存器，每一个又可拆分为</a:t>
            </a:r>
            <a:r>
              <a:rPr lang="en-US" altLang="zh-CN" dirty="0"/>
              <a:t>2</a:t>
            </a:r>
            <a:r>
              <a:rPr lang="zh-CN" altLang="en-US" dirty="0"/>
              <a:t>个8位寄存器，即：</a:t>
            </a:r>
          </a:p>
          <a:p>
            <a:pPr eaLnBrk="1" hangingPunct="1">
              <a:lnSpc>
                <a:spcPct val="120000"/>
              </a:lnSpc>
            </a:pPr>
            <a:r>
              <a:rPr lang="en-US" altLang="zh-CN" dirty="0"/>
              <a:t>AX</a:t>
            </a:r>
          </a:p>
          <a:p>
            <a:pPr eaLnBrk="1" hangingPunct="1">
              <a:lnSpc>
                <a:spcPct val="120000"/>
              </a:lnSpc>
            </a:pPr>
            <a:r>
              <a:rPr lang="en-US" altLang="zh-CN" dirty="0"/>
              <a:t>BX</a:t>
            </a:r>
          </a:p>
          <a:p>
            <a:pPr eaLnBrk="1" hangingPunct="1">
              <a:lnSpc>
                <a:spcPct val="120000"/>
              </a:lnSpc>
            </a:pPr>
            <a:r>
              <a:rPr lang="en-US" altLang="zh-CN" dirty="0"/>
              <a:t>CX</a:t>
            </a:r>
          </a:p>
          <a:p>
            <a:pPr eaLnBrk="1" hangingPunct="1">
              <a:lnSpc>
                <a:spcPct val="120000"/>
              </a:lnSpc>
            </a:pPr>
            <a:r>
              <a:rPr lang="en-US" altLang="zh-CN" dirty="0"/>
              <a:t>DX</a:t>
            </a:r>
          </a:p>
        </p:txBody>
      </p:sp>
      <p:sp>
        <p:nvSpPr>
          <p:cNvPr id="63492" name="AutoShape 4"/>
          <p:cNvSpPr>
            <a:spLocks noChangeArrowheads="1"/>
          </p:cNvSpPr>
          <p:nvPr/>
        </p:nvSpPr>
        <p:spPr bwMode="auto">
          <a:xfrm>
            <a:off x="2290763" y="3471863"/>
            <a:ext cx="838200" cy="131762"/>
          </a:xfrm>
          <a:prstGeom prst="rightArrow">
            <a:avLst>
              <a:gd name="adj1" fmla="val 50000"/>
              <a:gd name="adj2" fmla="val 159037"/>
            </a:avLst>
          </a:prstGeom>
          <a:solidFill>
            <a:srgbClr val="FF6600"/>
          </a:solidFill>
          <a:ln w="12700" cap="sq">
            <a:solidFill>
              <a:srgbClr val="FF6600"/>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63493" name="AutoShape 5"/>
          <p:cNvSpPr>
            <a:spLocks noChangeArrowheads="1"/>
          </p:cNvSpPr>
          <p:nvPr/>
        </p:nvSpPr>
        <p:spPr bwMode="auto">
          <a:xfrm>
            <a:off x="2292350" y="4016375"/>
            <a:ext cx="838200" cy="131763"/>
          </a:xfrm>
          <a:prstGeom prst="rightArrow">
            <a:avLst>
              <a:gd name="adj1" fmla="val 50000"/>
              <a:gd name="adj2" fmla="val 159036"/>
            </a:avLst>
          </a:prstGeom>
          <a:solidFill>
            <a:srgbClr val="FF6600"/>
          </a:solidFill>
          <a:ln w="12700" cap="sq">
            <a:solidFill>
              <a:srgbClr val="FF6600"/>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63494" name="AutoShape 6"/>
          <p:cNvSpPr>
            <a:spLocks noChangeArrowheads="1"/>
          </p:cNvSpPr>
          <p:nvPr/>
        </p:nvSpPr>
        <p:spPr bwMode="auto">
          <a:xfrm>
            <a:off x="2292350" y="4652963"/>
            <a:ext cx="838200" cy="131762"/>
          </a:xfrm>
          <a:prstGeom prst="rightArrow">
            <a:avLst>
              <a:gd name="adj1" fmla="val 50000"/>
              <a:gd name="adj2" fmla="val 159037"/>
            </a:avLst>
          </a:prstGeom>
          <a:solidFill>
            <a:srgbClr val="FF6600"/>
          </a:solidFill>
          <a:ln w="12700" cap="sq">
            <a:solidFill>
              <a:srgbClr val="FF6600"/>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63495" name="AutoShape 7"/>
          <p:cNvSpPr>
            <a:spLocks noChangeArrowheads="1"/>
          </p:cNvSpPr>
          <p:nvPr/>
        </p:nvSpPr>
        <p:spPr bwMode="auto">
          <a:xfrm>
            <a:off x="2292350" y="5229225"/>
            <a:ext cx="838200" cy="131763"/>
          </a:xfrm>
          <a:prstGeom prst="rightArrow">
            <a:avLst>
              <a:gd name="adj1" fmla="val 50000"/>
              <a:gd name="adj2" fmla="val 159036"/>
            </a:avLst>
          </a:prstGeom>
          <a:solidFill>
            <a:srgbClr val="FF6600"/>
          </a:solidFill>
          <a:ln w="12700" cap="sq">
            <a:solidFill>
              <a:srgbClr val="FF6600"/>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63496" name="Text Box 8"/>
          <p:cNvSpPr txBox="1">
            <a:spLocks noChangeArrowheads="1"/>
          </p:cNvSpPr>
          <p:nvPr/>
        </p:nvSpPr>
        <p:spPr bwMode="auto">
          <a:xfrm>
            <a:off x="3200400" y="3255963"/>
            <a:ext cx="194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dirty="0">
                <a:ea typeface="宋体" pitchFamily="2" charset="-122"/>
              </a:rPr>
              <a:t>AH，AL</a:t>
            </a:r>
            <a:endParaRPr lang="zh-CN" altLang="en-US" dirty="0">
              <a:ea typeface="宋体" pitchFamily="2" charset="-122"/>
            </a:endParaRPr>
          </a:p>
        </p:txBody>
      </p:sp>
      <p:sp>
        <p:nvSpPr>
          <p:cNvPr id="63497" name="Text Box 9"/>
          <p:cNvSpPr txBox="1">
            <a:spLocks noChangeArrowheads="1"/>
          </p:cNvSpPr>
          <p:nvPr/>
        </p:nvSpPr>
        <p:spPr bwMode="auto">
          <a:xfrm>
            <a:off x="3127375" y="4465638"/>
            <a:ext cx="194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a:ea typeface="宋体" pitchFamily="2" charset="-122"/>
              </a:rPr>
              <a:t>CH，CL</a:t>
            </a:r>
            <a:endParaRPr lang="zh-CN" altLang="en-US">
              <a:ea typeface="宋体" pitchFamily="2" charset="-122"/>
            </a:endParaRPr>
          </a:p>
        </p:txBody>
      </p:sp>
      <p:sp>
        <p:nvSpPr>
          <p:cNvPr id="63498" name="Text Box 10"/>
          <p:cNvSpPr txBox="1">
            <a:spLocks noChangeArrowheads="1"/>
          </p:cNvSpPr>
          <p:nvPr/>
        </p:nvSpPr>
        <p:spPr bwMode="auto">
          <a:xfrm>
            <a:off x="3171825" y="3862388"/>
            <a:ext cx="194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a:ea typeface="宋体" pitchFamily="2" charset="-122"/>
              </a:rPr>
              <a:t>BH，BL</a:t>
            </a:r>
            <a:endParaRPr lang="zh-CN" altLang="en-US">
              <a:ea typeface="宋体" pitchFamily="2" charset="-122"/>
            </a:endParaRPr>
          </a:p>
        </p:txBody>
      </p:sp>
      <p:sp>
        <p:nvSpPr>
          <p:cNvPr id="63499" name="Text Box 11"/>
          <p:cNvSpPr txBox="1">
            <a:spLocks noChangeArrowheads="1"/>
          </p:cNvSpPr>
          <p:nvPr/>
        </p:nvSpPr>
        <p:spPr bwMode="auto">
          <a:xfrm>
            <a:off x="3128963" y="5072063"/>
            <a:ext cx="1944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a:ea typeface="宋体" pitchFamily="2" charset="-122"/>
              </a:rPr>
              <a:t>DH，DL</a:t>
            </a:r>
            <a:endParaRPr lang="zh-CN" altLang="en-US">
              <a:ea typeface="宋体" pitchFamily="2" charset="-122"/>
            </a:endParaRPr>
          </a:p>
        </p:txBody>
      </p:sp>
      <p:grpSp>
        <p:nvGrpSpPr>
          <p:cNvPr id="9" name="组合 8"/>
          <p:cNvGrpSpPr/>
          <p:nvPr/>
        </p:nvGrpSpPr>
        <p:grpSpPr>
          <a:xfrm>
            <a:off x="5249824" y="2962935"/>
            <a:ext cx="3694151" cy="981894"/>
            <a:chOff x="5249824" y="2962935"/>
            <a:chExt cx="3694151" cy="981894"/>
          </a:xfrm>
        </p:grpSpPr>
        <p:sp>
          <p:nvSpPr>
            <p:cNvPr id="2" name="矩形 1"/>
            <p:cNvSpPr/>
            <p:nvPr/>
          </p:nvSpPr>
          <p:spPr bwMode="auto">
            <a:xfrm>
              <a:off x="5868144" y="3298826"/>
              <a:ext cx="2736304" cy="276194"/>
            </a:xfrm>
            <a:prstGeom prst="rect">
              <a:avLst/>
            </a:prstGeom>
            <a:solidFill>
              <a:schemeClr val="bg1"/>
            </a:solidFill>
            <a:ln w="38100" cap="sq" cmpd="sng" algn="ctr">
              <a:solidFill>
                <a:srgbClr val="00206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cxnSp>
          <p:nvCxnSpPr>
            <p:cNvPr id="4" name="直接连接符 3"/>
            <p:cNvCxnSpPr>
              <a:stCxn id="2" idx="0"/>
              <a:endCxn id="2" idx="2"/>
            </p:cNvCxnSpPr>
            <p:nvPr/>
          </p:nvCxnSpPr>
          <p:spPr bwMode="auto">
            <a:xfrm>
              <a:off x="7236296" y="3298826"/>
              <a:ext cx="0" cy="276194"/>
            </a:xfrm>
            <a:prstGeom prst="line">
              <a:avLst/>
            </a:prstGeom>
            <a:solidFill>
              <a:srgbClr val="FF6600"/>
            </a:solidFill>
            <a:ln w="38100" cap="sq" cmpd="sng" algn="ctr">
              <a:solidFill>
                <a:srgbClr val="002060"/>
              </a:solidFill>
              <a:prstDash val="solid"/>
              <a:round/>
              <a:headEnd type="none" w="sm" len="sm"/>
              <a:tailEnd type="none" w="sm" len="sm"/>
            </a:ln>
            <a:effectLst/>
          </p:spPr>
        </p:cxnSp>
        <p:sp>
          <p:nvSpPr>
            <p:cNvPr id="5" name="文本框 4"/>
            <p:cNvSpPr txBox="1"/>
            <p:nvPr/>
          </p:nvSpPr>
          <p:spPr>
            <a:xfrm>
              <a:off x="5738255" y="2962935"/>
              <a:ext cx="3205720" cy="369332"/>
            </a:xfrm>
            <a:prstGeom prst="rect">
              <a:avLst/>
            </a:prstGeom>
            <a:noFill/>
          </p:spPr>
          <p:txBody>
            <a:bodyPr wrap="square" rtlCol="0">
              <a:spAutoFit/>
            </a:bodyPr>
            <a:lstStyle/>
            <a:p>
              <a:r>
                <a:rPr lang="en-US" altLang="zh-CN" dirty="0"/>
                <a:t>15              8  7             0</a:t>
              </a:r>
              <a:endParaRPr lang="zh-CN" altLang="en-US" dirty="0"/>
            </a:p>
          </p:txBody>
        </p:sp>
        <p:sp>
          <p:nvSpPr>
            <p:cNvPr id="17" name="Text Box 8"/>
            <p:cNvSpPr txBox="1">
              <a:spLocks noChangeArrowheads="1"/>
            </p:cNvSpPr>
            <p:nvPr/>
          </p:nvSpPr>
          <p:spPr bwMode="auto">
            <a:xfrm>
              <a:off x="6372200" y="3544719"/>
              <a:ext cx="19446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2000" dirty="0">
                  <a:ea typeface="宋体" pitchFamily="2" charset="-122"/>
                </a:rPr>
                <a:t>AH           AL</a:t>
              </a:r>
              <a:endParaRPr lang="zh-CN" altLang="en-US" sz="2000" dirty="0">
                <a:ea typeface="宋体" pitchFamily="2" charset="-122"/>
              </a:endParaRPr>
            </a:p>
          </p:txBody>
        </p:sp>
        <p:sp>
          <p:nvSpPr>
            <p:cNvPr id="8" name="文本框 7"/>
            <p:cNvSpPr txBox="1"/>
            <p:nvPr/>
          </p:nvSpPr>
          <p:spPr>
            <a:xfrm>
              <a:off x="5249824" y="3236868"/>
              <a:ext cx="648072" cy="400110"/>
            </a:xfrm>
            <a:prstGeom prst="rect">
              <a:avLst/>
            </a:prstGeom>
            <a:noFill/>
          </p:spPr>
          <p:txBody>
            <a:bodyPr wrap="square" rtlCol="0">
              <a:spAutoFit/>
            </a:bodyPr>
            <a:lstStyle/>
            <a:p>
              <a:r>
                <a:rPr lang="en-US" altLang="zh-CN" sz="2000" b="1" dirty="0">
                  <a:solidFill>
                    <a:srgbClr val="002060"/>
                  </a:solidFill>
                </a:rPr>
                <a:t>AX</a:t>
              </a:r>
              <a:endParaRPr lang="zh-CN" altLang="en-US" sz="2000" b="1" dirty="0">
                <a:solidFill>
                  <a:srgbClr val="002060"/>
                </a:solidFill>
              </a:endParaRPr>
            </a:p>
          </p:txBody>
        </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wipe(left)">
                                      <p:cBhvr>
                                        <p:cTn id="7" dur="500"/>
                                        <p:tgtEl>
                                          <p:spTgt spid="63491">
                                            <p:txEl>
                                              <p:pRg st="1" end="1"/>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3492"/>
                                        </p:tgtEl>
                                        <p:attrNameLst>
                                          <p:attrName>style.visibility</p:attrName>
                                        </p:attrNameLst>
                                      </p:cBhvr>
                                      <p:to>
                                        <p:strVal val="visible"/>
                                      </p:to>
                                    </p:set>
                                    <p:animEffect transition="in" filter="wipe(left)">
                                      <p:cBhvr>
                                        <p:cTn id="11" dur="500"/>
                                        <p:tgtEl>
                                          <p:spTgt spid="63492"/>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3496"/>
                                        </p:tgtEl>
                                        <p:attrNameLst>
                                          <p:attrName>style.visibility</p:attrName>
                                        </p:attrNameLst>
                                      </p:cBhvr>
                                      <p:to>
                                        <p:strVal val="visible"/>
                                      </p:to>
                                    </p:set>
                                    <p:animEffect transition="in" filter="wipe(left)">
                                      <p:cBhvr>
                                        <p:cTn id="15" dur="500"/>
                                        <p:tgtEl>
                                          <p:spTgt spid="6349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3491">
                                            <p:txEl>
                                              <p:pRg st="2" end="2"/>
                                            </p:txEl>
                                          </p:spTgt>
                                        </p:tgtEl>
                                        <p:attrNameLst>
                                          <p:attrName>style.visibility</p:attrName>
                                        </p:attrNameLst>
                                      </p:cBhvr>
                                      <p:to>
                                        <p:strVal val="visible"/>
                                      </p:to>
                                    </p:set>
                                    <p:animEffect transition="in" filter="wipe(left)">
                                      <p:cBhvr>
                                        <p:cTn id="25" dur="500"/>
                                        <p:tgtEl>
                                          <p:spTgt spid="63491">
                                            <p:txEl>
                                              <p:pRg st="2" end="2"/>
                                            </p:tx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63493"/>
                                        </p:tgtEl>
                                        <p:attrNameLst>
                                          <p:attrName>style.visibility</p:attrName>
                                        </p:attrNameLst>
                                      </p:cBhvr>
                                      <p:to>
                                        <p:strVal val="visible"/>
                                      </p:to>
                                    </p:set>
                                    <p:animEffect transition="in" filter="wipe(left)">
                                      <p:cBhvr>
                                        <p:cTn id="29" dur="500"/>
                                        <p:tgtEl>
                                          <p:spTgt spid="63493"/>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63498"/>
                                        </p:tgtEl>
                                        <p:attrNameLst>
                                          <p:attrName>style.visibility</p:attrName>
                                        </p:attrNameLst>
                                      </p:cBhvr>
                                      <p:to>
                                        <p:strVal val="visible"/>
                                      </p:to>
                                    </p:set>
                                    <p:animEffect transition="in" filter="wipe(left)">
                                      <p:cBhvr>
                                        <p:cTn id="33" dur="500"/>
                                        <p:tgtEl>
                                          <p:spTgt spid="6349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3491">
                                            <p:txEl>
                                              <p:pRg st="3" end="3"/>
                                            </p:txEl>
                                          </p:spTgt>
                                        </p:tgtEl>
                                        <p:attrNameLst>
                                          <p:attrName>style.visibility</p:attrName>
                                        </p:attrNameLst>
                                      </p:cBhvr>
                                      <p:to>
                                        <p:strVal val="visible"/>
                                      </p:to>
                                    </p:set>
                                    <p:animEffect transition="in" filter="wipe(left)">
                                      <p:cBhvr>
                                        <p:cTn id="38" dur="500"/>
                                        <p:tgtEl>
                                          <p:spTgt spid="63491">
                                            <p:txEl>
                                              <p:pRg st="3" end="3"/>
                                            </p:txEl>
                                          </p:spTgt>
                                        </p:tgtEl>
                                      </p:cBhvr>
                                    </p:animEffect>
                                  </p:childTnLst>
                                </p:cTn>
                              </p:par>
                            </p:childTnLst>
                          </p:cTn>
                        </p:par>
                        <p:par>
                          <p:cTn id="39" fill="hold">
                            <p:stCondLst>
                              <p:cond delay="500"/>
                            </p:stCondLst>
                            <p:childTnLst>
                              <p:par>
                                <p:cTn id="40" presetID="22" presetClass="entr" presetSubtype="8" fill="hold" grpId="0" nodeType="afterEffect">
                                  <p:stCondLst>
                                    <p:cond delay="0"/>
                                  </p:stCondLst>
                                  <p:childTnLst>
                                    <p:set>
                                      <p:cBhvr>
                                        <p:cTn id="41" dur="1" fill="hold">
                                          <p:stCondLst>
                                            <p:cond delay="0"/>
                                          </p:stCondLst>
                                        </p:cTn>
                                        <p:tgtEl>
                                          <p:spTgt spid="63494"/>
                                        </p:tgtEl>
                                        <p:attrNameLst>
                                          <p:attrName>style.visibility</p:attrName>
                                        </p:attrNameLst>
                                      </p:cBhvr>
                                      <p:to>
                                        <p:strVal val="visible"/>
                                      </p:to>
                                    </p:set>
                                    <p:animEffect transition="in" filter="wipe(left)">
                                      <p:cBhvr>
                                        <p:cTn id="42" dur="500"/>
                                        <p:tgtEl>
                                          <p:spTgt spid="63494"/>
                                        </p:tgtEl>
                                      </p:cBhvr>
                                    </p:animEffect>
                                  </p:childTnLst>
                                </p:cTn>
                              </p:par>
                            </p:childTnLst>
                          </p:cTn>
                        </p:par>
                        <p:par>
                          <p:cTn id="43" fill="hold">
                            <p:stCondLst>
                              <p:cond delay="1000"/>
                            </p:stCondLst>
                            <p:childTnLst>
                              <p:par>
                                <p:cTn id="44" presetID="22" presetClass="entr" presetSubtype="8" fill="hold" grpId="0" nodeType="afterEffect">
                                  <p:stCondLst>
                                    <p:cond delay="0"/>
                                  </p:stCondLst>
                                  <p:childTnLst>
                                    <p:set>
                                      <p:cBhvr>
                                        <p:cTn id="45" dur="1" fill="hold">
                                          <p:stCondLst>
                                            <p:cond delay="0"/>
                                          </p:stCondLst>
                                        </p:cTn>
                                        <p:tgtEl>
                                          <p:spTgt spid="63497"/>
                                        </p:tgtEl>
                                        <p:attrNameLst>
                                          <p:attrName>style.visibility</p:attrName>
                                        </p:attrNameLst>
                                      </p:cBhvr>
                                      <p:to>
                                        <p:strVal val="visible"/>
                                      </p:to>
                                    </p:set>
                                    <p:animEffect transition="in" filter="wipe(left)">
                                      <p:cBhvr>
                                        <p:cTn id="46" dur="500"/>
                                        <p:tgtEl>
                                          <p:spTgt spid="63497"/>
                                        </p:tgtEl>
                                      </p:cBhvr>
                                    </p:animEffect>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63491">
                                            <p:txEl>
                                              <p:pRg st="4" end="4"/>
                                            </p:txEl>
                                          </p:spTgt>
                                        </p:tgtEl>
                                        <p:attrNameLst>
                                          <p:attrName>style.visibility</p:attrName>
                                        </p:attrNameLst>
                                      </p:cBhvr>
                                      <p:to>
                                        <p:strVal val="visible"/>
                                      </p:to>
                                    </p:set>
                                    <p:animEffect transition="in" filter="wipe(left)">
                                      <p:cBhvr>
                                        <p:cTn id="50" dur="500"/>
                                        <p:tgtEl>
                                          <p:spTgt spid="63491">
                                            <p:txEl>
                                              <p:pRg st="4" end="4"/>
                                            </p:txEl>
                                          </p:spTgt>
                                        </p:tgtEl>
                                      </p:cBhvr>
                                    </p:animEffect>
                                  </p:childTnLst>
                                </p:cTn>
                              </p:par>
                            </p:childTnLst>
                          </p:cTn>
                        </p:par>
                        <p:par>
                          <p:cTn id="51" fill="hold">
                            <p:stCondLst>
                              <p:cond delay="2000"/>
                            </p:stCondLst>
                            <p:childTnLst>
                              <p:par>
                                <p:cTn id="52" presetID="22" presetClass="entr" presetSubtype="8" fill="hold" grpId="0" nodeType="afterEffect">
                                  <p:stCondLst>
                                    <p:cond delay="0"/>
                                  </p:stCondLst>
                                  <p:childTnLst>
                                    <p:set>
                                      <p:cBhvr>
                                        <p:cTn id="53" dur="1" fill="hold">
                                          <p:stCondLst>
                                            <p:cond delay="0"/>
                                          </p:stCondLst>
                                        </p:cTn>
                                        <p:tgtEl>
                                          <p:spTgt spid="63495"/>
                                        </p:tgtEl>
                                        <p:attrNameLst>
                                          <p:attrName>style.visibility</p:attrName>
                                        </p:attrNameLst>
                                      </p:cBhvr>
                                      <p:to>
                                        <p:strVal val="visible"/>
                                      </p:to>
                                    </p:set>
                                    <p:animEffect transition="in" filter="wipe(left)">
                                      <p:cBhvr>
                                        <p:cTn id="54" dur="500"/>
                                        <p:tgtEl>
                                          <p:spTgt spid="63495"/>
                                        </p:tgtEl>
                                      </p:cBhvr>
                                    </p:animEffect>
                                  </p:childTnLst>
                                </p:cTn>
                              </p:par>
                            </p:childTnLst>
                          </p:cTn>
                        </p:par>
                        <p:par>
                          <p:cTn id="55" fill="hold">
                            <p:stCondLst>
                              <p:cond delay="2500"/>
                            </p:stCondLst>
                            <p:childTnLst>
                              <p:par>
                                <p:cTn id="56" presetID="22" presetClass="entr" presetSubtype="8" fill="hold" grpId="0" nodeType="afterEffect">
                                  <p:stCondLst>
                                    <p:cond delay="0"/>
                                  </p:stCondLst>
                                  <p:childTnLst>
                                    <p:set>
                                      <p:cBhvr>
                                        <p:cTn id="57" dur="1" fill="hold">
                                          <p:stCondLst>
                                            <p:cond delay="0"/>
                                          </p:stCondLst>
                                        </p:cTn>
                                        <p:tgtEl>
                                          <p:spTgt spid="63499"/>
                                        </p:tgtEl>
                                        <p:attrNameLst>
                                          <p:attrName>style.visibility</p:attrName>
                                        </p:attrNameLst>
                                      </p:cBhvr>
                                      <p:to>
                                        <p:strVal val="visible"/>
                                      </p:to>
                                    </p:set>
                                    <p:animEffect transition="in" filter="wipe(left)">
                                      <p:cBhvr>
                                        <p:cTn id="58" dur="500"/>
                                        <p:tgtEl>
                                          <p:spTgt spid="63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p:bldP spid="63493" grpId="0" animBg="1"/>
      <p:bldP spid="63494" grpId="0" animBg="1"/>
      <p:bldP spid="63495" grpId="0" animBg="1"/>
      <p:bldP spid="63496" grpId="0"/>
      <p:bldP spid="63497" grpId="0"/>
      <p:bldP spid="63498" grpId="0"/>
      <p:bldP spid="6349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1DAD33C3-70D8-4E1E-AE66-2FFE59521FA0}"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27</a:t>
            </a:fld>
            <a:endParaRPr lang="en-US" altLang="zh-CN" sz="1400" b="0">
              <a:solidFill>
                <a:schemeClr val="tx1"/>
              </a:solidFill>
              <a:ea typeface="宋体" pitchFamily="2" charset="-122"/>
            </a:endParaRPr>
          </a:p>
        </p:txBody>
      </p:sp>
      <p:sp>
        <p:nvSpPr>
          <p:cNvPr id="33795" name="Rectangle 2"/>
          <p:cNvSpPr>
            <a:spLocks noGrp="1" noChangeArrowheads="1"/>
          </p:cNvSpPr>
          <p:nvPr>
            <p:ph type="title"/>
          </p:nvPr>
        </p:nvSpPr>
        <p:spPr/>
        <p:txBody>
          <a:bodyPr/>
          <a:lstStyle/>
          <a:p>
            <a:pPr eaLnBrk="1" hangingPunct="1"/>
            <a:r>
              <a:rPr lang="zh-CN" altLang="en-US" dirty="0">
                <a:solidFill>
                  <a:srgbClr val="800000"/>
                </a:solidFill>
              </a:rPr>
              <a:t>数据寄存器特有的固有用法</a:t>
            </a:r>
          </a:p>
        </p:txBody>
      </p:sp>
      <p:sp>
        <p:nvSpPr>
          <p:cNvPr id="62467" name="Rectangle 3"/>
          <p:cNvSpPr>
            <a:spLocks noGrp="1" noChangeArrowheads="1"/>
          </p:cNvSpPr>
          <p:nvPr>
            <p:ph type="body" idx="1"/>
          </p:nvPr>
        </p:nvSpPr>
        <p:spPr>
          <a:xfrm>
            <a:off x="838200" y="2057400"/>
            <a:ext cx="7696200" cy="4343400"/>
          </a:xfrm>
        </p:spPr>
        <p:txBody>
          <a:bodyPr/>
          <a:lstStyle/>
          <a:p>
            <a:pPr eaLnBrk="1" hangingPunct="1">
              <a:lnSpc>
                <a:spcPct val="115000"/>
              </a:lnSpc>
            </a:pPr>
            <a:r>
              <a:rPr lang="en-US" altLang="zh-CN" sz="2400"/>
              <a:t>AX：</a:t>
            </a:r>
            <a:r>
              <a:rPr lang="zh-CN" altLang="en-US" sz="2400"/>
              <a:t>累加器。所有</a:t>
            </a:r>
            <a:r>
              <a:rPr lang="en-US" altLang="zh-CN" sz="2400"/>
              <a:t>I/O</a:t>
            </a:r>
            <a:r>
              <a:rPr lang="zh-CN" altLang="en-US" sz="2400"/>
              <a:t>指令都通过</a:t>
            </a:r>
            <a:r>
              <a:rPr lang="en-US" altLang="zh-CN" sz="2400"/>
              <a:t>AX</a:t>
            </a:r>
            <a:r>
              <a:rPr lang="zh-CN" altLang="en-US" sz="2400"/>
              <a:t>与接口传送</a:t>
            </a:r>
          </a:p>
          <a:p>
            <a:pPr eaLnBrk="1" hangingPunct="1">
              <a:lnSpc>
                <a:spcPct val="115000"/>
              </a:lnSpc>
              <a:spcBef>
                <a:spcPct val="0"/>
              </a:spcBef>
              <a:spcAft>
                <a:spcPct val="20000"/>
              </a:spcAft>
              <a:buFont typeface="Wingdings" pitchFamily="2" charset="2"/>
              <a:buNone/>
            </a:pPr>
            <a:r>
              <a:rPr lang="zh-CN" altLang="en-US" sz="2400"/>
              <a:t>            信息，中间运算结果也多放于</a:t>
            </a:r>
            <a:r>
              <a:rPr lang="en-US" altLang="zh-CN" sz="2400"/>
              <a:t>AX</a:t>
            </a:r>
            <a:r>
              <a:rPr lang="zh-CN" altLang="en-US" sz="2400"/>
              <a:t>中；</a:t>
            </a:r>
          </a:p>
          <a:p>
            <a:pPr eaLnBrk="1" hangingPunct="1">
              <a:lnSpc>
                <a:spcPct val="115000"/>
              </a:lnSpc>
              <a:spcAft>
                <a:spcPct val="20000"/>
              </a:spcAft>
            </a:pPr>
            <a:r>
              <a:rPr lang="en-US" altLang="zh-CN" sz="2400"/>
              <a:t>BX：</a:t>
            </a:r>
            <a:r>
              <a:rPr lang="zh-CN" altLang="en-US" sz="2400"/>
              <a:t>基址寄存器。</a:t>
            </a:r>
            <a:r>
              <a:rPr lang="zh-CN" altLang="en-US" sz="2400">
                <a:latin typeface="黑体" pitchFamily="49" charset="-122"/>
                <a:ea typeface="黑体" pitchFamily="49" charset="-122"/>
              </a:rPr>
              <a:t>在间接寻址中用于存放基地址；</a:t>
            </a:r>
          </a:p>
          <a:p>
            <a:pPr eaLnBrk="1" hangingPunct="1">
              <a:lnSpc>
                <a:spcPct val="115000"/>
              </a:lnSpc>
            </a:pPr>
            <a:r>
              <a:rPr lang="en-US" altLang="zh-CN" sz="2400"/>
              <a:t>CX：</a:t>
            </a:r>
            <a:r>
              <a:rPr lang="zh-CN" altLang="en-US" sz="2400"/>
              <a:t>计数寄存器。用于在循环或串操作指令</a:t>
            </a:r>
          </a:p>
          <a:p>
            <a:pPr eaLnBrk="1" hangingPunct="1">
              <a:lnSpc>
                <a:spcPct val="115000"/>
              </a:lnSpc>
              <a:spcBef>
                <a:spcPct val="0"/>
              </a:spcBef>
              <a:spcAft>
                <a:spcPct val="25000"/>
              </a:spcAft>
              <a:buFont typeface="Wingdings" pitchFamily="2" charset="2"/>
              <a:buNone/>
            </a:pPr>
            <a:r>
              <a:rPr lang="zh-CN" altLang="en-US" sz="2400"/>
              <a:t>            中存放计数值；</a:t>
            </a:r>
          </a:p>
          <a:p>
            <a:pPr eaLnBrk="1" hangingPunct="1">
              <a:lnSpc>
                <a:spcPct val="115000"/>
              </a:lnSpc>
            </a:pPr>
            <a:r>
              <a:rPr lang="en-US" altLang="zh-CN" sz="2400"/>
              <a:t>DX：</a:t>
            </a:r>
            <a:r>
              <a:rPr lang="zh-CN" altLang="en-US" sz="2400"/>
              <a:t>数据寄存器。</a:t>
            </a:r>
            <a:r>
              <a:rPr lang="zh-CN" altLang="en-US" sz="2400">
                <a:latin typeface="黑体" pitchFamily="49" charset="-122"/>
                <a:ea typeface="黑体" pitchFamily="49" charset="-122"/>
              </a:rPr>
              <a:t>在间接寻址的</a:t>
            </a:r>
            <a:r>
              <a:rPr lang="en-US" altLang="zh-CN" sz="2400">
                <a:latin typeface="黑体" pitchFamily="49" charset="-122"/>
                <a:ea typeface="黑体" pitchFamily="49" charset="-122"/>
              </a:rPr>
              <a:t>I/O</a:t>
            </a:r>
            <a:r>
              <a:rPr lang="zh-CN" altLang="en-US" sz="2400">
                <a:latin typeface="黑体" pitchFamily="49" charset="-122"/>
                <a:ea typeface="黑体" pitchFamily="49" charset="-122"/>
              </a:rPr>
              <a:t>指令中存放</a:t>
            </a:r>
          </a:p>
          <a:p>
            <a:pPr eaLnBrk="1" hangingPunct="1">
              <a:lnSpc>
                <a:spcPct val="115000"/>
              </a:lnSpc>
              <a:spcBef>
                <a:spcPct val="0"/>
              </a:spcBef>
              <a:buFont typeface="Wingdings" pitchFamily="2" charset="2"/>
              <a:buNone/>
            </a:pPr>
            <a:r>
              <a:rPr lang="zh-CN" altLang="zh-CN" sz="2400">
                <a:latin typeface="黑体" pitchFamily="49" charset="-122"/>
                <a:ea typeface="黑体" pitchFamily="49" charset="-122"/>
              </a:rPr>
              <a:t>       </a:t>
            </a:r>
            <a:r>
              <a:rPr lang="en-US" altLang="zh-CN" sz="2400">
                <a:latin typeface="黑体" pitchFamily="49" charset="-122"/>
                <a:ea typeface="黑体" pitchFamily="49" charset="-122"/>
              </a:rPr>
              <a:t>I/O</a:t>
            </a:r>
            <a:r>
              <a:rPr lang="zh-CN" altLang="en-US" sz="2400">
                <a:latin typeface="黑体" pitchFamily="49" charset="-122"/>
                <a:ea typeface="黑体" pitchFamily="49" charset="-122"/>
              </a:rPr>
              <a:t>端口地址</a:t>
            </a:r>
            <a:r>
              <a:rPr lang="zh-CN" altLang="en-US" sz="2400"/>
              <a:t>；在32位乘除法运算时，存放</a:t>
            </a:r>
          </a:p>
          <a:p>
            <a:pPr eaLnBrk="1" hangingPunct="1">
              <a:lnSpc>
                <a:spcPct val="115000"/>
              </a:lnSpc>
              <a:spcBef>
                <a:spcPct val="0"/>
              </a:spcBef>
              <a:buFont typeface="Wingdings" pitchFamily="2" charset="2"/>
              <a:buNone/>
            </a:pPr>
            <a:r>
              <a:rPr lang="zh-CN" altLang="en-US" sz="2400"/>
              <a:t>            高16位数。</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Effect transition="in" filter="wipe(left)">
                                      <p:cBhvr>
                                        <p:cTn id="7" dur="500"/>
                                        <p:tgtEl>
                                          <p:spTgt spid="62467">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animEffect transition="in" filter="wipe(left)">
                                      <p:cBhvr>
                                        <p:cTn id="11" dur="500"/>
                                        <p:tgtEl>
                                          <p:spTgt spid="6246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2467">
                                            <p:txEl>
                                              <p:pRg st="2" end="2"/>
                                            </p:txEl>
                                          </p:spTgt>
                                        </p:tgtEl>
                                        <p:attrNameLst>
                                          <p:attrName>style.visibility</p:attrName>
                                        </p:attrNameLst>
                                      </p:cBhvr>
                                      <p:to>
                                        <p:strVal val="visible"/>
                                      </p:to>
                                    </p:set>
                                    <p:animEffect transition="in" filter="wipe(left)">
                                      <p:cBhvr>
                                        <p:cTn id="16" dur="500"/>
                                        <p:tgtEl>
                                          <p:spTgt spid="62467">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2467">
                                            <p:txEl>
                                              <p:pRg st="3" end="3"/>
                                            </p:txEl>
                                          </p:spTgt>
                                        </p:tgtEl>
                                        <p:attrNameLst>
                                          <p:attrName>style.visibility</p:attrName>
                                        </p:attrNameLst>
                                      </p:cBhvr>
                                      <p:to>
                                        <p:strVal val="visible"/>
                                      </p:to>
                                    </p:set>
                                    <p:animEffect transition="in" filter="wipe(left)">
                                      <p:cBhvr>
                                        <p:cTn id="21" dur="500"/>
                                        <p:tgtEl>
                                          <p:spTgt spid="62467">
                                            <p:txEl>
                                              <p:pRg st="3" end="3"/>
                                            </p:txEl>
                                          </p:spTgt>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62467">
                                            <p:txEl>
                                              <p:pRg st="4" end="4"/>
                                            </p:txEl>
                                          </p:spTgt>
                                        </p:tgtEl>
                                        <p:attrNameLst>
                                          <p:attrName>style.visibility</p:attrName>
                                        </p:attrNameLst>
                                      </p:cBhvr>
                                      <p:to>
                                        <p:strVal val="visible"/>
                                      </p:to>
                                    </p:set>
                                    <p:animEffect transition="in" filter="wipe(left)">
                                      <p:cBhvr>
                                        <p:cTn id="25" dur="500"/>
                                        <p:tgtEl>
                                          <p:spTgt spid="62467">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62467">
                                            <p:txEl>
                                              <p:pRg st="5" end="5"/>
                                            </p:txEl>
                                          </p:spTgt>
                                        </p:tgtEl>
                                        <p:attrNameLst>
                                          <p:attrName>style.visibility</p:attrName>
                                        </p:attrNameLst>
                                      </p:cBhvr>
                                      <p:to>
                                        <p:strVal val="visible"/>
                                      </p:to>
                                    </p:set>
                                    <p:animEffect transition="in" filter="wipe(left)">
                                      <p:cBhvr>
                                        <p:cTn id="30" dur="500"/>
                                        <p:tgtEl>
                                          <p:spTgt spid="62467">
                                            <p:txEl>
                                              <p:pRg st="5" end="5"/>
                                            </p:txEl>
                                          </p:spTgt>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62467">
                                            <p:txEl>
                                              <p:pRg st="6" end="6"/>
                                            </p:txEl>
                                          </p:spTgt>
                                        </p:tgtEl>
                                        <p:attrNameLst>
                                          <p:attrName>style.visibility</p:attrName>
                                        </p:attrNameLst>
                                      </p:cBhvr>
                                      <p:to>
                                        <p:strVal val="visible"/>
                                      </p:to>
                                    </p:set>
                                    <p:animEffect transition="in" filter="wipe(left)">
                                      <p:cBhvr>
                                        <p:cTn id="34" dur="500"/>
                                        <p:tgtEl>
                                          <p:spTgt spid="62467">
                                            <p:txEl>
                                              <p:pRg st="6" end="6"/>
                                            </p:txEl>
                                          </p:spTgt>
                                        </p:tgtEl>
                                      </p:cBhvr>
                                    </p:animEffect>
                                  </p:childTnLst>
                                </p:cTn>
                              </p:par>
                            </p:childTnLst>
                          </p:cTn>
                        </p:par>
                        <p:par>
                          <p:cTn id="35" fill="hold" nodeType="afterGroup">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62467">
                                            <p:txEl>
                                              <p:pRg st="7" end="7"/>
                                            </p:txEl>
                                          </p:spTgt>
                                        </p:tgtEl>
                                        <p:attrNameLst>
                                          <p:attrName>style.visibility</p:attrName>
                                        </p:attrNameLst>
                                      </p:cBhvr>
                                      <p:to>
                                        <p:strVal val="visible"/>
                                      </p:to>
                                    </p:set>
                                    <p:animEffect transition="in" filter="wipe(left)">
                                      <p:cBhvr>
                                        <p:cTn id="38" dur="500"/>
                                        <p:tgtEl>
                                          <p:spTgt spid="624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9F17C4DE-86A5-463C-A865-4DCB31226178}"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28</a:t>
            </a:fld>
            <a:endParaRPr lang="en-US" altLang="zh-CN" sz="1400" b="0">
              <a:solidFill>
                <a:schemeClr val="tx1"/>
              </a:solidFill>
              <a:ea typeface="宋体" pitchFamily="2" charset="-122"/>
            </a:endParaRPr>
          </a:p>
        </p:txBody>
      </p:sp>
      <p:sp>
        <p:nvSpPr>
          <p:cNvPr id="34819" name="Rectangle 2"/>
          <p:cNvSpPr>
            <a:spLocks noGrp="1" noChangeArrowheads="1"/>
          </p:cNvSpPr>
          <p:nvPr>
            <p:ph type="title"/>
          </p:nvPr>
        </p:nvSpPr>
        <p:spPr>
          <a:xfrm>
            <a:off x="1303338" y="762000"/>
            <a:ext cx="6621462" cy="914400"/>
          </a:xfrm>
        </p:spPr>
        <p:txBody>
          <a:bodyPr/>
          <a:lstStyle/>
          <a:p>
            <a:pPr eaLnBrk="1" hangingPunct="1"/>
            <a:r>
              <a:rPr lang="zh-CN" altLang="en-US">
                <a:solidFill>
                  <a:srgbClr val="800000"/>
                </a:solidFill>
              </a:rPr>
              <a:t>地址指针寄存器</a:t>
            </a:r>
          </a:p>
        </p:txBody>
      </p:sp>
      <p:sp>
        <p:nvSpPr>
          <p:cNvPr id="64515" name="Rectangle 3"/>
          <p:cNvSpPr>
            <a:spLocks noGrp="1" noChangeArrowheads="1"/>
          </p:cNvSpPr>
          <p:nvPr>
            <p:ph type="body" idx="1"/>
          </p:nvPr>
        </p:nvSpPr>
        <p:spPr>
          <a:xfrm>
            <a:off x="1066800" y="2133600"/>
            <a:ext cx="7351713" cy="3505200"/>
          </a:xfrm>
        </p:spPr>
        <p:txBody>
          <a:bodyPr/>
          <a:lstStyle/>
          <a:p>
            <a:pPr eaLnBrk="1" hangingPunct="1">
              <a:lnSpc>
                <a:spcPct val="120000"/>
              </a:lnSpc>
            </a:pPr>
            <a:r>
              <a:rPr lang="zh-CN" altLang="zh-CN"/>
              <a:t>SP：堆栈指针寄存器，其内容为栈顶的</a:t>
            </a:r>
          </a:p>
          <a:p>
            <a:pPr eaLnBrk="1" hangingPunct="1">
              <a:lnSpc>
                <a:spcPct val="120000"/>
              </a:lnSpc>
              <a:spcBef>
                <a:spcPct val="0"/>
              </a:spcBef>
              <a:buFont typeface="Wingdings" pitchFamily="2" charset="2"/>
              <a:buNone/>
            </a:pPr>
            <a:r>
              <a:rPr lang="zh-CN" altLang="zh-CN"/>
              <a:t>            偏移地址；</a:t>
            </a:r>
          </a:p>
          <a:p>
            <a:pPr eaLnBrk="1" hangingPunct="1">
              <a:lnSpc>
                <a:spcPct val="120000"/>
              </a:lnSpc>
            </a:pPr>
            <a:r>
              <a:rPr lang="en-US" altLang="zh-CN"/>
              <a:t>BP：</a:t>
            </a:r>
            <a:r>
              <a:rPr lang="zh-CN" altLang="en-US"/>
              <a:t>基址指针寄存器，常用于在访问内</a:t>
            </a:r>
          </a:p>
          <a:p>
            <a:pPr eaLnBrk="1" hangingPunct="1">
              <a:lnSpc>
                <a:spcPct val="120000"/>
              </a:lnSpc>
              <a:spcBef>
                <a:spcPct val="0"/>
              </a:spcBef>
              <a:buFont typeface="Wingdings" pitchFamily="2" charset="2"/>
              <a:buNone/>
            </a:pPr>
            <a:r>
              <a:rPr lang="zh-CN" altLang="en-US"/>
              <a:t>           存时存放内存单元的</a:t>
            </a:r>
            <a:r>
              <a:rPr lang="zh-CN" altLang="zh-CN"/>
              <a:t>偏移地址。</a:t>
            </a:r>
            <a:endParaRPr lang="zh-CN" altLang="en-US"/>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wipe(left)">
                                      <p:cBhvr>
                                        <p:cTn id="7" dur="500"/>
                                        <p:tgtEl>
                                          <p:spTgt spid="64515">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animEffect transition="in" filter="wipe(left)">
                                      <p:cBhvr>
                                        <p:cTn id="11" dur="500"/>
                                        <p:tgtEl>
                                          <p:spTgt spid="6451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4515">
                                            <p:txEl>
                                              <p:pRg st="2" end="2"/>
                                            </p:txEl>
                                          </p:spTgt>
                                        </p:tgtEl>
                                        <p:attrNameLst>
                                          <p:attrName>style.visibility</p:attrName>
                                        </p:attrNameLst>
                                      </p:cBhvr>
                                      <p:to>
                                        <p:strVal val="visible"/>
                                      </p:to>
                                    </p:set>
                                    <p:animEffect transition="in" filter="wipe(left)">
                                      <p:cBhvr>
                                        <p:cTn id="16" dur="500"/>
                                        <p:tgtEl>
                                          <p:spTgt spid="64515">
                                            <p:txEl>
                                              <p:pRg st="2" end="2"/>
                                            </p:txEl>
                                          </p:spTgt>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4515">
                                            <p:txEl>
                                              <p:pRg st="3" end="3"/>
                                            </p:txEl>
                                          </p:spTgt>
                                        </p:tgtEl>
                                        <p:attrNameLst>
                                          <p:attrName>style.visibility</p:attrName>
                                        </p:attrNameLst>
                                      </p:cBhvr>
                                      <p:to>
                                        <p:strVal val="visible"/>
                                      </p:to>
                                    </p:set>
                                    <p:animEffect transition="in" filter="wipe(left)">
                                      <p:cBhvr>
                                        <p:cTn id="20" dur="500"/>
                                        <p:tgtEl>
                                          <p:spTgt spid="645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D9C33BAF-6EC7-4374-8929-20CDB0387DD6}"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29</a:t>
            </a:fld>
            <a:endParaRPr lang="en-US" altLang="zh-CN" sz="1400" b="0">
              <a:solidFill>
                <a:schemeClr val="tx1"/>
              </a:solidFill>
              <a:ea typeface="宋体" pitchFamily="2" charset="-122"/>
            </a:endParaRPr>
          </a:p>
        </p:txBody>
      </p:sp>
      <p:sp>
        <p:nvSpPr>
          <p:cNvPr id="35843" name="Rectangle 2"/>
          <p:cNvSpPr>
            <a:spLocks noGrp="1" noChangeArrowheads="1"/>
          </p:cNvSpPr>
          <p:nvPr>
            <p:ph type="title"/>
          </p:nvPr>
        </p:nvSpPr>
        <p:spPr/>
        <p:txBody>
          <a:bodyPr/>
          <a:lstStyle/>
          <a:p>
            <a:pPr eaLnBrk="1" hangingPunct="1"/>
            <a:r>
              <a:rPr lang="en-US" altLang="zh-CN" sz="3600" b="1">
                <a:solidFill>
                  <a:srgbClr val="800000"/>
                </a:solidFill>
              </a:rPr>
              <a:t>BX</a:t>
            </a:r>
            <a:r>
              <a:rPr lang="zh-CN" altLang="en-US">
                <a:solidFill>
                  <a:srgbClr val="800000"/>
                </a:solidFill>
              </a:rPr>
              <a:t>与</a:t>
            </a:r>
            <a:r>
              <a:rPr lang="en-US" altLang="zh-CN" sz="3600" b="1">
                <a:solidFill>
                  <a:srgbClr val="800000"/>
                </a:solidFill>
              </a:rPr>
              <a:t>BP</a:t>
            </a:r>
            <a:r>
              <a:rPr lang="zh-CN" altLang="en-US">
                <a:solidFill>
                  <a:srgbClr val="800000"/>
                </a:solidFill>
              </a:rPr>
              <a:t>在应用上的区别</a:t>
            </a:r>
          </a:p>
        </p:txBody>
      </p:sp>
      <p:sp>
        <p:nvSpPr>
          <p:cNvPr id="35844" name="Rectangle 3"/>
          <p:cNvSpPr>
            <a:spLocks noGrp="1" noChangeArrowheads="1"/>
          </p:cNvSpPr>
          <p:nvPr>
            <p:ph type="body" idx="1"/>
          </p:nvPr>
        </p:nvSpPr>
        <p:spPr>
          <a:xfrm>
            <a:off x="1066800" y="2093913"/>
            <a:ext cx="7772400" cy="3316287"/>
          </a:xfrm>
        </p:spPr>
        <p:txBody>
          <a:bodyPr/>
          <a:lstStyle/>
          <a:p>
            <a:pPr eaLnBrk="1" hangingPunct="1">
              <a:lnSpc>
                <a:spcPct val="120000"/>
              </a:lnSpc>
            </a:pPr>
            <a:r>
              <a:rPr lang="zh-CN" altLang="en-US" dirty="0"/>
              <a:t>作为通用寄存器，二者均可用于存放数据；</a:t>
            </a:r>
          </a:p>
          <a:p>
            <a:pPr eaLnBrk="1" hangingPunct="1">
              <a:lnSpc>
                <a:spcPct val="120000"/>
              </a:lnSpc>
            </a:pPr>
            <a:r>
              <a:rPr lang="zh-CN" altLang="en-US" dirty="0"/>
              <a:t>作为基址寄存器，用</a:t>
            </a:r>
            <a:r>
              <a:rPr lang="en-US" altLang="zh-CN" dirty="0"/>
              <a:t>BX</a:t>
            </a:r>
            <a:r>
              <a:rPr lang="zh-CN" altLang="en-US" dirty="0"/>
              <a:t>表示所寻找的数据在</a:t>
            </a:r>
            <a:r>
              <a:rPr lang="zh-CN" altLang="en-US" dirty="0">
                <a:solidFill>
                  <a:srgbClr val="FF0000"/>
                </a:solidFill>
              </a:rPr>
              <a:t>数据段</a:t>
            </a:r>
            <a:r>
              <a:rPr lang="zh-CN" altLang="en-US" dirty="0"/>
              <a:t>；用</a:t>
            </a:r>
            <a:r>
              <a:rPr lang="en-US" altLang="zh-CN" dirty="0"/>
              <a:t>BP</a:t>
            </a:r>
            <a:r>
              <a:rPr lang="zh-CN" altLang="en-US" dirty="0"/>
              <a:t>则表示数据在</a:t>
            </a:r>
            <a:r>
              <a:rPr lang="zh-CN" altLang="en-US" dirty="0">
                <a:solidFill>
                  <a:srgbClr val="FF0000"/>
                </a:solidFill>
              </a:rPr>
              <a:t>堆栈段</a:t>
            </a:r>
            <a:r>
              <a:rPr lang="zh-CN" altLang="en-US" dirty="0"/>
              <a:t>。</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anim calcmode="lin" valueType="num">
                                      <p:cBhvr additive="base">
                                        <p:cTn id="7" dur="500" fill="hold"/>
                                        <p:tgtEl>
                                          <p:spTgt spid="3584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4">
                                            <p:txEl>
                                              <p:pRg st="1" end="1"/>
                                            </p:txEl>
                                          </p:spTgt>
                                        </p:tgtEl>
                                        <p:attrNameLst>
                                          <p:attrName>style.visibility</p:attrName>
                                        </p:attrNameLst>
                                      </p:cBhvr>
                                      <p:to>
                                        <p:strVal val="visible"/>
                                      </p:to>
                                    </p:set>
                                    <p:anim calcmode="lin" valueType="num">
                                      <p:cBhvr additive="base">
                                        <p:cTn id="13" dur="500" fill="hold"/>
                                        <p:tgtEl>
                                          <p:spTgt spid="3584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0130A44A-B374-4DFE-A5AD-C6F1261C2263}" type="slidenum">
              <a:rPr lang="zh-CN" altLang="en-US" sz="1400" b="0" smtClean="0">
                <a:solidFill>
                  <a:schemeClr val="bg2"/>
                </a:solidFill>
                <a:ea typeface="宋体" pitchFamily="2" charset="-122"/>
              </a:rPr>
              <a:pPr eaLnBrk="1" hangingPunct="1">
                <a:lnSpc>
                  <a:spcPct val="100000"/>
                </a:lnSpc>
                <a:spcBef>
                  <a:spcPct val="0"/>
                </a:spcBef>
                <a:spcAft>
                  <a:spcPct val="0"/>
                </a:spcAft>
                <a:buClrTx/>
                <a:buSzTx/>
                <a:buFontTx/>
                <a:buNone/>
              </a:pPr>
              <a:t>3</a:t>
            </a:fld>
            <a:endParaRPr lang="en-US" altLang="zh-CN" sz="1400" b="0">
              <a:solidFill>
                <a:schemeClr val="bg2"/>
              </a:solidFill>
              <a:ea typeface="宋体" pitchFamily="2" charset="-122"/>
            </a:endParaRPr>
          </a:p>
        </p:txBody>
      </p:sp>
      <p:sp>
        <p:nvSpPr>
          <p:cNvPr id="8195" name="Rectangle 4"/>
          <p:cNvSpPr>
            <a:spLocks noGrp="1" noChangeArrowheads="1"/>
          </p:cNvSpPr>
          <p:nvPr>
            <p:ph type="ctrTitle"/>
          </p:nvPr>
        </p:nvSpPr>
        <p:spPr>
          <a:xfrm>
            <a:off x="755576" y="1700213"/>
            <a:ext cx="8007424" cy="1462087"/>
          </a:xfrm>
        </p:spPr>
        <p:txBody>
          <a:bodyPr/>
          <a:lstStyle/>
          <a:p>
            <a:pPr eaLnBrk="1" hangingPunct="1"/>
            <a:r>
              <a:rPr lang="zh-CN" altLang="en-US" sz="4800" dirty="0">
                <a:latin typeface="华文行楷" pitchFamily="2" charset="-122"/>
                <a:ea typeface="华文行楷" pitchFamily="2" charset="-122"/>
              </a:rPr>
              <a:t>一、</a:t>
            </a:r>
            <a:r>
              <a:rPr lang="en-US" altLang="zh-CN" sz="4800" dirty="0">
                <a:latin typeface="华文行楷" pitchFamily="2" charset="-122"/>
                <a:ea typeface="华文行楷" pitchFamily="2" charset="-122"/>
              </a:rPr>
              <a:t>8086/8088</a:t>
            </a:r>
            <a:r>
              <a:rPr lang="zh-CN" altLang="en-US" sz="4800" dirty="0">
                <a:latin typeface="华文行楷" pitchFamily="2" charset="-122"/>
                <a:ea typeface="华文行楷" pitchFamily="2" charset="-122"/>
              </a:rPr>
              <a:t>特点及工作模式</a:t>
            </a:r>
          </a:p>
        </p:txBody>
      </p:sp>
    </p:spTree>
  </p:cSld>
  <p:clrMapOvr>
    <a:masterClrMapping/>
  </p:clrMapOvr>
  <p:transition spd="slow">
    <p:blind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7ED1F62F-3FD1-49C9-9064-66C705FE7EC6}"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30</a:t>
            </a:fld>
            <a:endParaRPr lang="en-US" altLang="zh-CN" sz="1400" b="0">
              <a:solidFill>
                <a:schemeClr val="tx1"/>
              </a:solidFill>
              <a:ea typeface="宋体" pitchFamily="2" charset="-122"/>
            </a:endParaRPr>
          </a:p>
        </p:txBody>
      </p:sp>
      <p:sp>
        <p:nvSpPr>
          <p:cNvPr id="36867" name="Rectangle 2"/>
          <p:cNvSpPr>
            <a:spLocks noGrp="1" noChangeArrowheads="1"/>
          </p:cNvSpPr>
          <p:nvPr>
            <p:ph type="title"/>
          </p:nvPr>
        </p:nvSpPr>
        <p:spPr>
          <a:xfrm>
            <a:off x="1227138" y="609600"/>
            <a:ext cx="6545262" cy="1066800"/>
          </a:xfrm>
        </p:spPr>
        <p:txBody>
          <a:bodyPr/>
          <a:lstStyle/>
          <a:p>
            <a:pPr eaLnBrk="1" hangingPunct="1"/>
            <a:r>
              <a:rPr lang="zh-CN" altLang="en-US">
                <a:solidFill>
                  <a:srgbClr val="800000"/>
                </a:solidFill>
              </a:rPr>
              <a:t>变址寄存器</a:t>
            </a:r>
          </a:p>
        </p:txBody>
      </p:sp>
      <p:sp>
        <p:nvSpPr>
          <p:cNvPr id="66563" name="Rectangle 3"/>
          <p:cNvSpPr>
            <a:spLocks noGrp="1" noChangeArrowheads="1"/>
          </p:cNvSpPr>
          <p:nvPr>
            <p:ph type="body" idx="1"/>
          </p:nvPr>
        </p:nvSpPr>
        <p:spPr>
          <a:xfrm>
            <a:off x="1182688" y="2017713"/>
            <a:ext cx="7046912" cy="4114800"/>
          </a:xfrm>
        </p:spPr>
        <p:txBody>
          <a:bodyPr/>
          <a:lstStyle/>
          <a:p>
            <a:pPr eaLnBrk="1" hangingPunct="1">
              <a:lnSpc>
                <a:spcPct val="115000"/>
              </a:lnSpc>
            </a:pPr>
            <a:r>
              <a:rPr lang="en-US" altLang="zh-CN" dirty="0"/>
              <a:t>SI：</a:t>
            </a:r>
            <a:r>
              <a:rPr lang="zh-CN" altLang="en-US" dirty="0"/>
              <a:t>源变址寄存器</a:t>
            </a:r>
          </a:p>
          <a:p>
            <a:pPr eaLnBrk="1" hangingPunct="1">
              <a:lnSpc>
                <a:spcPct val="115000"/>
              </a:lnSpc>
            </a:pPr>
            <a:r>
              <a:rPr lang="en-US" altLang="zh-CN" dirty="0"/>
              <a:t>DI：</a:t>
            </a:r>
            <a:r>
              <a:rPr lang="zh-CN" altLang="en-US" dirty="0"/>
              <a:t>目标变址寄存器</a:t>
            </a:r>
          </a:p>
          <a:p>
            <a:pPr eaLnBrk="1" hangingPunct="1">
              <a:lnSpc>
                <a:spcPct val="115000"/>
              </a:lnSpc>
            </a:pPr>
            <a:r>
              <a:rPr lang="zh-CN" altLang="en-US" dirty="0"/>
              <a:t>变址寄存器在指令中常用于存放数据在内存中的地址。</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6563">
                                            <p:txEl>
                                              <p:pRg st="0" end="0"/>
                                            </p:txEl>
                                          </p:spTgt>
                                        </p:tgtEl>
                                        <p:attrNameLst>
                                          <p:attrName>style.visibility</p:attrName>
                                        </p:attrNameLst>
                                      </p:cBhvr>
                                      <p:to>
                                        <p:strVal val="visible"/>
                                      </p:to>
                                    </p:set>
                                    <p:anim calcmode="lin" valueType="num">
                                      <p:cBhvr additive="base">
                                        <p:cTn id="7" dur="500" fill="hold"/>
                                        <p:tgtEl>
                                          <p:spTgt spid="6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6563">
                                            <p:txEl>
                                              <p:pRg st="1" end="1"/>
                                            </p:txEl>
                                          </p:spTgt>
                                        </p:tgtEl>
                                        <p:attrNameLst>
                                          <p:attrName>style.visibility</p:attrName>
                                        </p:attrNameLst>
                                      </p:cBhvr>
                                      <p:to>
                                        <p:strVal val="visible"/>
                                      </p:to>
                                    </p:set>
                                    <p:anim calcmode="lin" valueType="num">
                                      <p:cBhvr additive="base">
                                        <p:cTn id="13"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6563">
                                            <p:txEl>
                                              <p:pRg st="2" end="2"/>
                                            </p:txEl>
                                          </p:spTgt>
                                        </p:tgtEl>
                                        <p:attrNameLst>
                                          <p:attrName>style.visibility</p:attrName>
                                        </p:attrNameLst>
                                      </p:cBhvr>
                                      <p:to>
                                        <p:strVal val="visible"/>
                                      </p:to>
                                    </p:set>
                                    <p:anim calcmode="lin" valueType="num">
                                      <p:cBhvr additive="base">
                                        <p:cTn id="19"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56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xfrm>
            <a:off x="7202487" y="63563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71273DB6-D9E4-455D-800F-6B960937B121}"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31</a:t>
            </a:fld>
            <a:endParaRPr lang="en-US" altLang="zh-CN" sz="1400" b="0">
              <a:solidFill>
                <a:schemeClr val="tx1"/>
              </a:solidFill>
              <a:ea typeface="宋体" pitchFamily="2" charset="-122"/>
            </a:endParaRPr>
          </a:p>
        </p:txBody>
      </p:sp>
      <p:sp>
        <p:nvSpPr>
          <p:cNvPr id="68611" name="Rectangle 3"/>
          <p:cNvSpPr>
            <a:spLocks noGrp="1" noChangeArrowheads="1"/>
          </p:cNvSpPr>
          <p:nvPr>
            <p:ph type="body" idx="1"/>
          </p:nvPr>
        </p:nvSpPr>
        <p:spPr>
          <a:xfrm>
            <a:off x="491121" y="917025"/>
            <a:ext cx="7588930" cy="1072112"/>
          </a:xfrm>
        </p:spPr>
        <p:txBody>
          <a:bodyPr/>
          <a:lstStyle/>
          <a:p>
            <a:pPr eaLnBrk="1" hangingPunct="1">
              <a:lnSpc>
                <a:spcPct val="105000"/>
              </a:lnSpc>
            </a:pPr>
            <a:r>
              <a:rPr lang="en-US" altLang="zh-CN" dirty="0"/>
              <a:t>IP: </a:t>
            </a:r>
            <a:r>
              <a:rPr lang="zh-CN" altLang="en-US" dirty="0"/>
              <a:t>指令指针寄存器，其内容为下一条要执行指令的偏移地址。</a:t>
            </a:r>
          </a:p>
        </p:txBody>
      </p:sp>
      <p:sp>
        <p:nvSpPr>
          <p:cNvPr id="4" name="标题 3"/>
          <p:cNvSpPr>
            <a:spLocks noGrp="1"/>
          </p:cNvSpPr>
          <p:nvPr>
            <p:ph type="title"/>
          </p:nvPr>
        </p:nvSpPr>
        <p:spPr>
          <a:xfrm>
            <a:off x="943560" y="134161"/>
            <a:ext cx="7793037" cy="685873"/>
          </a:xfrm>
        </p:spPr>
        <p:txBody>
          <a:bodyPr/>
          <a:lstStyle/>
          <a:p>
            <a:r>
              <a:rPr lang="en-US" altLang="zh-CN" dirty="0"/>
              <a:t>2.</a:t>
            </a:r>
            <a:r>
              <a:rPr lang="zh-CN" altLang="en-US" dirty="0"/>
              <a:t>控制寄存器</a:t>
            </a:r>
            <a:r>
              <a:rPr lang="en-US" altLang="zh-CN" dirty="0"/>
              <a:t>—IP</a:t>
            </a:r>
            <a:r>
              <a:rPr lang="zh-CN" altLang="en-US" dirty="0"/>
              <a:t>与</a:t>
            </a:r>
            <a:r>
              <a:rPr lang="en-US" altLang="zh-CN" dirty="0"/>
              <a:t>FLAGS</a:t>
            </a:r>
            <a:endParaRPr lang="zh-CN" altLang="en-US" dirty="0"/>
          </a:p>
        </p:txBody>
      </p:sp>
      <p:grpSp>
        <p:nvGrpSpPr>
          <p:cNvPr id="35" name="Group 34"/>
          <p:cNvGrpSpPr>
            <a:grpSpLocks/>
          </p:cNvGrpSpPr>
          <p:nvPr/>
        </p:nvGrpSpPr>
        <p:grpSpPr bwMode="auto">
          <a:xfrm>
            <a:off x="491121" y="1989138"/>
            <a:ext cx="8245476" cy="4824412"/>
            <a:chOff x="181" y="1162"/>
            <a:chExt cx="5194" cy="3039"/>
          </a:xfrm>
        </p:grpSpPr>
        <p:sp>
          <p:nvSpPr>
            <p:cNvPr id="36" name="Rectangle 5"/>
            <p:cNvSpPr>
              <a:spLocks noChangeArrowheads="1"/>
            </p:cNvSpPr>
            <p:nvPr/>
          </p:nvSpPr>
          <p:spPr bwMode="auto">
            <a:xfrm>
              <a:off x="204" y="1162"/>
              <a:ext cx="5171" cy="3039"/>
            </a:xfrm>
            <a:prstGeom prst="rect">
              <a:avLst/>
            </a:prstGeom>
            <a:solidFill>
              <a:schemeClr val="bg1"/>
            </a:solidFill>
            <a:ln w="12700" cap="sq">
              <a:solidFill>
                <a:schemeClr val="bg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grpSp>
          <p:nvGrpSpPr>
            <p:cNvPr id="37" name="Group 33"/>
            <p:cNvGrpSpPr>
              <a:grpSpLocks/>
            </p:cNvGrpSpPr>
            <p:nvPr/>
          </p:nvGrpSpPr>
          <p:grpSpPr bwMode="auto">
            <a:xfrm>
              <a:off x="181" y="1207"/>
              <a:ext cx="4604" cy="2949"/>
              <a:chOff x="181" y="1207"/>
              <a:chExt cx="4604" cy="2949"/>
            </a:xfrm>
          </p:grpSpPr>
          <p:sp>
            <p:nvSpPr>
              <p:cNvPr id="38" name="Text Box 6"/>
              <p:cNvSpPr txBox="1">
                <a:spLocks noChangeArrowheads="1"/>
              </p:cNvSpPr>
              <p:nvPr/>
            </p:nvSpPr>
            <p:spPr bwMode="auto">
              <a:xfrm>
                <a:off x="1882" y="1207"/>
                <a:ext cx="113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rPr>
                  <a:t>内存中的程序</a:t>
                </a:r>
              </a:p>
            </p:txBody>
          </p:sp>
          <p:sp>
            <p:nvSpPr>
              <p:cNvPr id="39" name="Text Box 7"/>
              <p:cNvSpPr txBox="1">
                <a:spLocks noChangeArrowheads="1"/>
              </p:cNvSpPr>
              <p:nvPr/>
            </p:nvSpPr>
            <p:spPr bwMode="auto">
              <a:xfrm>
                <a:off x="2109" y="1661"/>
                <a:ext cx="635" cy="258"/>
              </a:xfrm>
              <a:prstGeom prst="rect">
                <a:avLst/>
              </a:prstGeom>
              <a:noFill/>
              <a:ln w="12700" cap="sq">
                <a:solidFill>
                  <a:srgbClr val="3399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rPr>
                  <a:t>指令</a:t>
                </a:r>
                <a:r>
                  <a:rPr kumimoji="1" lang="en-US" altLang="zh-CN" sz="2000">
                    <a:solidFill>
                      <a:schemeClr val="tx1"/>
                    </a:solidFill>
                    <a:latin typeface="Times New Roman" pitchFamily="18" charset="0"/>
                  </a:rPr>
                  <a:t>1</a:t>
                </a:r>
              </a:p>
            </p:txBody>
          </p:sp>
          <p:sp>
            <p:nvSpPr>
              <p:cNvPr id="40" name="Rectangle 8"/>
              <p:cNvSpPr>
                <a:spLocks noChangeArrowheads="1"/>
              </p:cNvSpPr>
              <p:nvPr/>
            </p:nvSpPr>
            <p:spPr bwMode="auto">
              <a:xfrm>
                <a:off x="1973" y="1525"/>
                <a:ext cx="907" cy="2631"/>
              </a:xfrm>
              <a:prstGeom prst="rect">
                <a:avLst/>
              </a:prstGeom>
              <a:noFill/>
              <a:ln w="12700" cap="sq">
                <a:solidFill>
                  <a:srgbClr val="FF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41" name="Text Box 9"/>
              <p:cNvSpPr txBox="1">
                <a:spLocks noChangeArrowheads="1"/>
              </p:cNvSpPr>
              <p:nvPr/>
            </p:nvSpPr>
            <p:spPr bwMode="auto">
              <a:xfrm>
                <a:off x="2109" y="2114"/>
                <a:ext cx="635" cy="258"/>
              </a:xfrm>
              <a:prstGeom prst="rect">
                <a:avLst/>
              </a:prstGeom>
              <a:noFill/>
              <a:ln w="12700" cap="sq">
                <a:solidFill>
                  <a:srgbClr val="3399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rPr>
                  <a:t>指令</a:t>
                </a:r>
                <a:r>
                  <a:rPr kumimoji="1" lang="en-US" altLang="zh-CN" sz="2000">
                    <a:solidFill>
                      <a:schemeClr val="tx1"/>
                    </a:solidFill>
                    <a:latin typeface="Times New Roman" pitchFamily="18" charset="0"/>
                  </a:rPr>
                  <a:t>2</a:t>
                </a:r>
              </a:p>
            </p:txBody>
          </p:sp>
          <p:sp>
            <p:nvSpPr>
              <p:cNvPr id="42" name="Text Box 10"/>
              <p:cNvSpPr txBox="1">
                <a:spLocks noChangeArrowheads="1"/>
              </p:cNvSpPr>
              <p:nvPr/>
            </p:nvSpPr>
            <p:spPr bwMode="auto">
              <a:xfrm>
                <a:off x="2109" y="2976"/>
                <a:ext cx="635" cy="258"/>
              </a:xfrm>
              <a:prstGeom prst="rect">
                <a:avLst/>
              </a:prstGeom>
              <a:noFill/>
              <a:ln w="12700" cap="sq">
                <a:solidFill>
                  <a:srgbClr val="3399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rPr>
                  <a:t>指令</a:t>
                </a:r>
                <a:r>
                  <a:rPr kumimoji="1" lang="en-US" altLang="zh-CN" sz="2000">
                    <a:solidFill>
                      <a:schemeClr val="tx1"/>
                    </a:solidFill>
                    <a:latin typeface="Times New Roman" pitchFamily="18" charset="0"/>
                  </a:rPr>
                  <a:t>n</a:t>
                </a:r>
              </a:p>
            </p:txBody>
          </p:sp>
          <p:sp>
            <p:nvSpPr>
              <p:cNvPr id="43" name="Text Box 11"/>
              <p:cNvSpPr txBox="1">
                <a:spLocks noChangeArrowheads="1"/>
              </p:cNvSpPr>
              <p:nvPr/>
            </p:nvSpPr>
            <p:spPr bwMode="auto">
              <a:xfrm>
                <a:off x="2245" y="2597"/>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400">
                    <a:solidFill>
                      <a:schemeClr val="tx1"/>
                    </a:solidFill>
                    <a:ea typeface="宋体" pitchFamily="2" charset="-122"/>
                  </a:rPr>
                  <a:t>┇</a:t>
                </a:r>
              </a:p>
            </p:txBody>
          </p:sp>
          <p:sp>
            <p:nvSpPr>
              <p:cNvPr id="44" name="Rectangle 12"/>
              <p:cNvSpPr>
                <a:spLocks noChangeArrowheads="1"/>
              </p:cNvSpPr>
              <p:nvPr/>
            </p:nvSpPr>
            <p:spPr bwMode="auto">
              <a:xfrm>
                <a:off x="3696" y="1480"/>
                <a:ext cx="1089" cy="1224"/>
              </a:xfrm>
              <a:prstGeom prst="rect">
                <a:avLst/>
              </a:prstGeom>
              <a:noFill/>
              <a:ln w="12700" cap="sq">
                <a:solidFill>
                  <a:srgbClr val="FF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45" name="Line 13"/>
              <p:cNvSpPr>
                <a:spLocks noChangeShapeType="1"/>
              </p:cNvSpPr>
              <p:nvPr/>
            </p:nvSpPr>
            <p:spPr bwMode="auto">
              <a:xfrm flipV="1">
                <a:off x="2744" y="1661"/>
                <a:ext cx="952" cy="181"/>
              </a:xfrm>
              <a:prstGeom prst="line">
                <a:avLst/>
              </a:prstGeom>
              <a:noFill/>
              <a:ln w="22225"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46" name="Text Box 14"/>
              <p:cNvSpPr txBox="1">
                <a:spLocks noChangeArrowheads="1"/>
              </p:cNvSpPr>
              <p:nvPr/>
            </p:nvSpPr>
            <p:spPr bwMode="auto">
              <a:xfrm>
                <a:off x="3969" y="1525"/>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rPr>
                  <a:t>分析</a:t>
                </a:r>
              </a:p>
            </p:txBody>
          </p:sp>
          <p:sp>
            <p:nvSpPr>
              <p:cNvPr id="47" name="Text Box 15"/>
              <p:cNvSpPr txBox="1">
                <a:spLocks noChangeArrowheads="1"/>
              </p:cNvSpPr>
              <p:nvPr/>
            </p:nvSpPr>
            <p:spPr bwMode="auto">
              <a:xfrm>
                <a:off x="3787" y="1865"/>
                <a:ext cx="99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dirty="0">
                    <a:solidFill>
                      <a:schemeClr val="tx1"/>
                    </a:solidFill>
                    <a:latin typeface="Times New Roman" pitchFamily="18" charset="0"/>
                  </a:rPr>
                  <a:t>获取操作数</a:t>
                </a:r>
              </a:p>
            </p:txBody>
          </p:sp>
          <p:sp>
            <p:nvSpPr>
              <p:cNvPr id="48" name="Text Box 16"/>
              <p:cNvSpPr txBox="1">
                <a:spLocks noChangeArrowheads="1"/>
              </p:cNvSpPr>
              <p:nvPr/>
            </p:nvSpPr>
            <p:spPr bwMode="auto">
              <a:xfrm>
                <a:off x="3969" y="2137"/>
                <a:ext cx="4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rPr>
                  <a:t>执行</a:t>
                </a:r>
              </a:p>
            </p:txBody>
          </p:sp>
          <p:sp>
            <p:nvSpPr>
              <p:cNvPr id="49" name="Text Box 17"/>
              <p:cNvSpPr txBox="1">
                <a:spLocks noChangeArrowheads="1"/>
              </p:cNvSpPr>
              <p:nvPr/>
            </p:nvSpPr>
            <p:spPr bwMode="auto">
              <a:xfrm>
                <a:off x="3833" y="2409"/>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rPr>
                  <a:t>存放结果</a:t>
                </a:r>
              </a:p>
            </p:txBody>
          </p:sp>
          <p:sp>
            <p:nvSpPr>
              <p:cNvPr id="50" name="Line 18"/>
              <p:cNvSpPr>
                <a:spLocks noChangeShapeType="1"/>
              </p:cNvSpPr>
              <p:nvPr/>
            </p:nvSpPr>
            <p:spPr bwMode="auto">
              <a:xfrm>
                <a:off x="2744" y="2341"/>
                <a:ext cx="952" cy="545"/>
              </a:xfrm>
              <a:prstGeom prst="line">
                <a:avLst/>
              </a:prstGeom>
              <a:noFill/>
              <a:ln w="22225"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1" name="Rectangle 19"/>
              <p:cNvSpPr>
                <a:spLocks noChangeArrowheads="1"/>
              </p:cNvSpPr>
              <p:nvPr/>
            </p:nvSpPr>
            <p:spPr bwMode="auto">
              <a:xfrm>
                <a:off x="3696" y="2795"/>
                <a:ext cx="1089" cy="1270"/>
              </a:xfrm>
              <a:prstGeom prst="rect">
                <a:avLst/>
              </a:prstGeom>
              <a:noFill/>
              <a:ln w="12700" cap="sq">
                <a:solidFill>
                  <a:srgbClr val="FF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52" name="Text Box 20"/>
              <p:cNvSpPr txBox="1">
                <a:spLocks noChangeArrowheads="1"/>
              </p:cNvSpPr>
              <p:nvPr/>
            </p:nvSpPr>
            <p:spPr bwMode="auto">
              <a:xfrm>
                <a:off x="4105" y="3203"/>
                <a:ext cx="36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400">
                    <a:solidFill>
                      <a:schemeClr val="tx1"/>
                    </a:solidFill>
                    <a:ea typeface="宋体" pitchFamily="2" charset="-122"/>
                  </a:rPr>
                  <a:t>┇</a:t>
                </a:r>
              </a:p>
            </p:txBody>
          </p:sp>
          <p:sp>
            <p:nvSpPr>
              <p:cNvPr id="53" name="Text Box 21"/>
              <p:cNvSpPr txBox="1">
                <a:spLocks noChangeArrowheads="1"/>
              </p:cNvSpPr>
              <p:nvPr/>
            </p:nvSpPr>
            <p:spPr bwMode="auto">
              <a:xfrm>
                <a:off x="181" y="1694"/>
                <a:ext cx="9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0"/>
                  </a:spcBef>
                  <a:spcAft>
                    <a:spcPct val="0"/>
                  </a:spcAft>
                  <a:buClrTx/>
                  <a:buSzTx/>
                  <a:buFontTx/>
                  <a:buNone/>
                </a:pPr>
                <a:r>
                  <a:rPr kumimoji="1" lang="zh-CN" altLang="en-US" sz="2000" dirty="0">
                    <a:solidFill>
                      <a:schemeClr val="tx1"/>
                    </a:solidFill>
                    <a:latin typeface="Times New Roman" pitchFamily="18" charset="0"/>
                  </a:rPr>
                  <a:t>指令指针</a:t>
                </a:r>
                <a:r>
                  <a:rPr kumimoji="1" lang="en-US" altLang="zh-CN" sz="2000" dirty="0">
                    <a:solidFill>
                      <a:schemeClr val="tx1"/>
                    </a:solidFill>
                    <a:latin typeface="Times New Roman" pitchFamily="18" charset="0"/>
                  </a:rPr>
                  <a:t>IP</a:t>
                </a:r>
              </a:p>
            </p:txBody>
          </p:sp>
          <p:sp>
            <p:nvSpPr>
              <p:cNvPr id="54" name="Line 22"/>
              <p:cNvSpPr>
                <a:spLocks noChangeShapeType="1"/>
              </p:cNvSpPr>
              <p:nvPr/>
            </p:nvSpPr>
            <p:spPr bwMode="auto">
              <a:xfrm>
                <a:off x="1065" y="1842"/>
                <a:ext cx="999" cy="0"/>
              </a:xfrm>
              <a:prstGeom prst="line">
                <a:avLst/>
              </a:prstGeom>
              <a:noFill/>
              <a:ln w="22225" cap="sq">
                <a:solidFill>
                  <a:schemeClr val="tx1"/>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55" name="Text Box 23"/>
              <p:cNvSpPr txBox="1">
                <a:spLocks noChangeArrowheads="1"/>
              </p:cNvSpPr>
              <p:nvPr/>
            </p:nvSpPr>
            <p:spPr bwMode="auto">
              <a:xfrm>
                <a:off x="1201" y="1570"/>
                <a:ext cx="4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rPr>
                  <a:t>地址</a:t>
                </a:r>
                <a:endParaRPr kumimoji="1" lang="en-US" altLang="zh-CN" sz="2000">
                  <a:solidFill>
                    <a:schemeClr val="tx1"/>
                  </a:solidFill>
                  <a:latin typeface="Times New Roman" pitchFamily="18" charset="0"/>
                </a:endParaRPr>
              </a:p>
            </p:txBody>
          </p:sp>
          <p:sp>
            <p:nvSpPr>
              <p:cNvPr id="56" name="Text Box 24"/>
              <p:cNvSpPr txBox="1">
                <a:spLocks noChangeArrowheads="1"/>
              </p:cNvSpPr>
              <p:nvPr/>
            </p:nvSpPr>
            <p:spPr bwMode="auto">
              <a:xfrm>
                <a:off x="3923" y="1230"/>
                <a:ext cx="5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en-US" altLang="zh-CN" sz="2000">
                    <a:solidFill>
                      <a:schemeClr val="tx1"/>
                    </a:solidFill>
                    <a:latin typeface="Times New Roman" pitchFamily="18" charset="0"/>
                  </a:rPr>
                  <a:t>CPU</a:t>
                </a:r>
              </a:p>
            </p:txBody>
          </p:sp>
          <p:sp>
            <p:nvSpPr>
              <p:cNvPr id="57" name="Text Box 25"/>
              <p:cNvSpPr txBox="1">
                <a:spLocks noChangeArrowheads="1"/>
              </p:cNvSpPr>
              <p:nvPr/>
            </p:nvSpPr>
            <p:spPr bwMode="auto">
              <a:xfrm>
                <a:off x="2970" y="1480"/>
                <a:ext cx="5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dirty="0">
                    <a:solidFill>
                      <a:schemeClr val="tx1"/>
                    </a:solidFill>
                    <a:latin typeface="Times New Roman" pitchFamily="18" charset="0"/>
                  </a:rPr>
                  <a:t>取出</a:t>
                </a:r>
              </a:p>
            </p:txBody>
          </p:sp>
          <p:sp>
            <p:nvSpPr>
              <p:cNvPr id="58" name="Text Box 26"/>
              <p:cNvSpPr txBox="1">
                <a:spLocks noChangeArrowheads="1"/>
              </p:cNvSpPr>
              <p:nvPr/>
            </p:nvSpPr>
            <p:spPr bwMode="auto">
              <a:xfrm>
                <a:off x="2109" y="3612"/>
                <a:ext cx="635" cy="258"/>
              </a:xfrm>
              <a:prstGeom prst="rect">
                <a:avLst/>
              </a:prstGeom>
              <a:noFill/>
              <a:ln w="12700" cap="sq">
                <a:solidFill>
                  <a:srgbClr val="3399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nSpc>
                    <a:spcPct val="100000"/>
                  </a:lnSpc>
                  <a:spcBef>
                    <a:spcPct val="50000"/>
                  </a:spcBef>
                  <a:spcAft>
                    <a:spcPct val="0"/>
                  </a:spcAft>
                  <a:buClrTx/>
                  <a:buSzTx/>
                  <a:buFontTx/>
                  <a:buNone/>
                </a:pPr>
                <a:r>
                  <a:rPr kumimoji="1" lang="zh-CN" altLang="en-US" sz="2000">
                    <a:solidFill>
                      <a:schemeClr val="tx1"/>
                    </a:solidFill>
                    <a:latin typeface="Times New Roman" pitchFamily="18" charset="0"/>
                  </a:rPr>
                  <a:t>操作数</a:t>
                </a:r>
                <a:endParaRPr kumimoji="1" lang="en-US" altLang="zh-CN" sz="2000">
                  <a:solidFill>
                    <a:schemeClr val="tx1"/>
                  </a:solidFill>
                  <a:latin typeface="Times New Roman" pitchFamily="18" charset="0"/>
                </a:endParaRPr>
              </a:p>
            </p:txBody>
          </p:sp>
          <p:sp>
            <p:nvSpPr>
              <p:cNvPr id="59" name="Line 27"/>
              <p:cNvSpPr>
                <a:spLocks noChangeShapeType="1"/>
              </p:cNvSpPr>
              <p:nvPr/>
            </p:nvSpPr>
            <p:spPr bwMode="auto">
              <a:xfrm flipV="1">
                <a:off x="3198" y="2024"/>
                <a:ext cx="498" cy="0"/>
              </a:xfrm>
              <a:prstGeom prst="line">
                <a:avLst/>
              </a:prstGeom>
              <a:noFill/>
              <a:ln w="22225" cap="sq">
                <a:solidFill>
                  <a:srgbClr val="008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60" name="Line 28"/>
              <p:cNvSpPr>
                <a:spLocks noChangeShapeType="1"/>
              </p:cNvSpPr>
              <p:nvPr/>
            </p:nvSpPr>
            <p:spPr bwMode="auto">
              <a:xfrm>
                <a:off x="2880" y="3748"/>
                <a:ext cx="318" cy="0"/>
              </a:xfrm>
              <a:prstGeom prst="line">
                <a:avLst/>
              </a:prstGeom>
              <a:noFill/>
              <a:ln w="22225" cap="sq">
                <a:solidFill>
                  <a:srgbClr val="008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1" name="Line 29"/>
              <p:cNvSpPr>
                <a:spLocks noChangeShapeType="1"/>
              </p:cNvSpPr>
              <p:nvPr/>
            </p:nvSpPr>
            <p:spPr bwMode="auto">
              <a:xfrm flipV="1">
                <a:off x="3198" y="2024"/>
                <a:ext cx="0" cy="1724"/>
              </a:xfrm>
              <a:prstGeom prst="line">
                <a:avLst/>
              </a:prstGeom>
              <a:noFill/>
              <a:ln w="22225" cap="sq">
                <a:solidFill>
                  <a:srgbClr val="008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2" name="Line 30"/>
              <p:cNvSpPr>
                <a:spLocks noChangeShapeType="1"/>
              </p:cNvSpPr>
              <p:nvPr/>
            </p:nvSpPr>
            <p:spPr bwMode="auto">
              <a:xfrm flipH="1">
                <a:off x="3379" y="2568"/>
                <a:ext cx="317" cy="0"/>
              </a:xfrm>
              <a:prstGeom prst="line">
                <a:avLst/>
              </a:prstGeom>
              <a:noFill/>
              <a:ln w="2222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3" name="Line 31"/>
              <p:cNvSpPr>
                <a:spLocks noChangeShapeType="1"/>
              </p:cNvSpPr>
              <p:nvPr/>
            </p:nvSpPr>
            <p:spPr bwMode="auto">
              <a:xfrm>
                <a:off x="3379" y="2568"/>
                <a:ext cx="0" cy="1497"/>
              </a:xfrm>
              <a:prstGeom prst="line">
                <a:avLst/>
              </a:prstGeom>
              <a:noFill/>
              <a:ln w="22225" cap="sq">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64" name="Line 32"/>
              <p:cNvSpPr>
                <a:spLocks noChangeShapeType="1"/>
              </p:cNvSpPr>
              <p:nvPr/>
            </p:nvSpPr>
            <p:spPr bwMode="auto">
              <a:xfrm flipH="1">
                <a:off x="2880" y="4065"/>
                <a:ext cx="499" cy="0"/>
              </a:xfrm>
              <a:prstGeom prst="line">
                <a:avLst/>
              </a:prstGeom>
              <a:noFill/>
              <a:ln w="22225" cap="sq">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68611">
                                            <p:txEl>
                                              <p:pRg st="0" end="0"/>
                                            </p:txEl>
                                          </p:spTgt>
                                        </p:tgtEl>
                                        <p:attrNameLst>
                                          <p:attrName>style.visibility</p:attrName>
                                        </p:attrNameLst>
                                      </p:cBhvr>
                                      <p:to>
                                        <p:strVal val="visible"/>
                                      </p:to>
                                    </p:set>
                                    <p:animEffect transition="in" filter="wipe(left)">
                                      <p:cBhvr>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down)">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nodeType="clickEffect">
                                  <p:stCondLst>
                                    <p:cond delay="0"/>
                                  </p:stCondLst>
                                  <p:childTnLst>
                                    <p:animEffect transition="out" filter="wipe(down)">
                                      <p:cBhvr>
                                        <p:cTn id="16" dur="500"/>
                                        <p:tgtEl>
                                          <p:spTgt spid="35"/>
                                        </p:tgtEl>
                                      </p:cBhvr>
                                    </p:animEffect>
                                    <p:set>
                                      <p:cBhvr>
                                        <p:cTn id="17" dur="1" fill="hold">
                                          <p:stCondLst>
                                            <p:cond delay="499"/>
                                          </p:stCondLst>
                                        </p:cTn>
                                        <p:tgtEl>
                                          <p:spTgt spid="3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C746DFC-9129-459D-969B-018A55300B2C}" type="slidenum">
              <a:rPr lang="zh-CN" altLang="en-US" smtClean="0"/>
              <a:pPr>
                <a:defRPr/>
              </a:pPr>
              <a:t>32</a:t>
            </a:fld>
            <a:endParaRPr lang="en-US" altLang="zh-CN"/>
          </a:p>
        </p:txBody>
      </p:sp>
      <p:sp>
        <p:nvSpPr>
          <p:cNvPr id="35" name="Rectangle 3"/>
          <p:cNvSpPr txBox="1">
            <a:spLocks noChangeArrowheads="1"/>
          </p:cNvSpPr>
          <p:nvPr/>
        </p:nvSpPr>
        <p:spPr bwMode="auto">
          <a:xfrm>
            <a:off x="107504" y="747631"/>
            <a:ext cx="8839646" cy="660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mn-lt"/>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marL="457200" lvl="1" indent="0" eaLnBrk="1" hangingPunct="1">
              <a:lnSpc>
                <a:spcPct val="115000"/>
              </a:lnSpc>
              <a:spcAft>
                <a:spcPct val="10000"/>
              </a:spcAft>
              <a:buNone/>
            </a:pPr>
            <a:r>
              <a:rPr lang="zh-CN" altLang="en-US" sz="2800" kern="0" dirty="0"/>
              <a:t>作用：存放运算结果的状态特征和控制</a:t>
            </a:r>
            <a:r>
              <a:rPr lang="en-US" altLang="zh-CN" sz="2800" kern="0" dirty="0"/>
              <a:t>CPU</a:t>
            </a:r>
            <a:r>
              <a:rPr lang="zh-CN" altLang="en-US" sz="2800" kern="0" dirty="0"/>
              <a:t>的运行</a:t>
            </a:r>
          </a:p>
        </p:txBody>
      </p:sp>
      <p:sp>
        <p:nvSpPr>
          <p:cNvPr id="5" name="Rectangle 3"/>
          <p:cNvSpPr txBox="1">
            <a:spLocks noChangeArrowheads="1"/>
          </p:cNvSpPr>
          <p:nvPr/>
        </p:nvSpPr>
        <p:spPr bwMode="auto">
          <a:xfrm>
            <a:off x="611560" y="2132856"/>
            <a:ext cx="77724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mn-lt"/>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eaLnBrk="1" hangingPunct="1"/>
            <a:r>
              <a:rPr lang="en-US" altLang="zh-CN" kern="0" dirty="0"/>
              <a:t>CF</a:t>
            </a:r>
            <a:r>
              <a:rPr lang="zh-CN" altLang="en-US" kern="0" dirty="0"/>
              <a:t>（</a:t>
            </a:r>
            <a:r>
              <a:rPr lang="en-US" altLang="zh-CN" kern="0" dirty="0"/>
              <a:t>Carry Flag</a:t>
            </a:r>
            <a:r>
              <a:rPr lang="zh-CN" altLang="en-US" kern="0" dirty="0"/>
              <a:t>） </a:t>
            </a:r>
          </a:p>
          <a:p>
            <a:pPr lvl="1" eaLnBrk="1" hangingPunct="1"/>
            <a:r>
              <a:rPr lang="zh-CN" altLang="en-US" kern="0" dirty="0"/>
              <a:t>进位标志位。加</a:t>
            </a:r>
            <a:r>
              <a:rPr lang="en-US" altLang="zh-CN" kern="0" dirty="0"/>
              <a:t>(</a:t>
            </a:r>
            <a:r>
              <a:rPr lang="zh-CN" altLang="en-US" kern="0" dirty="0"/>
              <a:t>减</a:t>
            </a:r>
            <a:r>
              <a:rPr lang="en-US" altLang="zh-CN" kern="0" dirty="0"/>
              <a:t>)</a:t>
            </a:r>
            <a:r>
              <a:rPr lang="zh-CN" altLang="en-US" kern="0" dirty="0"/>
              <a:t>法运算时，若最高位有进</a:t>
            </a:r>
            <a:r>
              <a:rPr lang="en-US" altLang="zh-CN" kern="0" dirty="0"/>
              <a:t>(</a:t>
            </a:r>
            <a:r>
              <a:rPr lang="zh-CN" altLang="en-US" kern="0" dirty="0"/>
              <a:t>借</a:t>
            </a:r>
            <a:r>
              <a:rPr lang="en-US" altLang="zh-CN" kern="0" dirty="0"/>
              <a:t>)</a:t>
            </a:r>
            <a:r>
              <a:rPr lang="zh-CN" altLang="en-US" kern="0" dirty="0"/>
              <a:t>位则</a:t>
            </a:r>
            <a:r>
              <a:rPr lang="en-US" altLang="zh-CN" kern="0" dirty="0"/>
              <a:t>CF=1 </a:t>
            </a:r>
            <a:endParaRPr lang="zh-CN" altLang="en-US" kern="0" dirty="0"/>
          </a:p>
          <a:p>
            <a:pPr eaLnBrk="1" hangingPunct="1"/>
            <a:r>
              <a:rPr lang="en-US" altLang="zh-CN" kern="0" dirty="0"/>
              <a:t>PF</a:t>
            </a:r>
            <a:r>
              <a:rPr lang="zh-CN" altLang="en-US" kern="0" dirty="0"/>
              <a:t>（</a:t>
            </a:r>
            <a:r>
              <a:rPr lang="en-US" altLang="zh-CN" kern="0" dirty="0"/>
              <a:t>Parity Flag</a:t>
            </a:r>
            <a:r>
              <a:rPr lang="zh-CN" altLang="en-US" kern="0" dirty="0"/>
              <a:t>）</a:t>
            </a:r>
          </a:p>
          <a:p>
            <a:pPr lvl="1" eaLnBrk="1" hangingPunct="1"/>
            <a:r>
              <a:rPr lang="zh-CN" altLang="en-US" kern="0" dirty="0"/>
              <a:t>奇偶标志位。运算结果的低</a:t>
            </a:r>
            <a:r>
              <a:rPr lang="en-US" altLang="zh-CN" kern="0" dirty="0"/>
              <a:t>8</a:t>
            </a:r>
            <a:r>
              <a:rPr lang="zh-CN" altLang="en-US" kern="0" dirty="0"/>
              <a:t>位中</a:t>
            </a:r>
            <a:r>
              <a:rPr lang="zh-CN" altLang="en-US" kern="0" dirty="0">
                <a:latin typeface="Arial" charset="0"/>
              </a:rPr>
              <a:t>“</a:t>
            </a:r>
            <a:r>
              <a:rPr lang="en-US" altLang="zh-CN" kern="0" dirty="0"/>
              <a:t>1</a:t>
            </a:r>
            <a:r>
              <a:rPr lang="en-US" altLang="zh-CN" kern="0" dirty="0">
                <a:latin typeface="Arial" charset="0"/>
              </a:rPr>
              <a:t>”</a:t>
            </a:r>
            <a:r>
              <a:rPr lang="zh-CN" altLang="en-US" kern="0" dirty="0"/>
              <a:t>的个数为偶数时</a:t>
            </a:r>
            <a:r>
              <a:rPr lang="en-US" altLang="zh-CN" kern="0" dirty="0"/>
              <a:t>PF=1 </a:t>
            </a:r>
            <a:endParaRPr lang="zh-CN" altLang="en-US" kern="0" dirty="0"/>
          </a:p>
          <a:p>
            <a:pPr eaLnBrk="1" hangingPunct="1"/>
            <a:r>
              <a:rPr lang="en-US" altLang="zh-CN" kern="0" dirty="0"/>
              <a:t>AF</a:t>
            </a:r>
            <a:r>
              <a:rPr lang="zh-CN" altLang="en-US" kern="0" dirty="0"/>
              <a:t>（</a:t>
            </a:r>
            <a:r>
              <a:rPr lang="en-US" altLang="zh-CN" kern="0" dirty="0"/>
              <a:t>Auxiliary Carry Flag</a:t>
            </a:r>
            <a:r>
              <a:rPr lang="zh-CN" altLang="en-US" kern="0" dirty="0"/>
              <a:t>）</a:t>
            </a:r>
          </a:p>
          <a:p>
            <a:pPr lvl="1" eaLnBrk="1" hangingPunct="1"/>
            <a:r>
              <a:rPr lang="zh-CN" altLang="en-US" kern="0" dirty="0"/>
              <a:t>辅助进位标志位。加</a:t>
            </a:r>
            <a:r>
              <a:rPr lang="en-US" altLang="zh-CN" kern="0" dirty="0"/>
              <a:t>(</a:t>
            </a:r>
            <a:r>
              <a:rPr lang="zh-CN" altLang="en-US" kern="0" dirty="0"/>
              <a:t>减</a:t>
            </a:r>
            <a:r>
              <a:rPr lang="en-US" altLang="zh-CN" kern="0" dirty="0"/>
              <a:t>)</a:t>
            </a:r>
            <a:r>
              <a:rPr lang="zh-CN" altLang="en-US" kern="0" dirty="0"/>
              <a:t>操作中，若</a:t>
            </a:r>
            <a:r>
              <a:rPr lang="en-US" altLang="zh-CN" kern="0" dirty="0"/>
              <a:t>Bit3</a:t>
            </a:r>
            <a:r>
              <a:rPr lang="zh-CN" altLang="en-US" kern="0" dirty="0"/>
              <a:t>向</a:t>
            </a:r>
            <a:r>
              <a:rPr lang="en-US" altLang="zh-CN" kern="0" dirty="0"/>
              <a:t>Bit4</a:t>
            </a:r>
            <a:r>
              <a:rPr lang="zh-CN" altLang="en-US" kern="0" dirty="0"/>
              <a:t>有进位</a:t>
            </a:r>
            <a:r>
              <a:rPr lang="en-US" altLang="zh-CN" kern="0" dirty="0"/>
              <a:t>(</a:t>
            </a:r>
            <a:r>
              <a:rPr lang="zh-CN" altLang="en-US" kern="0" dirty="0"/>
              <a:t>借位</a:t>
            </a:r>
            <a:r>
              <a:rPr lang="en-US" altLang="zh-CN" kern="0" dirty="0"/>
              <a:t>)</a:t>
            </a:r>
            <a:r>
              <a:rPr lang="zh-CN" altLang="en-US" kern="0" dirty="0"/>
              <a:t>，</a:t>
            </a:r>
            <a:r>
              <a:rPr lang="en-US" altLang="zh-CN" kern="0" dirty="0"/>
              <a:t>AF=1 </a:t>
            </a:r>
            <a:endParaRPr lang="zh-CN" altLang="en-US" kern="0" dirty="0"/>
          </a:p>
        </p:txBody>
      </p:sp>
      <p:sp>
        <p:nvSpPr>
          <p:cNvPr id="6" name="Rectangle 2"/>
          <p:cNvSpPr>
            <a:spLocks noGrp="1" noChangeArrowheads="1"/>
          </p:cNvSpPr>
          <p:nvPr>
            <p:ph type="title"/>
          </p:nvPr>
        </p:nvSpPr>
        <p:spPr>
          <a:xfrm>
            <a:off x="1043608" y="51959"/>
            <a:ext cx="4896544" cy="695672"/>
          </a:xfrm>
        </p:spPr>
        <p:txBody>
          <a:bodyPr/>
          <a:lstStyle/>
          <a:p>
            <a:pPr eaLnBrk="1" hangingPunct="1"/>
            <a:r>
              <a:rPr lang="zh-CN" altLang="en-US" dirty="0"/>
              <a:t>标志寄存器</a:t>
            </a:r>
            <a:r>
              <a:rPr lang="en-US" altLang="zh-CN" dirty="0"/>
              <a:t>FLAGS</a:t>
            </a:r>
            <a:endParaRPr lang="zh-CN" altLang="en-US" sz="4000" b="1" dirty="0"/>
          </a:p>
        </p:txBody>
      </p:sp>
      <p:sp>
        <p:nvSpPr>
          <p:cNvPr id="3" name="文本框 2"/>
          <p:cNvSpPr txBox="1"/>
          <p:nvPr/>
        </p:nvSpPr>
        <p:spPr>
          <a:xfrm>
            <a:off x="412704" y="1415574"/>
            <a:ext cx="3051768" cy="584775"/>
          </a:xfrm>
          <a:prstGeom prst="rect">
            <a:avLst/>
          </a:prstGeom>
          <a:noFill/>
        </p:spPr>
        <p:txBody>
          <a:bodyPr wrap="square" rtlCol="0">
            <a:spAutoFit/>
          </a:bodyPr>
          <a:lstStyle/>
          <a:p>
            <a:r>
              <a:rPr lang="zh-CN" altLang="en-US" sz="3200" dirty="0">
                <a:solidFill>
                  <a:srgbClr val="990033"/>
                </a:solidFill>
                <a:latin typeface="黑体" panose="02010609060101010101" pitchFamily="49" charset="-122"/>
                <a:ea typeface="黑体" panose="02010609060101010101" pitchFamily="49" charset="-122"/>
                <a:cs typeface="+mj-cs"/>
              </a:rPr>
              <a:t>6个状态标志位</a:t>
            </a:r>
            <a:endParaRPr lang="en-US" altLang="zh-CN" sz="3200" dirty="0">
              <a:solidFill>
                <a:srgbClr val="990033"/>
              </a:solidFill>
              <a:latin typeface="+mj-lt"/>
              <a:ea typeface="+mj-ea"/>
              <a:cs typeface="+mj-cs"/>
            </a:endParaRPr>
          </a:p>
        </p:txBody>
      </p:sp>
    </p:spTree>
    <p:extLst>
      <p:ext uri="{BB962C8B-B14F-4D97-AF65-F5344CB8AC3E}">
        <p14:creationId xmlns:p14="http://schemas.microsoft.com/office/powerpoint/2010/main" val="143927010"/>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wipe(left)">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wipe(up)">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left)">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wipe(up)">
                                      <p:cBhvr>
                                        <p:cTn id="32" dur="5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wipe(left)">
                                      <p:cBhvr>
                                        <p:cTn id="37" dur="50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wipe(up)">
                                      <p:cBhvr>
                                        <p:cTn id="4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72C3D530-7D8B-4345-B529-B9A7A15EB65D}"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33</a:t>
            </a:fld>
            <a:endParaRPr lang="en-US" altLang="zh-CN" sz="1400" b="0">
              <a:solidFill>
                <a:schemeClr val="tx1"/>
              </a:solidFill>
              <a:ea typeface="宋体" pitchFamily="2" charset="-122"/>
            </a:endParaRPr>
          </a:p>
        </p:txBody>
      </p:sp>
      <p:sp>
        <p:nvSpPr>
          <p:cNvPr id="241667" name="Rectangle 3"/>
          <p:cNvSpPr>
            <a:spLocks noGrp="1" noChangeArrowheads="1"/>
          </p:cNvSpPr>
          <p:nvPr>
            <p:ph type="body" idx="1"/>
          </p:nvPr>
        </p:nvSpPr>
        <p:spPr>
          <a:xfrm>
            <a:off x="827584" y="260648"/>
            <a:ext cx="7772400" cy="3672408"/>
          </a:xfrm>
        </p:spPr>
        <p:txBody>
          <a:bodyPr/>
          <a:lstStyle/>
          <a:p>
            <a:pPr eaLnBrk="1" hangingPunct="1"/>
            <a:r>
              <a:rPr lang="en-US" altLang="zh-CN" dirty="0"/>
              <a:t>ZF</a:t>
            </a:r>
            <a:r>
              <a:rPr lang="zh-CN" altLang="en-US" dirty="0"/>
              <a:t>（</a:t>
            </a:r>
            <a:r>
              <a:rPr lang="en-US" altLang="zh-CN" dirty="0"/>
              <a:t>Zero Flag</a:t>
            </a:r>
            <a:r>
              <a:rPr lang="zh-CN" altLang="en-US" dirty="0"/>
              <a:t>）</a:t>
            </a:r>
          </a:p>
          <a:p>
            <a:pPr lvl="1" eaLnBrk="1" hangingPunct="1"/>
            <a:r>
              <a:rPr lang="zh-CN" altLang="en-US" dirty="0"/>
              <a:t>零标志位。当运算结果为零时</a:t>
            </a:r>
            <a:r>
              <a:rPr lang="en-US" altLang="zh-CN" dirty="0"/>
              <a:t>ZF=1 </a:t>
            </a:r>
            <a:endParaRPr lang="zh-CN" altLang="en-US" dirty="0"/>
          </a:p>
          <a:p>
            <a:pPr eaLnBrk="1" hangingPunct="1"/>
            <a:r>
              <a:rPr lang="en-US" altLang="zh-CN" dirty="0"/>
              <a:t>SF</a:t>
            </a:r>
            <a:r>
              <a:rPr lang="zh-CN" altLang="en-US" dirty="0"/>
              <a:t>（</a:t>
            </a:r>
            <a:r>
              <a:rPr lang="en-US" altLang="zh-CN" dirty="0"/>
              <a:t>Sign Flag</a:t>
            </a:r>
            <a:r>
              <a:rPr lang="zh-CN" altLang="en-US" dirty="0"/>
              <a:t>）</a:t>
            </a:r>
          </a:p>
          <a:p>
            <a:pPr lvl="1" eaLnBrk="1" hangingPunct="1"/>
            <a:r>
              <a:rPr lang="zh-CN" altLang="en-US" dirty="0"/>
              <a:t>符号标志位。当运算结果的最高位为</a:t>
            </a:r>
            <a:r>
              <a:rPr lang="en-US" altLang="zh-CN" dirty="0"/>
              <a:t>1</a:t>
            </a:r>
            <a:r>
              <a:rPr lang="zh-CN" altLang="en-US" dirty="0"/>
              <a:t>时，</a:t>
            </a:r>
            <a:r>
              <a:rPr lang="en-US" altLang="zh-CN" dirty="0"/>
              <a:t>SF=1 </a:t>
            </a:r>
            <a:endParaRPr lang="zh-CN" altLang="en-US" dirty="0"/>
          </a:p>
          <a:p>
            <a:pPr eaLnBrk="1" hangingPunct="1"/>
            <a:r>
              <a:rPr lang="en-US" altLang="zh-CN" dirty="0"/>
              <a:t>OF</a:t>
            </a:r>
            <a:r>
              <a:rPr lang="zh-CN" altLang="en-US" dirty="0"/>
              <a:t>（</a:t>
            </a:r>
            <a:r>
              <a:rPr lang="en-US" altLang="zh-CN" dirty="0"/>
              <a:t>Overflow Flag</a:t>
            </a:r>
            <a:r>
              <a:rPr lang="zh-CN" altLang="en-US" dirty="0"/>
              <a:t>）</a:t>
            </a:r>
          </a:p>
          <a:p>
            <a:pPr lvl="1" eaLnBrk="1" hangingPunct="1"/>
            <a:r>
              <a:rPr lang="zh-CN" altLang="en-US" dirty="0"/>
              <a:t>溢出标志位。当算术运算的结果超出了有符号数的可表达范围时，</a:t>
            </a:r>
            <a:r>
              <a:rPr lang="en-US" altLang="zh-CN" dirty="0"/>
              <a:t>OF=1 </a:t>
            </a:r>
            <a:r>
              <a:rPr lang="zh-CN" altLang="en-US" dirty="0"/>
              <a:t> </a:t>
            </a:r>
          </a:p>
          <a:p>
            <a:pPr eaLnBrk="1" hangingPunct="1"/>
            <a:endParaRPr lang="zh-CN" altLang="en-US"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1667">
                                            <p:txEl>
                                              <p:pRg st="0" end="0"/>
                                            </p:txEl>
                                          </p:spTgt>
                                        </p:tgtEl>
                                        <p:attrNameLst>
                                          <p:attrName>style.visibility</p:attrName>
                                        </p:attrNameLst>
                                      </p:cBhvr>
                                      <p:to>
                                        <p:strVal val="visible"/>
                                      </p:to>
                                    </p:set>
                                    <p:animEffect transition="in" filter="wipe(left)">
                                      <p:cBhvr>
                                        <p:cTn id="7" dur="500"/>
                                        <p:tgtEl>
                                          <p:spTgt spid="241667">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241667">
                                            <p:txEl>
                                              <p:pRg st="1" end="1"/>
                                            </p:txEl>
                                          </p:spTgt>
                                        </p:tgtEl>
                                        <p:attrNameLst>
                                          <p:attrName>style.visibility</p:attrName>
                                        </p:attrNameLst>
                                      </p:cBhvr>
                                      <p:to>
                                        <p:strVal val="visible"/>
                                      </p:to>
                                    </p:set>
                                    <p:animEffect transition="in" filter="wipe(left)">
                                      <p:cBhvr>
                                        <p:cTn id="11" dur="500"/>
                                        <p:tgtEl>
                                          <p:spTgt spid="24166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41667">
                                            <p:txEl>
                                              <p:pRg st="2" end="2"/>
                                            </p:txEl>
                                          </p:spTgt>
                                        </p:tgtEl>
                                        <p:attrNameLst>
                                          <p:attrName>style.visibility</p:attrName>
                                        </p:attrNameLst>
                                      </p:cBhvr>
                                      <p:to>
                                        <p:strVal val="visible"/>
                                      </p:to>
                                    </p:set>
                                    <p:animEffect transition="in" filter="wipe(left)">
                                      <p:cBhvr>
                                        <p:cTn id="16" dur="500"/>
                                        <p:tgtEl>
                                          <p:spTgt spid="241667">
                                            <p:txEl>
                                              <p:pRg st="2" end="2"/>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241667">
                                            <p:txEl>
                                              <p:pRg st="3" end="3"/>
                                            </p:txEl>
                                          </p:spTgt>
                                        </p:tgtEl>
                                        <p:attrNameLst>
                                          <p:attrName>style.visibility</p:attrName>
                                        </p:attrNameLst>
                                      </p:cBhvr>
                                      <p:to>
                                        <p:strVal val="visible"/>
                                      </p:to>
                                    </p:set>
                                    <p:animEffect transition="in" filter="wipe(left)">
                                      <p:cBhvr>
                                        <p:cTn id="20" dur="500"/>
                                        <p:tgtEl>
                                          <p:spTgt spid="24166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41667">
                                            <p:txEl>
                                              <p:pRg st="4" end="4"/>
                                            </p:txEl>
                                          </p:spTgt>
                                        </p:tgtEl>
                                        <p:attrNameLst>
                                          <p:attrName>style.visibility</p:attrName>
                                        </p:attrNameLst>
                                      </p:cBhvr>
                                      <p:to>
                                        <p:strVal val="visible"/>
                                      </p:to>
                                    </p:set>
                                    <p:animEffect transition="in" filter="wipe(left)">
                                      <p:cBhvr>
                                        <p:cTn id="25" dur="500"/>
                                        <p:tgtEl>
                                          <p:spTgt spid="241667">
                                            <p:txEl>
                                              <p:pRg st="4" end="4"/>
                                            </p:txEl>
                                          </p:spTgt>
                                        </p:tgtEl>
                                      </p:cBhvr>
                                    </p:animEffect>
                                  </p:childTnLst>
                                </p:cTn>
                              </p:par>
                            </p:childTnLst>
                          </p:cTn>
                        </p:par>
                        <p:par>
                          <p:cTn id="26" fill="hold" nodeType="afterGroup">
                            <p:stCondLst>
                              <p:cond delay="500"/>
                            </p:stCondLst>
                            <p:childTnLst>
                              <p:par>
                                <p:cTn id="27" presetID="22" presetClass="entr" presetSubtype="1" fill="hold" nodeType="afterEffect">
                                  <p:stCondLst>
                                    <p:cond delay="0"/>
                                  </p:stCondLst>
                                  <p:childTnLst>
                                    <p:set>
                                      <p:cBhvr>
                                        <p:cTn id="28" dur="1" fill="hold">
                                          <p:stCondLst>
                                            <p:cond delay="0"/>
                                          </p:stCondLst>
                                        </p:cTn>
                                        <p:tgtEl>
                                          <p:spTgt spid="241667">
                                            <p:txEl>
                                              <p:pRg st="5" end="5"/>
                                            </p:txEl>
                                          </p:spTgt>
                                        </p:tgtEl>
                                        <p:attrNameLst>
                                          <p:attrName>style.visibility</p:attrName>
                                        </p:attrNameLst>
                                      </p:cBhvr>
                                      <p:to>
                                        <p:strVal val="visible"/>
                                      </p:to>
                                    </p:set>
                                    <p:animEffect transition="in" filter="wipe(up)">
                                      <p:cBhvr>
                                        <p:cTn id="29" dur="500"/>
                                        <p:tgtEl>
                                          <p:spTgt spid="2416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62D23A4C-06B7-442E-BF09-71B1534D86CD}"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34</a:t>
            </a:fld>
            <a:endParaRPr lang="en-US" altLang="zh-CN" sz="1400" b="0">
              <a:solidFill>
                <a:schemeClr val="tx1"/>
              </a:solidFill>
              <a:ea typeface="宋体" pitchFamily="2" charset="-122"/>
            </a:endParaRPr>
          </a:p>
        </p:txBody>
      </p:sp>
      <p:sp>
        <p:nvSpPr>
          <p:cNvPr id="40963" name="Rectangle 2"/>
          <p:cNvSpPr>
            <a:spLocks noGrp="1" noChangeArrowheads="1"/>
          </p:cNvSpPr>
          <p:nvPr>
            <p:ph type="title"/>
          </p:nvPr>
        </p:nvSpPr>
        <p:spPr/>
        <p:txBody>
          <a:bodyPr/>
          <a:lstStyle/>
          <a:p>
            <a:pPr eaLnBrk="1" hangingPunct="1"/>
            <a:r>
              <a:rPr lang="zh-CN" altLang="en-US" dirty="0"/>
              <a:t>状态标志位设置举例</a:t>
            </a:r>
          </a:p>
        </p:txBody>
      </p:sp>
      <p:sp>
        <p:nvSpPr>
          <p:cNvPr id="308227" name="Rectangle 3"/>
          <p:cNvSpPr>
            <a:spLocks noGrp="1" noChangeArrowheads="1"/>
          </p:cNvSpPr>
          <p:nvPr>
            <p:ph type="body" idx="1"/>
          </p:nvPr>
        </p:nvSpPr>
        <p:spPr>
          <a:xfrm>
            <a:off x="611188" y="2060575"/>
            <a:ext cx="8061325" cy="4321175"/>
          </a:xfrm>
        </p:spPr>
        <p:txBody>
          <a:bodyPr/>
          <a:lstStyle/>
          <a:p>
            <a:pPr marL="357188" indent="-357188" eaLnBrk="1" hangingPunct="1"/>
            <a:r>
              <a:rPr lang="zh-CN" altLang="en-US"/>
              <a:t>给出以下运算结果及运算后各状态标志位的状态：</a:t>
            </a:r>
          </a:p>
          <a:p>
            <a:pPr marL="982663" lvl="1" indent="-355600" eaLnBrk="1" hangingPunct="1"/>
            <a:r>
              <a:rPr lang="en-US" altLang="zh-CN"/>
              <a:t>10110110+11110100</a:t>
            </a:r>
          </a:p>
          <a:p>
            <a:pPr marL="357188" indent="-357188" eaLnBrk="1" hangingPunct="1">
              <a:lnSpc>
                <a:spcPct val="100000"/>
              </a:lnSpc>
              <a:spcAft>
                <a:spcPct val="0"/>
              </a:spcAft>
            </a:pPr>
            <a:endParaRPr lang="zh-CN" altLang="en-US"/>
          </a:p>
          <a:p>
            <a:pPr marL="357188" indent="-357188" eaLnBrk="1" hangingPunct="1">
              <a:buFont typeface="Wingdings" pitchFamily="2" charset="2"/>
              <a:buNone/>
            </a:pPr>
            <a:r>
              <a:rPr lang="en-US" altLang="zh-CN"/>
              <a:t>               10110110</a:t>
            </a:r>
          </a:p>
          <a:p>
            <a:pPr marL="357188" indent="-357188" eaLnBrk="1" hangingPunct="1">
              <a:buFont typeface="Wingdings" pitchFamily="2" charset="2"/>
              <a:buNone/>
            </a:pPr>
            <a:r>
              <a:rPr lang="zh-CN" altLang="en-US"/>
              <a:t>          </a:t>
            </a:r>
            <a:r>
              <a:rPr lang="en-US" altLang="zh-CN"/>
              <a:t>+  11110100</a:t>
            </a:r>
          </a:p>
          <a:p>
            <a:pPr marL="357188" indent="-357188" eaLnBrk="1" hangingPunct="1">
              <a:buFont typeface="Wingdings" pitchFamily="2" charset="2"/>
              <a:buNone/>
            </a:pPr>
            <a:r>
              <a:rPr lang="en-US" altLang="zh-CN"/>
              <a:t>               10101010</a:t>
            </a:r>
          </a:p>
        </p:txBody>
      </p:sp>
      <p:sp>
        <p:nvSpPr>
          <p:cNvPr id="308228" name="Line 4"/>
          <p:cNvSpPr>
            <a:spLocks noChangeShapeType="1"/>
          </p:cNvSpPr>
          <p:nvPr/>
        </p:nvSpPr>
        <p:spPr bwMode="auto">
          <a:xfrm>
            <a:off x="1619250" y="4643438"/>
            <a:ext cx="3384550"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8229" name="Text Box 5"/>
          <p:cNvSpPr txBox="1">
            <a:spLocks noChangeArrowheads="1"/>
          </p:cNvSpPr>
          <p:nvPr/>
        </p:nvSpPr>
        <p:spPr bwMode="auto">
          <a:xfrm>
            <a:off x="1668463" y="4714875"/>
            <a:ext cx="382587" cy="531813"/>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a:ea typeface="宋体" pitchFamily="2" charset="-122"/>
              </a:rPr>
              <a:t>1</a:t>
            </a:r>
          </a:p>
        </p:txBody>
      </p:sp>
      <p:sp>
        <p:nvSpPr>
          <p:cNvPr id="308230" name="Text Box 6"/>
          <p:cNvSpPr txBox="1">
            <a:spLocks noChangeArrowheads="1"/>
          </p:cNvSpPr>
          <p:nvPr/>
        </p:nvSpPr>
        <p:spPr bwMode="auto">
          <a:xfrm>
            <a:off x="5940425" y="4581525"/>
            <a:ext cx="23050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2400">
                <a:solidFill>
                  <a:schemeClr val="tx1"/>
                </a:solidFill>
                <a:ea typeface="宋体" pitchFamily="2" charset="-122"/>
              </a:rPr>
              <a:t>CF=        OF=</a:t>
            </a:r>
          </a:p>
          <a:p>
            <a:pPr eaLnBrk="1" hangingPunct="1">
              <a:lnSpc>
                <a:spcPct val="100000"/>
              </a:lnSpc>
              <a:spcBef>
                <a:spcPct val="50000"/>
              </a:spcBef>
              <a:spcAft>
                <a:spcPct val="0"/>
              </a:spcAft>
              <a:buClrTx/>
              <a:buSzTx/>
              <a:buFontTx/>
              <a:buNone/>
            </a:pPr>
            <a:r>
              <a:rPr lang="en-US" altLang="zh-CN" sz="2400">
                <a:solidFill>
                  <a:schemeClr val="tx1"/>
                </a:solidFill>
                <a:ea typeface="宋体" pitchFamily="2" charset="-122"/>
              </a:rPr>
              <a:t>AF=        PF=</a:t>
            </a:r>
          </a:p>
          <a:p>
            <a:pPr eaLnBrk="1" hangingPunct="1">
              <a:lnSpc>
                <a:spcPct val="100000"/>
              </a:lnSpc>
              <a:spcBef>
                <a:spcPct val="50000"/>
              </a:spcBef>
              <a:spcAft>
                <a:spcPct val="0"/>
              </a:spcAft>
              <a:buClrTx/>
              <a:buSzTx/>
              <a:buFontTx/>
              <a:buNone/>
            </a:pPr>
            <a:r>
              <a:rPr lang="en-US" altLang="zh-CN" sz="2400">
                <a:solidFill>
                  <a:schemeClr val="tx1"/>
                </a:solidFill>
                <a:ea typeface="宋体" pitchFamily="2" charset="-122"/>
              </a:rPr>
              <a:t>SF=        ZF=</a:t>
            </a:r>
          </a:p>
        </p:txBody>
      </p:sp>
      <p:sp>
        <p:nvSpPr>
          <p:cNvPr id="308232" name="Text Box 8"/>
          <p:cNvSpPr txBox="1">
            <a:spLocks noChangeArrowheads="1"/>
          </p:cNvSpPr>
          <p:nvPr/>
        </p:nvSpPr>
        <p:spPr bwMode="auto">
          <a:xfrm>
            <a:off x="6597650" y="4581525"/>
            <a:ext cx="36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2400">
                <a:solidFill>
                  <a:srgbClr val="FF0000"/>
                </a:solidFill>
                <a:ea typeface="宋体" pitchFamily="2" charset="-122"/>
              </a:rPr>
              <a:t>1</a:t>
            </a:r>
          </a:p>
        </p:txBody>
      </p:sp>
      <p:sp>
        <p:nvSpPr>
          <p:cNvPr id="308233" name="Text Box 9"/>
          <p:cNvSpPr txBox="1">
            <a:spLocks noChangeArrowheads="1"/>
          </p:cNvSpPr>
          <p:nvPr/>
        </p:nvSpPr>
        <p:spPr bwMode="auto">
          <a:xfrm>
            <a:off x="6611938" y="5132388"/>
            <a:ext cx="36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2400">
                <a:solidFill>
                  <a:srgbClr val="FF0000"/>
                </a:solidFill>
                <a:ea typeface="宋体" pitchFamily="2" charset="-122"/>
              </a:rPr>
              <a:t>0</a:t>
            </a:r>
          </a:p>
        </p:txBody>
      </p:sp>
      <p:sp>
        <p:nvSpPr>
          <p:cNvPr id="308234" name="Text Box 10"/>
          <p:cNvSpPr txBox="1">
            <a:spLocks noChangeArrowheads="1"/>
          </p:cNvSpPr>
          <p:nvPr/>
        </p:nvSpPr>
        <p:spPr bwMode="auto">
          <a:xfrm>
            <a:off x="6611938" y="5665788"/>
            <a:ext cx="36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2400">
                <a:solidFill>
                  <a:srgbClr val="FF0000"/>
                </a:solidFill>
                <a:ea typeface="宋体" pitchFamily="2" charset="-122"/>
              </a:rPr>
              <a:t>1</a:t>
            </a:r>
          </a:p>
        </p:txBody>
      </p:sp>
      <p:sp>
        <p:nvSpPr>
          <p:cNvPr id="308235" name="Text Box 11"/>
          <p:cNvSpPr txBox="1">
            <a:spLocks noChangeArrowheads="1"/>
          </p:cNvSpPr>
          <p:nvPr/>
        </p:nvSpPr>
        <p:spPr bwMode="auto">
          <a:xfrm>
            <a:off x="7964488" y="4581525"/>
            <a:ext cx="3603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2400">
                <a:solidFill>
                  <a:srgbClr val="FF0000"/>
                </a:solidFill>
                <a:ea typeface="宋体" pitchFamily="2" charset="-122"/>
              </a:rPr>
              <a:t>0</a:t>
            </a:r>
          </a:p>
        </p:txBody>
      </p:sp>
      <p:sp>
        <p:nvSpPr>
          <p:cNvPr id="308236" name="Text Box 12"/>
          <p:cNvSpPr txBox="1">
            <a:spLocks noChangeArrowheads="1"/>
          </p:cNvSpPr>
          <p:nvPr/>
        </p:nvSpPr>
        <p:spPr bwMode="auto">
          <a:xfrm>
            <a:off x="7966075" y="5143500"/>
            <a:ext cx="36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2400">
                <a:solidFill>
                  <a:srgbClr val="FF0000"/>
                </a:solidFill>
                <a:ea typeface="宋体" pitchFamily="2" charset="-122"/>
              </a:rPr>
              <a:t>1</a:t>
            </a:r>
          </a:p>
        </p:txBody>
      </p:sp>
      <p:sp>
        <p:nvSpPr>
          <p:cNvPr id="308238" name="Text Box 14"/>
          <p:cNvSpPr txBox="1">
            <a:spLocks noChangeArrowheads="1"/>
          </p:cNvSpPr>
          <p:nvPr/>
        </p:nvSpPr>
        <p:spPr bwMode="auto">
          <a:xfrm>
            <a:off x="7950200" y="5676900"/>
            <a:ext cx="36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2400">
                <a:solidFill>
                  <a:srgbClr val="FF0000"/>
                </a:solidFill>
                <a:ea typeface="宋体" pitchFamily="2" charset="-122"/>
              </a:rPr>
              <a:t>0</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08227">
                                            <p:txEl>
                                              <p:pRg st="0" end="0"/>
                                            </p:txEl>
                                          </p:spTgt>
                                        </p:tgtEl>
                                        <p:attrNameLst>
                                          <p:attrName>style.visibility</p:attrName>
                                        </p:attrNameLst>
                                      </p:cBhvr>
                                      <p:to>
                                        <p:strVal val="visible"/>
                                      </p:to>
                                    </p:set>
                                    <p:animEffect transition="in" filter="blinds(horizontal)">
                                      <p:cBhvr>
                                        <p:cTn id="7" dur="500"/>
                                        <p:tgtEl>
                                          <p:spTgt spid="308227">
                                            <p:txEl>
                                              <p:pRg st="0" end="0"/>
                                            </p:txEl>
                                          </p:spTgt>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308227">
                                            <p:txEl>
                                              <p:pRg st="1" end="1"/>
                                            </p:txEl>
                                          </p:spTgt>
                                        </p:tgtEl>
                                        <p:attrNameLst>
                                          <p:attrName>style.visibility</p:attrName>
                                        </p:attrNameLst>
                                      </p:cBhvr>
                                      <p:to>
                                        <p:strVal val="visible"/>
                                      </p:to>
                                    </p:set>
                                    <p:animEffect transition="in" filter="wipe(left)">
                                      <p:cBhvr>
                                        <p:cTn id="11" dur="500"/>
                                        <p:tgtEl>
                                          <p:spTgt spid="308227">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308227">
                                            <p:txEl>
                                              <p:pRg st="3" end="3"/>
                                            </p:txEl>
                                          </p:spTgt>
                                        </p:tgtEl>
                                        <p:attrNameLst>
                                          <p:attrName>style.visibility</p:attrName>
                                        </p:attrNameLst>
                                      </p:cBhvr>
                                      <p:to>
                                        <p:strVal val="visible"/>
                                      </p:to>
                                    </p:set>
                                    <p:animEffect transition="in" filter="wipe(left)">
                                      <p:cBhvr>
                                        <p:cTn id="16" dur="500"/>
                                        <p:tgtEl>
                                          <p:spTgt spid="308227">
                                            <p:txEl>
                                              <p:pRg st="3" end="3"/>
                                            </p:txEl>
                                          </p:spTgt>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08227">
                                            <p:txEl>
                                              <p:pRg st="4" end="4"/>
                                            </p:txEl>
                                          </p:spTgt>
                                        </p:tgtEl>
                                        <p:attrNameLst>
                                          <p:attrName>style.visibility</p:attrName>
                                        </p:attrNameLst>
                                      </p:cBhvr>
                                      <p:to>
                                        <p:strVal val="visible"/>
                                      </p:to>
                                    </p:set>
                                    <p:animEffect transition="in" filter="wipe(left)">
                                      <p:cBhvr>
                                        <p:cTn id="20" dur="500"/>
                                        <p:tgtEl>
                                          <p:spTgt spid="308227">
                                            <p:txEl>
                                              <p:pRg st="4" end="4"/>
                                            </p:txEl>
                                          </p:spTgt>
                                        </p:tgtEl>
                                      </p:cBhvr>
                                    </p:animEffect>
                                  </p:childTnLst>
                                </p:cTn>
                              </p:par>
                            </p:childTnLst>
                          </p:cTn>
                        </p:par>
                        <p:par>
                          <p:cTn id="21" fill="hold" nodeType="afterGroup">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308228"/>
                                        </p:tgtEl>
                                        <p:attrNameLst>
                                          <p:attrName>style.visibility</p:attrName>
                                        </p:attrNameLst>
                                      </p:cBhvr>
                                      <p:to>
                                        <p:strVal val="visible"/>
                                      </p:to>
                                    </p:set>
                                    <p:animEffect transition="in" filter="wipe(left)">
                                      <p:cBhvr>
                                        <p:cTn id="24" dur="500"/>
                                        <p:tgtEl>
                                          <p:spTgt spid="308228"/>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308227">
                                            <p:txEl>
                                              <p:pRg st="5" end="5"/>
                                            </p:txEl>
                                          </p:spTgt>
                                        </p:tgtEl>
                                        <p:attrNameLst>
                                          <p:attrName>style.visibility</p:attrName>
                                        </p:attrNameLst>
                                      </p:cBhvr>
                                      <p:to>
                                        <p:strVal val="visible"/>
                                      </p:to>
                                    </p:set>
                                    <p:animEffect transition="in" filter="wipe(left)">
                                      <p:cBhvr>
                                        <p:cTn id="29" dur="500"/>
                                        <p:tgtEl>
                                          <p:spTgt spid="308227">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08229"/>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08230"/>
                                        </p:tgtEl>
                                        <p:attrNameLst>
                                          <p:attrName>style.visibility</p:attrName>
                                        </p:attrNameLst>
                                      </p:cBhvr>
                                      <p:to>
                                        <p:strVal val="visible"/>
                                      </p:to>
                                    </p:set>
                                    <p:animEffect transition="in" filter="blinds(horizontal)">
                                      <p:cBhvr>
                                        <p:cTn id="38" dur="500"/>
                                        <p:tgtEl>
                                          <p:spTgt spid="30823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08232"/>
                                        </p:tgtEl>
                                        <p:attrNameLst>
                                          <p:attrName>style.visibility</p:attrName>
                                        </p:attrNameLst>
                                      </p:cBhvr>
                                      <p:to>
                                        <p:strVal val="visible"/>
                                      </p:to>
                                    </p:set>
                                    <p:animEffect transition="in" filter="blinds(horizontal)">
                                      <p:cBhvr>
                                        <p:cTn id="43" dur="500"/>
                                        <p:tgtEl>
                                          <p:spTgt spid="308232"/>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08235"/>
                                        </p:tgtEl>
                                        <p:attrNameLst>
                                          <p:attrName>style.visibility</p:attrName>
                                        </p:attrNameLst>
                                      </p:cBhvr>
                                      <p:to>
                                        <p:strVal val="visible"/>
                                      </p:to>
                                    </p:set>
                                    <p:animEffect transition="in" filter="blinds(horizontal)">
                                      <p:cBhvr>
                                        <p:cTn id="48" dur="500"/>
                                        <p:tgtEl>
                                          <p:spTgt spid="30823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08233"/>
                                        </p:tgtEl>
                                        <p:attrNameLst>
                                          <p:attrName>style.visibility</p:attrName>
                                        </p:attrNameLst>
                                      </p:cBhvr>
                                      <p:to>
                                        <p:strVal val="visible"/>
                                      </p:to>
                                    </p:set>
                                    <p:animEffect transition="in" filter="blinds(horizontal)">
                                      <p:cBhvr>
                                        <p:cTn id="53" dur="500"/>
                                        <p:tgtEl>
                                          <p:spTgt spid="308233"/>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308236"/>
                                        </p:tgtEl>
                                        <p:attrNameLst>
                                          <p:attrName>style.visibility</p:attrName>
                                        </p:attrNameLst>
                                      </p:cBhvr>
                                      <p:to>
                                        <p:strVal val="visible"/>
                                      </p:to>
                                    </p:set>
                                    <p:animEffect transition="in" filter="blinds(horizontal)">
                                      <p:cBhvr>
                                        <p:cTn id="58" dur="500"/>
                                        <p:tgtEl>
                                          <p:spTgt spid="308236"/>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08234"/>
                                        </p:tgtEl>
                                        <p:attrNameLst>
                                          <p:attrName>style.visibility</p:attrName>
                                        </p:attrNameLst>
                                      </p:cBhvr>
                                      <p:to>
                                        <p:strVal val="visible"/>
                                      </p:to>
                                    </p:set>
                                    <p:animEffect transition="in" filter="blinds(horizontal)">
                                      <p:cBhvr>
                                        <p:cTn id="63" dur="500"/>
                                        <p:tgtEl>
                                          <p:spTgt spid="308234"/>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08238"/>
                                        </p:tgtEl>
                                        <p:attrNameLst>
                                          <p:attrName>style.visibility</p:attrName>
                                        </p:attrNameLst>
                                      </p:cBhvr>
                                      <p:to>
                                        <p:strVal val="visible"/>
                                      </p:to>
                                    </p:set>
                                    <p:animEffect transition="in" filter="blinds(horizontal)">
                                      <p:cBhvr>
                                        <p:cTn id="68" dur="500"/>
                                        <p:tgtEl>
                                          <p:spTgt spid="308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28" grpId="0" animBg="1"/>
      <p:bldP spid="308229" grpId="0" animBg="1"/>
      <p:bldP spid="308230" grpId="0"/>
      <p:bldP spid="308232" grpId="0"/>
      <p:bldP spid="308233" grpId="0"/>
      <p:bldP spid="308234" grpId="0"/>
      <p:bldP spid="308235" grpId="0"/>
      <p:bldP spid="308236" grpId="0"/>
      <p:bldP spid="30823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40DDF1DC-D61C-45AA-92E0-AD6A8683D177}"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35</a:t>
            </a:fld>
            <a:endParaRPr lang="en-US" altLang="zh-CN" sz="1400" b="0">
              <a:solidFill>
                <a:schemeClr val="tx1"/>
              </a:solidFill>
              <a:ea typeface="宋体" pitchFamily="2" charset="-122"/>
            </a:endParaRPr>
          </a:p>
        </p:txBody>
      </p:sp>
      <p:sp>
        <p:nvSpPr>
          <p:cNvPr id="41987" name="Rectangle 2"/>
          <p:cNvSpPr>
            <a:spLocks noGrp="1" noChangeArrowheads="1"/>
          </p:cNvSpPr>
          <p:nvPr>
            <p:ph type="title"/>
          </p:nvPr>
        </p:nvSpPr>
        <p:spPr>
          <a:xfrm>
            <a:off x="1150939" y="214313"/>
            <a:ext cx="4285158" cy="1462087"/>
          </a:xfrm>
        </p:spPr>
        <p:txBody>
          <a:bodyPr/>
          <a:lstStyle/>
          <a:p>
            <a:pPr eaLnBrk="1" hangingPunct="1"/>
            <a:r>
              <a:rPr lang="zh-CN" altLang="en-US" sz="3600" dirty="0">
                <a:latin typeface="黑体" panose="02010609060101010101" pitchFamily="49" charset="-122"/>
                <a:ea typeface="黑体" panose="02010609060101010101" pitchFamily="49" charset="-122"/>
              </a:rPr>
              <a:t>3个控制标志位</a:t>
            </a:r>
            <a:endParaRPr lang="zh-CN" altLang="en-US" sz="3600" b="1" dirty="0">
              <a:latin typeface="黑体" panose="02010609060101010101" pitchFamily="49" charset="-122"/>
              <a:ea typeface="黑体" panose="02010609060101010101" pitchFamily="49" charset="-122"/>
            </a:endParaRPr>
          </a:p>
        </p:txBody>
      </p:sp>
      <p:sp>
        <p:nvSpPr>
          <p:cNvPr id="242691" name="Rectangle 3"/>
          <p:cNvSpPr>
            <a:spLocks noGrp="1" noChangeArrowheads="1"/>
          </p:cNvSpPr>
          <p:nvPr>
            <p:ph type="body" idx="1"/>
          </p:nvPr>
        </p:nvSpPr>
        <p:spPr>
          <a:xfrm>
            <a:off x="971550" y="2060575"/>
            <a:ext cx="7772400" cy="4114800"/>
          </a:xfrm>
        </p:spPr>
        <p:txBody>
          <a:bodyPr/>
          <a:lstStyle/>
          <a:p>
            <a:pPr eaLnBrk="1" hangingPunct="1"/>
            <a:r>
              <a:rPr lang="en-US" altLang="zh-CN"/>
              <a:t>TF</a:t>
            </a:r>
            <a:r>
              <a:rPr lang="zh-CN" altLang="en-US"/>
              <a:t>（</a:t>
            </a:r>
            <a:r>
              <a:rPr lang="en-US" altLang="zh-CN"/>
              <a:t>Trap Flag</a:t>
            </a:r>
            <a:r>
              <a:rPr lang="zh-CN" altLang="en-US"/>
              <a:t>）</a:t>
            </a:r>
          </a:p>
          <a:p>
            <a:pPr lvl="1" eaLnBrk="1" hangingPunct="1"/>
            <a:r>
              <a:rPr lang="zh-CN" altLang="en-US"/>
              <a:t>陷井标志位，也叫跟踪标志位。</a:t>
            </a:r>
            <a:r>
              <a:rPr lang="en-US" altLang="zh-CN"/>
              <a:t>TF=1</a:t>
            </a:r>
            <a:r>
              <a:rPr lang="zh-CN" altLang="en-US"/>
              <a:t>时，使</a:t>
            </a:r>
            <a:r>
              <a:rPr lang="en-US" altLang="zh-CN"/>
              <a:t>CPU</a:t>
            </a:r>
            <a:r>
              <a:rPr lang="zh-CN" altLang="en-US"/>
              <a:t>处于单步执行指令的工作方式。</a:t>
            </a:r>
          </a:p>
          <a:p>
            <a:pPr eaLnBrk="1" hangingPunct="1"/>
            <a:r>
              <a:rPr lang="en-US" altLang="zh-CN"/>
              <a:t>IF</a:t>
            </a:r>
            <a:r>
              <a:rPr lang="zh-CN" altLang="en-US"/>
              <a:t>（</a:t>
            </a:r>
            <a:r>
              <a:rPr lang="en-US" altLang="zh-CN"/>
              <a:t>Interrupt Enable Flag</a:t>
            </a:r>
            <a:r>
              <a:rPr lang="zh-CN" altLang="en-US"/>
              <a:t>）</a:t>
            </a:r>
          </a:p>
          <a:p>
            <a:pPr lvl="1" eaLnBrk="1" hangingPunct="1"/>
            <a:r>
              <a:rPr lang="zh-CN" altLang="en-US"/>
              <a:t>中断允许标志位。</a:t>
            </a:r>
            <a:r>
              <a:rPr lang="en-US" altLang="zh-CN"/>
              <a:t>IF=1</a:t>
            </a:r>
            <a:r>
              <a:rPr lang="zh-CN" altLang="en-US"/>
              <a:t>使</a:t>
            </a:r>
            <a:r>
              <a:rPr lang="en-US" altLang="zh-CN"/>
              <a:t>CPU</a:t>
            </a:r>
            <a:r>
              <a:rPr lang="zh-CN" altLang="en-US"/>
              <a:t>可以响应可屏蔽中断请求。</a:t>
            </a:r>
          </a:p>
          <a:p>
            <a:pPr eaLnBrk="1" hangingPunct="1"/>
            <a:r>
              <a:rPr lang="en-US" altLang="zh-CN"/>
              <a:t>DF</a:t>
            </a:r>
            <a:r>
              <a:rPr lang="zh-CN" altLang="en-US"/>
              <a:t>（</a:t>
            </a:r>
            <a:r>
              <a:rPr lang="en-US" altLang="zh-CN"/>
              <a:t>Direction Flag</a:t>
            </a:r>
            <a:r>
              <a:rPr lang="zh-CN" altLang="en-US"/>
              <a:t>）</a:t>
            </a:r>
          </a:p>
          <a:p>
            <a:pPr lvl="1" eaLnBrk="1" hangingPunct="1"/>
            <a:r>
              <a:rPr lang="zh-CN" altLang="en-US"/>
              <a:t>方向标志位。在数据串操作时确定操作的方向。 </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42691">
                                            <p:txEl>
                                              <p:pRg st="0" end="0"/>
                                            </p:txEl>
                                          </p:spTgt>
                                        </p:tgtEl>
                                        <p:attrNameLst>
                                          <p:attrName>style.visibility</p:attrName>
                                        </p:attrNameLst>
                                      </p:cBhvr>
                                      <p:to>
                                        <p:strVal val="visible"/>
                                      </p:to>
                                    </p:set>
                                    <p:animEffect transition="in" filter="wipe(left)">
                                      <p:cBhvr>
                                        <p:cTn id="7" dur="500"/>
                                        <p:tgtEl>
                                          <p:spTgt spid="242691">
                                            <p:txEl>
                                              <p:pRg st="0" end="0"/>
                                            </p:txEl>
                                          </p:spTgt>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42691">
                                            <p:txEl>
                                              <p:pRg st="1" end="1"/>
                                            </p:txEl>
                                          </p:spTgt>
                                        </p:tgtEl>
                                        <p:attrNameLst>
                                          <p:attrName>style.visibility</p:attrName>
                                        </p:attrNameLst>
                                      </p:cBhvr>
                                      <p:to>
                                        <p:strVal val="visible"/>
                                      </p:to>
                                    </p:set>
                                    <p:animEffect transition="in" filter="wipe(up)">
                                      <p:cBhvr>
                                        <p:cTn id="11" dur="500"/>
                                        <p:tgtEl>
                                          <p:spTgt spid="242691">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242691">
                                            <p:txEl>
                                              <p:pRg st="2" end="2"/>
                                            </p:txEl>
                                          </p:spTgt>
                                        </p:tgtEl>
                                        <p:attrNameLst>
                                          <p:attrName>style.visibility</p:attrName>
                                        </p:attrNameLst>
                                      </p:cBhvr>
                                      <p:to>
                                        <p:strVal val="visible"/>
                                      </p:to>
                                    </p:set>
                                    <p:animEffect transition="in" filter="wipe(left)">
                                      <p:cBhvr>
                                        <p:cTn id="16" dur="500"/>
                                        <p:tgtEl>
                                          <p:spTgt spid="242691">
                                            <p:txEl>
                                              <p:pRg st="2" end="2"/>
                                            </p:txEl>
                                          </p:spTgt>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242691">
                                            <p:txEl>
                                              <p:pRg st="3" end="3"/>
                                            </p:txEl>
                                          </p:spTgt>
                                        </p:tgtEl>
                                        <p:attrNameLst>
                                          <p:attrName>style.visibility</p:attrName>
                                        </p:attrNameLst>
                                      </p:cBhvr>
                                      <p:to>
                                        <p:strVal val="visible"/>
                                      </p:to>
                                    </p:set>
                                    <p:animEffect transition="in" filter="wipe(up)">
                                      <p:cBhvr>
                                        <p:cTn id="20" dur="500"/>
                                        <p:tgtEl>
                                          <p:spTgt spid="242691">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242691">
                                            <p:txEl>
                                              <p:pRg st="4" end="4"/>
                                            </p:txEl>
                                          </p:spTgt>
                                        </p:tgtEl>
                                        <p:attrNameLst>
                                          <p:attrName>style.visibility</p:attrName>
                                        </p:attrNameLst>
                                      </p:cBhvr>
                                      <p:to>
                                        <p:strVal val="visible"/>
                                      </p:to>
                                    </p:set>
                                    <p:animEffect transition="in" filter="wipe(left)">
                                      <p:cBhvr>
                                        <p:cTn id="25" dur="500"/>
                                        <p:tgtEl>
                                          <p:spTgt spid="242691">
                                            <p:txEl>
                                              <p:pRg st="4" end="4"/>
                                            </p:txEl>
                                          </p:spTgt>
                                        </p:tgtEl>
                                      </p:cBhvr>
                                    </p:animEffec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242691">
                                            <p:txEl>
                                              <p:pRg st="5" end="5"/>
                                            </p:txEl>
                                          </p:spTgt>
                                        </p:tgtEl>
                                        <p:attrNameLst>
                                          <p:attrName>style.visibility</p:attrName>
                                        </p:attrNameLst>
                                      </p:cBhvr>
                                      <p:to>
                                        <p:strVal val="visible"/>
                                      </p:to>
                                    </p:set>
                                    <p:animEffect transition="in" filter="wipe(left)">
                                      <p:cBhvr>
                                        <p:cTn id="29" dur="500"/>
                                        <p:tgtEl>
                                          <p:spTgt spid="2426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6DA065D1-EF09-4257-B411-984447BE0F66}"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36</a:t>
            </a:fld>
            <a:endParaRPr lang="en-US" altLang="zh-CN" sz="1400" b="0">
              <a:solidFill>
                <a:schemeClr val="tx1"/>
              </a:solidFill>
              <a:ea typeface="宋体" pitchFamily="2" charset="-122"/>
            </a:endParaRPr>
          </a:p>
        </p:txBody>
      </p:sp>
      <p:sp>
        <p:nvSpPr>
          <p:cNvPr id="43011" name="Rectangle 2"/>
          <p:cNvSpPr>
            <a:spLocks noGrp="1" noChangeArrowheads="1"/>
          </p:cNvSpPr>
          <p:nvPr>
            <p:ph type="title"/>
          </p:nvPr>
        </p:nvSpPr>
        <p:spPr>
          <a:xfrm>
            <a:off x="899592" y="0"/>
            <a:ext cx="6000750" cy="984250"/>
          </a:xfrm>
        </p:spPr>
        <p:txBody>
          <a:bodyPr/>
          <a:lstStyle/>
          <a:p>
            <a:pPr eaLnBrk="1" hangingPunct="1"/>
            <a:r>
              <a:rPr lang="en-US" altLang="zh-CN" sz="4000" b="1" dirty="0">
                <a:solidFill>
                  <a:srgbClr val="800000"/>
                </a:solidFill>
              </a:rPr>
              <a:t>3. </a:t>
            </a:r>
            <a:r>
              <a:rPr lang="zh-CN" altLang="en-US" sz="4800" dirty="0">
                <a:solidFill>
                  <a:srgbClr val="800000"/>
                </a:solidFill>
              </a:rPr>
              <a:t>段寄存器</a:t>
            </a:r>
          </a:p>
        </p:txBody>
      </p:sp>
      <p:sp>
        <p:nvSpPr>
          <p:cNvPr id="268291" name="Rectangle 3"/>
          <p:cNvSpPr>
            <a:spLocks noGrp="1" noChangeArrowheads="1"/>
          </p:cNvSpPr>
          <p:nvPr>
            <p:ph type="body" idx="1"/>
          </p:nvPr>
        </p:nvSpPr>
        <p:spPr>
          <a:xfrm>
            <a:off x="957263" y="1036621"/>
            <a:ext cx="7037387" cy="565795"/>
          </a:xfrm>
        </p:spPr>
        <p:txBody>
          <a:bodyPr/>
          <a:lstStyle/>
          <a:p>
            <a:pPr eaLnBrk="1" hangingPunct="1"/>
            <a:r>
              <a:rPr lang="zh-CN" altLang="en-US" dirty="0"/>
              <a:t>作用：用于存放相应逻辑段的段基地址</a:t>
            </a:r>
          </a:p>
        </p:txBody>
      </p:sp>
      <p:sp>
        <p:nvSpPr>
          <p:cNvPr id="7" name="Rectangle 3"/>
          <p:cNvSpPr>
            <a:spLocks noChangeArrowheads="1"/>
          </p:cNvSpPr>
          <p:nvPr/>
        </p:nvSpPr>
        <p:spPr bwMode="auto">
          <a:xfrm>
            <a:off x="683568" y="1658227"/>
            <a:ext cx="8139113" cy="4358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lnSpc>
                <a:spcPct val="110000"/>
              </a:lnSpc>
              <a:buClr>
                <a:schemeClr val="hlink"/>
              </a:buClr>
              <a:buFont typeface="Wingdings" pitchFamily="2" charset="2"/>
              <a:buChar char="ü"/>
            </a:pPr>
            <a:r>
              <a:rPr lang="zh-CN" altLang="zh-CN" sz="2800" dirty="0">
                <a:solidFill>
                  <a:schemeClr val="tx1"/>
                </a:solidFill>
              </a:rPr>
              <a:t>8086/8088CPU在使用存储器时，将它划分成若干个</a:t>
            </a:r>
            <a:r>
              <a:rPr lang="zh-CN" altLang="en-US" sz="2800" dirty="0">
                <a:solidFill>
                  <a:schemeClr val="tx1"/>
                </a:solidFill>
              </a:rPr>
              <a:t>逻辑</a:t>
            </a:r>
            <a:r>
              <a:rPr lang="zh-CN" altLang="zh-CN" sz="2800" dirty="0">
                <a:solidFill>
                  <a:schemeClr val="tx1"/>
                </a:solidFill>
              </a:rPr>
              <a:t>段。</a:t>
            </a:r>
          </a:p>
          <a:p>
            <a:pPr algn="l" eaLnBrk="1" hangingPunct="1">
              <a:lnSpc>
                <a:spcPct val="110000"/>
              </a:lnSpc>
              <a:buClr>
                <a:schemeClr val="hlink"/>
              </a:buClr>
              <a:buFont typeface="Wingdings" pitchFamily="2" charset="2"/>
              <a:buChar char="ü"/>
            </a:pPr>
            <a:r>
              <a:rPr lang="zh-CN" altLang="zh-CN" sz="2800" dirty="0">
                <a:solidFill>
                  <a:schemeClr val="tx1"/>
                </a:solidFill>
              </a:rPr>
              <a:t>每个</a:t>
            </a:r>
            <a:r>
              <a:rPr lang="zh-CN" altLang="en-US" sz="2800" dirty="0">
                <a:solidFill>
                  <a:schemeClr val="tx1"/>
                </a:solidFill>
              </a:rPr>
              <a:t>逻辑</a:t>
            </a:r>
            <a:r>
              <a:rPr lang="zh-CN" altLang="zh-CN" sz="2800" dirty="0">
                <a:solidFill>
                  <a:schemeClr val="tx1"/>
                </a:solidFill>
              </a:rPr>
              <a:t>段用来存放不同目的内容，如程序代码、数据等等。</a:t>
            </a:r>
          </a:p>
          <a:p>
            <a:pPr algn="l" eaLnBrk="1" hangingPunct="1">
              <a:lnSpc>
                <a:spcPct val="110000"/>
              </a:lnSpc>
              <a:buClr>
                <a:schemeClr val="hlink"/>
              </a:buClr>
              <a:buFont typeface="Wingdings" pitchFamily="2" charset="2"/>
              <a:buChar char="ü"/>
            </a:pPr>
            <a:r>
              <a:rPr lang="zh-CN" altLang="zh-CN" sz="2800" dirty="0">
                <a:solidFill>
                  <a:schemeClr val="tx1"/>
                </a:solidFill>
              </a:rPr>
              <a:t>每个</a:t>
            </a:r>
            <a:r>
              <a:rPr lang="zh-CN" altLang="en-US" sz="2800" dirty="0">
                <a:solidFill>
                  <a:schemeClr val="tx1"/>
                </a:solidFill>
              </a:rPr>
              <a:t>逻辑</a:t>
            </a:r>
            <a:r>
              <a:rPr lang="zh-CN" altLang="zh-CN" sz="2800" dirty="0">
                <a:solidFill>
                  <a:schemeClr val="tx1"/>
                </a:solidFill>
              </a:rPr>
              <a:t>段用一个段寄存器来指明该段的起始位置（也叫段基址）。</a:t>
            </a:r>
            <a:endParaRPr lang="en-US" altLang="zh-CN" sz="2800" dirty="0">
              <a:solidFill>
                <a:schemeClr val="tx1"/>
              </a:solidFill>
            </a:endParaRPr>
          </a:p>
          <a:p>
            <a:pPr eaLnBrk="1" hangingPunct="1">
              <a:lnSpc>
                <a:spcPct val="110000"/>
              </a:lnSpc>
              <a:buClr>
                <a:schemeClr val="hlink"/>
              </a:buClr>
              <a:buFont typeface="Wingdings" pitchFamily="2" charset="2"/>
              <a:buChar char="ü"/>
            </a:pPr>
            <a:r>
              <a:rPr lang="en-US" altLang="zh-CN" sz="2800" kern="0" dirty="0"/>
              <a:t>8086/8088</a:t>
            </a:r>
            <a:r>
              <a:rPr lang="zh-CN" altLang="en-US" sz="2800" kern="0" dirty="0"/>
              <a:t>内存中逻辑段的数量最多为</a:t>
            </a:r>
            <a:r>
              <a:rPr lang="en-US" altLang="zh-CN" sz="2800" kern="0" dirty="0"/>
              <a:t>64K</a:t>
            </a:r>
            <a:r>
              <a:rPr lang="zh-CN" altLang="en-US" sz="2800" kern="0" dirty="0"/>
              <a:t>个</a:t>
            </a:r>
            <a:endParaRPr lang="en-US" altLang="zh-CN" sz="2800" kern="0" dirty="0"/>
          </a:p>
          <a:p>
            <a:pPr eaLnBrk="1" hangingPunct="1">
              <a:lnSpc>
                <a:spcPct val="110000"/>
              </a:lnSpc>
              <a:buClr>
                <a:schemeClr val="hlink"/>
              </a:buClr>
              <a:buFont typeface="Wingdings" pitchFamily="2" charset="2"/>
              <a:buChar char="ü"/>
            </a:pPr>
            <a:r>
              <a:rPr lang="zh-CN" altLang="en-US" sz="2800" kern="0" dirty="0"/>
              <a:t>程序中同时可以使用</a:t>
            </a:r>
            <a:r>
              <a:rPr lang="en-US" altLang="zh-CN" sz="2800" kern="0" dirty="0"/>
              <a:t>4</a:t>
            </a:r>
            <a:r>
              <a:rPr lang="zh-CN" altLang="en-US" sz="2800" kern="0" dirty="0"/>
              <a:t>个段，分别由</a:t>
            </a:r>
            <a:r>
              <a:rPr lang="en-US" altLang="zh-CN" sz="2800" kern="0" dirty="0"/>
              <a:t>CS</a:t>
            </a:r>
            <a:r>
              <a:rPr lang="zh-CN" altLang="en-US" sz="2800" kern="0" dirty="0"/>
              <a:t>、</a:t>
            </a:r>
            <a:r>
              <a:rPr lang="en-US" altLang="zh-CN" sz="2800" kern="0" dirty="0"/>
              <a:t>DS</a:t>
            </a:r>
            <a:r>
              <a:rPr lang="zh-CN" altLang="en-US" sz="2800" kern="0" dirty="0"/>
              <a:t>、</a:t>
            </a:r>
            <a:r>
              <a:rPr lang="en-US" altLang="zh-CN" sz="2800" kern="0" dirty="0"/>
              <a:t>ES</a:t>
            </a:r>
            <a:r>
              <a:rPr lang="zh-CN" altLang="en-US" sz="2800" kern="0" dirty="0"/>
              <a:t>和</a:t>
            </a:r>
            <a:r>
              <a:rPr lang="en-US" altLang="zh-CN" sz="2800" kern="0" dirty="0"/>
              <a:t>SS</a:t>
            </a:r>
            <a:r>
              <a:rPr lang="zh-CN" altLang="en-US" sz="2800" kern="0" dirty="0"/>
              <a:t>四个段寄存器指示。</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68291">
                                            <p:txEl>
                                              <p:pRg st="0" end="0"/>
                                            </p:txEl>
                                          </p:spTgt>
                                        </p:tgtEl>
                                        <p:attrNameLst>
                                          <p:attrName>style.visibility</p:attrName>
                                        </p:attrNameLst>
                                      </p:cBhvr>
                                      <p:to>
                                        <p:strVal val="visible"/>
                                      </p:to>
                                    </p:set>
                                    <p:animEffect transition="in" filter="wipe(left)">
                                      <p:cBhvr>
                                        <p:cTn id="7" dur="500"/>
                                        <p:tgtEl>
                                          <p:spTgt spid="268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 calcmode="lin" valueType="num">
                                      <p:cBhvr additive="base">
                                        <p:cTn id="18"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 calcmode="lin" valueType="num">
                                      <p:cBhvr additive="base">
                                        <p:cTn id="24"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 calcmode="lin" valueType="num">
                                      <p:cBhvr additive="base">
                                        <p:cTn id="30" dur="500" fill="hold"/>
                                        <p:tgtEl>
                                          <p:spTgt spid="7">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additive="base">
                                        <p:cTn id="36" dur="500" fill="hold"/>
                                        <p:tgtEl>
                                          <p:spTgt spid="7">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2FD9FE-F179-47C7-9CD1-BEFAF4CA7777}" type="slidenum">
              <a:rPr lang="zh-CN" altLang="en-US" smtClean="0"/>
              <a:pPr>
                <a:defRPr/>
              </a:pPr>
              <a:t>37</a:t>
            </a:fld>
            <a:endParaRPr lang="en-US" altLang="zh-CN"/>
          </a:p>
        </p:txBody>
      </p:sp>
      <p:sp>
        <p:nvSpPr>
          <p:cNvPr id="5" name="Rectangle 3"/>
          <p:cNvSpPr txBox="1">
            <a:spLocks noChangeArrowheads="1"/>
          </p:cNvSpPr>
          <p:nvPr/>
        </p:nvSpPr>
        <p:spPr bwMode="auto">
          <a:xfrm>
            <a:off x="467544" y="836712"/>
            <a:ext cx="8208962" cy="18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110000"/>
              </a:lnSpc>
              <a:spcBef>
                <a:spcPct val="15000"/>
              </a:spcBef>
              <a:spcAft>
                <a:spcPct val="5000"/>
              </a:spcAft>
              <a:buClr>
                <a:schemeClr val="folHlink"/>
              </a:buClr>
              <a:buSzPct val="60000"/>
              <a:buFont typeface="Wingdings" pitchFamily="2" charset="2"/>
              <a:buNone/>
              <a:defRPr sz="2800" b="1">
                <a:solidFill>
                  <a:schemeClr val="tx2"/>
                </a:solidFill>
                <a:latin typeface="+mn-lt"/>
                <a:ea typeface="+mn-ea"/>
                <a:cs typeface="+mn-cs"/>
              </a:defRPr>
            </a:lvl1pPr>
            <a:lvl2pPr marL="742950" indent="-285750" algn="l" rtl="0" eaLnBrk="0" fontAlgn="base"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mn-lt"/>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lvl="1" eaLnBrk="1" hangingPunct="1">
              <a:lnSpc>
                <a:spcPct val="105000"/>
              </a:lnSpc>
              <a:spcBef>
                <a:spcPct val="5000"/>
              </a:spcBef>
            </a:pPr>
            <a:r>
              <a:rPr lang="en-US" altLang="zh-CN" kern="0" dirty="0"/>
              <a:t>CS</a:t>
            </a:r>
            <a:r>
              <a:rPr lang="zh-CN" altLang="en-US" kern="0" dirty="0"/>
              <a:t>：代码段寄存器，存放代码段的段基地址。</a:t>
            </a:r>
          </a:p>
          <a:p>
            <a:pPr lvl="1" eaLnBrk="1" hangingPunct="1">
              <a:lnSpc>
                <a:spcPct val="105000"/>
              </a:lnSpc>
              <a:spcBef>
                <a:spcPct val="5000"/>
              </a:spcBef>
            </a:pPr>
            <a:r>
              <a:rPr lang="en-US" altLang="zh-CN" kern="0" dirty="0"/>
              <a:t>DS</a:t>
            </a:r>
            <a:r>
              <a:rPr lang="zh-CN" altLang="en-US" kern="0" dirty="0"/>
              <a:t>：数据段寄存器，存放数据段的段基地址。</a:t>
            </a:r>
          </a:p>
          <a:p>
            <a:pPr lvl="1" eaLnBrk="1" hangingPunct="1">
              <a:lnSpc>
                <a:spcPct val="105000"/>
              </a:lnSpc>
              <a:spcBef>
                <a:spcPct val="5000"/>
              </a:spcBef>
            </a:pPr>
            <a:r>
              <a:rPr lang="en-US" altLang="zh-CN" kern="0" dirty="0"/>
              <a:t>ES</a:t>
            </a:r>
            <a:r>
              <a:rPr lang="zh-CN" altLang="en-US" kern="0" dirty="0"/>
              <a:t>：附加段寄存器，存放数据段的段基地址。</a:t>
            </a:r>
          </a:p>
          <a:p>
            <a:pPr lvl="1" eaLnBrk="1" hangingPunct="1">
              <a:lnSpc>
                <a:spcPct val="105000"/>
              </a:lnSpc>
              <a:spcBef>
                <a:spcPct val="5000"/>
              </a:spcBef>
            </a:pPr>
            <a:r>
              <a:rPr lang="en-US" altLang="zh-CN" kern="0" dirty="0"/>
              <a:t>SS</a:t>
            </a:r>
            <a:r>
              <a:rPr lang="zh-CN" altLang="en-US" kern="0" dirty="0"/>
              <a:t>：堆栈段寄存器，存放堆栈段的段基地址。</a:t>
            </a:r>
          </a:p>
        </p:txBody>
      </p:sp>
      <p:grpSp>
        <p:nvGrpSpPr>
          <p:cNvPr id="6" name="Group 4"/>
          <p:cNvGrpSpPr>
            <a:grpSpLocks/>
          </p:cNvGrpSpPr>
          <p:nvPr/>
        </p:nvGrpSpPr>
        <p:grpSpPr bwMode="auto">
          <a:xfrm>
            <a:off x="1325736" y="2941636"/>
            <a:ext cx="5667375" cy="3200400"/>
            <a:chOff x="0" y="0"/>
            <a:chExt cx="3570" cy="2016"/>
          </a:xfrm>
        </p:grpSpPr>
        <p:sp>
          <p:nvSpPr>
            <p:cNvPr id="7" name="Rectangle 5"/>
            <p:cNvSpPr>
              <a:spLocks noChangeArrowheads="1"/>
            </p:cNvSpPr>
            <p:nvPr/>
          </p:nvSpPr>
          <p:spPr bwMode="auto">
            <a:xfrm>
              <a:off x="1584" y="0"/>
              <a:ext cx="816" cy="201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8" name="Line 6"/>
            <p:cNvSpPr>
              <a:spLocks noChangeShapeType="1"/>
            </p:cNvSpPr>
            <p:nvPr/>
          </p:nvSpPr>
          <p:spPr bwMode="auto">
            <a:xfrm>
              <a:off x="1584" y="336"/>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
            <p:cNvSpPr>
              <a:spLocks noChangeShapeType="1"/>
            </p:cNvSpPr>
            <p:nvPr/>
          </p:nvSpPr>
          <p:spPr bwMode="auto">
            <a:xfrm>
              <a:off x="1584" y="672"/>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8"/>
            <p:cNvSpPr>
              <a:spLocks noChangeShapeType="1"/>
            </p:cNvSpPr>
            <p:nvPr/>
          </p:nvSpPr>
          <p:spPr bwMode="auto">
            <a:xfrm>
              <a:off x="1584" y="1008"/>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p:cNvSpPr>
              <a:spLocks noChangeShapeType="1"/>
            </p:cNvSpPr>
            <p:nvPr/>
          </p:nvSpPr>
          <p:spPr bwMode="auto">
            <a:xfrm>
              <a:off x="1584" y="1344"/>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p:nvSpPr>
          <p:spPr bwMode="auto">
            <a:xfrm>
              <a:off x="1584" y="1680"/>
              <a:ext cx="81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11"/>
            <p:cNvSpPr txBox="1">
              <a:spLocks noChangeArrowheads="1"/>
            </p:cNvSpPr>
            <p:nvPr/>
          </p:nvSpPr>
          <p:spPr bwMode="auto">
            <a:xfrm>
              <a:off x="1872" y="96"/>
              <a:ext cx="34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t>…</a:t>
              </a:r>
            </a:p>
          </p:txBody>
        </p:sp>
        <p:sp>
          <p:nvSpPr>
            <p:cNvPr id="14" name="Text Box 12"/>
            <p:cNvSpPr txBox="1">
              <a:spLocks noChangeArrowheads="1"/>
            </p:cNvSpPr>
            <p:nvPr/>
          </p:nvSpPr>
          <p:spPr bwMode="auto">
            <a:xfrm>
              <a:off x="1872" y="384"/>
              <a:ext cx="3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t>…</a:t>
              </a:r>
            </a:p>
          </p:txBody>
        </p:sp>
        <p:sp>
          <p:nvSpPr>
            <p:cNvPr id="15" name="Text Box 13"/>
            <p:cNvSpPr txBox="1">
              <a:spLocks noChangeArrowheads="1"/>
            </p:cNvSpPr>
            <p:nvPr/>
          </p:nvSpPr>
          <p:spPr bwMode="auto">
            <a:xfrm>
              <a:off x="1872" y="720"/>
              <a:ext cx="34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t>…</a:t>
              </a:r>
            </a:p>
          </p:txBody>
        </p:sp>
        <p:sp>
          <p:nvSpPr>
            <p:cNvPr id="16" name="Text Box 14"/>
            <p:cNvSpPr txBox="1">
              <a:spLocks noChangeArrowheads="1"/>
            </p:cNvSpPr>
            <p:nvPr/>
          </p:nvSpPr>
          <p:spPr bwMode="auto">
            <a:xfrm>
              <a:off x="1872" y="1056"/>
              <a:ext cx="34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t>…</a:t>
              </a:r>
            </a:p>
          </p:txBody>
        </p:sp>
        <p:sp>
          <p:nvSpPr>
            <p:cNvPr id="17" name="Text Box 15"/>
            <p:cNvSpPr txBox="1">
              <a:spLocks noChangeArrowheads="1"/>
            </p:cNvSpPr>
            <p:nvPr/>
          </p:nvSpPr>
          <p:spPr bwMode="auto">
            <a:xfrm>
              <a:off x="1872" y="1392"/>
              <a:ext cx="34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t>…</a:t>
              </a:r>
            </a:p>
          </p:txBody>
        </p:sp>
        <p:sp>
          <p:nvSpPr>
            <p:cNvPr id="18" name="Text Box 16"/>
            <p:cNvSpPr txBox="1">
              <a:spLocks noChangeArrowheads="1"/>
            </p:cNvSpPr>
            <p:nvPr/>
          </p:nvSpPr>
          <p:spPr bwMode="auto">
            <a:xfrm>
              <a:off x="1872" y="1680"/>
              <a:ext cx="34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t>…</a:t>
              </a:r>
            </a:p>
          </p:txBody>
        </p:sp>
        <p:sp>
          <p:nvSpPr>
            <p:cNvPr id="19" name="AutoShape 17"/>
            <p:cNvSpPr>
              <a:spLocks/>
            </p:cNvSpPr>
            <p:nvPr/>
          </p:nvSpPr>
          <p:spPr bwMode="auto">
            <a:xfrm>
              <a:off x="2592" y="384"/>
              <a:ext cx="48" cy="288"/>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20" name="AutoShape 18"/>
            <p:cNvSpPr>
              <a:spLocks/>
            </p:cNvSpPr>
            <p:nvPr/>
          </p:nvSpPr>
          <p:spPr bwMode="auto">
            <a:xfrm>
              <a:off x="2592" y="720"/>
              <a:ext cx="48" cy="288"/>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21" name="AutoShape 19"/>
            <p:cNvSpPr>
              <a:spLocks/>
            </p:cNvSpPr>
            <p:nvPr/>
          </p:nvSpPr>
          <p:spPr bwMode="auto">
            <a:xfrm>
              <a:off x="2592" y="1056"/>
              <a:ext cx="48" cy="288"/>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22" name="AutoShape 20"/>
            <p:cNvSpPr>
              <a:spLocks/>
            </p:cNvSpPr>
            <p:nvPr/>
          </p:nvSpPr>
          <p:spPr bwMode="auto">
            <a:xfrm>
              <a:off x="2592" y="1392"/>
              <a:ext cx="48" cy="288"/>
            </a:xfrm>
            <a:prstGeom prst="righ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23" name="Text Box 21"/>
            <p:cNvSpPr txBox="1">
              <a:spLocks noChangeArrowheads="1"/>
            </p:cNvSpPr>
            <p:nvPr/>
          </p:nvSpPr>
          <p:spPr bwMode="auto">
            <a:xfrm>
              <a:off x="2640" y="38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代码段</a:t>
              </a:r>
            </a:p>
          </p:txBody>
        </p:sp>
        <p:sp>
          <p:nvSpPr>
            <p:cNvPr id="24" name="Text Box 22"/>
            <p:cNvSpPr txBox="1">
              <a:spLocks noChangeArrowheads="1"/>
            </p:cNvSpPr>
            <p:nvPr/>
          </p:nvSpPr>
          <p:spPr bwMode="auto">
            <a:xfrm>
              <a:off x="2662" y="735"/>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数据段</a:t>
              </a:r>
            </a:p>
          </p:txBody>
        </p:sp>
        <p:sp>
          <p:nvSpPr>
            <p:cNvPr id="25" name="Text Box 23"/>
            <p:cNvSpPr txBox="1">
              <a:spLocks noChangeArrowheads="1"/>
            </p:cNvSpPr>
            <p:nvPr/>
          </p:nvSpPr>
          <p:spPr bwMode="auto">
            <a:xfrm>
              <a:off x="2657" y="1034"/>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堆栈段</a:t>
              </a:r>
            </a:p>
          </p:txBody>
        </p:sp>
        <p:sp>
          <p:nvSpPr>
            <p:cNvPr id="26" name="Text Box 24"/>
            <p:cNvSpPr txBox="1">
              <a:spLocks noChangeArrowheads="1"/>
            </p:cNvSpPr>
            <p:nvPr/>
          </p:nvSpPr>
          <p:spPr bwMode="auto">
            <a:xfrm>
              <a:off x="2658" y="1366"/>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附加段</a:t>
              </a:r>
            </a:p>
          </p:txBody>
        </p:sp>
        <p:sp>
          <p:nvSpPr>
            <p:cNvPr id="27" name="Rectangle 25"/>
            <p:cNvSpPr>
              <a:spLocks noChangeArrowheads="1"/>
            </p:cNvSpPr>
            <p:nvPr/>
          </p:nvSpPr>
          <p:spPr bwMode="auto">
            <a:xfrm>
              <a:off x="528" y="447"/>
              <a:ext cx="336" cy="8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28" name="Line 26"/>
            <p:cNvSpPr>
              <a:spLocks noChangeShapeType="1"/>
            </p:cNvSpPr>
            <p:nvPr/>
          </p:nvSpPr>
          <p:spPr bwMode="auto">
            <a:xfrm>
              <a:off x="528" y="879"/>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p:cNvSpPr>
              <a:spLocks noChangeShapeType="1"/>
            </p:cNvSpPr>
            <p:nvPr/>
          </p:nvSpPr>
          <p:spPr bwMode="auto">
            <a:xfrm>
              <a:off x="528" y="687"/>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p:cNvSpPr>
              <a:spLocks noChangeShapeType="1"/>
            </p:cNvSpPr>
            <p:nvPr/>
          </p:nvSpPr>
          <p:spPr bwMode="auto">
            <a:xfrm>
              <a:off x="528" y="1119"/>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Text Box 29"/>
            <p:cNvSpPr txBox="1">
              <a:spLocks noChangeArrowheads="1"/>
            </p:cNvSpPr>
            <p:nvPr/>
          </p:nvSpPr>
          <p:spPr bwMode="auto">
            <a:xfrm>
              <a:off x="528" y="110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t>ES </a:t>
              </a:r>
            </a:p>
          </p:txBody>
        </p:sp>
        <p:sp>
          <p:nvSpPr>
            <p:cNvPr id="32" name="Rectangle 30"/>
            <p:cNvSpPr>
              <a:spLocks noChangeArrowheads="1"/>
            </p:cNvSpPr>
            <p:nvPr/>
          </p:nvSpPr>
          <p:spPr bwMode="auto">
            <a:xfrm>
              <a:off x="528" y="447"/>
              <a:ext cx="3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r>
                <a:rPr lang="zh-CN" altLang="zh-CN" dirty="0"/>
                <a:t>CS</a:t>
              </a:r>
            </a:p>
          </p:txBody>
        </p:sp>
        <p:sp>
          <p:nvSpPr>
            <p:cNvPr id="33" name="Rectangle 31"/>
            <p:cNvSpPr>
              <a:spLocks noChangeArrowheads="1"/>
            </p:cNvSpPr>
            <p:nvPr/>
          </p:nvSpPr>
          <p:spPr bwMode="auto">
            <a:xfrm>
              <a:off x="545" y="650"/>
              <a:ext cx="3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r>
                <a:rPr lang="zh-CN" altLang="zh-CN" dirty="0"/>
                <a:t>DS</a:t>
              </a:r>
            </a:p>
          </p:txBody>
        </p:sp>
        <p:sp>
          <p:nvSpPr>
            <p:cNvPr id="34" name="Rectangle 32"/>
            <p:cNvSpPr>
              <a:spLocks noChangeArrowheads="1"/>
            </p:cNvSpPr>
            <p:nvPr/>
          </p:nvSpPr>
          <p:spPr bwMode="auto">
            <a:xfrm>
              <a:off x="528" y="864"/>
              <a:ext cx="2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r>
                <a:rPr lang="zh-CN" altLang="zh-CN"/>
                <a:t>SS</a:t>
              </a:r>
            </a:p>
          </p:txBody>
        </p:sp>
        <p:sp>
          <p:nvSpPr>
            <p:cNvPr id="35" name="Line 33"/>
            <p:cNvSpPr>
              <a:spLocks noChangeShapeType="1"/>
            </p:cNvSpPr>
            <p:nvPr/>
          </p:nvSpPr>
          <p:spPr bwMode="auto">
            <a:xfrm>
              <a:off x="1056" y="336"/>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4"/>
            <p:cNvSpPr>
              <a:spLocks noChangeShapeType="1"/>
            </p:cNvSpPr>
            <p:nvPr/>
          </p:nvSpPr>
          <p:spPr bwMode="auto">
            <a:xfrm>
              <a:off x="1056" y="672"/>
              <a:ext cx="528"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5"/>
            <p:cNvSpPr>
              <a:spLocks noChangeShapeType="1"/>
            </p:cNvSpPr>
            <p:nvPr/>
          </p:nvSpPr>
          <p:spPr bwMode="auto">
            <a:xfrm>
              <a:off x="864" y="1008"/>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p:cNvSpPr>
              <a:spLocks noChangeShapeType="1"/>
            </p:cNvSpPr>
            <p:nvPr/>
          </p:nvSpPr>
          <p:spPr bwMode="auto">
            <a:xfrm>
              <a:off x="1008" y="1008"/>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p:nvSpPr>
          <p:spPr bwMode="auto">
            <a:xfrm>
              <a:off x="864" y="1248"/>
              <a:ext cx="1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8"/>
            <p:cNvSpPr>
              <a:spLocks noChangeShapeType="1"/>
            </p:cNvSpPr>
            <p:nvPr/>
          </p:nvSpPr>
          <p:spPr bwMode="auto">
            <a:xfrm>
              <a:off x="1008" y="1248"/>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9"/>
            <p:cNvSpPr>
              <a:spLocks noChangeShapeType="1"/>
            </p:cNvSpPr>
            <p:nvPr/>
          </p:nvSpPr>
          <p:spPr bwMode="auto">
            <a:xfrm>
              <a:off x="1008" y="1344"/>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AutoShape 40"/>
            <p:cNvSpPr>
              <a:spLocks/>
            </p:cNvSpPr>
            <p:nvPr/>
          </p:nvSpPr>
          <p:spPr bwMode="auto">
            <a:xfrm>
              <a:off x="336" y="432"/>
              <a:ext cx="96" cy="864"/>
            </a:xfrm>
            <a:prstGeom prst="leftBrace">
              <a:avLst>
                <a:gd name="adj1" fmla="val 7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43" name="Text Box 41"/>
            <p:cNvSpPr txBox="1">
              <a:spLocks noChangeArrowheads="1"/>
            </p:cNvSpPr>
            <p:nvPr/>
          </p:nvSpPr>
          <p:spPr bwMode="auto">
            <a:xfrm>
              <a:off x="0" y="432"/>
              <a:ext cx="346" cy="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段寄存器</a:t>
              </a:r>
            </a:p>
          </p:txBody>
        </p:sp>
        <p:sp>
          <p:nvSpPr>
            <p:cNvPr id="44" name="Text Box 42"/>
            <p:cNvSpPr txBox="1">
              <a:spLocks noChangeArrowheads="1"/>
            </p:cNvSpPr>
            <p:nvPr/>
          </p:nvSpPr>
          <p:spPr bwMode="auto">
            <a:xfrm>
              <a:off x="1008" y="43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段基址</a:t>
              </a:r>
            </a:p>
          </p:txBody>
        </p:sp>
        <p:sp>
          <p:nvSpPr>
            <p:cNvPr id="45" name="Text Box 43"/>
            <p:cNvSpPr txBox="1">
              <a:spLocks noChangeArrowheads="1"/>
            </p:cNvSpPr>
            <p:nvPr/>
          </p:nvSpPr>
          <p:spPr bwMode="auto">
            <a:xfrm>
              <a:off x="1008" y="110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段基址</a:t>
              </a:r>
            </a:p>
          </p:txBody>
        </p:sp>
        <p:sp>
          <p:nvSpPr>
            <p:cNvPr id="46" name="Text Box 44"/>
            <p:cNvSpPr txBox="1">
              <a:spLocks noChangeArrowheads="1"/>
            </p:cNvSpPr>
            <p:nvPr/>
          </p:nvSpPr>
          <p:spPr bwMode="auto">
            <a:xfrm>
              <a:off x="1008" y="76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段基址</a:t>
              </a:r>
            </a:p>
          </p:txBody>
        </p:sp>
        <p:sp>
          <p:nvSpPr>
            <p:cNvPr id="47" name="Line 45"/>
            <p:cNvSpPr>
              <a:spLocks noChangeShapeType="1"/>
            </p:cNvSpPr>
            <p:nvPr/>
          </p:nvSpPr>
          <p:spPr bwMode="auto">
            <a:xfrm>
              <a:off x="1056" y="33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6"/>
            <p:cNvSpPr>
              <a:spLocks noChangeShapeType="1"/>
            </p:cNvSpPr>
            <p:nvPr/>
          </p:nvSpPr>
          <p:spPr bwMode="auto">
            <a:xfrm flipH="1">
              <a:off x="864" y="57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7"/>
            <p:cNvSpPr>
              <a:spLocks noChangeShapeType="1"/>
            </p:cNvSpPr>
            <p:nvPr/>
          </p:nvSpPr>
          <p:spPr bwMode="auto">
            <a:xfrm>
              <a:off x="1056" y="67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8"/>
            <p:cNvSpPr>
              <a:spLocks noChangeShapeType="1"/>
            </p:cNvSpPr>
            <p:nvPr/>
          </p:nvSpPr>
          <p:spPr bwMode="auto">
            <a:xfrm flipH="1">
              <a:off x="864" y="816"/>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Text Box 49"/>
            <p:cNvSpPr txBox="1">
              <a:spLocks noChangeArrowheads="1"/>
            </p:cNvSpPr>
            <p:nvPr/>
          </p:nvSpPr>
          <p:spPr bwMode="auto">
            <a:xfrm>
              <a:off x="1008" y="96"/>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段基址</a:t>
              </a:r>
            </a:p>
          </p:txBody>
        </p:sp>
      </p:grpSp>
    </p:spTree>
    <p:extLst>
      <p:ext uri="{BB962C8B-B14F-4D97-AF65-F5344CB8AC3E}">
        <p14:creationId xmlns:p14="http://schemas.microsoft.com/office/powerpoint/2010/main" val="1221803834"/>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78654129-77C4-43CF-AB83-10B1A580A870}" type="slidenum">
              <a:rPr lang="zh-CN" altLang="en-US" sz="1400" b="0" smtClean="0">
                <a:solidFill>
                  <a:schemeClr val="bg2"/>
                </a:solidFill>
                <a:ea typeface="宋体" pitchFamily="2" charset="-122"/>
              </a:rPr>
              <a:pPr eaLnBrk="1" hangingPunct="1">
                <a:lnSpc>
                  <a:spcPct val="100000"/>
                </a:lnSpc>
                <a:spcBef>
                  <a:spcPct val="0"/>
                </a:spcBef>
                <a:spcAft>
                  <a:spcPct val="0"/>
                </a:spcAft>
                <a:buClrTx/>
                <a:buSzTx/>
                <a:buFontTx/>
                <a:buNone/>
              </a:pPr>
              <a:t>38</a:t>
            </a:fld>
            <a:endParaRPr lang="en-US" altLang="zh-CN" sz="1400" b="0">
              <a:solidFill>
                <a:schemeClr val="bg2"/>
              </a:solidFill>
              <a:ea typeface="宋体" pitchFamily="2" charset="-122"/>
            </a:endParaRPr>
          </a:p>
        </p:txBody>
      </p:sp>
      <p:sp>
        <p:nvSpPr>
          <p:cNvPr id="44035" name="Rectangle 4"/>
          <p:cNvSpPr>
            <a:spLocks noGrp="1" noChangeArrowheads="1"/>
          </p:cNvSpPr>
          <p:nvPr>
            <p:ph type="ctrTitle"/>
          </p:nvPr>
        </p:nvSpPr>
        <p:spPr>
          <a:xfrm>
            <a:off x="204714" y="1628800"/>
            <a:ext cx="8928992" cy="1152599"/>
          </a:xfrm>
        </p:spPr>
        <p:txBody>
          <a:bodyPr/>
          <a:lstStyle/>
          <a:p>
            <a:pPr algn="ctr" eaLnBrk="1" hangingPunct="1"/>
            <a:r>
              <a:rPr lang="zh-CN" altLang="en-US" sz="5400" dirty="0">
                <a:solidFill>
                  <a:srgbClr val="990000"/>
                </a:solidFill>
              </a:rPr>
              <a:t>五、</a:t>
            </a:r>
            <a:r>
              <a:rPr lang="en-US" altLang="zh-CN" sz="5400" dirty="0">
                <a:solidFill>
                  <a:srgbClr val="990000"/>
                </a:solidFill>
              </a:rPr>
              <a:t>8086/8088</a:t>
            </a:r>
            <a:r>
              <a:rPr lang="zh-CN" altLang="en-US" sz="5400" dirty="0">
                <a:solidFill>
                  <a:srgbClr val="990000"/>
                </a:solidFill>
              </a:rPr>
              <a:t>的存储器组织</a:t>
            </a:r>
          </a:p>
        </p:txBody>
      </p:sp>
    </p:spTree>
  </p:cSld>
  <p:clrMapOvr>
    <a:masterClrMapping/>
  </p:clrMapOvr>
  <p:transition spd="slow">
    <p:blinds/>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DFD0CC98-9FD1-4C11-BB78-5DB6B04618DC}"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39</a:t>
            </a:fld>
            <a:endParaRPr lang="en-US" altLang="zh-CN" sz="1400" b="0">
              <a:solidFill>
                <a:schemeClr val="tx1"/>
              </a:solidFill>
              <a:ea typeface="宋体" pitchFamily="2" charset="-122"/>
            </a:endParaRPr>
          </a:p>
        </p:txBody>
      </p:sp>
      <p:sp>
        <p:nvSpPr>
          <p:cNvPr id="45059" name="Rectangle 2"/>
          <p:cNvSpPr>
            <a:spLocks noGrp="1" noChangeArrowheads="1"/>
          </p:cNvSpPr>
          <p:nvPr>
            <p:ph type="title"/>
          </p:nvPr>
        </p:nvSpPr>
        <p:spPr/>
        <p:txBody>
          <a:bodyPr/>
          <a:lstStyle/>
          <a:p>
            <a:pPr eaLnBrk="1" hangingPunct="1"/>
            <a:r>
              <a:rPr lang="en-US" altLang="zh-CN" sz="4000" b="1" dirty="0">
                <a:solidFill>
                  <a:srgbClr val="800000"/>
                </a:solidFill>
              </a:rPr>
              <a:t>1.</a:t>
            </a:r>
            <a:r>
              <a:rPr lang="en-US" altLang="zh-CN" dirty="0">
                <a:solidFill>
                  <a:srgbClr val="800000"/>
                </a:solidFill>
              </a:rPr>
              <a:t> </a:t>
            </a:r>
            <a:r>
              <a:rPr lang="zh-CN" altLang="en-US" dirty="0">
                <a:solidFill>
                  <a:srgbClr val="800000"/>
                </a:solidFill>
              </a:rPr>
              <a:t>内存单元的编址</a:t>
            </a:r>
            <a:endParaRPr lang="zh-CN" altLang="en-US" sz="3600" b="1" dirty="0">
              <a:solidFill>
                <a:srgbClr val="800000"/>
              </a:solidFill>
            </a:endParaRPr>
          </a:p>
        </p:txBody>
      </p:sp>
      <p:sp>
        <p:nvSpPr>
          <p:cNvPr id="265219" name="Rectangle 3"/>
          <p:cNvSpPr>
            <a:spLocks noGrp="1" noChangeArrowheads="1"/>
          </p:cNvSpPr>
          <p:nvPr>
            <p:ph type="body" idx="1"/>
          </p:nvPr>
        </p:nvSpPr>
        <p:spPr>
          <a:xfrm>
            <a:off x="899592" y="2916934"/>
            <a:ext cx="7488238" cy="2736304"/>
          </a:xfrm>
        </p:spPr>
        <p:txBody>
          <a:bodyPr/>
          <a:lstStyle/>
          <a:p>
            <a:pPr eaLnBrk="1" hangingPunct="1">
              <a:spcBef>
                <a:spcPct val="0"/>
              </a:spcBef>
            </a:pPr>
            <a:r>
              <a:rPr lang="zh-CN" altLang="en-US" dirty="0">
                <a:latin typeface="华文中宋" pitchFamily="2" charset="-122"/>
                <a:ea typeface="华文中宋" pitchFamily="2" charset="-122"/>
              </a:rPr>
              <a:t>物理地址</a:t>
            </a:r>
          </a:p>
          <a:p>
            <a:pPr lvl="1" eaLnBrk="1" hangingPunct="1">
              <a:spcBef>
                <a:spcPct val="0"/>
              </a:spcBef>
            </a:pPr>
            <a:r>
              <a:rPr lang="zh-CN" altLang="en-US" dirty="0"/>
              <a:t>指每个内存单元在整个内存空间中具有的惟一的地址。</a:t>
            </a:r>
            <a:endParaRPr lang="en-US" altLang="zh-CN" dirty="0"/>
          </a:p>
          <a:p>
            <a:pPr lvl="1" eaLnBrk="1" hangingPunct="1">
              <a:spcBef>
                <a:spcPct val="0"/>
              </a:spcBef>
            </a:pPr>
            <a:r>
              <a:rPr lang="zh-CN" altLang="zh-CN" dirty="0"/>
              <a:t>8086/8088CPU有20根地址线，它可以产生20位的地址码，寻址</a:t>
            </a:r>
            <a:r>
              <a:rPr lang="zh-CN" altLang="en-US" dirty="0"/>
              <a:t>范围</a:t>
            </a:r>
            <a:r>
              <a:rPr lang="zh-CN" altLang="zh-CN" dirty="0"/>
              <a:t>为2</a:t>
            </a:r>
            <a:r>
              <a:rPr lang="zh-CN" altLang="zh-CN" baseline="30000" dirty="0"/>
              <a:t>20</a:t>
            </a:r>
            <a:r>
              <a:rPr lang="zh-CN" altLang="zh-CN" dirty="0"/>
              <a:t>，即1兆字节空间。</a:t>
            </a:r>
            <a:endParaRPr lang="zh-CN" altLang="en-US" dirty="0"/>
          </a:p>
        </p:txBody>
      </p:sp>
      <p:sp>
        <p:nvSpPr>
          <p:cNvPr id="6" name="Rectangle 3"/>
          <p:cNvSpPr>
            <a:spLocks noChangeArrowheads="1"/>
          </p:cNvSpPr>
          <p:nvPr/>
        </p:nvSpPr>
        <p:spPr bwMode="auto">
          <a:xfrm>
            <a:off x="885254" y="5462736"/>
            <a:ext cx="75326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r>
              <a:rPr lang="zh-CN" altLang="zh-CN" sz="2400" dirty="0">
                <a:solidFill>
                  <a:schemeClr val="tx1"/>
                </a:solidFill>
              </a:rPr>
              <a:t>这一兆字节存储单元的地址范围为：00…...0~11…...1。</a:t>
            </a:r>
          </a:p>
        </p:txBody>
      </p:sp>
      <p:sp>
        <p:nvSpPr>
          <p:cNvPr id="7" name="AutoShape 5"/>
          <p:cNvSpPr>
            <a:spLocks/>
          </p:cNvSpPr>
          <p:nvPr/>
        </p:nvSpPr>
        <p:spPr bwMode="auto">
          <a:xfrm rot="16200000">
            <a:off x="7467029" y="5462736"/>
            <a:ext cx="76200" cy="990600"/>
          </a:xfrm>
          <a:prstGeom prst="leftBrace">
            <a:avLst>
              <a:gd name="adj1" fmla="val 10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8" name="Text Box 6"/>
          <p:cNvSpPr txBox="1">
            <a:spLocks noChangeArrowheads="1"/>
          </p:cNvSpPr>
          <p:nvPr/>
        </p:nvSpPr>
        <p:spPr bwMode="auto">
          <a:xfrm>
            <a:off x="5943029" y="5996136"/>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dirty="0">
                <a:solidFill>
                  <a:schemeClr val="tx1"/>
                </a:solidFill>
              </a:rPr>
              <a:t>20位</a:t>
            </a:r>
          </a:p>
        </p:txBody>
      </p:sp>
      <p:sp>
        <p:nvSpPr>
          <p:cNvPr id="9" name="Text Box 7"/>
          <p:cNvSpPr txBox="1">
            <a:spLocks noChangeArrowheads="1"/>
          </p:cNvSpPr>
          <p:nvPr/>
        </p:nvSpPr>
        <p:spPr bwMode="auto">
          <a:xfrm>
            <a:off x="7162229" y="5996136"/>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dirty="0">
                <a:solidFill>
                  <a:schemeClr val="tx1"/>
                </a:solidFill>
              </a:rPr>
              <a:t>20位</a:t>
            </a:r>
          </a:p>
        </p:txBody>
      </p:sp>
      <p:sp>
        <p:nvSpPr>
          <p:cNvPr id="10" name="AutoShape 5"/>
          <p:cNvSpPr>
            <a:spLocks/>
          </p:cNvSpPr>
          <p:nvPr/>
        </p:nvSpPr>
        <p:spPr bwMode="auto">
          <a:xfrm rot="16200000">
            <a:off x="6400229" y="5462736"/>
            <a:ext cx="76200" cy="990600"/>
          </a:xfrm>
          <a:prstGeom prst="leftBrace">
            <a:avLst>
              <a:gd name="adj1" fmla="val 10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2" name="文本框 1"/>
          <p:cNvSpPr txBox="1"/>
          <p:nvPr/>
        </p:nvSpPr>
        <p:spPr>
          <a:xfrm>
            <a:off x="467544" y="2185700"/>
            <a:ext cx="8443337" cy="523220"/>
          </a:xfrm>
          <a:prstGeom prst="rect">
            <a:avLst/>
          </a:prstGeom>
          <a:noFill/>
        </p:spPr>
        <p:txBody>
          <a:bodyPr wrap="none" rtlCol="0">
            <a:spAutoFit/>
          </a:bodyPr>
          <a:lstStyle/>
          <a:p>
            <a:r>
              <a:rPr lang="zh-CN" altLang="en-US" sz="2800" dirty="0"/>
              <a:t>内存单元的地址表示有</a:t>
            </a:r>
            <a:r>
              <a:rPr lang="zh-CN" altLang="en-US" sz="2800" dirty="0">
                <a:solidFill>
                  <a:srgbClr val="C00000"/>
                </a:solidFill>
              </a:rPr>
              <a:t>物理地址</a:t>
            </a:r>
            <a:r>
              <a:rPr lang="zh-CN" altLang="en-US" sz="2800" dirty="0"/>
              <a:t>和</a:t>
            </a:r>
            <a:r>
              <a:rPr lang="zh-CN" altLang="en-US" sz="2800" dirty="0">
                <a:solidFill>
                  <a:srgbClr val="0070C0"/>
                </a:solidFill>
              </a:rPr>
              <a:t>逻辑地址</a:t>
            </a:r>
            <a:r>
              <a:rPr lang="zh-CN" altLang="en-US" sz="2800" dirty="0"/>
              <a:t>两种方式</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5219">
                                            <p:txEl>
                                              <p:pRg st="0" end="0"/>
                                            </p:txEl>
                                          </p:spTgt>
                                        </p:tgtEl>
                                        <p:attrNameLst>
                                          <p:attrName>style.visibility</p:attrName>
                                        </p:attrNameLst>
                                      </p:cBhvr>
                                      <p:to>
                                        <p:strVal val="visible"/>
                                      </p:to>
                                    </p:set>
                                    <p:animEffect transition="in" filter="blinds(horizontal)">
                                      <p:cBhvr>
                                        <p:cTn id="12" dur="500"/>
                                        <p:tgtEl>
                                          <p:spTgt spid="265219">
                                            <p:txEl>
                                              <p:pRg st="0" end="0"/>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265219">
                                            <p:txEl>
                                              <p:pRg st="1" end="1"/>
                                            </p:txEl>
                                          </p:spTgt>
                                        </p:tgtEl>
                                        <p:attrNameLst>
                                          <p:attrName>style.visibility</p:attrName>
                                        </p:attrNameLst>
                                      </p:cBhvr>
                                      <p:to>
                                        <p:strVal val="visible"/>
                                      </p:to>
                                    </p:set>
                                    <p:animEffect transition="in" filter="blinds(horizontal)">
                                      <p:cBhvr>
                                        <p:cTn id="16" dur="500"/>
                                        <p:tgtEl>
                                          <p:spTgt spid="26521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65219">
                                            <p:txEl>
                                              <p:pRg st="2" end="2"/>
                                            </p:txEl>
                                          </p:spTgt>
                                        </p:tgtEl>
                                        <p:attrNameLst>
                                          <p:attrName>style.visibility</p:attrName>
                                        </p:attrNameLst>
                                      </p:cBhvr>
                                      <p:to>
                                        <p:strVal val="visible"/>
                                      </p:to>
                                    </p:set>
                                    <p:animEffect transition="in" filter="blinds(horizontal)">
                                      <p:cBhvr>
                                        <p:cTn id="21" dur="500"/>
                                        <p:tgtEl>
                                          <p:spTgt spid="26521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arn(inVertical)">
                                      <p:cBhvr>
                                        <p:cTn id="26" dur="500"/>
                                        <p:tgtEl>
                                          <p:spTgt spid="6"/>
                                        </p:tgtEl>
                                      </p:cBhvr>
                                    </p:animEffect>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 calcmode="lin" valueType="num">
                                      <p:cBhvr additive="base">
                                        <p:cTn id="30" dur="500" fill="hold"/>
                                        <p:tgtEl>
                                          <p:spTgt spid="10"/>
                                        </p:tgtEl>
                                        <p:attrNameLst>
                                          <p:attrName>ppt_x</p:attrName>
                                        </p:attrNameLst>
                                      </p:cBhvr>
                                      <p:tavLst>
                                        <p:tav tm="0">
                                          <p:val>
                                            <p:strVal val="#ppt_x"/>
                                          </p:val>
                                        </p:tav>
                                        <p:tav tm="100000">
                                          <p:val>
                                            <p:strVal val="#ppt_x"/>
                                          </p:val>
                                        </p:tav>
                                      </p:tavLst>
                                    </p:anim>
                                    <p:anim calcmode="lin" valueType="num">
                                      <p:cBhvr additive="base">
                                        <p:cTn id="31" dur="500" fill="hold"/>
                                        <p:tgtEl>
                                          <p:spTgt spid="10"/>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500" fill="hold"/>
                                        <p:tgtEl>
                                          <p:spTgt spid="7"/>
                                        </p:tgtEl>
                                        <p:attrNameLst>
                                          <p:attrName>ppt_x</p:attrName>
                                        </p:attrNameLst>
                                      </p:cBhvr>
                                      <p:tavLst>
                                        <p:tav tm="0">
                                          <p:val>
                                            <p:strVal val="#ppt_x"/>
                                          </p:val>
                                        </p:tav>
                                        <p:tav tm="100000">
                                          <p:val>
                                            <p:strVal val="#ppt_x"/>
                                          </p:val>
                                        </p:tav>
                                      </p:tavLst>
                                    </p:anim>
                                    <p:anim calcmode="lin" valueType="num">
                                      <p:cBhvr additive="base">
                                        <p:cTn id="39" dur="500" fill="hold"/>
                                        <p:tgtEl>
                                          <p:spTgt spid="7"/>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p:bldP spid="9" grpId="0"/>
      <p:bldP spid="10" grpId="0" animBg="1"/>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B6A1F3F7-14FD-43D4-908A-B462C6058AC5}"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4</a:t>
            </a:fld>
            <a:endParaRPr lang="en-US" altLang="zh-CN" sz="1400" b="0" dirty="0">
              <a:solidFill>
                <a:schemeClr val="tx1"/>
              </a:solidFill>
              <a:ea typeface="宋体" pitchFamily="2" charset="-122"/>
            </a:endParaRPr>
          </a:p>
        </p:txBody>
      </p:sp>
      <p:sp>
        <p:nvSpPr>
          <p:cNvPr id="9219" name="Rectangle 2"/>
          <p:cNvSpPr>
            <a:spLocks noGrp="1" noChangeArrowheads="1"/>
          </p:cNvSpPr>
          <p:nvPr>
            <p:ph type="title"/>
          </p:nvPr>
        </p:nvSpPr>
        <p:spPr/>
        <p:txBody>
          <a:bodyPr/>
          <a:lstStyle/>
          <a:p>
            <a:pPr eaLnBrk="1" hangingPunct="1"/>
            <a:r>
              <a:rPr lang="en-US" altLang="zh-CN" sz="3600" b="1"/>
              <a:t>1.</a:t>
            </a:r>
            <a:r>
              <a:rPr lang="en-US" altLang="zh-CN" sz="4000"/>
              <a:t> </a:t>
            </a:r>
            <a:r>
              <a:rPr lang="zh-CN" altLang="en-US" sz="3600" b="1"/>
              <a:t>8088/8086 </a:t>
            </a:r>
            <a:r>
              <a:rPr lang="en-US" altLang="zh-CN" sz="3600" b="1"/>
              <a:t>CPU</a:t>
            </a:r>
            <a:r>
              <a:rPr lang="zh-CN" altLang="en-US"/>
              <a:t>的特点</a:t>
            </a:r>
          </a:p>
        </p:txBody>
      </p:sp>
      <p:sp>
        <p:nvSpPr>
          <p:cNvPr id="43011" name="Rectangle 3"/>
          <p:cNvSpPr>
            <a:spLocks noGrp="1" noChangeArrowheads="1"/>
          </p:cNvSpPr>
          <p:nvPr>
            <p:ph type="body" idx="1"/>
          </p:nvPr>
        </p:nvSpPr>
        <p:spPr>
          <a:xfrm>
            <a:off x="940664" y="1902618"/>
            <a:ext cx="7504113" cy="4798219"/>
          </a:xfrm>
        </p:spPr>
        <p:txBody>
          <a:bodyPr/>
          <a:lstStyle/>
          <a:p>
            <a:pPr eaLnBrk="1" hangingPunct="1"/>
            <a:r>
              <a:rPr lang="zh-CN" altLang="en-US" dirty="0"/>
              <a:t>采用并行流水线工作方式</a:t>
            </a:r>
            <a:endParaRPr lang="zh-CN" altLang="en-US" sz="3200" dirty="0"/>
          </a:p>
          <a:p>
            <a:pPr eaLnBrk="1" hangingPunct="1">
              <a:buFont typeface="Wingdings" pitchFamily="2" charset="2"/>
              <a:buNone/>
            </a:pPr>
            <a:r>
              <a:rPr lang="zh-CN" altLang="en-US" sz="3200" dirty="0"/>
              <a:t>   </a:t>
            </a:r>
            <a:r>
              <a:rPr lang="zh-CN" altLang="en-US" sz="2400" dirty="0">
                <a:solidFill>
                  <a:schemeClr val="hlink"/>
                </a:solidFill>
                <a:latin typeface="宋体" pitchFamily="2" charset="-122"/>
              </a:rPr>
              <a:t>——</a:t>
            </a:r>
            <a:r>
              <a:rPr lang="zh-CN" altLang="en-US" sz="2400" dirty="0">
                <a:solidFill>
                  <a:schemeClr val="hlink"/>
                </a:solidFill>
              </a:rPr>
              <a:t> 将</a:t>
            </a:r>
            <a:r>
              <a:rPr lang="en-US" altLang="zh-CN" sz="2400" dirty="0">
                <a:solidFill>
                  <a:schemeClr val="hlink"/>
                </a:solidFill>
              </a:rPr>
              <a:t>CPU</a:t>
            </a:r>
            <a:r>
              <a:rPr lang="zh-CN" altLang="en-US" sz="2400" dirty="0">
                <a:solidFill>
                  <a:schemeClr val="hlink"/>
                </a:solidFill>
              </a:rPr>
              <a:t>划分成两个功能部分并设置指令预取队列，实现流水线工作</a:t>
            </a:r>
          </a:p>
          <a:p>
            <a:pPr eaLnBrk="1" hangingPunct="1">
              <a:spcBef>
                <a:spcPct val="50000"/>
              </a:spcBef>
              <a:spcAft>
                <a:spcPct val="10000"/>
              </a:spcAft>
            </a:pPr>
            <a:r>
              <a:rPr lang="zh-CN" altLang="en-US" dirty="0"/>
              <a:t>对内存空间实行分段管理</a:t>
            </a:r>
            <a:endParaRPr lang="zh-CN" altLang="en-US" sz="3200" dirty="0"/>
          </a:p>
          <a:p>
            <a:pPr eaLnBrk="1" hangingPunct="1">
              <a:buNone/>
            </a:pPr>
            <a:r>
              <a:rPr lang="zh-CN" altLang="en-US" sz="3200" b="0" dirty="0">
                <a:solidFill>
                  <a:srgbClr val="FFFF00"/>
                </a:solidFill>
                <a:ea typeface="隶书" pitchFamily="49" charset="-122"/>
              </a:rPr>
              <a:t>   </a:t>
            </a:r>
            <a:r>
              <a:rPr lang="zh-CN" altLang="en-US" sz="2400" dirty="0">
                <a:solidFill>
                  <a:schemeClr val="hlink"/>
                </a:solidFill>
                <a:latin typeface="宋体" pitchFamily="2" charset="-122"/>
              </a:rPr>
              <a:t>——</a:t>
            </a:r>
            <a:r>
              <a:rPr lang="zh-CN" altLang="en-US" sz="2400" dirty="0">
                <a:solidFill>
                  <a:schemeClr val="hlink"/>
                </a:solidFill>
              </a:rPr>
              <a:t> </a:t>
            </a:r>
            <a:r>
              <a:rPr lang="zh-CN" altLang="en-US" sz="2400" dirty="0">
                <a:solidFill>
                  <a:srgbClr val="FF0000"/>
                </a:solidFill>
                <a:latin typeface="宋体" pitchFamily="2" charset="-122"/>
              </a:rPr>
              <a:t>将内存分为多个段并设置</a:t>
            </a:r>
            <a:r>
              <a:rPr lang="en-US" altLang="zh-CN" sz="2400" dirty="0">
                <a:solidFill>
                  <a:srgbClr val="FF0000"/>
                </a:solidFill>
                <a:latin typeface="宋体" pitchFamily="2" charset="-122"/>
              </a:rPr>
              <a:t>4</a:t>
            </a:r>
            <a:r>
              <a:rPr lang="zh-CN" altLang="en-US" sz="2400" dirty="0">
                <a:solidFill>
                  <a:srgbClr val="FF0000"/>
                </a:solidFill>
                <a:latin typeface="宋体" pitchFamily="2" charset="-122"/>
              </a:rPr>
              <a:t>个段地址寄存器，以实现对1</a:t>
            </a:r>
            <a:r>
              <a:rPr lang="en-US" altLang="zh-CN" sz="2400" dirty="0">
                <a:solidFill>
                  <a:srgbClr val="FF0000"/>
                </a:solidFill>
                <a:latin typeface="宋体" pitchFamily="2" charset="-122"/>
              </a:rPr>
              <a:t>MB</a:t>
            </a:r>
            <a:r>
              <a:rPr lang="zh-CN" altLang="en-US" sz="2400" dirty="0">
                <a:solidFill>
                  <a:srgbClr val="FF0000"/>
                </a:solidFill>
                <a:latin typeface="宋体" pitchFamily="2" charset="-122"/>
              </a:rPr>
              <a:t>空间的寻址</a:t>
            </a:r>
          </a:p>
          <a:p>
            <a:pPr eaLnBrk="1" hangingPunct="1">
              <a:spcBef>
                <a:spcPct val="55000"/>
              </a:spcBef>
            </a:pPr>
            <a:r>
              <a:rPr lang="zh-CN" altLang="en-US" dirty="0"/>
              <a:t>支持多处理器系统</a:t>
            </a:r>
            <a:endParaRPr lang="en-US" altLang="zh-CN" dirty="0"/>
          </a:p>
          <a:p>
            <a:pPr marL="457200" lvl="1" indent="0" eaLnBrk="1" hangingPunct="1">
              <a:spcBef>
                <a:spcPct val="55000"/>
              </a:spcBef>
              <a:buNone/>
            </a:pPr>
            <a:r>
              <a:rPr lang="zh-CN" altLang="en-US" dirty="0">
                <a:solidFill>
                  <a:schemeClr val="hlink"/>
                </a:solidFill>
                <a:latin typeface="宋体" pitchFamily="2" charset="-122"/>
              </a:rPr>
              <a:t>——可以</a:t>
            </a:r>
            <a:r>
              <a:rPr lang="zh-CN" altLang="en-US" dirty="0">
                <a:solidFill>
                  <a:srgbClr val="FF0000"/>
                </a:solidFill>
              </a:rPr>
              <a:t>包含主处理器和协处理器</a:t>
            </a:r>
            <a:r>
              <a:rPr lang="en-US" altLang="zh-CN" dirty="0">
                <a:solidFill>
                  <a:srgbClr val="FF0000"/>
                </a:solidFill>
              </a:rPr>
              <a:t>  </a:t>
            </a:r>
            <a:endParaRPr lang="zh-CN" altLang="en-US" dirty="0">
              <a:solidFill>
                <a:srgbClr val="FF0000"/>
              </a:solidFill>
            </a:endParaRPr>
          </a:p>
        </p:txBody>
      </p:sp>
      <p:sp>
        <p:nvSpPr>
          <p:cNvPr id="43014" name="AutoShape 6"/>
          <p:cNvSpPr>
            <a:spLocks noChangeArrowheads="1"/>
          </p:cNvSpPr>
          <p:nvPr/>
        </p:nvSpPr>
        <p:spPr bwMode="auto">
          <a:xfrm>
            <a:off x="6948487" y="1772816"/>
            <a:ext cx="1368425" cy="863600"/>
          </a:xfrm>
          <a:prstGeom prst="cloudCallout">
            <a:avLst>
              <a:gd name="adj1" fmla="val -159425"/>
              <a:gd name="adj2" fmla="val -1357"/>
            </a:avLst>
          </a:prstGeom>
          <a:solidFill>
            <a:srgbClr val="33CCCC"/>
          </a:solidFill>
          <a:ln w="12700" cap="sq">
            <a:solidFill>
              <a:srgbClr val="33CCCC"/>
            </a:solidFill>
            <a:round/>
            <a:headEnd type="none" w="sm" len="sm"/>
            <a:tailEnd type="none" w="sm" len="sm"/>
          </a:ln>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lnSpc>
                <a:spcPct val="100000"/>
              </a:lnSpc>
              <a:spcBef>
                <a:spcPct val="0"/>
              </a:spcBef>
              <a:spcAft>
                <a:spcPct val="0"/>
              </a:spcAft>
              <a:buClrTx/>
              <a:buSzTx/>
              <a:buFontTx/>
              <a:buNone/>
            </a:pPr>
            <a:r>
              <a:rPr lang="en-US" altLang="zh-CN" sz="1800">
                <a:solidFill>
                  <a:schemeClr val="tx1"/>
                </a:solidFill>
                <a:ea typeface="宋体" pitchFamily="2" charset="-122"/>
              </a:rPr>
              <a:t>CPU</a:t>
            </a:r>
            <a:r>
              <a:rPr lang="zh-CN" altLang="en-US" sz="1800">
                <a:solidFill>
                  <a:schemeClr val="tx1"/>
                </a:solidFill>
                <a:ea typeface="宋体" pitchFamily="2" charset="-122"/>
              </a:rPr>
              <a:t>内部结构</a:t>
            </a:r>
          </a:p>
        </p:txBody>
      </p:sp>
      <p:sp>
        <p:nvSpPr>
          <p:cNvPr id="43015" name="AutoShape 7"/>
          <p:cNvSpPr>
            <a:spLocks noChangeArrowheads="1"/>
          </p:cNvSpPr>
          <p:nvPr/>
        </p:nvSpPr>
        <p:spPr bwMode="auto">
          <a:xfrm>
            <a:off x="6601689" y="3373226"/>
            <a:ext cx="1843088" cy="863600"/>
          </a:xfrm>
          <a:prstGeom prst="cloudCallout">
            <a:avLst>
              <a:gd name="adj1" fmla="val -116040"/>
              <a:gd name="adj2" fmla="val 12061"/>
            </a:avLst>
          </a:prstGeom>
          <a:solidFill>
            <a:srgbClr val="33CCCC"/>
          </a:solidFill>
          <a:ln w="12700" cap="sq">
            <a:solidFill>
              <a:srgbClr val="33CCCC"/>
            </a:solidFill>
            <a:round/>
            <a:headEnd type="none" w="sm" len="sm"/>
            <a:tailEnd type="none" w="sm" len="sm"/>
          </a:ln>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lnSpc>
                <a:spcPct val="100000"/>
              </a:lnSpc>
              <a:spcBef>
                <a:spcPct val="0"/>
              </a:spcBef>
              <a:spcAft>
                <a:spcPct val="0"/>
              </a:spcAft>
              <a:buClrTx/>
              <a:buSzTx/>
              <a:buFontTx/>
              <a:buNone/>
            </a:pPr>
            <a:r>
              <a:rPr lang="zh-CN" altLang="en-US" sz="1800" dirty="0">
                <a:solidFill>
                  <a:schemeClr val="tx1"/>
                </a:solidFill>
                <a:ea typeface="宋体" pitchFamily="2" charset="-122"/>
              </a:rPr>
              <a:t>存储器寻址部分</a:t>
            </a:r>
          </a:p>
        </p:txBody>
      </p:sp>
      <p:sp>
        <p:nvSpPr>
          <p:cNvPr id="43016" name="AutoShape 8"/>
          <p:cNvSpPr>
            <a:spLocks noChangeArrowheads="1"/>
          </p:cNvSpPr>
          <p:nvPr/>
        </p:nvSpPr>
        <p:spPr bwMode="auto">
          <a:xfrm>
            <a:off x="5436096" y="5229200"/>
            <a:ext cx="1931987" cy="719138"/>
          </a:xfrm>
          <a:prstGeom prst="cloudCallout">
            <a:avLst>
              <a:gd name="adj1" fmla="val -92776"/>
              <a:gd name="adj2" fmla="val 11472"/>
            </a:avLst>
          </a:prstGeom>
          <a:solidFill>
            <a:srgbClr val="33CCCC"/>
          </a:solidFill>
          <a:ln w="12700" cap="sq">
            <a:solidFill>
              <a:srgbClr val="33CCCC"/>
            </a:solidFill>
            <a:round/>
            <a:headEnd type="none" w="sm" len="sm"/>
            <a:tailEnd type="none" w="sm" len="sm"/>
          </a:ln>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algn="ctr" eaLnBrk="1" hangingPunct="1">
              <a:lnSpc>
                <a:spcPct val="100000"/>
              </a:lnSpc>
              <a:spcBef>
                <a:spcPct val="0"/>
              </a:spcBef>
              <a:spcAft>
                <a:spcPct val="0"/>
              </a:spcAft>
              <a:buClrTx/>
              <a:buSzTx/>
              <a:buFontTx/>
              <a:buNone/>
            </a:pPr>
            <a:r>
              <a:rPr lang="zh-CN" altLang="en-US" sz="1800" dirty="0">
                <a:solidFill>
                  <a:schemeClr val="tx1"/>
                </a:solidFill>
                <a:ea typeface="宋体" pitchFamily="2" charset="-122"/>
              </a:rPr>
              <a:t>工作模式</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wipe(left)">
                                      <p:cBhvr>
                                        <p:cTn id="7" dur="500"/>
                                        <p:tgtEl>
                                          <p:spTgt spid="430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wipe(left)">
                                      <p:cBhvr>
                                        <p:cTn id="12" dur="500"/>
                                        <p:tgtEl>
                                          <p:spTgt spid="430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1">
                                            <p:txEl>
                                              <p:pRg st="2" end="2"/>
                                            </p:txEl>
                                          </p:spTgt>
                                        </p:tgtEl>
                                        <p:attrNameLst>
                                          <p:attrName>style.visibility</p:attrName>
                                        </p:attrNameLst>
                                      </p:cBhvr>
                                      <p:to>
                                        <p:strVal val="visible"/>
                                      </p:to>
                                    </p:set>
                                    <p:animEffect transition="in" filter="wipe(left)">
                                      <p:cBhvr>
                                        <p:cTn id="17" dur="500"/>
                                        <p:tgtEl>
                                          <p:spTgt spid="430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011">
                                            <p:txEl>
                                              <p:pRg st="3" end="3"/>
                                            </p:txEl>
                                          </p:spTgt>
                                        </p:tgtEl>
                                        <p:attrNameLst>
                                          <p:attrName>style.visibility</p:attrName>
                                        </p:attrNameLst>
                                      </p:cBhvr>
                                      <p:to>
                                        <p:strVal val="visible"/>
                                      </p:to>
                                    </p:set>
                                    <p:animEffect transition="in" filter="wipe(left)">
                                      <p:cBhvr>
                                        <p:cTn id="22" dur="500"/>
                                        <p:tgtEl>
                                          <p:spTgt spid="430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11">
                                            <p:txEl>
                                              <p:pRg st="4" end="4"/>
                                            </p:txEl>
                                          </p:spTgt>
                                        </p:tgtEl>
                                        <p:attrNameLst>
                                          <p:attrName>style.visibility</p:attrName>
                                        </p:attrNameLst>
                                      </p:cBhvr>
                                      <p:to>
                                        <p:strVal val="visible"/>
                                      </p:to>
                                    </p:set>
                                    <p:animEffect transition="in" filter="wipe(left)">
                                      <p:cBhvr>
                                        <p:cTn id="27" dur="500"/>
                                        <p:tgtEl>
                                          <p:spTgt spid="430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011">
                                            <p:txEl>
                                              <p:pRg st="5" end="5"/>
                                            </p:txEl>
                                          </p:spTgt>
                                        </p:tgtEl>
                                        <p:attrNameLst>
                                          <p:attrName>style.visibility</p:attrName>
                                        </p:attrNameLst>
                                      </p:cBhvr>
                                      <p:to>
                                        <p:strVal val="visible"/>
                                      </p:to>
                                    </p:set>
                                    <p:animEffect transition="in" filter="wipe(left)">
                                      <p:cBhvr>
                                        <p:cTn id="32" dur="500"/>
                                        <p:tgtEl>
                                          <p:spTgt spid="43011">
                                            <p:txEl>
                                              <p:pRg st="5" end="5"/>
                                            </p:txEl>
                                          </p:spTgt>
                                        </p:tgtEl>
                                      </p:cBhvr>
                                    </p:animEffect>
                                  </p:childTnLst>
                                </p:cTn>
                              </p:par>
                            </p:childTnLst>
                          </p:cTn>
                        </p:par>
                      </p:childTnLst>
                    </p:cTn>
                  </p:par>
                  <p:par>
                    <p:cTn id="33" fill="hold">
                      <p:stCondLst>
                        <p:cond delay="indefinite"/>
                      </p:stCondLst>
                      <p:childTnLst>
                        <p:par>
                          <p:cTn id="34" fill="hold" nodeType="after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43014"/>
                                        </p:tgtEl>
                                        <p:attrNameLst>
                                          <p:attrName>style.visibility</p:attrName>
                                        </p:attrNameLst>
                                      </p:cBhvr>
                                      <p:to>
                                        <p:strVal val="visible"/>
                                      </p:to>
                                    </p:set>
                                    <p:animEffect transition="in" filter="circle(in)">
                                      <p:cBhvr>
                                        <p:cTn id="37" dur="1000"/>
                                        <p:tgtEl>
                                          <p:spTgt spid="430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43015"/>
                                        </p:tgtEl>
                                        <p:attrNameLst>
                                          <p:attrName>style.visibility</p:attrName>
                                        </p:attrNameLst>
                                      </p:cBhvr>
                                      <p:to>
                                        <p:strVal val="visible"/>
                                      </p:to>
                                    </p:set>
                                    <p:animEffect transition="in" filter="circle(in)">
                                      <p:cBhvr>
                                        <p:cTn id="42" dur="1000"/>
                                        <p:tgtEl>
                                          <p:spTgt spid="4301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43016"/>
                                        </p:tgtEl>
                                        <p:attrNameLst>
                                          <p:attrName>style.visibility</p:attrName>
                                        </p:attrNameLst>
                                      </p:cBhvr>
                                      <p:to>
                                        <p:strVal val="visible"/>
                                      </p:to>
                                    </p:set>
                                    <p:animEffect transition="in" filter="circle(in)">
                                      <p:cBhvr>
                                        <p:cTn id="47" dur="1000"/>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uiExpand="1" build="p"/>
      <p:bldP spid="43014" grpId="0" animBg="1"/>
      <p:bldP spid="43015" grpId="0" animBg="1"/>
      <p:bldP spid="4301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C746DFC-9129-459D-969B-018A55300B2C}" type="slidenum">
              <a:rPr lang="zh-CN" altLang="en-US" smtClean="0"/>
              <a:pPr>
                <a:defRPr/>
              </a:pPr>
              <a:t>40</a:t>
            </a:fld>
            <a:endParaRPr lang="en-US" altLang="zh-CN"/>
          </a:p>
        </p:txBody>
      </p:sp>
      <p:grpSp>
        <p:nvGrpSpPr>
          <p:cNvPr id="7" name="Group 8"/>
          <p:cNvGrpSpPr>
            <a:grpSpLocks/>
          </p:cNvGrpSpPr>
          <p:nvPr/>
        </p:nvGrpSpPr>
        <p:grpSpPr bwMode="auto">
          <a:xfrm>
            <a:off x="3176586" y="2373559"/>
            <a:ext cx="5129213" cy="3292475"/>
            <a:chOff x="0" y="0"/>
            <a:chExt cx="3231" cy="2074"/>
          </a:xfrm>
        </p:grpSpPr>
        <p:sp>
          <p:nvSpPr>
            <p:cNvPr id="8" name="Rectangle 9"/>
            <p:cNvSpPr>
              <a:spLocks noChangeArrowheads="1"/>
            </p:cNvSpPr>
            <p:nvPr/>
          </p:nvSpPr>
          <p:spPr bwMode="auto">
            <a:xfrm>
              <a:off x="1728" y="384"/>
              <a:ext cx="1056" cy="168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9" name="Line 10"/>
            <p:cNvSpPr>
              <a:spLocks noChangeShapeType="1"/>
            </p:cNvSpPr>
            <p:nvPr/>
          </p:nvSpPr>
          <p:spPr bwMode="auto">
            <a:xfrm>
              <a:off x="1728" y="57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1"/>
            <p:cNvSpPr>
              <a:spLocks noChangeShapeType="1"/>
            </p:cNvSpPr>
            <p:nvPr/>
          </p:nvSpPr>
          <p:spPr bwMode="auto">
            <a:xfrm>
              <a:off x="1728" y="768"/>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2"/>
            <p:cNvSpPr>
              <a:spLocks noChangeShapeType="1"/>
            </p:cNvSpPr>
            <p:nvPr/>
          </p:nvSpPr>
          <p:spPr bwMode="auto">
            <a:xfrm>
              <a:off x="1728" y="96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3"/>
            <p:cNvSpPr>
              <a:spLocks noChangeShapeType="1"/>
            </p:cNvSpPr>
            <p:nvPr/>
          </p:nvSpPr>
          <p:spPr bwMode="auto">
            <a:xfrm>
              <a:off x="1728" y="1872"/>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4"/>
            <p:cNvSpPr>
              <a:spLocks noChangeShapeType="1"/>
            </p:cNvSpPr>
            <p:nvPr/>
          </p:nvSpPr>
          <p:spPr bwMode="auto">
            <a:xfrm>
              <a:off x="1728" y="1680"/>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Text Box 15"/>
            <p:cNvSpPr txBox="1">
              <a:spLocks noChangeArrowheads="1"/>
            </p:cNvSpPr>
            <p:nvPr/>
          </p:nvSpPr>
          <p:spPr bwMode="auto">
            <a:xfrm>
              <a:off x="2112" y="1104"/>
              <a:ext cx="34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t>…...</a:t>
              </a:r>
            </a:p>
          </p:txBody>
        </p:sp>
        <p:sp>
          <p:nvSpPr>
            <p:cNvPr id="15" name="Text Box 16"/>
            <p:cNvSpPr txBox="1">
              <a:spLocks noChangeArrowheads="1"/>
            </p:cNvSpPr>
            <p:nvPr/>
          </p:nvSpPr>
          <p:spPr bwMode="auto">
            <a:xfrm>
              <a:off x="2640" y="192"/>
              <a:ext cx="1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0</a:t>
              </a:r>
            </a:p>
          </p:txBody>
        </p:sp>
        <p:sp>
          <p:nvSpPr>
            <p:cNvPr id="16" name="Rectangle 17"/>
            <p:cNvSpPr>
              <a:spLocks noChangeArrowheads="1"/>
            </p:cNvSpPr>
            <p:nvPr/>
          </p:nvSpPr>
          <p:spPr bwMode="auto">
            <a:xfrm>
              <a:off x="1680" y="19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r>
                <a:rPr lang="zh-CN" altLang="zh-CN">
                  <a:solidFill>
                    <a:schemeClr val="tx1"/>
                  </a:solidFill>
                </a:rPr>
                <a:t>7</a:t>
              </a:r>
            </a:p>
          </p:txBody>
        </p:sp>
        <p:sp>
          <p:nvSpPr>
            <p:cNvPr id="17" name="Text Box 18"/>
            <p:cNvSpPr txBox="1">
              <a:spLocks noChangeArrowheads="1"/>
            </p:cNvSpPr>
            <p:nvPr/>
          </p:nvSpPr>
          <p:spPr bwMode="auto">
            <a:xfrm>
              <a:off x="1632" y="0"/>
              <a:ext cx="1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存储单元（字节）</a:t>
              </a:r>
            </a:p>
          </p:txBody>
        </p:sp>
        <p:sp>
          <p:nvSpPr>
            <p:cNvPr id="18" name="Text Box 19"/>
            <p:cNvSpPr txBox="1">
              <a:spLocks noChangeArrowheads="1"/>
            </p:cNvSpPr>
            <p:nvPr/>
          </p:nvSpPr>
          <p:spPr bwMode="auto">
            <a:xfrm>
              <a:off x="336" y="0"/>
              <a:ext cx="11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二进制数地址</a:t>
              </a:r>
            </a:p>
          </p:txBody>
        </p:sp>
        <p:sp>
          <p:nvSpPr>
            <p:cNvPr id="19" name="Text Box 20"/>
            <p:cNvSpPr txBox="1">
              <a:spLocks noChangeArrowheads="1"/>
            </p:cNvSpPr>
            <p:nvPr/>
          </p:nvSpPr>
          <p:spPr bwMode="auto">
            <a:xfrm>
              <a:off x="0" y="384"/>
              <a:ext cx="1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00000000000000000000</a:t>
              </a:r>
            </a:p>
          </p:txBody>
        </p:sp>
        <p:sp>
          <p:nvSpPr>
            <p:cNvPr id="20" name="Text Box 21"/>
            <p:cNvSpPr txBox="1">
              <a:spLocks noChangeArrowheads="1"/>
            </p:cNvSpPr>
            <p:nvPr/>
          </p:nvSpPr>
          <p:spPr bwMode="auto">
            <a:xfrm>
              <a:off x="0" y="576"/>
              <a:ext cx="1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dirty="0">
                  <a:solidFill>
                    <a:schemeClr val="tx1"/>
                  </a:solidFill>
                </a:rPr>
                <a:t>00000000000000000001</a:t>
              </a:r>
            </a:p>
          </p:txBody>
        </p:sp>
        <p:sp>
          <p:nvSpPr>
            <p:cNvPr id="21" name="Text Box 22"/>
            <p:cNvSpPr txBox="1">
              <a:spLocks noChangeArrowheads="1"/>
            </p:cNvSpPr>
            <p:nvPr/>
          </p:nvSpPr>
          <p:spPr bwMode="auto">
            <a:xfrm>
              <a:off x="0" y="768"/>
              <a:ext cx="1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dirty="0">
                  <a:solidFill>
                    <a:schemeClr val="tx1"/>
                  </a:solidFill>
                </a:rPr>
                <a:t>00000000000000000010</a:t>
              </a:r>
            </a:p>
          </p:txBody>
        </p:sp>
        <p:sp>
          <p:nvSpPr>
            <p:cNvPr id="22" name="Text Box 23"/>
            <p:cNvSpPr txBox="1">
              <a:spLocks noChangeArrowheads="1"/>
            </p:cNvSpPr>
            <p:nvPr/>
          </p:nvSpPr>
          <p:spPr bwMode="auto">
            <a:xfrm>
              <a:off x="720" y="1056"/>
              <a:ext cx="34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a:t>
              </a:r>
            </a:p>
          </p:txBody>
        </p:sp>
        <p:sp>
          <p:nvSpPr>
            <p:cNvPr id="23" name="Text Box 24"/>
            <p:cNvSpPr txBox="1">
              <a:spLocks noChangeArrowheads="1"/>
            </p:cNvSpPr>
            <p:nvPr/>
          </p:nvSpPr>
          <p:spPr bwMode="auto">
            <a:xfrm>
              <a:off x="0" y="1632"/>
              <a:ext cx="1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dirty="0">
                  <a:solidFill>
                    <a:schemeClr val="tx1"/>
                  </a:solidFill>
                </a:rPr>
                <a:t>11111111111111111110</a:t>
              </a:r>
            </a:p>
          </p:txBody>
        </p:sp>
        <p:sp>
          <p:nvSpPr>
            <p:cNvPr id="24" name="Text Box 25"/>
            <p:cNvSpPr txBox="1">
              <a:spLocks noChangeArrowheads="1"/>
            </p:cNvSpPr>
            <p:nvPr/>
          </p:nvSpPr>
          <p:spPr bwMode="auto">
            <a:xfrm>
              <a:off x="0" y="1824"/>
              <a:ext cx="17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dirty="0">
                  <a:solidFill>
                    <a:schemeClr val="tx1"/>
                  </a:solidFill>
                </a:rPr>
                <a:t>11111111111111111111</a:t>
              </a:r>
            </a:p>
          </p:txBody>
        </p:sp>
      </p:grpSp>
      <p:grpSp>
        <p:nvGrpSpPr>
          <p:cNvPr id="25" name="Group 26"/>
          <p:cNvGrpSpPr>
            <a:grpSpLocks/>
          </p:cNvGrpSpPr>
          <p:nvPr/>
        </p:nvGrpSpPr>
        <p:grpSpPr bwMode="auto">
          <a:xfrm>
            <a:off x="966786" y="2373559"/>
            <a:ext cx="2057400" cy="3292475"/>
            <a:chOff x="0" y="0"/>
            <a:chExt cx="1296" cy="2074"/>
          </a:xfrm>
        </p:grpSpPr>
        <p:sp>
          <p:nvSpPr>
            <p:cNvPr id="26" name="Text Box 27"/>
            <p:cNvSpPr txBox="1">
              <a:spLocks noChangeArrowheads="1"/>
            </p:cNvSpPr>
            <p:nvPr/>
          </p:nvSpPr>
          <p:spPr bwMode="auto">
            <a:xfrm>
              <a:off x="0" y="0"/>
              <a:ext cx="12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十六进制数地址</a:t>
              </a:r>
            </a:p>
          </p:txBody>
        </p:sp>
        <p:sp>
          <p:nvSpPr>
            <p:cNvPr id="27" name="Text Box 28"/>
            <p:cNvSpPr txBox="1">
              <a:spLocks noChangeArrowheads="1"/>
            </p:cNvSpPr>
            <p:nvPr/>
          </p:nvSpPr>
          <p:spPr bwMode="auto">
            <a:xfrm>
              <a:off x="384" y="38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00000H</a:t>
              </a:r>
            </a:p>
          </p:txBody>
        </p:sp>
        <p:sp>
          <p:nvSpPr>
            <p:cNvPr id="28" name="Text Box 29"/>
            <p:cNvSpPr txBox="1">
              <a:spLocks noChangeArrowheads="1"/>
            </p:cNvSpPr>
            <p:nvPr/>
          </p:nvSpPr>
          <p:spPr bwMode="auto">
            <a:xfrm>
              <a:off x="384" y="576"/>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00001H</a:t>
              </a:r>
            </a:p>
          </p:txBody>
        </p:sp>
        <p:sp>
          <p:nvSpPr>
            <p:cNvPr id="29" name="Text Box 30"/>
            <p:cNvSpPr txBox="1">
              <a:spLocks noChangeArrowheads="1"/>
            </p:cNvSpPr>
            <p:nvPr/>
          </p:nvSpPr>
          <p:spPr bwMode="auto">
            <a:xfrm>
              <a:off x="384" y="768"/>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dirty="0">
                  <a:solidFill>
                    <a:schemeClr val="tx1"/>
                  </a:solidFill>
                </a:rPr>
                <a:t>00002H</a:t>
              </a:r>
            </a:p>
          </p:txBody>
        </p:sp>
        <p:sp>
          <p:nvSpPr>
            <p:cNvPr id="30" name="Text Box 31"/>
            <p:cNvSpPr txBox="1">
              <a:spLocks noChangeArrowheads="1"/>
            </p:cNvSpPr>
            <p:nvPr/>
          </p:nvSpPr>
          <p:spPr bwMode="auto">
            <a:xfrm>
              <a:off x="384" y="1632"/>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FFFFEH</a:t>
              </a:r>
            </a:p>
          </p:txBody>
        </p:sp>
        <p:sp>
          <p:nvSpPr>
            <p:cNvPr id="31" name="Text Box 32"/>
            <p:cNvSpPr txBox="1">
              <a:spLocks noChangeArrowheads="1"/>
            </p:cNvSpPr>
            <p:nvPr/>
          </p:nvSpPr>
          <p:spPr bwMode="auto">
            <a:xfrm>
              <a:off x="384" y="1824"/>
              <a:ext cx="81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FFFFFH</a:t>
              </a:r>
            </a:p>
          </p:txBody>
        </p:sp>
        <p:sp>
          <p:nvSpPr>
            <p:cNvPr id="32" name="Text Box 33"/>
            <p:cNvSpPr txBox="1">
              <a:spLocks noChangeArrowheads="1"/>
            </p:cNvSpPr>
            <p:nvPr/>
          </p:nvSpPr>
          <p:spPr bwMode="auto">
            <a:xfrm>
              <a:off x="528" y="1056"/>
              <a:ext cx="34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a:t>
              </a:r>
            </a:p>
          </p:txBody>
        </p:sp>
      </p:grpSp>
      <p:sp>
        <p:nvSpPr>
          <p:cNvPr id="34" name="TextBox 33"/>
          <p:cNvSpPr txBox="1"/>
          <p:nvPr/>
        </p:nvSpPr>
        <p:spPr>
          <a:xfrm>
            <a:off x="409822" y="836712"/>
            <a:ext cx="8352928" cy="830997"/>
          </a:xfrm>
          <a:prstGeom prst="rect">
            <a:avLst/>
          </a:prstGeom>
          <a:noFill/>
        </p:spPr>
        <p:txBody>
          <a:bodyPr wrap="square" rtlCol="0">
            <a:spAutoFit/>
          </a:bodyPr>
          <a:lstStyle/>
          <a:p>
            <a:r>
              <a:rPr lang="zh-CN" altLang="zh-CN" sz="2400" b="1" dirty="0">
                <a:solidFill>
                  <a:srgbClr val="0000FF"/>
                </a:solidFill>
              </a:rPr>
              <a:t>为了方便书写，在源程序中常用5位十六进制数或一个符号来表示一个存储单元的地址。</a:t>
            </a:r>
            <a:endParaRPr lang="zh-CN" altLang="en-US" sz="2400" b="1" dirty="0"/>
          </a:p>
        </p:txBody>
      </p:sp>
    </p:spTree>
    <p:extLst>
      <p:ext uri="{BB962C8B-B14F-4D97-AF65-F5344CB8AC3E}">
        <p14:creationId xmlns:p14="http://schemas.microsoft.com/office/powerpoint/2010/main" val="2055371038"/>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ou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ppt_x</p:attrName>
                                        </p:attrNameLst>
                                      </p:cBhvr>
                                      <p:tavLst>
                                        <p:tav tm="0">
                                          <p:val>
                                            <p:strVal val="#ppt_x"/>
                                          </p:val>
                                        </p:tav>
                                        <p:tav tm="100000">
                                          <p:val>
                                            <p:strVal val="#ppt_x"/>
                                          </p:val>
                                        </p:tav>
                                      </p:tavLst>
                                    </p:anim>
                                    <p:anim calcmode="lin" valueType="num">
                                      <p:cBhvr>
                                        <p:cTn id="18" dur="500" fill="hold"/>
                                        <p:tgtEl>
                                          <p:spTgt spid="25"/>
                                        </p:tgtEl>
                                        <p:attrNameLst>
                                          <p:attrName>ppt_y</p:attrName>
                                        </p:attrNameLst>
                                      </p:cBhvr>
                                      <p:tavLst>
                                        <p:tav tm="0">
                                          <p:val>
                                            <p:strVal val="#ppt_y-#ppt_h/2"/>
                                          </p:val>
                                        </p:tav>
                                        <p:tav tm="100000">
                                          <p:val>
                                            <p:strVal val="#ppt_y"/>
                                          </p:val>
                                        </p:tav>
                                      </p:tavLst>
                                    </p:anim>
                                    <p:anim calcmode="lin" valueType="num">
                                      <p:cBhvr>
                                        <p:cTn id="19" dur="500" fill="hold"/>
                                        <p:tgtEl>
                                          <p:spTgt spid="25"/>
                                        </p:tgtEl>
                                        <p:attrNameLst>
                                          <p:attrName>ppt_w</p:attrName>
                                        </p:attrNameLst>
                                      </p:cBhvr>
                                      <p:tavLst>
                                        <p:tav tm="0">
                                          <p:val>
                                            <p:strVal val="#ppt_w"/>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2FD9FE-F179-47C7-9CD1-BEFAF4CA7777}" type="slidenum">
              <a:rPr lang="zh-CN" altLang="en-US" smtClean="0"/>
              <a:pPr>
                <a:defRPr/>
              </a:pPr>
              <a:t>41</a:t>
            </a:fld>
            <a:endParaRPr lang="en-US" altLang="zh-CN"/>
          </a:p>
        </p:txBody>
      </p:sp>
      <p:sp>
        <p:nvSpPr>
          <p:cNvPr id="5" name="Rectangle 5"/>
          <p:cNvSpPr>
            <a:spLocks noChangeArrowheads="1"/>
          </p:cNvSpPr>
          <p:nvPr/>
        </p:nvSpPr>
        <p:spPr bwMode="auto">
          <a:xfrm>
            <a:off x="579438" y="3677146"/>
            <a:ext cx="58340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r>
              <a:rPr lang="zh-CN" altLang="zh-CN" sz="2400" dirty="0">
                <a:solidFill>
                  <a:schemeClr val="tx1"/>
                </a:solidFill>
              </a:rPr>
              <a:t>例如，将数据3456H放在地址为09235H的存储单元中的存储分配。</a:t>
            </a:r>
          </a:p>
        </p:txBody>
      </p:sp>
      <p:grpSp>
        <p:nvGrpSpPr>
          <p:cNvPr id="2" name="组合 1"/>
          <p:cNvGrpSpPr/>
          <p:nvPr/>
        </p:nvGrpSpPr>
        <p:grpSpPr>
          <a:xfrm>
            <a:off x="6521450" y="3388221"/>
            <a:ext cx="2590800" cy="2133600"/>
            <a:chOff x="6521450" y="3388221"/>
            <a:chExt cx="2590800" cy="2133600"/>
          </a:xfrm>
        </p:grpSpPr>
        <p:sp>
          <p:nvSpPr>
            <p:cNvPr id="7" name="Rectangle 7"/>
            <p:cNvSpPr>
              <a:spLocks noChangeArrowheads="1"/>
            </p:cNvSpPr>
            <p:nvPr/>
          </p:nvSpPr>
          <p:spPr bwMode="auto">
            <a:xfrm>
              <a:off x="7740650" y="3845421"/>
              <a:ext cx="914400" cy="1676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8" name="Line 8"/>
            <p:cNvSpPr>
              <a:spLocks noChangeShapeType="1"/>
            </p:cNvSpPr>
            <p:nvPr/>
          </p:nvSpPr>
          <p:spPr bwMode="auto">
            <a:xfrm>
              <a:off x="7740650" y="4378821"/>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9"/>
            <p:cNvSpPr>
              <a:spLocks noChangeShapeType="1"/>
            </p:cNvSpPr>
            <p:nvPr/>
          </p:nvSpPr>
          <p:spPr bwMode="auto">
            <a:xfrm>
              <a:off x="7740650" y="4683621"/>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10"/>
            <p:cNvSpPr>
              <a:spLocks noChangeShapeType="1"/>
            </p:cNvSpPr>
            <p:nvPr/>
          </p:nvSpPr>
          <p:spPr bwMode="auto">
            <a:xfrm>
              <a:off x="7740650" y="4988421"/>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Text Box 11"/>
            <p:cNvSpPr txBox="1">
              <a:spLocks noChangeArrowheads="1"/>
            </p:cNvSpPr>
            <p:nvPr/>
          </p:nvSpPr>
          <p:spPr bwMode="auto">
            <a:xfrm>
              <a:off x="7969250" y="3921621"/>
              <a:ext cx="54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a:t>
              </a:r>
            </a:p>
          </p:txBody>
        </p:sp>
        <p:sp>
          <p:nvSpPr>
            <p:cNvPr id="12" name="Text Box 12"/>
            <p:cNvSpPr txBox="1">
              <a:spLocks noChangeArrowheads="1"/>
            </p:cNvSpPr>
            <p:nvPr/>
          </p:nvSpPr>
          <p:spPr bwMode="auto">
            <a:xfrm>
              <a:off x="8045450" y="5064621"/>
              <a:ext cx="54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a:t>
              </a:r>
            </a:p>
          </p:txBody>
        </p:sp>
        <p:sp>
          <p:nvSpPr>
            <p:cNvPr id="13" name="Text Box 13"/>
            <p:cNvSpPr txBox="1">
              <a:spLocks noChangeArrowheads="1"/>
            </p:cNvSpPr>
            <p:nvPr/>
          </p:nvSpPr>
          <p:spPr bwMode="auto">
            <a:xfrm>
              <a:off x="6750050" y="3388221"/>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地址</a:t>
              </a:r>
            </a:p>
          </p:txBody>
        </p:sp>
        <p:sp>
          <p:nvSpPr>
            <p:cNvPr id="14" name="Text Box 14"/>
            <p:cNvSpPr txBox="1">
              <a:spLocks noChangeArrowheads="1"/>
            </p:cNvSpPr>
            <p:nvPr/>
          </p:nvSpPr>
          <p:spPr bwMode="auto">
            <a:xfrm>
              <a:off x="7512050" y="3388221"/>
              <a:ext cx="160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存储单元</a:t>
              </a:r>
            </a:p>
          </p:txBody>
        </p:sp>
        <p:sp>
          <p:nvSpPr>
            <p:cNvPr id="15" name="Text Box 15"/>
            <p:cNvSpPr txBox="1">
              <a:spLocks noChangeArrowheads="1"/>
            </p:cNvSpPr>
            <p:nvPr/>
          </p:nvSpPr>
          <p:spPr bwMode="auto">
            <a:xfrm>
              <a:off x="6521450" y="4302621"/>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09235H</a:t>
              </a:r>
            </a:p>
          </p:txBody>
        </p:sp>
        <p:sp>
          <p:nvSpPr>
            <p:cNvPr id="16" name="Text Box 16"/>
            <p:cNvSpPr txBox="1">
              <a:spLocks noChangeArrowheads="1"/>
            </p:cNvSpPr>
            <p:nvPr/>
          </p:nvSpPr>
          <p:spPr bwMode="auto">
            <a:xfrm>
              <a:off x="6521450" y="4607421"/>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09236H</a:t>
              </a:r>
            </a:p>
          </p:txBody>
        </p:sp>
      </p:grpSp>
      <p:sp>
        <p:nvSpPr>
          <p:cNvPr id="17" name="Text Box 17"/>
          <p:cNvSpPr txBox="1">
            <a:spLocks noChangeArrowheads="1"/>
          </p:cNvSpPr>
          <p:nvPr/>
        </p:nvSpPr>
        <p:spPr bwMode="auto">
          <a:xfrm>
            <a:off x="7923213" y="4284910"/>
            <a:ext cx="53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dirty="0"/>
              <a:t>56</a:t>
            </a:r>
          </a:p>
        </p:txBody>
      </p:sp>
      <p:sp>
        <p:nvSpPr>
          <p:cNvPr id="18" name="Rectangle 18"/>
          <p:cNvSpPr>
            <a:spLocks noChangeArrowheads="1"/>
          </p:cNvSpPr>
          <p:nvPr/>
        </p:nvSpPr>
        <p:spPr bwMode="auto">
          <a:xfrm>
            <a:off x="7923213" y="460057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r>
              <a:rPr lang="zh-CN" altLang="zh-CN" sz="2400" dirty="0"/>
              <a:t>34</a:t>
            </a:r>
          </a:p>
        </p:txBody>
      </p:sp>
      <p:sp>
        <p:nvSpPr>
          <p:cNvPr id="19" name="TextBox 18"/>
          <p:cNvSpPr txBox="1"/>
          <p:nvPr/>
        </p:nvSpPr>
        <p:spPr>
          <a:xfrm>
            <a:off x="390005" y="548680"/>
            <a:ext cx="8280920"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n"/>
            </a:pPr>
            <a:r>
              <a:rPr lang="zh-CN" altLang="zh-CN" sz="2400" b="1" dirty="0">
                <a:solidFill>
                  <a:srgbClr val="002060"/>
                </a:solidFill>
              </a:rPr>
              <a:t>任何两个相邻字节单元就构成一个字单元</a:t>
            </a:r>
            <a:endParaRPr lang="en-US" altLang="zh-CN" sz="2400" b="1" dirty="0">
              <a:solidFill>
                <a:srgbClr val="002060"/>
              </a:solidFill>
            </a:endParaRPr>
          </a:p>
          <a:p>
            <a:pPr marL="342900" indent="-342900">
              <a:lnSpc>
                <a:spcPct val="150000"/>
              </a:lnSpc>
              <a:buFont typeface="Wingdings" panose="05000000000000000000" pitchFamily="2" charset="2"/>
              <a:buChar char="n"/>
            </a:pPr>
            <a:r>
              <a:rPr lang="zh-CN" altLang="zh-CN" sz="2400" b="1" dirty="0">
                <a:solidFill>
                  <a:srgbClr val="002060"/>
                </a:solidFill>
              </a:rPr>
              <a:t>字单元的地址为两个字节单元中较小地址字节单元的地址。</a:t>
            </a:r>
            <a:endParaRPr lang="en-US" altLang="zh-CN" sz="2400" b="1" dirty="0">
              <a:solidFill>
                <a:srgbClr val="002060"/>
              </a:solidFill>
            </a:endParaRPr>
          </a:p>
          <a:p>
            <a:pPr marL="342900" indent="-342900">
              <a:lnSpc>
                <a:spcPct val="150000"/>
              </a:lnSpc>
              <a:buFont typeface="Wingdings" panose="05000000000000000000" pitchFamily="2" charset="2"/>
              <a:buChar char="n"/>
            </a:pPr>
            <a:r>
              <a:rPr lang="zh-CN" altLang="en-US" sz="2400" b="1" dirty="0">
                <a:solidFill>
                  <a:srgbClr val="002060"/>
                </a:solidFill>
              </a:rPr>
              <a:t>字</a:t>
            </a:r>
            <a:r>
              <a:rPr lang="zh-CN" altLang="zh-CN" sz="2400" b="1" dirty="0">
                <a:solidFill>
                  <a:srgbClr val="002060"/>
                </a:solidFill>
              </a:rPr>
              <a:t>数据的存放规则是</a:t>
            </a:r>
            <a:r>
              <a:rPr lang="zh-CN" altLang="zh-CN" sz="2400" b="1" dirty="0">
                <a:solidFill>
                  <a:srgbClr val="FF0000"/>
                </a:solidFill>
              </a:rPr>
              <a:t>低8位放在较低地址字节单元</a:t>
            </a:r>
            <a:r>
              <a:rPr lang="zh-CN" altLang="zh-CN" sz="2400" b="1" dirty="0">
                <a:solidFill>
                  <a:srgbClr val="002060"/>
                </a:solidFill>
              </a:rPr>
              <a:t>，</a:t>
            </a:r>
            <a:r>
              <a:rPr lang="zh-CN" altLang="zh-CN" sz="2400" b="1" dirty="0">
                <a:solidFill>
                  <a:srgbClr val="FF0000"/>
                </a:solidFill>
              </a:rPr>
              <a:t>高8位放在较高地址字节单元</a:t>
            </a:r>
            <a:r>
              <a:rPr lang="zh-CN" altLang="zh-CN" sz="2400" b="1" dirty="0">
                <a:solidFill>
                  <a:srgbClr val="002060"/>
                </a:solidFill>
              </a:rPr>
              <a:t>。</a:t>
            </a:r>
          </a:p>
          <a:p>
            <a:pPr marL="342900" indent="-342900">
              <a:lnSpc>
                <a:spcPct val="150000"/>
              </a:lnSpc>
              <a:buFont typeface="Wingdings" panose="05000000000000000000" pitchFamily="2" charset="2"/>
              <a:buChar char="n"/>
            </a:pPr>
            <a:endParaRPr lang="zh-CN" altLang="zh-CN" sz="2400" b="1" dirty="0">
              <a:solidFill>
                <a:srgbClr val="002060"/>
              </a:solidFill>
            </a:endParaRPr>
          </a:p>
        </p:txBody>
      </p:sp>
      <p:sp>
        <p:nvSpPr>
          <p:cNvPr id="3" name="文本框 2"/>
          <p:cNvSpPr txBox="1"/>
          <p:nvPr/>
        </p:nvSpPr>
        <p:spPr>
          <a:xfrm>
            <a:off x="4541292" y="2297579"/>
            <a:ext cx="3199358" cy="461665"/>
          </a:xfrm>
          <a:prstGeom prst="rect">
            <a:avLst/>
          </a:prstGeom>
          <a:noFill/>
        </p:spPr>
        <p:txBody>
          <a:bodyPr wrap="square" rtlCol="0">
            <a:spAutoFit/>
          </a:bodyPr>
          <a:lstStyle/>
          <a:p>
            <a:r>
              <a:rPr lang="zh-CN" altLang="en-US" sz="2400" b="1" dirty="0">
                <a:solidFill>
                  <a:srgbClr val="0066FF"/>
                </a:solidFill>
              </a:rPr>
              <a:t>是大端还是小端方式</a:t>
            </a:r>
            <a:r>
              <a:rPr lang="en-US" altLang="zh-CN" sz="2400" b="1" dirty="0">
                <a:solidFill>
                  <a:srgbClr val="0066FF"/>
                </a:solidFill>
              </a:rPr>
              <a:t>?</a:t>
            </a:r>
            <a:endParaRPr lang="zh-CN" altLang="en-US" sz="2400" b="1" dirty="0">
              <a:solidFill>
                <a:srgbClr val="0066FF"/>
              </a:solidFill>
            </a:endParaRPr>
          </a:p>
        </p:txBody>
      </p:sp>
      <p:sp>
        <p:nvSpPr>
          <p:cNvPr id="6" name="文本框 5"/>
          <p:cNvSpPr txBox="1"/>
          <p:nvPr/>
        </p:nvSpPr>
        <p:spPr>
          <a:xfrm>
            <a:off x="7745159" y="2304425"/>
            <a:ext cx="953170" cy="461665"/>
          </a:xfrm>
          <a:prstGeom prst="rect">
            <a:avLst/>
          </a:prstGeom>
          <a:noFill/>
        </p:spPr>
        <p:txBody>
          <a:bodyPr wrap="square" rtlCol="0">
            <a:spAutoFit/>
          </a:bodyPr>
          <a:lstStyle/>
          <a:p>
            <a:r>
              <a:rPr lang="zh-CN" altLang="en-US" sz="2400" dirty="0">
                <a:solidFill>
                  <a:srgbClr val="FF0000"/>
                </a:solidFill>
              </a:rPr>
              <a:t>小端</a:t>
            </a:r>
          </a:p>
        </p:txBody>
      </p:sp>
    </p:spTree>
    <p:extLst>
      <p:ext uri="{BB962C8B-B14F-4D97-AF65-F5344CB8AC3E}">
        <p14:creationId xmlns:p14="http://schemas.microsoft.com/office/powerpoint/2010/main" val="2028537125"/>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anim calcmode="lin" valueType="num">
                                      <p:cBhvr additive="base">
                                        <p:cTn id="7"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xEl>
                                              <p:pRg st="1" end="1"/>
                                            </p:txEl>
                                          </p:spTgt>
                                        </p:tgtEl>
                                        <p:attrNameLst>
                                          <p:attrName>style.visibility</p:attrName>
                                        </p:attrNameLst>
                                      </p:cBhvr>
                                      <p:to>
                                        <p:strVal val="visible"/>
                                      </p:to>
                                    </p:set>
                                    <p:anim calcmode="lin" valueType="num">
                                      <p:cBhvr additive="base">
                                        <p:cTn id="13" dur="500" fill="hold"/>
                                        <p:tgtEl>
                                          <p:spTgt spid="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
                                            <p:txEl>
                                              <p:pRg st="2" end="2"/>
                                            </p:txEl>
                                          </p:spTgt>
                                        </p:tgtEl>
                                        <p:attrNameLst>
                                          <p:attrName>style.visibility</p:attrName>
                                        </p:attrNameLst>
                                      </p:cBhvr>
                                      <p:to>
                                        <p:strVal val="visible"/>
                                      </p:to>
                                    </p:set>
                                    <p:anim calcmode="lin" valueType="num">
                                      <p:cBhvr additive="base">
                                        <p:cTn id="19" dur="500" fill="hold"/>
                                        <p:tgtEl>
                                          <p:spTgt spid="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down)">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down)">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2"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wipe(right)">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2"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right)">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17" grpId="0"/>
      <p:bldP spid="18" grpId="0"/>
      <p:bldP spid="19" grpId="0" build="p"/>
      <p:bldP spid="3"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203132" y="6386661"/>
            <a:ext cx="1905000" cy="457200"/>
          </a:xfrm>
        </p:spPr>
        <p:txBody>
          <a:bodyPr/>
          <a:lstStyle/>
          <a:p>
            <a:pPr>
              <a:defRPr/>
            </a:pPr>
            <a:fld id="{BC746DFC-9129-459D-969B-018A55300B2C}" type="slidenum">
              <a:rPr lang="zh-CN" altLang="en-US" smtClean="0"/>
              <a:pPr>
                <a:defRPr/>
              </a:pPr>
              <a:t>42</a:t>
            </a:fld>
            <a:endParaRPr lang="en-US" altLang="zh-CN"/>
          </a:p>
        </p:txBody>
      </p:sp>
      <p:sp>
        <p:nvSpPr>
          <p:cNvPr id="7" name="Rectangle 3"/>
          <p:cNvSpPr txBox="1">
            <a:spLocks noChangeArrowheads="1"/>
          </p:cNvSpPr>
          <p:nvPr/>
        </p:nvSpPr>
        <p:spPr bwMode="auto">
          <a:xfrm>
            <a:off x="755576" y="620688"/>
            <a:ext cx="7488238"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110000"/>
              </a:lnSpc>
              <a:spcBef>
                <a:spcPct val="15000"/>
              </a:spcBef>
              <a:spcAft>
                <a:spcPct val="5000"/>
              </a:spcAft>
              <a:buClr>
                <a:schemeClr val="folHlink"/>
              </a:buClr>
              <a:buSzPct val="60000"/>
              <a:buFont typeface="Wingdings" pitchFamily="2" charset="2"/>
              <a:buNone/>
              <a:defRPr sz="2800" b="1">
                <a:solidFill>
                  <a:schemeClr val="tx2"/>
                </a:solidFill>
                <a:latin typeface="+mn-lt"/>
                <a:ea typeface="+mn-ea"/>
                <a:cs typeface="+mn-cs"/>
              </a:defRPr>
            </a:lvl1pPr>
            <a:lvl2pPr marL="742950" indent="-285750" algn="l" rtl="0" eaLnBrk="0" fontAlgn="base"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mn-lt"/>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marL="457200" indent="-457200" algn="l" eaLnBrk="1" hangingPunct="1">
              <a:lnSpc>
                <a:spcPct val="100000"/>
              </a:lnSpc>
              <a:spcBef>
                <a:spcPts val="600"/>
              </a:spcBef>
              <a:buFont typeface="Wingdings" panose="05000000000000000000" pitchFamily="2" charset="2"/>
              <a:buChar char="n"/>
            </a:pPr>
            <a:r>
              <a:rPr lang="zh-CN" altLang="en-US" dirty="0">
                <a:latin typeface="华文中宋" pitchFamily="2" charset="-122"/>
                <a:ea typeface="华文中宋" pitchFamily="2" charset="-122"/>
              </a:rPr>
              <a:t>逻辑地址</a:t>
            </a:r>
            <a:endParaRPr lang="en-US" altLang="zh-CN" dirty="0">
              <a:latin typeface="华文中宋" pitchFamily="2" charset="-122"/>
              <a:ea typeface="华文中宋" pitchFamily="2" charset="-122"/>
            </a:endParaRPr>
          </a:p>
          <a:p>
            <a:pPr algn="l" eaLnBrk="1" hangingPunct="1">
              <a:lnSpc>
                <a:spcPct val="100000"/>
              </a:lnSpc>
              <a:spcBef>
                <a:spcPts val="600"/>
              </a:spcBef>
            </a:pPr>
            <a:r>
              <a:rPr lang="zh-CN" altLang="en-US" sz="2600" kern="0" dirty="0"/>
              <a:t>每个存储单元的逻辑地址由两部分组成</a:t>
            </a:r>
          </a:p>
          <a:p>
            <a:pPr lvl="1" eaLnBrk="1" hangingPunct="1">
              <a:lnSpc>
                <a:spcPct val="100000"/>
              </a:lnSpc>
              <a:spcBef>
                <a:spcPct val="0"/>
              </a:spcBef>
              <a:spcAft>
                <a:spcPts val="200"/>
              </a:spcAft>
            </a:pPr>
            <a:r>
              <a:rPr lang="en-US" altLang="zh-CN" kern="0" dirty="0"/>
              <a:t>16</a:t>
            </a:r>
            <a:r>
              <a:rPr lang="zh-CN" altLang="en-US" kern="0" dirty="0"/>
              <a:t>位的段（基）地址</a:t>
            </a:r>
            <a:endParaRPr lang="en-US" altLang="zh-CN" kern="0" dirty="0"/>
          </a:p>
          <a:p>
            <a:pPr marL="457200" lvl="1" indent="0" eaLnBrk="1" hangingPunct="1">
              <a:lnSpc>
                <a:spcPct val="100000"/>
              </a:lnSpc>
              <a:spcBef>
                <a:spcPct val="0"/>
              </a:spcBef>
              <a:spcAft>
                <a:spcPts val="200"/>
              </a:spcAft>
              <a:buFont typeface="Wingdings" pitchFamily="2" charset="2"/>
              <a:buNone/>
            </a:pPr>
            <a:r>
              <a:rPr lang="en-US" altLang="zh-CN" kern="0" dirty="0"/>
              <a:t>---</a:t>
            </a:r>
            <a:r>
              <a:rPr lang="zh-CN" altLang="en-US" kern="0" dirty="0"/>
              <a:t>决定该逻辑段在内存中的起始位置</a:t>
            </a:r>
          </a:p>
          <a:p>
            <a:pPr lvl="1" eaLnBrk="1" hangingPunct="1">
              <a:lnSpc>
                <a:spcPct val="100000"/>
              </a:lnSpc>
              <a:spcBef>
                <a:spcPct val="0"/>
              </a:spcBef>
              <a:spcAft>
                <a:spcPts val="200"/>
              </a:spcAft>
            </a:pPr>
            <a:r>
              <a:rPr lang="en-US" altLang="zh-CN" kern="0" dirty="0"/>
              <a:t>16</a:t>
            </a:r>
            <a:r>
              <a:rPr lang="zh-CN" altLang="en-US" kern="0" dirty="0"/>
              <a:t>位的段内地址，也叫</a:t>
            </a:r>
            <a:r>
              <a:rPr lang="zh-CN" altLang="en-US" kern="0" dirty="0">
                <a:latin typeface="楷体_GB2312" pitchFamily="49" charset="-122"/>
              </a:rPr>
              <a:t>相对地址，或偏移地址</a:t>
            </a:r>
            <a:endParaRPr lang="en-US" altLang="zh-CN" kern="0" dirty="0">
              <a:latin typeface="楷体_GB2312" pitchFamily="49" charset="-122"/>
            </a:endParaRPr>
          </a:p>
          <a:p>
            <a:pPr marL="457200" lvl="1" indent="0" eaLnBrk="1" hangingPunct="1">
              <a:lnSpc>
                <a:spcPct val="100000"/>
              </a:lnSpc>
              <a:spcBef>
                <a:spcPct val="0"/>
              </a:spcBef>
              <a:spcAft>
                <a:spcPts val="200"/>
              </a:spcAft>
              <a:buFont typeface="Wingdings" pitchFamily="2" charset="2"/>
              <a:buNone/>
            </a:pPr>
            <a:r>
              <a:rPr lang="en-US" altLang="zh-CN" kern="0" dirty="0"/>
              <a:t>---</a:t>
            </a:r>
            <a:r>
              <a:rPr lang="zh-CN" altLang="en-US" kern="0" dirty="0"/>
              <a:t>决定该存储单元相对段起始单元的距离</a:t>
            </a:r>
            <a:endParaRPr lang="en-US" altLang="zh-CN" kern="0" dirty="0"/>
          </a:p>
          <a:p>
            <a:pPr marL="457200" lvl="1" indent="0" eaLnBrk="1" hangingPunct="1">
              <a:lnSpc>
                <a:spcPct val="100000"/>
              </a:lnSpc>
              <a:spcBef>
                <a:spcPct val="0"/>
              </a:spcBef>
              <a:spcAft>
                <a:spcPts val="200"/>
              </a:spcAft>
              <a:buNone/>
            </a:pPr>
            <a:endParaRPr lang="en-US" altLang="zh-CN" kern="0" dirty="0"/>
          </a:p>
          <a:p>
            <a:pPr marL="457200" lvl="1" indent="0" eaLnBrk="1" hangingPunct="1">
              <a:lnSpc>
                <a:spcPct val="100000"/>
              </a:lnSpc>
              <a:spcBef>
                <a:spcPct val="0"/>
              </a:spcBef>
              <a:spcAft>
                <a:spcPts val="200"/>
              </a:spcAft>
              <a:buNone/>
            </a:pPr>
            <a:r>
              <a:rPr lang="zh-CN" altLang="en-US" kern="0" dirty="0"/>
              <a:t>逻辑段的起始单元称为段首，</a:t>
            </a:r>
            <a:r>
              <a:rPr lang="zh-CN" altLang="en-US" kern="0" dirty="0">
                <a:latin typeface="楷体_GB2312" pitchFamily="49" charset="-122"/>
              </a:rPr>
              <a:t>段首的偏移地址</a:t>
            </a:r>
            <a:r>
              <a:rPr lang="en-US" altLang="zh-CN" kern="0" dirty="0">
                <a:latin typeface="楷体_GB2312" pitchFamily="49" charset="-122"/>
              </a:rPr>
              <a:t>=0</a:t>
            </a:r>
          </a:p>
          <a:p>
            <a:pPr marL="457200" lvl="1" indent="0" eaLnBrk="1" hangingPunct="1">
              <a:lnSpc>
                <a:spcPct val="100000"/>
              </a:lnSpc>
              <a:spcBef>
                <a:spcPct val="0"/>
              </a:spcBef>
              <a:spcAft>
                <a:spcPts val="200"/>
              </a:spcAft>
              <a:buFont typeface="Wingdings" pitchFamily="2" charset="2"/>
              <a:buNone/>
            </a:pPr>
            <a:endParaRPr lang="zh-CN" altLang="en-US" kern="0" dirty="0"/>
          </a:p>
          <a:p>
            <a:pPr marL="457200" lvl="1" indent="0" eaLnBrk="1" hangingPunct="1">
              <a:lnSpc>
                <a:spcPct val="100000"/>
              </a:lnSpc>
              <a:spcBef>
                <a:spcPct val="0"/>
              </a:spcBef>
              <a:spcAft>
                <a:spcPts val="200"/>
              </a:spcAft>
              <a:buFont typeface="Wingdings" pitchFamily="2" charset="2"/>
              <a:buNone/>
            </a:pPr>
            <a:endParaRPr lang="zh-CN" altLang="en-US" kern="0" dirty="0"/>
          </a:p>
          <a:p>
            <a:pPr marL="457200" lvl="1" indent="0" eaLnBrk="1" hangingPunct="1">
              <a:lnSpc>
                <a:spcPct val="100000"/>
              </a:lnSpc>
              <a:spcBef>
                <a:spcPct val="0"/>
              </a:spcBef>
              <a:spcAft>
                <a:spcPts val="200"/>
              </a:spcAft>
              <a:buFont typeface="Wingdings" pitchFamily="2" charset="2"/>
              <a:buNone/>
            </a:pPr>
            <a:endParaRPr lang="zh-CN" altLang="en-US" kern="0" dirty="0"/>
          </a:p>
        </p:txBody>
      </p:sp>
      <p:sp>
        <p:nvSpPr>
          <p:cNvPr id="5" name="Rectangle 61"/>
          <p:cNvSpPr>
            <a:spLocks noChangeArrowheads="1"/>
          </p:cNvSpPr>
          <p:nvPr/>
        </p:nvSpPr>
        <p:spPr bwMode="auto">
          <a:xfrm>
            <a:off x="6229871" y="5162451"/>
            <a:ext cx="1506537" cy="6096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6" name="Rectangle 44"/>
          <p:cNvSpPr>
            <a:spLocks noChangeArrowheads="1"/>
          </p:cNvSpPr>
          <p:nvPr/>
        </p:nvSpPr>
        <p:spPr bwMode="auto">
          <a:xfrm>
            <a:off x="2778646" y="5164038"/>
            <a:ext cx="3451225" cy="6096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8" name="Text Box 46"/>
          <p:cNvSpPr txBox="1">
            <a:spLocks noChangeArrowheads="1"/>
          </p:cNvSpPr>
          <p:nvPr/>
        </p:nvSpPr>
        <p:spPr bwMode="auto">
          <a:xfrm>
            <a:off x="6436246" y="5240238"/>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rgbClr val="301010"/>
                </a:solidFill>
                <a:latin typeface="Times New Roman" pitchFamily="18" charset="0"/>
                <a:ea typeface="宋体" pitchFamily="2" charset="-122"/>
              </a:rPr>
              <a:t>0 0 0 0</a:t>
            </a:r>
            <a:endParaRPr kumimoji="1" lang="zh-CN" altLang="en-US" sz="2400">
              <a:solidFill>
                <a:schemeClr val="tx1"/>
              </a:solidFill>
              <a:latin typeface="Times New Roman" pitchFamily="18" charset="0"/>
              <a:ea typeface="宋体" pitchFamily="2" charset="-122"/>
            </a:endParaRPr>
          </a:p>
        </p:txBody>
      </p:sp>
      <p:sp>
        <p:nvSpPr>
          <p:cNvPr id="9" name="Text Box 47"/>
          <p:cNvSpPr txBox="1">
            <a:spLocks noChangeArrowheads="1"/>
          </p:cNvSpPr>
          <p:nvPr/>
        </p:nvSpPr>
        <p:spPr bwMode="auto">
          <a:xfrm>
            <a:off x="3540646" y="6138763"/>
            <a:ext cx="236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dirty="0">
                <a:solidFill>
                  <a:schemeClr val="tx1"/>
                </a:solidFill>
                <a:latin typeface="Times New Roman" pitchFamily="18" charset="0"/>
                <a:ea typeface="宋体" pitchFamily="2" charset="-122"/>
              </a:rPr>
              <a:t>段基地址（16位）</a:t>
            </a:r>
            <a:endParaRPr kumimoji="1" lang="zh-CN" altLang="en-US" sz="2000" b="0" dirty="0">
              <a:solidFill>
                <a:schemeClr val="tx1"/>
              </a:solidFill>
              <a:latin typeface="Times New Roman" pitchFamily="18" charset="0"/>
              <a:ea typeface="宋体" pitchFamily="2" charset="-122"/>
            </a:endParaRPr>
          </a:p>
        </p:txBody>
      </p:sp>
      <p:sp>
        <p:nvSpPr>
          <p:cNvPr id="10" name="Text Box 48"/>
          <p:cNvSpPr txBox="1">
            <a:spLocks noChangeArrowheads="1"/>
          </p:cNvSpPr>
          <p:nvPr/>
        </p:nvSpPr>
        <p:spPr bwMode="auto">
          <a:xfrm>
            <a:off x="3635896" y="4290913"/>
            <a:ext cx="36718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段首地址（段首的物理地址）</a:t>
            </a:r>
            <a:endParaRPr kumimoji="1" lang="zh-CN" altLang="en-US" sz="2000" b="0">
              <a:solidFill>
                <a:schemeClr val="tx1"/>
              </a:solidFill>
              <a:latin typeface="Times New Roman" pitchFamily="18" charset="0"/>
              <a:ea typeface="宋体" pitchFamily="2" charset="-122"/>
            </a:endParaRPr>
          </a:p>
        </p:txBody>
      </p:sp>
      <p:sp>
        <p:nvSpPr>
          <p:cNvPr id="11" name="AutoShape 49"/>
          <p:cNvSpPr>
            <a:spLocks/>
          </p:cNvSpPr>
          <p:nvPr/>
        </p:nvSpPr>
        <p:spPr bwMode="auto">
          <a:xfrm rot="-5400000">
            <a:off x="4374083" y="4330601"/>
            <a:ext cx="228600" cy="3352800"/>
          </a:xfrm>
          <a:prstGeom prst="leftBrace">
            <a:avLst>
              <a:gd name="adj1" fmla="val 122222"/>
              <a:gd name="adj2" fmla="val 50000"/>
            </a:avLst>
          </a:prstGeom>
          <a:noFill/>
          <a:ln w="254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 name="Text Box 50"/>
          <p:cNvSpPr txBox="1">
            <a:spLocks noChangeArrowheads="1"/>
          </p:cNvSpPr>
          <p:nvPr/>
        </p:nvSpPr>
        <p:spPr bwMode="auto">
          <a:xfrm>
            <a:off x="2854846" y="52402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dirty="0">
                <a:solidFill>
                  <a:srgbClr val="301010"/>
                </a:solidFill>
                <a:latin typeface="Times New Roman" pitchFamily="18" charset="0"/>
                <a:ea typeface="宋体" pitchFamily="2" charset="-122"/>
              </a:rPr>
              <a:t>× × ×    • • •</a:t>
            </a:r>
          </a:p>
        </p:txBody>
      </p:sp>
      <p:sp>
        <p:nvSpPr>
          <p:cNvPr id="13" name="Text Box 51"/>
          <p:cNvSpPr txBox="1">
            <a:spLocks noChangeArrowheads="1"/>
          </p:cNvSpPr>
          <p:nvPr/>
        </p:nvSpPr>
        <p:spPr bwMode="auto">
          <a:xfrm>
            <a:off x="4912246" y="5245001"/>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rgbClr val="301010"/>
                </a:solidFill>
                <a:latin typeface="Times New Roman" pitchFamily="18" charset="0"/>
                <a:ea typeface="宋体" pitchFamily="2" charset="-122"/>
              </a:rPr>
              <a:t>× × ×</a:t>
            </a:r>
            <a:endParaRPr kumimoji="1" lang="zh-CN" altLang="en-US" sz="2400" b="0">
              <a:solidFill>
                <a:srgbClr val="301010"/>
              </a:solidFill>
              <a:latin typeface="Times New Roman" pitchFamily="18" charset="0"/>
              <a:ea typeface="宋体" pitchFamily="2" charset="-122"/>
            </a:endParaRPr>
          </a:p>
        </p:txBody>
      </p:sp>
      <p:sp>
        <p:nvSpPr>
          <p:cNvPr id="14" name="AutoShape 52"/>
          <p:cNvSpPr>
            <a:spLocks/>
          </p:cNvSpPr>
          <p:nvPr/>
        </p:nvSpPr>
        <p:spPr bwMode="auto">
          <a:xfrm rot="5400000">
            <a:off x="5079727" y="2478782"/>
            <a:ext cx="274638" cy="4724400"/>
          </a:xfrm>
          <a:prstGeom prst="leftBrace">
            <a:avLst>
              <a:gd name="adj1" fmla="val 172182"/>
              <a:gd name="adj2" fmla="val 50000"/>
            </a:avLst>
          </a:prstGeom>
          <a:noFill/>
          <a:ln w="254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5" name="Text Box 53"/>
          <p:cNvSpPr txBox="1">
            <a:spLocks noChangeArrowheads="1"/>
          </p:cNvSpPr>
          <p:nvPr/>
        </p:nvSpPr>
        <p:spPr bwMode="auto">
          <a:xfrm>
            <a:off x="2627833" y="4906863"/>
            <a:ext cx="576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600">
                <a:solidFill>
                  <a:schemeClr val="tx1"/>
                </a:solidFill>
                <a:ea typeface="宋体" pitchFamily="2" charset="-122"/>
              </a:rPr>
              <a:t>19</a:t>
            </a:r>
          </a:p>
        </p:txBody>
      </p:sp>
      <p:sp>
        <p:nvSpPr>
          <p:cNvPr id="16" name="Text Box 54"/>
          <p:cNvSpPr txBox="1">
            <a:spLocks noChangeArrowheads="1"/>
          </p:cNvSpPr>
          <p:nvPr/>
        </p:nvSpPr>
        <p:spPr bwMode="auto">
          <a:xfrm>
            <a:off x="7452246" y="4906863"/>
            <a:ext cx="360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600">
                <a:solidFill>
                  <a:schemeClr val="tx1"/>
                </a:solidFill>
                <a:ea typeface="宋体" pitchFamily="2" charset="-122"/>
              </a:rPr>
              <a:t>0</a:t>
            </a:r>
          </a:p>
        </p:txBody>
      </p:sp>
      <p:sp>
        <p:nvSpPr>
          <p:cNvPr id="17" name="Text Box 55"/>
          <p:cNvSpPr txBox="1">
            <a:spLocks noChangeArrowheads="1"/>
          </p:cNvSpPr>
          <p:nvPr/>
        </p:nvSpPr>
        <p:spPr bwMode="auto">
          <a:xfrm>
            <a:off x="5940946" y="4906863"/>
            <a:ext cx="360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600">
                <a:solidFill>
                  <a:schemeClr val="tx1"/>
                </a:solidFill>
                <a:ea typeface="宋体" pitchFamily="2" charset="-122"/>
              </a:rPr>
              <a:t>4</a:t>
            </a:r>
          </a:p>
        </p:txBody>
      </p:sp>
    </p:spTree>
    <p:extLst>
      <p:ext uri="{BB962C8B-B14F-4D97-AF65-F5344CB8AC3E}">
        <p14:creationId xmlns:p14="http://schemas.microsoft.com/office/powerpoint/2010/main" val="1021890251"/>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wipe(left)">
                                      <p:cBhvr>
                                        <p:cTn id="31" dur="500"/>
                                        <p:tgtEl>
                                          <p:spTgt spid="7">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left)">
                                      <p:cBhvr>
                                        <p:cTn id="36" dur="500"/>
                                        <p:tgtEl>
                                          <p:spTgt spid="7">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left)">
                                      <p:cBhvr>
                                        <p:cTn id="41" dur="500"/>
                                        <p:tgtEl>
                                          <p:spTgt spid="6"/>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left)">
                                      <p:cBhvr>
                                        <p:cTn id="44" dur="500"/>
                                        <p:tgtEl>
                                          <p:spTgt spid="12"/>
                                        </p:tgtEl>
                                      </p:cBhvr>
                                    </p:animEffect>
                                  </p:childTnLst>
                                </p:cTn>
                              </p:par>
                              <p:par>
                                <p:cTn id="45" presetID="18" presetClass="entr" presetSubtype="6" fill="hold" grpId="0" nodeType="with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strips(downRight)">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00"/>
                            </p:stCondLst>
                            <p:childTnLst>
                              <p:par>
                                <p:cTn id="54" presetID="22" presetClass="entr" presetSubtype="8" fill="hold" grpId="0" nodeType="afterEffect">
                                  <p:stCondLst>
                                    <p:cond delay="500"/>
                                  </p:stCondLst>
                                  <p:childTnLst>
                                    <p:set>
                                      <p:cBhvr>
                                        <p:cTn id="55" dur="1" fill="hold">
                                          <p:stCondLst>
                                            <p:cond delay="0"/>
                                          </p:stCondLst>
                                        </p:cTn>
                                        <p:tgtEl>
                                          <p:spTgt spid="9"/>
                                        </p:tgtEl>
                                        <p:attrNameLst>
                                          <p:attrName>style.visibility</p:attrName>
                                        </p:attrNameLst>
                                      </p:cBhvr>
                                      <p:to>
                                        <p:strVal val="visible"/>
                                      </p:to>
                                    </p:set>
                                    <p:animEffect transition="in" filter="wipe(left)">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wipe(left)">
                                      <p:cBhvr>
                                        <p:cTn id="61" dur="500"/>
                                        <p:tgtEl>
                                          <p:spTgt spid="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animEffect transition="in" filter="wipe(left)">
                                      <p:cBhvr>
                                        <p:cTn id="64" dur="500"/>
                                        <p:tgtEl>
                                          <p:spTgt spid="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wipe(left)">
                                      <p:cBhvr>
                                        <p:cTn id="69" dur="500"/>
                                        <p:tgtEl>
                                          <p:spTgt spid="14"/>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10"/>
                                        </p:tgtEl>
                                        <p:attrNameLst>
                                          <p:attrName>style.visibility</p:attrName>
                                        </p:attrNameLst>
                                      </p:cBhvr>
                                      <p:to>
                                        <p:strVal val="visible"/>
                                      </p:to>
                                    </p:set>
                                    <p:animEffect transition="in" filter="wipe(left)">
                                      <p:cBhvr>
                                        <p:cTn id="73" dur="500"/>
                                        <p:tgtEl>
                                          <p:spTgt spid="10"/>
                                        </p:tgtEl>
                                      </p:cBhvr>
                                    </p:animEffect>
                                  </p:childTnLst>
                                </p:cTn>
                              </p:par>
                            </p:childTnLst>
                          </p:cTn>
                        </p:par>
                        <p:par>
                          <p:cTn id="74" fill="hold">
                            <p:stCondLst>
                              <p:cond delay="1000"/>
                            </p:stCondLst>
                            <p:childTnLst>
                              <p:par>
                                <p:cTn id="75" presetID="22" presetClass="entr" presetSubtype="8" fill="hold" grpId="0" nodeType="afterEffect">
                                  <p:stCondLst>
                                    <p:cond delay="500"/>
                                  </p:stCondLst>
                                  <p:childTnLst>
                                    <p:set>
                                      <p:cBhvr>
                                        <p:cTn id="76" dur="1" fill="hold">
                                          <p:stCondLst>
                                            <p:cond delay="0"/>
                                          </p:stCondLst>
                                        </p:cTn>
                                        <p:tgtEl>
                                          <p:spTgt spid="15"/>
                                        </p:tgtEl>
                                        <p:attrNameLst>
                                          <p:attrName>style.visibility</p:attrName>
                                        </p:attrNameLst>
                                      </p:cBhvr>
                                      <p:to>
                                        <p:strVal val="visible"/>
                                      </p:to>
                                    </p:set>
                                    <p:animEffect transition="in" filter="wipe(left)">
                                      <p:cBhvr>
                                        <p:cTn id="77" dur="500"/>
                                        <p:tgtEl>
                                          <p:spTgt spid="15"/>
                                        </p:tgtEl>
                                      </p:cBhvr>
                                    </p:animEffect>
                                  </p:childTnLst>
                                </p:cTn>
                              </p:par>
                            </p:childTnLst>
                          </p:cTn>
                        </p:par>
                        <p:par>
                          <p:cTn id="78" fill="hold">
                            <p:stCondLst>
                              <p:cond delay="2000"/>
                            </p:stCondLst>
                            <p:childTnLst>
                              <p:par>
                                <p:cTn id="79" presetID="18" presetClass="entr" presetSubtype="6" fill="hold" grpId="0" nodeType="afterEffect">
                                  <p:stCondLst>
                                    <p:cond delay="0"/>
                                  </p:stCondLst>
                                  <p:childTnLst>
                                    <p:set>
                                      <p:cBhvr>
                                        <p:cTn id="80" dur="1" fill="hold">
                                          <p:stCondLst>
                                            <p:cond delay="0"/>
                                          </p:stCondLst>
                                        </p:cTn>
                                        <p:tgtEl>
                                          <p:spTgt spid="17"/>
                                        </p:tgtEl>
                                        <p:attrNameLst>
                                          <p:attrName>style.visibility</p:attrName>
                                        </p:attrNameLst>
                                      </p:cBhvr>
                                      <p:to>
                                        <p:strVal val="visible"/>
                                      </p:to>
                                    </p:set>
                                    <p:animEffect transition="in" filter="strips(downRight)">
                                      <p:cBhvr>
                                        <p:cTn id="81" dur="500"/>
                                        <p:tgtEl>
                                          <p:spTgt spid="17"/>
                                        </p:tgtEl>
                                      </p:cBhvr>
                                    </p:animEffect>
                                  </p:childTnLst>
                                </p:cTn>
                              </p:par>
                            </p:childTnLst>
                          </p:cTn>
                        </p:par>
                        <p:par>
                          <p:cTn id="82" fill="hold">
                            <p:stCondLst>
                              <p:cond delay="2500"/>
                            </p:stCondLst>
                            <p:childTnLst>
                              <p:par>
                                <p:cTn id="83" presetID="18" presetClass="entr" presetSubtype="6" fill="hold" grpId="0" nodeType="after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strips(downRight)">
                                      <p:cBhvr>
                                        <p:cTn id="8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0" grpId="0"/>
      <p:bldP spid="11" grpId="0" animBg="1"/>
      <p:bldP spid="12" grpId="0"/>
      <p:bldP spid="13" grpId="0"/>
      <p:bldP spid="14" grpId="0" animBg="1"/>
      <p:bldP spid="15" grpId="0"/>
      <p:bldP spid="16" grpId="0"/>
      <p:bldP spid="1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A0730116-1767-45FC-B556-2A35E7AC4C0F}"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43</a:t>
            </a:fld>
            <a:endParaRPr lang="en-US" altLang="zh-CN" sz="1400" b="0">
              <a:solidFill>
                <a:schemeClr val="tx1"/>
              </a:solidFill>
              <a:ea typeface="宋体" pitchFamily="2" charset="-122"/>
            </a:endParaRPr>
          </a:p>
        </p:txBody>
      </p:sp>
      <p:sp>
        <p:nvSpPr>
          <p:cNvPr id="24" name="Rectangle 3"/>
          <p:cNvSpPr txBox="1">
            <a:spLocks noChangeArrowheads="1"/>
          </p:cNvSpPr>
          <p:nvPr/>
        </p:nvSpPr>
        <p:spPr bwMode="auto">
          <a:xfrm>
            <a:off x="454199" y="2399928"/>
            <a:ext cx="3846512"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110000"/>
              </a:lnSpc>
              <a:spcBef>
                <a:spcPct val="15000"/>
              </a:spcBef>
              <a:spcAft>
                <a:spcPct val="5000"/>
              </a:spcAft>
              <a:buClr>
                <a:schemeClr val="folHlink"/>
              </a:buClr>
              <a:buSzPct val="60000"/>
              <a:buFont typeface="Wingdings" pitchFamily="2" charset="2"/>
              <a:buNone/>
              <a:defRPr sz="2800" b="1">
                <a:solidFill>
                  <a:schemeClr val="tx2"/>
                </a:solidFill>
                <a:latin typeface="+mn-lt"/>
                <a:ea typeface="+mn-ea"/>
                <a:cs typeface="+mn-cs"/>
              </a:defRPr>
            </a:lvl1pPr>
            <a:lvl2pPr marL="742950" indent="-285750" algn="l" rtl="0" eaLnBrk="0" fontAlgn="base"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mn-lt"/>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marL="268288" indent="-268288" algn="l" eaLnBrk="1" hangingPunct="1">
              <a:lnSpc>
                <a:spcPct val="120000"/>
              </a:lnSpc>
              <a:spcBef>
                <a:spcPct val="50000"/>
              </a:spcBef>
              <a:spcAft>
                <a:spcPct val="0"/>
              </a:spcAft>
              <a:buClr>
                <a:schemeClr val="tx2"/>
              </a:buClr>
              <a:defRPr/>
            </a:pPr>
            <a:r>
              <a:rPr lang="zh-CN" altLang="en-US" kern="1200" dirty="0">
                <a:latin typeface="华文中宋" pitchFamily="2" charset="-122"/>
                <a:ea typeface="华文中宋" pitchFamily="2" charset="-122"/>
              </a:rPr>
              <a:t>例：</a:t>
            </a:r>
          </a:p>
          <a:p>
            <a:pPr marL="712788" lvl="1" indent="-265113" eaLnBrk="1" hangingPunct="1">
              <a:lnSpc>
                <a:spcPct val="120000"/>
              </a:lnSpc>
              <a:defRPr/>
            </a:pPr>
            <a:r>
              <a:rPr lang="zh-CN" altLang="en-US" kern="0" dirty="0"/>
              <a:t>段基地址 =6000</a:t>
            </a:r>
            <a:r>
              <a:rPr lang="en-US" altLang="zh-CN" kern="0" dirty="0"/>
              <a:t>H</a:t>
            </a:r>
          </a:p>
          <a:p>
            <a:pPr marL="712788" lvl="1" indent="-265113" eaLnBrk="1" hangingPunct="1">
              <a:lnSpc>
                <a:spcPct val="120000"/>
              </a:lnSpc>
              <a:defRPr/>
            </a:pPr>
            <a:r>
              <a:rPr lang="zh-CN" altLang="en-US" kern="0" dirty="0"/>
              <a:t>段首地址</a:t>
            </a:r>
          </a:p>
          <a:p>
            <a:pPr marL="712788" lvl="1" indent="-265113" eaLnBrk="1" hangingPunct="1">
              <a:lnSpc>
                <a:spcPct val="120000"/>
              </a:lnSpc>
              <a:defRPr/>
            </a:pPr>
            <a:r>
              <a:rPr lang="zh-CN" altLang="en-US" kern="0" dirty="0"/>
              <a:t>偏移地址</a:t>
            </a:r>
            <a:r>
              <a:rPr lang="en-US" altLang="zh-CN" kern="0" dirty="0"/>
              <a:t>=0005H</a:t>
            </a:r>
          </a:p>
          <a:p>
            <a:pPr marL="712788" lvl="1" indent="-265113" eaLnBrk="1" hangingPunct="1">
              <a:lnSpc>
                <a:spcPct val="120000"/>
              </a:lnSpc>
              <a:defRPr/>
            </a:pPr>
            <a:r>
              <a:rPr lang="zh-CN" altLang="en-US" kern="0" dirty="0"/>
              <a:t>物理地址</a:t>
            </a:r>
          </a:p>
        </p:txBody>
      </p:sp>
      <p:sp>
        <p:nvSpPr>
          <p:cNvPr id="25" name="Rectangle 4"/>
          <p:cNvSpPr>
            <a:spLocks noChangeArrowheads="1"/>
          </p:cNvSpPr>
          <p:nvPr/>
        </p:nvSpPr>
        <p:spPr bwMode="auto">
          <a:xfrm>
            <a:off x="5799311" y="3000003"/>
            <a:ext cx="1676400"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6" name="Rectangle 5"/>
          <p:cNvSpPr>
            <a:spLocks noChangeArrowheads="1"/>
          </p:cNvSpPr>
          <p:nvPr/>
        </p:nvSpPr>
        <p:spPr bwMode="auto">
          <a:xfrm>
            <a:off x="5799311" y="3381003"/>
            <a:ext cx="1676400"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7" name="Rectangle 6"/>
          <p:cNvSpPr>
            <a:spLocks noChangeArrowheads="1"/>
          </p:cNvSpPr>
          <p:nvPr/>
        </p:nvSpPr>
        <p:spPr bwMode="auto">
          <a:xfrm>
            <a:off x="5799311" y="3762003"/>
            <a:ext cx="1676400"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8" name="Rectangle 7"/>
          <p:cNvSpPr>
            <a:spLocks noChangeArrowheads="1"/>
          </p:cNvSpPr>
          <p:nvPr/>
        </p:nvSpPr>
        <p:spPr bwMode="auto">
          <a:xfrm>
            <a:off x="5799311" y="4539878"/>
            <a:ext cx="1676400"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9" name="Rectangle 8"/>
          <p:cNvSpPr>
            <a:spLocks noChangeArrowheads="1"/>
          </p:cNvSpPr>
          <p:nvPr/>
        </p:nvSpPr>
        <p:spPr bwMode="auto">
          <a:xfrm>
            <a:off x="5792167" y="4924053"/>
            <a:ext cx="1676400"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30" name="Line 9"/>
          <p:cNvSpPr>
            <a:spLocks noChangeShapeType="1"/>
          </p:cNvSpPr>
          <p:nvPr/>
        </p:nvSpPr>
        <p:spPr bwMode="auto">
          <a:xfrm>
            <a:off x="5796136" y="2544391"/>
            <a:ext cx="0" cy="357981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Line 10"/>
          <p:cNvSpPr>
            <a:spLocks noChangeShapeType="1"/>
          </p:cNvSpPr>
          <p:nvPr/>
        </p:nvSpPr>
        <p:spPr bwMode="auto">
          <a:xfrm>
            <a:off x="7477299" y="2569791"/>
            <a:ext cx="0" cy="3579812"/>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Freeform 11"/>
          <p:cNvSpPr>
            <a:spLocks/>
          </p:cNvSpPr>
          <p:nvPr/>
        </p:nvSpPr>
        <p:spPr bwMode="auto">
          <a:xfrm>
            <a:off x="5796136" y="2455491"/>
            <a:ext cx="1685925" cy="377825"/>
          </a:xfrm>
          <a:custGeom>
            <a:avLst/>
            <a:gdLst>
              <a:gd name="T0" fmla="*/ 0 w 1062"/>
              <a:gd name="T1" fmla="*/ 2147483647 h 238"/>
              <a:gd name="T2" fmla="*/ 2147483647 w 1062"/>
              <a:gd name="T3" fmla="*/ 2147483647 h 238"/>
              <a:gd name="T4" fmla="*/ 2147483647 w 1062"/>
              <a:gd name="T5" fmla="*/ 0 h 238"/>
              <a:gd name="T6" fmla="*/ 2147483647 w 1062"/>
              <a:gd name="T7" fmla="*/ 2147483647 h 238"/>
              <a:gd name="T8" fmla="*/ 2147483647 w 1062"/>
              <a:gd name="T9" fmla="*/ 2147483647 h 238"/>
              <a:gd name="T10" fmla="*/ 2147483647 w 1062"/>
              <a:gd name="T11" fmla="*/ 2147483647 h 238"/>
              <a:gd name="T12" fmla="*/ 2147483647 w 1062"/>
              <a:gd name="T13" fmla="*/ 2147483647 h 238"/>
              <a:gd name="T14" fmla="*/ 2147483647 w 1062"/>
              <a:gd name="T15" fmla="*/ 2147483647 h 238"/>
              <a:gd name="T16" fmla="*/ 2147483647 w 1062"/>
              <a:gd name="T17" fmla="*/ 2147483647 h 23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62"/>
              <a:gd name="T28" fmla="*/ 0 h 238"/>
              <a:gd name="T29" fmla="*/ 1062 w 1062"/>
              <a:gd name="T30" fmla="*/ 238 h 23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62" h="238">
                <a:moveTo>
                  <a:pt x="0" y="74"/>
                </a:moveTo>
                <a:cubicBezTo>
                  <a:pt x="11" y="63"/>
                  <a:pt x="54" y="24"/>
                  <a:pt x="65" y="18"/>
                </a:cubicBezTo>
                <a:cubicBezTo>
                  <a:pt x="82" y="9"/>
                  <a:pt x="120" y="0"/>
                  <a:pt x="120" y="0"/>
                </a:cubicBezTo>
                <a:cubicBezTo>
                  <a:pt x="178" y="14"/>
                  <a:pt x="236" y="21"/>
                  <a:pt x="296" y="28"/>
                </a:cubicBezTo>
                <a:cubicBezTo>
                  <a:pt x="389" y="64"/>
                  <a:pt x="459" y="133"/>
                  <a:pt x="545" y="175"/>
                </a:cubicBezTo>
                <a:cubicBezTo>
                  <a:pt x="572" y="202"/>
                  <a:pt x="606" y="209"/>
                  <a:pt x="637" y="231"/>
                </a:cubicBezTo>
                <a:cubicBezTo>
                  <a:pt x="726" y="228"/>
                  <a:pt x="817" y="238"/>
                  <a:pt x="905" y="222"/>
                </a:cubicBezTo>
                <a:cubicBezTo>
                  <a:pt x="927" y="218"/>
                  <a:pt x="935" y="190"/>
                  <a:pt x="951" y="175"/>
                </a:cubicBezTo>
                <a:cubicBezTo>
                  <a:pt x="989" y="139"/>
                  <a:pt x="1025" y="102"/>
                  <a:pt x="1062" y="65"/>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3" name="Freeform 12"/>
          <p:cNvSpPr>
            <a:spLocks/>
          </p:cNvSpPr>
          <p:nvPr/>
        </p:nvSpPr>
        <p:spPr bwMode="auto">
          <a:xfrm>
            <a:off x="5764386" y="5803528"/>
            <a:ext cx="1731963" cy="444500"/>
          </a:xfrm>
          <a:custGeom>
            <a:avLst/>
            <a:gdLst>
              <a:gd name="T0" fmla="*/ 2147483647 w 1091"/>
              <a:gd name="T1" fmla="*/ 2147483647 h 280"/>
              <a:gd name="T2" fmla="*/ 2147483647 w 1091"/>
              <a:gd name="T3" fmla="*/ 2147483647 h 280"/>
              <a:gd name="T4" fmla="*/ 2147483647 w 1091"/>
              <a:gd name="T5" fmla="*/ 2147483647 h 280"/>
              <a:gd name="T6" fmla="*/ 2147483647 w 1091"/>
              <a:gd name="T7" fmla="*/ 2147483647 h 280"/>
              <a:gd name="T8" fmla="*/ 2147483647 w 1091"/>
              <a:gd name="T9" fmla="*/ 0 h 280"/>
              <a:gd name="T10" fmla="*/ 2147483647 w 1091"/>
              <a:gd name="T11" fmla="*/ 2147483647 h 280"/>
              <a:gd name="T12" fmla="*/ 2147483647 w 1091"/>
              <a:gd name="T13" fmla="*/ 2147483647 h 280"/>
              <a:gd name="T14" fmla="*/ 2147483647 w 1091"/>
              <a:gd name="T15" fmla="*/ 2147483647 h 280"/>
              <a:gd name="T16" fmla="*/ 2147483647 w 1091"/>
              <a:gd name="T17" fmla="*/ 2147483647 h 280"/>
              <a:gd name="T18" fmla="*/ 2147483647 w 1091"/>
              <a:gd name="T19" fmla="*/ 2147483647 h 280"/>
              <a:gd name="T20" fmla="*/ 2147483647 w 1091"/>
              <a:gd name="T21" fmla="*/ 2147483647 h 280"/>
              <a:gd name="T22" fmla="*/ 2147483647 w 1091"/>
              <a:gd name="T23" fmla="*/ 2147483647 h 280"/>
              <a:gd name="T24" fmla="*/ 2147483647 w 1091"/>
              <a:gd name="T25" fmla="*/ 2147483647 h 28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91"/>
              <a:gd name="T40" fmla="*/ 0 h 280"/>
              <a:gd name="T41" fmla="*/ 1091 w 1091"/>
              <a:gd name="T42" fmla="*/ 280 h 28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91" h="280">
                <a:moveTo>
                  <a:pt x="11" y="222"/>
                </a:moveTo>
                <a:cubicBezTo>
                  <a:pt x="85" y="198"/>
                  <a:pt x="0" y="234"/>
                  <a:pt x="48" y="185"/>
                </a:cubicBezTo>
                <a:cubicBezTo>
                  <a:pt x="64" y="169"/>
                  <a:pt x="87" y="164"/>
                  <a:pt x="103" y="148"/>
                </a:cubicBezTo>
                <a:cubicBezTo>
                  <a:pt x="133" y="118"/>
                  <a:pt x="166" y="97"/>
                  <a:pt x="205" y="83"/>
                </a:cubicBezTo>
                <a:cubicBezTo>
                  <a:pt x="245" y="43"/>
                  <a:pt x="281" y="17"/>
                  <a:pt x="334" y="0"/>
                </a:cubicBezTo>
                <a:cubicBezTo>
                  <a:pt x="368" y="3"/>
                  <a:pt x="403" y="1"/>
                  <a:pt x="436" y="9"/>
                </a:cubicBezTo>
                <a:cubicBezTo>
                  <a:pt x="452" y="13"/>
                  <a:pt x="477" y="54"/>
                  <a:pt x="491" y="65"/>
                </a:cubicBezTo>
                <a:cubicBezTo>
                  <a:pt x="535" y="99"/>
                  <a:pt x="540" y="99"/>
                  <a:pt x="583" y="120"/>
                </a:cubicBezTo>
                <a:cubicBezTo>
                  <a:pt x="660" y="197"/>
                  <a:pt x="753" y="242"/>
                  <a:pt x="860" y="259"/>
                </a:cubicBezTo>
                <a:cubicBezTo>
                  <a:pt x="925" y="280"/>
                  <a:pt x="912" y="279"/>
                  <a:pt x="1026" y="259"/>
                </a:cubicBezTo>
                <a:cubicBezTo>
                  <a:pt x="1035" y="257"/>
                  <a:pt x="1038" y="246"/>
                  <a:pt x="1045" y="240"/>
                </a:cubicBezTo>
                <a:cubicBezTo>
                  <a:pt x="1054" y="233"/>
                  <a:pt x="1064" y="229"/>
                  <a:pt x="1073" y="222"/>
                </a:cubicBezTo>
                <a:cubicBezTo>
                  <a:pt x="1080" y="217"/>
                  <a:pt x="1091" y="203"/>
                  <a:pt x="1091" y="203"/>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4" name="AutoShape 13"/>
          <p:cNvSpPr>
            <a:spLocks/>
          </p:cNvSpPr>
          <p:nvPr/>
        </p:nvSpPr>
        <p:spPr bwMode="auto">
          <a:xfrm>
            <a:off x="7628111" y="3060328"/>
            <a:ext cx="242888" cy="2684463"/>
          </a:xfrm>
          <a:prstGeom prst="rightBrace">
            <a:avLst>
              <a:gd name="adj1" fmla="val 92102"/>
              <a:gd name="adj2" fmla="val 50000"/>
            </a:avLst>
          </a:prstGeom>
          <a:noFill/>
          <a:ln w="22225"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35" name="Text Box 15"/>
          <p:cNvSpPr txBox="1">
            <a:spLocks noChangeArrowheads="1"/>
          </p:cNvSpPr>
          <p:nvPr/>
        </p:nvSpPr>
        <p:spPr bwMode="auto">
          <a:xfrm>
            <a:off x="7932911" y="3803278"/>
            <a:ext cx="457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数据段</a:t>
            </a:r>
          </a:p>
        </p:txBody>
      </p:sp>
      <p:sp>
        <p:nvSpPr>
          <p:cNvPr id="36" name="Text Box 17"/>
          <p:cNvSpPr txBox="1">
            <a:spLocks noChangeArrowheads="1"/>
          </p:cNvSpPr>
          <p:nvPr/>
        </p:nvSpPr>
        <p:spPr bwMode="auto">
          <a:xfrm>
            <a:off x="4646140" y="4946874"/>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dirty="0">
                <a:solidFill>
                  <a:schemeClr val="tx1"/>
                </a:solidFill>
                <a:latin typeface="Times New Roman" pitchFamily="18" charset="0"/>
                <a:ea typeface="宋体" pitchFamily="2" charset="-122"/>
              </a:rPr>
              <a:t>600</a:t>
            </a:r>
            <a:r>
              <a:rPr kumimoji="1" lang="zh-CN" altLang="zh-CN" sz="2400" dirty="0">
                <a:solidFill>
                  <a:schemeClr val="tx1"/>
                </a:solidFill>
                <a:latin typeface="Times New Roman" pitchFamily="18" charset="0"/>
                <a:ea typeface="宋体" pitchFamily="2" charset="-122"/>
              </a:rPr>
              <a:t>0</a:t>
            </a:r>
            <a:r>
              <a:rPr kumimoji="1" lang="en-US" altLang="zh-CN" sz="2400" dirty="0">
                <a:solidFill>
                  <a:schemeClr val="tx1"/>
                </a:solidFill>
                <a:latin typeface="Times New Roman" pitchFamily="18" charset="0"/>
                <a:ea typeface="宋体" pitchFamily="2" charset="-122"/>
              </a:rPr>
              <a:t>5H</a:t>
            </a:r>
          </a:p>
        </p:txBody>
      </p:sp>
      <p:sp>
        <p:nvSpPr>
          <p:cNvPr id="37" name="Line 18"/>
          <p:cNvSpPr>
            <a:spLocks noChangeShapeType="1"/>
          </p:cNvSpPr>
          <p:nvPr/>
        </p:nvSpPr>
        <p:spPr bwMode="auto">
          <a:xfrm>
            <a:off x="2614786" y="4809753"/>
            <a:ext cx="1969443" cy="134341"/>
          </a:xfrm>
          <a:prstGeom prst="line">
            <a:avLst/>
          </a:prstGeom>
          <a:noFill/>
          <a:ln w="22225" cap="sq">
            <a:solidFill>
              <a:srgbClr val="FF66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Text Box 19"/>
          <p:cNvSpPr txBox="1">
            <a:spLocks noChangeArrowheads="1"/>
          </p:cNvSpPr>
          <p:nvPr/>
        </p:nvSpPr>
        <p:spPr bwMode="auto">
          <a:xfrm>
            <a:off x="6189043" y="4501778"/>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dirty="0">
                <a:solidFill>
                  <a:schemeClr val="bg1"/>
                </a:solidFill>
                <a:latin typeface="Times New Roman" pitchFamily="18" charset="0"/>
                <a:ea typeface="宋体" pitchFamily="2" charset="-122"/>
              </a:rPr>
              <a:t>00</a:t>
            </a:r>
            <a:r>
              <a:rPr kumimoji="1" lang="en-US" altLang="zh-CN" sz="2400" dirty="0">
                <a:solidFill>
                  <a:schemeClr val="bg1"/>
                </a:solidFill>
                <a:latin typeface="Times New Roman" pitchFamily="18" charset="0"/>
                <a:ea typeface="宋体" pitchFamily="2" charset="-122"/>
              </a:rPr>
              <a:t>H</a:t>
            </a:r>
          </a:p>
        </p:txBody>
      </p:sp>
      <p:sp>
        <p:nvSpPr>
          <p:cNvPr id="39" name="Text Box 20"/>
          <p:cNvSpPr txBox="1">
            <a:spLocks noChangeArrowheads="1"/>
          </p:cNvSpPr>
          <p:nvPr/>
        </p:nvSpPr>
        <p:spPr bwMode="auto">
          <a:xfrm>
            <a:off x="6190335" y="4876429"/>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dirty="0">
                <a:solidFill>
                  <a:schemeClr val="bg1"/>
                </a:solidFill>
                <a:latin typeface="Times New Roman" pitchFamily="18" charset="0"/>
                <a:ea typeface="宋体" pitchFamily="2" charset="-122"/>
              </a:rPr>
              <a:t>12</a:t>
            </a:r>
            <a:r>
              <a:rPr kumimoji="1" lang="en-US" altLang="zh-CN" sz="2400" dirty="0">
                <a:solidFill>
                  <a:schemeClr val="bg1"/>
                </a:solidFill>
                <a:latin typeface="Times New Roman" pitchFamily="18" charset="0"/>
                <a:ea typeface="宋体" pitchFamily="2" charset="-122"/>
              </a:rPr>
              <a:t>H</a:t>
            </a:r>
          </a:p>
        </p:txBody>
      </p:sp>
      <p:sp>
        <p:nvSpPr>
          <p:cNvPr id="40" name="Text Box 21"/>
          <p:cNvSpPr txBox="1">
            <a:spLocks noChangeArrowheads="1"/>
          </p:cNvSpPr>
          <p:nvPr/>
        </p:nvSpPr>
        <p:spPr bwMode="auto">
          <a:xfrm>
            <a:off x="4580111" y="3000003"/>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dirty="0">
                <a:solidFill>
                  <a:schemeClr val="tx1"/>
                </a:solidFill>
                <a:latin typeface="Times New Roman" pitchFamily="18" charset="0"/>
                <a:ea typeface="宋体" pitchFamily="2" charset="-122"/>
              </a:rPr>
              <a:t>600</a:t>
            </a:r>
            <a:r>
              <a:rPr kumimoji="1" lang="zh-CN" altLang="zh-CN" sz="2400" dirty="0">
                <a:solidFill>
                  <a:schemeClr val="tx1"/>
                </a:solidFill>
                <a:latin typeface="Times New Roman" pitchFamily="18" charset="0"/>
                <a:ea typeface="宋体" pitchFamily="2" charset="-122"/>
              </a:rPr>
              <a:t>0</a:t>
            </a:r>
            <a:r>
              <a:rPr kumimoji="1" lang="zh-CN" altLang="en-US" sz="2400" dirty="0">
                <a:solidFill>
                  <a:schemeClr val="tx1"/>
                </a:solidFill>
                <a:latin typeface="Times New Roman" pitchFamily="18" charset="0"/>
                <a:ea typeface="宋体" pitchFamily="2" charset="-122"/>
              </a:rPr>
              <a:t>0</a:t>
            </a:r>
            <a:r>
              <a:rPr kumimoji="1" lang="en-US" altLang="zh-CN" sz="2400" dirty="0">
                <a:solidFill>
                  <a:schemeClr val="tx1"/>
                </a:solidFill>
                <a:latin typeface="Times New Roman" pitchFamily="18" charset="0"/>
                <a:ea typeface="宋体" pitchFamily="2" charset="-122"/>
              </a:rPr>
              <a:t>H</a:t>
            </a:r>
          </a:p>
        </p:txBody>
      </p:sp>
      <p:sp>
        <p:nvSpPr>
          <p:cNvPr id="41" name="Line 22"/>
          <p:cNvSpPr>
            <a:spLocks noChangeShapeType="1"/>
          </p:cNvSpPr>
          <p:nvPr/>
        </p:nvSpPr>
        <p:spPr bwMode="auto">
          <a:xfrm flipV="1">
            <a:off x="2614786" y="3265116"/>
            <a:ext cx="1944688" cy="503237"/>
          </a:xfrm>
          <a:prstGeom prst="line">
            <a:avLst/>
          </a:prstGeom>
          <a:noFill/>
          <a:ln w="22225" cap="sq">
            <a:solidFill>
              <a:srgbClr val="FF6600"/>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AutoShape 24"/>
          <p:cNvSpPr>
            <a:spLocks/>
          </p:cNvSpPr>
          <p:nvPr/>
        </p:nvSpPr>
        <p:spPr bwMode="auto">
          <a:xfrm>
            <a:off x="4919835" y="3409578"/>
            <a:ext cx="304802" cy="1511300"/>
          </a:xfrm>
          <a:prstGeom prst="leftBrace">
            <a:avLst>
              <a:gd name="adj1" fmla="val 50092"/>
              <a:gd name="adj2" fmla="val 50000"/>
            </a:avLst>
          </a:prstGeom>
          <a:noFill/>
          <a:ln w="22225"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43" name="Text Box 25"/>
          <p:cNvSpPr txBox="1">
            <a:spLocks noChangeArrowheads="1"/>
          </p:cNvSpPr>
          <p:nvPr/>
        </p:nvSpPr>
        <p:spPr bwMode="auto">
          <a:xfrm>
            <a:off x="4626148" y="3945359"/>
            <a:ext cx="40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en-US" altLang="zh-CN" sz="2400" dirty="0">
                <a:solidFill>
                  <a:schemeClr val="tx1"/>
                </a:solidFill>
                <a:latin typeface="Times New Roman" pitchFamily="18" charset="0"/>
                <a:ea typeface="宋体" pitchFamily="2" charset="-122"/>
              </a:rPr>
              <a:t>5</a:t>
            </a:r>
          </a:p>
        </p:txBody>
      </p:sp>
      <p:sp>
        <p:nvSpPr>
          <p:cNvPr id="44" name="Line 27"/>
          <p:cNvSpPr>
            <a:spLocks noChangeShapeType="1"/>
          </p:cNvSpPr>
          <p:nvPr/>
        </p:nvSpPr>
        <p:spPr bwMode="auto">
          <a:xfrm>
            <a:off x="4684886" y="4990727"/>
            <a:ext cx="10795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45" name="Rectangle 6"/>
          <p:cNvSpPr>
            <a:spLocks noChangeArrowheads="1"/>
          </p:cNvSpPr>
          <p:nvPr/>
        </p:nvSpPr>
        <p:spPr bwMode="auto">
          <a:xfrm>
            <a:off x="5797725" y="4151537"/>
            <a:ext cx="1676400" cy="3810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46" name="矩形 45"/>
          <p:cNvSpPr/>
          <p:nvPr/>
        </p:nvSpPr>
        <p:spPr>
          <a:xfrm>
            <a:off x="973758" y="350138"/>
            <a:ext cx="7152506" cy="1646605"/>
          </a:xfrm>
          <a:prstGeom prst="rect">
            <a:avLst/>
          </a:prstGeom>
        </p:spPr>
        <p:txBody>
          <a:bodyPr wrap="square">
            <a:spAutoFit/>
          </a:bodyPr>
          <a:lstStyle/>
          <a:p>
            <a:pPr marL="457200" indent="-457200">
              <a:spcBef>
                <a:spcPts val="600"/>
              </a:spcBef>
              <a:buFont typeface="Wingdings" panose="05000000000000000000" pitchFamily="2" charset="2"/>
              <a:buChar char="n"/>
            </a:pPr>
            <a:r>
              <a:rPr lang="zh-CN" altLang="en-US" sz="2400" b="1" kern="0" dirty="0"/>
              <a:t>将内存划分成多个逻辑段后，就可以使用逻辑地址来指示存储单元。</a:t>
            </a:r>
            <a:endParaRPr lang="en-US" altLang="zh-CN" sz="2400" b="1" kern="0" dirty="0"/>
          </a:p>
          <a:p>
            <a:pPr marL="457200" indent="-457200">
              <a:spcBef>
                <a:spcPts val="600"/>
              </a:spcBef>
              <a:buFont typeface="Wingdings" panose="05000000000000000000" pitchFamily="2" charset="2"/>
              <a:buChar char="n"/>
            </a:pPr>
            <a:r>
              <a:rPr lang="zh-CN" altLang="en-US" sz="2400" b="1" kern="0" dirty="0"/>
              <a:t>使用</a:t>
            </a:r>
            <a:r>
              <a:rPr lang="zh-CN" altLang="en-US" sz="2400" b="1" dirty="0"/>
              <a:t>逻辑地址方便了</a:t>
            </a:r>
            <a:r>
              <a:rPr lang="zh-CN" altLang="zh-CN" sz="2400" b="1" dirty="0"/>
              <a:t>程序的开发和对存储器进行动态管理。</a:t>
            </a:r>
            <a:endParaRPr lang="en-US" altLang="zh-CN" sz="2400" b="1" kern="0"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animEffect transition="in" filter="wipe(down)">
                                      <p:cBhvr>
                                        <p:cTn id="7" dur="500"/>
                                        <p:tgtEl>
                                          <p:spTgt spid="4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6">
                                            <p:txEl>
                                              <p:pRg st="1" end="1"/>
                                            </p:txEl>
                                          </p:spTgt>
                                        </p:tgtEl>
                                        <p:attrNameLst>
                                          <p:attrName>style.visibility</p:attrName>
                                        </p:attrNameLst>
                                      </p:cBhvr>
                                      <p:to>
                                        <p:strVal val="visible"/>
                                      </p:to>
                                    </p:set>
                                    <p:animEffect transition="in" filter="wipe(down)">
                                      <p:cBhvr>
                                        <p:cTn id="12" dur="500"/>
                                        <p:tgtEl>
                                          <p:spTgt spid="4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
                                            <p:txEl>
                                              <p:pRg st="0" end="0"/>
                                            </p:txEl>
                                          </p:spTgt>
                                        </p:tgtEl>
                                        <p:attrNameLst>
                                          <p:attrName>style.visibility</p:attrName>
                                        </p:attrNameLst>
                                      </p:cBhvr>
                                      <p:to>
                                        <p:strVal val="visible"/>
                                      </p:to>
                                    </p:set>
                                    <p:animEffect transition="in" filter="wipe(left)">
                                      <p:cBhvr>
                                        <p:cTn id="17" dur="500"/>
                                        <p:tgtEl>
                                          <p:spTgt spid="2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additive="base">
                                        <p:cTn id="22" dur="500" fill="hold"/>
                                        <p:tgtEl>
                                          <p:spTgt spid="25"/>
                                        </p:tgtEl>
                                        <p:attrNameLst>
                                          <p:attrName>ppt_x</p:attrName>
                                        </p:attrNameLst>
                                      </p:cBhvr>
                                      <p:tavLst>
                                        <p:tav tm="0">
                                          <p:val>
                                            <p:strVal val="#ppt_x"/>
                                          </p:val>
                                        </p:tav>
                                        <p:tav tm="100000">
                                          <p:val>
                                            <p:strVal val="#ppt_x"/>
                                          </p:val>
                                        </p:tav>
                                      </p:tavLst>
                                    </p:anim>
                                    <p:anim calcmode="lin" valueType="num">
                                      <p:cBhvr additive="base">
                                        <p:cTn id="23" dur="500" fill="hold"/>
                                        <p:tgtEl>
                                          <p:spTgt spid="25"/>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 calcmode="lin" valueType="num">
                                      <p:cBhvr additive="base">
                                        <p:cTn id="26" dur="500" fill="hold"/>
                                        <p:tgtEl>
                                          <p:spTgt spid="26"/>
                                        </p:tgtEl>
                                        <p:attrNameLst>
                                          <p:attrName>ppt_x</p:attrName>
                                        </p:attrNameLst>
                                      </p:cBhvr>
                                      <p:tavLst>
                                        <p:tav tm="0">
                                          <p:val>
                                            <p:strVal val="#ppt_x"/>
                                          </p:val>
                                        </p:tav>
                                        <p:tav tm="100000">
                                          <p:val>
                                            <p:strVal val="#ppt_x"/>
                                          </p:val>
                                        </p:tav>
                                      </p:tavLst>
                                    </p:anim>
                                    <p:anim calcmode="lin" valueType="num">
                                      <p:cBhvr additive="base">
                                        <p:cTn id="27" dur="500" fill="hold"/>
                                        <p:tgtEl>
                                          <p:spTgt spid="26"/>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 calcmode="lin" valueType="num">
                                      <p:cBhvr additive="base">
                                        <p:cTn id="30" dur="500" fill="hold"/>
                                        <p:tgtEl>
                                          <p:spTgt spid="27"/>
                                        </p:tgtEl>
                                        <p:attrNameLst>
                                          <p:attrName>ppt_x</p:attrName>
                                        </p:attrNameLst>
                                      </p:cBhvr>
                                      <p:tavLst>
                                        <p:tav tm="0">
                                          <p:val>
                                            <p:strVal val="#ppt_x"/>
                                          </p:val>
                                        </p:tav>
                                        <p:tav tm="100000">
                                          <p:val>
                                            <p:strVal val="#ppt_x"/>
                                          </p:val>
                                        </p:tav>
                                      </p:tavLst>
                                    </p:anim>
                                    <p:anim calcmode="lin" valueType="num">
                                      <p:cBhvr additive="base">
                                        <p:cTn id="31" dur="500" fill="hold"/>
                                        <p:tgtEl>
                                          <p:spTgt spid="27"/>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500" fill="hold"/>
                                        <p:tgtEl>
                                          <p:spTgt spid="28"/>
                                        </p:tgtEl>
                                        <p:attrNameLst>
                                          <p:attrName>ppt_x</p:attrName>
                                        </p:attrNameLst>
                                      </p:cBhvr>
                                      <p:tavLst>
                                        <p:tav tm="0">
                                          <p:val>
                                            <p:strVal val="#ppt_x"/>
                                          </p:val>
                                        </p:tav>
                                        <p:tav tm="100000">
                                          <p:val>
                                            <p:strVal val="#ppt_x"/>
                                          </p:val>
                                        </p:tav>
                                      </p:tavLst>
                                    </p:anim>
                                    <p:anim calcmode="lin" valueType="num">
                                      <p:cBhvr additive="base">
                                        <p:cTn id="35" dur="500" fill="hold"/>
                                        <p:tgtEl>
                                          <p:spTgt spid="28"/>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fill="hold"/>
                                        <p:tgtEl>
                                          <p:spTgt spid="29"/>
                                        </p:tgtEl>
                                        <p:attrNameLst>
                                          <p:attrName>ppt_x</p:attrName>
                                        </p:attrNameLst>
                                      </p:cBhvr>
                                      <p:tavLst>
                                        <p:tav tm="0">
                                          <p:val>
                                            <p:strVal val="#ppt_x"/>
                                          </p:val>
                                        </p:tav>
                                        <p:tav tm="100000">
                                          <p:val>
                                            <p:strVal val="#ppt_x"/>
                                          </p:val>
                                        </p:tav>
                                      </p:tavLst>
                                    </p:anim>
                                    <p:anim calcmode="lin" valueType="num">
                                      <p:cBhvr additive="base">
                                        <p:cTn id="39" dur="500" fill="hold"/>
                                        <p:tgtEl>
                                          <p:spTgt spid="29"/>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ppt_x"/>
                                          </p:val>
                                        </p:tav>
                                        <p:tav tm="100000">
                                          <p:val>
                                            <p:strVal val="#ppt_x"/>
                                          </p:val>
                                        </p:tav>
                                      </p:tavLst>
                                    </p:anim>
                                    <p:anim calcmode="lin" valueType="num">
                                      <p:cBhvr additive="base">
                                        <p:cTn id="43" dur="500" fill="hold"/>
                                        <p:tgtEl>
                                          <p:spTgt spid="30"/>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fill="hold"/>
                                        <p:tgtEl>
                                          <p:spTgt spid="31"/>
                                        </p:tgtEl>
                                        <p:attrNameLst>
                                          <p:attrName>ppt_x</p:attrName>
                                        </p:attrNameLst>
                                      </p:cBhvr>
                                      <p:tavLst>
                                        <p:tav tm="0">
                                          <p:val>
                                            <p:strVal val="#ppt_x"/>
                                          </p:val>
                                        </p:tav>
                                        <p:tav tm="100000">
                                          <p:val>
                                            <p:strVal val="#ppt_x"/>
                                          </p:val>
                                        </p:tav>
                                      </p:tavLst>
                                    </p:anim>
                                    <p:anim calcmode="lin" valueType="num">
                                      <p:cBhvr additive="base">
                                        <p:cTn id="47" dur="500" fill="hold"/>
                                        <p:tgtEl>
                                          <p:spTgt spid="3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anim calcmode="lin" valueType="num">
                                      <p:cBhvr additive="base">
                                        <p:cTn id="50" dur="500" fill="hold"/>
                                        <p:tgtEl>
                                          <p:spTgt spid="32"/>
                                        </p:tgtEl>
                                        <p:attrNameLst>
                                          <p:attrName>ppt_x</p:attrName>
                                        </p:attrNameLst>
                                      </p:cBhvr>
                                      <p:tavLst>
                                        <p:tav tm="0">
                                          <p:val>
                                            <p:strVal val="#ppt_x"/>
                                          </p:val>
                                        </p:tav>
                                        <p:tav tm="100000">
                                          <p:val>
                                            <p:strVal val="#ppt_x"/>
                                          </p:val>
                                        </p:tav>
                                      </p:tavLst>
                                    </p:anim>
                                    <p:anim calcmode="lin" valueType="num">
                                      <p:cBhvr additive="base">
                                        <p:cTn id="51" dur="500" fill="hold"/>
                                        <p:tgtEl>
                                          <p:spTgt spid="3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 calcmode="lin" valueType="num">
                                      <p:cBhvr additive="base">
                                        <p:cTn id="54" dur="500" fill="hold"/>
                                        <p:tgtEl>
                                          <p:spTgt spid="33"/>
                                        </p:tgtEl>
                                        <p:attrNameLst>
                                          <p:attrName>ppt_x</p:attrName>
                                        </p:attrNameLst>
                                      </p:cBhvr>
                                      <p:tavLst>
                                        <p:tav tm="0">
                                          <p:val>
                                            <p:strVal val="#ppt_x"/>
                                          </p:val>
                                        </p:tav>
                                        <p:tav tm="100000">
                                          <p:val>
                                            <p:strVal val="#ppt_x"/>
                                          </p:val>
                                        </p:tav>
                                      </p:tavLst>
                                    </p:anim>
                                    <p:anim calcmode="lin" valueType="num">
                                      <p:cBhvr additive="base">
                                        <p:cTn id="55" dur="500" fill="hold"/>
                                        <p:tgtEl>
                                          <p:spTgt spid="33"/>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wipe(up)">
                                      <p:cBhvr>
                                        <p:cTn id="59" dur="500"/>
                                        <p:tgtEl>
                                          <p:spTgt spid="34"/>
                                        </p:tgtEl>
                                      </p:cBhvr>
                                    </p:animEffect>
                                  </p:childTnLst>
                                </p:cTn>
                              </p:par>
                              <p:par>
                                <p:cTn id="60" presetID="2" presetClass="entr" presetSubtype="4" fill="hold" grpId="0" nodeType="withEffect">
                                  <p:stCondLst>
                                    <p:cond delay="0"/>
                                  </p:stCondLst>
                                  <p:childTnLst>
                                    <p:set>
                                      <p:cBhvr>
                                        <p:cTn id="61" dur="1" fill="hold">
                                          <p:stCondLst>
                                            <p:cond delay="0"/>
                                          </p:stCondLst>
                                        </p:cTn>
                                        <p:tgtEl>
                                          <p:spTgt spid="45"/>
                                        </p:tgtEl>
                                        <p:attrNameLst>
                                          <p:attrName>style.visibility</p:attrName>
                                        </p:attrNameLst>
                                      </p:cBhvr>
                                      <p:to>
                                        <p:strVal val="visible"/>
                                      </p:to>
                                    </p:set>
                                    <p:anim calcmode="lin" valueType="num">
                                      <p:cBhvr additive="base">
                                        <p:cTn id="62" dur="500" fill="hold"/>
                                        <p:tgtEl>
                                          <p:spTgt spid="45"/>
                                        </p:tgtEl>
                                        <p:attrNameLst>
                                          <p:attrName>ppt_x</p:attrName>
                                        </p:attrNameLst>
                                      </p:cBhvr>
                                      <p:tavLst>
                                        <p:tav tm="0">
                                          <p:val>
                                            <p:strVal val="#ppt_x"/>
                                          </p:val>
                                        </p:tav>
                                        <p:tav tm="100000">
                                          <p:val>
                                            <p:strVal val="#ppt_x"/>
                                          </p:val>
                                        </p:tav>
                                      </p:tavLst>
                                    </p:anim>
                                    <p:anim calcmode="lin" valueType="num">
                                      <p:cBhvr additive="base">
                                        <p:cTn id="63" dur="500" fill="hold"/>
                                        <p:tgtEl>
                                          <p:spTgt spid="45"/>
                                        </p:tgtEl>
                                        <p:attrNameLst>
                                          <p:attrName>ppt_y</p:attrName>
                                        </p:attrNameLst>
                                      </p:cBhvr>
                                      <p:tavLst>
                                        <p:tav tm="0">
                                          <p:val>
                                            <p:strVal val="1+#ppt_h/2"/>
                                          </p:val>
                                        </p:tav>
                                        <p:tav tm="100000">
                                          <p:val>
                                            <p:strVal val="#ppt_y"/>
                                          </p:val>
                                        </p:tav>
                                      </p:tavLst>
                                    </p:anim>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childTnLst>
                          </p:cTn>
                        </p:par>
                        <p:par>
                          <p:cTn id="67" fill="hold">
                            <p:stCondLst>
                              <p:cond delay="1000"/>
                            </p:stCondLst>
                            <p:childTnLst>
                              <p:par>
                                <p:cTn id="68" presetID="2" presetClass="entr" presetSubtype="4" fill="hold" grpId="0" nodeType="afterEffect">
                                  <p:stCondLst>
                                    <p:cond delay="0"/>
                                  </p:stCondLst>
                                  <p:childTnLst>
                                    <p:set>
                                      <p:cBhvr>
                                        <p:cTn id="69" dur="1" fill="hold">
                                          <p:stCondLst>
                                            <p:cond delay="0"/>
                                          </p:stCondLst>
                                        </p:cTn>
                                        <p:tgtEl>
                                          <p:spTgt spid="38"/>
                                        </p:tgtEl>
                                        <p:attrNameLst>
                                          <p:attrName>style.visibility</p:attrName>
                                        </p:attrNameLst>
                                      </p:cBhvr>
                                      <p:to>
                                        <p:strVal val="visible"/>
                                      </p:to>
                                    </p:set>
                                    <p:anim calcmode="lin" valueType="num">
                                      <p:cBhvr additive="base">
                                        <p:cTn id="70" dur="1000" fill="hold"/>
                                        <p:tgtEl>
                                          <p:spTgt spid="38"/>
                                        </p:tgtEl>
                                        <p:attrNameLst>
                                          <p:attrName>ppt_x</p:attrName>
                                        </p:attrNameLst>
                                      </p:cBhvr>
                                      <p:tavLst>
                                        <p:tav tm="0">
                                          <p:val>
                                            <p:strVal val="#ppt_x"/>
                                          </p:val>
                                        </p:tav>
                                        <p:tav tm="100000">
                                          <p:val>
                                            <p:strVal val="#ppt_x"/>
                                          </p:val>
                                        </p:tav>
                                      </p:tavLst>
                                    </p:anim>
                                    <p:anim calcmode="lin" valueType="num">
                                      <p:cBhvr additive="base">
                                        <p:cTn id="71" dur="1000" fill="hold"/>
                                        <p:tgtEl>
                                          <p:spTgt spid="38"/>
                                        </p:tgtEl>
                                        <p:attrNameLst>
                                          <p:attrName>ppt_y</p:attrName>
                                        </p:attrNameLst>
                                      </p:cBhvr>
                                      <p:tavLst>
                                        <p:tav tm="0">
                                          <p:val>
                                            <p:strVal val="1+#ppt_h/2"/>
                                          </p:val>
                                        </p:tav>
                                        <p:tav tm="100000">
                                          <p:val>
                                            <p:strVal val="#ppt_y"/>
                                          </p:val>
                                        </p:tav>
                                      </p:tavLst>
                                    </p:anim>
                                  </p:childTnLst>
                                </p:cTn>
                              </p:par>
                            </p:childTnLst>
                          </p:cTn>
                        </p:par>
                        <p:par>
                          <p:cTn id="72" fill="hold">
                            <p:stCondLst>
                              <p:cond delay="2000"/>
                            </p:stCondLst>
                            <p:childTnLst>
                              <p:par>
                                <p:cTn id="73" presetID="2" presetClass="entr" presetSubtype="4" fill="hold" grpId="0" nodeType="afterEffect">
                                  <p:stCondLst>
                                    <p:cond delay="0"/>
                                  </p:stCondLst>
                                  <p:childTnLst>
                                    <p:set>
                                      <p:cBhvr>
                                        <p:cTn id="74" dur="1" fill="hold">
                                          <p:stCondLst>
                                            <p:cond delay="0"/>
                                          </p:stCondLst>
                                        </p:cTn>
                                        <p:tgtEl>
                                          <p:spTgt spid="39">
                                            <p:txEl>
                                              <p:pRg st="0" end="0"/>
                                            </p:txEl>
                                          </p:spTgt>
                                        </p:tgtEl>
                                        <p:attrNameLst>
                                          <p:attrName>style.visibility</p:attrName>
                                        </p:attrNameLst>
                                      </p:cBhvr>
                                      <p:to>
                                        <p:strVal val="visible"/>
                                      </p:to>
                                    </p:set>
                                    <p:anim calcmode="lin" valueType="num">
                                      <p:cBhvr additive="base">
                                        <p:cTn id="75" dur="10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76" dur="10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24">
                                            <p:txEl>
                                              <p:pRg st="1" end="1"/>
                                            </p:txEl>
                                          </p:spTgt>
                                        </p:tgtEl>
                                        <p:attrNameLst>
                                          <p:attrName>style.visibility</p:attrName>
                                        </p:attrNameLst>
                                      </p:cBhvr>
                                      <p:to>
                                        <p:strVal val="visible"/>
                                      </p:to>
                                    </p:set>
                                    <p:animEffect transition="in" filter="wipe(left)">
                                      <p:cBhvr>
                                        <p:cTn id="81" dur="500"/>
                                        <p:tgtEl>
                                          <p:spTgt spid="24">
                                            <p:txEl>
                                              <p:pRg st="1" end="1"/>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24">
                                            <p:txEl>
                                              <p:pRg st="2" end="2"/>
                                            </p:txEl>
                                          </p:spTgt>
                                        </p:tgtEl>
                                        <p:attrNameLst>
                                          <p:attrName>style.visibility</p:attrName>
                                        </p:attrNameLst>
                                      </p:cBhvr>
                                      <p:to>
                                        <p:strVal val="visible"/>
                                      </p:to>
                                    </p:set>
                                    <p:animEffect transition="in" filter="wipe(left)">
                                      <p:cBhvr>
                                        <p:cTn id="86" dur="500"/>
                                        <p:tgtEl>
                                          <p:spTgt spid="24">
                                            <p:txEl>
                                              <p:pRg st="2" end="2"/>
                                            </p:txEl>
                                          </p:spTgt>
                                        </p:tgtEl>
                                      </p:cBhvr>
                                    </p:animEffect>
                                  </p:childTnLst>
                                </p:cTn>
                              </p:par>
                            </p:childTnLst>
                          </p:cTn>
                        </p:par>
                        <p:par>
                          <p:cTn id="87" fill="hold">
                            <p:stCondLst>
                              <p:cond delay="500"/>
                            </p:stCondLst>
                            <p:childTnLst>
                              <p:par>
                                <p:cTn id="88" presetID="18" presetClass="entr" presetSubtype="6" fill="hold" grpId="0" nodeType="after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strips(downRight)">
                                      <p:cBhvr>
                                        <p:cTn id="90" dur="500"/>
                                        <p:tgtEl>
                                          <p:spTgt spid="41"/>
                                        </p:tgtEl>
                                      </p:cBhvr>
                                    </p:animEffect>
                                  </p:childTnLst>
                                </p:cTn>
                              </p:par>
                            </p:childTnLst>
                          </p:cTn>
                        </p:par>
                        <p:par>
                          <p:cTn id="91" fill="hold">
                            <p:stCondLst>
                              <p:cond delay="1000"/>
                            </p:stCondLst>
                            <p:childTnLst>
                              <p:par>
                                <p:cTn id="92" presetID="22" presetClass="entr" presetSubtype="8" fill="hold" grpId="0" nodeType="after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wipe(left)">
                                      <p:cBhvr>
                                        <p:cTn id="94" dur="500"/>
                                        <p:tgtEl>
                                          <p:spTgt spid="40"/>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24">
                                            <p:txEl>
                                              <p:pRg st="3" end="3"/>
                                            </p:txEl>
                                          </p:spTgt>
                                        </p:tgtEl>
                                        <p:attrNameLst>
                                          <p:attrName>style.visibility</p:attrName>
                                        </p:attrNameLst>
                                      </p:cBhvr>
                                      <p:to>
                                        <p:strVal val="visible"/>
                                      </p:to>
                                    </p:set>
                                    <p:animEffect transition="in" filter="wipe(left)">
                                      <p:cBhvr>
                                        <p:cTn id="99" dur="500"/>
                                        <p:tgtEl>
                                          <p:spTgt spid="24">
                                            <p:txEl>
                                              <p:pRg st="3" end="3"/>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8" presetClass="entr" presetSubtype="12" fill="hold" grpId="0" nodeType="clickEffect">
                                  <p:stCondLst>
                                    <p:cond delay="0"/>
                                  </p:stCondLst>
                                  <p:childTnLst>
                                    <p:set>
                                      <p:cBhvr>
                                        <p:cTn id="103" dur="1" fill="hold">
                                          <p:stCondLst>
                                            <p:cond delay="0"/>
                                          </p:stCondLst>
                                        </p:cTn>
                                        <p:tgtEl>
                                          <p:spTgt spid="42"/>
                                        </p:tgtEl>
                                        <p:attrNameLst>
                                          <p:attrName>style.visibility</p:attrName>
                                        </p:attrNameLst>
                                      </p:cBhvr>
                                      <p:to>
                                        <p:strVal val="visible"/>
                                      </p:to>
                                    </p:set>
                                    <p:animEffect transition="in" filter="strips(downLeft)">
                                      <p:cBhvr>
                                        <p:cTn id="104" dur="500"/>
                                        <p:tgtEl>
                                          <p:spTgt spid="42"/>
                                        </p:tgtEl>
                                      </p:cBhvr>
                                    </p:animEffect>
                                  </p:childTnLst>
                                </p:cTn>
                              </p:par>
                            </p:childTnLst>
                          </p:cTn>
                        </p:par>
                        <p:par>
                          <p:cTn id="105" fill="hold">
                            <p:stCondLst>
                              <p:cond delay="500"/>
                            </p:stCondLst>
                            <p:childTnLst>
                              <p:par>
                                <p:cTn id="106" presetID="18" presetClass="entr" presetSubtype="6" fill="hold" grpId="0" nodeType="after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strips(downRight)">
                                      <p:cBhvr>
                                        <p:cTn id="108" dur="500"/>
                                        <p:tgtEl>
                                          <p:spTgt spid="43"/>
                                        </p:tgtEl>
                                      </p:cBhvr>
                                    </p:animEffect>
                                  </p:childTnLst>
                                </p:cTn>
                              </p:par>
                            </p:childTnLst>
                          </p:cTn>
                        </p:par>
                        <p:par>
                          <p:cTn id="109" fill="hold">
                            <p:stCondLst>
                              <p:cond delay="1000"/>
                            </p:stCondLst>
                            <p:childTnLst>
                              <p:par>
                                <p:cTn id="110" presetID="22" presetClass="entr" presetSubtype="8" fill="hold" grpId="0" nodeType="afterEffect">
                                  <p:stCondLst>
                                    <p:cond delay="0"/>
                                  </p:stCondLst>
                                  <p:childTnLst>
                                    <p:set>
                                      <p:cBhvr>
                                        <p:cTn id="111" dur="1" fill="hold">
                                          <p:stCondLst>
                                            <p:cond delay="0"/>
                                          </p:stCondLst>
                                        </p:cTn>
                                        <p:tgtEl>
                                          <p:spTgt spid="44"/>
                                        </p:tgtEl>
                                        <p:attrNameLst>
                                          <p:attrName>style.visibility</p:attrName>
                                        </p:attrNameLst>
                                      </p:cBhvr>
                                      <p:to>
                                        <p:strVal val="visible"/>
                                      </p:to>
                                    </p:set>
                                    <p:animEffect transition="in" filter="wipe(left)">
                                      <p:cBhvr>
                                        <p:cTn id="112" dur="500"/>
                                        <p:tgtEl>
                                          <p:spTgt spid="44"/>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24">
                                            <p:txEl>
                                              <p:pRg st="4" end="4"/>
                                            </p:txEl>
                                          </p:spTgt>
                                        </p:tgtEl>
                                        <p:attrNameLst>
                                          <p:attrName>style.visibility</p:attrName>
                                        </p:attrNameLst>
                                      </p:cBhvr>
                                      <p:to>
                                        <p:strVal val="visible"/>
                                      </p:to>
                                    </p:set>
                                    <p:animEffect transition="in" filter="wipe(left)">
                                      <p:cBhvr>
                                        <p:cTn id="117" dur="500"/>
                                        <p:tgtEl>
                                          <p:spTgt spid="24">
                                            <p:txEl>
                                              <p:pRg st="4" end="4"/>
                                            </p:txEl>
                                          </p:spTgt>
                                        </p:tgtEl>
                                      </p:cBhvr>
                                    </p:animEffect>
                                  </p:childTnLst>
                                </p:cTn>
                              </p:par>
                            </p:childTnLst>
                          </p:cTn>
                        </p:par>
                        <p:par>
                          <p:cTn id="118" fill="hold">
                            <p:stCondLst>
                              <p:cond delay="500"/>
                            </p:stCondLst>
                            <p:childTnLst>
                              <p:par>
                                <p:cTn id="119" presetID="18" presetClass="entr" presetSubtype="6" fill="hold" grpId="0" nodeType="after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strips(downRight)">
                                      <p:cBhvr>
                                        <p:cTn id="121" dur="500"/>
                                        <p:tgtEl>
                                          <p:spTgt spid="37"/>
                                        </p:tgtEl>
                                      </p:cBhvr>
                                    </p:animEffect>
                                  </p:childTnLst>
                                </p:cTn>
                              </p:par>
                            </p:childTnLst>
                          </p:cTn>
                        </p:par>
                        <p:par>
                          <p:cTn id="122" fill="hold">
                            <p:stCondLst>
                              <p:cond delay="1000"/>
                            </p:stCondLst>
                            <p:childTnLst>
                              <p:par>
                                <p:cTn id="123" presetID="22" presetClass="exit" presetSubtype="8" fill="hold" grpId="1" nodeType="afterEffect">
                                  <p:stCondLst>
                                    <p:cond delay="0"/>
                                  </p:stCondLst>
                                  <p:childTnLst>
                                    <p:animEffect transition="out" filter="wipe(left)">
                                      <p:cBhvr>
                                        <p:cTn id="124" dur="500"/>
                                        <p:tgtEl>
                                          <p:spTgt spid="44"/>
                                        </p:tgtEl>
                                      </p:cBhvr>
                                    </p:animEffect>
                                    <p:set>
                                      <p:cBhvr>
                                        <p:cTn id="125" dur="1" fill="hold">
                                          <p:stCondLst>
                                            <p:cond delay="499"/>
                                          </p:stCondLst>
                                        </p:cTn>
                                        <p:tgtEl>
                                          <p:spTgt spid="44"/>
                                        </p:tgtEl>
                                        <p:attrNameLst>
                                          <p:attrName>style.visibility</p:attrName>
                                        </p:attrNameLst>
                                      </p:cBhvr>
                                      <p:to>
                                        <p:strVal val="hidden"/>
                                      </p:to>
                                    </p:set>
                                  </p:childTnLst>
                                </p:cTn>
                              </p:par>
                            </p:childTnLst>
                          </p:cTn>
                        </p:par>
                        <p:par>
                          <p:cTn id="126" fill="hold">
                            <p:stCondLst>
                              <p:cond delay="1500"/>
                            </p:stCondLst>
                            <p:childTnLst>
                              <p:par>
                                <p:cTn id="127" presetID="3" presetClass="emph" presetSubtype="2" fill="hold" nodeType="afterEffect">
                                  <p:stCondLst>
                                    <p:cond delay="0"/>
                                  </p:stCondLst>
                                  <p:childTnLst>
                                    <p:animClr clrSpc="rgb" dir="cw">
                                      <p:cBhvr override="childStyle">
                                        <p:cTn id="128" dur="500" fill="hold"/>
                                        <p:tgtEl>
                                          <p:spTgt spid="39">
                                            <p:txEl>
                                              <p:pRg st="0" end="0"/>
                                            </p:txEl>
                                          </p:spTgt>
                                        </p:tgtEl>
                                        <p:attrNameLst>
                                          <p:attrName>style.color</p:attrName>
                                        </p:attrNameLst>
                                      </p:cBhvr>
                                      <p:to>
                                        <a:srgbClr val="FF0000"/>
                                      </p:to>
                                    </p:animClr>
                                  </p:childTnLst>
                                </p:cTn>
                              </p:par>
                            </p:childTnLst>
                          </p:cTn>
                        </p:par>
                        <p:par>
                          <p:cTn id="129" fill="hold">
                            <p:stCondLst>
                              <p:cond delay="2000"/>
                            </p:stCondLst>
                            <p:childTnLst>
                              <p:par>
                                <p:cTn id="130" presetID="2" presetClass="entr" presetSubtype="4" fill="hold" grpId="0" nodeType="afterEffect">
                                  <p:stCondLst>
                                    <p:cond delay="0"/>
                                  </p:stCondLst>
                                  <p:childTnLst>
                                    <p:set>
                                      <p:cBhvr>
                                        <p:cTn id="131" dur="1" fill="hold">
                                          <p:stCondLst>
                                            <p:cond delay="0"/>
                                          </p:stCondLst>
                                        </p:cTn>
                                        <p:tgtEl>
                                          <p:spTgt spid="36"/>
                                        </p:tgtEl>
                                        <p:attrNameLst>
                                          <p:attrName>style.visibility</p:attrName>
                                        </p:attrNameLst>
                                      </p:cBhvr>
                                      <p:to>
                                        <p:strVal val="visible"/>
                                      </p:to>
                                    </p:set>
                                    <p:anim calcmode="lin" valueType="num">
                                      <p:cBhvr additive="base">
                                        <p:cTn id="132" dur="500" fill="hold"/>
                                        <p:tgtEl>
                                          <p:spTgt spid="36"/>
                                        </p:tgtEl>
                                        <p:attrNameLst>
                                          <p:attrName>ppt_x</p:attrName>
                                        </p:attrNameLst>
                                      </p:cBhvr>
                                      <p:tavLst>
                                        <p:tav tm="0">
                                          <p:val>
                                            <p:strVal val="#ppt_x"/>
                                          </p:val>
                                        </p:tav>
                                        <p:tav tm="100000">
                                          <p:val>
                                            <p:strVal val="#ppt_x"/>
                                          </p:val>
                                        </p:tav>
                                      </p:tavLst>
                                    </p:anim>
                                    <p:anim calcmode="lin" valueType="num">
                                      <p:cBhvr additive="base">
                                        <p:cTn id="133"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p:bldP spid="36" grpId="0"/>
      <p:bldP spid="37" grpId="0" animBg="1"/>
      <p:bldP spid="38" grpId="0"/>
      <p:bldP spid="39" grpId="0" build="allAtOnce"/>
      <p:bldP spid="40" grpId="0"/>
      <p:bldP spid="41" grpId="0" animBg="1"/>
      <p:bldP spid="42" grpId="0" animBg="1"/>
      <p:bldP spid="43" grpId="0"/>
      <p:bldP spid="44" grpId="0" animBg="1"/>
      <p:bldP spid="44" grpId="1" animBg="1"/>
      <p:bldP spid="45" grpId="0" animBg="1"/>
      <p:bldP spid="46"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2FD9FE-F179-47C7-9CD1-BEFAF4CA7777}" type="slidenum">
              <a:rPr lang="zh-CN" altLang="en-US" smtClean="0"/>
              <a:pPr>
                <a:defRPr/>
              </a:pPr>
              <a:t>44</a:t>
            </a:fld>
            <a:endParaRPr lang="en-US" altLang="zh-CN"/>
          </a:p>
        </p:txBody>
      </p:sp>
      <p:sp>
        <p:nvSpPr>
          <p:cNvPr id="5" name="Text Box 2"/>
          <p:cNvSpPr txBox="1">
            <a:spLocks noChangeArrowheads="1"/>
          </p:cNvSpPr>
          <p:nvPr/>
        </p:nvSpPr>
        <p:spPr bwMode="auto">
          <a:xfrm>
            <a:off x="223118" y="311061"/>
            <a:ext cx="82216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marL="457200" indent="-457200" algn="l" eaLnBrk="1" hangingPunct="1">
              <a:spcBef>
                <a:spcPct val="50000"/>
              </a:spcBef>
              <a:buFont typeface="Wingdings" panose="05000000000000000000" pitchFamily="2" charset="2"/>
              <a:buChar char="n"/>
            </a:pPr>
            <a:r>
              <a:rPr lang="zh-CN" altLang="zh-CN" sz="2800" dirty="0">
                <a:solidFill>
                  <a:srgbClr val="002060"/>
                </a:solidFill>
              </a:rPr>
              <a:t>8086/8088的存储器段结构</a:t>
            </a:r>
            <a:r>
              <a:rPr lang="zh-CN" altLang="en-US" sz="2800" dirty="0">
                <a:solidFill>
                  <a:srgbClr val="002060"/>
                </a:solidFill>
              </a:rPr>
              <a:t>的</a:t>
            </a:r>
            <a:r>
              <a:rPr lang="zh-CN" altLang="zh-CN" sz="2800" dirty="0">
                <a:solidFill>
                  <a:srgbClr val="002060"/>
                </a:solidFill>
              </a:rPr>
              <a:t>特点：</a:t>
            </a:r>
          </a:p>
        </p:txBody>
      </p:sp>
      <p:sp>
        <p:nvSpPr>
          <p:cNvPr id="6" name="Rectangle 3"/>
          <p:cNvSpPr>
            <a:spLocks noChangeArrowheads="1"/>
          </p:cNvSpPr>
          <p:nvPr/>
        </p:nvSpPr>
        <p:spPr bwMode="auto">
          <a:xfrm>
            <a:off x="515688" y="1069761"/>
            <a:ext cx="7831138" cy="461665"/>
          </a:xfrm>
          <a:prstGeom prst="rect">
            <a:avLst/>
          </a:prstGeom>
          <a:solidFill>
            <a:srgbClr val="66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r>
              <a:rPr lang="zh-CN" altLang="zh-CN" sz="2400" dirty="0"/>
              <a:t>1.  每个段最大长度为64K（65536）个字节单元组成。</a:t>
            </a:r>
          </a:p>
        </p:txBody>
      </p:sp>
      <p:sp>
        <p:nvSpPr>
          <p:cNvPr id="10" name="Rectangle 2"/>
          <p:cNvSpPr>
            <a:spLocks noChangeArrowheads="1"/>
          </p:cNvSpPr>
          <p:nvPr/>
        </p:nvSpPr>
        <p:spPr bwMode="auto">
          <a:xfrm>
            <a:off x="515687" y="1715825"/>
            <a:ext cx="7608173" cy="461665"/>
          </a:xfrm>
          <a:prstGeom prst="rect">
            <a:avLst/>
          </a:prstGeom>
          <a:solidFill>
            <a:srgbClr val="66FF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r>
              <a:rPr lang="zh-CN" altLang="en-US" sz="2400" dirty="0"/>
              <a:t>2. 每个段的起始地址（段首）必须是一个小节的首址。</a:t>
            </a:r>
          </a:p>
        </p:txBody>
      </p:sp>
      <p:sp>
        <p:nvSpPr>
          <p:cNvPr id="12" name="Rectangle 4"/>
          <p:cNvSpPr>
            <a:spLocks noChangeArrowheads="1"/>
          </p:cNvSpPr>
          <p:nvPr/>
        </p:nvSpPr>
        <p:spPr bwMode="auto">
          <a:xfrm>
            <a:off x="539750" y="2130425"/>
            <a:ext cx="86042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r>
              <a:rPr lang="zh-CN" altLang="zh-CN" sz="2400" dirty="0">
                <a:solidFill>
                  <a:schemeClr val="tx1"/>
                </a:solidFill>
              </a:rPr>
              <a:t>从0地址开始，每16个字节单元称为一个</a:t>
            </a:r>
            <a:r>
              <a:rPr lang="zh-CN" altLang="zh-CN" sz="2400" dirty="0">
                <a:solidFill>
                  <a:schemeClr val="hlink"/>
                </a:solidFill>
              </a:rPr>
              <a:t>小节（Paragraph）</a:t>
            </a:r>
            <a:r>
              <a:rPr lang="zh-CN" altLang="zh-CN" sz="2400" dirty="0">
                <a:solidFill>
                  <a:schemeClr val="tx1"/>
                </a:solidFill>
              </a:rPr>
              <a:t>1MB内存就可划分为64K个小节。</a:t>
            </a:r>
          </a:p>
        </p:txBody>
      </p:sp>
      <p:grpSp>
        <p:nvGrpSpPr>
          <p:cNvPr id="13" name="Group 5"/>
          <p:cNvGrpSpPr>
            <a:grpSpLocks/>
          </p:cNvGrpSpPr>
          <p:nvPr/>
        </p:nvGrpSpPr>
        <p:grpSpPr bwMode="auto">
          <a:xfrm>
            <a:off x="827088" y="3211512"/>
            <a:ext cx="7793037" cy="2282825"/>
            <a:chOff x="0" y="0"/>
            <a:chExt cx="4909" cy="1438"/>
          </a:xfrm>
        </p:grpSpPr>
        <p:sp>
          <p:nvSpPr>
            <p:cNvPr id="14" name="Rectangle 6"/>
            <p:cNvSpPr>
              <a:spLocks noChangeArrowheads="1"/>
            </p:cNvSpPr>
            <p:nvPr/>
          </p:nvSpPr>
          <p:spPr bwMode="auto">
            <a:xfrm>
              <a:off x="0" y="0"/>
              <a:ext cx="4909" cy="1438"/>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r>
                <a:rPr lang="zh-CN" altLang="en-US" sz="2400" dirty="0"/>
                <a:t>第    1    小节：00000H，00001H，00002H……0000FH</a:t>
              </a:r>
            </a:p>
            <a:p>
              <a:pPr algn="l" eaLnBrk="1" hangingPunct="1"/>
              <a:r>
                <a:rPr lang="zh-CN" altLang="en-US" sz="2400" dirty="0"/>
                <a:t>第    2    小节：00010H，00011H，00012H……00</a:t>
              </a:r>
              <a:r>
                <a:rPr lang="en-US" altLang="zh-CN" sz="2400" dirty="0"/>
                <a:t>0</a:t>
              </a:r>
              <a:r>
                <a:rPr lang="zh-CN" altLang="en-US" sz="2400" dirty="0"/>
                <a:t>1FH</a:t>
              </a:r>
            </a:p>
            <a:p>
              <a:pPr algn="l" eaLnBrk="1" hangingPunct="1"/>
              <a:endParaRPr lang="zh-CN" altLang="en-US" sz="2400" dirty="0"/>
            </a:p>
            <a:p>
              <a:pPr algn="l" eaLnBrk="1" hangingPunct="1"/>
              <a:endParaRPr lang="zh-CN" altLang="en-US" sz="2400" dirty="0"/>
            </a:p>
            <a:p>
              <a:pPr algn="l" eaLnBrk="1" hangingPunct="1"/>
              <a:r>
                <a:rPr lang="zh-CN" altLang="en-US" sz="2400" dirty="0"/>
                <a:t>第65535小节：FFFE0H   FFFE1H  FFFE2H……FFFEFH</a:t>
              </a:r>
            </a:p>
            <a:p>
              <a:pPr algn="l" eaLnBrk="1" hangingPunct="1"/>
              <a:r>
                <a:rPr lang="zh-CN" altLang="en-US" sz="2400" dirty="0"/>
                <a:t>第65536小节：FFFF0H   FFFF1H   FFFF2H……FFFFFH</a:t>
              </a:r>
            </a:p>
          </p:txBody>
        </p:sp>
        <p:sp>
          <p:nvSpPr>
            <p:cNvPr id="15" name="Text Box 7"/>
            <p:cNvSpPr txBox="1">
              <a:spLocks noChangeArrowheads="1"/>
            </p:cNvSpPr>
            <p:nvPr/>
          </p:nvSpPr>
          <p:spPr bwMode="auto">
            <a:xfrm>
              <a:off x="487" y="560"/>
              <a:ext cx="346" cy="384"/>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t>…..</a:t>
              </a:r>
            </a:p>
          </p:txBody>
        </p:sp>
        <p:sp>
          <p:nvSpPr>
            <p:cNvPr id="16" name="Text Box 8"/>
            <p:cNvSpPr txBox="1">
              <a:spLocks noChangeArrowheads="1"/>
            </p:cNvSpPr>
            <p:nvPr/>
          </p:nvSpPr>
          <p:spPr bwMode="auto">
            <a:xfrm>
              <a:off x="1543" y="560"/>
              <a:ext cx="346" cy="384"/>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t>…..</a:t>
              </a:r>
            </a:p>
          </p:txBody>
        </p:sp>
        <p:sp>
          <p:nvSpPr>
            <p:cNvPr id="17" name="Text Box 9"/>
            <p:cNvSpPr txBox="1">
              <a:spLocks noChangeArrowheads="1"/>
            </p:cNvSpPr>
            <p:nvPr/>
          </p:nvSpPr>
          <p:spPr bwMode="auto">
            <a:xfrm>
              <a:off x="2359" y="560"/>
              <a:ext cx="346" cy="384"/>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t>…..</a:t>
              </a:r>
            </a:p>
          </p:txBody>
        </p:sp>
        <p:sp>
          <p:nvSpPr>
            <p:cNvPr id="18" name="Text Box 10"/>
            <p:cNvSpPr txBox="1">
              <a:spLocks noChangeArrowheads="1"/>
            </p:cNvSpPr>
            <p:nvPr/>
          </p:nvSpPr>
          <p:spPr bwMode="auto">
            <a:xfrm>
              <a:off x="3175" y="560"/>
              <a:ext cx="346" cy="384"/>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t>…..</a:t>
              </a:r>
            </a:p>
          </p:txBody>
        </p:sp>
        <p:sp>
          <p:nvSpPr>
            <p:cNvPr id="19" name="Text Box 11"/>
            <p:cNvSpPr txBox="1">
              <a:spLocks noChangeArrowheads="1"/>
            </p:cNvSpPr>
            <p:nvPr/>
          </p:nvSpPr>
          <p:spPr bwMode="auto">
            <a:xfrm>
              <a:off x="4135" y="560"/>
              <a:ext cx="346" cy="432"/>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t>…..</a:t>
              </a:r>
            </a:p>
          </p:txBody>
        </p:sp>
      </p:grpSp>
      <p:sp>
        <p:nvSpPr>
          <p:cNvPr id="20" name="Rectangle 12"/>
          <p:cNvSpPr>
            <a:spLocks noChangeArrowheads="1"/>
          </p:cNvSpPr>
          <p:nvPr/>
        </p:nvSpPr>
        <p:spPr bwMode="auto">
          <a:xfrm>
            <a:off x="304800" y="5631715"/>
            <a:ext cx="8610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r>
              <a:rPr lang="zh-CN" altLang="zh-CN" sz="2400" u="sng" dirty="0">
                <a:solidFill>
                  <a:schemeClr val="hlink"/>
                </a:solidFill>
              </a:rPr>
              <a:t>每个小节的首地址最低位必为0（16进制数表示）</a:t>
            </a:r>
            <a:r>
              <a:rPr lang="zh-CN" altLang="zh-CN" sz="2400" dirty="0">
                <a:solidFill>
                  <a:schemeClr val="tx1"/>
                </a:solidFill>
              </a:rPr>
              <a:t>。因此段</a:t>
            </a:r>
            <a:r>
              <a:rPr lang="zh-CN" altLang="en-US" sz="2400" dirty="0">
                <a:solidFill>
                  <a:schemeClr val="tx1"/>
                </a:solidFill>
              </a:rPr>
              <a:t>首</a:t>
            </a:r>
            <a:r>
              <a:rPr lang="zh-CN" altLang="zh-CN" sz="2400" dirty="0">
                <a:solidFill>
                  <a:schemeClr val="tx1"/>
                </a:solidFill>
              </a:rPr>
              <a:t>只能是上述64K个小节首址之一。</a:t>
            </a:r>
          </a:p>
        </p:txBody>
      </p:sp>
      <p:sp>
        <p:nvSpPr>
          <p:cNvPr id="2" name="矩形 1"/>
          <p:cNvSpPr/>
          <p:nvPr/>
        </p:nvSpPr>
        <p:spPr bwMode="auto">
          <a:xfrm>
            <a:off x="2843808" y="3211512"/>
            <a:ext cx="1296144" cy="2282826"/>
          </a:xfrm>
          <a:prstGeom prst="rect">
            <a:avLst/>
          </a:prstGeom>
          <a:solidFill>
            <a:schemeClr val="lt1">
              <a:alpha val="0"/>
            </a:schemeClr>
          </a:solidFill>
          <a:ln w="38100">
            <a:solidFill>
              <a:srgbClr val="FF0000"/>
            </a:solidFill>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2709683193"/>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
                                        </p:tgtEl>
                                        <p:attrNameLst>
                                          <p:attrName>style.visibility</p:attrName>
                                        </p:attrNameLst>
                                      </p:cBhvr>
                                      <p:to>
                                        <p:strVal val="visible"/>
                                      </p:to>
                                    </p:set>
                                  </p:childTnLst>
                                </p:cTn>
                              </p:par>
                            </p:childTnLst>
                          </p:cTn>
                        </p:par>
                        <p:par>
                          <p:cTn id="27" fill="hold">
                            <p:stCondLst>
                              <p:cond delay="500"/>
                            </p:stCondLst>
                            <p:childTnLst>
                              <p:par>
                                <p:cTn id="28" presetID="16" presetClass="entr" presetSubtype="21"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arn(inVertical)">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nimBg="1" autoUpdateAnimBg="0"/>
      <p:bldP spid="10" grpId="0" bldLvl="0" animBg="1" autoUpdateAnimBg="0"/>
      <p:bldP spid="12" grpId="0" autoUpdateAnimBg="0"/>
      <p:bldP spid="20" grpId="0" autoUpdateAnimBg="0"/>
      <p:bldP spid="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522FD9FE-F179-47C7-9CD1-BEFAF4CA7777}" type="slidenum">
              <a:rPr lang="zh-CN" altLang="en-US" smtClean="0"/>
              <a:pPr>
                <a:defRPr/>
              </a:pPr>
              <a:t>45</a:t>
            </a:fld>
            <a:endParaRPr lang="en-US" altLang="zh-CN"/>
          </a:p>
        </p:txBody>
      </p:sp>
      <p:sp>
        <p:nvSpPr>
          <p:cNvPr id="5" name="Rectangle 2"/>
          <p:cNvSpPr>
            <a:spLocks noGrp="1" noChangeArrowheads="1"/>
          </p:cNvSpPr>
          <p:nvPr>
            <p:ph type="ctrTitle"/>
          </p:nvPr>
        </p:nvSpPr>
        <p:spPr>
          <a:xfrm>
            <a:off x="251520" y="188640"/>
            <a:ext cx="7772400" cy="600472"/>
          </a:xfrm>
        </p:spPr>
        <p:txBody>
          <a:bodyPr/>
          <a:lstStyle/>
          <a:p>
            <a:pPr eaLnBrk="1" hangingPunct="1"/>
            <a:r>
              <a:rPr lang="zh-CN" altLang="en-US" sz="4800" dirty="0"/>
              <a:t>例：</a:t>
            </a:r>
          </a:p>
        </p:txBody>
      </p:sp>
      <p:sp>
        <p:nvSpPr>
          <p:cNvPr id="6" name="Rectangle 3"/>
          <p:cNvSpPr>
            <a:spLocks noGrp="1" noChangeArrowheads="1"/>
          </p:cNvSpPr>
          <p:nvPr>
            <p:ph type="subTitle" idx="1"/>
          </p:nvPr>
        </p:nvSpPr>
        <p:spPr>
          <a:xfrm>
            <a:off x="1485900" y="31477"/>
            <a:ext cx="6400800" cy="1752600"/>
          </a:xfrm>
        </p:spPr>
        <p:txBody>
          <a:bodyPr/>
          <a:lstStyle/>
          <a:p>
            <a:pPr eaLnBrk="1" hangingPunct="1">
              <a:lnSpc>
                <a:spcPct val="115000"/>
              </a:lnSpc>
            </a:pPr>
            <a:r>
              <a:rPr lang="zh-CN" altLang="en-US" dirty="0"/>
              <a:t>已知 </a:t>
            </a:r>
            <a:r>
              <a:rPr lang="en-US" altLang="zh-CN" dirty="0"/>
              <a:t>CS=1055H，DS=250AH</a:t>
            </a:r>
            <a:r>
              <a:rPr lang="zh-CN" altLang="en-US" dirty="0"/>
              <a:t>，</a:t>
            </a:r>
            <a:r>
              <a:rPr lang="en-US" altLang="zh-CN" dirty="0"/>
              <a:t>          ES=2EF0H</a:t>
            </a:r>
            <a:r>
              <a:rPr lang="zh-CN" altLang="en-US" dirty="0"/>
              <a:t>，</a:t>
            </a:r>
            <a:r>
              <a:rPr lang="en-US" altLang="zh-CN" dirty="0"/>
              <a:t>SS=8FF0H</a:t>
            </a:r>
          </a:p>
          <a:p>
            <a:pPr eaLnBrk="1" hangingPunct="1">
              <a:lnSpc>
                <a:spcPct val="115000"/>
              </a:lnSpc>
              <a:spcBef>
                <a:spcPct val="50000"/>
              </a:spcBef>
            </a:pPr>
            <a:r>
              <a:rPr lang="zh-CN" altLang="en-US" dirty="0">
                <a:solidFill>
                  <a:schemeClr val="tx1"/>
                </a:solidFill>
              </a:rPr>
              <a:t>画出各段在内存中的分布。</a:t>
            </a:r>
          </a:p>
        </p:txBody>
      </p:sp>
      <p:sp>
        <p:nvSpPr>
          <p:cNvPr id="8" name="Rectangle 3"/>
          <p:cNvSpPr txBox="1">
            <a:spLocks noChangeArrowheads="1"/>
          </p:cNvSpPr>
          <p:nvPr/>
        </p:nvSpPr>
        <p:spPr bwMode="auto">
          <a:xfrm>
            <a:off x="1182688" y="2017713"/>
            <a:ext cx="3749675"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110000"/>
              </a:lnSpc>
              <a:spcBef>
                <a:spcPct val="15000"/>
              </a:spcBef>
              <a:spcAft>
                <a:spcPct val="5000"/>
              </a:spcAft>
              <a:buClr>
                <a:schemeClr val="folHlink"/>
              </a:buClr>
              <a:buSzPct val="60000"/>
              <a:buFont typeface="Wingdings" pitchFamily="2" charset="2"/>
              <a:buNone/>
              <a:defRPr sz="2800" b="1">
                <a:solidFill>
                  <a:schemeClr val="tx2"/>
                </a:solidFill>
                <a:latin typeface="+mn-lt"/>
                <a:ea typeface="+mn-ea"/>
                <a:cs typeface="+mn-cs"/>
              </a:defRPr>
            </a:lvl1pPr>
            <a:lvl2pPr marL="742950" indent="-285750" algn="l" rtl="0" eaLnBrk="0" fontAlgn="base"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mn-lt"/>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eaLnBrk="1" hangingPunct="1">
              <a:lnSpc>
                <a:spcPct val="115000"/>
              </a:lnSpc>
            </a:pPr>
            <a:r>
              <a:rPr lang="en-US" altLang="zh-CN" kern="0"/>
              <a:t>CS=1055H</a:t>
            </a:r>
          </a:p>
          <a:p>
            <a:pPr lvl="1" eaLnBrk="1" hangingPunct="1">
              <a:lnSpc>
                <a:spcPct val="115000"/>
              </a:lnSpc>
            </a:pPr>
            <a:r>
              <a:rPr lang="zh-CN" altLang="en-US" kern="0"/>
              <a:t>段首地址</a:t>
            </a:r>
            <a:r>
              <a:rPr lang="en-US" altLang="zh-CN" kern="0"/>
              <a:t>=10550H</a:t>
            </a:r>
          </a:p>
          <a:p>
            <a:pPr eaLnBrk="1" hangingPunct="1">
              <a:lnSpc>
                <a:spcPct val="115000"/>
              </a:lnSpc>
            </a:pPr>
            <a:r>
              <a:rPr lang="en-US" altLang="zh-CN" kern="0"/>
              <a:t>DS=250AH</a:t>
            </a:r>
          </a:p>
          <a:p>
            <a:pPr lvl="1" eaLnBrk="1" hangingPunct="1">
              <a:lnSpc>
                <a:spcPct val="115000"/>
              </a:lnSpc>
            </a:pPr>
            <a:r>
              <a:rPr lang="zh-CN" altLang="en-US" kern="0"/>
              <a:t>段首地址</a:t>
            </a:r>
            <a:r>
              <a:rPr lang="en-US" altLang="zh-CN" kern="0"/>
              <a:t>=250A0H</a:t>
            </a:r>
          </a:p>
          <a:p>
            <a:pPr eaLnBrk="1" hangingPunct="1">
              <a:lnSpc>
                <a:spcPct val="115000"/>
              </a:lnSpc>
            </a:pPr>
            <a:r>
              <a:rPr lang="en-US" altLang="zh-CN" kern="0"/>
              <a:t>ES=2EF0H</a:t>
            </a:r>
            <a:endParaRPr lang="zh-CN" altLang="en-US" kern="0"/>
          </a:p>
          <a:p>
            <a:pPr eaLnBrk="1" hangingPunct="1">
              <a:lnSpc>
                <a:spcPct val="115000"/>
              </a:lnSpc>
            </a:pPr>
            <a:r>
              <a:rPr lang="en-US" altLang="zh-CN" kern="0"/>
              <a:t>SS=8FF0H</a:t>
            </a:r>
            <a:endParaRPr lang="zh-CN" altLang="en-US" kern="0"/>
          </a:p>
        </p:txBody>
      </p:sp>
      <p:sp>
        <p:nvSpPr>
          <p:cNvPr id="9" name="Rectangle 5"/>
          <p:cNvSpPr>
            <a:spLocks noChangeArrowheads="1"/>
          </p:cNvSpPr>
          <p:nvPr/>
        </p:nvSpPr>
        <p:spPr bwMode="auto">
          <a:xfrm>
            <a:off x="6210300" y="1905000"/>
            <a:ext cx="1371600" cy="4724400"/>
          </a:xfrm>
          <a:prstGeom prst="rect">
            <a:avLst/>
          </a:prstGeom>
          <a:solidFill>
            <a:srgbClr val="33CCCC"/>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0" name="Line 6"/>
          <p:cNvSpPr>
            <a:spLocks noChangeShapeType="1"/>
          </p:cNvSpPr>
          <p:nvPr/>
        </p:nvSpPr>
        <p:spPr bwMode="auto">
          <a:xfrm>
            <a:off x="6210300" y="2590800"/>
            <a:ext cx="1371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Line 7"/>
          <p:cNvSpPr>
            <a:spLocks noChangeShapeType="1"/>
          </p:cNvSpPr>
          <p:nvPr/>
        </p:nvSpPr>
        <p:spPr bwMode="auto">
          <a:xfrm>
            <a:off x="6210300" y="3733800"/>
            <a:ext cx="1371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 name="Line 8"/>
          <p:cNvSpPr>
            <a:spLocks noChangeShapeType="1"/>
          </p:cNvSpPr>
          <p:nvPr/>
        </p:nvSpPr>
        <p:spPr bwMode="auto">
          <a:xfrm>
            <a:off x="6210300" y="4267200"/>
            <a:ext cx="1371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9"/>
          <p:cNvSpPr txBox="1">
            <a:spLocks noChangeArrowheads="1"/>
          </p:cNvSpPr>
          <p:nvPr/>
        </p:nvSpPr>
        <p:spPr bwMode="auto">
          <a:xfrm>
            <a:off x="5181600" y="242570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10550</a:t>
            </a:r>
            <a:r>
              <a:rPr kumimoji="1" lang="en-US" altLang="zh-CN" sz="2000">
                <a:solidFill>
                  <a:schemeClr val="tx1"/>
                </a:solidFill>
                <a:latin typeface="Times New Roman" pitchFamily="18" charset="0"/>
                <a:ea typeface="宋体" pitchFamily="2" charset="-122"/>
              </a:rPr>
              <a:t>H</a:t>
            </a:r>
          </a:p>
        </p:txBody>
      </p:sp>
      <p:sp>
        <p:nvSpPr>
          <p:cNvPr id="14" name="Text Box 10"/>
          <p:cNvSpPr txBox="1">
            <a:spLocks noChangeArrowheads="1"/>
          </p:cNvSpPr>
          <p:nvPr/>
        </p:nvSpPr>
        <p:spPr bwMode="auto">
          <a:xfrm>
            <a:off x="5153025" y="3505200"/>
            <a:ext cx="1171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250</a:t>
            </a:r>
            <a:r>
              <a:rPr kumimoji="1" lang="en-US" altLang="zh-CN" sz="2000">
                <a:solidFill>
                  <a:schemeClr val="tx1"/>
                </a:solidFill>
                <a:latin typeface="Times New Roman" pitchFamily="18" charset="0"/>
                <a:ea typeface="宋体" pitchFamily="2" charset="-122"/>
              </a:rPr>
              <a:t>A0H</a:t>
            </a:r>
          </a:p>
        </p:txBody>
      </p:sp>
      <p:sp>
        <p:nvSpPr>
          <p:cNvPr id="15" name="Text Box 11"/>
          <p:cNvSpPr txBox="1">
            <a:spLocks noChangeArrowheads="1"/>
          </p:cNvSpPr>
          <p:nvPr/>
        </p:nvSpPr>
        <p:spPr bwMode="auto">
          <a:xfrm>
            <a:off x="5148263" y="4114800"/>
            <a:ext cx="1138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2</a:t>
            </a:r>
            <a:r>
              <a:rPr kumimoji="1" lang="en-US" altLang="zh-CN" sz="2000">
                <a:solidFill>
                  <a:schemeClr val="tx1"/>
                </a:solidFill>
                <a:latin typeface="Times New Roman" pitchFamily="18" charset="0"/>
                <a:ea typeface="宋体" pitchFamily="2" charset="-122"/>
              </a:rPr>
              <a:t>EF00H</a:t>
            </a:r>
          </a:p>
        </p:txBody>
      </p:sp>
      <p:sp>
        <p:nvSpPr>
          <p:cNvPr id="16" name="Text Box 12"/>
          <p:cNvSpPr txBox="1">
            <a:spLocks noChangeArrowheads="1"/>
          </p:cNvSpPr>
          <p:nvPr/>
        </p:nvSpPr>
        <p:spPr bwMode="auto">
          <a:xfrm>
            <a:off x="5165725" y="5461000"/>
            <a:ext cx="1095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8</a:t>
            </a:r>
            <a:r>
              <a:rPr kumimoji="1" lang="en-US" altLang="zh-CN" sz="2000">
                <a:solidFill>
                  <a:schemeClr val="tx1"/>
                </a:solidFill>
                <a:latin typeface="Times New Roman" pitchFamily="18" charset="0"/>
                <a:ea typeface="宋体" pitchFamily="2" charset="-122"/>
              </a:rPr>
              <a:t>FF00H</a:t>
            </a:r>
          </a:p>
        </p:txBody>
      </p:sp>
      <p:sp>
        <p:nvSpPr>
          <p:cNvPr id="17" name="AutoShape 13"/>
          <p:cNvSpPr>
            <a:spLocks/>
          </p:cNvSpPr>
          <p:nvPr/>
        </p:nvSpPr>
        <p:spPr bwMode="auto">
          <a:xfrm>
            <a:off x="7672388" y="2590800"/>
            <a:ext cx="138112" cy="838200"/>
          </a:xfrm>
          <a:prstGeom prst="rightBrace">
            <a:avLst>
              <a:gd name="adj1" fmla="val 50575"/>
              <a:gd name="adj2" fmla="val 50000"/>
            </a:avLst>
          </a:prstGeom>
          <a:noFill/>
          <a:ln w="254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8" name="AutoShape 14"/>
          <p:cNvSpPr>
            <a:spLocks/>
          </p:cNvSpPr>
          <p:nvPr/>
        </p:nvSpPr>
        <p:spPr bwMode="auto">
          <a:xfrm>
            <a:off x="7658100" y="3733800"/>
            <a:ext cx="152400" cy="990600"/>
          </a:xfrm>
          <a:prstGeom prst="rightBrace">
            <a:avLst>
              <a:gd name="adj1" fmla="val 54167"/>
              <a:gd name="adj2" fmla="val 50000"/>
            </a:avLst>
          </a:prstGeom>
          <a:noFill/>
          <a:ln w="25400" cap="sq">
            <a:solidFill>
              <a:srgbClr val="9933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9" name="Line 15"/>
          <p:cNvSpPr>
            <a:spLocks noChangeShapeType="1"/>
          </p:cNvSpPr>
          <p:nvPr/>
        </p:nvSpPr>
        <p:spPr bwMode="auto">
          <a:xfrm>
            <a:off x="6210300" y="5638800"/>
            <a:ext cx="1371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AutoShape 16"/>
          <p:cNvSpPr>
            <a:spLocks/>
          </p:cNvSpPr>
          <p:nvPr/>
        </p:nvSpPr>
        <p:spPr bwMode="auto">
          <a:xfrm>
            <a:off x="7686675" y="4267200"/>
            <a:ext cx="195263" cy="990600"/>
          </a:xfrm>
          <a:prstGeom prst="rightBrace">
            <a:avLst>
              <a:gd name="adj1" fmla="val 42276"/>
              <a:gd name="adj2" fmla="val 50000"/>
            </a:avLst>
          </a:prstGeom>
          <a:noFill/>
          <a:ln w="25400" cap="sq">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1" name="Rectangle 17"/>
          <p:cNvSpPr>
            <a:spLocks noChangeArrowheads="1"/>
          </p:cNvSpPr>
          <p:nvPr/>
        </p:nvSpPr>
        <p:spPr bwMode="auto">
          <a:xfrm>
            <a:off x="6215063" y="4279900"/>
            <a:ext cx="1371600" cy="962025"/>
          </a:xfrm>
          <a:prstGeom prst="rect">
            <a:avLst/>
          </a:prstGeom>
          <a:solidFill>
            <a:srgbClr val="008000"/>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2" name="Line 18"/>
          <p:cNvSpPr>
            <a:spLocks noChangeShapeType="1"/>
          </p:cNvSpPr>
          <p:nvPr/>
        </p:nvSpPr>
        <p:spPr bwMode="auto">
          <a:xfrm>
            <a:off x="6210300" y="4724400"/>
            <a:ext cx="1371600"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Rectangle 19"/>
          <p:cNvSpPr>
            <a:spLocks noChangeArrowheads="1"/>
          </p:cNvSpPr>
          <p:nvPr/>
        </p:nvSpPr>
        <p:spPr bwMode="auto">
          <a:xfrm>
            <a:off x="6215063" y="4267200"/>
            <a:ext cx="1371600" cy="457200"/>
          </a:xfrm>
          <a:prstGeom prst="rect">
            <a:avLst/>
          </a:prstGeom>
          <a:solidFill>
            <a:schemeClr val="hlink"/>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4" name="Rectangle 20"/>
          <p:cNvSpPr>
            <a:spLocks noChangeArrowheads="1"/>
          </p:cNvSpPr>
          <p:nvPr/>
        </p:nvSpPr>
        <p:spPr bwMode="auto">
          <a:xfrm>
            <a:off x="6215063" y="3716338"/>
            <a:ext cx="1371600" cy="563562"/>
          </a:xfrm>
          <a:prstGeom prst="rect">
            <a:avLst/>
          </a:prstGeom>
          <a:solidFill>
            <a:srgbClr val="FFFF00"/>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5" name="Text Box 21"/>
          <p:cNvSpPr txBox="1">
            <a:spLocks noChangeArrowheads="1"/>
          </p:cNvSpPr>
          <p:nvPr/>
        </p:nvSpPr>
        <p:spPr bwMode="auto">
          <a:xfrm>
            <a:off x="7810500" y="2781300"/>
            <a:ext cx="1009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代码段</a:t>
            </a:r>
            <a:endParaRPr kumimoji="1" lang="zh-CN" altLang="en-US" sz="2000" b="0">
              <a:solidFill>
                <a:schemeClr val="tx1"/>
              </a:solidFill>
              <a:latin typeface="Times New Roman" pitchFamily="18" charset="0"/>
              <a:ea typeface="宋体" pitchFamily="2" charset="-122"/>
            </a:endParaRPr>
          </a:p>
        </p:txBody>
      </p:sp>
      <p:sp>
        <p:nvSpPr>
          <p:cNvPr id="26" name="Text Box 22"/>
          <p:cNvSpPr txBox="1">
            <a:spLocks noChangeArrowheads="1"/>
          </p:cNvSpPr>
          <p:nvPr/>
        </p:nvSpPr>
        <p:spPr bwMode="auto">
          <a:xfrm>
            <a:off x="7848600" y="4000500"/>
            <a:ext cx="1044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数据段</a:t>
            </a:r>
            <a:endParaRPr kumimoji="1" lang="zh-CN" altLang="en-US" sz="2000" b="0">
              <a:solidFill>
                <a:schemeClr val="tx1"/>
              </a:solidFill>
              <a:latin typeface="Times New Roman" pitchFamily="18" charset="0"/>
              <a:ea typeface="宋体" pitchFamily="2" charset="-122"/>
            </a:endParaRPr>
          </a:p>
        </p:txBody>
      </p:sp>
      <p:sp>
        <p:nvSpPr>
          <p:cNvPr id="27" name="Text Box 23"/>
          <p:cNvSpPr txBox="1">
            <a:spLocks noChangeArrowheads="1"/>
          </p:cNvSpPr>
          <p:nvPr/>
        </p:nvSpPr>
        <p:spPr bwMode="auto">
          <a:xfrm>
            <a:off x="7886700" y="4597400"/>
            <a:ext cx="1006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附加段</a:t>
            </a:r>
            <a:endParaRPr kumimoji="1" lang="zh-CN" altLang="en-US" sz="2000" b="0">
              <a:solidFill>
                <a:schemeClr val="tx1"/>
              </a:solidFill>
              <a:latin typeface="Times New Roman" pitchFamily="18" charset="0"/>
              <a:ea typeface="宋体" pitchFamily="2" charset="-122"/>
            </a:endParaRPr>
          </a:p>
        </p:txBody>
      </p:sp>
      <p:sp>
        <p:nvSpPr>
          <p:cNvPr id="28" name="Text Box 24"/>
          <p:cNvSpPr txBox="1">
            <a:spLocks noChangeArrowheads="1"/>
          </p:cNvSpPr>
          <p:nvPr/>
        </p:nvSpPr>
        <p:spPr bwMode="auto">
          <a:xfrm>
            <a:off x="7874000" y="5842000"/>
            <a:ext cx="11271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rgbClr val="FF0000"/>
                </a:solidFill>
                <a:latin typeface="Times New Roman" pitchFamily="18" charset="0"/>
                <a:ea typeface="宋体" pitchFamily="2" charset="-122"/>
              </a:rPr>
              <a:t>堆栈段 </a:t>
            </a:r>
            <a:endParaRPr kumimoji="1" lang="zh-CN" altLang="en-US" sz="2000" b="0">
              <a:solidFill>
                <a:schemeClr val="tx1"/>
              </a:solidFill>
              <a:latin typeface="Times New Roman" pitchFamily="18" charset="0"/>
              <a:ea typeface="宋体" pitchFamily="2" charset="-122"/>
            </a:endParaRPr>
          </a:p>
        </p:txBody>
      </p:sp>
      <p:sp>
        <p:nvSpPr>
          <p:cNvPr id="29" name="AutoShape 25"/>
          <p:cNvSpPr>
            <a:spLocks/>
          </p:cNvSpPr>
          <p:nvPr/>
        </p:nvSpPr>
        <p:spPr bwMode="auto">
          <a:xfrm>
            <a:off x="7658100" y="5638800"/>
            <a:ext cx="228600" cy="838200"/>
          </a:xfrm>
          <a:prstGeom prst="rightBrace">
            <a:avLst>
              <a:gd name="adj1" fmla="val 30556"/>
              <a:gd name="adj2" fmla="val 50000"/>
            </a:avLst>
          </a:prstGeom>
          <a:noFill/>
          <a:ln w="254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Tree>
    <p:extLst>
      <p:ext uri="{BB962C8B-B14F-4D97-AF65-F5344CB8AC3E}">
        <p14:creationId xmlns:p14="http://schemas.microsoft.com/office/powerpoint/2010/main" val="1923311112"/>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wipe(left)">
                                      <p:cBhvr>
                                        <p:cTn id="26" dur="500"/>
                                        <p:tgtEl>
                                          <p:spTgt spid="8">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up)">
                                      <p:cBhvr>
                                        <p:cTn id="40" dur="500"/>
                                        <p:tgtEl>
                                          <p:spTgt spid="17"/>
                                        </p:tgtEl>
                                      </p:cBhvr>
                                    </p:animEffect>
                                  </p:childTnLst>
                                </p:cTn>
                              </p:par>
                            </p:childTnLst>
                          </p:cTn>
                        </p:par>
                        <p:par>
                          <p:cTn id="41" fill="hold">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blinds(horizontal)">
                                      <p:cBhvr>
                                        <p:cTn id="44" dur="500"/>
                                        <p:tgtEl>
                                          <p:spTgt spid="2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8">
                                            <p:txEl>
                                              <p:pRg st="2" end="2"/>
                                            </p:txEl>
                                          </p:spTgt>
                                        </p:tgtEl>
                                        <p:attrNameLst>
                                          <p:attrName>style.visibility</p:attrName>
                                        </p:attrNameLst>
                                      </p:cBhvr>
                                      <p:to>
                                        <p:strVal val="visible"/>
                                      </p:to>
                                    </p:set>
                                    <p:animEffect transition="in" filter="wipe(left)">
                                      <p:cBhvr>
                                        <p:cTn id="49" dur="500"/>
                                        <p:tgtEl>
                                          <p:spTgt spid="8">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
                                            <p:txEl>
                                              <p:pRg st="3" end="3"/>
                                            </p:txEl>
                                          </p:spTgt>
                                        </p:tgtEl>
                                        <p:attrNameLst>
                                          <p:attrName>style.visibility</p:attrName>
                                        </p:attrNameLst>
                                      </p:cBhvr>
                                      <p:to>
                                        <p:strVal val="visible"/>
                                      </p:to>
                                    </p:set>
                                    <p:animEffect transition="in" filter="wipe(left)">
                                      <p:cBhvr>
                                        <p:cTn id="54" dur="500"/>
                                        <p:tgtEl>
                                          <p:spTgt spid="8">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4">
                                            <p:txEl>
                                              <p:pRg st="0" end="0"/>
                                            </p:txEl>
                                          </p:spTgt>
                                        </p:tgtEl>
                                        <p:attrNameLst>
                                          <p:attrName>style.visibility</p:attrName>
                                        </p:attrNameLst>
                                      </p:cBhvr>
                                      <p:to>
                                        <p:strVal val="visible"/>
                                      </p:to>
                                    </p:set>
                                    <p:animEffect transition="in" filter="wipe(left)">
                                      <p:cBhvr>
                                        <p:cTn id="59" dur="500"/>
                                        <p:tgtEl>
                                          <p:spTgt spid="14">
                                            <p:txEl>
                                              <p:pRg st="0" end="0"/>
                                            </p:txEl>
                                          </p:spTgt>
                                        </p:tgtEl>
                                      </p:cBhvr>
                                    </p:animEffect>
                                  </p:childTnLst>
                                </p:cTn>
                              </p:par>
                            </p:childTnLst>
                          </p:cTn>
                        </p:par>
                        <p:par>
                          <p:cTn id="60" fill="hold">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up)">
                                      <p:cBhvr>
                                        <p:cTn id="63" dur="500"/>
                                        <p:tgtEl>
                                          <p:spTgt spid="18"/>
                                        </p:tgtEl>
                                      </p:cBhvr>
                                    </p:animEffect>
                                  </p:childTnLst>
                                </p:cTn>
                              </p:par>
                            </p:childTnLst>
                          </p:cTn>
                        </p:par>
                        <p:par>
                          <p:cTn id="64" fill="hold">
                            <p:stCondLst>
                              <p:cond delay="1000"/>
                            </p:stCondLst>
                            <p:childTnLst>
                              <p:par>
                                <p:cTn id="65" presetID="3" presetClass="entr" presetSubtype="10" fill="hold" grpId="0" nodeType="after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blinds(horizontal)">
                                      <p:cBhvr>
                                        <p:cTn id="67" dur="500"/>
                                        <p:tgtEl>
                                          <p:spTgt spid="2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8">
                                            <p:txEl>
                                              <p:pRg st="4" end="4"/>
                                            </p:txEl>
                                          </p:spTgt>
                                        </p:tgtEl>
                                        <p:attrNameLst>
                                          <p:attrName>style.visibility</p:attrName>
                                        </p:attrNameLst>
                                      </p:cBhvr>
                                      <p:to>
                                        <p:strVal val="visible"/>
                                      </p:to>
                                    </p:set>
                                    <p:animEffect transition="in" filter="wipe(left)">
                                      <p:cBhvr>
                                        <p:cTn id="72" dur="500"/>
                                        <p:tgtEl>
                                          <p:spTgt spid="8">
                                            <p:txEl>
                                              <p:pRg st="4" end="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5">
                                            <p:txEl>
                                              <p:pRg st="0" end="0"/>
                                            </p:txEl>
                                          </p:spTgt>
                                        </p:tgtEl>
                                        <p:attrNameLst>
                                          <p:attrName>style.visibility</p:attrName>
                                        </p:attrNameLst>
                                      </p:cBhvr>
                                      <p:to>
                                        <p:strVal val="visible"/>
                                      </p:to>
                                    </p:set>
                                    <p:animEffect transition="in" filter="wipe(left)">
                                      <p:cBhvr>
                                        <p:cTn id="77" dur="500"/>
                                        <p:tgtEl>
                                          <p:spTgt spid="15">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4"/>
                                        </p:tgtEl>
                                        <p:attrNameLst>
                                          <p:attrName>style.visibility</p:attrName>
                                        </p:attrNameLst>
                                      </p:cBhvr>
                                      <p:to>
                                        <p:strVal val="visible"/>
                                      </p:to>
                                    </p:set>
                                    <p:animEffect transition="in" filter="wipe(up)">
                                      <p:cBhvr>
                                        <p:cTn id="82" dur="500"/>
                                        <p:tgtEl>
                                          <p:spTgt spid="2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wipe(up)">
                                      <p:cBhvr>
                                        <p:cTn id="87" dur="500"/>
                                        <p:tgtEl>
                                          <p:spTgt spid="21"/>
                                        </p:tgtEl>
                                      </p:cBhvr>
                                    </p:animEffect>
                                  </p:childTnLst>
                                </p:cTn>
                              </p:par>
                            </p:childTnLst>
                          </p:cTn>
                        </p:par>
                        <p:par>
                          <p:cTn id="88" fill="hold">
                            <p:stCondLst>
                              <p:cond delay="500"/>
                            </p:stCondLst>
                            <p:childTnLst>
                              <p:par>
                                <p:cTn id="89" presetID="22" presetClass="entr" presetSubtype="1" fill="hold" grpId="0" nodeType="afterEffect">
                                  <p:stCondLst>
                                    <p:cond delay="0"/>
                                  </p:stCondLst>
                                  <p:childTnLst>
                                    <p:set>
                                      <p:cBhvr>
                                        <p:cTn id="90" dur="1" fill="hold">
                                          <p:stCondLst>
                                            <p:cond delay="0"/>
                                          </p:stCondLst>
                                        </p:cTn>
                                        <p:tgtEl>
                                          <p:spTgt spid="20"/>
                                        </p:tgtEl>
                                        <p:attrNameLst>
                                          <p:attrName>style.visibility</p:attrName>
                                        </p:attrNameLst>
                                      </p:cBhvr>
                                      <p:to>
                                        <p:strVal val="visible"/>
                                      </p:to>
                                    </p:set>
                                    <p:animEffect transition="in" filter="wipe(up)">
                                      <p:cBhvr>
                                        <p:cTn id="91" dur="500"/>
                                        <p:tgtEl>
                                          <p:spTgt spid="20"/>
                                        </p:tgtEl>
                                      </p:cBhvr>
                                    </p:animEffect>
                                  </p:childTnLst>
                                </p:cTn>
                              </p:par>
                            </p:childTnLst>
                          </p:cTn>
                        </p:par>
                        <p:par>
                          <p:cTn id="92" fill="hold">
                            <p:stCondLst>
                              <p:cond delay="1000"/>
                            </p:stCondLst>
                            <p:childTnLst>
                              <p:par>
                                <p:cTn id="93" presetID="3" presetClass="entr" presetSubtype="10" fill="hold" grpId="0" nodeType="afterEffect">
                                  <p:stCondLst>
                                    <p:cond delay="0"/>
                                  </p:stCondLst>
                                  <p:childTnLst>
                                    <p:set>
                                      <p:cBhvr>
                                        <p:cTn id="94" dur="1" fill="hold">
                                          <p:stCondLst>
                                            <p:cond delay="0"/>
                                          </p:stCondLst>
                                        </p:cTn>
                                        <p:tgtEl>
                                          <p:spTgt spid="27"/>
                                        </p:tgtEl>
                                        <p:attrNameLst>
                                          <p:attrName>style.visibility</p:attrName>
                                        </p:attrNameLst>
                                      </p:cBhvr>
                                      <p:to>
                                        <p:strVal val="visible"/>
                                      </p:to>
                                    </p:set>
                                    <p:animEffect transition="in" filter="blinds(horizontal)">
                                      <p:cBhvr>
                                        <p:cTn id="95" dur="500"/>
                                        <p:tgtEl>
                                          <p:spTgt spid="27"/>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23"/>
                                        </p:tgtEl>
                                        <p:attrNameLst>
                                          <p:attrName>style.visibility</p:attrName>
                                        </p:attrNameLst>
                                      </p:cBhvr>
                                      <p:to>
                                        <p:strVal val="visible"/>
                                      </p:to>
                                    </p:set>
                                    <p:animEffect transition="in" filter="blinds(horizontal)">
                                      <p:cBhvr>
                                        <p:cTn id="100" dur="500"/>
                                        <p:tgtEl>
                                          <p:spTgt spid="23"/>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8">
                                            <p:txEl>
                                              <p:pRg st="5" end="5"/>
                                            </p:txEl>
                                          </p:spTgt>
                                        </p:tgtEl>
                                        <p:attrNameLst>
                                          <p:attrName>style.visibility</p:attrName>
                                        </p:attrNameLst>
                                      </p:cBhvr>
                                      <p:to>
                                        <p:strVal val="visible"/>
                                      </p:to>
                                    </p:set>
                                    <p:animEffect transition="in" filter="wipe(left)">
                                      <p:cBhvr>
                                        <p:cTn id="105" dur="500"/>
                                        <p:tgtEl>
                                          <p:spTgt spid="8">
                                            <p:txEl>
                                              <p:pRg st="5" end="5"/>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16">
                                            <p:txEl>
                                              <p:pRg st="0" end="0"/>
                                            </p:txEl>
                                          </p:spTgt>
                                        </p:tgtEl>
                                        <p:attrNameLst>
                                          <p:attrName>style.visibility</p:attrName>
                                        </p:attrNameLst>
                                      </p:cBhvr>
                                      <p:to>
                                        <p:strVal val="visible"/>
                                      </p:to>
                                    </p:set>
                                    <p:animEffect transition="in" filter="wipe(left)">
                                      <p:cBhvr>
                                        <p:cTn id="110" dur="500"/>
                                        <p:tgtEl>
                                          <p:spTgt spid="16">
                                            <p:txEl>
                                              <p:pRg st="0" end="0"/>
                                            </p:txEl>
                                          </p:spTgt>
                                        </p:tgtEl>
                                      </p:cBhvr>
                                    </p:animEffect>
                                  </p:childTnLst>
                                </p:cTn>
                              </p:par>
                            </p:childTnLst>
                          </p:cTn>
                        </p:par>
                        <p:par>
                          <p:cTn id="111" fill="hold">
                            <p:stCondLst>
                              <p:cond delay="500"/>
                            </p:stCondLst>
                            <p:childTnLst>
                              <p:par>
                                <p:cTn id="112" presetID="22" presetClass="entr" presetSubtype="8" fill="hold" grpId="0" nodeType="afterEffect">
                                  <p:stCondLst>
                                    <p:cond delay="0"/>
                                  </p:stCondLst>
                                  <p:childTnLst>
                                    <p:set>
                                      <p:cBhvr>
                                        <p:cTn id="113" dur="1" fill="hold">
                                          <p:stCondLst>
                                            <p:cond delay="0"/>
                                          </p:stCondLst>
                                        </p:cTn>
                                        <p:tgtEl>
                                          <p:spTgt spid="19"/>
                                        </p:tgtEl>
                                        <p:attrNameLst>
                                          <p:attrName>style.visibility</p:attrName>
                                        </p:attrNameLst>
                                      </p:cBhvr>
                                      <p:to>
                                        <p:strVal val="visible"/>
                                      </p:to>
                                    </p:set>
                                    <p:animEffect transition="in" filter="wipe(left)">
                                      <p:cBhvr>
                                        <p:cTn id="114" dur="500"/>
                                        <p:tgtEl>
                                          <p:spTgt spid="19"/>
                                        </p:tgtEl>
                                      </p:cBhvr>
                                    </p:animEffect>
                                  </p:childTnLst>
                                </p:cTn>
                              </p:par>
                            </p:childTnLst>
                          </p:cTn>
                        </p:par>
                        <p:par>
                          <p:cTn id="115" fill="hold">
                            <p:stCondLst>
                              <p:cond delay="1000"/>
                            </p:stCondLst>
                            <p:childTnLst>
                              <p:par>
                                <p:cTn id="116" presetID="22" presetClass="entr" presetSubtype="1" fill="hold" grpId="0" nodeType="after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wipe(up)">
                                      <p:cBhvr>
                                        <p:cTn id="118" dur="500"/>
                                        <p:tgtEl>
                                          <p:spTgt spid="29"/>
                                        </p:tgtEl>
                                      </p:cBhvr>
                                    </p:animEffect>
                                  </p:childTnLst>
                                </p:cTn>
                              </p:par>
                            </p:childTnLst>
                          </p:cTn>
                        </p:par>
                        <p:par>
                          <p:cTn id="119" fill="hold">
                            <p:stCondLst>
                              <p:cond delay="1500"/>
                            </p:stCondLst>
                            <p:childTnLst>
                              <p:par>
                                <p:cTn id="120" presetID="3" presetClass="entr" presetSubtype="10" fill="hold" grpId="0" nodeType="after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blinds(horizontal)">
                                      <p:cBhvr>
                                        <p:cTn id="1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p:bldP spid="17" grpId="0" animBg="1"/>
      <p:bldP spid="18" grpId="0" animBg="1"/>
      <p:bldP spid="19" grpId="0" animBg="1"/>
      <p:bldP spid="20" grpId="0" animBg="1"/>
      <p:bldP spid="21" grpId="0" animBg="1"/>
      <p:bldP spid="22" grpId="0" animBg="1"/>
      <p:bldP spid="23" grpId="0" animBg="1"/>
      <p:bldP spid="24" grpId="0" animBg="1"/>
      <p:bldP spid="25" grpId="0"/>
      <p:bldP spid="26" grpId="0"/>
      <p:bldP spid="27" grpId="0"/>
      <p:bldP spid="28" grpId="0"/>
      <p:bldP spid="2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943AEEB2-2812-414E-A0BE-7D535EC135E3}"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46</a:t>
            </a:fld>
            <a:endParaRPr lang="en-US" altLang="zh-CN" sz="1400" b="0">
              <a:solidFill>
                <a:schemeClr val="tx1"/>
              </a:solidFill>
              <a:ea typeface="宋体" pitchFamily="2" charset="-122"/>
            </a:endParaRPr>
          </a:p>
        </p:txBody>
      </p:sp>
      <p:sp>
        <p:nvSpPr>
          <p:cNvPr id="51203" name="Rectangle 2"/>
          <p:cNvSpPr>
            <a:spLocks noGrp="1" noChangeArrowheads="1"/>
          </p:cNvSpPr>
          <p:nvPr>
            <p:ph type="title"/>
          </p:nvPr>
        </p:nvSpPr>
        <p:spPr>
          <a:xfrm>
            <a:off x="1042988" y="620713"/>
            <a:ext cx="7993062" cy="1055687"/>
          </a:xfrm>
        </p:spPr>
        <p:txBody>
          <a:bodyPr/>
          <a:lstStyle/>
          <a:p>
            <a:pPr eaLnBrk="1" hangingPunct="1"/>
            <a:r>
              <a:rPr lang="en-US" altLang="zh-CN" sz="3600" b="1" dirty="0">
                <a:solidFill>
                  <a:srgbClr val="800000"/>
                </a:solidFill>
              </a:rPr>
              <a:t>2. </a:t>
            </a:r>
            <a:r>
              <a:rPr lang="zh-CN" altLang="en-US" sz="4000" dirty="0">
                <a:solidFill>
                  <a:srgbClr val="800000"/>
                </a:solidFill>
              </a:rPr>
              <a:t>逻辑地址与物理地址的转换</a:t>
            </a:r>
          </a:p>
        </p:txBody>
      </p:sp>
      <p:sp>
        <p:nvSpPr>
          <p:cNvPr id="149507" name="Rectangle 3"/>
          <p:cNvSpPr>
            <a:spLocks noGrp="1" noChangeArrowheads="1"/>
          </p:cNvSpPr>
          <p:nvPr>
            <p:ph type="body" idx="1"/>
          </p:nvPr>
        </p:nvSpPr>
        <p:spPr>
          <a:xfrm>
            <a:off x="1043608" y="1844824"/>
            <a:ext cx="7992888" cy="649287"/>
          </a:xfrm>
        </p:spPr>
        <p:txBody>
          <a:bodyPr/>
          <a:lstStyle/>
          <a:p>
            <a:pPr eaLnBrk="1" hangingPunct="1"/>
            <a:r>
              <a:rPr lang="zh-CN" altLang="en-US" dirty="0"/>
              <a:t>内存</a:t>
            </a:r>
            <a:r>
              <a:rPr lang="zh-CN" altLang="zh-CN" dirty="0"/>
              <a:t>物理地址由段基地址和</a:t>
            </a:r>
            <a:r>
              <a:rPr lang="zh-CN" altLang="en-US" dirty="0"/>
              <a:t>偏移地址组合而成</a:t>
            </a:r>
            <a:endParaRPr lang="zh-CN" altLang="en-US" dirty="0">
              <a:solidFill>
                <a:srgbClr val="FF0000"/>
              </a:solidFill>
            </a:endParaRPr>
          </a:p>
        </p:txBody>
      </p:sp>
      <p:sp>
        <p:nvSpPr>
          <p:cNvPr id="149522" name="Text Box 18"/>
          <p:cNvSpPr txBox="1">
            <a:spLocks noChangeArrowheads="1"/>
          </p:cNvSpPr>
          <p:nvPr/>
        </p:nvSpPr>
        <p:spPr bwMode="auto">
          <a:xfrm>
            <a:off x="1318418" y="6246018"/>
            <a:ext cx="5976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zh-CN" altLang="en-US" u="sng" dirty="0">
                <a:solidFill>
                  <a:srgbClr val="FF0000"/>
                </a:solidFill>
                <a:ea typeface="宋体" pitchFamily="2" charset="-122"/>
              </a:rPr>
              <a:t>物理地址=段基地址×16+偏移地址</a:t>
            </a:r>
          </a:p>
        </p:txBody>
      </p:sp>
      <p:sp>
        <p:nvSpPr>
          <p:cNvPr id="149523" name="Rectangle 19"/>
          <p:cNvSpPr>
            <a:spLocks noChangeArrowheads="1"/>
          </p:cNvSpPr>
          <p:nvPr/>
        </p:nvSpPr>
        <p:spPr bwMode="auto">
          <a:xfrm>
            <a:off x="1793875" y="3263107"/>
            <a:ext cx="4876800" cy="6096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49524" name="Line 20"/>
          <p:cNvSpPr>
            <a:spLocks noChangeShapeType="1"/>
          </p:cNvSpPr>
          <p:nvPr/>
        </p:nvSpPr>
        <p:spPr bwMode="auto">
          <a:xfrm>
            <a:off x="5222875" y="3263107"/>
            <a:ext cx="0" cy="6096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9525" name="Text Box 21"/>
          <p:cNvSpPr txBox="1">
            <a:spLocks noChangeArrowheads="1"/>
          </p:cNvSpPr>
          <p:nvPr/>
        </p:nvSpPr>
        <p:spPr bwMode="auto">
          <a:xfrm>
            <a:off x="5451475" y="3339307"/>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rgbClr val="301010"/>
                </a:solidFill>
                <a:latin typeface="Times New Roman" pitchFamily="18" charset="0"/>
                <a:ea typeface="宋体" pitchFamily="2" charset="-122"/>
              </a:rPr>
              <a:t>0 0 0 0</a:t>
            </a:r>
            <a:endParaRPr kumimoji="1" lang="zh-CN" altLang="en-US" sz="2400">
              <a:solidFill>
                <a:schemeClr val="tx1"/>
              </a:solidFill>
              <a:latin typeface="Times New Roman" pitchFamily="18" charset="0"/>
              <a:ea typeface="宋体" pitchFamily="2" charset="-122"/>
            </a:endParaRPr>
          </a:p>
        </p:txBody>
      </p:sp>
      <p:sp>
        <p:nvSpPr>
          <p:cNvPr id="149527" name="Text Box 23"/>
          <p:cNvSpPr txBox="1">
            <a:spLocks noChangeArrowheads="1"/>
          </p:cNvSpPr>
          <p:nvPr/>
        </p:nvSpPr>
        <p:spPr bwMode="auto">
          <a:xfrm>
            <a:off x="2728118" y="2302670"/>
            <a:ext cx="14478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dirty="0">
                <a:solidFill>
                  <a:schemeClr val="tx1"/>
                </a:solidFill>
                <a:latin typeface="Times New Roman" pitchFamily="18" charset="0"/>
                <a:ea typeface="宋体" pitchFamily="2" charset="-122"/>
              </a:rPr>
              <a:t>段基地址</a:t>
            </a:r>
            <a:endParaRPr kumimoji="1" lang="zh-CN" altLang="en-US" sz="2000" b="0" dirty="0">
              <a:solidFill>
                <a:schemeClr val="tx1"/>
              </a:solidFill>
              <a:latin typeface="Times New Roman" pitchFamily="18" charset="0"/>
              <a:ea typeface="宋体" pitchFamily="2" charset="-122"/>
            </a:endParaRPr>
          </a:p>
        </p:txBody>
      </p:sp>
      <p:sp>
        <p:nvSpPr>
          <p:cNvPr id="149529" name="Text Box 25"/>
          <p:cNvSpPr txBox="1">
            <a:spLocks noChangeArrowheads="1"/>
          </p:cNvSpPr>
          <p:nvPr/>
        </p:nvSpPr>
        <p:spPr bwMode="auto">
          <a:xfrm>
            <a:off x="1870075" y="3339307"/>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rgbClr val="301010"/>
                </a:solidFill>
                <a:latin typeface="Times New Roman" pitchFamily="18" charset="0"/>
                <a:ea typeface="宋体" pitchFamily="2" charset="-122"/>
              </a:rPr>
              <a:t>× × ×    • • •</a:t>
            </a:r>
          </a:p>
        </p:txBody>
      </p:sp>
      <p:sp>
        <p:nvSpPr>
          <p:cNvPr id="149530" name="Text Box 26"/>
          <p:cNvSpPr txBox="1">
            <a:spLocks noChangeArrowheads="1"/>
          </p:cNvSpPr>
          <p:nvPr/>
        </p:nvSpPr>
        <p:spPr bwMode="auto">
          <a:xfrm>
            <a:off x="3927475" y="3339307"/>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rgbClr val="301010"/>
                </a:solidFill>
                <a:latin typeface="Times New Roman" pitchFamily="18" charset="0"/>
                <a:ea typeface="宋体" pitchFamily="2" charset="-122"/>
              </a:rPr>
              <a:t>× × ×</a:t>
            </a:r>
            <a:endParaRPr kumimoji="1" lang="zh-CN" altLang="en-US" sz="2400" b="0">
              <a:solidFill>
                <a:srgbClr val="301010"/>
              </a:solidFill>
              <a:latin typeface="Times New Roman" pitchFamily="18" charset="0"/>
              <a:ea typeface="宋体" pitchFamily="2" charset="-122"/>
            </a:endParaRPr>
          </a:p>
        </p:txBody>
      </p:sp>
      <p:sp>
        <p:nvSpPr>
          <p:cNvPr id="149531" name="AutoShape 27"/>
          <p:cNvSpPr>
            <a:spLocks/>
          </p:cNvSpPr>
          <p:nvPr/>
        </p:nvSpPr>
        <p:spPr bwMode="auto">
          <a:xfrm rot="5400000">
            <a:off x="3377803" y="1194991"/>
            <a:ext cx="239712" cy="3277394"/>
          </a:xfrm>
          <a:prstGeom prst="leftBrace">
            <a:avLst>
              <a:gd name="adj1" fmla="val 172222"/>
              <a:gd name="adj2" fmla="val 50000"/>
            </a:avLst>
          </a:prstGeom>
          <a:noFill/>
          <a:ln w="254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49532" name="Text Box 28"/>
          <p:cNvSpPr txBox="1">
            <a:spLocks noChangeArrowheads="1"/>
          </p:cNvSpPr>
          <p:nvPr/>
        </p:nvSpPr>
        <p:spPr bwMode="auto">
          <a:xfrm>
            <a:off x="1643062" y="2953544"/>
            <a:ext cx="576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600" dirty="0">
                <a:solidFill>
                  <a:schemeClr val="tx1"/>
                </a:solidFill>
                <a:ea typeface="宋体" pitchFamily="2" charset="-122"/>
              </a:rPr>
              <a:t>19</a:t>
            </a:r>
          </a:p>
        </p:txBody>
      </p:sp>
      <p:sp>
        <p:nvSpPr>
          <p:cNvPr id="149533" name="Text Box 29"/>
          <p:cNvSpPr txBox="1">
            <a:spLocks noChangeArrowheads="1"/>
          </p:cNvSpPr>
          <p:nvPr/>
        </p:nvSpPr>
        <p:spPr bwMode="auto">
          <a:xfrm>
            <a:off x="6467475" y="2953544"/>
            <a:ext cx="360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600" dirty="0">
                <a:solidFill>
                  <a:schemeClr val="tx1"/>
                </a:solidFill>
                <a:ea typeface="宋体" pitchFamily="2" charset="-122"/>
              </a:rPr>
              <a:t>0</a:t>
            </a:r>
          </a:p>
        </p:txBody>
      </p:sp>
      <p:sp>
        <p:nvSpPr>
          <p:cNvPr id="149534" name="Text Box 30"/>
          <p:cNvSpPr txBox="1">
            <a:spLocks noChangeArrowheads="1"/>
          </p:cNvSpPr>
          <p:nvPr/>
        </p:nvSpPr>
        <p:spPr bwMode="auto">
          <a:xfrm>
            <a:off x="4956175" y="2953544"/>
            <a:ext cx="360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600">
                <a:solidFill>
                  <a:schemeClr val="tx1"/>
                </a:solidFill>
                <a:ea typeface="宋体" pitchFamily="2" charset="-122"/>
              </a:rPr>
              <a:t>4</a:t>
            </a:r>
          </a:p>
        </p:txBody>
      </p:sp>
      <p:sp>
        <p:nvSpPr>
          <p:cNvPr id="149540" name="Rectangle 36"/>
          <p:cNvSpPr>
            <a:spLocks noChangeArrowheads="1"/>
          </p:cNvSpPr>
          <p:nvPr/>
        </p:nvSpPr>
        <p:spPr bwMode="auto">
          <a:xfrm>
            <a:off x="3154362" y="4010819"/>
            <a:ext cx="3508375" cy="6096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49543" name="Text Box 39"/>
          <p:cNvSpPr txBox="1">
            <a:spLocks noChangeArrowheads="1"/>
          </p:cNvSpPr>
          <p:nvPr/>
        </p:nvSpPr>
        <p:spPr bwMode="auto">
          <a:xfrm>
            <a:off x="3154362" y="4087019"/>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rgbClr val="301010"/>
                </a:solidFill>
                <a:latin typeface="Times New Roman" pitchFamily="18" charset="0"/>
                <a:ea typeface="宋体" pitchFamily="2" charset="-122"/>
              </a:rPr>
              <a:t>× × ×    • • •</a:t>
            </a:r>
          </a:p>
        </p:txBody>
      </p:sp>
      <p:sp>
        <p:nvSpPr>
          <p:cNvPr id="149544" name="Text Box 40"/>
          <p:cNvSpPr txBox="1">
            <a:spLocks noChangeArrowheads="1"/>
          </p:cNvSpPr>
          <p:nvPr/>
        </p:nvSpPr>
        <p:spPr bwMode="auto">
          <a:xfrm>
            <a:off x="5314950" y="4087019"/>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rgbClr val="301010"/>
                </a:solidFill>
                <a:latin typeface="Times New Roman" pitchFamily="18" charset="0"/>
                <a:ea typeface="宋体" pitchFamily="2" charset="-122"/>
              </a:rPr>
              <a:t>× × ×</a:t>
            </a:r>
            <a:endParaRPr kumimoji="1" lang="zh-CN" altLang="en-US" sz="2400" b="0">
              <a:solidFill>
                <a:srgbClr val="301010"/>
              </a:solidFill>
              <a:latin typeface="Times New Roman" pitchFamily="18" charset="0"/>
              <a:ea typeface="宋体" pitchFamily="2" charset="-122"/>
            </a:endParaRPr>
          </a:p>
        </p:txBody>
      </p:sp>
      <p:sp>
        <p:nvSpPr>
          <p:cNvPr id="149545" name="AutoShape 41"/>
          <p:cNvSpPr>
            <a:spLocks/>
          </p:cNvSpPr>
          <p:nvPr/>
        </p:nvSpPr>
        <p:spPr bwMode="auto">
          <a:xfrm rot="-5400000">
            <a:off x="4789487" y="3290096"/>
            <a:ext cx="228600" cy="3352800"/>
          </a:xfrm>
          <a:prstGeom prst="leftBrace">
            <a:avLst>
              <a:gd name="adj1" fmla="val 122222"/>
              <a:gd name="adj2" fmla="val 50000"/>
            </a:avLst>
          </a:prstGeom>
          <a:noFill/>
          <a:ln w="254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49546" name="Text Box 42"/>
          <p:cNvSpPr txBox="1">
            <a:spLocks noChangeArrowheads="1"/>
          </p:cNvSpPr>
          <p:nvPr/>
        </p:nvSpPr>
        <p:spPr bwMode="auto">
          <a:xfrm>
            <a:off x="4306887" y="5052219"/>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dirty="0">
                <a:solidFill>
                  <a:schemeClr val="tx1"/>
                </a:solidFill>
                <a:latin typeface="Times New Roman" pitchFamily="18" charset="0"/>
                <a:ea typeface="宋体" pitchFamily="2" charset="-122"/>
              </a:rPr>
              <a:t>偏移地址</a:t>
            </a:r>
            <a:endParaRPr kumimoji="1" lang="zh-CN" altLang="en-US" sz="2000" b="0" dirty="0">
              <a:solidFill>
                <a:schemeClr val="tx1"/>
              </a:solidFill>
              <a:latin typeface="Times New Roman" pitchFamily="18" charset="0"/>
              <a:ea typeface="宋体" pitchFamily="2" charset="-122"/>
            </a:endParaRPr>
          </a:p>
        </p:txBody>
      </p:sp>
      <p:sp>
        <p:nvSpPr>
          <p:cNvPr id="149547" name="Text Box 43"/>
          <p:cNvSpPr txBox="1">
            <a:spLocks noChangeArrowheads="1"/>
          </p:cNvSpPr>
          <p:nvPr/>
        </p:nvSpPr>
        <p:spPr bwMode="auto">
          <a:xfrm>
            <a:off x="1427162" y="4044157"/>
            <a:ext cx="5032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a:solidFill>
                  <a:schemeClr val="tx1"/>
                </a:solidFill>
                <a:ea typeface="宋体" pitchFamily="2" charset="-122"/>
              </a:rPr>
              <a:t>+</a:t>
            </a:r>
          </a:p>
        </p:txBody>
      </p:sp>
      <p:sp>
        <p:nvSpPr>
          <p:cNvPr id="24" name="Text Box 28"/>
          <p:cNvSpPr txBox="1">
            <a:spLocks noChangeArrowheads="1"/>
          </p:cNvSpPr>
          <p:nvPr/>
        </p:nvSpPr>
        <p:spPr bwMode="auto">
          <a:xfrm>
            <a:off x="2948384" y="4612482"/>
            <a:ext cx="576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600" dirty="0">
                <a:solidFill>
                  <a:schemeClr val="tx1"/>
                </a:solidFill>
                <a:ea typeface="宋体" pitchFamily="2" charset="-122"/>
              </a:rPr>
              <a:t>15</a:t>
            </a:r>
          </a:p>
        </p:txBody>
      </p:sp>
      <p:sp>
        <p:nvSpPr>
          <p:cNvPr id="25" name="Text Box 29"/>
          <p:cNvSpPr txBox="1">
            <a:spLocks noChangeArrowheads="1"/>
          </p:cNvSpPr>
          <p:nvPr/>
        </p:nvSpPr>
        <p:spPr bwMode="auto">
          <a:xfrm>
            <a:off x="6506369" y="4574383"/>
            <a:ext cx="360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600" dirty="0">
                <a:solidFill>
                  <a:schemeClr val="tx1"/>
                </a:solidFill>
                <a:ea typeface="宋体" pitchFamily="2" charset="-122"/>
              </a:rPr>
              <a:t>0</a:t>
            </a:r>
          </a:p>
        </p:txBody>
      </p:sp>
      <p:sp>
        <p:nvSpPr>
          <p:cNvPr id="26" name="Rectangle 19"/>
          <p:cNvSpPr>
            <a:spLocks noChangeArrowheads="1"/>
          </p:cNvSpPr>
          <p:nvPr/>
        </p:nvSpPr>
        <p:spPr bwMode="auto">
          <a:xfrm>
            <a:off x="1862137" y="5636418"/>
            <a:ext cx="4876800" cy="609600"/>
          </a:xfrm>
          <a:prstGeom prst="rect">
            <a:avLst/>
          </a:prstGeom>
          <a:solidFill>
            <a:srgbClr val="339966"/>
          </a:solidFill>
          <a:ln w="12700" cap="sq">
            <a:solidFill>
              <a:schemeClr val="tx1"/>
            </a:solidFill>
            <a:miter lim="800000"/>
            <a:headEnd type="none" w="sm" len="sm"/>
            <a:tailEnd type="none" w="sm" len="sm"/>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9" name="Text Box 25"/>
          <p:cNvSpPr txBox="1">
            <a:spLocks noChangeArrowheads="1"/>
          </p:cNvSpPr>
          <p:nvPr/>
        </p:nvSpPr>
        <p:spPr bwMode="auto">
          <a:xfrm>
            <a:off x="1938337" y="5712618"/>
            <a:ext cx="3513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dirty="0">
                <a:solidFill>
                  <a:srgbClr val="301010"/>
                </a:solidFill>
                <a:latin typeface="Times New Roman" pitchFamily="18" charset="0"/>
                <a:ea typeface="宋体" pitchFamily="2" charset="-122"/>
              </a:rPr>
              <a:t>× × ×               • • •</a:t>
            </a:r>
          </a:p>
        </p:txBody>
      </p:sp>
      <p:sp>
        <p:nvSpPr>
          <p:cNvPr id="30" name="Text Box 26"/>
          <p:cNvSpPr txBox="1">
            <a:spLocks noChangeArrowheads="1"/>
          </p:cNvSpPr>
          <p:nvPr/>
        </p:nvSpPr>
        <p:spPr bwMode="auto">
          <a:xfrm>
            <a:off x="5344318" y="5712618"/>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rgbClr val="301010"/>
                </a:solidFill>
                <a:latin typeface="Times New Roman" pitchFamily="18" charset="0"/>
                <a:ea typeface="宋体" pitchFamily="2" charset="-122"/>
              </a:rPr>
              <a:t>× × ×</a:t>
            </a:r>
            <a:endParaRPr kumimoji="1" lang="zh-CN" altLang="en-US" sz="2400" b="0">
              <a:solidFill>
                <a:srgbClr val="301010"/>
              </a:solidFill>
              <a:latin typeface="Times New Roman" pitchFamily="18" charset="0"/>
              <a:ea typeface="宋体" pitchFamily="2" charset="-122"/>
            </a:endParaRPr>
          </a:p>
        </p:txBody>
      </p:sp>
      <p:sp>
        <p:nvSpPr>
          <p:cNvPr id="31" name="Text Box 28"/>
          <p:cNvSpPr txBox="1">
            <a:spLocks noChangeArrowheads="1"/>
          </p:cNvSpPr>
          <p:nvPr/>
        </p:nvSpPr>
        <p:spPr bwMode="auto">
          <a:xfrm>
            <a:off x="1711324" y="5326855"/>
            <a:ext cx="576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600" dirty="0">
                <a:solidFill>
                  <a:schemeClr val="tx1"/>
                </a:solidFill>
                <a:ea typeface="宋体" pitchFamily="2" charset="-122"/>
              </a:rPr>
              <a:t>19</a:t>
            </a:r>
          </a:p>
        </p:txBody>
      </p:sp>
      <p:sp>
        <p:nvSpPr>
          <p:cNvPr id="32" name="Text Box 29"/>
          <p:cNvSpPr txBox="1">
            <a:spLocks noChangeArrowheads="1"/>
          </p:cNvSpPr>
          <p:nvPr/>
        </p:nvSpPr>
        <p:spPr bwMode="auto">
          <a:xfrm>
            <a:off x="6535737" y="5326855"/>
            <a:ext cx="360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1600" dirty="0">
                <a:solidFill>
                  <a:schemeClr val="tx1"/>
                </a:solidFill>
                <a:ea typeface="宋体" pitchFamily="2" charset="-122"/>
              </a:rPr>
              <a:t>0</a:t>
            </a:r>
          </a:p>
        </p:txBody>
      </p:sp>
      <p:cxnSp>
        <p:nvCxnSpPr>
          <p:cNvPr id="3" name="直接连接符 2"/>
          <p:cNvCxnSpPr/>
          <p:nvPr/>
        </p:nvCxnSpPr>
        <p:spPr bwMode="auto">
          <a:xfrm>
            <a:off x="1427162" y="5397500"/>
            <a:ext cx="5468937" cy="0"/>
          </a:xfrm>
          <a:prstGeom prst="line">
            <a:avLst/>
          </a:prstGeom>
          <a:solidFill>
            <a:srgbClr val="FF6600"/>
          </a:solidFill>
          <a:ln w="28575" cap="sq" cmpd="sng" algn="ctr">
            <a:solidFill>
              <a:srgbClr val="FF6600"/>
            </a:solidFill>
            <a:prstDash val="solid"/>
            <a:round/>
            <a:headEnd type="none" w="sm" len="sm"/>
            <a:tailEnd type="none" w="sm" len="sm"/>
          </a:ln>
          <a:effectLst/>
        </p:spPr>
      </p:cxnSp>
      <p:sp>
        <p:nvSpPr>
          <p:cNvPr id="4" name="TextBox 3"/>
          <p:cNvSpPr txBox="1"/>
          <p:nvPr/>
        </p:nvSpPr>
        <p:spPr>
          <a:xfrm>
            <a:off x="43655" y="5679608"/>
            <a:ext cx="1793875" cy="523220"/>
          </a:xfrm>
          <a:prstGeom prst="rect">
            <a:avLst/>
          </a:prstGeom>
          <a:noFill/>
        </p:spPr>
        <p:txBody>
          <a:bodyPr wrap="square" rtlCol="0">
            <a:spAutoFit/>
          </a:bodyPr>
          <a:lstStyle/>
          <a:p>
            <a:r>
              <a:rPr lang="zh-CN" altLang="zh-CN" sz="2800" b="1" dirty="0">
                <a:solidFill>
                  <a:srgbClr val="002060"/>
                </a:solidFill>
              </a:rPr>
              <a:t>物理地址</a:t>
            </a:r>
            <a:endParaRPr lang="zh-CN" altLang="en-US" sz="2800" b="1" dirty="0">
              <a:solidFill>
                <a:srgbClr val="002060"/>
              </a:solidFill>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149507">
                                            <p:txEl>
                                              <p:pRg st="0" end="0"/>
                                            </p:txEl>
                                          </p:spTgt>
                                        </p:tgtEl>
                                        <p:attrNameLst>
                                          <p:attrName>style.visibility</p:attrName>
                                        </p:attrNameLst>
                                      </p:cBhvr>
                                      <p:to>
                                        <p:strVal val="visible"/>
                                      </p:to>
                                    </p:set>
                                    <p:anim calcmode="lin" valueType="num">
                                      <p:cBhvr>
                                        <p:cTn id="7" dur="500" fill="hold"/>
                                        <p:tgtEl>
                                          <p:spTgt spid="14950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9507">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9523"/>
                                        </p:tgtEl>
                                        <p:attrNameLst>
                                          <p:attrName>style.visibility</p:attrName>
                                        </p:attrNameLst>
                                      </p:cBhvr>
                                      <p:to>
                                        <p:strVal val="visible"/>
                                      </p:to>
                                    </p:set>
                                    <p:animEffect transition="in" filter="wipe(left)">
                                      <p:cBhvr>
                                        <p:cTn id="13" dur="500"/>
                                        <p:tgtEl>
                                          <p:spTgt spid="149523"/>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9524"/>
                                        </p:tgtEl>
                                        <p:attrNameLst>
                                          <p:attrName>style.visibility</p:attrName>
                                        </p:attrNameLst>
                                      </p:cBhvr>
                                      <p:to>
                                        <p:strVal val="visible"/>
                                      </p:to>
                                    </p:set>
                                    <p:animEffect transition="in" filter="wipe(left)">
                                      <p:cBhvr>
                                        <p:cTn id="16" dur="500"/>
                                        <p:tgtEl>
                                          <p:spTgt spid="14952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49529"/>
                                        </p:tgtEl>
                                        <p:attrNameLst>
                                          <p:attrName>style.visibility</p:attrName>
                                        </p:attrNameLst>
                                      </p:cBhvr>
                                      <p:to>
                                        <p:strVal val="visible"/>
                                      </p:to>
                                    </p:set>
                                    <p:animEffect transition="in" filter="wipe(left)">
                                      <p:cBhvr>
                                        <p:cTn id="19" dur="500"/>
                                        <p:tgtEl>
                                          <p:spTgt spid="14952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49530"/>
                                        </p:tgtEl>
                                        <p:attrNameLst>
                                          <p:attrName>style.visibility</p:attrName>
                                        </p:attrNameLst>
                                      </p:cBhvr>
                                      <p:to>
                                        <p:strVal val="visible"/>
                                      </p:to>
                                    </p:set>
                                    <p:animEffect transition="in" filter="wipe(left)">
                                      <p:cBhvr>
                                        <p:cTn id="22" dur="500"/>
                                        <p:tgtEl>
                                          <p:spTgt spid="14953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9532"/>
                                        </p:tgtEl>
                                        <p:attrNameLst>
                                          <p:attrName>style.visibility</p:attrName>
                                        </p:attrNameLst>
                                      </p:cBhvr>
                                      <p:to>
                                        <p:strVal val="visible"/>
                                      </p:to>
                                    </p:set>
                                    <p:animEffect transition="in" filter="wipe(left)">
                                      <p:cBhvr>
                                        <p:cTn id="25" dur="500"/>
                                        <p:tgtEl>
                                          <p:spTgt spid="149532"/>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9533"/>
                                        </p:tgtEl>
                                        <p:attrNameLst>
                                          <p:attrName>style.visibility</p:attrName>
                                        </p:attrNameLst>
                                      </p:cBhvr>
                                      <p:to>
                                        <p:strVal val="visible"/>
                                      </p:to>
                                    </p:set>
                                    <p:animEffect transition="in" filter="wipe(left)">
                                      <p:cBhvr>
                                        <p:cTn id="28" dur="500"/>
                                        <p:tgtEl>
                                          <p:spTgt spid="149533"/>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49534"/>
                                        </p:tgtEl>
                                        <p:attrNameLst>
                                          <p:attrName>style.visibility</p:attrName>
                                        </p:attrNameLst>
                                      </p:cBhvr>
                                      <p:to>
                                        <p:strVal val="visible"/>
                                      </p:to>
                                    </p:set>
                                    <p:animEffect transition="in" filter="wipe(left)">
                                      <p:cBhvr>
                                        <p:cTn id="31" dur="500"/>
                                        <p:tgtEl>
                                          <p:spTgt spid="149534"/>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49525"/>
                                        </p:tgtEl>
                                        <p:attrNameLst>
                                          <p:attrName>style.visibility</p:attrName>
                                        </p:attrNameLst>
                                      </p:cBhvr>
                                      <p:to>
                                        <p:strVal val="visible"/>
                                      </p:to>
                                    </p:set>
                                    <p:animEffect transition="in" filter="wipe(left)">
                                      <p:cBhvr>
                                        <p:cTn id="36" dur="500"/>
                                        <p:tgtEl>
                                          <p:spTgt spid="149525"/>
                                        </p:tgtEl>
                                      </p:cBhvr>
                                    </p:animEffect>
                                  </p:childTnLst>
                                </p:cTn>
                              </p:par>
                            </p:childTnLst>
                          </p:cTn>
                        </p:par>
                        <p:par>
                          <p:cTn id="37" fill="hold" nodeType="afterGroup">
                            <p:stCondLst>
                              <p:cond delay="500"/>
                            </p:stCondLst>
                            <p:childTnLst>
                              <p:par>
                                <p:cTn id="38" presetID="18" presetClass="entr" presetSubtype="6" fill="hold" grpId="0" nodeType="afterEffect">
                                  <p:stCondLst>
                                    <p:cond delay="0"/>
                                  </p:stCondLst>
                                  <p:childTnLst>
                                    <p:set>
                                      <p:cBhvr>
                                        <p:cTn id="39" dur="1" fill="hold">
                                          <p:stCondLst>
                                            <p:cond delay="0"/>
                                          </p:stCondLst>
                                        </p:cTn>
                                        <p:tgtEl>
                                          <p:spTgt spid="149531"/>
                                        </p:tgtEl>
                                        <p:attrNameLst>
                                          <p:attrName>style.visibility</p:attrName>
                                        </p:attrNameLst>
                                      </p:cBhvr>
                                      <p:to>
                                        <p:strVal val="visible"/>
                                      </p:to>
                                    </p:set>
                                    <p:animEffect transition="in" filter="strips(downRight)">
                                      <p:cBhvr>
                                        <p:cTn id="40" dur="500"/>
                                        <p:tgtEl>
                                          <p:spTgt spid="149531"/>
                                        </p:tgtEl>
                                      </p:cBhvr>
                                    </p:animEffect>
                                  </p:childTnLst>
                                </p:cTn>
                              </p:par>
                              <p:par>
                                <p:cTn id="41" presetID="18" presetClass="entr" presetSubtype="6" fill="hold" grpId="0" nodeType="withEffect">
                                  <p:stCondLst>
                                    <p:cond delay="0"/>
                                  </p:stCondLst>
                                  <p:childTnLst>
                                    <p:set>
                                      <p:cBhvr>
                                        <p:cTn id="42" dur="1" fill="hold">
                                          <p:stCondLst>
                                            <p:cond delay="0"/>
                                          </p:stCondLst>
                                        </p:cTn>
                                        <p:tgtEl>
                                          <p:spTgt spid="149527"/>
                                        </p:tgtEl>
                                        <p:attrNameLst>
                                          <p:attrName>style.visibility</p:attrName>
                                        </p:attrNameLst>
                                      </p:cBhvr>
                                      <p:to>
                                        <p:strVal val="visible"/>
                                      </p:to>
                                    </p:set>
                                    <p:animEffect transition="in" filter="strips(downRight)">
                                      <p:cBhvr>
                                        <p:cTn id="43" dur="500"/>
                                        <p:tgtEl>
                                          <p:spTgt spid="14952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49540"/>
                                        </p:tgtEl>
                                        <p:attrNameLst>
                                          <p:attrName>style.visibility</p:attrName>
                                        </p:attrNameLst>
                                      </p:cBhvr>
                                      <p:to>
                                        <p:strVal val="visible"/>
                                      </p:to>
                                    </p:set>
                                    <p:animEffect transition="in" filter="wipe(left)">
                                      <p:cBhvr>
                                        <p:cTn id="48" dur="500"/>
                                        <p:tgtEl>
                                          <p:spTgt spid="149540"/>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149543"/>
                                        </p:tgtEl>
                                        <p:attrNameLst>
                                          <p:attrName>style.visibility</p:attrName>
                                        </p:attrNameLst>
                                      </p:cBhvr>
                                      <p:to>
                                        <p:strVal val="visible"/>
                                      </p:to>
                                    </p:set>
                                    <p:animEffect transition="in" filter="wipe(left)">
                                      <p:cBhvr>
                                        <p:cTn id="51" dur="500"/>
                                        <p:tgtEl>
                                          <p:spTgt spid="14954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149544"/>
                                        </p:tgtEl>
                                        <p:attrNameLst>
                                          <p:attrName>style.visibility</p:attrName>
                                        </p:attrNameLst>
                                      </p:cBhvr>
                                      <p:to>
                                        <p:strVal val="visible"/>
                                      </p:to>
                                    </p:set>
                                    <p:animEffect transition="in" filter="wipe(left)">
                                      <p:cBhvr>
                                        <p:cTn id="54" dur="500"/>
                                        <p:tgtEl>
                                          <p:spTgt spid="149544"/>
                                        </p:tgtEl>
                                      </p:cBhvr>
                                    </p:animEffect>
                                  </p:childTnLst>
                                </p:cTn>
                              </p:par>
                            </p:childTnLst>
                          </p:cTn>
                        </p:par>
                        <p:par>
                          <p:cTn id="55" fill="hold" nodeType="with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49545"/>
                                        </p:tgtEl>
                                        <p:attrNameLst>
                                          <p:attrName>style.visibility</p:attrName>
                                        </p:attrNameLst>
                                      </p:cBhvr>
                                      <p:to>
                                        <p:strVal val="visible"/>
                                      </p:to>
                                    </p:set>
                                    <p:animEffect transition="in" filter="wipe(left)">
                                      <p:cBhvr>
                                        <p:cTn id="58" dur="500"/>
                                        <p:tgtEl>
                                          <p:spTgt spid="149545"/>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149546"/>
                                        </p:tgtEl>
                                        <p:attrNameLst>
                                          <p:attrName>style.visibility</p:attrName>
                                        </p:attrNameLst>
                                      </p:cBhvr>
                                      <p:to>
                                        <p:strVal val="visible"/>
                                      </p:to>
                                    </p:set>
                                    <p:animEffect transition="in" filter="wipe(left)">
                                      <p:cBhvr>
                                        <p:cTn id="61" dur="500"/>
                                        <p:tgtEl>
                                          <p:spTgt spid="149546"/>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wipe(left)">
                                      <p:cBhvr>
                                        <p:cTn id="64" dur="500"/>
                                        <p:tgtEl>
                                          <p:spTgt spid="24"/>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ipe(left)">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8" presetClass="entr" presetSubtype="6" fill="hold" grpId="0" nodeType="clickEffect">
                                  <p:stCondLst>
                                    <p:cond delay="0"/>
                                  </p:stCondLst>
                                  <p:childTnLst>
                                    <p:set>
                                      <p:cBhvr>
                                        <p:cTn id="71" dur="1" fill="hold">
                                          <p:stCondLst>
                                            <p:cond delay="0"/>
                                          </p:stCondLst>
                                        </p:cTn>
                                        <p:tgtEl>
                                          <p:spTgt spid="149547"/>
                                        </p:tgtEl>
                                        <p:attrNameLst>
                                          <p:attrName>style.visibility</p:attrName>
                                        </p:attrNameLst>
                                      </p:cBhvr>
                                      <p:to>
                                        <p:strVal val="visible"/>
                                      </p:to>
                                    </p:set>
                                    <p:animEffect transition="in" filter="strips(downRight)">
                                      <p:cBhvr>
                                        <p:cTn id="72" dur="500"/>
                                        <p:tgtEl>
                                          <p:spTgt spid="149547"/>
                                        </p:tgtEl>
                                      </p:cBhvr>
                                    </p:animEffect>
                                  </p:childTnLst>
                                </p:cTn>
                              </p:par>
                              <p:par>
                                <p:cTn id="73" presetID="2" presetClass="entr" presetSubtype="4"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 calcmode="lin" valueType="num">
                                      <p:cBhvr additive="base">
                                        <p:cTn id="75" dur="500" fill="hold"/>
                                        <p:tgtEl>
                                          <p:spTgt spid="3"/>
                                        </p:tgtEl>
                                        <p:attrNameLst>
                                          <p:attrName>ppt_x</p:attrName>
                                        </p:attrNameLst>
                                      </p:cBhvr>
                                      <p:tavLst>
                                        <p:tav tm="0">
                                          <p:val>
                                            <p:strVal val="#ppt_x"/>
                                          </p:val>
                                        </p:tav>
                                        <p:tav tm="100000">
                                          <p:val>
                                            <p:strVal val="#ppt_x"/>
                                          </p:val>
                                        </p:tav>
                                      </p:tavLst>
                                    </p:anim>
                                    <p:anim calcmode="lin" valueType="num">
                                      <p:cBhvr additive="base">
                                        <p:cTn id="7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additive="base">
                                        <p:cTn id="81" dur="500" fill="hold"/>
                                        <p:tgtEl>
                                          <p:spTgt spid="4"/>
                                        </p:tgtEl>
                                        <p:attrNameLst>
                                          <p:attrName>ppt_x</p:attrName>
                                        </p:attrNameLst>
                                      </p:cBhvr>
                                      <p:tavLst>
                                        <p:tav tm="0">
                                          <p:val>
                                            <p:strVal val="#ppt_x"/>
                                          </p:val>
                                        </p:tav>
                                        <p:tav tm="100000">
                                          <p:val>
                                            <p:strVal val="#ppt_x"/>
                                          </p:val>
                                        </p:tav>
                                      </p:tavLst>
                                    </p:anim>
                                    <p:anim calcmode="lin" valueType="num">
                                      <p:cBhvr additive="base">
                                        <p:cTn id="8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wipe(left)">
                                      <p:cBhvr>
                                        <p:cTn id="87" dur="500"/>
                                        <p:tgtEl>
                                          <p:spTgt spid="26"/>
                                        </p:tgtEl>
                                      </p:cBhvr>
                                    </p:animEffect>
                                  </p:childTnLst>
                                </p:cTn>
                              </p:par>
                              <p:par>
                                <p:cTn id="88" presetID="22" presetClass="entr" presetSubtype="8"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wipe(left)">
                                      <p:cBhvr>
                                        <p:cTn id="90" dur="500"/>
                                        <p:tgtEl>
                                          <p:spTgt spid="31"/>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29"/>
                                        </p:tgtEl>
                                        <p:attrNameLst>
                                          <p:attrName>style.visibility</p:attrName>
                                        </p:attrNameLst>
                                      </p:cBhvr>
                                      <p:to>
                                        <p:strVal val="visible"/>
                                      </p:to>
                                    </p:set>
                                    <p:animEffect transition="in" filter="wipe(left)">
                                      <p:cBhvr>
                                        <p:cTn id="93" dur="500"/>
                                        <p:tgtEl>
                                          <p:spTgt spid="29"/>
                                        </p:tgtEl>
                                      </p:cBhvr>
                                    </p:animEffect>
                                  </p:childTnLst>
                                </p:cTn>
                              </p:par>
                              <p:par>
                                <p:cTn id="94" presetID="22" presetClass="entr" presetSubtype="8" fill="hold" grpId="0" nodeType="withEffect">
                                  <p:stCondLst>
                                    <p:cond delay="0"/>
                                  </p:stCondLst>
                                  <p:childTnLst>
                                    <p:set>
                                      <p:cBhvr>
                                        <p:cTn id="95" dur="1" fill="hold">
                                          <p:stCondLst>
                                            <p:cond delay="0"/>
                                          </p:stCondLst>
                                        </p:cTn>
                                        <p:tgtEl>
                                          <p:spTgt spid="30"/>
                                        </p:tgtEl>
                                        <p:attrNameLst>
                                          <p:attrName>style.visibility</p:attrName>
                                        </p:attrNameLst>
                                      </p:cBhvr>
                                      <p:to>
                                        <p:strVal val="visible"/>
                                      </p:to>
                                    </p:set>
                                    <p:animEffect transition="in" filter="wipe(left)">
                                      <p:cBhvr>
                                        <p:cTn id="96" dur="500"/>
                                        <p:tgtEl>
                                          <p:spTgt spid="30"/>
                                        </p:tgtEl>
                                      </p:cBhvr>
                                    </p:animEffect>
                                  </p:childTnLst>
                                </p:cTn>
                              </p:par>
                              <p:par>
                                <p:cTn id="97" presetID="22" presetClass="entr" presetSubtype="8"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wipe(left)">
                                      <p:cBhvr>
                                        <p:cTn id="99" dur="500"/>
                                        <p:tgtEl>
                                          <p:spTgt spid="32"/>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grpId="0" nodeType="clickEffect">
                                  <p:stCondLst>
                                    <p:cond delay="0"/>
                                  </p:stCondLst>
                                  <p:childTnLst>
                                    <p:set>
                                      <p:cBhvr>
                                        <p:cTn id="103" dur="1" fill="hold">
                                          <p:stCondLst>
                                            <p:cond delay="0"/>
                                          </p:stCondLst>
                                        </p:cTn>
                                        <p:tgtEl>
                                          <p:spTgt spid="149522"/>
                                        </p:tgtEl>
                                        <p:attrNameLst>
                                          <p:attrName>style.visibility</p:attrName>
                                        </p:attrNameLst>
                                      </p:cBhvr>
                                      <p:to>
                                        <p:strVal val="visible"/>
                                      </p:to>
                                    </p:set>
                                    <p:animEffect transition="in" filter="wipe(left)">
                                      <p:cBhvr>
                                        <p:cTn id="104" dur="500"/>
                                        <p:tgtEl>
                                          <p:spTgt spid="149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22" grpId="0"/>
      <p:bldP spid="149523" grpId="0" animBg="1"/>
      <p:bldP spid="149524" grpId="0" animBg="1"/>
      <p:bldP spid="149525" grpId="0"/>
      <p:bldP spid="149527" grpId="0"/>
      <p:bldP spid="149529" grpId="0"/>
      <p:bldP spid="149530" grpId="0"/>
      <p:bldP spid="149531" grpId="0" animBg="1"/>
      <p:bldP spid="149532" grpId="0"/>
      <p:bldP spid="149533" grpId="0"/>
      <p:bldP spid="149534" grpId="0"/>
      <p:bldP spid="149540" grpId="0" animBg="1"/>
      <p:bldP spid="149543" grpId="0"/>
      <p:bldP spid="149544" grpId="0"/>
      <p:bldP spid="149545" grpId="0" animBg="1"/>
      <p:bldP spid="149546" grpId="0"/>
      <p:bldP spid="149547" grpId="0"/>
      <p:bldP spid="24" grpId="0"/>
      <p:bldP spid="25" grpId="0"/>
      <p:bldP spid="26" grpId="0" animBg="1"/>
      <p:bldP spid="29" grpId="0"/>
      <p:bldP spid="30" grpId="0"/>
      <p:bldP spid="31" grpId="0"/>
      <p:bldP spid="32"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42FFB76E-2F4E-4227-B206-2F321320BEA2}"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47</a:t>
            </a:fld>
            <a:endParaRPr lang="en-US" altLang="zh-CN" sz="1400" b="0">
              <a:solidFill>
                <a:schemeClr val="tx1"/>
              </a:solidFill>
              <a:ea typeface="宋体" pitchFamily="2" charset="-122"/>
            </a:endParaRPr>
          </a:p>
        </p:txBody>
      </p:sp>
      <p:sp>
        <p:nvSpPr>
          <p:cNvPr id="54275" name="Rectangle 2"/>
          <p:cNvSpPr>
            <a:spLocks noGrp="1" noChangeArrowheads="1"/>
          </p:cNvSpPr>
          <p:nvPr>
            <p:ph type="title"/>
          </p:nvPr>
        </p:nvSpPr>
        <p:spPr>
          <a:xfrm>
            <a:off x="1150938" y="609600"/>
            <a:ext cx="6545262" cy="1066800"/>
          </a:xfrm>
        </p:spPr>
        <p:txBody>
          <a:bodyPr/>
          <a:lstStyle/>
          <a:p>
            <a:pPr eaLnBrk="1" hangingPunct="1"/>
            <a:r>
              <a:rPr lang="zh-CN" altLang="en-US" sz="4800" dirty="0">
                <a:solidFill>
                  <a:srgbClr val="800000"/>
                </a:solidFill>
              </a:rPr>
              <a:t>举例</a:t>
            </a:r>
          </a:p>
        </p:txBody>
      </p:sp>
      <p:sp>
        <p:nvSpPr>
          <p:cNvPr id="113667" name="Rectangle 3"/>
          <p:cNvSpPr>
            <a:spLocks noGrp="1" noChangeArrowheads="1"/>
          </p:cNvSpPr>
          <p:nvPr>
            <p:ph type="body" idx="1"/>
          </p:nvPr>
        </p:nvSpPr>
        <p:spPr>
          <a:xfrm>
            <a:off x="684213" y="2133600"/>
            <a:ext cx="8208962" cy="4114800"/>
          </a:xfrm>
        </p:spPr>
        <p:txBody>
          <a:bodyPr/>
          <a:lstStyle/>
          <a:p>
            <a:pPr eaLnBrk="1" hangingPunct="1">
              <a:lnSpc>
                <a:spcPct val="115000"/>
              </a:lnSpc>
            </a:pPr>
            <a:r>
              <a:rPr lang="zh-CN" altLang="en-US" dirty="0"/>
              <a:t>例</a:t>
            </a:r>
            <a:r>
              <a:rPr lang="en-US" altLang="zh-CN" dirty="0"/>
              <a:t>1</a:t>
            </a:r>
            <a:r>
              <a:rPr lang="zh-CN" altLang="en-US" dirty="0"/>
              <a:t>，设某操作数存放在数据段，</a:t>
            </a:r>
            <a:r>
              <a:rPr lang="en-US" altLang="zh-CN" dirty="0"/>
              <a:t>DS=250AH</a:t>
            </a:r>
            <a:r>
              <a:rPr lang="zh-CN" altLang="en-US" dirty="0"/>
              <a:t>，数据所在单元的偏移地址</a:t>
            </a:r>
            <a:r>
              <a:rPr lang="en-US" altLang="zh-CN" dirty="0"/>
              <a:t>=0204H</a:t>
            </a:r>
            <a:r>
              <a:rPr lang="zh-CN" altLang="en-US" dirty="0"/>
              <a:t>。则该操作数所在单元的物理地址为：</a:t>
            </a:r>
          </a:p>
          <a:p>
            <a:pPr lvl="1" eaLnBrk="1" hangingPunct="1">
              <a:lnSpc>
                <a:spcPct val="120000"/>
              </a:lnSpc>
            </a:pPr>
            <a:r>
              <a:rPr lang="zh-CN" altLang="en-US" sz="2800" dirty="0"/>
              <a:t>250</a:t>
            </a:r>
            <a:r>
              <a:rPr lang="en-US" altLang="zh-CN" sz="2800" dirty="0"/>
              <a:t>AH </a:t>
            </a:r>
            <a:r>
              <a:rPr lang="zh-CN" altLang="en-US" sz="2800" dirty="0"/>
              <a:t>×16+0204</a:t>
            </a:r>
            <a:r>
              <a:rPr lang="en-US" altLang="zh-CN" sz="2800" dirty="0"/>
              <a:t>H = 252A4H</a:t>
            </a:r>
            <a:endParaRPr lang="zh-CN" altLang="en-US" sz="2800"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3667">
                                            <p:txEl>
                                              <p:pRg st="0" end="0"/>
                                            </p:txEl>
                                          </p:spTgt>
                                        </p:tgtEl>
                                        <p:attrNameLst>
                                          <p:attrName>style.visibility</p:attrName>
                                        </p:attrNameLst>
                                      </p:cBhvr>
                                      <p:to>
                                        <p:strVal val="visible"/>
                                      </p:to>
                                    </p:set>
                                    <p:animEffect transition="in" filter="blinds(horizontal)">
                                      <p:cBhvr>
                                        <p:cTn id="7" dur="500"/>
                                        <p:tgtEl>
                                          <p:spTgt spid="113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3667">
                                            <p:txEl>
                                              <p:pRg st="1" end="1"/>
                                            </p:txEl>
                                          </p:spTgt>
                                        </p:tgtEl>
                                        <p:attrNameLst>
                                          <p:attrName>style.visibility</p:attrName>
                                        </p:attrNameLst>
                                      </p:cBhvr>
                                      <p:to>
                                        <p:strVal val="visible"/>
                                      </p:to>
                                    </p:set>
                                    <p:animEffect transition="in" filter="wipe(left)">
                                      <p:cBhvr>
                                        <p:cTn id="12" dur="500"/>
                                        <p:tgtEl>
                                          <p:spTgt spid="1136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C746DFC-9129-459D-969B-018A55300B2C}" type="slidenum">
              <a:rPr lang="zh-CN" altLang="en-US" smtClean="0"/>
              <a:pPr>
                <a:defRPr/>
              </a:pPr>
              <a:t>48</a:t>
            </a:fld>
            <a:endParaRPr lang="en-US" altLang="zh-CN"/>
          </a:p>
        </p:txBody>
      </p:sp>
      <p:sp>
        <p:nvSpPr>
          <p:cNvPr id="8" name="Rectangle 2"/>
          <p:cNvSpPr>
            <a:spLocks noChangeArrowheads="1"/>
          </p:cNvSpPr>
          <p:nvPr/>
        </p:nvSpPr>
        <p:spPr bwMode="auto">
          <a:xfrm>
            <a:off x="1752600" y="762000"/>
            <a:ext cx="914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r>
              <a:rPr lang="zh-CN" altLang="zh-CN" sz="2400"/>
              <a:t>0915H</a:t>
            </a:r>
          </a:p>
        </p:txBody>
      </p:sp>
      <p:sp>
        <p:nvSpPr>
          <p:cNvPr id="9" name="Rectangle 3"/>
          <p:cNvSpPr>
            <a:spLocks noChangeArrowheads="1"/>
          </p:cNvSpPr>
          <p:nvPr/>
        </p:nvSpPr>
        <p:spPr bwMode="auto">
          <a:xfrm>
            <a:off x="1752600" y="1828800"/>
            <a:ext cx="9906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r>
              <a:rPr lang="zh-CN" altLang="zh-CN" sz="2400"/>
              <a:t>003AH</a:t>
            </a:r>
          </a:p>
        </p:txBody>
      </p:sp>
      <p:sp>
        <p:nvSpPr>
          <p:cNvPr id="10" name="Rectangle 4"/>
          <p:cNvSpPr>
            <a:spLocks noChangeArrowheads="1"/>
          </p:cNvSpPr>
          <p:nvPr/>
        </p:nvSpPr>
        <p:spPr bwMode="auto">
          <a:xfrm>
            <a:off x="3276600" y="1295400"/>
            <a:ext cx="15240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r>
              <a:rPr lang="zh-CN" altLang="zh-CN" sz="2400"/>
              <a:t>0915 0 H</a:t>
            </a:r>
          </a:p>
        </p:txBody>
      </p:sp>
      <p:sp>
        <p:nvSpPr>
          <p:cNvPr id="11" name="Rectangle 5"/>
          <p:cNvSpPr>
            <a:spLocks noChangeArrowheads="1"/>
          </p:cNvSpPr>
          <p:nvPr/>
        </p:nvSpPr>
        <p:spPr bwMode="auto">
          <a:xfrm>
            <a:off x="3505200" y="1828800"/>
            <a:ext cx="12954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r>
              <a:rPr lang="zh-CN" altLang="zh-CN" sz="2400"/>
              <a:t>003 AH</a:t>
            </a:r>
          </a:p>
        </p:txBody>
      </p:sp>
      <p:sp>
        <p:nvSpPr>
          <p:cNvPr id="12" name="Line 6"/>
          <p:cNvSpPr>
            <a:spLocks noChangeShapeType="1"/>
          </p:cNvSpPr>
          <p:nvPr/>
        </p:nvSpPr>
        <p:spPr bwMode="auto">
          <a:xfrm>
            <a:off x="2743200" y="2514600"/>
            <a:ext cx="2362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Text Box 7"/>
          <p:cNvSpPr txBox="1">
            <a:spLocks noChangeArrowheads="1"/>
          </p:cNvSpPr>
          <p:nvPr/>
        </p:nvSpPr>
        <p:spPr bwMode="auto">
          <a:xfrm>
            <a:off x="2743200" y="205740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a:t>
            </a:r>
          </a:p>
        </p:txBody>
      </p:sp>
      <p:sp>
        <p:nvSpPr>
          <p:cNvPr id="14" name="Rectangle 8"/>
          <p:cNvSpPr>
            <a:spLocks noChangeArrowheads="1"/>
          </p:cNvSpPr>
          <p:nvPr/>
        </p:nvSpPr>
        <p:spPr bwMode="auto">
          <a:xfrm>
            <a:off x="3352800" y="2590800"/>
            <a:ext cx="160020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r>
              <a:rPr lang="zh-CN" altLang="zh-CN" sz="2400"/>
              <a:t>0918 AH</a:t>
            </a:r>
          </a:p>
        </p:txBody>
      </p:sp>
      <p:sp>
        <p:nvSpPr>
          <p:cNvPr id="15" name="Text Box 9"/>
          <p:cNvSpPr txBox="1">
            <a:spLocks noChangeArrowheads="1"/>
          </p:cNvSpPr>
          <p:nvPr/>
        </p:nvSpPr>
        <p:spPr bwMode="auto">
          <a:xfrm>
            <a:off x="1676400" y="13716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偏移量</a:t>
            </a:r>
          </a:p>
        </p:txBody>
      </p:sp>
      <p:sp>
        <p:nvSpPr>
          <p:cNvPr id="16" name="Text Box 10"/>
          <p:cNvSpPr txBox="1">
            <a:spLocks noChangeArrowheads="1"/>
          </p:cNvSpPr>
          <p:nvPr/>
        </p:nvSpPr>
        <p:spPr bwMode="auto">
          <a:xfrm>
            <a:off x="1676400" y="3048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dirty="0">
                <a:solidFill>
                  <a:schemeClr val="tx1"/>
                </a:solidFill>
              </a:rPr>
              <a:t>段基</a:t>
            </a:r>
            <a:r>
              <a:rPr lang="zh-CN" altLang="en-US" sz="2400" dirty="0">
                <a:solidFill>
                  <a:schemeClr val="tx1"/>
                </a:solidFill>
              </a:rPr>
              <a:t>址</a:t>
            </a:r>
            <a:endParaRPr lang="zh-CN" altLang="zh-CN" sz="2400" dirty="0">
              <a:solidFill>
                <a:schemeClr val="tx1"/>
              </a:solidFill>
            </a:endParaRPr>
          </a:p>
        </p:txBody>
      </p:sp>
      <p:sp>
        <p:nvSpPr>
          <p:cNvPr id="17" name="Line 11"/>
          <p:cNvSpPr>
            <a:spLocks noChangeShapeType="1"/>
          </p:cNvSpPr>
          <p:nvPr/>
        </p:nvSpPr>
        <p:spPr bwMode="auto">
          <a:xfrm>
            <a:off x="2667000" y="914400"/>
            <a:ext cx="1371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2"/>
          <p:cNvSpPr>
            <a:spLocks noChangeShapeType="1"/>
          </p:cNvSpPr>
          <p:nvPr/>
        </p:nvSpPr>
        <p:spPr bwMode="auto">
          <a:xfrm>
            <a:off x="4038600" y="914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2667000" y="198120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AutoShape 14"/>
          <p:cNvSpPr>
            <a:spLocks/>
          </p:cNvSpPr>
          <p:nvPr/>
        </p:nvSpPr>
        <p:spPr bwMode="auto">
          <a:xfrm>
            <a:off x="1447800" y="762000"/>
            <a:ext cx="228600" cy="1371600"/>
          </a:xfrm>
          <a:prstGeom prst="leftBrace">
            <a:avLst>
              <a:gd name="adj1" fmla="val 50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21" name="Text Box 15"/>
          <p:cNvSpPr txBox="1">
            <a:spLocks noChangeArrowheads="1"/>
          </p:cNvSpPr>
          <p:nvPr/>
        </p:nvSpPr>
        <p:spPr bwMode="auto">
          <a:xfrm>
            <a:off x="914400" y="762000"/>
            <a:ext cx="549275"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逻辑地址</a:t>
            </a:r>
          </a:p>
        </p:txBody>
      </p:sp>
      <p:sp>
        <p:nvSpPr>
          <p:cNvPr id="22" name="Text Box 16"/>
          <p:cNvSpPr txBox="1">
            <a:spLocks noChangeArrowheads="1"/>
          </p:cNvSpPr>
          <p:nvPr/>
        </p:nvSpPr>
        <p:spPr bwMode="auto">
          <a:xfrm>
            <a:off x="1066800" y="25908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物理地址</a:t>
            </a:r>
          </a:p>
        </p:txBody>
      </p:sp>
      <p:sp>
        <p:nvSpPr>
          <p:cNvPr id="23" name="Line 17"/>
          <p:cNvSpPr>
            <a:spLocks noChangeShapeType="1"/>
          </p:cNvSpPr>
          <p:nvPr/>
        </p:nvSpPr>
        <p:spPr bwMode="auto">
          <a:xfrm>
            <a:off x="2438400" y="28194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Text Box 18"/>
          <p:cNvSpPr txBox="1">
            <a:spLocks noChangeArrowheads="1"/>
          </p:cNvSpPr>
          <p:nvPr/>
        </p:nvSpPr>
        <p:spPr bwMode="auto">
          <a:xfrm>
            <a:off x="250825" y="3644900"/>
            <a:ext cx="38163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dirty="0">
                <a:solidFill>
                  <a:srgbClr val="C00000"/>
                </a:solidFill>
              </a:rPr>
              <a:t>例</a:t>
            </a:r>
            <a:r>
              <a:rPr lang="en-US" altLang="zh-CN" sz="2400" dirty="0">
                <a:solidFill>
                  <a:srgbClr val="C00000"/>
                </a:solidFill>
              </a:rPr>
              <a:t>3</a:t>
            </a:r>
            <a:r>
              <a:rPr lang="zh-CN" altLang="zh-CN" sz="2400" dirty="0">
                <a:solidFill>
                  <a:schemeClr val="tx1"/>
                </a:solidFill>
              </a:rPr>
              <a:t>：同一个物理地址002D3H被两个逻辑段中的逻辑地址映射的情况。</a:t>
            </a:r>
          </a:p>
        </p:txBody>
      </p:sp>
      <p:sp>
        <p:nvSpPr>
          <p:cNvPr id="25" name="Text Box 19"/>
          <p:cNvSpPr txBox="1">
            <a:spLocks noChangeArrowheads="1"/>
          </p:cNvSpPr>
          <p:nvPr/>
        </p:nvSpPr>
        <p:spPr bwMode="auto">
          <a:xfrm>
            <a:off x="457200" y="50292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002B0H+00023H=002D3H</a:t>
            </a:r>
          </a:p>
        </p:txBody>
      </p:sp>
      <p:sp>
        <p:nvSpPr>
          <p:cNvPr id="26" name="Text Box 20"/>
          <p:cNvSpPr txBox="1">
            <a:spLocks noChangeArrowheads="1"/>
          </p:cNvSpPr>
          <p:nvPr/>
        </p:nvSpPr>
        <p:spPr bwMode="auto">
          <a:xfrm>
            <a:off x="457200" y="5638800"/>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002C0H+00013H=002D3H</a:t>
            </a:r>
          </a:p>
        </p:txBody>
      </p:sp>
      <p:sp>
        <p:nvSpPr>
          <p:cNvPr id="27" name="Text Box 21"/>
          <p:cNvSpPr txBox="1">
            <a:spLocks noChangeArrowheads="1"/>
          </p:cNvSpPr>
          <p:nvPr/>
        </p:nvSpPr>
        <p:spPr bwMode="auto">
          <a:xfrm>
            <a:off x="304799" y="228600"/>
            <a:ext cx="13715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dirty="0">
                <a:solidFill>
                  <a:srgbClr val="C00000"/>
                </a:solidFill>
              </a:rPr>
              <a:t>例</a:t>
            </a:r>
            <a:r>
              <a:rPr lang="en-US" altLang="zh-CN" sz="2400" dirty="0">
                <a:solidFill>
                  <a:srgbClr val="C00000"/>
                </a:solidFill>
              </a:rPr>
              <a:t>2</a:t>
            </a:r>
            <a:r>
              <a:rPr lang="zh-CN" altLang="zh-CN" sz="2400" dirty="0">
                <a:solidFill>
                  <a:srgbClr val="C00000"/>
                </a:solidFill>
              </a:rPr>
              <a:t>：</a:t>
            </a:r>
          </a:p>
        </p:txBody>
      </p:sp>
      <p:grpSp>
        <p:nvGrpSpPr>
          <p:cNvPr id="28" name="Group 22"/>
          <p:cNvGrpSpPr>
            <a:grpSpLocks/>
          </p:cNvGrpSpPr>
          <p:nvPr/>
        </p:nvGrpSpPr>
        <p:grpSpPr bwMode="auto">
          <a:xfrm>
            <a:off x="4140200" y="2743200"/>
            <a:ext cx="5003800" cy="3886200"/>
            <a:chOff x="0" y="0"/>
            <a:chExt cx="3152" cy="2448"/>
          </a:xfrm>
        </p:grpSpPr>
        <p:sp>
          <p:nvSpPr>
            <p:cNvPr id="29" name="Text Box 23"/>
            <p:cNvSpPr txBox="1">
              <a:spLocks noChangeArrowheads="1"/>
            </p:cNvSpPr>
            <p:nvPr/>
          </p:nvSpPr>
          <p:spPr bwMode="auto">
            <a:xfrm>
              <a:off x="2497" y="768"/>
              <a:ext cx="65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偏移量23H</a:t>
              </a:r>
            </a:p>
          </p:txBody>
        </p:sp>
        <p:sp>
          <p:nvSpPr>
            <p:cNvPr id="30" name="Rectangle 24"/>
            <p:cNvSpPr>
              <a:spLocks noChangeArrowheads="1"/>
            </p:cNvSpPr>
            <p:nvPr/>
          </p:nvSpPr>
          <p:spPr bwMode="auto">
            <a:xfrm>
              <a:off x="1238" y="0"/>
              <a:ext cx="605" cy="244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31" name="Line 25"/>
            <p:cNvSpPr>
              <a:spLocks noChangeShapeType="1"/>
            </p:cNvSpPr>
            <p:nvPr/>
          </p:nvSpPr>
          <p:spPr bwMode="auto">
            <a:xfrm>
              <a:off x="1238" y="288"/>
              <a:ext cx="6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6"/>
            <p:cNvSpPr>
              <a:spLocks noChangeShapeType="1"/>
            </p:cNvSpPr>
            <p:nvPr/>
          </p:nvSpPr>
          <p:spPr bwMode="auto">
            <a:xfrm>
              <a:off x="1238" y="480"/>
              <a:ext cx="6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27"/>
            <p:cNvSpPr>
              <a:spLocks noChangeShapeType="1"/>
            </p:cNvSpPr>
            <p:nvPr/>
          </p:nvSpPr>
          <p:spPr bwMode="auto">
            <a:xfrm>
              <a:off x="1238" y="816"/>
              <a:ext cx="6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28"/>
            <p:cNvSpPr>
              <a:spLocks noChangeShapeType="1"/>
            </p:cNvSpPr>
            <p:nvPr/>
          </p:nvSpPr>
          <p:spPr bwMode="auto">
            <a:xfrm>
              <a:off x="1238" y="1008"/>
              <a:ext cx="6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29"/>
            <p:cNvSpPr>
              <a:spLocks noChangeShapeType="1"/>
            </p:cNvSpPr>
            <p:nvPr/>
          </p:nvSpPr>
          <p:spPr bwMode="auto">
            <a:xfrm>
              <a:off x="1238" y="1584"/>
              <a:ext cx="60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Text Box 31"/>
            <p:cNvSpPr txBox="1">
              <a:spLocks noChangeArrowheads="1"/>
            </p:cNvSpPr>
            <p:nvPr/>
          </p:nvSpPr>
          <p:spPr bwMode="auto">
            <a:xfrm>
              <a:off x="0" y="251"/>
              <a:ext cx="127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dirty="0">
                  <a:solidFill>
                    <a:schemeClr val="tx1"/>
                  </a:solidFill>
                </a:rPr>
                <a:t>段1</a:t>
              </a:r>
              <a:r>
                <a:rPr lang="zh-CN" altLang="en-US" dirty="0">
                  <a:solidFill>
                    <a:schemeClr val="tx1"/>
                  </a:solidFill>
                </a:rPr>
                <a:t>首</a:t>
              </a:r>
              <a:r>
                <a:rPr lang="zh-CN" altLang="zh-CN" dirty="0">
                  <a:solidFill>
                    <a:schemeClr val="tx1"/>
                  </a:solidFill>
                </a:rPr>
                <a:t>址 002B0H</a:t>
              </a:r>
            </a:p>
          </p:txBody>
        </p:sp>
        <p:sp>
          <p:nvSpPr>
            <p:cNvPr id="38" name="Text Box 32"/>
            <p:cNvSpPr txBox="1">
              <a:spLocks noChangeArrowheads="1"/>
            </p:cNvSpPr>
            <p:nvPr/>
          </p:nvSpPr>
          <p:spPr bwMode="auto">
            <a:xfrm>
              <a:off x="45" y="795"/>
              <a:ext cx="12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dirty="0">
                  <a:solidFill>
                    <a:schemeClr val="tx1"/>
                  </a:solidFill>
                </a:rPr>
                <a:t>段2</a:t>
              </a:r>
              <a:r>
                <a:rPr lang="zh-CN" altLang="en-US" dirty="0">
                  <a:solidFill>
                    <a:schemeClr val="tx1"/>
                  </a:solidFill>
                </a:rPr>
                <a:t>首</a:t>
              </a:r>
              <a:r>
                <a:rPr lang="zh-CN" altLang="zh-CN" dirty="0">
                  <a:solidFill>
                    <a:schemeClr val="tx1"/>
                  </a:solidFill>
                </a:rPr>
                <a:t>址002C0H</a:t>
              </a:r>
            </a:p>
          </p:txBody>
        </p:sp>
        <p:sp>
          <p:nvSpPr>
            <p:cNvPr id="39" name="Text Box 33"/>
            <p:cNvSpPr txBox="1">
              <a:spLocks noChangeArrowheads="1"/>
            </p:cNvSpPr>
            <p:nvPr/>
          </p:nvSpPr>
          <p:spPr bwMode="auto">
            <a:xfrm>
              <a:off x="544" y="1536"/>
              <a:ext cx="68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002D3H</a:t>
              </a:r>
            </a:p>
          </p:txBody>
        </p:sp>
        <p:sp>
          <p:nvSpPr>
            <p:cNvPr id="40" name="Line 34"/>
            <p:cNvSpPr>
              <a:spLocks noChangeShapeType="1"/>
            </p:cNvSpPr>
            <p:nvPr/>
          </p:nvSpPr>
          <p:spPr bwMode="auto">
            <a:xfrm>
              <a:off x="1893" y="384"/>
              <a:ext cx="80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5"/>
            <p:cNvSpPr>
              <a:spLocks noChangeShapeType="1"/>
            </p:cNvSpPr>
            <p:nvPr/>
          </p:nvSpPr>
          <p:spPr bwMode="auto">
            <a:xfrm>
              <a:off x="1893" y="912"/>
              <a:ext cx="353"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6"/>
            <p:cNvSpPr>
              <a:spLocks noChangeShapeType="1"/>
            </p:cNvSpPr>
            <p:nvPr/>
          </p:nvSpPr>
          <p:spPr bwMode="auto">
            <a:xfrm>
              <a:off x="1843" y="1680"/>
              <a:ext cx="906"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37"/>
            <p:cNvSpPr>
              <a:spLocks noChangeShapeType="1"/>
            </p:cNvSpPr>
            <p:nvPr/>
          </p:nvSpPr>
          <p:spPr bwMode="auto">
            <a:xfrm>
              <a:off x="1994" y="960"/>
              <a:ext cx="0" cy="672"/>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38"/>
            <p:cNvSpPr>
              <a:spLocks noChangeShapeType="1"/>
            </p:cNvSpPr>
            <p:nvPr/>
          </p:nvSpPr>
          <p:spPr bwMode="auto">
            <a:xfrm flipH="1">
              <a:off x="2548" y="432"/>
              <a:ext cx="0" cy="1248"/>
            </a:xfrm>
            <a:prstGeom prst="line">
              <a:avLst/>
            </a:prstGeom>
            <a:noFill/>
            <a:ln w="9525">
              <a:solidFill>
                <a:schemeClr val="tx1"/>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Text Box 39"/>
            <p:cNvSpPr txBox="1">
              <a:spLocks noChangeArrowheads="1"/>
            </p:cNvSpPr>
            <p:nvPr/>
          </p:nvSpPr>
          <p:spPr bwMode="auto">
            <a:xfrm>
              <a:off x="1943" y="1056"/>
              <a:ext cx="655"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偏移量13H</a:t>
              </a:r>
            </a:p>
          </p:txBody>
        </p:sp>
        <p:sp>
          <p:nvSpPr>
            <p:cNvPr id="46" name="Text Box 40"/>
            <p:cNvSpPr txBox="1">
              <a:spLocks noChangeArrowheads="1"/>
            </p:cNvSpPr>
            <p:nvPr/>
          </p:nvSpPr>
          <p:spPr bwMode="auto">
            <a:xfrm>
              <a:off x="1424" y="1056"/>
              <a:ext cx="34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b="0">
                  <a:solidFill>
                    <a:schemeClr val="tx1"/>
                  </a:solidFill>
                </a:rPr>
                <a:t>……</a:t>
              </a:r>
            </a:p>
          </p:txBody>
        </p:sp>
        <p:sp>
          <p:nvSpPr>
            <p:cNvPr id="47" name="Text Box 41"/>
            <p:cNvSpPr txBox="1">
              <a:spLocks noChangeArrowheads="1"/>
            </p:cNvSpPr>
            <p:nvPr/>
          </p:nvSpPr>
          <p:spPr bwMode="auto">
            <a:xfrm>
              <a:off x="1424" y="528"/>
              <a:ext cx="3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b="0">
                  <a:solidFill>
                    <a:schemeClr val="tx1"/>
                  </a:solidFill>
                </a:rPr>
                <a:t>…</a:t>
              </a:r>
            </a:p>
          </p:txBody>
        </p:sp>
        <p:sp>
          <p:nvSpPr>
            <p:cNvPr id="48" name="Rectangle 42"/>
            <p:cNvSpPr>
              <a:spLocks noChangeArrowheads="1"/>
            </p:cNvSpPr>
            <p:nvPr/>
          </p:nvSpPr>
          <p:spPr bwMode="auto">
            <a:xfrm>
              <a:off x="1242" y="1574"/>
              <a:ext cx="608" cy="172"/>
            </a:xfrm>
            <a:prstGeom prst="rect">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grpSp>
      <p:sp>
        <p:nvSpPr>
          <p:cNvPr id="49" name="Text Box 43"/>
          <p:cNvSpPr txBox="1">
            <a:spLocks noChangeArrowheads="1"/>
          </p:cNvSpPr>
          <p:nvPr/>
        </p:nvSpPr>
        <p:spPr bwMode="auto">
          <a:xfrm>
            <a:off x="2987675" y="549275"/>
            <a:ext cx="15128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spcBef>
                <a:spcPct val="50000"/>
              </a:spcBef>
              <a:buClr>
                <a:schemeClr val="hlink"/>
              </a:buClr>
              <a:buFont typeface="Wingdings" pitchFamily="2" charset="2"/>
              <a:buNone/>
            </a:pPr>
            <a:r>
              <a:rPr lang="zh-CN" altLang="zh-CN"/>
              <a:t>左移4位</a:t>
            </a:r>
          </a:p>
        </p:txBody>
      </p:sp>
    </p:spTree>
    <p:extLst>
      <p:ext uri="{BB962C8B-B14F-4D97-AF65-F5344CB8AC3E}">
        <p14:creationId xmlns:p14="http://schemas.microsoft.com/office/powerpoint/2010/main" val="882622924"/>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1+#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par>
                          <p:cTn id="37" fill="hold">
                            <p:stCondLst>
                              <p:cond delay="0"/>
                            </p:stCondLst>
                            <p:childTnLst>
                              <p:par>
                                <p:cTn id="38" presetID="17" presetClass="entr" presetSubtype="8"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p:cTn id="40" dur="500" fill="hold"/>
                                        <p:tgtEl>
                                          <p:spTgt spid="17"/>
                                        </p:tgtEl>
                                        <p:attrNameLst>
                                          <p:attrName>ppt_x</p:attrName>
                                        </p:attrNameLst>
                                      </p:cBhvr>
                                      <p:tavLst>
                                        <p:tav tm="0">
                                          <p:val>
                                            <p:strVal val="#ppt_x-#ppt_w/2"/>
                                          </p:val>
                                        </p:tav>
                                        <p:tav tm="100000">
                                          <p:val>
                                            <p:strVal val="#ppt_x"/>
                                          </p:val>
                                        </p:tav>
                                      </p:tavLst>
                                    </p:anim>
                                    <p:anim calcmode="lin" valueType="num">
                                      <p:cBhvr>
                                        <p:cTn id="41" dur="500" fill="hold"/>
                                        <p:tgtEl>
                                          <p:spTgt spid="17"/>
                                        </p:tgtEl>
                                        <p:attrNameLst>
                                          <p:attrName>ppt_y</p:attrName>
                                        </p:attrNameLst>
                                      </p:cBhvr>
                                      <p:tavLst>
                                        <p:tav tm="0">
                                          <p:val>
                                            <p:strVal val="#ppt_y"/>
                                          </p:val>
                                        </p:tav>
                                        <p:tav tm="100000">
                                          <p:val>
                                            <p:strVal val="#ppt_y"/>
                                          </p:val>
                                        </p:tav>
                                      </p:tavLst>
                                    </p:anim>
                                    <p:anim calcmode="lin" valueType="num">
                                      <p:cBhvr>
                                        <p:cTn id="42" dur="500" fill="hold"/>
                                        <p:tgtEl>
                                          <p:spTgt spid="17"/>
                                        </p:tgtEl>
                                        <p:attrNameLst>
                                          <p:attrName>ppt_w</p:attrName>
                                        </p:attrNameLst>
                                      </p:cBhvr>
                                      <p:tavLst>
                                        <p:tav tm="0">
                                          <p:val>
                                            <p:fltVal val="0"/>
                                          </p:val>
                                        </p:tav>
                                        <p:tav tm="100000">
                                          <p:val>
                                            <p:strVal val="#ppt_w"/>
                                          </p:val>
                                        </p:tav>
                                      </p:tavLst>
                                    </p:anim>
                                    <p:anim calcmode="lin" valueType="num">
                                      <p:cBhvr>
                                        <p:cTn id="43" dur="500" fill="hold"/>
                                        <p:tgtEl>
                                          <p:spTgt spid="17"/>
                                        </p:tgtEl>
                                        <p:attrNameLst>
                                          <p:attrName>ppt_h</p:attrName>
                                        </p:attrNameLst>
                                      </p:cBhvr>
                                      <p:tavLst>
                                        <p:tav tm="0">
                                          <p:val>
                                            <p:strVal val="#ppt_h"/>
                                          </p:val>
                                        </p:tav>
                                        <p:tav tm="100000">
                                          <p:val>
                                            <p:strVal val="#ppt_h"/>
                                          </p:val>
                                        </p:tav>
                                      </p:tavLst>
                                    </p:anim>
                                  </p:childTnLst>
                                </p:cTn>
                              </p:par>
                            </p:childTnLst>
                          </p:cTn>
                        </p:par>
                        <p:par>
                          <p:cTn id="44" fill="hold">
                            <p:stCondLst>
                              <p:cond delay="500"/>
                            </p:stCondLst>
                            <p:childTnLst>
                              <p:par>
                                <p:cTn id="45" presetID="17" presetClass="entr" presetSubtype="1" fill="hold" grpId="0" nodeType="after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ppt_x</p:attrName>
                                        </p:attrNameLst>
                                      </p:cBhvr>
                                      <p:tavLst>
                                        <p:tav tm="0">
                                          <p:val>
                                            <p:strVal val="#ppt_x"/>
                                          </p:val>
                                        </p:tav>
                                        <p:tav tm="100000">
                                          <p:val>
                                            <p:strVal val="#ppt_x"/>
                                          </p:val>
                                        </p:tav>
                                      </p:tavLst>
                                    </p:anim>
                                    <p:anim calcmode="lin" valueType="num">
                                      <p:cBhvr>
                                        <p:cTn id="48" dur="500" fill="hold"/>
                                        <p:tgtEl>
                                          <p:spTgt spid="18"/>
                                        </p:tgtEl>
                                        <p:attrNameLst>
                                          <p:attrName>ppt_y</p:attrName>
                                        </p:attrNameLst>
                                      </p:cBhvr>
                                      <p:tavLst>
                                        <p:tav tm="0">
                                          <p:val>
                                            <p:strVal val="#ppt_y-#ppt_h/2"/>
                                          </p:val>
                                        </p:tav>
                                        <p:tav tm="100000">
                                          <p:val>
                                            <p:strVal val="#ppt_y"/>
                                          </p:val>
                                        </p:tav>
                                      </p:tavLst>
                                    </p:anim>
                                    <p:anim calcmode="lin" valueType="num">
                                      <p:cBhvr>
                                        <p:cTn id="49" dur="500" fill="hold"/>
                                        <p:tgtEl>
                                          <p:spTgt spid="18"/>
                                        </p:tgtEl>
                                        <p:attrNameLst>
                                          <p:attrName>ppt_w</p:attrName>
                                        </p:attrNameLst>
                                      </p:cBhvr>
                                      <p:tavLst>
                                        <p:tav tm="0">
                                          <p:val>
                                            <p:strVal val="#ppt_w"/>
                                          </p:val>
                                        </p:tav>
                                        <p:tav tm="100000">
                                          <p:val>
                                            <p:strVal val="#ppt_w"/>
                                          </p:val>
                                        </p:tav>
                                      </p:tavLst>
                                    </p:anim>
                                    <p:anim calcmode="lin" valueType="num">
                                      <p:cBhvr>
                                        <p:cTn id="50" dur="500" fill="hold"/>
                                        <p:tgtEl>
                                          <p:spTgt spid="18"/>
                                        </p:tgtEl>
                                        <p:attrNameLst>
                                          <p:attrName>ppt_h</p:attrName>
                                        </p:attrNameLst>
                                      </p:cBhvr>
                                      <p:tavLst>
                                        <p:tav tm="0">
                                          <p:val>
                                            <p:fltVal val="0"/>
                                          </p:val>
                                        </p:tav>
                                        <p:tav tm="100000">
                                          <p:val>
                                            <p:strVal val="#ppt_h"/>
                                          </p:val>
                                        </p:tav>
                                      </p:tavLst>
                                    </p:anim>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7" presetClass="entr" presetSubtype="8" fill="hold" grpId="0" nodeType="clickEffect">
                                  <p:stCondLst>
                                    <p:cond delay="0"/>
                                  </p:stCondLst>
                                  <p:childTnLst>
                                    <p:set>
                                      <p:cBhvr>
                                        <p:cTn id="57" dur="1" fill="hold">
                                          <p:stCondLst>
                                            <p:cond delay="0"/>
                                          </p:stCondLst>
                                        </p:cTn>
                                        <p:tgtEl>
                                          <p:spTgt spid="19"/>
                                        </p:tgtEl>
                                        <p:attrNameLst>
                                          <p:attrName>style.visibility</p:attrName>
                                        </p:attrNameLst>
                                      </p:cBhvr>
                                      <p:to>
                                        <p:strVal val="visible"/>
                                      </p:to>
                                    </p:set>
                                    <p:anim calcmode="lin" valueType="num">
                                      <p:cBhvr>
                                        <p:cTn id="58" dur="500" fill="hold"/>
                                        <p:tgtEl>
                                          <p:spTgt spid="19"/>
                                        </p:tgtEl>
                                        <p:attrNameLst>
                                          <p:attrName>ppt_x</p:attrName>
                                        </p:attrNameLst>
                                      </p:cBhvr>
                                      <p:tavLst>
                                        <p:tav tm="0">
                                          <p:val>
                                            <p:strVal val="#ppt_x-#ppt_w/2"/>
                                          </p:val>
                                        </p:tav>
                                        <p:tav tm="100000">
                                          <p:val>
                                            <p:strVal val="#ppt_x"/>
                                          </p:val>
                                        </p:tav>
                                      </p:tavLst>
                                    </p:anim>
                                    <p:anim calcmode="lin" valueType="num">
                                      <p:cBhvr>
                                        <p:cTn id="59" dur="500" fill="hold"/>
                                        <p:tgtEl>
                                          <p:spTgt spid="19"/>
                                        </p:tgtEl>
                                        <p:attrNameLst>
                                          <p:attrName>ppt_y</p:attrName>
                                        </p:attrNameLst>
                                      </p:cBhvr>
                                      <p:tavLst>
                                        <p:tav tm="0">
                                          <p:val>
                                            <p:strVal val="#ppt_y"/>
                                          </p:val>
                                        </p:tav>
                                        <p:tav tm="100000">
                                          <p:val>
                                            <p:strVal val="#ppt_y"/>
                                          </p:val>
                                        </p:tav>
                                      </p:tavLst>
                                    </p:anim>
                                    <p:anim calcmode="lin" valueType="num">
                                      <p:cBhvr>
                                        <p:cTn id="60" dur="500" fill="hold"/>
                                        <p:tgtEl>
                                          <p:spTgt spid="19"/>
                                        </p:tgtEl>
                                        <p:attrNameLst>
                                          <p:attrName>ppt_w</p:attrName>
                                        </p:attrNameLst>
                                      </p:cBhvr>
                                      <p:tavLst>
                                        <p:tav tm="0">
                                          <p:val>
                                            <p:fltVal val="0"/>
                                          </p:val>
                                        </p:tav>
                                        <p:tav tm="100000">
                                          <p:val>
                                            <p:strVal val="#ppt_w"/>
                                          </p:val>
                                        </p:tav>
                                      </p:tavLst>
                                    </p:anim>
                                    <p:anim calcmode="lin" valueType="num">
                                      <p:cBhvr>
                                        <p:cTn id="61" dur="500" fill="hold"/>
                                        <p:tgtEl>
                                          <p:spTgt spid="19"/>
                                        </p:tgtEl>
                                        <p:attrNameLst>
                                          <p:attrName>ppt_h</p:attrName>
                                        </p:attrNameLst>
                                      </p:cBhvr>
                                      <p:tavLst>
                                        <p:tav tm="0">
                                          <p:val>
                                            <p:strVal val="#ppt_h"/>
                                          </p:val>
                                        </p:tav>
                                        <p:tav tm="100000">
                                          <p:val>
                                            <p:strVal val="#ppt_h"/>
                                          </p:val>
                                        </p:tav>
                                      </p:tavLst>
                                    </p:anim>
                                  </p:childTnLst>
                                </p:cTn>
                              </p:par>
                            </p:childTnLst>
                          </p:cTn>
                        </p:par>
                        <p:par>
                          <p:cTn id="62" fill="hold">
                            <p:stCondLst>
                              <p:cond delay="500"/>
                            </p:stCondLst>
                            <p:childTnLst>
                              <p:par>
                                <p:cTn id="63" presetID="1" presetClass="entr" presetSubtype="0" fill="hold" grpId="0" nodeType="after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box(in)">
                                      <p:cBhvr>
                                        <p:cTn id="69" dur="500"/>
                                        <p:tgtEl>
                                          <p:spTgt spid="13"/>
                                        </p:tgtEl>
                                      </p:cBhvr>
                                    </p:animEffect>
                                  </p:childTnLst>
                                </p:cTn>
                              </p:par>
                            </p:childTnLst>
                          </p:cTn>
                        </p:par>
                        <p:par>
                          <p:cTn id="70" fill="hold">
                            <p:stCondLst>
                              <p:cond delay="500"/>
                            </p:stCondLst>
                            <p:childTnLst>
                              <p:par>
                                <p:cTn id="71" presetID="8" presetClass="entr" presetSubtype="16" fill="hold" grpId="0" nodeType="after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diamond(in)">
                                      <p:cBhvr>
                                        <p:cTn id="73" dur="2000"/>
                                        <p:tgtEl>
                                          <p:spTgt spid="12"/>
                                        </p:tgtEl>
                                      </p:cBhvr>
                                    </p:animEffect>
                                  </p:childTnLst>
                                </p:cTn>
                              </p:par>
                            </p:childTnLst>
                          </p:cTn>
                        </p:par>
                      </p:childTnLst>
                    </p:cTn>
                  </p:par>
                  <p:par>
                    <p:cTn id="74" fill="hold">
                      <p:stCondLst>
                        <p:cond delay="indefinite"/>
                      </p:stCondLst>
                      <p:childTnLst>
                        <p:par>
                          <p:cTn id="75" fill="hold">
                            <p:stCondLst>
                              <p:cond delay="0"/>
                            </p:stCondLst>
                            <p:childTnLst>
                              <p:par>
                                <p:cTn id="76" presetID="17" presetClass="entr" presetSubtype="8" fill="hold" grpId="0" nodeType="clickEffect">
                                  <p:stCondLst>
                                    <p:cond delay="0"/>
                                  </p:stCondLst>
                                  <p:childTnLst>
                                    <p:set>
                                      <p:cBhvr>
                                        <p:cTn id="77" dur="1" fill="hold">
                                          <p:stCondLst>
                                            <p:cond delay="0"/>
                                          </p:stCondLst>
                                        </p:cTn>
                                        <p:tgtEl>
                                          <p:spTgt spid="14"/>
                                        </p:tgtEl>
                                        <p:attrNameLst>
                                          <p:attrName>style.visibility</p:attrName>
                                        </p:attrNameLst>
                                      </p:cBhvr>
                                      <p:to>
                                        <p:strVal val="visible"/>
                                      </p:to>
                                    </p:set>
                                    <p:anim calcmode="lin" valueType="num">
                                      <p:cBhvr>
                                        <p:cTn id="78" dur="500" fill="hold"/>
                                        <p:tgtEl>
                                          <p:spTgt spid="14"/>
                                        </p:tgtEl>
                                        <p:attrNameLst>
                                          <p:attrName>ppt_x</p:attrName>
                                        </p:attrNameLst>
                                      </p:cBhvr>
                                      <p:tavLst>
                                        <p:tav tm="0">
                                          <p:val>
                                            <p:strVal val="#ppt_x-#ppt_w/2"/>
                                          </p:val>
                                        </p:tav>
                                        <p:tav tm="100000">
                                          <p:val>
                                            <p:strVal val="#ppt_x"/>
                                          </p:val>
                                        </p:tav>
                                      </p:tavLst>
                                    </p:anim>
                                    <p:anim calcmode="lin" valueType="num">
                                      <p:cBhvr>
                                        <p:cTn id="79" dur="500" fill="hold"/>
                                        <p:tgtEl>
                                          <p:spTgt spid="14"/>
                                        </p:tgtEl>
                                        <p:attrNameLst>
                                          <p:attrName>ppt_y</p:attrName>
                                        </p:attrNameLst>
                                      </p:cBhvr>
                                      <p:tavLst>
                                        <p:tav tm="0">
                                          <p:val>
                                            <p:strVal val="#ppt_y"/>
                                          </p:val>
                                        </p:tav>
                                        <p:tav tm="100000">
                                          <p:val>
                                            <p:strVal val="#ppt_y"/>
                                          </p:val>
                                        </p:tav>
                                      </p:tavLst>
                                    </p:anim>
                                    <p:anim calcmode="lin" valueType="num">
                                      <p:cBhvr>
                                        <p:cTn id="80" dur="500" fill="hold"/>
                                        <p:tgtEl>
                                          <p:spTgt spid="14"/>
                                        </p:tgtEl>
                                        <p:attrNameLst>
                                          <p:attrName>ppt_w</p:attrName>
                                        </p:attrNameLst>
                                      </p:cBhvr>
                                      <p:tavLst>
                                        <p:tav tm="0">
                                          <p:val>
                                            <p:fltVal val="0"/>
                                          </p:val>
                                        </p:tav>
                                        <p:tav tm="100000">
                                          <p:val>
                                            <p:strVal val="#ppt_w"/>
                                          </p:val>
                                        </p:tav>
                                      </p:tavLst>
                                    </p:anim>
                                    <p:anim calcmode="lin" valueType="num">
                                      <p:cBhvr>
                                        <p:cTn id="81" dur="500" fill="hold"/>
                                        <p:tgtEl>
                                          <p:spTgt spid="14"/>
                                        </p:tgtEl>
                                        <p:attrNameLst>
                                          <p:attrName>ppt_h</p:attrName>
                                        </p:attrNameLst>
                                      </p:cBhvr>
                                      <p:tavLst>
                                        <p:tav tm="0">
                                          <p:val>
                                            <p:strVal val="#ppt_h"/>
                                          </p:val>
                                        </p:tav>
                                        <p:tav tm="100000">
                                          <p:val>
                                            <p:strVal val="#ppt_h"/>
                                          </p:val>
                                        </p:tav>
                                      </p:tavLst>
                                    </p:anim>
                                  </p:childTnLst>
                                </p:cTn>
                              </p:par>
                              <p:par>
                                <p:cTn id="82" presetID="17" presetClass="entr" presetSubtype="8" fill="hold" grpId="0" nodeType="withEffect">
                                  <p:stCondLst>
                                    <p:cond delay="0"/>
                                  </p:stCondLst>
                                  <p:childTnLst>
                                    <p:set>
                                      <p:cBhvr>
                                        <p:cTn id="83" dur="1" fill="hold">
                                          <p:stCondLst>
                                            <p:cond delay="0"/>
                                          </p:stCondLst>
                                        </p:cTn>
                                        <p:tgtEl>
                                          <p:spTgt spid="22"/>
                                        </p:tgtEl>
                                        <p:attrNameLst>
                                          <p:attrName>style.visibility</p:attrName>
                                        </p:attrNameLst>
                                      </p:cBhvr>
                                      <p:to>
                                        <p:strVal val="visible"/>
                                      </p:to>
                                    </p:set>
                                    <p:anim calcmode="lin" valueType="num">
                                      <p:cBhvr>
                                        <p:cTn id="84" dur="500" fill="hold"/>
                                        <p:tgtEl>
                                          <p:spTgt spid="22"/>
                                        </p:tgtEl>
                                        <p:attrNameLst>
                                          <p:attrName>ppt_x</p:attrName>
                                        </p:attrNameLst>
                                      </p:cBhvr>
                                      <p:tavLst>
                                        <p:tav tm="0">
                                          <p:val>
                                            <p:strVal val="#ppt_x-#ppt_w/2"/>
                                          </p:val>
                                        </p:tav>
                                        <p:tav tm="100000">
                                          <p:val>
                                            <p:strVal val="#ppt_x"/>
                                          </p:val>
                                        </p:tav>
                                      </p:tavLst>
                                    </p:anim>
                                    <p:anim calcmode="lin" valueType="num">
                                      <p:cBhvr>
                                        <p:cTn id="85" dur="500" fill="hold"/>
                                        <p:tgtEl>
                                          <p:spTgt spid="22"/>
                                        </p:tgtEl>
                                        <p:attrNameLst>
                                          <p:attrName>ppt_y</p:attrName>
                                        </p:attrNameLst>
                                      </p:cBhvr>
                                      <p:tavLst>
                                        <p:tav tm="0">
                                          <p:val>
                                            <p:strVal val="#ppt_y"/>
                                          </p:val>
                                        </p:tav>
                                        <p:tav tm="100000">
                                          <p:val>
                                            <p:strVal val="#ppt_y"/>
                                          </p:val>
                                        </p:tav>
                                      </p:tavLst>
                                    </p:anim>
                                    <p:anim calcmode="lin" valueType="num">
                                      <p:cBhvr>
                                        <p:cTn id="86" dur="500" fill="hold"/>
                                        <p:tgtEl>
                                          <p:spTgt spid="22"/>
                                        </p:tgtEl>
                                        <p:attrNameLst>
                                          <p:attrName>ppt_w</p:attrName>
                                        </p:attrNameLst>
                                      </p:cBhvr>
                                      <p:tavLst>
                                        <p:tav tm="0">
                                          <p:val>
                                            <p:fltVal val="0"/>
                                          </p:val>
                                        </p:tav>
                                        <p:tav tm="100000">
                                          <p:val>
                                            <p:strVal val="#ppt_w"/>
                                          </p:val>
                                        </p:tav>
                                      </p:tavLst>
                                    </p:anim>
                                    <p:anim calcmode="lin" valueType="num">
                                      <p:cBhvr>
                                        <p:cTn id="87" dur="500" fill="hold"/>
                                        <p:tgtEl>
                                          <p:spTgt spid="22"/>
                                        </p:tgtEl>
                                        <p:attrNameLst>
                                          <p:attrName>ppt_h</p:attrName>
                                        </p:attrNameLst>
                                      </p:cBhvr>
                                      <p:tavLst>
                                        <p:tav tm="0">
                                          <p:val>
                                            <p:strVal val="#ppt_h"/>
                                          </p:val>
                                        </p:tav>
                                        <p:tav tm="100000">
                                          <p:val>
                                            <p:strVal val="#ppt_h"/>
                                          </p:val>
                                        </p:tav>
                                      </p:tavLst>
                                    </p:anim>
                                  </p:childTnLst>
                                </p:cTn>
                              </p:par>
                              <p:par>
                                <p:cTn id="88" presetID="17" presetClass="entr" presetSubtype="8"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anim calcmode="lin" valueType="num">
                                      <p:cBhvr>
                                        <p:cTn id="90" dur="500" fill="hold"/>
                                        <p:tgtEl>
                                          <p:spTgt spid="23"/>
                                        </p:tgtEl>
                                        <p:attrNameLst>
                                          <p:attrName>ppt_x</p:attrName>
                                        </p:attrNameLst>
                                      </p:cBhvr>
                                      <p:tavLst>
                                        <p:tav tm="0">
                                          <p:val>
                                            <p:strVal val="#ppt_x-#ppt_w/2"/>
                                          </p:val>
                                        </p:tav>
                                        <p:tav tm="100000">
                                          <p:val>
                                            <p:strVal val="#ppt_x"/>
                                          </p:val>
                                        </p:tav>
                                      </p:tavLst>
                                    </p:anim>
                                    <p:anim calcmode="lin" valueType="num">
                                      <p:cBhvr>
                                        <p:cTn id="91" dur="500" fill="hold"/>
                                        <p:tgtEl>
                                          <p:spTgt spid="23"/>
                                        </p:tgtEl>
                                        <p:attrNameLst>
                                          <p:attrName>ppt_y</p:attrName>
                                        </p:attrNameLst>
                                      </p:cBhvr>
                                      <p:tavLst>
                                        <p:tav tm="0">
                                          <p:val>
                                            <p:strVal val="#ppt_y"/>
                                          </p:val>
                                        </p:tav>
                                        <p:tav tm="100000">
                                          <p:val>
                                            <p:strVal val="#ppt_y"/>
                                          </p:val>
                                        </p:tav>
                                      </p:tavLst>
                                    </p:anim>
                                    <p:anim calcmode="lin" valueType="num">
                                      <p:cBhvr>
                                        <p:cTn id="92" dur="500" fill="hold"/>
                                        <p:tgtEl>
                                          <p:spTgt spid="23"/>
                                        </p:tgtEl>
                                        <p:attrNameLst>
                                          <p:attrName>ppt_w</p:attrName>
                                        </p:attrNameLst>
                                      </p:cBhvr>
                                      <p:tavLst>
                                        <p:tav tm="0">
                                          <p:val>
                                            <p:fltVal val="0"/>
                                          </p:val>
                                        </p:tav>
                                        <p:tav tm="100000">
                                          <p:val>
                                            <p:strVal val="#ppt_w"/>
                                          </p:val>
                                        </p:tav>
                                      </p:tavLst>
                                    </p:anim>
                                    <p:anim calcmode="lin" valueType="num">
                                      <p:cBhvr>
                                        <p:cTn id="93" dur="500" fill="hold"/>
                                        <p:tgtEl>
                                          <p:spTgt spid="23"/>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499"/>
                                          </p:stCondLst>
                                        </p:cTn>
                                        <p:tgtEl>
                                          <p:spTgt spid="24"/>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4" presetClass="entr" presetSubtype="32" fill="hold" nodeType="click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box(out)">
                                      <p:cBhvr>
                                        <p:cTn id="102" dur="1000"/>
                                        <p:tgtEl>
                                          <p:spTgt spid="28"/>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2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499"/>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nimBg="1" autoUpdateAnimBg="0"/>
      <p:bldP spid="11" grpId="0" animBg="1" autoUpdateAnimBg="0"/>
      <p:bldP spid="12" grpId="0" animBg="1"/>
      <p:bldP spid="13" grpId="0" autoUpdateAnimBg="0"/>
      <p:bldP spid="14" grpId="0" animBg="1" autoUpdateAnimBg="0"/>
      <p:bldP spid="15" grpId="0" autoUpdateAnimBg="0"/>
      <p:bldP spid="16" grpId="0" autoUpdateAnimBg="0"/>
      <p:bldP spid="17" grpId="0" animBg="1"/>
      <p:bldP spid="18" grpId="0" animBg="1"/>
      <p:bldP spid="19" grpId="0" animBg="1"/>
      <p:bldP spid="20" grpId="0" animBg="1"/>
      <p:bldP spid="21" grpId="0" autoUpdateAnimBg="0"/>
      <p:bldP spid="22" grpId="0" autoUpdateAnimBg="0"/>
      <p:bldP spid="23" grpId="0" animBg="1"/>
      <p:bldP spid="24" grpId="0" autoUpdateAnimBg="0"/>
      <p:bldP spid="25" grpId="0" autoUpdateAnimBg="0"/>
      <p:bldP spid="26" grpId="0" autoUpdateAnimBg="0"/>
      <p:bldP spid="49"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64248661-C802-48F9-AF15-AC72F71EA6F1}"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49</a:t>
            </a:fld>
            <a:endParaRPr lang="en-US" altLang="zh-CN" sz="1400" b="0">
              <a:solidFill>
                <a:schemeClr val="tx1"/>
              </a:solidFill>
              <a:ea typeface="宋体" pitchFamily="2" charset="-122"/>
            </a:endParaRPr>
          </a:p>
        </p:txBody>
      </p:sp>
      <p:sp>
        <p:nvSpPr>
          <p:cNvPr id="57347" name="Rectangle 2"/>
          <p:cNvSpPr>
            <a:spLocks noGrp="1" noChangeArrowheads="1"/>
          </p:cNvSpPr>
          <p:nvPr>
            <p:ph type="title"/>
          </p:nvPr>
        </p:nvSpPr>
        <p:spPr>
          <a:xfrm>
            <a:off x="797729" y="132320"/>
            <a:ext cx="6244422" cy="697383"/>
          </a:xfrm>
        </p:spPr>
        <p:txBody>
          <a:bodyPr/>
          <a:lstStyle/>
          <a:p>
            <a:pPr eaLnBrk="1" hangingPunct="1"/>
            <a:r>
              <a:rPr lang="en-US" altLang="zh-CN" sz="3600" b="1" dirty="0">
                <a:solidFill>
                  <a:srgbClr val="990000"/>
                </a:solidFill>
              </a:rPr>
              <a:t>4. </a:t>
            </a:r>
            <a:r>
              <a:rPr lang="zh-CN" altLang="en-US" dirty="0">
                <a:solidFill>
                  <a:srgbClr val="800000"/>
                </a:solidFill>
              </a:rPr>
              <a:t>堆栈及堆栈段的使用</a:t>
            </a:r>
          </a:p>
        </p:txBody>
      </p:sp>
      <p:sp>
        <p:nvSpPr>
          <p:cNvPr id="72707" name="Rectangle 3"/>
          <p:cNvSpPr>
            <a:spLocks noGrp="1" noChangeArrowheads="1"/>
          </p:cNvSpPr>
          <p:nvPr>
            <p:ph type="body" idx="1"/>
          </p:nvPr>
        </p:nvSpPr>
        <p:spPr>
          <a:xfrm>
            <a:off x="535368" y="865340"/>
            <a:ext cx="8069079" cy="2646588"/>
          </a:xfrm>
        </p:spPr>
        <p:txBody>
          <a:bodyPr/>
          <a:lstStyle/>
          <a:p>
            <a:pPr eaLnBrk="1" hangingPunct="1">
              <a:lnSpc>
                <a:spcPct val="125000"/>
              </a:lnSpc>
              <a:spcAft>
                <a:spcPct val="10000"/>
              </a:spcAft>
            </a:pPr>
            <a:r>
              <a:rPr lang="zh-CN" altLang="en-US" dirty="0"/>
              <a:t>堆栈定义</a:t>
            </a:r>
          </a:p>
          <a:p>
            <a:pPr lvl="1" eaLnBrk="1" hangingPunct="1">
              <a:lnSpc>
                <a:spcPct val="125000"/>
              </a:lnSpc>
              <a:spcAft>
                <a:spcPct val="10000"/>
              </a:spcAft>
            </a:pPr>
            <a:r>
              <a:rPr lang="zh-CN" altLang="zh-CN" dirty="0"/>
              <a:t>堆栈是一个特定的存储区，访问该存储区一般需要按照专门的规则进行操作。</a:t>
            </a:r>
            <a:endParaRPr lang="en-US" altLang="zh-CN" dirty="0"/>
          </a:p>
          <a:p>
            <a:pPr lvl="1" eaLnBrk="1" hangingPunct="1">
              <a:lnSpc>
                <a:spcPct val="125000"/>
              </a:lnSpc>
              <a:spcAft>
                <a:spcPct val="10000"/>
              </a:spcAft>
            </a:pPr>
            <a:r>
              <a:rPr lang="zh-CN" altLang="zh-CN" dirty="0"/>
              <a:t>主要用于暂存数据以及在过程调用或处理中断时保存断点信息。</a:t>
            </a:r>
          </a:p>
        </p:txBody>
      </p:sp>
      <p:grpSp>
        <p:nvGrpSpPr>
          <p:cNvPr id="9" name="Group 2"/>
          <p:cNvGrpSpPr>
            <a:grpSpLocks/>
          </p:cNvGrpSpPr>
          <p:nvPr/>
        </p:nvGrpSpPr>
        <p:grpSpPr bwMode="auto">
          <a:xfrm>
            <a:off x="5508104" y="3424238"/>
            <a:ext cx="3787775" cy="3048000"/>
            <a:chOff x="206" y="0"/>
            <a:chExt cx="2386" cy="1920"/>
          </a:xfrm>
        </p:grpSpPr>
        <p:sp>
          <p:nvSpPr>
            <p:cNvPr id="10" name="Rectangle 3"/>
            <p:cNvSpPr>
              <a:spLocks noChangeArrowheads="1"/>
            </p:cNvSpPr>
            <p:nvPr/>
          </p:nvSpPr>
          <p:spPr bwMode="auto">
            <a:xfrm>
              <a:off x="1008" y="288"/>
              <a:ext cx="624" cy="163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11" name="Line 4"/>
            <p:cNvSpPr>
              <a:spLocks noChangeShapeType="1"/>
            </p:cNvSpPr>
            <p:nvPr/>
          </p:nvSpPr>
          <p:spPr bwMode="auto">
            <a:xfrm>
              <a:off x="1008" y="43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5"/>
            <p:cNvSpPr>
              <a:spLocks noChangeShapeType="1"/>
            </p:cNvSpPr>
            <p:nvPr/>
          </p:nvSpPr>
          <p:spPr bwMode="auto">
            <a:xfrm>
              <a:off x="1008" y="720"/>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6"/>
            <p:cNvSpPr>
              <a:spLocks noChangeShapeType="1"/>
            </p:cNvSpPr>
            <p:nvPr/>
          </p:nvSpPr>
          <p:spPr bwMode="auto">
            <a:xfrm>
              <a:off x="1008" y="91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7"/>
            <p:cNvSpPr>
              <a:spLocks noChangeShapeType="1"/>
            </p:cNvSpPr>
            <p:nvPr/>
          </p:nvSpPr>
          <p:spPr bwMode="auto">
            <a:xfrm>
              <a:off x="1008" y="1104"/>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8"/>
            <p:cNvSpPr>
              <a:spLocks noChangeShapeType="1"/>
            </p:cNvSpPr>
            <p:nvPr/>
          </p:nvSpPr>
          <p:spPr bwMode="auto">
            <a:xfrm>
              <a:off x="1008" y="1296"/>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9"/>
            <p:cNvSpPr>
              <a:spLocks noChangeShapeType="1"/>
            </p:cNvSpPr>
            <p:nvPr/>
          </p:nvSpPr>
          <p:spPr bwMode="auto">
            <a:xfrm>
              <a:off x="1008" y="1488"/>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0"/>
            <p:cNvSpPr>
              <a:spLocks noChangeShapeType="1"/>
            </p:cNvSpPr>
            <p:nvPr/>
          </p:nvSpPr>
          <p:spPr bwMode="auto">
            <a:xfrm>
              <a:off x="864" y="816"/>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1"/>
            <p:cNvSpPr>
              <a:spLocks noChangeShapeType="1"/>
            </p:cNvSpPr>
            <p:nvPr/>
          </p:nvSpPr>
          <p:spPr bwMode="auto">
            <a:xfrm flipV="1">
              <a:off x="864" y="1392"/>
              <a:ext cx="14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2"/>
            <p:cNvSpPr>
              <a:spLocks noChangeShapeType="1"/>
            </p:cNvSpPr>
            <p:nvPr/>
          </p:nvSpPr>
          <p:spPr bwMode="auto">
            <a:xfrm>
              <a:off x="1632" y="1488"/>
              <a:ext cx="720"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3"/>
            <p:cNvSpPr>
              <a:spLocks noChangeShapeType="1"/>
            </p:cNvSpPr>
            <p:nvPr/>
          </p:nvSpPr>
          <p:spPr bwMode="auto">
            <a:xfrm>
              <a:off x="1632" y="528"/>
              <a:ext cx="768" cy="0"/>
            </a:xfrm>
            <a:prstGeom prst="line">
              <a:avLst/>
            </a:prstGeom>
            <a:noFill/>
            <a:ln w="9525" cap="rnd">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Text Box 14"/>
            <p:cNvSpPr txBox="1">
              <a:spLocks noChangeArrowheads="1"/>
            </p:cNvSpPr>
            <p:nvPr/>
          </p:nvSpPr>
          <p:spPr bwMode="auto">
            <a:xfrm>
              <a:off x="2064" y="768"/>
              <a:ext cx="5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dirty="0">
                  <a:solidFill>
                    <a:schemeClr val="tx1"/>
                  </a:solidFill>
                </a:rPr>
                <a:t>堆栈</a:t>
              </a:r>
            </a:p>
          </p:txBody>
        </p:sp>
        <p:sp>
          <p:nvSpPr>
            <p:cNvPr id="22" name="Text Box 15"/>
            <p:cNvSpPr txBox="1">
              <a:spLocks noChangeArrowheads="1"/>
            </p:cNvSpPr>
            <p:nvPr/>
          </p:nvSpPr>
          <p:spPr bwMode="auto">
            <a:xfrm>
              <a:off x="1824" y="576"/>
              <a:ext cx="308"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已存放数据</a:t>
              </a:r>
            </a:p>
          </p:txBody>
        </p:sp>
        <p:sp>
          <p:nvSpPr>
            <p:cNvPr id="23" name="AutoShape 16"/>
            <p:cNvSpPr>
              <a:spLocks/>
            </p:cNvSpPr>
            <p:nvPr/>
          </p:nvSpPr>
          <p:spPr bwMode="auto">
            <a:xfrm>
              <a:off x="1680" y="720"/>
              <a:ext cx="144" cy="768"/>
            </a:xfrm>
            <a:prstGeom prst="rightBrace">
              <a:avLst>
                <a:gd name="adj1" fmla="val 4444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24" name="Line 17"/>
            <p:cNvSpPr>
              <a:spLocks noChangeShapeType="1"/>
            </p:cNvSpPr>
            <p:nvPr/>
          </p:nvSpPr>
          <p:spPr bwMode="auto">
            <a:xfrm>
              <a:off x="2304" y="1056"/>
              <a:ext cx="0"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8"/>
            <p:cNvSpPr>
              <a:spLocks noChangeShapeType="1"/>
            </p:cNvSpPr>
            <p:nvPr/>
          </p:nvSpPr>
          <p:spPr bwMode="auto">
            <a:xfrm flipV="1">
              <a:off x="2304" y="52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Text Box 19"/>
            <p:cNvSpPr txBox="1">
              <a:spLocks noChangeArrowheads="1"/>
            </p:cNvSpPr>
            <p:nvPr/>
          </p:nvSpPr>
          <p:spPr bwMode="auto">
            <a:xfrm>
              <a:off x="384" y="672"/>
              <a:ext cx="53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dirty="0">
                  <a:solidFill>
                    <a:schemeClr val="tx1"/>
                  </a:solidFill>
                </a:rPr>
                <a:t>TOP</a:t>
              </a:r>
            </a:p>
          </p:txBody>
        </p:sp>
        <p:sp>
          <p:nvSpPr>
            <p:cNvPr id="27" name="Text Box 20"/>
            <p:cNvSpPr txBox="1">
              <a:spLocks noChangeArrowheads="1"/>
            </p:cNvSpPr>
            <p:nvPr/>
          </p:nvSpPr>
          <p:spPr bwMode="auto">
            <a:xfrm>
              <a:off x="206" y="1248"/>
              <a:ext cx="73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dirty="0">
                  <a:solidFill>
                    <a:schemeClr val="tx1"/>
                  </a:solidFill>
                </a:rPr>
                <a:t>Bottom</a:t>
              </a:r>
            </a:p>
          </p:txBody>
        </p:sp>
        <p:sp>
          <p:nvSpPr>
            <p:cNvPr id="28" name="Text Box 21"/>
            <p:cNvSpPr txBox="1">
              <a:spLocks noChangeArrowheads="1"/>
            </p:cNvSpPr>
            <p:nvPr/>
          </p:nvSpPr>
          <p:spPr bwMode="auto">
            <a:xfrm>
              <a:off x="1200" y="480"/>
              <a:ext cx="3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a:t>
              </a:r>
            </a:p>
          </p:txBody>
        </p:sp>
        <p:sp>
          <p:nvSpPr>
            <p:cNvPr id="29" name="Text Box 22"/>
            <p:cNvSpPr txBox="1">
              <a:spLocks noChangeArrowheads="1"/>
            </p:cNvSpPr>
            <p:nvPr/>
          </p:nvSpPr>
          <p:spPr bwMode="auto">
            <a:xfrm>
              <a:off x="1200" y="1584"/>
              <a:ext cx="3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a:t>
              </a:r>
            </a:p>
          </p:txBody>
        </p:sp>
        <p:sp>
          <p:nvSpPr>
            <p:cNvPr id="30" name="Text Box 23"/>
            <p:cNvSpPr txBox="1">
              <a:spLocks noChangeArrowheads="1"/>
            </p:cNvSpPr>
            <p:nvPr/>
          </p:nvSpPr>
          <p:spPr bwMode="auto">
            <a:xfrm>
              <a:off x="1056" y="0"/>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sz="2400">
                  <a:solidFill>
                    <a:schemeClr val="tx1"/>
                  </a:solidFill>
                </a:rPr>
                <a:t>主存</a:t>
              </a:r>
            </a:p>
          </p:txBody>
        </p:sp>
        <p:sp>
          <p:nvSpPr>
            <p:cNvPr id="31" name="Text Box 24"/>
            <p:cNvSpPr txBox="1">
              <a:spLocks noChangeArrowheads="1"/>
            </p:cNvSpPr>
            <p:nvPr/>
          </p:nvSpPr>
          <p:spPr bwMode="auto">
            <a:xfrm>
              <a:off x="384" y="240"/>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dirty="0">
                  <a:solidFill>
                    <a:schemeClr val="tx1"/>
                  </a:solidFill>
                </a:rPr>
                <a:t>00000H</a:t>
              </a:r>
            </a:p>
          </p:txBody>
        </p:sp>
      </p:grpSp>
      <p:sp>
        <p:nvSpPr>
          <p:cNvPr id="32" name="Rectangle 25"/>
          <p:cNvSpPr>
            <a:spLocks noChangeArrowheads="1"/>
          </p:cNvSpPr>
          <p:nvPr/>
        </p:nvSpPr>
        <p:spPr bwMode="auto">
          <a:xfrm>
            <a:off x="285447" y="3443019"/>
            <a:ext cx="516731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marL="342900" indent="-342900" algn="l" eaLnBrk="1" hangingPunct="1">
              <a:lnSpc>
                <a:spcPct val="150000"/>
              </a:lnSpc>
              <a:buClr>
                <a:srgbClr val="C00000"/>
              </a:buClr>
              <a:buFont typeface="Wingdings" panose="05000000000000000000" pitchFamily="2" charset="2"/>
              <a:buChar char="Ø"/>
            </a:pPr>
            <a:r>
              <a:rPr lang="zh-CN" altLang="zh-CN" sz="2400" dirty="0">
                <a:solidFill>
                  <a:schemeClr val="tx1"/>
                </a:solidFill>
              </a:rPr>
              <a:t>堆栈的一端固定，称为</a:t>
            </a:r>
            <a:r>
              <a:rPr lang="zh-CN" altLang="zh-CN" sz="2400" dirty="0">
                <a:solidFill>
                  <a:schemeClr val="hlink"/>
                </a:solidFill>
              </a:rPr>
              <a:t>栈底</a:t>
            </a:r>
            <a:r>
              <a:rPr lang="zh-CN" altLang="zh-CN" sz="2400" dirty="0">
                <a:solidFill>
                  <a:schemeClr val="tx1"/>
                </a:solidFill>
              </a:rPr>
              <a:t>。</a:t>
            </a:r>
            <a:endParaRPr lang="en-US" altLang="zh-CN" sz="2400" dirty="0">
              <a:solidFill>
                <a:schemeClr val="tx1"/>
              </a:solidFill>
            </a:endParaRPr>
          </a:p>
          <a:p>
            <a:pPr algn="l" eaLnBrk="1" hangingPunct="1">
              <a:buClr>
                <a:srgbClr val="C00000"/>
              </a:buClr>
            </a:pPr>
            <a:r>
              <a:rPr lang="en-US" altLang="zh-CN" sz="2400" dirty="0">
                <a:solidFill>
                  <a:schemeClr val="tx1"/>
                </a:solidFill>
              </a:rPr>
              <a:t>   </a:t>
            </a:r>
            <a:r>
              <a:rPr lang="zh-CN" altLang="zh-CN" sz="2400" dirty="0">
                <a:solidFill>
                  <a:schemeClr val="tx1"/>
                </a:solidFill>
              </a:rPr>
              <a:t>栈底是堆栈存储区的最大地址单元。</a:t>
            </a:r>
          </a:p>
        </p:txBody>
      </p:sp>
      <p:sp>
        <p:nvSpPr>
          <p:cNvPr id="33" name="Rectangle 26"/>
          <p:cNvSpPr>
            <a:spLocks noChangeArrowheads="1"/>
          </p:cNvSpPr>
          <p:nvPr/>
        </p:nvSpPr>
        <p:spPr bwMode="auto">
          <a:xfrm>
            <a:off x="358464" y="4597778"/>
            <a:ext cx="516731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marL="342900" indent="-342900" algn="l" eaLnBrk="1" hangingPunct="1">
              <a:buClr>
                <a:srgbClr val="C00000"/>
              </a:buClr>
              <a:buFont typeface="Wingdings" panose="05000000000000000000" pitchFamily="2" charset="2"/>
              <a:buChar char="Ø"/>
            </a:pPr>
            <a:r>
              <a:rPr lang="zh-CN" altLang="en-US" sz="2400" dirty="0">
                <a:solidFill>
                  <a:schemeClr val="tx1"/>
                </a:solidFill>
              </a:rPr>
              <a:t>堆栈的</a:t>
            </a:r>
            <a:r>
              <a:rPr lang="zh-CN" altLang="zh-CN" sz="2400" dirty="0">
                <a:solidFill>
                  <a:schemeClr val="tx1"/>
                </a:solidFill>
              </a:rPr>
              <a:t>另一端浮动，称为</a:t>
            </a:r>
            <a:r>
              <a:rPr lang="zh-CN" altLang="zh-CN" sz="2400" dirty="0">
                <a:solidFill>
                  <a:schemeClr val="hlink"/>
                </a:solidFill>
              </a:rPr>
              <a:t>栈顶</a:t>
            </a:r>
            <a:r>
              <a:rPr lang="zh-CN" altLang="zh-CN" sz="2400" dirty="0">
                <a:solidFill>
                  <a:schemeClr val="tx1"/>
                </a:solidFill>
              </a:rPr>
              <a:t>。任何时</a:t>
            </a:r>
            <a:r>
              <a:rPr lang="zh-CN" altLang="en-US" sz="2400" dirty="0">
                <a:solidFill>
                  <a:schemeClr val="tx1"/>
                </a:solidFill>
              </a:rPr>
              <a:t>候</a:t>
            </a:r>
            <a:r>
              <a:rPr lang="zh-CN" altLang="zh-CN" sz="2400" dirty="0">
                <a:solidFill>
                  <a:schemeClr val="tx1"/>
                </a:solidFill>
              </a:rPr>
              <a:t>，栈顶是最后存入信息的存储单元。</a:t>
            </a:r>
            <a:endParaRPr lang="en-US" altLang="zh-CN" sz="2400" dirty="0">
              <a:solidFill>
                <a:schemeClr val="tx1"/>
              </a:solidFill>
            </a:endParaRPr>
          </a:p>
          <a:p>
            <a:pPr marL="342900" indent="-342900" algn="l" eaLnBrk="1" hangingPunct="1">
              <a:buClr>
                <a:srgbClr val="C00000"/>
              </a:buClr>
              <a:buFont typeface="Wingdings" panose="05000000000000000000" pitchFamily="2" charset="2"/>
              <a:buChar char="Ø"/>
            </a:pPr>
            <a:r>
              <a:rPr lang="zh-CN" altLang="zh-CN" sz="2400" dirty="0">
                <a:solidFill>
                  <a:schemeClr val="tx1"/>
                </a:solidFill>
              </a:rPr>
              <a:t>栈顶</a:t>
            </a:r>
            <a:r>
              <a:rPr lang="zh-CN" altLang="en-US" sz="2400" dirty="0">
                <a:solidFill>
                  <a:schemeClr val="tx1"/>
                </a:solidFill>
              </a:rPr>
              <a:t>位置</a:t>
            </a:r>
            <a:r>
              <a:rPr lang="zh-CN" altLang="zh-CN" sz="2400" dirty="0">
                <a:solidFill>
                  <a:schemeClr val="tx1"/>
                </a:solidFill>
              </a:rPr>
              <a:t>随着堆栈中存放信息的多少而改变。</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animEffect transition="in" filter="wipe(down)">
                                      <p:cBhvr>
                                        <p:cTn id="7" dur="500"/>
                                        <p:tgtEl>
                                          <p:spTgt spid="727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2707">
                                            <p:txEl>
                                              <p:pRg st="1" end="1"/>
                                            </p:txEl>
                                          </p:spTgt>
                                        </p:tgtEl>
                                        <p:attrNameLst>
                                          <p:attrName>style.visibility</p:attrName>
                                        </p:attrNameLst>
                                      </p:cBhvr>
                                      <p:to>
                                        <p:strVal val="visible"/>
                                      </p:to>
                                    </p:set>
                                    <p:animEffect transition="in" filter="wipe(left)">
                                      <p:cBhvr>
                                        <p:cTn id="12" dur="500"/>
                                        <p:tgtEl>
                                          <p:spTgt spid="727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2707">
                                            <p:txEl>
                                              <p:pRg st="2" end="2"/>
                                            </p:txEl>
                                          </p:spTgt>
                                        </p:tgtEl>
                                        <p:attrNameLst>
                                          <p:attrName>style.visibility</p:attrName>
                                        </p:attrNameLst>
                                      </p:cBhvr>
                                      <p:to>
                                        <p:strVal val="visible"/>
                                      </p:to>
                                    </p:set>
                                    <p:animEffect transition="in" filter="wipe(left)">
                                      <p:cBhvr>
                                        <p:cTn id="17" dur="500"/>
                                        <p:tgtEl>
                                          <p:spTgt spid="72707">
                                            <p:txEl>
                                              <p:pRg st="2" end="2"/>
                                            </p:txEl>
                                          </p:spTgt>
                                        </p:tgtEl>
                                      </p:cBhvr>
                                    </p:animEffect>
                                  </p:childTnLst>
                                </p:cTn>
                              </p:par>
                            </p:childTnLst>
                          </p:cTn>
                        </p:par>
                        <p:par>
                          <p:cTn id="18" fill="hold">
                            <p:stCondLst>
                              <p:cond delay="500"/>
                            </p:stCondLst>
                            <p:childTnLst>
                              <p:par>
                                <p:cTn id="19" presetID="1" presetClass="entr" presetSubtype="0" fill="hold" nodeType="afterEffect">
                                  <p:stCondLst>
                                    <p:cond delay="0"/>
                                  </p:stCondLst>
                                  <p:childTnLst>
                                    <p:set>
                                      <p:cBhvr>
                                        <p:cTn id="20" dur="1" fill="hold">
                                          <p:stCondLst>
                                            <p:cond delay="499"/>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3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2">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33">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uild="p" autoUpdateAnimBg="0"/>
      <p:bldP spid="3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8AC75ED2-3B54-44C1-A6A9-C655B1141C49}"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5</a:t>
            </a:fld>
            <a:endParaRPr lang="en-US" altLang="zh-CN" sz="1400" b="0">
              <a:solidFill>
                <a:schemeClr val="tx1"/>
              </a:solidFill>
              <a:ea typeface="宋体" pitchFamily="2" charset="-122"/>
            </a:endParaRPr>
          </a:p>
        </p:txBody>
      </p:sp>
      <p:sp>
        <p:nvSpPr>
          <p:cNvPr id="10243" name="Rectangle 2"/>
          <p:cNvSpPr>
            <a:spLocks noGrp="1" noChangeArrowheads="1"/>
          </p:cNvSpPr>
          <p:nvPr>
            <p:ph type="title"/>
          </p:nvPr>
        </p:nvSpPr>
        <p:spPr/>
        <p:txBody>
          <a:bodyPr/>
          <a:lstStyle/>
          <a:p>
            <a:r>
              <a:rPr lang="en-US" altLang="zh-CN" sz="3600" b="1">
                <a:solidFill>
                  <a:srgbClr val="800000"/>
                </a:solidFill>
              </a:rPr>
              <a:t>2. 8088CPU</a:t>
            </a:r>
            <a:r>
              <a:rPr lang="zh-CN" altLang="en-US">
                <a:solidFill>
                  <a:srgbClr val="800000"/>
                </a:solidFill>
              </a:rPr>
              <a:t>的两种工作模式</a:t>
            </a:r>
          </a:p>
        </p:txBody>
      </p:sp>
      <p:sp>
        <p:nvSpPr>
          <p:cNvPr id="277507" name="Rectangle 3"/>
          <p:cNvSpPr>
            <a:spLocks noGrp="1" noChangeArrowheads="1"/>
          </p:cNvSpPr>
          <p:nvPr>
            <p:ph type="body" idx="1"/>
          </p:nvPr>
        </p:nvSpPr>
        <p:spPr>
          <a:xfrm>
            <a:off x="899592" y="1772816"/>
            <a:ext cx="7543800" cy="3672408"/>
          </a:xfrm>
        </p:spPr>
        <p:txBody>
          <a:bodyPr/>
          <a:lstStyle/>
          <a:p>
            <a:pPr>
              <a:spcAft>
                <a:spcPct val="30000"/>
              </a:spcAft>
            </a:pPr>
            <a:r>
              <a:rPr lang="zh-CN" altLang="en-US" dirty="0"/>
              <a:t>8088可工作于两种模式下</a:t>
            </a:r>
          </a:p>
          <a:p>
            <a:pPr>
              <a:buFont typeface="Wingdings" pitchFamily="2" charset="2"/>
              <a:buNone/>
            </a:pPr>
            <a:r>
              <a:rPr lang="zh-CN" altLang="en-US" dirty="0"/>
              <a:t>            </a:t>
            </a:r>
            <a:r>
              <a:rPr lang="zh-CN" altLang="en-US" dirty="0">
                <a:solidFill>
                  <a:schemeClr val="tx1"/>
                </a:solidFill>
              </a:rPr>
              <a:t>最小模式</a:t>
            </a:r>
          </a:p>
          <a:p>
            <a:pPr>
              <a:buFont typeface="Wingdings" pitchFamily="2" charset="2"/>
              <a:buNone/>
            </a:pPr>
            <a:r>
              <a:rPr lang="zh-CN" altLang="en-US" dirty="0">
                <a:solidFill>
                  <a:schemeClr val="tx1"/>
                </a:solidFill>
              </a:rPr>
              <a:t>            最大模式</a:t>
            </a:r>
          </a:p>
          <a:p>
            <a:pPr>
              <a:spcBef>
                <a:spcPct val="45000"/>
              </a:spcBef>
            </a:pPr>
            <a:r>
              <a:rPr lang="zh-CN" altLang="en-US" dirty="0"/>
              <a:t>最小模式为单处理器模式，控制信号较少，一般可不必接总线控制器，</a:t>
            </a:r>
            <a:r>
              <a:rPr lang="en-US" altLang="zh-CN" dirty="0"/>
              <a:t>CPU</a:t>
            </a:r>
            <a:r>
              <a:rPr lang="zh-CN" altLang="en-US" dirty="0"/>
              <a:t>直接输出控制信号到总线。</a:t>
            </a:r>
          </a:p>
        </p:txBody>
      </p:sp>
      <p:sp>
        <p:nvSpPr>
          <p:cNvPr id="277508" name="AutoShape 4"/>
          <p:cNvSpPr>
            <a:spLocks/>
          </p:cNvSpPr>
          <p:nvPr/>
        </p:nvSpPr>
        <p:spPr bwMode="auto">
          <a:xfrm>
            <a:off x="2051720" y="2636912"/>
            <a:ext cx="152400" cy="609600"/>
          </a:xfrm>
          <a:prstGeom prst="leftBrace">
            <a:avLst>
              <a:gd name="adj1" fmla="val 33333"/>
              <a:gd name="adj2" fmla="val 50000"/>
            </a:avLst>
          </a:prstGeom>
          <a:noFill/>
          <a:ln w="22225">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77507">
                                            <p:txEl>
                                              <p:pRg st="0" end="0"/>
                                            </p:txEl>
                                          </p:spTgt>
                                        </p:tgtEl>
                                        <p:attrNameLst>
                                          <p:attrName>style.visibility</p:attrName>
                                        </p:attrNameLst>
                                      </p:cBhvr>
                                      <p:to>
                                        <p:strVal val="visible"/>
                                      </p:to>
                                    </p:set>
                                    <p:animEffect transition="in" filter="wipe(left)">
                                      <p:cBhvr>
                                        <p:cTn id="7" dur="500"/>
                                        <p:tgtEl>
                                          <p:spTgt spid="2775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7507">
                                            <p:txEl>
                                              <p:pRg st="1" end="1"/>
                                            </p:txEl>
                                          </p:spTgt>
                                        </p:tgtEl>
                                        <p:attrNameLst>
                                          <p:attrName>style.visibility</p:attrName>
                                        </p:attrNameLst>
                                      </p:cBhvr>
                                      <p:to>
                                        <p:strVal val="visible"/>
                                      </p:to>
                                    </p:set>
                                    <p:animEffect transition="in" filter="wipe(left)">
                                      <p:cBhvr>
                                        <p:cTn id="12" dur="500"/>
                                        <p:tgtEl>
                                          <p:spTgt spid="277507">
                                            <p:txEl>
                                              <p:pRg st="1" end="1"/>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77507">
                                            <p:txEl>
                                              <p:pRg st="2" end="2"/>
                                            </p:txEl>
                                          </p:spTgt>
                                        </p:tgtEl>
                                        <p:attrNameLst>
                                          <p:attrName>style.visibility</p:attrName>
                                        </p:attrNameLst>
                                      </p:cBhvr>
                                      <p:to>
                                        <p:strVal val="visible"/>
                                      </p:to>
                                    </p:set>
                                    <p:animEffect transition="in" filter="wipe(left)">
                                      <p:cBhvr>
                                        <p:cTn id="16" dur="500"/>
                                        <p:tgtEl>
                                          <p:spTgt spid="277507">
                                            <p:txEl>
                                              <p:pRg st="2" end="2"/>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77508"/>
                                        </p:tgtEl>
                                        <p:attrNameLst>
                                          <p:attrName>style.visibility</p:attrName>
                                        </p:attrNameLst>
                                      </p:cBhvr>
                                      <p:to>
                                        <p:strVal val="visible"/>
                                      </p:to>
                                    </p:set>
                                    <p:animEffect transition="in" filter="wipe(up)">
                                      <p:cBhvr>
                                        <p:cTn id="20" dur="500"/>
                                        <p:tgtEl>
                                          <p:spTgt spid="27750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77507">
                                            <p:txEl>
                                              <p:pRg st="3" end="3"/>
                                            </p:txEl>
                                          </p:spTgt>
                                        </p:tgtEl>
                                        <p:attrNameLst>
                                          <p:attrName>style.visibility</p:attrName>
                                        </p:attrNameLst>
                                      </p:cBhvr>
                                      <p:to>
                                        <p:strVal val="visible"/>
                                      </p:to>
                                    </p:set>
                                    <p:animEffect transition="in" filter="blinds(horizontal)">
                                      <p:cBhvr>
                                        <p:cTn id="25" dur="500"/>
                                        <p:tgtEl>
                                          <p:spTgt spid="2775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50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BC746DFC-9129-459D-969B-018A55300B2C}" type="slidenum">
              <a:rPr lang="zh-CN" altLang="en-US" smtClean="0"/>
              <a:pPr>
                <a:defRPr/>
              </a:pPr>
              <a:t>50</a:t>
            </a:fld>
            <a:endParaRPr lang="en-US" altLang="zh-CN" dirty="0"/>
          </a:p>
        </p:txBody>
      </p:sp>
      <p:sp>
        <p:nvSpPr>
          <p:cNvPr id="32" name="Rectangle 27"/>
          <p:cNvSpPr>
            <a:spLocks noChangeArrowheads="1"/>
          </p:cNvSpPr>
          <p:nvPr/>
        </p:nvSpPr>
        <p:spPr bwMode="auto">
          <a:xfrm>
            <a:off x="609600" y="764704"/>
            <a:ext cx="8153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r>
              <a:rPr lang="zh-CN" altLang="en-US" sz="2400" dirty="0">
                <a:solidFill>
                  <a:schemeClr val="tx1"/>
                </a:solidFill>
              </a:rPr>
              <a:t>设置的一个寄存器，用来指示</a:t>
            </a:r>
            <a:r>
              <a:rPr lang="zh-CN" altLang="en-US" sz="2400" dirty="0">
                <a:solidFill>
                  <a:srgbClr val="C00000"/>
                </a:solidFill>
              </a:rPr>
              <a:t>栈顶</a:t>
            </a:r>
            <a:r>
              <a:rPr lang="zh-CN" altLang="en-US" sz="2400" dirty="0">
                <a:solidFill>
                  <a:schemeClr val="tx1"/>
                </a:solidFill>
              </a:rPr>
              <a:t>的位置，其内容就象一个指针一样。</a:t>
            </a:r>
          </a:p>
        </p:txBody>
      </p:sp>
      <p:sp>
        <p:nvSpPr>
          <p:cNvPr id="33" name="Rectangle 28"/>
          <p:cNvSpPr>
            <a:spLocks noChangeArrowheads="1"/>
          </p:cNvSpPr>
          <p:nvPr/>
        </p:nvSpPr>
        <p:spPr bwMode="auto">
          <a:xfrm>
            <a:off x="1257672" y="1706859"/>
            <a:ext cx="4911922" cy="461665"/>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marL="342900" indent="-342900" algn="l" eaLnBrk="1" hangingPunct="1">
              <a:buClr>
                <a:srgbClr val="C00000"/>
              </a:buClr>
              <a:buFont typeface="Wingdings" panose="05000000000000000000" pitchFamily="2" charset="2"/>
              <a:buChar char="u"/>
            </a:pPr>
            <a:r>
              <a:rPr lang="zh-CN" altLang="zh-CN" sz="2400"/>
              <a:t>SP的内容始终指向栈顶单元</a:t>
            </a:r>
          </a:p>
        </p:txBody>
      </p:sp>
      <p:sp>
        <p:nvSpPr>
          <p:cNvPr id="34" name="Rectangle 29"/>
          <p:cNvSpPr>
            <a:spLocks noChangeArrowheads="1"/>
          </p:cNvSpPr>
          <p:nvPr/>
        </p:nvSpPr>
        <p:spPr bwMode="auto">
          <a:xfrm>
            <a:off x="1257672" y="2284742"/>
            <a:ext cx="4911922" cy="461665"/>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marL="342900" indent="-342900" algn="l" eaLnBrk="1" hangingPunct="1">
              <a:buClr>
                <a:srgbClr val="C00000"/>
              </a:buClr>
              <a:buFont typeface="Wingdings" panose="05000000000000000000" pitchFamily="2" charset="2"/>
              <a:buChar char="u"/>
            </a:pPr>
            <a:r>
              <a:rPr lang="zh-CN" altLang="zh-CN" sz="2400" dirty="0"/>
              <a:t>堆栈中数据</a:t>
            </a:r>
            <a:r>
              <a:rPr lang="zh-CN" altLang="en-US" sz="2400" dirty="0"/>
              <a:t>的</a:t>
            </a:r>
            <a:r>
              <a:rPr lang="zh-CN" altLang="zh-CN" sz="2400" dirty="0"/>
              <a:t>进出都由SP来控制</a:t>
            </a:r>
          </a:p>
        </p:txBody>
      </p:sp>
      <p:sp>
        <p:nvSpPr>
          <p:cNvPr id="2" name="文本框 1"/>
          <p:cNvSpPr txBox="1"/>
          <p:nvPr/>
        </p:nvSpPr>
        <p:spPr>
          <a:xfrm>
            <a:off x="465584" y="211525"/>
            <a:ext cx="4896544" cy="461665"/>
          </a:xfrm>
          <a:prstGeom prst="rect">
            <a:avLst/>
          </a:prstGeom>
          <a:noFill/>
        </p:spPr>
        <p:txBody>
          <a:bodyPr wrap="square" rtlCol="0">
            <a:spAutoFit/>
          </a:bodyPr>
          <a:lstStyle/>
          <a:p>
            <a:r>
              <a:rPr lang="zh-CN" altLang="en-US" sz="2400" b="1" dirty="0">
                <a:solidFill>
                  <a:srgbClr val="C00000"/>
                </a:solidFill>
              </a:rPr>
              <a:t>堆栈指针SP（Stack Pointer）：</a:t>
            </a:r>
          </a:p>
        </p:txBody>
      </p:sp>
      <p:sp>
        <p:nvSpPr>
          <p:cNvPr id="35" name="Rectangle 2"/>
          <p:cNvSpPr>
            <a:spLocks noChangeArrowheads="1"/>
          </p:cNvSpPr>
          <p:nvPr/>
        </p:nvSpPr>
        <p:spPr bwMode="auto">
          <a:xfrm>
            <a:off x="609600" y="3429000"/>
            <a:ext cx="7924800" cy="1225550"/>
          </a:xfrm>
          <a:prstGeom prst="rect">
            <a:avLst/>
          </a:prstGeom>
          <a:solidFill>
            <a:schemeClr val="bg1"/>
          </a:solidFill>
          <a:ln w="38100">
            <a:solidFill>
              <a:srgbClr val="FFCC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r>
              <a:rPr lang="zh-CN" altLang="zh-CN" sz="2400" dirty="0"/>
              <a:t>“</a:t>
            </a:r>
            <a:r>
              <a:rPr lang="zh-CN" altLang="zh-CN" sz="2400" dirty="0">
                <a:solidFill>
                  <a:schemeClr val="hlink"/>
                </a:solidFill>
              </a:rPr>
              <a:t>先进后出FILO</a:t>
            </a:r>
            <a:r>
              <a:rPr lang="zh-CN" altLang="zh-CN" sz="2400" dirty="0"/>
              <a:t>”（First-In Last-Out）。即最先送入堆栈的数据要到最后才能取出，而最后送入堆栈的数据，最先取出。</a:t>
            </a:r>
          </a:p>
        </p:txBody>
      </p:sp>
      <p:sp>
        <p:nvSpPr>
          <p:cNvPr id="3" name="矩形 2"/>
          <p:cNvSpPr/>
          <p:nvPr/>
        </p:nvSpPr>
        <p:spPr>
          <a:xfrm>
            <a:off x="614200" y="2903037"/>
            <a:ext cx="3877985" cy="461665"/>
          </a:xfrm>
          <a:prstGeom prst="rect">
            <a:avLst/>
          </a:prstGeom>
        </p:spPr>
        <p:txBody>
          <a:bodyPr wrap="none">
            <a:spAutoFit/>
          </a:bodyPr>
          <a:lstStyle/>
          <a:p>
            <a:r>
              <a:rPr lang="zh-CN" altLang="zh-CN" sz="2400" b="1" dirty="0"/>
              <a:t>在堆栈中存取数据的规则：</a:t>
            </a:r>
            <a:endParaRPr lang="zh-CN" altLang="en-US" sz="2400" b="1" dirty="0"/>
          </a:p>
        </p:txBody>
      </p:sp>
    </p:spTree>
    <p:extLst>
      <p:ext uri="{BB962C8B-B14F-4D97-AF65-F5344CB8AC3E}">
        <p14:creationId xmlns:p14="http://schemas.microsoft.com/office/powerpoint/2010/main" val="10898977"/>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33" grpId="0" animBg="1" autoUpdateAnimBg="0"/>
      <p:bldP spid="34" grpId="0" animBg="1" autoUpdateAnimBg="0"/>
      <p:bldP spid="2" grpId="0"/>
      <p:bldP spid="35" grpId="0" animBg="1" autoUpdateAnimBg="0"/>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xfrm>
            <a:off x="7239000" y="6400800"/>
            <a:ext cx="1905000" cy="457200"/>
          </a:xfrm>
        </p:spPr>
        <p:txBody>
          <a:bodyPr/>
          <a:lstStyle/>
          <a:p>
            <a:pPr>
              <a:defRPr/>
            </a:pPr>
            <a:fld id="{522FD9FE-F179-47C7-9CD1-BEFAF4CA7777}" type="slidenum">
              <a:rPr lang="zh-CN" altLang="en-US" smtClean="0"/>
              <a:pPr>
                <a:defRPr/>
              </a:pPr>
              <a:t>51</a:t>
            </a:fld>
            <a:endParaRPr lang="en-US" altLang="zh-CN" dirty="0"/>
          </a:p>
        </p:txBody>
      </p:sp>
      <p:sp>
        <p:nvSpPr>
          <p:cNvPr id="7" name="Rectangle 3"/>
          <p:cNvSpPr>
            <a:spLocks noChangeArrowheads="1"/>
          </p:cNvSpPr>
          <p:nvPr/>
        </p:nvSpPr>
        <p:spPr bwMode="auto">
          <a:xfrm>
            <a:off x="770713" y="381139"/>
            <a:ext cx="3523722" cy="52322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r>
              <a:rPr lang="zh-CN" altLang="zh-CN" sz="2800" dirty="0">
                <a:solidFill>
                  <a:schemeClr val="hlink"/>
                </a:solidFill>
              </a:rPr>
              <a:t>8086/8088堆栈的组织</a:t>
            </a:r>
          </a:p>
        </p:txBody>
      </p:sp>
      <p:sp>
        <p:nvSpPr>
          <p:cNvPr id="8" name="Rectangle 4"/>
          <p:cNvSpPr>
            <a:spLocks noChangeArrowheads="1"/>
          </p:cNvSpPr>
          <p:nvPr/>
        </p:nvSpPr>
        <p:spPr bwMode="auto">
          <a:xfrm>
            <a:off x="342091" y="1278690"/>
            <a:ext cx="488178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r>
              <a:rPr lang="zh-CN" altLang="zh-CN" sz="2400" dirty="0">
                <a:solidFill>
                  <a:schemeClr val="tx1"/>
                </a:solidFill>
              </a:rPr>
              <a:t>在8086/8088微机中堆栈是由堆栈段寄存器SS指示的一段存储区。</a:t>
            </a:r>
          </a:p>
        </p:txBody>
      </p:sp>
      <p:grpSp>
        <p:nvGrpSpPr>
          <p:cNvPr id="9" name="Group 5"/>
          <p:cNvGrpSpPr>
            <a:grpSpLocks/>
          </p:cNvGrpSpPr>
          <p:nvPr/>
        </p:nvGrpSpPr>
        <p:grpSpPr bwMode="auto">
          <a:xfrm>
            <a:off x="4428440" y="1438165"/>
            <a:ext cx="4715560" cy="3505200"/>
            <a:chOff x="368" y="0"/>
            <a:chExt cx="2992" cy="2208"/>
          </a:xfrm>
        </p:grpSpPr>
        <p:sp>
          <p:nvSpPr>
            <p:cNvPr id="10" name="Rectangle 6"/>
            <p:cNvSpPr>
              <a:spLocks noChangeArrowheads="1"/>
            </p:cNvSpPr>
            <p:nvPr/>
          </p:nvSpPr>
          <p:spPr bwMode="auto">
            <a:xfrm>
              <a:off x="1008" y="0"/>
              <a:ext cx="624" cy="22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11" name="Line 7"/>
            <p:cNvSpPr>
              <a:spLocks noChangeShapeType="1"/>
            </p:cNvSpPr>
            <p:nvPr/>
          </p:nvSpPr>
          <p:spPr bwMode="auto">
            <a:xfrm>
              <a:off x="1008" y="288"/>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8"/>
            <p:cNvSpPr>
              <a:spLocks noChangeShapeType="1"/>
            </p:cNvSpPr>
            <p:nvPr/>
          </p:nvSpPr>
          <p:spPr bwMode="auto">
            <a:xfrm>
              <a:off x="1008" y="43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9"/>
            <p:cNvSpPr>
              <a:spLocks noChangeShapeType="1"/>
            </p:cNvSpPr>
            <p:nvPr/>
          </p:nvSpPr>
          <p:spPr bwMode="auto">
            <a:xfrm>
              <a:off x="1008" y="576"/>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0"/>
            <p:cNvSpPr>
              <a:spLocks noChangeShapeType="1"/>
            </p:cNvSpPr>
            <p:nvPr/>
          </p:nvSpPr>
          <p:spPr bwMode="auto">
            <a:xfrm>
              <a:off x="1008" y="864"/>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1"/>
            <p:cNvSpPr>
              <a:spLocks noChangeShapeType="1"/>
            </p:cNvSpPr>
            <p:nvPr/>
          </p:nvSpPr>
          <p:spPr bwMode="auto">
            <a:xfrm>
              <a:off x="1008" y="1008"/>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2"/>
            <p:cNvSpPr>
              <a:spLocks noChangeShapeType="1"/>
            </p:cNvSpPr>
            <p:nvPr/>
          </p:nvSpPr>
          <p:spPr bwMode="auto">
            <a:xfrm>
              <a:off x="1008" y="115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3"/>
            <p:cNvSpPr>
              <a:spLocks noChangeShapeType="1"/>
            </p:cNvSpPr>
            <p:nvPr/>
          </p:nvSpPr>
          <p:spPr bwMode="auto">
            <a:xfrm>
              <a:off x="1008" y="1296"/>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4"/>
            <p:cNvSpPr>
              <a:spLocks noChangeShapeType="1"/>
            </p:cNvSpPr>
            <p:nvPr/>
          </p:nvSpPr>
          <p:spPr bwMode="auto">
            <a:xfrm>
              <a:off x="1008" y="1440"/>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5"/>
            <p:cNvSpPr>
              <a:spLocks noChangeShapeType="1"/>
            </p:cNvSpPr>
            <p:nvPr/>
          </p:nvSpPr>
          <p:spPr bwMode="auto">
            <a:xfrm>
              <a:off x="1008" y="1584"/>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6"/>
            <p:cNvSpPr>
              <a:spLocks noChangeShapeType="1"/>
            </p:cNvSpPr>
            <p:nvPr/>
          </p:nvSpPr>
          <p:spPr bwMode="auto">
            <a:xfrm>
              <a:off x="1008" y="1728"/>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7"/>
            <p:cNvSpPr>
              <a:spLocks noChangeShapeType="1"/>
            </p:cNvSpPr>
            <p:nvPr/>
          </p:nvSpPr>
          <p:spPr bwMode="auto">
            <a:xfrm>
              <a:off x="1008" y="1872"/>
              <a:ext cx="62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18"/>
            <p:cNvSpPr>
              <a:spLocks noChangeArrowheads="1"/>
            </p:cNvSpPr>
            <p:nvPr/>
          </p:nvSpPr>
          <p:spPr bwMode="auto">
            <a:xfrm>
              <a:off x="2208" y="288"/>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r>
                <a:rPr lang="zh-CN" altLang="zh-CN" sz="2400"/>
                <a:t>SS</a:t>
              </a:r>
            </a:p>
          </p:txBody>
        </p:sp>
        <p:sp>
          <p:nvSpPr>
            <p:cNvPr id="23" name="Line 19"/>
            <p:cNvSpPr>
              <a:spLocks noChangeShapeType="1"/>
            </p:cNvSpPr>
            <p:nvPr/>
          </p:nvSpPr>
          <p:spPr bwMode="auto">
            <a:xfrm flipH="1">
              <a:off x="1632" y="336"/>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Rectangle 20"/>
            <p:cNvSpPr>
              <a:spLocks noChangeArrowheads="1"/>
            </p:cNvSpPr>
            <p:nvPr/>
          </p:nvSpPr>
          <p:spPr bwMode="auto">
            <a:xfrm>
              <a:off x="2208" y="864"/>
              <a:ext cx="28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r>
                <a:rPr lang="zh-CN" altLang="zh-CN" sz="2400"/>
                <a:t>SP</a:t>
              </a:r>
            </a:p>
          </p:txBody>
        </p:sp>
        <p:sp>
          <p:nvSpPr>
            <p:cNvPr id="25" name="Line 21"/>
            <p:cNvSpPr>
              <a:spLocks noChangeShapeType="1"/>
            </p:cNvSpPr>
            <p:nvPr/>
          </p:nvSpPr>
          <p:spPr bwMode="auto">
            <a:xfrm flipH="1">
              <a:off x="1632" y="960"/>
              <a:ext cx="576"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AutoShape 22"/>
            <p:cNvSpPr>
              <a:spLocks/>
            </p:cNvSpPr>
            <p:nvPr/>
          </p:nvSpPr>
          <p:spPr bwMode="auto">
            <a:xfrm>
              <a:off x="1680" y="384"/>
              <a:ext cx="192" cy="1344"/>
            </a:xfrm>
            <a:prstGeom prst="rightBrace">
              <a:avLst>
                <a:gd name="adj1" fmla="val 5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eaLnBrk="1" hangingPunct="1"/>
              <a:endParaRPr lang="zh-CN" altLang="en-US"/>
            </a:p>
          </p:txBody>
        </p:sp>
        <p:sp>
          <p:nvSpPr>
            <p:cNvPr id="27" name="Text Box 23"/>
            <p:cNvSpPr txBox="1">
              <a:spLocks noChangeArrowheads="1"/>
            </p:cNvSpPr>
            <p:nvPr/>
          </p:nvSpPr>
          <p:spPr bwMode="auto">
            <a:xfrm>
              <a:off x="1824" y="1008"/>
              <a:ext cx="5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dirty="0">
                  <a:solidFill>
                    <a:schemeClr val="tx1"/>
                  </a:solidFill>
                </a:rPr>
                <a:t>堆栈</a:t>
              </a:r>
            </a:p>
          </p:txBody>
        </p:sp>
        <p:sp>
          <p:nvSpPr>
            <p:cNvPr id="28" name="Text Box 24"/>
            <p:cNvSpPr txBox="1">
              <a:spLocks noChangeArrowheads="1"/>
            </p:cNvSpPr>
            <p:nvPr/>
          </p:nvSpPr>
          <p:spPr bwMode="auto">
            <a:xfrm>
              <a:off x="413" y="1392"/>
              <a:ext cx="5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en-US" dirty="0">
                  <a:solidFill>
                    <a:schemeClr val="tx1"/>
                  </a:solidFill>
                </a:rPr>
                <a:t>栈底</a:t>
              </a:r>
              <a:endParaRPr lang="zh-CN" altLang="zh-CN" dirty="0">
                <a:solidFill>
                  <a:schemeClr val="tx1"/>
                </a:solidFill>
              </a:endParaRPr>
            </a:p>
          </p:txBody>
        </p:sp>
        <p:sp>
          <p:nvSpPr>
            <p:cNvPr id="29" name="Line 25"/>
            <p:cNvSpPr>
              <a:spLocks noChangeShapeType="1"/>
            </p:cNvSpPr>
            <p:nvPr/>
          </p:nvSpPr>
          <p:spPr bwMode="auto">
            <a:xfrm>
              <a:off x="768" y="1536"/>
              <a:ext cx="19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Text Box 26"/>
            <p:cNvSpPr txBox="1">
              <a:spLocks noChangeArrowheads="1"/>
            </p:cNvSpPr>
            <p:nvPr/>
          </p:nvSpPr>
          <p:spPr bwMode="auto">
            <a:xfrm>
              <a:off x="368" y="768"/>
              <a:ext cx="52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en-US" dirty="0">
                  <a:solidFill>
                    <a:schemeClr val="tx1"/>
                  </a:solidFill>
                </a:rPr>
                <a:t>栈顶</a:t>
              </a:r>
              <a:endParaRPr lang="zh-CN" altLang="zh-CN" dirty="0">
                <a:solidFill>
                  <a:schemeClr val="tx1"/>
                </a:solidFill>
              </a:endParaRPr>
            </a:p>
          </p:txBody>
        </p:sp>
        <p:sp>
          <p:nvSpPr>
            <p:cNvPr id="31" name="Line 27"/>
            <p:cNvSpPr>
              <a:spLocks noChangeShapeType="1"/>
            </p:cNvSpPr>
            <p:nvPr/>
          </p:nvSpPr>
          <p:spPr bwMode="auto">
            <a:xfrm>
              <a:off x="720" y="912"/>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Text Box 28"/>
            <p:cNvSpPr txBox="1">
              <a:spLocks noChangeArrowheads="1"/>
            </p:cNvSpPr>
            <p:nvPr/>
          </p:nvSpPr>
          <p:spPr bwMode="auto">
            <a:xfrm>
              <a:off x="1104" y="1392"/>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t>XX</a:t>
              </a:r>
            </a:p>
          </p:txBody>
        </p:sp>
        <p:sp>
          <p:nvSpPr>
            <p:cNvPr id="33" name="Text Box 29"/>
            <p:cNvSpPr txBox="1">
              <a:spLocks noChangeArrowheads="1"/>
            </p:cNvSpPr>
            <p:nvPr/>
          </p:nvSpPr>
          <p:spPr bwMode="auto">
            <a:xfrm>
              <a:off x="1104" y="153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t>XX</a:t>
              </a:r>
            </a:p>
          </p:txBody>
        </p:sp>
        <p:sp>
          <p:nvSpPr>
            <p:cNvPr id="34" name="Text Box 30"/>
            <p:cNvSpPr txBox="1">
              <a:spLocks noChangeArrowheads="1"/>
            </p:cNvSpPr>
            <p:nvPr/>
          </p:nvSpPr>
          <p:spPr bwMode="auto">
            <a:xfrm>
              <a:off x="1104" y="1248"/>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t>XX</a:t>
              </a:r>
            </a:p>
          </p:txBody>
        </p:sp>
        <p:sp>
          <p:nvSpPr>
            <p:cNvPr id="35" name="Text Box 31"/>
            <p:cNvSpPr txBox="1">
              <a:spLocks noChangeArrowheads="1"/>
            </p:cNvSpPr>
            <p:nvPr/>
          </p:nvSpPr>
          <p:spPr bwMode="auto">
            <a:xfrm>
              <a:off x="1104" y="1104"/>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t>XX</a:t>
              </a:r>
            </a:p>
          </p:txBody>
        </p:sp>
        <p:sp>
          <p:nvSpPr>
            <p:cNvPr id="36" name="Text Box 32"/>
            <p:cNvSpPr txBox="1">
              <a:spLocks noChangeArrowheads="1"/>
            </p:cNvSpPr>
            <p:nvPr/>
          </p:nvSpPr>
          <p:spPr bwMode="auto">
            <a:xfrm>
              <a:off x="1104" y="960"/>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t>XX</a:t>
              </a:r>
            </a:p>
          </p:txBody>
        </p:sp>
        <p:sp>
          <p:nvSpPr>
            <p:cNvPr id="37" name="Text Box 33"/>
            <p:cNvSpPr txBox="1">
              <a:spLocks noChangeArrowheads="1"/>
            </p:cNvSpPr>
            <p:nvPr/>
          </p:nvSpPr>
          <p:spPr bwMode="auto">
            <a:xfrm>
              <a:off x="1104" y="81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t>XX</a:t>
              </a:r>
            </a:p>
          </p:txBody>
        </p:sp>
        <p:sp>
          <p:nvSpPr>
            <p:cNvPr id="38" name="Line 34"/>
            <p:cNvSpPr>
              <a:spLocks noChangeShapeType="1"/>
            </p:cNvSpPr>
            <p:nvPr/>
          </p:nvSpPr>
          <p:spPr bwMode="auto">
            <a:xfrm flipH="1">
              <a:off x="1632" y="1824"/>
              <a:ext cx="24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35"/>
            <p:cNvSpPr txBox="1">
              <a:spLocks noChangeArrowheads="1"/>
            </p:cNvSpPr>
            <p:nvPr/>
          </p:nvSpPr>
          <p:spPr bwMode="auto">
            <a:xfrm>
              <a:off x="1920" y="1728"/>
              <a:ext cx="1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b="1">
                  <a:solidFill>
                    <a:schemeClr val="bg2"/>
                  </a:solidFill>
                  <a:latin typeface="Times New Roman" pitchFamily="18" charset="0"/>
                  <a:ea typeface="宋体" charset="-122"/>
                </a:defRPr>
              </a:lvl1pPr>
              <a:lvl2pPr marL="742950" indent="-285750" eaLnBrk="0" hangingPunct="0">
                <a:defRPr sz="2000" b="1">
                  <a:solidFill>
                    <a:schemeClr val="bg2"/>
                  </a:solidFill>
                  <a:latin typeface="Times New Roman" pitchFamily="18" charset="0"/>
                  <a:ea typeface="宋体" charset="-122"/>
                </a:defRPr>
              </a:lvl2pPr>
              <a:lvl3pPr marL="1143000" indent="-228600" eaLnBrk="0" hangingPunct="0">
                <a:defRPr sz="2000" b="1">
                  <a:solidFill>
                    <a:schemeClr val="bg2"/>
                  </a:solidFill>
                  <a:latin typeface="Times New Roman" pitchFamily="18" charset="0"/>
                  <a:ea typeface="宋体" charset="-122"/>
                </a:defRPr>
              </a:lvl3pPr>
              <a:lvl4pPr marL="1600200" indent="-228600" eaLnBrk="0" hangingPunct="0">
                <a:defRPr sz="2000" b="1">
                  <a:solidFill>
                    <a:schemeClr val="bg2"/>
                  </a:solidFill>
                  <a:latin typeface="Times New Roman" pitchFamily="18" charset="0"/>
                  <a:ea typeface="宋体" charset="-122"/>
                </a:defRPr>
              </a:lvl4pPr>
              <a:lvl5pPr marL="2057400" indent="-228600" eaLnBrk="0" hangingPunct="0">
                <a:defRPr sz="2000" b="1">
                  <a:solidFill>
                    <a:schemeClr val="bg2"/>
                  </a:solidFill>
                  <a:latin typeface="Times New Roman" pitchFamily="18" charset="0"/>
                  <a:ea typeface="宋体" charset="-122"/>
                </a:defRPr>
              </a:lvl5pPr>
              <a:lvl6pPr marL="25146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6pPr>
              <a:lvl7pPr marL="29718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7pPr>
              <a:lvl8pPr marL="34290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8pPr>
              <a:lvl9pPr marL="3886200" indent="-228600" algn="ctr" eaLnBrk="0" fontAlgn="base" hangingPunct="0">
                <a:spcBef>
                  <a:spcPct val="0"/>
                </a:spcBef>
                <a:spcAft>
                  <a:spcPct val="0"/>
                </a:spcAft>
                <a:buFont typeface="Arial" charset="0"/>
                <a:defRPr sz="2000" b="1">
                  <a:solidFill>
                    <a:schemeClr val="bg2"/>
                  </a:solidFill>
                  <a:latin typeface="Times New Roman" pitchFamily="18" charset="0"/>
                  <a:ea typeface="宋体" charset="-122"/>
                </a:defRPr>
              </a:lvl9pPr>
            </a:lstStyle>
            <a:p>
              <a:pPr algn="l" eaLnBrk="1" hangingPunct="1">
                <a:spcBef>
                  <a:spcPct val="50000"/>
                </a:spcBef>
              </a:pPr>
              <a:r>
                <a:rPr lang="zh-CN" altLang="zh-CN">
                  <a:solidFill>
                    <a:schemeClr val="tx1"/>
                  </a:solidFill>
                </a:rPr>
                <a:t>堆栈初始化时的SP</a:t>
              </a:r>
            </a:p>
          </p:txBody>
        </p:sp>
      </p:grpSp>
      <p:sp>
        <p:nvSpPr>
          <p:cNvPr id="2" name="文本框 1"/>
          <p:cNvSpPr txBox="1"/>
          <p:nvPr/>
        </p:nvSpPr>
        <p:spPr>
          <a:xfrm>
            <a:off x="6511240" y="4603295"/>
            <a:ext cx="2811336" cy="707886"/>
          </a:xfrm>
          <a:prstGeom prst="rect">
            <a:avLst/>
          </a:prstGeom>
          <a:noFill/>
        </p:spPr>
        <p:txBody>
          <a:bodyPr wrap="square" rtlCol="0">
            <a:spAutoFit/>
          </a:bodyPr>
          <a:lstStyle/>
          <a:p>
            <a:r>
              <a:rPr lang="zh-CN" altLang="en-US" sz="2000" b="1" dirty="0">
                <a:solidFill>
                  <a:srgbClr val="C00000"/>
                </a:solidFill>
              </a:rPr>
              <a:t>注意：栈底是第</a:t>
            </a:r>
            <a:r>
              <a:rPr lang="en-US" altLang="zh-CN" sz="2000" b="1" dirty="0">
                <a:solidFill>
                  <a:srgbClr val="C00000"/>
                </a:solidFill>
              </a:rPr>
              <a:t>1</a:t>
            </a:r>
            <a:r>
              <a:rPr lang="zh-CN" altLang="en-US" sz="2000" b="1" dirty="0">
                <a:solidFill>
                  <a:srgbClr val="C00000"/>
                </a:solidFill>
              </a:rPr>
              <a:t>个存入数据的地址。</a:t>
            </a:r>
          </a:p>
        </p:txBody>
      </p:sp>
      <p:sp>
        <p:nvSpPr>
          <p:cNvPr id="40" name="Rectangle 3"/>
          <p:cNvSpPr txBox="1">
            <a:spLocks noChangeArrowheads="1"/>
          </p:cNvSpPr>
          <p:nvPr/>
        </p:nvSpPr>
        <p:spPr bwMode="auto">
          <a:xfrm>
            <a:off x="138597" y="2544613"/>
            <a:ext cx="4227103" cy="2785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110000"/>
              </a:lnSpc>
              <a:spcBef>
                <a:spcPct val="15000"/>
              </a:spcBef>
              <a:spcAft>
                <a:spcPct val="5000"/>
              </a:spcAft>
              <a:buClr>
                <a:schemeClr val="folHlink"/>
              </a:buClr>
              <a:buSzPct val="60000"/>
              <a:buFont typeface="Wingdings" pitchFamily="2" charset="2"/>
              <a:buNone/>
              <a:defRPr sz="2800" b="1">
                <a:solidFill>
                  <a:schemeClr val="tx2"/>
                </a:solidFill>
                <a:latin typeface="+mn-lt"/>
                <a:ea typeface="+mn-ea"/>
                <a:cs typeface="+mn-cs"/>
              </a:defRPr>
            </a:lvl1pPr>
            <a:lvl2pPr marL="742950" indent="-285750" algn="l" rtl="0" eaLnBrk="0" fontAlgn="base"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mn-lt"/>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marL="457200" indent="-457200" algn="l" eaLnBrk="1" hangingPunct="1">
              <a:buFont typeface="Wingdings" panose="05000000000000000000" pitchFamily="2" charset="2"/>
              <a:buChar char="n"/>
            </a:pPr>
            <a:r>
              <a:rPr lang="zh-CN" altLang="en-US" sz="2200" dirty="0"/>
              <a:t>数据在堆栈中</a:t>
            </a:r>
            <a:r>
              <a:rPr lang="zh-CN" altLang="en-US" sz="2200" dirty="0">
                <a:solidFill>
                  <a:srgbClr val="FF0000"/>
                </a:solidFill>
              </a:rPr>
              <a:t>以字为单位存放</a:t>
            </a:r>
            <a:r>
              <a:rPr lang="zh-CN" altLang="en-US" sz="2200" dirty="0"/>
              <a:t>，低8位放在较低地址单元，高8位放在较高地址单元。</a:t>
            </a:r>
            <a:endParaRPr lang="en-US" altLang="zh-CN" sz="2200" dirty="0"/>
          </a:p>
          <a:p>
            <a:pPr marL="457200" indent="-457200" algn="l" eaLnBrk="1" hangingPunct="1">
              <a:buFont typeface="Wingdings" panose="05000000000000000000" pitchFamily="2" charset="2"/>
              <a:buChar char="n"/>
            </a:pPr>
            <a:r>
              <a:rPr lang="zh-CN" altLang="en-US" sz="2200" dirty="0"/>
              <a:t>堆栈</a:t>
            </a:r>
            <a:r>
              <a:rPr lang="zh-CN" altLang="zh-CN" sz="2200" dirty="0"/>
              <a:t>初始化时SP指向栈底+2单元，其值就是堆栈的长度。由于SP是16位寄存器，因此堆栈长度</a:t>
            </a:r>
            <a:r>
              <a:rPr lang="zh-CN" altLang="zh-CN" sz="2200" dirty="0">
                <a:sym typeface="Symbol" pitchFamily="18" charset="2"/>
              </a:rPr>
              <a:t> </a:t>
            </a:r>
            <a:r>
              <a:rPr lang="zh-CN" altLang="zh-CN" sz="2200" dirty="0"/>
              <a:t>64K字节。</a:t>
            </a:r>
          </a:p>
        </p:txBody>
      </p:sp>
      <p:sp>
        <p:nvSpPr>
          <p:cNvPr id="41" name="Rectangle 3"/>
          <p:cNvSpPr txBox="1">
            <a:spLocks noChangeArrowheads="1"/>
          </p:cNvSpPr>
          <p:nvPr/>
        </p:nvSpPr>
        <p:spPr bwMode="auto">
          <a:xfrm>
            <a:off x="117746" y="5385681"/>
            <a:ext cx="7274917" cy="1478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110000"/>
              </a:lnSpc>
              <a:spcBef>
                <a:spcPct val="15000"/>
              </a:spcBef>
              <a:spcAft>
                <a:spcPct val="5000"/>
              </a:spcAft>
              <a:buClr>
                <a:schemeClr val="folHlink"/>
              </a:buClr>
              <a:buSzPct val="60000"/>
              <a:buFont typeface="Wingdings" pitchFamily="2" charset="2"/>
              <a:buNone/>
              <a:defRPr sz="2800" b="1">
                <a:solidFill>
                  <a:schemeClr val="tx2"/>
                </a:solidFill>
                <a:latin typeface="+mn-lt"/>
                <a:ea typeface="+mn-ea"/>
                <a:cs typeface="+mn-cs"/>
              </a:defRPr>
            </a:lvl1pPr>
            <a:lvl2pPr marL="742950" indent="-285750" algn="l" rtl="0" eaLnBrk="0" fontAlgn="base"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mn-lt"/>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marL="457200" indent="-457200" algn="l" eaLnBrk="1" hangingPunct="1">
              <a:buFont typeface="Wingdings" panose="05000000000000000000" pitchFamily="2" charset="2"/>
              <a:buChar char="n"/>
            </a:pPr>
            <a:r>
              <a:rPr lang="zh-CN" altLang="zh-CN" sz="2200" dirty="0"/>
              <a:t>SP始终表示堆栈段</a:t>
            </a:r>
            <a:r>
              <a:rPr lang="zh-CN" altLang="en-US" sz="2200" dirty="0"/>
              <a:t>首</a:t>
            </a:r>
            <a:r>
              <a:rPr lang="zh-CN" altLang="zh-CN" sz="2200" dirty="0"/>
              <a:t>与栈顶之间的距离（字节数）。</a:t>
            </a:r>
            <a:endParaRPr lang="en-US" altLang="zh-CN" sz="2200" dirty="0"/>
          </a:p>
          <a:p>
            <a:pPr marL="1200150" lvl="1" indent="-457200" eaLnBrk="1" hangingPunct="1"/>
            <a:r>
              <a:rPr lang="zh-CN" altLang="zh-CN" sz="2200" dirty="0"/>
              <a:t>当SP为最大(初始)值时，表示堆栈为空。</a:t>
            </a:r>
            <a:endParaRPr lang="en-US" altLang="zh-CN" sz="2200" dirty="0"/>
          </a:p>
          <a:p>
            <a:pPr marL="1200150" lvl="1" indent="-457200" eaLnBrk="1" hangingPunct="1"/>
            <a:r>
              <a:rPr lang="zh-CN" altLang="zh-CN" sz="2200" dirty="0"/>
              <a:t>当SP</a:t>
            </a:r>
            <a:r>
              <a:rPr lang="zh-CN" altLang="en-US" sz="2200" dirty="0"/>
              <a:t>为</a:t>
            </a:r>
            <a:r>
              <a:rPr lang="zh-CN" altLang="zh-CN" sz="2200" dirty="0"/>
              <a:t>0时</a:t>
            </a:r>
            <a:r>
              <a:rPr lang="zh-CN" altLang="en-US" sz="2200" dirty="0"/>
              <a:t>，</a:t>
            </a:r>
            <a:r>
              <a:rPr lang="zh-CN" altLang="zh-CN" sz="2200" dirty="0"/>
              <a:t>表示堆栈全满</a:t>
            </a:r>
            <a:r>
              <a:rPr lang="zh-CN" altLang="en-US" sz="2200" dirty="0"/>
              <a:t>。</a:t>
            </a:r>
            <a:endParaRPr lang="en-US" altLang="zh-CN" sz="2200" dirty="0"/>
          </a:p>
        </p:txBody>
      </p:sp>
    </p:spTree>
    <p:extLst>
      <p:ext uri="{BB962C8B-B14F-4D97-AF65-F5344CB8AC3E}">
        <p14:creationId xmlns:p14="http://schemas.microsoft.com/office/powerpoint/2010/main" val="2410971732"/>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40">
                                            <p:txEl>
                                              <p:pRg st="0" end="0"/>
                                            </p:txEl>
                                          </p:spTgt>
                                        </p:tgtEl>
                                        <p:attrNameLst>
                                          <p:attrName>style.visibility</p:attrName>
                                        </p:attrNameLst>
                                      </p:cBhvr>
                                      <p:to>
                                        <p:strVal val="visible"/>
                                      </p:to>
                                    </p:set>
                                    <p:animEffect transition="in" filter="wipe(left)">
                                      <p:cBhvr>
                                        <p:cTn id="24" dur="500"/>
                                        <p:tgtEl>
                                          <p:spTgt spid="40">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0">
                                            <p:txEl>
                                              <p:pRg st="1" end="1"/>
                                            </p:txEl>
                                          </p:spTgt>
                                        </p:tgtEl>
                                        <p:attrNameLst>
                                          <p:attrName>style.visibility</p:attrName>
                                        </p:attrNameLst>
                                      </p:cBhvr>
                                      <p:to>
                                        <p:strVal val="visible"/>
                                      </p:to>
                                    </p:set>
                                    <p:animEffect transition="in" filter="wipe(left)">
                                      <p:cBhvr>
                                        <p:cTn id="29" dur="500"/>
                                        <p:tgtEl>
                                          <p:spTgt spid="40">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1">
                                            <p:txEl>
                                              <p:pRg st="0" end="0"/>
                                            </p:txEl>
                                          </p:spTgt>
                                        </p:tgtEl>
                                        <p:attrNameLst>
                                          <p:attrName>style.visibility</p:attrName>
                                        </p:attrNameLst>
                                      </p:cBhvr>
                                      <p:to>
                                        <p:strVal val="visible"/>
                                      </p:to>
                                    </p:set>
                                    <p:animEffect transition="in" filter="wipe(left)">
                                      <p:cBhvr>
                                        <p:cTn id="34" dur="500"/>
                                        <p:tgtEl>
                                          <p:spTgt spid="41">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1">
                                            <p:txEl>
                                              <p:pRg st="1" end="1"/>
                                            </p:txEl>
                                          </p:spTgt>
                                        </p:tgtEl>
                                        <p:attrNameLst>
                                          <p:attrName>style.visibility</p:attrName>
                                        </p:attrNameLst>
                                      </p:cBhvr>
                                      <p:to>
                                        <p:strVal val="visible"/>
                                      </p:to>
                                    </p:set>
                                    <p:animEffect transition="in" filter="wipe(left)">
                                      <p:cBhvr>
                                        <p:cTn id="39" dur="500"/>
                                        <p:tgtEl>
                                          <p:spTgt spid="41">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1">
                                            <p:txEl>
                                              <p:pRg st="2" end="2"/>
                                            </p:txEl>
                                          </p:spTgt>
                                        </p:tgtEl>
                                        <p:attrNameLst>
                                          <p:attrName>style.visibility</p:attrName>
                                        </p:attrNameLst>
                                      </p:cBhvr>
                                      <p:to>
                                        <p:strVal val="visible"/>
                                      </p:to>
                                    </p:set>
                                    <p:animEffect transition="in" filter="wipe(left)">
                                      <p:cBhvr>
                                        <p:cTn id="44" dur="500"/>
                                        <p:tgtEl>
                                          <p:spTgt spid="4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utoUpdateAnimBg="0"/>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BC1629DB-AB54-49B4-AF0C-6EC05588CDF6}"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52</a:t>
            </a:fld>
            <a:endParaRPr lang="en-US" altLang="zh-CN" sz="1400" b="0">
              <a:solidFill>
                <a:schemeClr val="tx1"/>
              </a:solidFill>
              <a:ea typeface="宋体" pitchFamily="2" charset="-122"/>
            </a:endParaRPr>
          </a:p>
        </p:txBody>
      </p:sp>
      <p:sp>
        <p:nvSpPr>
          <p:cNvPr id="58371" name="Rectangle 2"/>
          <p:cNvSpPr>
            <a:spLocks noGrp="1" noChangeArrowheads="1"/>
          </p:cNvSpPr>
          <p:nvPr>
            <p:ph type="title"/>
          </p:nvPr>
        </p:nvSpPr>
        <p:spPr>
          <a:xfrm>
            <a:off x="696051" y="166493"/>
            <a:ext cx="7793037" cy="694407"/>
          </a:xfrm>
        </p:spPr>
        <p:txBody>
          <a:bodyPr/>
          <a:lstStyle/>
          <a:p>
            <a:pPr eaLnBrk="1" hangingPunct="1"/>
            <a:r>
              <a:rPr lang="zh-CN" altLang="en-US" dirty="0">
                <a:solidFill>
                  <a:srgbClr val="800000"/>
                </a:solidFill>
              </a:rPr>
              <a:t>例：</a:t>
            </a:r>
          </a:p>
        </p:txBody>
      </p:sp>
      <p:sp>
        <p:nvSpPr>
          <p:cNvPr id="73731" name="Rectangle 3"/>
          <p:cNvSpPr>
            <a:spLocks noGrp="1" noChangeArrowheads="1"/>
          </p:cNvSpPr>
          <p:nvPr>
            <p:ph type="body" idx="1"/>
          </p:nvPr>
        </p:nvSpPr>
        <p:spPr>
          <a:xfrm>
            <a:off x="399591" y="850255"/>
            <a:ext cx="4953000" cy="4711700"/>
          </a:xfrm>
        </p:spPr>
        <p:txBody>
          <a:bodyPr/>
          <a:lstStyle/>
          <a:p>
            <a:pPr eaLnBrk="1" hangingPunct="1">
              <a:lnSpc>
                <a:spcPct val="115000"/>
              </a:lnSpc>
            </a:pPr>
            <a:r>
              <a:rPr lang="zh-CN" altLang="en-US" dirty="0"/>
              <a:t>已知</a:t>
            </a:r>
          </a:p>
          <a:p>
            <a:pPr lvl="1" eaLnBrk="1" hangingPunct="1">
              <a:lnSpc>
                <a:spcPct val="115000"/>
              </a:lnSpc>
            </a:pPr>
            <a:r>
              <a:rPr lang="en-US" altLang="zh-CN" dirty="0"/>
              <a:t>SS=1000H</a:t>
            </a:r>
            <a:r>
              <a:rPr lang="zh-CN" altLang="en-US" dirty="0"/>
              <a:t>，</a:t>
            </a:r>
            <a:r>
              <a:rPr lang="en-US" altLang="zh-CN" dirty="0"/>
              <a:t>SP=0100H</a:t>
            </a:r>
          </a:p>
          <a:p>
            <a:pPr eaLnBrk="1" hangingPunct="1">
              <a:lnSpc>
                <a:spcPct val="115000"/>
              </a:lnSpc>
            </a:pPr>
            <a:r>
              <a:rPr lang="zh-CN" altLang="en-US" dirty="0"/>
              <a:t>则：</a:t>
            </a:r>
          </a:p>
          <a:p>
            <a:pPr lvl="1" eaLnBrk="1" hangingPunct="1">
              <a:lnSpc>
                <a:spcPct val="115000"/>
              </a:lnSpc>
            </a:pPr>
            <a:r>
              <a:rPr lang="zh-CN" altLang="en-US" dirty="0"/>
              <a:t>堆栈段的段首地址= </a:t>
            </a:r>
            <a:endParaRPr lang="zh-CN" altLang="zh-CN" dirty="0"/>
          </a:p>
          <a:p>
            <a:pPr lvl="1" eaLnBrk="1" hangingPunct="1">
              <a:lnSpc>
                <a:spcPct val="115000"/>
              </a:lnSpc>
            </a:pPr>
            <a:r>
              <a:rPr lang="zh-CN" altLang="en-US" dirty="0"/>
              <a:t>栈顶地址=</a:t>
            </a:r>
            <a:r>
              <a:rPr lang="en-US" altLang="zh-CN" dirty="0"/>
              <a:t>SS*16+SP</a:t>
            </a:r>
          </a:p>
          <a:p>
            <a:pPr marL="457200" lvl="1" indent="0" eaLnBrk="1" hangingPunct="1">
              <a:lnSpc>
                <a:spcPct val="115000"/>
              </a:lnSpc>
              <a:buNone/>
            </a:pPr>
            <a:r>
              <a:rPr lang="en-US" altLang="zh-CN" dirty="0"/>
              <a:t>                 =</a:t>
            </a:r>
            <a:r>
              <a:rPr lang="en-US" altLang="zh-CN" dirty="0">
                <a:solidFill>
                  <a:srgbClr val="FF0000"/>
                </a:solidFill>
              </a:rPr>
              <a:t>10100</a:t>
            </a:r>
            <a:endParaRPr lang="zh-CN" altLang="en-US" dirty="0">
              <a:solidFill>
                <a:srgbClr val="FF0000"/>
              </a:solidFill>
            </a:endParaRPr>
          </a:p>
          <a:p>
            <a:pPr eaLnBrk="1" hangingPunct="1">
              <a:lnSpc>
                <a:spcPct val="115000"/>
              </a:lnSpc>
            </a:pPr>
            <a:r>
              <a:rPr lang="zh-CN" altLang="en-US" dirty="0"/>
              <a:t>若该段最后一个单元地址为</a:t>
            </a:r>
            <a:r>
              <a:rPr lang="zh-CN" altLang="en-US" dirty="0">
                <a:solidFill>
                  <a:srgbClr val="FF0000"/>
                </a:solidFill>
              </a:rPr>
              <a:t>10</a:t>
            </a:r>
            <a:r>
              <a:rPr lang="en-US" altLang="zh-CN" dirty="0">
                <a:solidFill>
                  <a:srgbClr val="FF0000"/>
                </a:solidFill>
              </a:rPr>
              <a:t>200H</a:t>
            </a:r>
          </a:p>
          <a:p>
            <a:pPr eaLnBrk="1" hangingPunct="1">
              <a:lnSpc>
                <a:spcPct val="115000"/>
              </a:lnSpc>
              <a:buFont typeface="Wingdings" pitchFamily="2" charset="2"/>
              <a:buNone/>
            </a:pPr>
            <a:r>
              <a:rPr lang="zh-CN" altLang="en-US" dirty="0"/>
              <a:t>则：栈底偏移地址=</a:t>
            </a:r>
          </a:p>
        </p:txBody>
      </p:sp>
      <p:grpSp>
        <p:nvGrpSpPr>
          <p:cNvPr id="2" name="Group 29"/>
          <p:cNvGrpSpPr>
            <a:grpSpLocks/>
          </p:cNvGrpSpPr>
          <p:nvPr/>
        </p:nvGrpSpPr>
        <p:grpSpPr bwMode="auto">
          <a:xfrm>
            <a:off x="5991533" y="764704"/>
            <a:ext cx="3022600" cy="4079875"/>
            <a:chOff x="3720" y="1270"/>
            <a:chExt cx="1904" cy="2570"/>
          </a:xfrm>
        </p:grpSpPr>
        <p:sp>
          <p:nvSpPr>
            <p:cNvPr id="58377" name="Rectangle 4"/>
            <p:cNvSpPr>
              <a:spLocks noChangeArrowheads="1"/>
            </p:cNvSpPr>
            <p:nvPr/>
          </p:nvSpPr>
          <p:spPr bwMode="auto">
            <a:xfrm>
              <a:off x="4176" y="1901"/>
              <a:ext cx="864" cy="144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58378" name="Line 5"/>
            <p:cNvSpPr>
              <a:spLocks noChangeShapeType="1"/>
            </p:cNvSpPr>
            <p:nvPr/>
          </p:nvSpPr>
          <p:spPr bwMode="auto">
            <a:xfrm>
              <a:off x="4176" y="1901"/>
              <a:ext cx="86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9" name="Line 6"/>
            <p:cNvSpPr>
              <a:spLocks noChangeShapeType="1"/>
            </p:cNvSpPr>
            <p:nvPr/>
          </p:nvSpPr>
          <p:spPr bwMode="auto">
            <a:xfrm>
              <a:off x="4176" y="2621"/>
              <a:ext cx="86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0" name="Line 7"/>
            <p:cNvSpPr>
              <a:spLocks noChangeShapeType="1"/>
            </p:cNvSpPr>
            <p:nvPr/>
          </p:nvSpPr>
          <p:spPr bwMode="auto">
            <a:xfrm>
              <a:off x="4176" y="2813"/>
              <a:ext cx="86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1" name="Line 8"/>
            <p:cNvSpPr>
              <a:spLocks noChangeShapeType="1"/>
            </p:cNvSpPr>
            <p:nvPr/>
          </p:nvSpPr>
          <p:spPr bwMode="auto">
            <a:xfrm>
              <a:off x="4176" y="3341"/>
              <a:ext cx="86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9"/>
            <p:cNvSpPr>
              <a:spLocks noChangeShapeType="1"/>
            </p:cNvSpPr>
            <p:nvPr/>
          </p:nvSpPr>
          <p:spPr bwMode="auto">
            <a:xfrm>
              <a:off x="4176" y="3197"/>
              <a:ext cx="86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3" name="Line 10"/>
            <p:cNvSpPr>
              <a:spLocks noChangeShapeType="1"/>
            </p:cNvSpPr>
            <p:nvPr/>
          </p:nvSpPr>
          <p:spPr bwMode="auto">
            <a:xfrm>
              <a:off x="4176" y="2093"/>
              <a:ext cx="864"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4" name="Line 11"/>
            <p:cNvSpPr>
              <a:spLocks noChangeShapeType="1"/>
            </p:cNvSpPr>
            <p:nvPr/>
          </p:nvSpPr>
          <p:spPr bwMode="auto">
            <a:xfrm>
              <a:off x="4176" y="1373"/>
              <a:ext cx="0" cy="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5" name="Line 12"/>
            <p:cNvSpPr>
              <a:spLocks noChangeShapeType="1"/>
            </p:cNvSpPr>
            <p:nvPr/>
          </p:nvSpPr>
          <p:spPr bwMode="auto">
            <a:xfrm>
              <a:off x="5040" y="1373"/>
              <a:ext cx="0" cy="240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6" name="Freeform 13"/>
            <p:cNvSpPr>
              <a:spLocks/>
            </p:cNvSpPr>
            <p:nvPr/>
          </p:nvSpPr>
          <p:spPr bwMode="auto">
            <a:xfrm>
              <a:off x="4173" y="1270"/>
              <a:ext cx="867" cy="234"/>
            </a:xfrm>
            <a:custGeom>
              <a:avLst/>
              <a:gdLst>
                <a:gd name="T0" fmla="*/ 0 w 867"/>
                <a:gd name="T1" fmla="*/ 133 h 234"/>
                <a:gd name="T2" fmla="*/ 184 w 867"/>
                <a:gd name="T3" fmla="*/ 40 h 234"/>
                <a:gd name="T4" fmla="*/ 313 w 867"/>
                <a:gd name="T5" fmla="*/ 114 h 234"/>
                <a:gd name="T6" fmla="*/ 443 w 867"/>
                <a:gd name="T7" fmla="*/ 216 h 234"/>
                <a:gd name="T8" fmla="*/ 507 w 867"/>
                <a:gd name="T9" fmla="*/ 234 h 234"/>
                <a:gd name="T10" fmla="*/ 747 w 867"/>
                <a:gd name="T11" fmla="*/ 225 h 234"/>
                <a:gd name="T12" fmla="*/ 849 w 867"/>
                <a:gd name="T13" fmla="*/ 160 h 234"/>
                <a:gd name="T14" fmla="*/ 867 w 867"/>
                <a:gd name="T15" fmla="*/ 133 h 234"/>
                <a:gd name="T16" fmla="*/ 0 60000 65536"/>
                <a:gd name="T17" fmla="*/ 0 60000 65536"/>
                <a:gd name="T18" fmla="*/ 0 60000 65536"/>
                <a:gd name="T19" fmla="*/ 0 60000 65536"/>
                <a:gd name="T20" fmla="*/ 0 60000 65536"/>
                <a:gd name="T21" fmla="*/ 0 60000 65536"/>
                <a:gd name="T22" fmla="*/ 0 60000 65536"/>
                <a:gd name="T23" fmla="*/ 0 60000 65536"/>
                <a:gd name="T24" fmla="*/ 0 w 867"/>
                <a:gd name="T25" fmla="*/ 0 h 234"/>
                <a:gd name="T26" fmla="*/ 867 w 867"/>
                <a:gd name="T27" fmla="*/ 234 h 23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67" h="234">
                  <a:moveTo>
                    <a:pt x="0" y="133"/>
                  </a:moveTo>
                  <a:cubicBezTo>
                    <a:pt x="32" y="0"/>
                    <a:pt x="20" y="30"/>
                    <a:pt x="184" y="40"/>
                  </a:cubicBezTo>
                  <a:cubicBezTo>
                    <a:pt x="243" y="56"/>
                    <a:pt x="254" y="94"/>
                    <a:pt x="313" y="114"/>
                  </a:cubicBezTo>
                  <a:cubicBezTo>
                    <a:pt x="350" y="150"/>
                    <a:pt x="393" y="197"/>
                    <a:pt x="443" y="216"/>
                  </a:cubicBezTo>
                  <a:cubicBezTo>
                    <a:pt x="464" y="224"/>
                    <a:pt x="486" y="227"/>
                    <a:pt x="507" y="234"/>
                  </a:cubicBezTo>
                  <a:cubicBezTo>
                    <a:pt x="587" y="231"/>
                    <a:pt x="667" y="233"/>
                    <a:pt x="747" y="225"/>
                  </a:cubicBezTo>
                  <a:cubicBezTo>
                    <a:pt x="766" y="223"/>
                    <a:pt x="809" y="171"/>
                    <a:pt x="849" y="160"/>
                  </a:cubicBezTo>
                  <a:cubicBezTo>
                    <a:pt x="855" y="151"/>
                    <a:pt x="867" y="133"/>
                    <a:pt x="867" y="133"/>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87" name="Freeform 14"/>
            <p:cNvSpPr>
              <a:spLocks/>
            </p:cNvSpPr>
            <p:nvPr/>
          </p:nvSpPr>
          <p:spPr bwMode="auto">
            <a:xfrm>
              <a:off x="4172" y="3617"/>
              <a:ext cx="887" cy="223"/>
            </a:xfrm>
            <a:custGeom>
              <a:avLst/>
              <a:gdLst>
                <a:gd name="T0" fmla="*/ 0 w 887"/>
                <a:gd name="T1" fmla="*/ 177 h 223"/>
                <a:gd name="T2" fmla="*/ 130 w 887"/>
                <a:gd name="T3" fmla="*/ 84 h 223"/>
                <a:gd name="T4" fmla="*/ 185 w 887"/>
                <a:gd name="T5" fmla="*/ 66 h 223"/>
                <a:gd name="T6" fmla="*/ 434 w 887"/>
                <a:gd name="T7" fmla="*/ 47 h 223"/>
                <a:gd name="T8" fmla="*/ 508 w 887"/>
                <a:gd name="T9" fmla="*/ 84 h 223"/>
                <a:gd name="T10" fmla="*/ 600 w 887"/>
                <a:gd name="T11" fmla="*/ 149 h 223"/>
                <a:gd name="T12" fmla="*/ 840 w 887"/>
                <a:gd name="T13" fmla="*/ 223 h 223"/>
                <a:gd name="T14" fmla="*/ 887 w 887"/>
                <a:gd name="T15" fmla="*/ 121 h 223"/>
                <a:gd name="T16" fmla="*/ 0 60000 65536"/>
                <a:gd name="T17" fmla="*/ 0 60000 65536"/>
                <a:gd name="T18" fmla="*/ 0 60000 65536"/>
                <a:gd name="T19" fmla="*/ 0 60000 65536"/>
                <a:gd name="T20" fmla="*/ 0 60000 65536"/>
                <a:gd name="T21" fmla="*/ 0 60000 65536"/>
                <a:gd name="T22" fmla="*/ 0 60000 65536"/>
                <a:gd name="T23" fmla="*/ 0 60000 65536"/>
                <a:gd name="T24" fmla="*/ 0 w 887"/>
                <a:gd name="T25" fmla="*/ 0 h 223"/>
                <a:gd name="T26" fmla="*/ 887 w 887"/>
                <a:gd name="T27" fmla="*/ 223 h 22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87" h="223">
                  <a:moveTo>
                    <a:pt x="0" y="177"/>
                  </a:moveTo>
                  <a:cubicBezTo>
                    <a:pt x="38" y="164"/>
                    <a:pt x="91" y="110"/>
                    <a:pt x="130" y="84"/>
                  </a:cubicBezTo>
                  <a:cubicBezTo>
                    <a:pt x="146" y="73"/>
                    <a:pt x="185" y="66"/>
                    <a:pt x="185" y="66"/>
                  </a:cubicBezTo>
                  <a:cubicBezTo>
                    <a:pt x="247" y="0"/>
                    <a:pt x="354" y="43"/>
                    <a:pt x="434" y="47"/>
                  </a:cubicBezTo>
                  <a:cubicBezTo>
                    <a:pt x="466" y="60"/>
                    <a:pt x="482" y="64"/>
                    <a:pt x="508" y="84"/>
                  </a:cubicBezTo>
                  <a:cubicBezTo>
                    <a:pt x="539" y="109"/>
                    <a:pt x="561" y="136"/>
                    <a:pt x="600" y="149"/>
                  </a:cubicBezTo>
                  <a:cubicBezTo>
                    <a:pt x="654" y="200"/>
                    <a:pt x="771" y="215"/>
                    <a:pt x="840" y="223"/>
                  </a:cubicBezTo>
                  <a:cubicBezTo>
                    <a:pt x="862" y="191"/>
                    <a:pt x="869" y="155"/>
                    <a:pt x="887" y="121"/>
                  </a:cubicBez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88" name="Text Box 15"/>
            <p:cNvSpPr txBox="1">
              <a:spLocks noChangeArrowheads="1"/>
            </p:cNvSpPr>
            <p:nvPr/>
          </p:nvSpPr>
          <p:spPr bwMode="auto">
            <a:xfrm>
              <a:off x="3736" y="1853"/>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段首</a:t>
              </a:r>
            </a:p>
          </p:txBody>
        </p:sp>
        <p:sp>
          <p:nvSpPr>
            <p:cNvPr id="58389" name="Line 16"/>
            <p:cNvSpPr>
              <a:spLocks noChangeShapeType="1"/>
            </p:cNvSpPr>
            <p:nvPr/>
          </p:nvSpPr>
          <p:spPr bwMode="auto">
            <a:xfrm flipH="1">
              <a:off x="4176" y="3197"/>
              <a:ext cx="192"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0" name="Line 17"/>
            <p:cNvSpPr>
              <a:spLocks noChangeShapeType="1"/>
            </p:cNvSpPr>
            <p:nvPr/>
          </p:nvSpPr>
          <p:spPr bwMode="auto">
            <a:xfrm flipH="1">
              <a:off x="4320" y="3197"/>
              <a:ext cx="192"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1" name="Line 18"/>
            <p:cNvSpPr>
              <a:spLocks noChangeShapeType="1"/>
            </p:cNvSpPr>
            <p:nvPr/>
          </p:nvSpPr>
          <p:spPr bwMode="auto">
            <a:xfrm flipH="1">
              <a:off x="4464" y="3197"/>
              <a:ext cx="192"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2" name="Line 19"/>
            <p:cNvSpPr>
              <a:spLocks noChangeShapeType="1"/>
            </p:cNvSpPr>
            <p:nvPr/>
          </p:nvSpPr>
          <p:spPr bwMode="auto">
            <a:xfrm flipH="1">
              <a:off x="4608" y="3197"/>
              <a:ext cx="192"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3" name="Line 20"/>
            <p:cNvSpPr>
              <a:spLocks noChangeShapeType="1"/>
            </p:cNvSpPr>
            <p:nvPr/>
          </p:nvSpPr>
          <p:spPr bwMode="auto">
            <a:xfrm flipH="1">
              <a:off x="4752" y="3197"/>
              <a:ext cx="192"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4" name="Line 21"/>
            <p:cNvSpPr>
              <a:spLocks noChangeShapeType="1"/>
            </p:cNvSpPr>
            <p:nvPr/>
          </p:nvSpPr>
          <p:spPr bwMode="auto">
            <a:xfrm flipH="1">
              <a:off x="4896" y="3197"/>
              <a:ext cx="144" cy="144"/>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5" name="Text Box 22"/>
            <p:cNvSpPr txBox="1">
              <a:spLocks noChangeArrowheads="1"/>
            </p:cNvSpPr>
            <p:nvPr/>
          </p:nvSpPr>
          <p:spPr bwMode="auto">
            <a:xfrm>
              <a:off x="3736" y="3117"/>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栈底</a:t>
              </a:r>
            </a:p>
          </p:txBody>
        </p:sp>
        <p:sp>
          <p:nvSpPr>
            <p:cNvPr id="58396" name="Text Box 23"/>
            <p:cNvSpPr txBox="1">
              <a:spLocks noChangeArrowheads="1"/>
            </p:cNvSpPr>
            <p:nvPr/>
          </p:nvSpPr>
          <p:spPr bwMode="auto">
            <a:xfrm>
              <a:off x="3720" y="2581"/>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栈顶</a:t>
              </a:r>
            </a:p>
          </p:txBody>
        </p:sp>
        <p:sp>
          <p:nvSpPr>
            <p:cNvPr id="58397" name="AutoShape 24"/>
            <p:cNvSpPr>
              <a:spLocks/>
            </p:cNvSpPr>
            <p:nvPr/>
          </p:nvSpPr>
          <p:spPr bwMode="auto">
            <a:xfrm>
              <a:off x="5136" y="1901"/>
              <a:ext cx="144" cy="1440"/>
            </a:xfrm>
            <a:prstGeom prst="rightBrace">
              <a:avLst>
                <a:gd name="adj1" fmla="val 83333"/>
                <a:gd name="adj2" fmla="val 50000"/>
              </a:avLst>
            </a:prstGeom>
            <a:noFill/>
            <a:ln w="22225" cap="sq">
              <a:solidFill>
                <a:srgbClr val="339966"/>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58398" name="Text Box 25"/>
            <p:cNvSpPr txBox="1">
              <a:spLocks noChangeArrowheads="1"/>
            </p:cNvSpPr>
            <p:nvPr/>
          </p:nvSpPr>
          <p:spPr bwMode="auto">
            <a:xfrm>
              <a:off x="5288" y="2269"/>
              <a:ext cx="33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堆栈区</a:t>
              </a:r>
            </a:p>
          </p:txBody>
        </p:sp>
      </p:grpSp>
      <p:sp>
        <p:nvSpPr>
          <p:cNvPr id="73754" name="Text Box 26"/>
          <p:cNvSpPr txBox="1">
            <a:spLocks noChangeArrowheads="1"/>
          </p:cNvSpPr>
          <p:nvPr/>
        </p:nvSpPr>
        <p:spPr bwMode="auto">
          <a:xfrm>
            <a:off x="3912233" y="2471205"/>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2400" dirty="0">
                <a:solidFill>
                  <a:srgbClr val="FF0000"/>
                </a:solidFill>
                <a:ea typeface="宋体" pitchFamily="2" charset="-122"/>
              </a:rPr>
              <a:t>10000H</a:t>
            </a:r>
          </a:p>
        </p:txBody>
      </p:sp>
      <p:sp>
        <p:nvSpPr>
          <p:cNvPr id="73756" name="Text Box 28"/>
          <p:cNvSpPr txBox="1">
            <a:spLocks noChangeArrowheads="1"/>
          </p:cNvSpPr>
          <p:nvPr/>
        </p:nvSpPr>
        <p:spPr bwMode="auto">
          <a:xfrm>
            <a:off x="3588467" y="5045010"/>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lang="en-US" altLang="zh-CN" sz="2400" dirty="0">
                <a:solidFill>
                  <a:srgbClr val="FF0000"/>
                </a:solidFill>
                <a:ea typeface="宋体" pitchFamily="2" charset="-122"/>
              </a:rPr>
              <a:t>0200H</a:t>
            </a:r>
          </a:p>
        </p:txBody>
      </p:sp>
      <p:sp>
        <p:nvSpPr>
          <p:cNvPr id="3" name="左大括号 2"/>
          <p:cNvSpPr/>
          <p:nvPr/>
        </p:nvSpPr>
        <p:spPr bwMode="auto">
          <a:xfrm>
            <a:off x="6482071" y="1961556"/>
            <a:ext cx="266700" cy="1081212"/>
          </a:xfrm>
          <a:prstGeom prst="leftBrace">
            <a:avLst/>
          </a:prstGeom>
          <a:noFill/>
          <a:ln w="12700" cap="sq" cmpd="sng" algn="ctr">
            <a:solidFill>
              <a:srgbClr val="FF66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cxnSp>
        <p:nvCxnSpPr>
          <p:cNvPr id="5" name="直接箭头连接符 4"/>
          <p:cNvCxnSpPr>
            <a:cxnSpLocks/>
          </p:cNvCxnSpPr>
          <p:nvPr/>
        </p:nvCxnSpPr>
        <p:spPr bwMode="auto">
          <a:xfrm flipV="1">
            <a:off x="3705670" y="3218402"/>
            <a:ext cx="2633634" cy="513190"/>
          </a:xfrm>
          <a:prstGeom prst="straightConnector1">
            <a:avLst/>
          </a:prstGeom>
          <a:solidFill>
            <a:srgbClr val="FF6600"/>
          </a:solidFill>
          <a:ln w="12700" cap="sq" cmpd="sng" algn="ctr">
            <a:solidFill>
              <a:srgbClr val="FF6600"/>
            </a:solidFill>
            <a:prstDash val="solid"/>
            <a:round/>
            <a:headEnd type="none" w="sm" len="sm"/>
            <a:tailEnd type="triangle"/>
          </a:ln>
          <a:effectLst/>
        </p:spPr>
      </p:cxnSp>
      <p:cxnSp>
        <p:nvCxnSpPr>
          <p:cNvPr id="7" name="直接箭头连接符 6"/>
          <p:cNvCxnSpPr/>
          <p:nvPr/>
        </p:nvCxnSpPr>
        <p:spPr bwMode="auto">
          <a:xfrm flipV="1">
            <a:off x="5273797" y="2087093"/>
            <a:ext cx="1004478" cy="592808"/>
          </a:xfrm>
          <a:prstGeom prst="straightConnector1">
            <a:avLst/>
          </a:prstGeom>
          <a:solidFill>
            <a:srgbClr val="FF6600"/>
          </a:solidFill>
          <a:ln w="12700" cap="sq" cmpd="sng" algn="ctr">
            <a:solidFill>
              <a:srgbClr val="FF6600"/>
            </a:solidFill>
            <a:prstDash val="solid"/>
            <a:round/>
            <a:headEnd type="none" w="sm" len="sm"/>
            <a:tailEnd type="triangle"/>
          </a:ln>
          <a:effectLst/>
        </p:spPr>
      </p:cxnSp>
      <p:cxnSp>
        <p:nvCxnSpPr>
          <p:cNvPr id="9" name="直接箭头连接符 8"/>
          <p:cNvCxnSpPr>
            <a:cxnSpLocks/>
          </p:cNvCxnSpPr>
          <p:nvPr/>
        </p:nvCxnSpPr>
        <p:spPr bwMode="auto">
          <a:xfrm flipV="1">
            <a:off x="2459960" y="3895256"/>
            <a:ext cx="3696003" cy="842961"/>
          </a:xfrm>
          <a:prstGeom prst="straightConnector1">
            <a:avLst/>
          </a:prstGeom>
          <a:solidFill>
            <a:srgbClr val="FF6600"/>
          </a:solidFill>
          <a:ln w="12700" cap="sq" cmpd="sng" algn="ctr">
            <a:solidFill>
              <a:srgbClr val="FF6600"/>
            </a:solidFill>
            <a:prstDash val="solid"/>
            <a:round/>
            <a:headEnd type="none" w="sm" len="sm"/>
            <a:tailEnd type="triangle"/>
          </a:ln>
          <a:effectLst/>
        </p:spPr>
      </p:cxnSp>
      <p:sp>
        <p:nvSpPr>
          <p:cNvPr id="12" name="右大括号 11"/>
          <p:cNvSpPr/>
          <p:nvPr/>
        </p:nvSpPr>
        <p:spPr bwMode="auto">
          <a:xfrm>
            <a:off x="6778933" y="1961556"/>
            <a:ext cx="291430" cy="1933699"/>
          </a:xfrm>
          <a:prstGeom prst="rightBrace">
            <a:avLst/>
          </a:prstGeom>
          <a:noFill/>
          <a:ln w="12700" cap="sq" cmpd="sng" algn="ctr">
            <a:solidFill>
              <a:srgbClr val="FF6600"/>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cxnSp>
        <p:nvCxnSpPr>
          <p:cNvPr id="14" name="直接箭头连接符 13"/>
          <p:cNvCxnSpPr/>
          <p:nvPr/>
        </p:nvCxnSpPr>
        <p:spPr bwMode="auto">
          <a:xfrm flipV="1">
            <a:off x="4857593" y="2972919"/>
            <a:ext cx="2056278" cy="1871661"/>
          </a:xfrm>
          <a:prstGeom prst="straightConnector1">
            <a:avLst/>
          </a:prstGeom>
          <a:solidFill>
            <a:srgbClr val="FF6600"/>
          </a:solidFill>
          <a:ln w="12700" cap="sq" cmpd="sng" algn="ctr">
            <a:solidFill>
              <a:srgbClr val="FF6600"/>
            </a:solidFill>
            <a:prstDash val="solid"/>
            <a:round/>
            <a:headEnd type="none" w="sm" len="sm"/>
            <a:tailEnd type="triangle"/>
          </a:ln>
          <a:effectLst/>
        </p:spPr>
      </p:cxnSp>
      <p:sp>
        <p:nvSpPr>
          <p:cNvPr id="4" name="文本框 3"/>
          <p:cNvSpPr txBox="1"/>
          <p:nvPr/>
        </p:nvSpPr>
        <p:spPr>
          <a:xfrm>
            <a:off x="634849" y="5546080"/>
            <a:ext cx="3168352" cy="461665"/>
          </a:xfrm>
          <a:prstGeom prst="rect">
            <a:avLst/>
          </a:prstGeom>
          <a:noFill/>
        </p:spPr>
        <p:txBody>
          <a:bodyPr wrap="square" rtlCol="0">
            <a:spAutoFit/>
          </a:bodyPr>
          <a:lstStyle/>
          <a:p>
            <a:r>
              <a:rPr lang="zh-CN" altLang="en-US" sz="2400" b="1" dirty="0"/>
              <a:t>堆栈初始化时</a:t>
            </a:r>
            <a:r>
              <a:rPr lang="en-US" altLang="zh-CN" sz="2400" b="1" dirty="0"/>
              <a:t>SP=</a:t>
            </a:r>
            <a:r>
              <a:rPr lang="zh-CN" altLang="en-US" sz="2400" b="1" dirty="0"/>
              <a:t>？</a:t>
            </a:r>
          </a:p>
        </p:txBody>
      </p:sp>
      <p:sp>
        <p:nvSpPr>
          <p:cNvPr id="6" name="文本框 5"/>
          <p:cNvSpPr txBox="1"/>
          <p:nvPr/>
        </p:nvSpPr>
        <p:spPr>
          <a:xfrm>
            <a:off x="3509600" y="5561955"/>
            <a:ext cx="1512887" cy="461665"/>
          </a:xfrm>
          <a:prstGeom prst="rect">
            <a:avLst/>
          </a:prstGeom>
          <a:noFill/>
        </p:spPr>
        <p:txBody>
          <a:bodyPr wrap="square" rtlCol="0">
            <a:spAutoFit/>
          </a:bodyPr>
          <a:lstStyle/>
          <a:p>
            <a:r>
              <a:rPr lang="en-US" altLang="zh-CN" sz="2400" b="1" dirty="0">
                <a:solidFill>
                  <a:srgbClr val="FF0000"/>
                </a:solidFill>
              </a:rPr>
              <a:t>202H</a:t>
            </a:r>
            <a:endParaRPr lang="zh-CN" altLang="en-US" sz="2400" b="1" dirty="0">
              <a:solidFill>
                <a:srgbClr val="FF0000"/>
              </a:solidFill>
            </a:endParaRPr>
          </a:p>
        </p:txBody>
      </p:sp>
      <p:cxnSp>
        <p:nvCxnSpPr>
          <p:cNvPr id="41" name="直接箭头连接符 40">
            <a:extLst>
              <a:ext uri="{FF2B5EF4-FFF2-40B4-BE49-F238E27FC236}">
                <a16:creationId xmlns:a16="http://schemas.microsoft.com/office/drawing/2014/main" id="{C128D270-2C0E-4DB9-BB59-946F6BCE15C1}"/>
              </a:ext>
            </a:extLst>
          </p:cNvPr>
          <p:cNvCxnSpPr>
            <a:cxnSpLocks/>
            <a:endCxn id="3" idx="1"/>
          </p:cNvCxnSpPr>
          <p:nvPr/>
        </p:nvCxnSpPr>
        <p:spPr bwMode="auto">
          <a:xfrm>
            <a:off x="4876370" y="1873701"/>
            <a:ext cx="1605701" cy="628461"/>
          </a:xfrm>
          <a:prstGeom prst="straightConnector1">
            <a:avLst/>
          </a:prstGeom>
          <a:solidFill>
            <a:srgbClr val="FF6600"/>
          </a:solidFill>
          <a:ln w="12700" cap="sq" cmpd="sng" algn="ctr">
            <a:solidFill>
              <a:srgbClr val="FF6600"/>
            </a:solidFill>
            <a:prstDash val="solid"/>
            <a:round/>
            <a:headEnd type="none" w="sm" len="sm"/>
            <a:tailEnd type="triangle"/>
          </a:ln>
          <a:effectLst/>
        </p:spPr>
      </p:cxnSp>
      <p:sp>
        <p:nvSpPr>
          <p:cNvPr id="16" name="文本框 15">
            <a:extLst>
              <a:ext uri="{FF2B5EF4-FFF2-40B4-BE49-F238E27FC236}">
                <a16:creationId xmlns:a16="http://schemas.microsoft.com/office/drawing/2014/main" id="{C46D6DE8-6E11-49D1-8A40-0853043B14DC}"/>
              </a:ext>
            </a:extLst>
          </p:cNvPr>
          <p:cNvSpPr txBox="1"/>
          <p:nvPr/>
        </p:nvSpPr>
        <p:spPr>
          <a:xfrm>
            <a:off x="6949276" y="369593"/>
            <a:ext cx="1109662" cy="369332"/>
          </a:xfrm>
          <a:prstGeom prst="rect">
            <a:avLst/>
          </a:prstGeom>
          <a:noFill/>
        </p:spPr>
        <p:txBody>
          <a:bodyPr wrap="square" rtlCol="0">
            <a:spAutoFit/>
          </a:bodyPr>
          <a:lstStyle/>
          <a:p>
            <a:r>
              <a:rPr lang="zh-CN" altLang="en-US" b="1" dirty="0"/>
              <a:t>小地址</a:t>
            </a:r>
          </a:p>
        </p:txBody>
      </p:sp>
      <p:sp>
        <p:nvSpPr>
          <p:cNvPr id="46" name="文本框 45">
            <a:extLst>
              <a:ext uri="{FF2B5EF4-FFF2-40B4-BE49-F238E27FC236}">
                <a16:creationId xmlns:a16="http://schemas.microsoft.com/office/drawing/2014/main" id="{F73B04DF-E3E4-4D35-B37C-53267A38390A}"/>
              </a:ext>
            </a:extLst>
          </p:cNvPr>
          <p:cNvSpPr txBox="1"/>
          <p:nvPr/>
        </p:nvSpPr>
        <p:spPr>
          <a:xfrm>
            <a:off x="7013541" y="4922981"/>
            <a:ext cx="1109662" cy="369332"/>
          </a:xfrm>
          <a:prstGeom prst="rect">
            <a:avLst/>
          </a:prstGeom>
          <a:noFill/>
        </p:spPr>
        <p:txBody>
          <a:bodyPr wrap="square" rtlCol="0">
            <a:spAutoFit/>
          </a:bodyPr>
          <a:lstStyle/>
          <a:p>
            <a:r>
              <a:rPr lang="zh-CN" altLang="en-US" b="1" dirty="0"/>
              <a:t>大地址</a:t>
            </a:r>
          </a:p>
        </p:txBody>
      </p:sp>
      <p:cxnSp>
        <p:nvCxnSpPr>
          <p:cNvPr id="19" name="直接连接符 18">
            <a:extLst>
              <a:ext uri="{FF2B5EF4-FFF2-40B4-BE49-F238E27FC236}">
                <a16:creationId xmlns:a16="http://schemas.microsoft.com/office/drawing/2014/main" id="{8D420103-3BC0-47BE-8C99-0D288298C3E6}"/>
              </a:ext>
            </a:extLst>
          </p:cNvPr>
          <p:cNvCxnSpPr/>
          <p:nvPr/>
        </p:nvCxnSpPr>
        <p:spPr bwMode="auto">
          <a:xfrm>
            <a:off x="3275856" y="1888654"/>
            <a:ext cx="1581737" cy="0"/>
          </a:xfrm>
          <a:prstGeom prst="line">
            <a:avLst/>
          </a:prstGeom>
          <a:solidFill>
            <a:srgbClr val="FF6600"/>
          </a:solidFill>
          <a:ln w="12700" cap="sq" cmpd="sng" algn="ctr">
            <a:solidFill>
              <a:srgbClr val="FF6600"/>
            </a:solidFill>
            <a:prstDash val="solid"/>
            <a:round/>
            <a:headEnd type="none" w="sm" len="sm"/>
            <a:tailEnd type="none" w="sm" len="sm"/>
          </a:ln>
          <a:effectLst/>
        </p:spPr>
      </p:cxn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3731">
                                            <p:txEl>
                                              <p:pRg st="2" end="2"/>
                                            </p:txEl>
                                          </p:spTgt>
                                        </p:tgtEl>
                                        <p:attrNameLst>
                                          <p:attrName>style.visibility</p:attrName>
                                        </p:attrNameLst>
                                      </p:cBhvr>
                                      <p:to>
                                        <p:strVal val="visible"/>
                                      </p:to>
                                    </p:set>
                                    <p:animEffect transition="in" filter="wipe(left)">
                                      <p:cBhvr>
                                        <p:cTn id="16" dur="500"/>
                                        <p:tgtEl>
                                          <p:spTgt spid="73731">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73731">
                                            <p:txEl>
                                              <p:pRg st="3" end="3"/>
                                            </p:txEl>
                                          </p:spTgt>
                                        </p:tgtEl>
                                        <p:attrNameLst>
                                          <p:attrName>style.visibility</p:attrName>
                                        </p:attrNameLst>
                                      </p:cBhvr>
                                      <p:to>
                                        <p:strVal val="visible"/>
                                      </p:to>
                                    </p:set>
                                    <p:animEffect transition="in" filter="wipe(left)">
                                      <p:cBhvr>
                                        <p:cTn id="20" dur="500"/>
                                        <p:tgtEl>
                                          <p:spTgt spid="73731">
                                            <p:txEl>
                                              <p:pRg st="3" end="3"/>
                                            </p:txEl>
                                          </p:spTgt>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73754"/>
                                        </p:tgtEl>
                                        <p:attrNameLst>
                                          <p:attrName>style.visibility</p:attrName>
                                        </p:attrNameLst>
                                      </p:cBhvr>
                                      <p:to>
                                        <p:strVal val="visible"/>
                                      </p:to>
                                    </p:set>
                                    <p:animEffect transition="in" filter="wipe(left)">
                                      <p:cBhvr>
                                        <p:cTn id="24" dur="500"/>
                                        <p:tgtEl>
                                          <p:spTgt spid="73754"/>
                                        </p:tgtEl>
                                      </p:cBhvr>
                                    </p:animEffect>
                                  </p:childTnLst>
                                </p:cTn>
                              </p:par>
                            </p:childTnLst>
                          </p:cTn>
                        </p:par>
                        <p:par>
                          <p:cTn id="25" fill="hold">
                            <p:stCondLst>
                              <p:cond delay="1500"/>
                            </p:stCondLst>
                            <p:childTnLst>
                              <p:par>
                                <p:cTn id="26" presetID="22" presetClass="entr" presetSubtype="4" fill="hold" nodeType="after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down)">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3731">
                                            <p:txEl>
                                              <p:pRg st="4" end="4"/>
                                            </p:txEl>
                                          </p:spTgt>
                                        </p:tgtEl>
                                        <p:attrNameLst>
                                          <p:attrName>style.visibility</p:attrName>
                                        </p:attrNameLst>
                                      </p:cBhvr>
                                      <p:to>
                                        <p:strVal val="visible"/>
                                      </p:to>
                                    </p:set>
                                    <p:animEffect transition="in" filter="wipe(left)">
                                      <p:cBhvr>
                                        <p:cTn id="33" dur="500"/>
                                        <p:tgtEl>
                                          <p:spTgt spid="73731">
                                            <p:txEl>
                                              <p:pRg st="4" end="4"/>
                                            </p:txEl>
                                          </p:spTgt>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73731">
                                            <p:txEl>
                                              <p:pRg st="5" end="5"/>
                                            </p:txEl>
                                          </p:spTgt>
                                        </p:tgtEl>
                                        <p:attrNameLst>
                                          <p:attrName>style.visibility</p:attrName>
                                        </p:attrNameLst>
                                      </p:cBhvr>
                                      <p:to>
                                        <p:strVal val="visible"/>
                                      </p:to>
                                    </p:set>
                                    <p:animEffect transition="in" filter="wipe(left)">
                                      <p:cBhvr>
                                        <p:cTn id="37" dur="500"/>
                                        <p:tgtEl>
                                          <p:spTgt spid="73731">
                                            <p:txEl>
                                              <p:pRg st="5" end="5"/>
                                            </p:txEl>
                                          </p:spTgt>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left)">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up)">
                                      <p:cBhvr>
                                        <p:cTn id="46" dur="500"/>
                                        <p:tgtEl>
                                          <p:spTgt spid="3"/>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wipe(left)">
                                      <p:cBhvr>
                                        <p:cTn id="51" dur="500"/>
                                        <p:tgtEl>
                                          <p:spTgt spid="19"/>
                                        </p:tgtEl>
                                      </p:cBhvr>
                                    </p:animEffect>
                                  </p:childTnLst>
                                </p:cTn>
                              </p:par>
                            </p:childTnLst>
                          </p:cTn>
                        </p:par>
                        <p:par>
                          <p:cTn id="52" fill="hold">
                            <p:stCondLst>
                              <p:cond delay="500"/>
                            </p:stCondLst>
                            <p:childTnLst>
                              <p:par>
                                <p:cTn id="53" presetID="22" presetClass="entr" presetSubtype="1" fill="hold" nodeType="after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wipe(up)">
                                      <p:cBhvr>
                                        <p:cTn id="55" dur="500"/>
                                        <p:tgtEl>
                                          <p:spTgt spid="41"/>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3731">
                                            <p:txEl>
                                              <p:pRg st="6" end="6"/>
                                            </p:txEl>
                                          </p:spTgt>
                                        </p:tgtEl>
                                        <p:attrNameLst>
                                          <p:attrName>style.visibility</p:attrName>
                                        </p:attrNameLst>
                                      </p:cBhvr>
                                      <p:to>
                                        <p:strVal val="visible"/>
                                      </p:to>
                                    </p:set>
                                    <p:animEffect transition="in" filter="wipe(left)">
                                      <p:cBhvr>
                                        <p:cTn id="60" dur="500"/>
                                        <p:tgtEl>
                                          <p:spTgt spid="73731">
                                            <p:txEl>
                                              <p:pRg st="6" end="6"/>
                                            </p:txEl>
                                          </p:spTgt>
                                        </p:tgtEl>
                                      </p:cBhvr>
                                    </p:animEffect>
                                  </p:childTnLst>
                                </p:cTn>
                              </p:par>
                            </p:childTnLst>
                          </p:cTn>
                        </p:par>
                        <p:par>
                          <p:cTn id="61" fill="hold">
                            <p:stCondLst>
                              <p:cond delay="500"/>
                            </p:stCondLst>
                            <p:childTnLst>
                              <p:par>
                                <p:cTn id="62" presetID="22" presetClass="entr" presetSubtype="4" fill="hold" nodeType="afterEffect">
                                  <p:stCondLst>
                                    <p:cond delay="0"/>
                                  </p:stCondLst>
                                  <p:childTnLst>
                                    <p:set>
                                      <p:cBhvr>
                                        <p:cTn id="63" dur="1" fill="hold">
                                          <p:stCondLst>
                                            <p:cond delay="0"/>
                                          </p:stCondLst>
                                        </p:cTn>
                                        <p:tgtEl>
                                          <p:spTgt spid="9"/>
                                        </p:tgtEl>
                                        <p:attrNameLst>
                                          <p:attrName>style.visibility</p:attrName>
                                        </p:attrNameLst>
                                      </p:cBhvr>
                                      <p:to>
                                        <p:strVal val="visible"/>
                                      </p:to>
                                    </p:set>
                                    <p:animEffect transition="in" filter="wipe(down)">
                                      <p:cBhvr>
                                        <p:cTn id="64" dur="500"/>
                                        <p:tgtEl>
                                          <p:spTgt spid="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73731">
                                            <p:txEl>
                                              <p:pRg st="7" end="7"/>
                                            </p:txEl>
                                          </p:spTgt>
                                        </p:tgtEl>
                                        <p:attrNameLst>
                                          <p:attrName>style.visibility</p:attrName>
                                        </p:attrNameLst>
                                      </p:cBhvr>
                                      <p:to>
                                        <p:strVal val="visible"/>
                                      </p:to>
                                    </p:set>
                                    <p:animEffect transition="in" filter="wipe(left)">
                                      <p:cBhvr>
                                        <p:cTn id="69" dur="500"/>
                                        <p:tgtEl>
                                          <p:spTgt spid="73731">
                                            <p:txEl>
                                              <p:pRg st="7" end="7"/>
                                            </p:txEl>
                                          </p:spTgt>
                                        </p:tgtEl>
                                      </p:cBhvr>
                                    </p:animEffect>
                                  </p:childTnLst>
                                </p:cTn>
                              </p:par>
                            </p:childTnLst>
                          </p:cTn>
                        </p:par>
                        <p:par>
                          <p:cTn id="70" fill="hold">
                            <p:stCondLst>
                              <p:cond delay="500"/>
                            </p:stCondLst>
                            <p:childTnLst>
                              <p:par>
                                <p:cTn id="71" presetID="3" presetClass="entr" presetSubtype="10" fill="hold" grpId="0" nodeType="afterEffect">
                                  <p:stCondLst>
                                    <p:cond delay="0"/>
                                  </p:stCondLst>
                                  <p:childTnLst>
                                    <p:set>
                                      <p:cBhvr>
                                        <p:cTn id="72" dur="1" fill="hold">
                                          <p:stCondLst>
                                            <p:cond delay="0"/>
                                          </p:stCondLst>
                                        </p:cTn>
                                        <p:tgtEl>
                                          <p:spTgt spid="73756"/>
                                        </p:tgtEl>
                                        <p:attrNameLst>
                                          <p:attrName>style.visibility</p:attrName>
                                        </p:attrNameLst>
                                      </p:cBhvr>
                                      <p:to>
                                        <p:strVal val="visible"/>
                                      </p:to>
                                    </p:set>
                                    <p:animEffect transition="in" filter="blinds(horizontal)">
                                      <p:cBhvr>
                                        <p:cTn id="73" dur="500"/>
                                        <p:tgtEl>
                                          <p:spTgt spid="73756"/>
                                        </p:tgtEl>
                                      </p:cBhvr>
                                    </p:animEffect>
                                  </p:childTnLst>
                                </p:cTn>
                              </p:par>
                            </p:childTnLst>
                          </p:cTn>
                        </p:par>
                        <p:par>
                          <p:cTn id="74" fill="hold">
                            <p:stCondLst>
                              <p:cond delay="1000"/>
                            </p:stCondLst>
                            <p:childTnLst>
                              <p:par>
                                <p:cTn id="75" presetID="22" presetClass="entr" presetSubtype="4" fill="hold" nodeType="after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down)">
                                      <p:cBhvr>
                                        <p:cTn id="77" dur="500"/>
                                        <p:tgtEl>
                                          <p:spTgt spid="14"/>
                                        </p:tgtEl>
                                      </p:cBhvr>
                                    </p:animEffect>
                                  </p:childTnLst>
                                </p:cTn>
                              </p:par>
                            </p:childTnLst>
                          </p:cTn>
                        </p:par>
                        <p:par>
                          <p:cTn id="78" fill="hold">
                            <p:stCondLst>
                              <p:cond delay="1500"/>
                            </p:stCondLst>
                            <p:childTnLst>
                              <p:par>
                                <p:cTn id="79" presetID="22" presetClass="entr" presetSubtype="1" fill="hold" grpId="0" nodeType="after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wipe(up)">
                                      <p:cBhvr>
                                        <p:cTn id="81" dur="500"/>
                                        <p:tgtEl>
                                          <p:spTgt spid="12"/>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wipe(down)">
                                      <p:cBhvr>
                                        <p:cTn id="86" dur="500"/>
                                        <p:tgtEl>
                                          <p:spTgt spid="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animEffect transition="in" filter="wipe(down)">
                                      <p:cBhvr>
                                        <p:cTn id="9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54" grpId="0"/>
      <p:bldP spid="73756" grpId="0"/>
      <p:bldP spid="3" grpId="0" animBg="1"/>
      <p:bldP spid="12" grpId="0" animBg="1"/>
      <p:bldP spid="4" grpId="0"/>
      <p:bldP spid="6" grpId="0"/>
      <p:bldP spid="16" grpId="0"/>
      <p:bldP spid="4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123D5A05-8C9C-4339-9A97-1D2F70844C7F}" type="slidenum">
              <a:rPr lang="zh-CN" altLang="en-US" sz="1400" b="0" smtClean="0">
                <a:solidFill>
                  <a:schemeClr val="bg2"/>
                </a:solidFill>
                <a:ea typeface="宋体" pitchFamily="2" charset="-122"/>
              </a:rPr>
              <a:pPr eaLnBrk="1" hangingPunct="1">
                <a:lnSpc>
                  <a:spcPct val="100000"/>
                </a:lnSpc>
                <a:spcBef>
                  <a:spcPct val="0"/>
                </a:spcBef>
                <a:spcAft>
                  <a:spcPct val="0"/>
                </a:spcAft>
                <a:buClrTx/>
                <a:buSzTx/>
                <a:buFontTx/>
                <a:buNone/>
              </a:pPr>
              <a:t>53</a:t>
            </a:fld>
            <a:endParaRPr lang="en-US" altLang="zh-CN" sz="1400" b="0">
              <a:solidFill>
                <a:schemeClr val="bg2"/>
              </a:solidFill>
              <a:ea typeface="宋体" pitchFamily="2" charset="-122"/>
            </a:endParaRPr>
          </a:p>
        </p:txBody>
      </p:sp>
      <p:sp>
        <p:nvSpPr>
          <p:cNvPr id="63491" name="Rectangle 4"/>
          <p:cNvSpPr>
            <a:spLocks noGrp="1" noChangeArrowheads="1"/>
          </p:cNvSpPr>
          <p:nvPr>
            <p:ph type="ctrTitle"/>
          </p:nvPr>
        </p:nvSpPr>
        <p:spPr>
          <a:xfrm>
            <a:off x="990600" y="1676400"/>
            <a:ext cx="7613650" cy="1462088"/>
          </a:xfrm>
        </p:spPr>
        <p:txBody>
          <a:bodyPr/>
          <a:lstStyle/>
          <a:p>
            <a:pPr algn="ctr" eaLnBrk="1" hangingPunct="1"/>
            <a:r>
              <a:rPr lang="zh-CN" altLang="en-US" sz="5400" dirty="0"/>
              <a:t>六、</a:t>
            </a:r>
            <a:r>
              <a:rPr lang="en-US" altLang="zh-CN" b="1" dirty="0"/>
              <a:t>8088</a:t>
            </a:r>
            <a:r>
              <a:rPr lang="zh-CN" altLang="en-US" sz="5400" dirty="0"/>
              <a:t>系统总线</a:t>
            </a:r>
          </a:p>
        </p:txBody>
      </p:sp>
      <p:sp>
        <p:nvSpPr>
          <p:cNvPr id="4" name="Rectangle 3"/>
          <p:cNvSpPr txBox="1">
            <a:spLocks noChangeArrowheads="1"/>
          </p:cNvSpPr>
          <p:nvPr/>
        </p:nvSpPr>
        <p:spPr bwMode="auto">
          <a:xfrm>
            <a:off x="2987824" y="3766567"/>
            <a:ext cx="4032448" cy="273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0" fontAlgn="base" hangingPunct="0">
              <a:lnSpc>
                <a:spcPct val="110000"/>
              </a:lnSpc>
              <a:spcBef>
                <a:spcPct val="15000"/>
              </a:spcBef>
              <a:spcAft>
                <a:spcPct val="5000"/>
              </a:spcAft>
              <a:buClr>
                <a:schemeClr val="folHlink"/>
              </a:buClr>
              <a:buSzPct val="60000"/>
              <a:buFont typeface="Wingdings" pitchFamily="2" charset="2"/>
              <a:buNone/>
              <a:defRPr sz="2800" b="1">
                <a:solidFill>
                  <a:schemeClr val="tx2"/>
                </a:solidFill>
                <a:latin typeface="+mn-lt"/>
                <a:ea typeface="+mn-ea"/>
                <a:cs typeface="+mn-cs"/>
              </a:defRPr>
            </a:lvl1pPr>
            <a:lvl2pPr marL="742950" indent="-285750" algn="l" rtl="0" eaLnBrk="0" fontAlgn="base"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mn-lt"/>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algn="l" eaLnBrk="1" hangingPunct="1">
              <a:lnSpc>
                <a:spcPct val="100000"/>
              </a:lnSpc>
              <a:spcAft>
                <a:spcPct val="10000"/>
              </a:spcAft>
            </a:pPr>
            <a:r>
              <a:rPr lang="zh-CN" altLang="en-US" sz="3200" kern="0">
                <a:solidFill>
                  <a:srgbClr val="C00000"/>
                </a:solidFill>
                <a:latin typeface="+mj-ea"/>
                <a:ea typeface="+mj-ea"/>
              </a:rPr>
              <a:t>主要内容：</a:t>
            </a:r>
            <a:endParaRPr lang="en-US" altLang="zh-CN" sz="3200" kern="0">
              <a:solidFill>
                <a:srgbClr val="C00000"/>
              </a:solidFill>
              <a:latin typeface="+mj-ea"/>
              <a:ea typeface="+mj-ea"/>
            </a:endParaRPr>
          </a:p>
          <a:p>
            <a:pPr algn="l" eaLnBrk="1" hangingPunct="1">
              <a:lnSpc>
                <a:spcPct val="100000"/>
              </a:lnSpc>
              <a:spcAft>
                <a:spcPct val="10000"/>
              </a:spcAft>
            </a:pPr>
            <a:r>
              <a:rPr lang="zh-CN" altLang="en-US" kern="0">
                <a:latin typeface="宋体" pitchFamily="2" charset="-122"/>
              </a:rPr>
              <a:t>总线的基本概念；</a:t>
            </a:r>
          </a:p>
          <a:p>
            <a:pPr algn="l" eaLnBrk="1" hangingPunct="1">
              <a:lnSpc>
                <a:spcPct val="100000"/>
              </a:lnSpc>
              <a:spcAft>
                <a:spcPct val="10000"/>
              </a:spcAft>
            </a:pPr>
            <a:r>
              <a:rPr lang="zh-CN" altLang="en-US" kern="0">
                <a:latin typeface="宋体" pitchFamily="2" charset="-122"/>
              </a:rPr>
              <a:t>最小总线模式；</a:t>
            </a:r>
          </a:p>
          <a:p>
            <a:pPr algn="l" eaLnBrk="1" hangingPunct="1">
              <a:lnSpc>
                <a:spcPct val="100000"/>
              </a:lnSpc>
              <a:spcAft>
                <a:spcPct val="10000"/>
              </a:spcAft>
            </a:pPr>
            <a:r>
              <a:rPr lang="zh-CN" altLang="en-US" kern="0">
                <a:latin typeface="宋体" pitchFamily="2" charset="-122"/>
              </a:rPr>
              <a:t>最大总线模式；</a:t>
            </a:r>
            <a:endParaRPr lang="en-US" altLang="zh-CN" kern="0">
              <a:latin typeface="宋体" pitchFamily="2" charset="-122"/>
            </a:endParaRPr>
          </a:p>
          <a:p>
            <a:pPr algn="l" eaLnBrk="1" hangingPunct="1">
              <a:lnSpc>
                <a:spcPct val="100000"/>
              </a:lnSpc>
              <a:spcAft>
                <a:spcPct val="10000"/>
              </a:spcAft>
            </a:pPr>
            <a:r>
              <a:rPr lang="zh-CN" altLang="en-US" kern="0">
                <a:latin typeface="宋体" pitchFamily="2" charset="-122"/>
              </a:rPr>
              <a:t>最小模式总线时序。</a:t>
            </a:r>
            <a:endParaRPr lang="en-US" altLang="zh-CN" kern="0" dirty="0">
              <a:latin typeface="宋体" pitchFamily="2" charset="-122"/>
            </a:endParaRPr>
          </a:p>
        </p:txBody>
      </p:sp>
    </p:spTree>
  </p:cSld>
  <p:clrMapOvr>
    <a:masterClrMapping/>
  </p:clrMapOvr>
  <p:transition spd="slow">
    <p:blinds/>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CB7DF094-DE48-45E3-9C82-0D3A7D171D78}"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54</a:t>
            </a:fld>
            <a:endParaRPr lang="en-US" altLang="zh-CN" sz="1400" b="0">
              <a:solidFill>
                <a:schemeClr val="tx1"/>
              </a:solidFill>
              <a:ea typeface="宋体" pitchFamily="2" charset="-122"/>
            </a:endParaRPr>
          </a:p>
        </p:txBody>
      </p:sp>
      <p:sp>
        <p:nvSpPr>
          <p:cNvPr id="65539" name="Rectangle 2"/>
          <p:cNvSpPr>
            <a:spLocks noGrp="1" noChangeArrowheads="1"/>
          </p:cNvSpPr>
          <p:nvPr>
            <p:ph type="title"/>
          </p:nvPr>
        </p:nvSpPr>
        <p:spPr/>
        <p:txBody>
          <a:bodyPr/>
          <a:lstStyle/>
          <a:p>
            <a:pPr eaLnBrk="1" hangingPunct="1"/>
            <a:r>
              <a:rPr lang="en-US" altLang="zh-CN" sz="4000" b="1">
                <a:solidFill>
                  <a:srgbClr val="800000"/>
                </a:solidFill>
              </a:rPr>
              <a:t>1. </a:t>
            </a:r>
            <a:r>
              <a:rPr lang="zh-CN" altLang="zh-CN">
                <a:solidFill>
                  <a:srgbClr val="800000"/>
                </a:solidFill>
              </a:rPr>
              <a:t>概述</a:t>
            </a:r>
            <a:endParaRPr lang="zh-CN" altLang="en-US">
              <a:solidFill>
                <a:srgbClr val="800000"/>
              </a:solidFill>
            </a:endParaRPr>
          </a:p>
        </p:txBody>
      </p:sp>
      <p:sp>
        <p:nvSpPr>
          <p:cNvPr id="65540" name="Rectangle 3"/>
          <p:cNvSpPr>
            <a:spLocks noGrp="1" noChangeArrowheads="1"/>
          </p:cNvSpPr>
          <p:nvPr>
            <p:ph type="body" idx="1"/>
          </p:nvPr>
        </p:nvSpPr>
        <p:spPr>
          <a:xfrm>
            <a:off x="1143000" y="1905000"/>
            <a:ext cx="7772400" cy="2590800"/>
          </a:xfrm>
        </p:spPr>
        <p:txBody>
          <a:bodyPr/>
          <a:lstStyle/>
          <a:p>
            <a:pPr eaLnBrk="1" hangingPunct="1">
              <a:lnSpc>
                <a:spcPct val="115000"/>
              </a:lnSpc>
            </a:pPr>
            <a:r>
              <a:rPr lang="zh-CN" altLang="en-US" u="sng" dirty="0">
                <a:solidFill>
                  <a:schemeClr val="tx1"/>
                </a:solidFill>
              </a:rPr>
              <a:t>总线定义：</a:t>
            </a:r>
            <a:endParaRPr lang="zh-CN" altLang="en-US" dirty="0">
              <a:solidFill>
                <a:schemeClr val="tx1"/>
              </a:solidFill>
            </a:endParaRPr>
          </a:p>
          <a:p>
            <a:pPr eaLnBrk="1" hangingPunct="1">
              <a:lnSpc>
                <a:spcPct val="115000"/>
              </a:lnSpc>
              <a:buFont typeface="Wingdings" pitchFamily="2" charset="2"/>
              <a:buNone/>
            </a:pPr>
            <a:r>
              <a:rPr lang="zh-CN" altLang="en-US" dirty="0">
                <a:latin typeface="宋体" pitchFamily="2" charset="-122"/>
              </a:rPr>
              <a:t>  </a:t>
            </a:r>
            <a:r>
              <a:rPr lang="zh-CN" altLang="zh-CN" dirty="0">
                <a:latin typeface="宋体" pitchFamily="2" charset="-122"/>
              </a:rPr>
              <a:t>是</a:t>
            </a:r>
            <a:r>
              <a:rPr lang="zh-CN" altLang="en-US" dirty="0">
                <a:latin typeface="宋体" pitchFamily="2" charset="-122"/>
              </a:rPr>
              <a:t>一组导线和相关的控制、驱动电路</a:t>
            </a:r>
            <a:r>
              <a:rPr lang="zh-CN" altLang="zh-CN" dirty="0">
                <a:latin typeface="宋体" pitchFamily="2" charset="-122"/>
              </a:rPr>
              <a:t>的</a:t>
            </a:r>
            <a:r>
              <a:rPr lang="zh-CN" altLang="en-US" dirty="0">
                <a:latin typeface="宋体" pitchFamily="2" charset="-122"/>
              </a:rPr>
              <a:t>集合，它是计算机系统各部件之间传输地址、数据和控制信息</a:t>
            </a:r>
            <a:r>
              <a:rPr lang="zh-CN" altLang="zh-CN" dirty="0">
                <a:latin typeface="宋体" pitchFamily="2" charset="-122"/>
              </a:rPr>
              <a:t>的</a:t>
            </a:r>
            <a:r>
              <a:rPr lang="zh-CN" altLang="en-US" dirty="0">
                <a:latin typeface="宋体" pitchFamily="2" charset="-122"/>
              </a:rPr>
              <a:t>通道。</a:t>
            </a:r>
            <a:endParaRPr lang="zh-CN" altLang="en-US" dirty="0"/>
          </a:p>
        </p:txBody>
      </p:sp>
      <p:sp>
        <p:nvSpPr>
          <p:cNvPr id="285700" name="Text Box 4"/>
          <p:cNvSpPr txBox="1">
            <a:spLocks noChangeArrowheads="1"/>
          </p:cNvSpPr>
          <p:nvPr/>
        </p:nvSpPr>
        <p:spPr bwMode="auto">
          <a:xfrm>
            <a:off x="3048000" y="4446588"/>
            <a:ext cx="2819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tx1"/>
                </a:solidFill>
                <a:latin typeface="Times New Roman" pitchFamily="18" charset="0"/>
                <a:ea typeface="宋体" pitchFamily="2" charset="-122"/>
              </a:rPr>
              <a:t>地址总线（</a:t>
            </a:r>
            <a:r>
              <a:rPr kumimoji="1" lang="en-US" altLang="zh-CN" sz="2400">
                <a:solidFill>
                  <a:schemeClr val="tx1"/>
                </a:solidFill>
                <a:latin typeface="Times New Roman" pitchFamily="18" charset="0"/>
                <a:ea typeface="宋体" pitchFamily="2" charset="-122"/>
              </a:rPr>
              <a:t>AB）</a:t>
            </a:r>
            <a:endParaRPr kumimoji="1" lang="en-US" altLang="zh-CN" sz="2400" b="0">
              <a:solidFill>
                <a:schemeClr val="tx1"/>
              </a:solidFill>
              <a:latin typeface="Times New Roman" pitchFamily="18" charset="0"/>
              <a:ea typeface="宋体" pitchFamily="2" charset="-122"/>
            </a:endParaRPr>
          </a:p>
          <a:p>
            <a:pPr eaLnBrk="1" hangingPunct="1">
              <a:lnSpc>
                <a:spcPct val="100000"/>
              </a:lnSpc>
              <a:spcBef>
                <a:spcPct val="50000"/>
              </a:spcBef>
              <a:spcAft>
                <a:spcPct val="0"/>
              </a:spcAft>
              <a:buClrTx/>
              <a:buSzTx/>
              <a:buFontTx/>
              <a:buNone/>
            </a:pPr>
            <a:r>
              <a:rPr kumimoji="1" lang="zh-CN" altLang="en-US" sz="2400">
                <a:solidFill>
                  <a:schemeClr val="tx1"/>
                </a:solidFill>
                <a:latin typeface="Times New Roman" pitchFamily="18" charset="0"/>
                <a:ea typeface="宋体" pitchFamily="2" charset="-122"/>
              </a:rPr>
              <a:t>数据总线（</a:t>
            </a:r>
            <a:r>
              <a:rPr kumimoji="1" lang="en-US" altLang="zh-CN" sz="2400">
                <a:solidFill>
                  <a:schemeClr val="tx1"/>
                </a:solidFill>
                <a:latin typeface="Times New Roman" pitchFamily="18" charset="0"/>
                <a:ea typeface="宋体" pitchFamily="2" charset="-122"/>
              </a:rPr>
              <a:t>DB）</a:t>
            </a:r>
          </a:p>
          <a:p>
            <a:pPr eaLnBrk="1" hangingPunct="1">
              <a:lnSpc>
                <a:spcPct val="100000"/>
              </a:lnSpc>
              <a:spcBef>
                <a:spcPct val="50000"/>
              </a:spcBef>
              <a:spcAft>
                <a:spcPct val="0"/>
              </a:spcAft>
              <a:buClrTx/>
              <a:buSzTx/>
              <a:buFontTx/>
              <a:buNone/>
            </a:pPr>
            <a:r>
              <a:rPr kumimoji="1" lang="zh-CN" altLang="en-US" sz="2400">
                <a:solidFill>
                  <a:schemeClr val="tx1"/>
                </a:solidFill>
                <a:latin typeface="Times New Roman" pitchFamily="18" charset="0"/>
                <a:ea typeface="宋体" pitchFamily="2" charset="-122"/>
              </a:rPr>
              <a:t>控制总线（</a:t>
            </a:r>
            <a:r>
              <a:rPr kumimoji="1" lang="en-US" altLang="zh-CN" sz="2400">
                <a:solidFill>
                  <a:schemeClr val="tx1"/>
                </a:solidFill>
                <a:latin typeface="Times New Roman" pitchFamily="18" charset="0"/>
                <a:ea typeface="宋体" pitchFamily="2" charset="-122"/>
              </a:rPr>
              <a:t>CB）</a:t>
            </a:r>
            <a:endParaRPr kumimoji="1" lang="en-US" altLang="zh-CN" sz="2400" b="0">
              <a:solidFill>
                <a:schemeClr val="tx1"/>
              </a:solidFill>
              <a:latin typeface="Times New Roman" pitchFamily="18" charset="0"/>
              <a:ea typeface="宋体" pitchFamily="2" charset="-122"/>
            </a:endParaRPr>
          </a:p>
        </p:txBody>
      </p:sp>
      <p:sp>
        <p:nvSpPr>
          <p:cNvPr id="285701" name="AutoShape 5"/>
          <p:cNvSpPr>
            <a:spLocks/>
          </p:cNvSpPr>
          <p:nvPr/>
        </p:nvSpPr>
        <p:spPr bwMode="auto">
          <a:xfrm>
            <a:off x="2771775" y="4581525"/>
            <a:ext cx="144463" cy="1295400"/>
          </a:xfrm>
          <a:prstGeom prst="leftBrace">
            <a:avLst>
              <a:gd name="adj1" fmla="val 74725"/>
              <a:gd name="adj2" fmla="val 50000"/>
            </a:avLst>
          </a:prstGeom>
          <a:noFill/>
          <a:ln w="25400" cap="sq">
            <a:solidFill>
              <a:srgbClr val="FF66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2" name="文本框 1">
            <a:extLst>
              <a:ext uri="{FF2B5EF4-FFF2-40B4-BE49-F238E27FC236}">
                <a16:creationId xmlns:a16="http://schemas.microsoft.com/office/drawing/2014/main" id="{E29429FE-4E8A-42F2-95DD-4C5C1A85E7EA}"/>
              </a:ext>
            </a:extLst>
          </p:cNvPr>
          <p:cNvSpPr txBox="1"/>
          <p:nvPr/>
        </p:nvSpPr>
        <p:spPr>
          <a:xfrm>
            <a:off x="329431" y="4992042"/>
            <a:ext cx="2514575" cy="461665"/>
          </a:xfrm>
          <a:prstGeom prst="rect">
            <a:avLst/>
          </a:prstGeom>
          <a:noFill/>
        </p:spPr>
        <p:txBody>
          <a:bodyPr wrap="square" rtlCol="0">
            <a:spAutoFit/>
          </a:bodyPr>
          <a:lstStyle/>
          <a:p>
            <a:r>
              <a:rPr lang="zh-CN" altLang="en-US" sz="2400" b="1" dirty="0"/>
              <a:t>总线中可能包括：</a:t>
            </a: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5540">
                                            <p:txEl>
                                              <p:pRg st="0" end="0"/>
                                            </p:txEl>
                                          </p:spTgt>
                                        </p:tgtEl>
                                        <p:attrNameLst>
                                          <p:attrName>style.visibility</p:attrName>
                                        </p:attrNameLst>
                                      </p:cBhvr>
                                      <p:to>
                                        <p:strVal val="visible"/>
                                      </p:to>
                                    </p:set>
                                    <p:animEffect transition="in" filter="wipe(down)">
                                      <p:cBhvr>
                                        <p:cTn id="7" dur="500"/>
                                        <p:tgtEl>
                                          <p:spTgt spid="655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5540">
                                            <p:txEl>
                                              <p:pRg st="1" end="1"/>
                                            </p:txEl>
                                          </p:spTgt>
                                        </p:tgtEl>
                                        <p:attrNameLst>
                                          <p:attrName>style.visibility</p:attrName>
                                        </p:attrNameLst>
                                      </p:cBhvr>
                                      <p:to>
                                        <p:strVal val="visible"/>
                                      </p:to>
                                    </p:set>
                                    <p:animEffect transition="in" filter="wipe(down)">
                                      <p:cBhvr>
                                        <p:cTn id="12" dur="500"/>
                                        <p:tgtEl>
                                          <p:spTgt spid="655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85701"/>
                                        </p:tgtEl>
                                        <p:attrNameLst>
                                          <p:attrName>style.visibility</p:attrName>
                                        </p:attrNameLst>
                                      </p:cBhvr>
                                      <p:to>
                                        <p:strVal val="visible"/>
                                      </p:to>
                                    </p:set>
                                    <p:animEffect transition="in" filter="wipe(up)">
                                      <p:cBhvr>
                                        <p:cTn id="21" dur="500"/>
                                        <p:tgtEl>
                                          <p:spTgt spid="28570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85700">
                                            <p:txEl>
                                              <p:pRg st="0" end="0"/>
                                            </p:txEl>
                                          </p:spTgt>
                                        </p:tgtEl>
                                        <p:attrNameLst>
                                          <p:attrName>style.visibility</p:attrName>
                                        </p:attrNameLst>
                                      </p:cBhvr>
                                      <p:to>
                                        <p:strVal val="visible"/>
                                      </p:to>
                                    </p:set>
                                    <p:animEffect transition="in" filter="wipe(left)">
                                      <p:cBhvr>
                                        <p:cTn id="26" dur="500"/>
                                        <p:tgtEl>
                                          <p:spTgt spid="285700">
                                            <p:txEl>
                                              <p:pRg st="0" end="0"/>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285700">
                                            <p:txEl>
                                              <p:pRg st="1" end="1"/>
                                            </p:txEl>
                                          </p:spTgt>
                                        </p:tgtEl>
                                        <p:attrNameLst>
                                          <p:attrName>style.visibility</p:attrName>
                                        </p:attrNameLst>
                                      </p:cBhvr>
                                      <p:to>
                                        <p:strVal val="visible"/>
                                      </p:to>
                                    </p:set>
                                    <p:animEffect transition="in" filter="wipe(left)">
                                      <p:cBhvr>
                                        <p:cTn id="29" dur="500"/>
                                        <p:tgtEl>
                                          <p:spTgt spid="285700">
                                            <p:txEl>
                                              <p:pRg st="1" end="1"/>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285700">
                                            <p:txEl>
                                              <p:pRg st="2" end="2"/>
                                            </p:txEl>
                                          </p:spTgt>
                                        </p:tgtEl>
                                        <p:attrNameLst>
                                          <p:attrName>style.visibility</p:attrName>
                                        </p:attrNameLst>
                                      </p:cBhvr>
                                      <p:to>
                                        <p:strVal val="visible"/>
                                      </p:to>
                                    </p:set>
                                    <p:animEffect transition="in" filter="wipe(left)">
                                      <p:cBhvr>
                                        <p:cTn id="32" dur="500"/>
                                        <p:tgtEl>
                                          <p:spTgt spid="2857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0" grpId="0" build="p"/>
      <p:bldP spid="285701" grpId="0" animBg="1"/>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622399"/>
          </a:xfrm>
        </p:spPr>
        <p:txBody>
          <a:bodyPr/>
          <a:lstStyle/>
          <a:p>
            <a:r>
              <a:rPr lang="en-US" altLang="zh-CN" dirty="0"/>
              <a:t>2.</a:t>
            </a:r>
            <a:r>
              <a:rPr lang="zh-CN" altLang="en-US" dirty="0"/>
              <a:t>最小模式下的系统总线</a:t>
            </a:r>
          </a:p>
        </p:txBody>
      </p:sp>
      <p:sp>
        <p:nvSpPr>
          <p:cNvPr id="4" name="灯片编号占位符 3"/>
          <p:cNvSpPr>
            <a:spLocks noGrp="1"/>
          </p:cNvSpPr>
          <p:nvPr>
            <p:ph type="sldNum" sz="quarter" idx="12"/>
          </p:nvPr>
        </p:nvSpPr>
        <p:spPr/>
        <p:txBody>
          <a:bodyPr/>
          <a:lstStyle/>
          <a:p>
            <a:pPr>
              <a:defRPr/>
            </a:pPr>
            <a:fld id="{BC746DFC-9129-459D-969B-018A55300B2C}" type="slidenum">
              <a:rPr lang="zh-CN" altLang="en-US" smtClean="0"/>
              <a:pPr>
                <a:defRPr/>
              </a:pPr>
              <a:t>55</a:t>
            </a:fld>
            <a:endParaRPr lang="en-US" altLang="zh-CN"/>
          </a:p>
        </p:txBody>
      </p:sp>
      <p:pic>
        <p:nvPicPr>
          <p:cNvPr id="73730" name="Picture 2" descr="C:\Users\LIAOJM~1\AppData\Local\Temp\Rar$DIa0.920\b38.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015" y="732716"/>
            <a:ext cx="8191433" cy="5915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916796"/>
      </p:ext>
    </p:extLst>
  </p:cSld>
  <p:clrMapOvr>
    <a:masterClrMapping/>
  </p:clrMapOvr>
  <p:transition spd="slow">
    <p:blinds/>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550391"/>
          </a:xfrm>
        </p:spPr>
        <p:txBody>
          <a:bodyPr/>
          <a:lstStyle/>
          <a:p>
            <a:r>
              <a:rPr lang="en-US" altLang="zh-CN" dirty="0"/>
              <a:t>3.</a:t>
            </a:r>
            <a:r>
              <a:rPr lang="zh-CN" altLang="en-US" dirty="0"/>
              <a:t>最大模式下的系统总线</a:t>
            </a:r>
          </a:p>
        </p:txBody>
      </p:sp>
      <p:sp>
        <p:nvSpPr>
          <p:cNvPr id="4" name="灯片编号占位符 3"/>
          <p:cNvSpPr>
            <a:spLocks noGrp="1"/>
          </p:cNvSpPr>
          <p:nvPr>
            <p:ph type="sldNum" sz="quarter" idx="12"/>
          </p:nvPr>
        </p:nvSpPr>
        <p:spPr/>
        <p:txBody>
          <a:bodyPr/>
          <a:lstStyle/>
          <a:p>
            <a:pPr>
              <a:defRPr/>
            </a:pPr>
            <a:fld id="{BC746DFC-9129-459D-969B-018A55300B2C}" type="slidenum">
              <a:rPr lang="zh-CN" altLang="en-US" smtClean="0"/>
              <a:pPr>
                <a:defRPr/>
              </a:pPr>
              <a:t>56</a:t>
            </a:fld>
            <a:endParaRPr lang="en-US" altLang="zh-CN"/>
          </a:p>
        </p:txBody>
      </p:sp>
      <p:pic>
        <p:nvPicPr>
          <p:cNvPr id="74754" name="Picture 2" descr="C:\Users\LIAOJM~1\AppData\Local\Temp\Rar$DIa0.972\b39.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496" y="800444"/>
            <a:ext cx="8208912" cy="5600800"/>
          </a:xfrm>
          <a:prstGeom prst="rect">
            <a:avLst/>
          </a:prstGeom>
          <a:noFill/>
          <a:extLst>
            <a:ext uri="{909E8E84-426E-40DD-AFC4-6F175D3DCCD1}">
              <a14:hiddenFill xmlns:a14="http://schemas.microsoft.com/office/drawing/2010/main">
                <a:solidFill>
                  <a:srgbClr val="FFFFFF"/>
                </a:solidFill>
              </a14:hiddenFill>
            </a:ext>
          </a:extLst>
        </p:spPr>
      </p:pic>
      <p:sp>
        <p:nvSpPr>
          <p:cNvPr id="3" name="右中括号 2">
            <a:extLst>
              <a:ext uri="{FF2B5EF4-FFF2-40B4-BE49-F238E27FC236}">
                <a16:creationId xmlns:a16="http://schemas.microsoft.com/office/drawing/2014/main" id="{24ABF2C1-C811-4E32-BA43-C64E428F971D}"/>
              </a:ext>
            </a:extLst>
          </p:cNvPr>
          <p:cNvSpPr/>
          <p:nvPr/>
        </p:nvSpPr>
        <p:spPr bwMode="auto">
          <a:xfrm>
            <a:off x="8316416" y="1772816"/>
            <a:ext cx="216024" cy="3960440"/>
          </a:xfrm>
          <a:prstGeom prst="rightBracket">
            <a:avLst/>
          </a:prstGeom>
          <a:noFill/>
          <a:ln w="19050" cap="sq"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
        <p:nvSpPr>
          <p:cNvPr id="5" name="文本框 4">
            <a:extLst>
              <a:ext uri="{FF2B5EF4-FFF2-40B4-BE49-F238E27FC236}">
                <a16:creationId xmlns:a16="http://schemas.microsoft.com/office/drawing/2014/main" id="{DF64ACEA-F913-4884-8E7C-43788FCCEB58}"/>
              </a:ext>
            </a:extLst>
          </p:cNvPr>
          <p:cNvSpPr txBox="1"/>
          <p:nvPr/>
        </p:nvSpPr>
        <p:spPr>
          <a:xfrm>
            <a:off x="8502823" y="3212976"/>
            <a:ext cx="461665" cy="1368152"/>
          </a:xfrm>
          <a:prstGeom prst="rect">
            <a:avLst/>
          </a:prstGeom>
          <a:noFill/>
        </p:spPr>
        <p:txBody>
          <a:bodyPr vert="eaVert" wrap="square" rtlCol="0">
            <a:spAutoFit/>
          </a:bodyPr>
          <a:lstStyle/>
          <a:p>
            <a:r>
              <a:rPr lang="zh-CN" altLang="en-US" dirty="0"/>
              <a:t>系统总线</a:t>
            </a:r>
          </a:p>
        </p:txBody>
      </p:sp>
    </p:spTree>
    <p:extLst>
      <p:ext uri="{BB962C8B-B14F-4D97-AF65-F5344CB8AC3E}">
        <p14:creationId xmlns:p14="http://schemas.microsoft.com/office/powerpoint/2010/main" val="333525170"/>
      </p:ext>
    </p:extLst>
  </p:cSld>
  <p:clrMapOvr>
    <a:masterClrMapping/>
  </p:clrMapOvr>
  <p:transition spd="slow">
    <p:blinds/>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CAF687BE-0067-47D1-931C-D60F7E91BBE2}"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57</a:t>
            </a:fld>
            <a:endParaRPr lang="en-US" altLang="zh-CN" sz="1400" b="0">
              <a:solidFill>
                <a:schemeClr val="tx1"/>
              </a:solidFill>
              <a:ea typeface="宋体" pitchFamily="2" charset="-122"/>
            </a:endParaRPr>
          </a:p>
        </p:txBody>
      </p:sp>
      <p:sp>
        <p:nvSpPr>
          <p:cNvPr id="62467" name="Rectangle 2"/>
          <p:cNvSpPr>
            <a:spLocks noGrp="1" noChangeArrowheads="1"/>
          </p:cNvSpPr>
          <p:nvPr>
            <p:ph type="title"/>
          </p:nvPr>
        </p:nvSpPr>
        <p:spPr/>
        <p:txBody>
          <a:bodyPr/>
          <a:lstStyle/>
          <a:p>
            <a:pPr eaLnBrk="1" hangingPunct="1"/>
            <a:r>
              <a:rPr lang="en-US" altLang="zh-CN" dirty="0"/>
              <a:t>4.</a:t>
            </a:r>
            <a:r>
              <a:rPr lang="zh-CN" altLang="en-US" dirty="0"/>
              <a:t>总线时序</a:t>
            </a:r>
          </a:p>
        </p:txBody>
      </p:sp>
      <p:sp>
        <p:nvSpPr>
          <p:cNvPr id="74755" name="Rectangle 3"/>
          <p:cNvSpPr>
            <a:spLocks noGrp="1" noChangeArrowheads="1"/>
          </p:cNvSpPr>
          <p:nvPr>
            <p:ph type="body" idx="1"/>
          </p:nvPr>
        </p:nvSpPr>
        <p:spPr>
          <a:xfrm>
            <a:off x="467544" y="1902619"/>
            <a:ext cx="8305800" cy="4114800"/>
          </a:xfrm>
        </p:spPr>
        <p:txBody>
          <a:bodyPr/>
          <a:lstStyle/>
          <a:p>
            <a:pPr eaLnBrk="1" hangingPunct="1">
              <a:lnSpc>
                <a:spcPct val="115000"/>
              </a:lnSpc>
              <a:spcAft>
                <a:spcPct val="40000"/>
              </a:spcAft>
            </a:pPr>
            <a:r>
              <a:rPr lang="zh-CN" altLang="en-US" dirty="0"/>
              <a:t>时序：</a:t>
            </a:r>
          </a:p>
          <a:p>
            <a:pPr lvl="1" eaLnBrk="1" hangingPunct="1">
              <a:lnSpc>
                <a:spcPct val="115000"/>
              </a:lnSpc>
              <a:spcBef>
                <a:spcPct val="5000"/>
              </a:spcBef>
              <a:spcAft>
                <a:spcPct val="40000"/>
              </a:spcAft>
            </a:pPr>
            <a:r>
              <a:rPr lang="en-US" altLang="zh-CN" dirty="0"/>
              <a:t>CPU</a:t>
            </a:r>
            <a:r>
              <a:rPr lang="zh-CN" altLang="en-US" dirty="0"/>
              <a:t>各引脚信号在时间上的关系</a:t>
            </a:r>
          </a:p>
          <a:p>
            <a:pPr eaLnBrk="1" hangingPunct="1">
              <a:lnSpc>
                <a:spcPct val="115000"/>
              </a:lnSpc>
            </a:pPr>
            <a:r>
              <a:rPr lang="zh-CN" altLang="en-US" dirty="0"/>
              <a:t>总线周期：</a:t>
            </a:r>
          </a:p>
          <a:p>
            <a:pPr lvl="1" eaLnBrk="1" hangingPunct="1">
              <a:lnSpc>
                <a:spcPct val="115000"/>
              </a:lnSpc>
            </a:pPr>
            <a:r>
              <a:rPr lang="en-US" altLang="zh-CN" dirty="0"/>
              <a:t>CPU</a:t>
            </a:r>
            <a:r>
              <a:rPr lang="zh-CN" altLang="en-US" dirty="0"/>
              <a:t>完成一次访问内存</a:t>
            </a:r>
            <a:r>
              <a:rPr lang="en-US" altLang="zh-CN" dirty="0"/>
              <a:t>(</a:t>
            </a:r>
            <a:r>
              <a:rPr lang="zh-CN" altLang="en-US" dirty="0"/>
              <a:t>或</a:t>
            </a:r>
            <a:r>
              <a:rPr lang="en-US" altLang="zh-CN" dirty="0"/>
              <a:t>I/O</a:t>
            </a:r>
            <a:r>
              <a:rPr lang="zh-CN" altLang="en-US" dirty="0"/>
              <a:t>接口</a:t>
            </a:r>
            <a:r>
              <a:rPr lang="en-US" altLang="zh-CN" dirty="0"/>
              <a:t>)</a:t>
            </a:r>
            <a:r>
              <a:rPr lang="zh-CN" altLang="en-US" dirty="0"/>
              <a:t>操作所需要的时间。</a:t>
            </a:r>
          </a:p>
          <a:p>
            <a:pPr lvl="1" eaLnBrk="1" hangingPunct="1">
              <a:lnSpc>
                <a:spcPct val="115000"/>
              </a:lnSpc>
            </a:pPr>
            <a:r>
              <a:rPr lang="zh-CN" altLang="en-US" dirty="0"/>
              <a:t>一个总线周期至少包括4个时钟周期。</a:t>
            </a:r>
          </a:p>
        </p:txBody>
      </p:sp>
    </p:spTree>
    <p:extLst>
      <p:ext uri="{BB962C8B-B14F-4D97-AF65-F5344CB8AC3E}">
        <p14:creationId xmlns:p14="http://schemas.microsoft.com/office/powerpoint/2010/main" val="564920375"/>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74755">
                                            <p:txEl>
                                              <p:pRg st="0" end="0"/>
                                            </p:txEl>
                                          </p:spTgt>
                                        </p:tgtEl>
                                        <p:attrNameLst>
                                          <p:attrName>style.visibility</p:attrName>
                                        </p:attrNameLst>
                                      </p:cBhvr>
                                      <p:to>
                                        <p:strVal val="visible"/>
                                      </p:to>
                                    </p:set>
                                    <p:animEffect transition="in" filter="wipe(left)">
                                      <p:cBhvr>
                                        <p:cTn id="7" dur="500"/>
                                        <p:tgtEl>
                                          <p:spTgt spid="747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4755">
                                            <p:txEl>
                                              <p:pRg st="1" end="1"/>
                                            </p:txEl>
                                          </p:spTgt>
                                        </p:tgtEl>
                                        <p:attrNameLst>
                                          <p:attrName>style.visibility</p:attrName>
                                        </p:attrNameLst>
                                      </p:cBhvr>
                                      <p:to>
                                        <p:strVal val="visible"/>
                                      </p:to>
                                    </p:set>
                                    <p:animEffect transition="in" filter="wipe(left)">
                                      <p:cBhvr>
                                        <p:cTn id="12" dur="500"/>
                                        <p:tgtEl>
                                          <p:spTgt spid="747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4755">
                                            <p:txEl>
                                              <p:pRg st="2" end="2"/>
                                            </p:txEl>
                                          </p:spTgt>
                                        </p:tgtEl>
                                        <p:attrNameLst>
                                          <p:attrName>style.visibility</p:attrName>
                                        </p:attrNameLst>
                                      </p:cBhvr>
                                      <p:to>
                                        <p:strVal val="visible"/>
                                      </p:to>
                                    </p:set>
                                    <p:animEffect transition="in" filter="wipe(left)">
                                      <p:cBhvr>
                                        <p:cTn id="17" dur="500"/>
                                        <p:tgtEl>
                                          <p:spTgt spid="747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4755">
                                            <p:txEl>
                                              <p:pRg st="3" end="3"/>
                                            </p:txEl>
                                          </p:spTgt>
                                        </p:tgtEl>
                                        <p:attrNameLst>
                                          <p:attrName>style.visibility</p:attrName>
                                        </p:attrNameLst>
                                      </p:cBhvr>
                                      <p:to>
                                        <p:strVal val="visible"/>
                                      </p:to>
                                    </p:set>
                                    <p:animEffect transition="in" filter="blinds(horizontal)">
                                      <p:cBhvr>
                                        <p:cTn id="22" dur="500"/>
                                        <p:tgtEl>
                                          <p:spTgt spid="747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4755">
                                            <p:txEl>
                                              <p:pRg st="4" end="4"/>
                                            </p:txEl>
                                          </p:spTgt>
                                        </p:tgtEl>
                                        <p:attrNameLst>
                                          <p:attrName>style.visibility</p:attrName>
                                        </p:attrNameLst>
                                      </p:cBhvr>
                                      <p:to>
                                        <p:strVal val="visible"/>
                                      </p:to>
                                    </p:set>
                                    <p:animEffect transition="in" filter="wipe(left)">
                                      <p:cBhvr>
                                        <p:cTn id="27" dur="500"/>
                                        <p:tgtEl>
                                          <p:spTgt spid="747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87611" y="0"/>
            <a:ext cx="5544616" cy="911696"/>
          </a:xfrm>
        </p:spPr>
        <p:txBody>
          <a:bodyPr/>
          <a:lstStyle/>
          <a:p>
            <a:r>
              <a:rPr lang="zh-CN" altLang="en-US" dirty="0"/>
              <a:t>典型的总线周期</a:t>
            </a:r>
          </a:p>
        </p:txBody>
      </p:sp>
      <p:sp>
        <p:nvSpPr>
          <p:cNvPr id="4" name="灯片编号占位符 3"/>
          <p:cNvSpPr>
            <a:spLocks noGrp="1"/>
          </p:cNvSpPr>
          <p:nvPr>
            <p:ph type="sldNum" sz="quarter" idx="12"/>
          </p:nvPr>
        </p:nvSpPr>
        <p:spPr/>
        <p:txBody>
          <a:bodyPr/>
          <a:lstStyle/>
          <a:p>
            <a:pPr>
              <a:defRPr/>
            </a:pPr>
            <a:fld id="{BC746DFC-9129-459D-969B-018A55300B2C}" type="slidenum">
              <a:rPr lang="zh-CN" altLang="en-US" smtClean="0"/>
              <a:pPr>
                <a:defRPr/>
              </a:pPr>
              <a:t>58</a:t>
            </a:fld>
            <a:endParaRPr lang="en-US" altLang="zh-CN"/>
          </a:p>
        </p:txBody>
      </p:sp>
      <p:graphicFrame>
        <p:nvGraphicFramePr>
          <p:cNvPr id="3" name="对象 2"/>
          <p:cNvGraphicFramePr>
            <a:graphicFrameLocks noChangeAspect="1"/>
          </p:cNvGraphicFramePr>
          <p:nvPr>
            <p:extLst>
              <p:ext uri="{D42A27DB-BD31-4B8C-83A1-F6EECF244321}">
                <p14:modId xmlns:p14="http://schemas.microsoft.com/office/powerpoint/2010/main" val="1722933988"/>
              </p:ext>
            </p:extLst>
          </p:nvPr>
        </p:nvGraphicFramePr>
        <p:xfrm>
          <a:off x="0" y="2120900"/>
          <a:ext cx="9144000" cy="4737100"/>
        </p:xfrm>
        <a:graphic>
          <a:graphicData uri="http://schemas.openxmlformats.org/presentationml/2006/ole">
            <mc:AlternateContent xmlns:mc="http://schemas.openxmlformats.org/markup-compatibility/2006">
              <mc:Choice xmlns:v="urn:schemas-microsoft-com:vml" Requires="v">
                <p:oleObj spid="_x0000_s7394" name="Microsoft Drawing" r:id="rId3" imgW="4495800" imgH="2057400" progId="MSDraw">
                  <p:embed/>
                </p:oleObj>
              </mc:Choice>
              <mc:Fallback>
                <p:oleObj name="Microsoft Drawing" r:id="rId3" imgW="4495800" imgH="2057400" progId="MSDraw">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20900"/>
                        <a:ext cx="9144000" cy="4737100"/>
                      </a:xfrm>
                      <a:prstGeom prst="rect">
                        <a:avLst/>
                      </a:prstGeom>
                      <a:solidFill>
                        <a:srgbClr val="FFFFFF"/>
                      </a:solidFill>
                      <a:ln>
                        <a:noFill/>
                      </a:ln>
                    </p:spPr>
                  </p:pic>
                </p:oleObj>
              </mc:Fallback>
            </mc:AlternateContent>
          </a:graphicData>
        </a:graphic>
      </p:graphicFrame>
      <p:sp>
        <p:nvSpPr>
          <p:cNvPr id="5" name="TextBox 4"/>
          <p:cNvSpPr txBox="1"/>
          <p:nvPr/>
        </p:nvSpPr>
        <p:spPr>
          <a:xfrm>
            <a:off x="971600" y="1054632"/>
            <a:ext cx="7632848" cy="461665"/>
          </a:xfrm>
          <a:prstGeom prst="rect">
            <a:avLst/>
          </a:prstGeom>
          <a:noFill/>
        </p:spPr>
        <p:txBody>
          <a:bodyPr wrap="square" rtlCol="0">
            <a:spAutoFit/>
          </a:bodyPr>
          <a:lstStyle/>
          <a:p>
            <a:r>
              <a:rPr lang="zh-CN" altLang="en-US" sz="2400" b="1" dirty="0"/>
              <a:t>进行一次总线操作</a:t>
            </a:r>
            <a:r>
              <a:rPr lang="en-US" altLang="zh-CN" sz="2400" b="1" dirty="0"/>
              <a:t>(</a:t>
            </a:r>
            <a:r>
              <a:rPr lang="zh-CN" altLang="en-US" sz="2400" b="1" dirty="0"/>
              <a:t>访存或访</a:t>
            </a:r>
            <a:r>
              <a:rPr lang="en-US" altLang="zh-CN" sz="2400" b="1" dirty="0"/>
              <a:t>I/O)</a:t>
            </a:r>
            <a:r>
              <a:rPr lang="zh-CN" altLang="en-US" sz="2400" b="1" dirty="0"/>
              <a:t>至少需</a:t>
            </a:r>
            <a:r>
              <a:rPr lang="en-US" altLang="zh-CN" sz="2400" b="1" dirty="0"/>
              <a:t>4</a:t>
            </a:r>
            <a:r>
              <a:rPr lang="zh-CN" altLang="en-US" sz="2400" b="1" dirty="0"/>
              <a:t>个时钟周期</a:t>
            </a:r>
            <a:r>
              <a:rPr lang="en-US" altLang="zh-CN" sz="2400" b="1" dirty="0"/>
              <a:t>T</a:t>
            </a:r>
            <a:endParaRPr lang="zh-CN" altLang="en-US" sz="2400" b="1" dirty="0"/>
          </a:p>
        </p:txBody>
      </p:sp>
      <p:sp>
        <p:nvSpPr>
          <p:cNvPr id="6" name="文本框 5"/>
          <p:cNvSpPr txBox="1"/>
          <p:nvPr/>
        </p:nvSpPr>
        <p:spPr>
          <a:xfrm>
            <a:off x="1979712" y="4101440"/>
            <a:ext cx="1368152" cy="369332"/>
          </a:xfrm>
          <a:prstGeom prst="rect">
            <a:avLst/>
          </a:prstGeom>
          <a:noFill/>
        </p:spPr>
        <p:txBody>
          <a:bodyPr wrap="square" rtlCol="0">
            <a:spAutoFit/>
          </a:bodyPr>
          <a:lstStyle/>
          <a:p>
            <a:r>
              <a:rPr lang="zh-CN" altLang="en-US" dirty="0"/>
              <a:t>采样</a:t>
            </a:r>
            <a:r>
              <a:rPr lang="en-US" altLang="zh-CN" dirty="0"/>
              <a:t>READY</a:t>
            </a:r>
            <a:endParaRPr lang="zh-CN" altLang="en-US" dirty="0"/>
          </a:p>
        </p:txBody>
      </p:sp>
      <p:sp>
        <p:nvSpPr>
          <p:cNvPr id="7" name="文本框 6"/>
          <p:cNvSpPr txBox="1"/>
          <p:nvPr/>
        </p:nvSpPr>
        <p:spPr>
          <a:xfrm>
            <a:off x="5547395" y="4120118"/>
            <a:ext cx="1368152" cy="369332"/>
          </a:xfrm>
          <a:prstGeom prst="rect">
            <a:avLst/>
          </a:prstGeom>
          <a:noFill/>
        </p:spPr>
        <p:txBody>
          <a:bodyPr wrap="square" rtlCol="0">
            <a:spAutoFit/>
          </a:bodyPr>
          <a:lstStyle/>
          <a:p>
            <a:r>
              <a:rPr lang="zh-CN" altLang="en-US" dirty="0"/>
              <a:t>采样</a:t>
            </a:r>
            <a:r>
              <a:rPr lang="en-US" altLang="zh-CN" dirty="0"/>
              <a:t>READY</a:t>
            </a:r>
            <a:endParaRPr lang="zh-CN" altLang="en-US" dirty="0"/>
          </a:p>
        </p:txBody>
      </p:sp>
    </p:spTree>
    <p:extLst>
      <p:ext uri="{BB962C8B-B14F-4D97-AF65-F5344CB8AC3E}">
        <p14:creationId xmlns:p14="http://schemas.microsoft.com/office/powerpoint/2010/main" val="2949841"/>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2" y="214313"/>
            <a:ext cx="8044383" cy="982439"/>
          </a:xfrm>
        </p:spPr>
        <p:txBody>
          <a:bodyPr/>
          <a:lstStyle/>
          <a:p>
            <a:r>
              <a:rPr lang="en-US" altLang="zh-CN" dirty="0"/>
              <a:t>8088</a:t>
            </a:r>
            <a:r>
              <a:rPr lang="zh-CN" altLang="en-US" dirty="0"/>
              <a:t>最小模式下的读周期</a:t>
            </a:r>
          </a:p>
        </p:txBody>
      </p:sp>
      <p:sp>
        <p:nvSpPr>
          <p:cNvPr id="4" name="灯片编号占位符 3"/>
          <p:cNvSpPr>
            <a:spLocks noGrp="1"/>
          </p:cNvSpPr>
          <p:nvPr>
            <p:ph type="sldNum" sz="quarter" idx="12"/>
          </p:nvPr>
        </p:nvSpPr>
        <p:spPr/>
        <p:txBody>
          <a:bodyPr/>
          <a:lstStyle/>
          <a:p>
            <a:pPr>
              <a:defRPr/>
            </a:pPr>
            <a:fld id="{BC746DFC-9129-459D-969B-018A55300B2C}" type="slidenum">
              <a:rPr lang="zh-CN" altLang="en-US" smtClean="0"/>
              <a:pPr>
                <a:defRPr/>
              </a:pPr>
              <a:t>59</a:t>
            </a:fld>
            <a:endParaRPr lang="en-US" altLang="zh-CN"/>
          </a:p>
        </p:txBody>
      </p:sp>
      <p:pic>
        <p:nvPicPr>
          <p:cNvPr id="73730" name="Picture 2" descr="C:\Users\LIAOJM~1\AppData\Local\Temp\Rar$DIa0.009\b11.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136" y="1268760"/>
            <a:ext cx="7693820" cy="532859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bwMode="auto">
          <a:xfrm flipV="1">
            <a:off x="4067944" y="2348880"/>
            <a:ext cx="0" cy="1872208"/>
          </a:xfrm>
          <a:prstGeom prst="line">
            <a:avLst/>
          </a:prstGeom>
          <a:solidFill>
            <a:srgbClr val="FF6600"/>
          </a:solidFill>
          <a:ln w="28575" cap="sq" cmpd="sng" algn="ctr">
            <a:solidFill>
              <a:srgbClr val="FF6600"/>
            </a:solidFill>
            <a:prstDash val="solid"/>
            <a:round/>
            <a:headEnd type="none" w="sm" len="sm"/>
            <a:tailEnd type="none" w="sm" len="sm"/>
          </a:ln>
          <a:effectLst/>
        </p:spPr>
      </p:cxnSp>
      <p:cxnSp>
        <p:nvCxnSpPr>
          <p:cNvPr id="7" name="直接连接符 6"/>
          <p:cNvCxnSpPr/>
          <p:nvPr/>
        </p:nvCxnSpPr>
        <p:spPr bwMode="auto">
          <a:xfrm flipV="1">
            <a:off x="6948264" y="3429000"/>
            <a:ext cx="0" cy="1872208"/>
          </a:xfrm>
          <a:prstGeom prst="line">
            <a:avLst/>
          </a:prstGeom>
          <a:solidFill>
            <a:srgbClr val="FF6600"/>
          </a:solidFill>
          <a:ln w="28575" cap="sq" cmpd="sng" algn="ctr">
            <a:solidFill>
              <a:srgbClr val="FF6600"/>
            </a:solidFill>
            <a:prstDash val="solid"/>
            <a:round/>
            <a:headEnd type="none" w="sm" len="sm"/>
            <a:tailEnd type="none" w="sm" len="sm"/>
          </a:ln>
          <a:effectLst/>
        </p:spPr>
      </p:cxnSp>
      <p:sp>
        <p:nvSpPr>
          <p:cNvPr id="8" name="文本框 7"/>
          <p:cNvSpPr txBox="1"/>
          <p:nvPr/>
        </p:nvSpPr>
        <p:spPr>
          <a:xfrm>
            <a:off x="3995936" y="3933056"/>
            <a:ext cx="1369629" cy="369332"/>
          </a:xfrm>
          <a:prstGeom prst="rect">
            <a:avLst/>
          </a:prstGeom>
          <a:noFill/>
        </p:spPr>
        <p:txBody>
          <a:bodyPr wrap="square" rtlCol="0">
            <a:spAutoFit/>
          </a:bodyPr>
          <a:lstStyle/>
          <a:p>
            <a:r>
              <a:rPr lang="zh-CN" altLang="en-US" dirty="0">
                <a:solidFill>
                  <a:srgbClr val="C00000"/>
                </a:solidFill>
              </a:rPr>
              <a:t>地址锁定点</a:t>
            </a:r>
          </a:p>
        </p:txBody>
      </p:sp>
      <p:sp>
        <p:nvSpPr>
          <p:cNvPr id="9" name="文本框 8"/>
          <p:cNvSpPr txBox="1"/>
          <p:nvPr/>
        </p:nvSpPr>
        <p:spPr>
          <a:xfrm>
            <a:off x="6372200" y="3995003"/>
            <a:ext cx="1584176" cy="369332"/>
          </a:xfrm>
          <a:prstGeom prst="rect">
            <a:avLst/>
          </a:prstGeom>
          <a:noFill/>
        </p:spPr>
        <p:txBody>
          <a:bodyPr wrap="square" rtlCol="0">
            <a:spAutoFit/>
          </a:bodyPr>
          <a:lstStyle/>
          <a:p>
            <a:r>
              <a:rPr lang="zh-CN" altLang="en-US" dirty="0">
                <a:solidFill>
                  <a:srgbClr val="C00000"/>
                </a:solidFill>
              </a:rPr>
              <a:t>数据读入停止</a:t>
            </a:r>
          </a:p>
        </p:txBody>
      </p:sp>
    </p:spTree>
    <p:extLst>
      <p:ext uri="{BB962C8B-B14F-4D97-AF65-F5344CB8AC3E}">
        <p14:creationId xmlns:p14="http://schemas.microsoft.com/office/powerpoint/2010/main" val="2629019900"/>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down)">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AA1C4F4E-4524-4168-A1B1-A0328EF1CD0C}"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6</a:t>
            </a:fld>
            <a:endParaRPr lang="en-US" altLang="zh-CN" sz="1400" b="0">
              <a:solidFill>
                <a:schemeClr val="tx1"/>
              </a:solidFill>
              <a:ea typeface="宋体" pitchFamily="2" charset="-122"/>
            </a:endParaRPr>
          </a:p>
        </p:txBody>
      </p:sp>
      <p:sp>
        <p:nvSpPr>
          <p:cNvPr id="11267" name="Rectangle 2"/>
          <p:cNvSpPr>
            <a:spLocks noGrp="1" noChangeArrowheads="1"/>
          </p:cNvSpPr>
          <p:nvPr>
            <p:ph type="title"/>
          </p:nvPr>
        </p:nvSpPr>
        <p:spPr/>
        <p:txBody>
          <a:bodyPr/>
          <a:lstStyle/>
          <a:p>
            <a:pPr eaLnBrk="1" hangingPunct="1"/>
            <a:r>
              <a:rPr lang="zh-CN" altLang="en-US">
                <a:solidFill>
                  <a:srgbClr val="800000"/>
                </a:solidFill>
              </a:rPr>
              <a:t>最小模式下的总线连接示意图</a:t>
            </a:r>
          </a:p>
        </p:txBody>
      </p:sp>
      <p:sp>
        <p:nvSpPr>
          <p:cNvPr id="11268" name="Rectangle 3"/>
          <p:cNvSpPr>
            <a:spLocks noChangeArrowheads="1"/>
          </p:cNvSpPr>
          <p:nvPr/>
        </p:nvSpPr>
        <p:spPr bwMode="auto">
          <a:xfrm>
            <a:off x="2286000" y="2465388"/>
            <a:ext cx="1066800" cy="3276600"/>
          </a:xfrm>
          <a:prstGeom prst="rect">
            <a:avLst/>
          </a:prstGeom>
          <a:solidFill>
            <a:srgbClr val="339966"/>
          </a:solidFill>
          <a:ln w="9525">
            <a:solidFill>
              <a:schemeClr val="tx1"/>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1269" name="Rectangle 4"/>
          <p:cNvSpPr>
            <a:spLocks noChangeArrowheads="1"/>
          </p:cNvSpPr>
          <p:nvPr/>
        </p:nvSpPr>
        <p:spPr bwMode="auto">
          <a:xfrm>
            <a:off x="606425" y="3148013"/>
            <a:ext cx="1219200" cy="838200"/>
          </a:xfrm>
          <a:prstGeom prst="rect">
            <a:avLst/>
          </a:prstGeom>
          <a:solidFill>
            <a:srgbClr val="339966"/>
          </a:solidFill>
          <a:ln w="9525">
            <a:solidFill>
              <a:schemeClr val="tx1"/>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1270" name="Rectangle 5"/>
          <p:cNvSpPr>
            <a:spLocks noChangeArrowheads="1"/>
          </p:cNvSpPr>
          <p:nvPr/>
        </p:nvSpPr>
        <p:spPr bwMode="auto">
          <a:xfrm>
            <a:off x="4572000" y="2465388"/>
            <a:ext cx="1143000" cy="1143000"/>
          </a:xfrm>
          <a:prstGeom prst="rect">
            <a:avLst/>
          </a:prstGeom>
          <a:solidFill>
            <a:srgbClr val="339966"/>
          </a:solidFill>
          <a:ln w="9525">
            <a:solidFill>
              <a:schemeClr val="tx1"/>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1271" name="Rectangle 6"/>
          <p:cNvSpPr>
            <a:spLocks noChangeArrowheads="1"/>
          </p:cNvSpPr>
          <p:nvPr/>
        </p:nvSpPr>
        <p:spPr bwMode="auto">
          <a:xfrm>
            <a:off x="4572000" y="3760788"/>
            <a:ext cx="1143000" cy="1066800"/>
          </a:xfrm>
          <a:prstGeom prst="rect">
            <a:avLst/>
          </a:prstGeom>
          <a:solidFill>
            <a:srgbClr val="339966"/>
          </a:solidFill>
          <a:ln w="9525">
            <a:solidFill>
              <a:schemeClr val="tx1"/>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1272" name="Text Box 7"/>
          <p:cNvSpPr txBox="1">
            <a:spLocks noChangeArrowheads="1"/>
          </p:cNvSpPr>
          <p:nvPr/>
        </p:nvSpPr>
        <p:spPr bwMode="auto">
          <a:xfrm>
            <a:off x="2451100" y="3227388"/>
            <a:ext cx="838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bg1"/>
                </a:solidFill>
                <a:latin typeface="Times New Roman" pitchFamily="18" charset="0"/>
              </a:rPr>
              <a:t>8088</a:t>
            </a:r>
          </a:p>
          <a:p>
            <a:pPr eaLnBrk="1" hangingPunct="1">
              <a:lnSpc>
                <a:spcPct val="100000"/>
              </a:lnSpc>
              <a:spcBef>
                <a:spcPct val="50000"/>
              </a:spcBef>
              <a:spcAft>
                <a:spcPct val="0"/>
              </a:spcAft>
              <a:buClrTx/>
              <a:buSzTx/>
              <a:buFontTx/>
              <a:buNone/>
            </a:pPr>
            <a:r>
              <a:rPr kumimoji="1" lang="en-US" altLang="zh-CN" sz="2000">
                <a:solidFill>
                  <a:schemeClr val="bg1"/>
                </a:solidFill>
                <a:latin typeface="Times New Roman" pitchFamily="18" charset="0"/>
              </a:rPr>
              <a:t>CPU</a:t>
            </a:r>
          </a:p>
        </p:txBody>
      </p:sp>
      <p:sp>
        <p:nvSpPr>
          <p:cNvPr id="11273" name="Line 8"/>
          <p:cNvSpPr>
            <a:spLocks noChangeShapeType="1"/>
          </p:cNvSpPr>
          <p:nvPr/>
        </p:nvSpPr>
        <p:spPr bwMode="auto">
          <a:xfrm>
            <a:off x="3352800" y="2693988"/>
            <a:ext cx="1219200" cy="0"/>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4" name="Line 9"/>
          <p:cNvSpPr>
            <a:spLocks noChangeShapeType="1"/>
          </p:cNvSpPr>
          <p:nvPr/>
        </p:nvSpPr>
        <p:spPr bwMode="auto">
          <a:xfrm>
            <a:off x="3352800" y="5022850"/>
            <a:ext cx="1219200" cy="0"/>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AutoShape 11"/>
          <p:cNvSpPr>
            <a:spLocks noChangeArrowheads="1"/>
          </p:cNvSpPr>
          <p:nvPr/>
        </p:nvSpPr>
        <p:spPr bwMode="auto">
          <a:xfrm>
            <a:off x="3352800" y="3151188"/>
            <a:ext cx="1219200" cy="152400"/>
          </a:xfrm>
          <a:prstGeom prst="rightArrow">
            <a:avLst>
              <a:gd name="adj1" fmla="val 50000"/>
              <a:gd name="adj2" fmla="val 200000"/>
            </a:avLst>
          </a:prstGeom>
          <a:solidFill>
            <a:srgbClr val="FF6600"/>
          </a:solidFill>
          <a:ln w="9525">
            <a:solidFill>
              <a:srgbClr val="FF6600"/>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1277" name="AutoShape 12"/>
          <p:cNvSpPr>
            <a:spLocks noChangeArrowheads="1"/>
          </p:cNvSpPr>
          <p:nvPr/>
        </p:nvSpPr>
        <p:spPr bwMode="auto">
          <a:xfrm>
            <a:off x="3962400" y="4184650"/>
            <a:ext cx="609600" cy="152400"/>
          </a:xfrm>
          <a:prstGeom prst="rightArrow">
            <a:avLst>
              <a:gd name="adj1" fmla="val 50000"/>
              <a:gd name="adj2" fmla="val 100000"/>
            </a:avLst>
          </a:prstGeom>
          <a:solidFill>
            <a:srgbClr val="FF6600"/>
          </a:solidFill>
          <a:ln w="9525">
            <a:solidFill>
              <a:srgbClr val="FF6600"/>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1278" name="Text Box 13"/>
          <p:cNvSpPr txBox="1">
            <a:spLocks noChangeArrowheads="1"/>
          </p:cNvSpPr>
          <p:nvPr/>
        </p:nvSpPr>
        <p:spPr bwMode="auto">
          <a:xfrm>
            <a:off x="3810000" y="5232400"/>
            <a:ext cx="431799" cy="347663"/>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
              </a:lnSpc>
              <a:spcBef>
                <a:spcPct val="50000"/>
              </a:spcBef>
              <a:spcAft>
                <a:spcPct val="0"/>
              </a:spcAft>
              <a:buClrTx/>
              <a:buSzTx/>
              <a:buFontTx/>
              <a:buNone/>
            </a:pPr>
            <a:r>
              <a:rPr kumimoji="1" lang="zh-CN" altLang="en-US" sz="2400" b="0" dirty="0">
                <a:solidFill>
                  <a:schemeClr val="tx1"/>
                </a:solidFill>
                <a:latin typeface="Times New Roman" pitchFamily="18" charset="0"/>
              </a:rPr>
              <a:t>•</a:t>
            </a:r>
          </a:p>
          <a:p>
            <a:pPr eaLnBrk="1" hangingPunct="1">
              <a:lnSpc>
                <a:spcPct val="10000"/>
              </a:lnSpc>
              <a:spcBef>
                <a:spcPct val="50000"/>
              </a:spcBef>
              <a:spcAft>
                <a:spcPct val="0"/>
              </a:spcAft>
              <a:buClrTx/>
              <a:buSzTx/>
              <a:buFontTx/>
              <a:buNone/>
            </a:pPr>
            <a:r>
              <a:rPr kumimoji="1" lang="zh-CN" altLang="en-US" sz="2400" b="0" dirty="0">
                <a:solidFill>
                  <a:schemeClr val="tx1"/>
                </a:solidFill>
                <a:latin typeface="Times New Roman" pitchFamily="18" charset="0"/>
              </a:rPr>
              <a:t>•</a:t>
            </a:r>
          </a:p>
        </p:txBody>
      </p:sp>
      <p:sp>
        <p:nvSpPr>
          <p:cNvPr id="11279" name="AutoShape 14"/>
          <p:cNvSpPr>
            <a:spLocks/>
          </p:cNvSpPr>
          <p:nvPr/>
        </p:nvSpPr>
        <p:spPr bwMode="auto">
          <a:xfrm>
            <a:off x="4800600" y="4979988"/>
            <a:ext cx="228600" cy="685800"/>
          </a:xfrm>
          <a:prstGeom prst="rightBrace">
            <a:avLst>
              <a:gd name="adj1" fmla="val 25000"/>
              <a:gd name="adj2" fmla="val 50000"/>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1280" name="AutoShape 15"/>
          <p:cNvSpPr>
            <a:spLocks noChangeArrowheads="1"/>
          </p:cNvSpPr>
          <p:nvPr/>
        </p:nvSpPr>
        <p:spPr bwMode="auto">
          <a:xfrm>
            <a:off x="5181600" y="5208588"/>
            <a:ext cx="990600" cy="152400"/>
          </a:xfrm>
          <a:prstGeom prst="leftRightArrow">
            <a:avLst>
              <a:gd name="adj1" fmla="val 50000"/>
              <a:gd name="adj2" fmla="val 130000"/>
            </a:avLst>
          </a:prstGeom>
          <a:solidFill>
            <a:srgbClr val="FF6600"/>
          </a:solidFill>
          <a:ln w="9525">
            <a:solidFill>
              <a:srgbClr val="FF6600"/>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1281" name="Text Box 16"/>
          <p:cNvSpPr txBox="1">
            <a:spLocks noChangeArrowheads="1"/>
          </p:cNvSpPr>
          <p:nvPr/>
        </p:nvSpPr>
        <p:spPr bwMode="auto">
          <a:xfrm>
            <a:off x="6248400" y="5068888"/>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控制总线</a:t>
            </a:r>
            <a:endParaRPr kumimoji="1" lang="zh-CN" altLang="en-US" sz="2000" b="0">
              <a:solidFill>
                <a:schemeClr val="tx1"/>
              </a:solidFill>
              <a:latin typeface="Times New Roman" pitchFamily="18" charset="0"/>
              <a:ea typeface="宋体" pitchFamily="2" charset="-122"/>
            </a:endParaRPr>
          </a:p>
        </p:txBody>
      </p:sp>
      <p:sp>
        <p:nvSpPr>
          <p:cNvPr id="11282" name="AutoShape 17"/>
          <p:cNvSpPr>
            <a:spLocks noChangeArrowheads="1"/>
          </p:cNvSpPr>
          <p:nvPr/>
        </p:nvSpPr>
        <p:spPr bwMode="auto">
          <a:xfrm>
            <a:off x="5715000" y="4198938"/>
            <a:ext cx="990600" cy="152400"/>
          </a:xfrm>
          <a:prstGeom prst="leftRightArrow">
            <a:avLst>
              <a:gd name="adj1" fmla="val 50000"/>
              <a:gd name="adj2" fmla="val 130000"/>
            </a:avLst>
          </a:prstGeom>
          <a:solidFill>
            <a:srgbClr val="FF6600"/>
          </a:solidFill>
          <a:ln w="9525">
            <a:solidFill>
              <a:srgbClr val="FF6600"/>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1283" name="Text Box 18"/>
          <p:cNvSpPr txBox="1">
            <a:spLocks noChangeArrowheads="1"/>
          </p:cNvSpPr>
          <p:nvPr/>
        </p:nvSpPr>
        <p:spPr bwMode="auto">
          <a:xfrm>
            <a:off x="6680200" y="4038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数据总线</a:t>
            </a:r>
            <a:endParaRPr kumimoji="1" lang="zh-CN" altLang="en-US" sz="2000" b="0">
              <a:solidFill>
                <a:schemeClr val="tx1"/>
              </a:solidFill>
              <a:latin typeface="Times New Roman" pitchFamily="18" charset="0"/>
              <a:ea typeface="宋体" pitchFamily="2" charset="-122"/>
            </a:endParaRPr>
          </a:p>
        </p:txBody>
      </p:sp>
      <p:sp>
        <p:nvSpPr>
          <p:cNvPr id="11284" name="AutoShape 19"/>
          <p:cNvSpPr>
            <a:spLocks noChangeArrowheads="1"/>
          </p:cNvSpPr>
          <p:nvPr/>
        </p:nvSpPr>
        <p:spPr bwMode="auto">
          <a:xfrm>
            <a:off x="5715000" y="2922588"/>
            <a:ext cx="914400" cy="228600"/>
          </a:xfrm>
          <a:prstGeom prst="rightArrow">
            <a:avLst>
              <a:gd name="adj1" fmla="val 50000"/>
              <a:gd name="adj2" fmla="val 100000"/>
            </a:avLst>
          </a:prstGeom>
          <a:solidFill>
            <a:srgbClr val="FF6600"/>
          </a:solidFill>
          <a:ln w="9525">
            <a:solidFill>
              <a:srgbClr val="FF6600"/>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1285" name="Text Box 20"/>
          <p:cNvSpPr txBox="1">
            <a:spLocks noChangeArrowheads="1"/>
          </p:cNvSpPr>
          <p:nvPr/>
        </p:nvSpPr>
        <p:spPr bwMode="auto">
          <a:xfrm>
            <a:off x="6629400" y="2819400"/>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tx1"/>
                </a:solidFill>
                <a:latin typeface="Times New Roman" pitchFamily="18" charset="0"/>
                <a:ea typeface="宋体" pitchFamily="2" charset="-122"/>
              </a:rPr>
              <a:t>地址总线</a:t>
            </a:r>
          </a:p>
        </p:txBody>
      </p:sp>
      <p:sp>
        <p:nvSpPr>
          <p:cNvPr id="11286" name="Text Box 21"/>
          <p:cNvSpPr txBox="1">
            <a:spLocks noChangeArrowheads="1"/>
          </p:cNvSpPr>
          <p:nvPr/>
        </p:nvSpPr>
        <p:spPr bwMode="auto">
          <a:xfrm>
            <a:off x="4813300" y="2770188"/>
            <a:ext cx="7493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50000"/>
              </a:lnSpc>
              <a:spcBef>
                <a:spcPct val="50000"/>
              </a:spcBef>
              <a:spcAft>
                <a:spcPct val="0"/>
              </a:spcAft>
              <a:buClrTx/>
              <a:buSzTx/>
              <a:buFontTx/>
              <a:buNone/>
            </a:pPr>
            <a:r>
              <a:rPr kumimoji="1" lang="zh-CN" altLang="en-US" sz="2000">
                <a:solidFill>
                  <a:schemeClr val="bg1"/>
                </a:solidFill>
                <a:latin typeface="Times New Roman" pitchFamily="18" charset="0"/>
              </a:rPr>
              <a:t>地址</a:t>
            </a:r>
          </a:p>
          <a:p>
            <a:pPr eaLnBrk="1" hangingPunct="1">
              <a:lnSpc>
                <a:spcPct val="50000"/>
              </a:lnSpc>
              <a:spcBef>
                <a:spcPct val="50000"/>
              </a:spcBef>
              <a:spcAft>
                <a:spcPct val="0"/>
              </a:spcAft>
              <a:buClrTx/>
              <a:buSzTx/>
              <a:buFontTx/>
              <a:buNone/>
            </a:pPr>
            <a:r>
              <a:rPr kumimoji="1" lang="zh-CN" altLang="en-US" sz="2000">
                <a:solidFill>
                  <a:schemeClr val="bg1"/>
                </a:solidFill>
                <a:latin typeface="Times New Roman" pitchFamily="18" charset="0"/>
              </a:rPr>
              <a:t>锁存</a:t>
            </a:r>
          </a:p>
        </p:txBody>
      </p:sp>
      <p:sp>
        <p:nvSpPr>
          <p:cNvPr id="11287" name="Text Box 22"/>
          <p:cNvSpPr txBox="1">
            <a:spLocks noChangeArrowheads="1"/>
          </p:cNvSpPr>
          <p:nvPr/>
        </p:nvSpPr>
        <p:spPr bwMode="auto">
          <a:xfrm>
            <a:off x="4800600" y="4003675"/>
            <a:ext cx="711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50000"/>
              </a:lnSpc>
              <a:spcBef>
                <a:spcPct val="50000"/>
              </a:spcBef>
              <a:spcAft>
                <a:spcPct val="0"/>
              </a:spcAft>
              <a:buClrTx/>
              <a:buSzTx/>
              <a:buFontTx/>
              <a:buNone/>
            </a:pPr>
            <a:r>
              <a:rPr kumimoji="1" lang="zh-CN" altLang="en-US" sz="2000">
                <a:solidFill>
                  <a:schemeClr val="bg1"/>
                </a:solidFill>
                <a:latin typeface="Times New Roman" pitchFamily="18" charset="0"/>
              </a:rPr>
              <a:t>数据</a:t>
            </a:r>
          </a:p>
          <a:p>
            <a:pPr eaLnBrk="1" hangingPunct="1">
              <a:lnSpc>
                <a:spcPct val="50000"/>
              </a:lnSpc>
              <a:spcBef>
                <a:spcPct val="50000"/>
              </a:spcBef>
              <a:spcAft>
                <a:spcPct val="0"/>
              </a:spcAft>
              <a:buClrTx/>
              <a:buSzTx/>
              <a:buFontTx/>
              <a:buNone/>
            </a:pPr>
            <a:r>
              <a:rPr kumimoji="1" lang="zh-CN" altLang="en-US" sz="2000">
                <a:solidFill>
                  <a:schemeClr val="bg1"/>
                </a:solidFill>
                <a:latin typeface="Times New Roman" pitchFamily="18" charset="0"/>
              </a:rPr>
              <a:t>收发</a:t>
            </a:r>
          </a:p>
        </p:txBody>
      </p:sp>
      <p:sp>
        <p:nvSpPr>
          <p:cNvPr id="11288" name="Text Box 23"/>
          <p:cNvSpPr txBox="1">
            <a:spLocks noChangeArrowheads="1"/>
          </p:cNvSpPr>
          <p:nvPr/>
        </p:nvSpPr>
        <p:spPr bwMode="auto">
          <a:xfrm>
            <a:off x="3581400" y="2236788"/>
            <a:ext cx="914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en-US" altLang="zh-CN" sz="2000">
                <a:solidFill>
                  <a:schemeClr val="tx1"/>
                </a:solidFill>
                <a:latin typeface="Times New Roman" pitchFamily="18" charset="0"/>
              </a:rPr>
              <a:t>ALE</a:t>
            </a:r>
          </a:p>
        </p:txBody>
      </p:sp>
      <p:sp>
        <p:nvSpPr>
          <p:cNvPr id="11289" name="Text Box 24"/>
          <p:cNvSpPr txBox="1">
            <a:spLocks noChangeArrowheads="1"/>
          </p:cNvSpPr>
          <p:nvPr/>
        </p:nvSpPr>
        <p:spPr bwMode="auto">
          <a:xfrm>
            <a:off x="736600" y="3303588"/>
            <a:ext cx="1041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50000"/>
              </a:lnSpc>
              <a:spcBef>
                <a:spcPct val="50000"/>
              </a:spcBef>
              <a:spcAft>
                <a:spcPct val="0"/>
              </a:spcAft>
              <a:buClrTx/>
              <a:buSzTx/>
              <a:buFontTx/>
              <a:buNone/>
            </a:pPr>
            <a:r>
              <a:rPr kumimoji="1" lang="zh-CN" altLang="en-US" sz="2000">
                <a:solidFill>
                  <a:schemeClr val="bg1"/>
                </a:solidFill>
                <a:latin typeface="Times New Roman" pitchFamily="18" charset="0"/>
              </a:rPr>
              <a:t>时钟发</a:t>
            </a:r>
          </a:p>
          <a:p>
            <a:pPr eaLnBrk="1" hangingPunct="1">
              <a:lnSpc>
                <a:spcPct val="50000"/>
              </a:lnSpc>
              <a:spcBef>
                <a:spcPct val="50000"/>
              </a:spcBef>
              <a:spcAft>
                <a:spcPct val="0"/>
              </a:spcAft>
              <a:buClrTx/>
              <a:buSzTx/>
              <a:buFontTx/>
              <a:buNone/>
            </a:pPr>
            <a:r>
              <a:rPr kumimoji="1" lang="zh-CN" altLang="en-US" sz="2000">
                <a:solidFill>
                  <a:schemeClr val="bg1"/>
                </a:solidFill>
                <a:latin typeface="Times New Roman" pitchFamily="18" charset="0"/>
              </a:rPr>
              <a:t>生    器</a:t>
            </a:r>
          </a:p>
        </p:txBody>
      </p:sp>
      <p:sp>
        <p:nvSpPr>
          <p:cNvPr id="11290" name="Line 25"/>
          <p:cNvSpPr>
            <a:spLocks noChangeShapeType="1"/>
          </p:cNvSpPr>
          <p:nvPr/>
        </p:nvSpPr>
        <p:spPr bwMode="auto">
          <a:xfrm>
            <a:off x="1841500" y="3379788"/>
            <a:ext cx="457200" cy="0"/>
          </a:xfrm>
          <a:prstGeom prst="line">
            <a:avLst/>
          </a:prstGeom>
          <a:noFill/>
          <a:ln w="25400">
            <a:solidFill>
              <a:srgbClr val="FF6600"/>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1" name="Line 26"/>
          <p:cNvSpPr>
            <a:spLocks noChangeShapeType="1"/>
          </p:cNvSpPr>
          <p:nvPr/>
        </p:nvSpPr>
        <p:spPr bwMode="auto">
          <a:xfrm>
            <a:off x="1841500" y="3608388"/>
            <a:ext cx="457200" cy="0"/>
          </a:xfrm>
          <a:prstGeom prst="line">
            <a:avLst/>
          </a:prstGeom>
          <a:noFill/>
          <a:ln w="25400">
            <a:solidFill>
              <a:srgbClr val="FF6600"/>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Line 27"/>
          <p:cNvSpPr>
            <a:spLocks noChangeShapeType="1"/>
          </p:cNvSpPr>
          <p:nvPr/>
        </p:nvSpPr>
        <p:spPr bwMode="auto">
          <a:xfrm>
            <a:off x="1841500" y="3836988"/>
            <a:ext cx="457200" cy="0"/>
          </a:xfrm>
          <a:prstGeom prst="line">
            <a:avLst/>
          </a:prstGeom>
          <a:noFill/>
          <a:ln w="25400">
            <a:solidFill>
              <a:srgbClr val="FF6600"/>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3" name="Line 28"/>
          <p:cNvSpPr>
            <a:spLocks noChangeShapeType="1"/>
          </p:cNvSpPr>
          <p:nvPr/>
        </p:nvSpPr>
        <p:spPr bwMode="auto">
          <a:xfrm flipV="1">
            <a:off x="711200" y="269398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4" name="Line 29"/>
          <p:cNvSpPr>
            <a:spLocks noChangeShapeType="1"/>
          </p:cNvSpPr>
          <p:nvPr/>
        </p:nvSpPr>
        <p:spPr bwMode="auto">
          <a:xfrm>
            <a:off x="711200" y="2693988"/>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5" name="Line 30"/>
          <p:cNvSpPr>
            <a:spLocks noChangeShapeType="1"/>
          </p:cNvSpPr>
          <p:nvPr/>
        </p:nvSpPr>
        <p:spPr bwMode="auto">
          <a:xfrm>
            <a:off x="1016000" y="254158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6" name="Line 31"/>
          <p:cNvSpPr>
            <a:spLocks noChangeShapeType="1"/>
          </p:cNvSpPr>
          <p:nvPr/>
        </p:nvSpPr>
        <p:spPr bwMode="auto">
          <a:xfrm>
            <a:off x="1397000" y="254158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7" name="Rectangle 32"/>
          <p:cNvSpPr>
            <a:spLocks noChangeArrowheads="1"/>
          </p:cNvSpPr>
          <p:nvPr/>
        </p:nvSpPr>
        <p:spPr bwMode="auto">
          <a:xfrm>
            <a:off x="1092200" y="2541588"/>
            <a:ext cx="228600" cy="304800"/>
          </a:xfrm>
          <a:prstGeom prst="rect">
            <a:avLst/>
          </a:prstGeom>
          <a:solidFill>
            <a:srgbClr val="339966"/>
          </a:solidFill>
          <a:ln w="9525">
            <a:solidFill>
              <a:schemeClr val="tx1"/>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1298" name="Line 33"/>
          <p:cNvSpPr>
            <a:spLocks noChangeShapeType="1"/>
          </p:cNvSpPr>
          <p:nvPr/>
        </p:nvSpPr>
        <p:spPr bwMode="auto">
          <a:xfrm>
            <a:off x="1397000" y="2693988"/>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9" name="Line 34"/>
          <p:cNvSpPr>
            <a:spLocks noChangeShapeType="1"/>
          </p:cNvSpPr>
          <p:nvPr/>
        </p:nvSpPr>
        <p:spPr bwMode="auto">
          <a:xfrm>
            <a:off x="1701800" y="269398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0" name="Rectangle 35"/>
          <p:cNvSpPr>
            <a:spLocks noChangeArrowheads="1"/>
          </p:cNvSpPr>
          <p:nvPr/>
        </p:nvSpPr>
        <p:spPr bwMode="auto">
          <a:xfrm>
            <a:off x="3886200" y="3275013"/>
            <a:ext cx="76200" cy="1019175"/>
          </a:xfrm>
          <a:prstGeom prst="rect">
            <a:avLst/>
          </a:prstGeom>
          <a:solidFill>
            <a:srgbClr val="FF6600"/>
          </a:solidFill>
          <a:ln w="9525">
            <a:solidFill>
              <a:srgbClr val="FF6600"/>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37" name="Line 9"/>
          <p:cNvSpPr>
            <a:spLocks noChangeShapeType="1"/>
          </p:cNvSpPr>
          <p:nvPr/>
        </p:nvSpPr>
        <p:spPr bwMode="auto">
          <a:xfrm>
            <a:off x="3352800" y="5653576"/>
            <a:ext cx="1219200" cy="0"/>
          </a:xfrm>
          <a:prstGeom prst="line">
            <a:avLst/>
          </a:prstGeom>
          <a:noFill/>
          <a:ln w="22225">
            <a:solidFill>
              <a:schemeClr val="tx1"/>
            </a:solidFill>
            <a:round/>
            <a:headEnd/>
            <a:tailEnd type="triangle" w="lg"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blinds/>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214313"/>
            <a:ext cx="7972375" cy="694407"/>
          </a:xfrm>
        </p:spPr>
        <p:txBody>
          <a:bodyPr/>
          <a:lstStyle/>
          <a:p>
            <a:r>
              <a:rPr lang="en-US" altLang="zh-CN" dirty="0"/>
              <a:t>8088</a:t>
            </a:r>
            <a:r>
              <a:rPr lang="zh-CN" altLang="en-US" dirty="0"/>
              <a:t>最小模式下的写周期</a:t>
            </a:r>
          </a:p>
        </p:txBody>
      </p:sp>
      <p:sp>
        <p:nvSpPr>
          <p:cNvPr id="4" name="灯片编号占位符 3"/>
          <p:cNvSpPr>
            <a:spLocks noGrp="1"/>
          </p:cNvSpPr>
          <p:nvPr>
            <p:ph type="sldNum" sz="quarter" idx="12"/>
          </p:nvPr>
        </p:nvSpPr>
        <p:spPr/>
        <p:txBody>
          <a:bodyPr/>
          <a:lstStyle/>
          <a:p>
            <a:pPr>
              <a:defRPr/>
            </a:pPr>
            <a:fld id="{BC746DFC-9129-459D-969B-018A55300B2C}" type="slidenum">
              <a:rPr lang="zh-CN" altLang="en-US" smtClean="0"/>
              <a:pPr>
                <a:defRPr/>
              </a:pPr>
              <a:t>60</a:t>
            </a:fld>
            <a:endParaRPr lang="en-US" altLang="zh-CN"/>
          </a:p>
        </p:txBody>
      </p:sp>
      <p:pic>
        <p:nvPicPr>
          <p:cNvPr id="72706" name="Picture 2" descr="C:\Users\LIAOJM~1\AppData\Local\Temp\Rar$DIa0.097\b12.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2648" y="908720"/>
            <a:ext cx="8097784" cy="5658634"/>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bwMode="auto">
          <a:xfrm flipV="1">
            <a:off x="3779912" y="2060848"/>
            <a:ext cx="0" cy="1944216"/>
          </a:xfrm>
          <a:prstGeom prst="line">
            <a:avLst/>
          </a:prstGeom>
          <a:solidFill>
            <a:srgbClr val="FF6600"/>
          </a:solidFill>
          <a:ln w="28575" cap="sq" cmpd="sng" algn="ctr">
            <a:solidFill>
              <a:srgbClr val="FF6600"/>
            </a:solidFill>
            <a:prstDash val="solid"/>
            <a:round/>
            <a:headEnd type="none" w="sm" len="sm"/>
            <a:tailEnd type="none" w="sm" len="sm"/>
          </a:ln>
          <a:effectLst/>
        </p:spPr>
      </p:cxnSp>
      <p:sp>
        <p:nvSpPr>
          <p:cNvPr id="6" name="文本框 5"/>
          <p:cNvSpPr txBox="1"/>
          <p:nvPr/>
        </p:nvSpPr>
        <p:spPr>
          <a:xfrm>
            <a:off x="3707904" y="3717032"/>
            <a:ext cx="1369629" cy="369332"/>
          </a:xfrm>
          <a:prstGeom prst="rect">
            <a:avLst/>
          </a:prstGeom>
          <a:noFill/>
        </p:spPr>
        <p:txBody>
          <a:bodyPr wrap="square" rtlCol="0">
            <a:spAutoFit/>
          </a:bodyPr>
          <a:lstStyle/>
          <a:p>
            <a:r>
              <a:rPr lang="zh-CN" altLang="en-US" dirty="0">
                <a:solidFill>
                  <a:srgbClr val="C00000"/>
                </a:solidFill>
              </a:rPr>
              <a:t>地址锁定点</a:t>
            </a:r>
          </a:p>
        </p:txBody>
      </p:sp>
      <p:cxnSp>
        <p:nvCxnSpPr>
          <p:cNvPr id="8" name="直接连接符 7"/>
          <p:cNvCxnSpPr/>
          <p:nvPr/>
        </p:nvCxnSpPr>
        <p:spPr bwMode="auto">
          <a:xfrm flipV="1">
            <a:off x="6826126" y="3212976"/>
            <a:ext cx="0" cy="1994927"/>
          </a:xfrm>
          <a:prstGeom prst="line">
            <a:avLst/>
          </a:prstGeom>
          <a:solidFill>
            <a:srgbClr val="FF6600"/>
          </a:solidFill>
          <a:ln w="28575" cap="sq" cmpd="sng" algn="ctr">
            <a:solidFill>
              <a:srgbClr val="FF6600"/>
            </a:solidFill>
            <a:prstDash val="solid"/>
            <a:round/>
            <a:headEnd type="none" w="sm" len="sm"/>
            <a:tailEnd type="none" w="sm" len="sm"/>
          </a:ln>
          <a:effectLst/>
        </p:spPr>
      </p:cxnSp>
      <p:sp>
        <p:nvSpPr>
          <p:cNvPr id="9" name="文本框 8"/>
          <p:cNvSpPr txBox="1"/>
          <p:nvPr/>
        </p:nvSpPr>
        <p:spPr>
          <a:xfrm>
            <a:off x="5347853" y="3871213"/>
            <a:ext cx="1584176" cy="369332"/>
          </a:xfrm>
          <a:prstGeom prst="rect">
            <a:avLst/>
          </a:prstGeom>
          <a:noFill/>
        </p:spPr>
        <p:txBody>
          <a:bodyPr wrap="square" rtlCol="0">
            <a:spAutoFit/>
          </a:bodyPr>
          <a:lstStyle/>
          <a:p>
            <a:r>
              <a:rPr lang="zh-CN" altLang="en-US" dirty="0">
                <a:solidFill>
                  <a:srgbClr val="C00000"/>
                </a:solidFill>
              </a:rPr>
              <a:t>数据输出停止</a:t>
            </a:r>
          </a:p>
        </p:txBody>
      </p:sp>
    </p:spTree>
    <p:extLst>
      <p:ext uri="{BB962C8B-B14F-4D97-AF65-F5344CB8AC3E}">
        <p14:creationId xmlns:p14="http://schemas.microsoft.com/office/powerpoint/2010/main" val="4031745870"/>
      </p:ext>
    </p:extLst>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65D7FBA-221F-470E-B0B2-7267837FFD35}" type="slidenum">
              <a:rPr lang="zh-CN" altLang="zh-CN" sz="1400" smtClean="0"/>
              <a:pPr>
                <a:spcBef>
                  <a:spcPct val="0"/>
                </a:spcBef>
                <a:buFontTx/>
                <a:buNone/>
              </a:pPr>
              <a:t>61</a:t>
            </a:fld>
            <a:endParaRPr lang="zh-CN" altLang="zh-CN" sz="1400"/>
          </a:p>
        </p:txBody>
      </p:sp>
      <p:sp>
        <p:nvSpPr>
          <p:cNvPr id="3075" name="Text Box 2"/>
          <p:cNvSpPr txBox="1">
            <a:spLocks noChangeArrowheads="1"/>
          </p:cNvSpPr>
          <p:nvPr/>
        </p:nvSpPr>
        <p:spPr bwMode="auto">
          <a:xfrm>
            <a:off x="900113" y="260350"/>
            <a:ext cx="8047037" cy="769441"/>
          </a:xfrm>
          <a:prstGeom prst="rect">
            <a:avLst/>
          </a:prstGeom>
          <a:solidFill>
            <a:schemeClr val="bg1"/>
          </a:solidFill>
          <a:ln>
            <a:noFill/>
          </a:ln>
          <a:effec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4400" b="1" dirty="0">
                <a:solidFill>
                  <a:srgbClr val="990033"/>
                </a:solidFill>
                <a:latin typeface="黑体" panose="02010609060101010101" pitchFamily="49" charset="-122"/>
                <a:ea typeface="黑体" panose="02010609060101010101" pitchFamily="49" charset="-122"/>
                <a:cs typeface="+mj-cs"/>
              </a:rPr>
              <a:t>七</a:t>
            </a:r>
            <a:r>
              <a:rPr lang="en-US" altLang="zh-CN" sz="4400" b="1" dirty="0">
                <a:solidFill>
                  <a:srgbClr val="990033"/>
                </a:solidFill>
                <a:latin typeface="+mj-lt"/>
                <a:ea typeface="+mj-ea"/>
                <a:cs typeface="+mj-cs"/>
              </a:rPr>
              <a:t>. </a:t>
            </a:r>
            <a:r>
              <a:rPr lang="zh-CN" altLang="zh-CN" sz="4400" b="1" dirty="0">
                <a:solidFill>
                  <a:srgbClr val="990033"/>
                </a:solidFill>
                <a:latin typeface="+mj-lt"/>
                <a:ea typeface="+mj-ea"/>
                <a:cs typeface="+mj-cs"/>
              </a:rPr>
              <a:t>IA-32微处理器</a:t>
            </a:r>
            <a:r>
              <a:rPr lang="zh-CN" altLang="en-US" sz="4400" b="1" dirty="0">
                <a:solidFill>
                  <a:srgbClr val="990033"/>
                </a:solidFill>
                <a:latin typeface="+mj-lt"/>
                <a:ea typeface="+mj-ea"/>
                <a:cs typeface="+mj-cs"/>
              </a:rPr>
              <a:t>及工作方式</a:t>
            </a:r>
            <a:endParaRPr lang="zh-CN" altLang="zh-CN" sz="4400" b="1" dirty="0">
              <a:solidFill>
                <a:srgbClr val="990033"/>
              </a:solidFill>
              <a:latin typeface="+mj-lt"/>
              <a:ea typeface="+mj-ea"/>
              <a:cs typeface="+mj-cs"/>
            </a:endParaRPr>
          </a:p>
        </p:txBody>
      </p:sp>
      <p:sp>
        <p:nvSpPr>
          <p:cNvPr id="2" name="Text Box 3"/>
          <p:cNvSpPr txBox="1">
            <a:spLocks noChangeArrowheads="1"/>
          </p:cNvSpPr>
          <p:nvPr/>
        </p:nvSpPr>
        <p:spPr bwMode="auto">
          <a:xfrm>
            <a:off x="827584" y="1216481"/>
            <a:ext cx="2952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800" b="1" dirty="0">
                <a:solidFill>
                  <a:schemeClr val="bg2"/>
                </a:solidFill>
              </a:rPr>
              <a:t>本</a:t>
            </a:r>
            <a:r>
              <a:rPr lang="zh-CN" altLang="en-US" sz="2800" b="1" dirty="0">
                <a:solidFill>
                  <a:schemeClr val="bg2"/>
                </a:solidFill>
              </a:rPr>
              <a:t>节</a:t>
            </a:r>
            <a:r>
              <a:rPr lang="zh-CN" altLang="zh-CN" sz="2800" b="1" dirty="0">
                <a:solidFill>
                  <a:schemeClr val="bg2"/>
                </a:solidFill>
              </a:rPr>
              <a:t>内容</a:t>
            </a:r>
            <a:r>
              <a:rPr lang="zh-CN" altLang="en-US" sz="2800" b="1" dirty="0">
                <a:solidFill>
                  <a:schemeClr val="bg2"/>
                </a:solidFill>
              </a:rPr>
              <a:t>包括</a:t>
            </a:r>
            <a:r>
              <a:rPr lang="zh-CN" altLang="zh-CN" sz="2800" b="1" dirty="0">
                <a:solidFill>
                  <a:schemeClr val="bg2"/>
                </a:solidFill>
              </a:rPr>
              <a:t>：</a:t>
            </a:r>
            <a:endParaRPr lang="zh-CN" altLang="zh-CN" sz="2400" b="1" dirty="0">
              <a:solidFill>
                <a:schemeClr val="hlink"/>
              </a:solidFill>
            </a:endParaRPr>
          </a:p>
        </p:txBody>
      </p:sp>
      <p:sp>
        <p:nvSpPr>
          <p:cNvPr id="3076" name="Text Box 4"/>
          <p:cNvSpPr txBox="1">
            <a:spLocks noChangeArrowheads="1"/>
          </p:cNvSpPr>
          <p:nvPr/>
        </p:nvSpPr>
        <p:spPr bwMode="auto">
          <a:xfrm>
            <a:off x="1979712" y="1820832"/>
            <a:ext cx="4536802" cy="2462213"/>
          </a:xfrm>
          <a:prstGeom prst="rect">
            <a:avLst/>
          </a:prstGeom>
          <a:solidFill>
            <a:srgbClr val="FFFF99"/>
          </a:solid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chemeClr val="hlink"/>
              </a:buClr>
              <a:buFont typeface="Wingdings" panose="05000000000000000000" pitchFamily="2" charset="2"/>
              <a:buChar char="u"/>
            </a:pPr>
            <a:r>
              <a:rPr lang="zh-CN" altLang="zh-CN" sz="2800" b="1" dirty="0">
                <a:solidFill>
                  <a:schemeClr val="bg2"/>
                </a:solidFill>
              </a:rPr>
              <a:t>IA-32微处理器结构</a:t>
            </a:r>
          </a:p>
          <a:p>
            <a:pPr eaLnBrk="1" hangingPunct="1">
              <a:spcBef>
                <a:spcPct val="50000"/>
              </a:spcBef>
              <a:buClr>
                <a:schemeClr val="hlink"/>
              </a:buClr>
              <a:buFont typeface="Wingdings" panose="05000000000000000000" pitchFamily="2" charset="2"/>
              <a:buChar char="u"/>
            </a:pPr>
            <a:r>
              <a:rPr lang="zh-CN" altLang="zh-CN" sz="2800" b="1" dirty="0">
                <a:solidFill>
                  <a:schemeClr val="bg2"/>
                </a:solidFill>
              </a:rPr>
              <a:t>IA-32微处理器工作方式</a:t>
            </a:r>
            <a:endParaRPr lang="en-US" altLang="zh-CN" sz="2800" b="1" dirty="0">
              <a:solidFill>
                <a:schemeClr val="bg2"/>
              </a:solidFill>
            </a:endParaRPr>
          </a:p>
          <a:p>
            <a:pPr eaLnBrk="1" hangingPunct="1">
              <a:spcBef>
                <a:spcPct val="50000"/>
              </a:spcBef>
              <a:buClr>
                <a:schemeClr val="hlink"/>
              </a:buClr>
              <a:buFont typeface="Wingdings" panose="05000000000000000000" pitchFamily="2" charset="2"/>
              <a:buChar char="u"/>
            </a:pPr>
            <a:r>
              <a:rPr lang="zh-CN" altLang="en-US" sz="2800" b="1" dirty="0">
                <a:latin typeface="宋体" panose="02010600030101010101" pitchFamily="2" charset="-122"/>
              </a:rPr>
              <a:t>保护模式下的存储器访问</a:t>
            </a:r>
            <a:endParaRPr lang="en-US" altLang="zh-CN" sz="2800" b="1" dirty="0">
              <a:latin typeface="宋体" panose="02010600030101010101" pitchFamily="2" charset="-122"/>
            </a:endParaRPr>
          </a:p>
          <a:p>
            <a:pPr eaLnBrk="1" hangingPunct="1">
              <a:spcBef>
                <a:spcPct val="50000"/>
              </a:spcBef>
              <a:buClr>
                <a:schemeClr val="hlink"/>
              </a:buClr>
              <a:buFont typeface="Wingdings" panose="05000000000000000000" pitchFamily="2" charset="2"/>
              <a:buChar char="u"/>
            </a:pPr>
            <a:r>
              <a:rPr lang="en-US" altLang="zh-CN" sz="2800" b="1" dirty="0">
                <a:cs typeface="Times New Roman" panose="02020603050405020304" pitchFamily="18" charset="0"/>
              </a:rPr>
              <a:t>IA-32e</a:t>
            </a:r>
            <a:r>
              <a:rPr lang="zh-CN" altLang="en-US" sz="2800" b="1" dirty="0">
                <a:cs typeface="Times New Roman" panose="02020603050405020304" pitchFamily="18" charset="0"/>
              </a:rPr>
              <a:t>微处理器结构简介</a:t>
            </a:r>
            <a:endParaRPr lang="zh-CN" altLang="zh-CN" sz="2800" b="1" dirty="0">
              <a:cs typeface="Times New Roman" panose="02020603050405020304" pitchFamily="18" charset="0"/>
            </a:endParaRPr>
          </a:p>
        </p:txBody>
      </p:sp>
      <p:sp>
        <p:nvSpPr>
          <p:cNvPr id="3077" name="Text Box 5"/>
          <p:cNvSpPr txBox="1">
            <a:spLocks noChangeArrowheads="1"/>
          </p:cNvSpPr>
          <p:nvPr/>
        </p:nvSpPr>
        <p:spPr bwMode="auto">
          <a:xfrm>
            <a:off x="827584" y="5283205"/>
            <a:ext cx="7776864"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800" b="1" dirty="0"/>
              <a:t>      Intel公司将</a:t>
            </a:r>
            <a:r>
              <a:rPr lang="en-US" altLang="zh-CN" sz="2800" b="1" dirty="0"/>
              <a:t>80286</a:t>
            </a:r>
            <a:r>
              <a:rPr lang="zh-CN" altLang="en-US" sz="2800" b="1" dirty="0"/>
              <a:t>之后的</a:t>
            </a:r>
            <a:r>
              <a:rPr lang="zh-CN" altLang="zh-CN" sz="2800" b="1" dirty="0"/>
              <a:t>80X86</a:t>
            </a:r>
            <a:r>
              <a:rPr lang="en-US" altLang="zh-CN" sz="2800" b="1" dirty="0"/>
              <a:t> 32</a:t>
            </a:r>
            <a:r>
              <a:rPr lang="zh-CN" altLang="en-US" sz="2800" b="1" dirty="0"/>
              <a:t>位</a:t>
            </a:r>
            <a:r>
              <a:rPr lang="zh-CN" altLang="zh-CN" sz="2800" b="1" dirty="0"/>
              <a:t>微处理器称为IA(Intel Architecture)-32结构。</a:t>
            </a:r>
          </a:p>
        </p:txBody>
      </p:sp>
      <p:sp>
        <p:nvSpPr>
          <p:cNvPr id="7" name="Text Box 2"/>
          <p:cNvSpPr txBox="1">
            <a:spLocks noChangeArrowheads="1"/>
          </p:cNvSpPr>
          <p:nvPr/>
        </p:nvSpPr>
        <p:spPr bwMode="auto">
          <a:xfrm>
            <a:off x="1727833" y="4759985"/>
            <a:ext cx="5040560" cy="52322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zh-CN" altLang="en-US" sz="2800" b="1" dirty="0">
                <a:solidFill>
                  <a:schemeClr val="hlink"/>
                </a:solidFill>
              </a:rPr>
              <a:t>（一）</a:t>
            </a:r>
            <a:r>
              <a:rPr lang="en-US" altLang="zh-CN" sz="2800" b="1" dirty="0">
                <a:solidFill>
                  <a:schemeClr val="hlink"/>
                </a:solidFill>
              </a:rPr>
              <a:t> </a:t>
            </a:r>
            <a:r>
              <a:rPr lang="zh-CN" altLang="zh-CN" sz="2800" b="1" dirty="0">
                <a:solidFill>
                  <a:schemeClr val="hlink"/>
                </a:solidFill>
              </a:rPr>
              <a:t>IA-32微处理器</a:t>
            </a:r>
            <a:r>
              <a:rPr lang="zh-CN" altLang="en-US" sz="2800" b="1" dirty="0">
                <a:solidFill>
                  <a:schemeClr val="hlink"/>
                </a:solidFill>
              </a:rPr>
              <a:t>简介</a:t>
            </a:r>
            <a:endParaRPr lang="zh-CN" altLang="zh-CN" sz="2800" b="1" dirty="0">
              <a:solidFill>
                <a:schemeClr val="hlink"/>
              </a:solidFill>
            </a:endParaRPr>
          </a:p>
        </p:txBody>
      </p:sp>
    </p:spTree>
    <p:extLst>
      <p:ext uri="{BB962C8B-B14F-4D97-AF65-F5344CB8AC3E}">
        <p14:creationId xmlns:p14="http://schemas.microsoft.com/office/powerpoint/2010/main" val="3905611038"/>
      </p:ext>
    </p:extLst>
  </p:cSld>
  <p:clrMapOvr>
    <a:masterClrMapping/>
  </p:clrMapOvr>
  <p:transition spd="med">
    <p:zoom dir="in"/>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3076"/>
                                        </p:tgtEl>
                                        <p:attrNameLst>
                                          <p:attrName>style.visibility</p:attrName>
                                        </p:attrNameLst>
                                      </p:cBhvr>
                                      <p:to>
                                        <p:strVal val="visible"/>
                                      </p:to>
                                    </p:set>
                                    <p:animEffect transition="in" filter="box(out)">
                                      <p:cBhvr>
                                        <p:cTn id="13" dur="500"/>
                                        <p:tgtEl>
                                          <p:spTgt spid="307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077"/>
                                        </p:tgtEl>
                                        <p:attrNameLst>
                                          <p:attrName>style.visibility</p:attrName>
                                        </p:attrNameLst>
                                      </p:cBhvr>
                                      <p:to>
                                        <p:strVal val="visible"/>
                                      </p:to>
                                    </p:set>
                                    <p:anim calcmode="lin" valueType="num">
                                      <p:cBhvr additive="base">
                                        <p:cTn id="23" dur="500" fill="hold"/>
                                        <p:tgtEl>
                                          <p:spTgt spid="3077"/>
                                        </p:tgtEl>
                                        <p:attrNameLst>
                                          <p:attrName>ppt_x</p:attrName>
                                        </p:attrNameLst>
                                      </p:cBhvr>
                                      <p:tavLst>
                                        <p:tav tm="0">
                                          <p:val>
                                            <p:strVal val="0-#ppt_w/2"/>
                                          </p:val>
                                        </p:tav>
                                        <p:tav tm="100000">
                                          <p:val>
                                            <p:strVal val="#ppt_x"/>
                                          </p:val>
                                        </p:tav>
                                      </p:tavLst>
                                    </p:anim>
                                    <p:anim calcmode="lin" valueType="num">
                                      <p:cBhvr additive="base">
                                        <p:cTn id="24" dur="500" fill="hold"/>
                                        <p:tgtEl>
                                          <p:spTgt spid="30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076" grpId="0" animBg="1" autoUpdateAnimBg="0"/>
      <p:bldP spid="3077" grpId="0" autoUpdateAnimBg="0"/>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a:spLocks noGrp="1"/>
          </p:cNvSpPr>
          <p:nvPr>
            <p:ph type="sldNum" sz="quarter" idx="12"/>
          </p:nvPr>
        </p:nvSpPr>
        <p:spPr>
          <a:xfrm>
            <a:off x="8731754" y="6397344"/>
            <a:ext cx="412246" cy="457200"/>
          </a:xfrm>
          <a:noFill/>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2F1260B0-B2AF-4221-A40D-8A034D750A48}" type="slidenum">
              <a:rPr lang="zh-CN" altLang="zh-CN" sz="1400" smtClean="0"/>
              <a:pPr>
                <a:spcBef>
                  <a:spcPct val="0"/>
                </a:spcBef>
                <a:buFontTx/>
                <a:buNone/>
              </a:pPr>
              <a:t>62</a:t>
            </a:fld>
            <a:endParaRPr lang="zh-CN" altLang="zh-CN" sz="1400" dirty="0"/>
          </a:p>
        </p:txBody>
      </p:sp>
      <p:sp>
        <p:nvSpPr>
          <p:cNvPr id="8195" name="Text Box 2"/>
          <p:cNvSpPr txBox="1">
            <a:spLocks noChangeArrowheads="1"/>
          </p:cNvSpPr>
          <p:nvPr/>
        </p:nvSpPr>
        <p:spPr bwMode="auto">
          <a:xfrm>
            <a:off x="539552" y="344799"/>
            <a:ext cx="3790950" cy="51911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dirty="0">
                <a:solidFill>
                  <a:srgbClr val="FF0000"/>
                </a:solidFill>
                <a:latin typeface="宋体" panose="02010600030101010101" pitchFamily="2" charset="-122"/>
              </a:rPr>
              <a:t>1</a:t>
            </a:r>
            <a:r>
              <a:rPr lang="zh-CN" altLang="zh-CN" sz="2800" b="1" dirty="0">
                <a:solidFill>
                  <a:srgbClr val="FF0000"/>
                </a:solidFill>
                <a:latin typeface="宋体" panose="02010600030101010101" pitchFamily="2" charset="-122"/>
              </a:rPr>
              <a:t>. 80386微处理器</a:t>
            </a:r>
          </a:p>
        </p:txBody>
      </p:sp>
      <p:sp>
        <p:nvSpPr>
          <p:cNvPr id="2" name="Text Box 3"/>
          <p:cNvSpPr txBox="1">
            <a:spLocks noChangeArrowheads="1"/>
          </p:cNvSpPr>
          <p:nvPr/>
        </p:nvSpPr>
        <p:spPr bwMode="auto">
          <a:xfrm>
            <a:off x="882882" y="919594"/>
            <a:ext cx="7344816" cy="461665"/>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dirty="0">
                <a:latin typeface="宋体" panose="02010600030101010101" pitchFamily="2" charset="-122"/>
              </a:rPr>
              <a:t>80386</a:t>
            </a:r>
            <a:r>
              <a:rPr lang="zh-CN" altLang="en-US" sz="2400" b="1" dirty="0">
                <a:latin typeface="宋体" panose="02010600030101010101" pitchFamily="2" charset="-122"/>
              </a:rPr>
              <a:t>是</a:t>
            </a:r>
            <a:r>
              <a:rPr lang="zh-CN" altLang="zh-CN" sz="2400" b="1" dirty="0">
                <a:latin typeface="宋体" panose="02010600030101010101" pitchFamily="2" charset="-122"/>
              </a:rPr>
              <a:t>与8086兼容的高性能的</a:t>
            </a:r>
            <a:r>
              <a:rPr lang="zh-CN" altLang="zh-CN" sz="2400" b="1" dirty="0">
                <a:solidFill>
                  <a:srgbClr val="FF0000"/>
                </a:solidFill>
                <a:latin typeface="宋体" panose="02010600030101010101" pitchFamily="2" charset="-122"/>
              </a:rPr>
              <a:t>32位微处理器</a:t>
            </a:r>
            <a:endParaRPr lang="zh-CN" altLang="zh-CN" sz="2400" b="1" dirty="0">
              <a:latin typeface="宋体" panose="02010600030101010101" pitchFamily="2" charset="-122"/>
            </a:endParaRPr>
          </a:p>
        </p:txBody>
      </p:sp>
      <p:sp>
        <p:nvSpPr>
          <p:cNvPr id="8196" name="Text Box 4"/>
          <p:cNvSpPr txBox="1">
            <a:spLocks noChangeArrowheads="1"/>
          </p:cNvSpPr>
          <p:nvPr/>
        </p:nvSpPr>
        <p:spPr bwMode="auto">
          <a:xfrm>
            <a:off x="251520" y="2809068"/>
            <a:ext cx="8353425" cy="3046988"/>
          </a:xfrm>
          <a:prstGeom prst="rect">
            <a:avLst/>
          </a:prstGeom>
          <a:noFill/>
          <a:ln w="3810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Ø"/>
            </a:pPr>
            <a:r>
              <a:rPr lang="zh-CN" altLang="zh-CN" sz="2400" b="1" dirty="0">
                <a:latin typeface="宋体" panose="02010600030101010101" pitchFamily="2" charset="-122"/>
              </a:rPr>
              <a:t>具有</a:t>
            </a:r>
            <a:r>
              <a:rPr lang="zh-CN" altLang="zh-CN" sz="2400" b="1" dirty="0">
                <a:solidFill>
                  <a:srgbClr val="FF0000"/>
                </a:solidFill>
                <a:latin typeface="宋体" panose="02010600030101010101" pitchFamily="2" charset="-122"/>
              </a:rPr>
              <a:t>4GB</a:t>
            </a:r>
            <a:r>
              <a:rPr lang="zh-CN" altLang="zh-CN" sz="2400" b="1" dirty="0">
                <a:latin typeface="宋体" panose="02010600030101010101" pitchFamily="2" charset="-122"/>
              </a:rPr>
              <a:t>(2</a:t>
            </a:r>
            <a:r>
              <a:rPr lang="zh-CN" altLang="zh-CN" sz="2400" b="1" baseline="30000" dirty="0">
                <a:latin typeface="宋体" panose="02010600030101010101" pitchFamily="2" charset="-122"/>
              </a:rPr>
              <a:t>32</a:t>
            </a:r>
            <a:r>
              <a:rPr lang="zh-CN" altLang="zh-CN" sz="2400" b="1" dirty="0">
                <a:latin typeface="宋体" panose="02010600030101010101" pitchFamily="2" charset="-122"/>
              </a:rPr>
              <a:t>)的物理地址空间和</a:t>
            </a:r>
            <a:r>
              <a:rPr lang="zh-CN" altLang="zh-CN" sz="2400" b="1" dirty="0">
                <a:solidFill>
                  <a:srgbClr val="FF0000"/>
                </a:solidFill>
                <a:latin typeface="宋体" panose="02010600030101010101" pitchFamily="2" charset="-122"/>
              </a:rPr>
              <a:t>64TB</a:t>
            </a:r>
            <a:r>
              <a:rPr lang="zh-CN" altLang="zh-CN" sz="2400" b="1" dirty="0">
                <a:latin typeface="宋体" panose="02010600030101010101" pitchFamily="2" charset="-122"/>
              </a:rPr>
              <a:t>(2</a:t>
            </a:r>
            <a:r>
              <a:rPr lang="en-US" altLang="zh-CN" sz="2400" b="1" baseline="30000" dirty="0">
                <a:latin typeface="宋体" panose="02010600030101010101" pitchFamily="2" charset="-122"/>
              </a:rPr>
              <a:t>46</a:t>
            </a:r>
            <a:r>
              <a:rPr lang="zh-CN" altLang="zh-CN" sz="2400" b="1" dirty="0">
                <a:latin typeface="宋体" panose="02010600030101010101" pitchFamily="2" charset="-122"/>
              </a:rPr>
              <a:t>)的虚拟地址空间的存储器寻址能力</a:t>
            </a:r>
          </a:p>
          <a:p>
            <a:pPr eaLnBrk="1" hangingPunct="1">
              <a:spcBef>
                <a:spcPct val="50000"/>
              </a:spcBef>
              <a:buClr>
                <a:srgbClr val="FF0000"/>
              </a:buClr>
              <a:buFont typeface="Wingdings" panose="05000000000000000000" pitchFamily="2" charset="2"/>
              <a:buChar char="Ø"/>
            </a:pPr>
            <a:r>
              <a:rPr lang="zh-CN" altLang="zh-CN" sz="2400" b="1" dirty="0">
                <a:latin typeface="宋体" panose="02010600030101010101" pitchFamily="2" charset="-122"/>
              </a:rPr>
              <a:t>不仅有分段存储管理方式，还增加了</a:t>
            </a:r>
            <a:r>
              <a:rPr lang="zh-CN" altLang="zh-CN" sz="2400" b="1" dirty="0">
                <a:solidFill>
                  <a:srgbClr val="FF0000"/>
                </a:solidFill>
                <a:latin typeface="宋体" panose="02010600030101010101" pitchFamily="2" charset="-122"/>
              </a:rPr>
              <a:t>分页存储</a:t>
            </a:r>
            <a:r>
              <a:rPr lang="zh-CN" altLang="zh-CN" sz="2400" b="1" dirty="0">
                <a:latin typeface="宋体" panose="02010600030101010101" pitchFamily="2" charset="-122"/>
              </a:rPr>
              <a:t>管理方式。</a:t>
            </a:r>
            <a:endParaRPr lang="en-US" altLang="zh-CN" sz="2400" b="1" dirty="0">
              <a:latin typeface="宋体" panose="02010600030101010101" pitchFamily="2" charset="-122"/>
            </a:endParaRPr>
          </a:p>
          <a:p>
            <a:pPr eaLnBrk="1" hangingPunct="1">
              <a:spcBef>
                <a:spcPct val="50000"/>
              </a:spcBef>
              <a:buClr>
                <a:srgbClr val="FF0000"/>
              </a:buClr>
              <a:buFont typeface="Wingdings" panose="05000000000000000000" pitchFamily="2" charset="2"/>
              <a:buChar char="Ø"/>
            </a:pPr>
            <a:r>
              <a:rPr lang="zh-CN" altLang="en-US" sz="2400" b="1" dirty="0">
                <a:latin typeface="宋体" panose="02010600030101010101" pitchFamily="2" charset="-122"/>
              </a:rPr>
              <a:t>多任务运行机制</a:t>
            </a:r>
            <a:endParaRPr lang="en-US" altLang="zh-CN" sz="2400" b="1" dirty="0">
              <a:latin typeface="宋体" panose="02010600030101010101" pitchFamily="2" charset="-122"/>
            </a:endParaRPr>
          </a:p>
          <a:p>
            <a:pPr eaLnBrk="1" hangingPunct="1">
              <a:spcBef>
                <a:spcPct val="50000"/>
              </a:spcBef>
              <a:buClr>
                <a:srgbClr val="FF0000"/>
              </a:buClr>
              <a:buFont typeface="Wingdings" panose="05000000000000000000" pitchFamily="2" charset="2"/>
              <a:buChar char="Ø"/>
            </a:pPr>
            <a:r>
              <a:rPr lang="zh-CN" altLang="en-US" sz="2400" b="1" dirty="0">
                <a:latin typeface="宋体" panose="02010600030101010101" pitchFamily="2" charset="-122"/>
              </a:rPr>
              <a:t>优先级保护机制</a:t>
            </a:r>
            <a:endParaRPr lang="en-US" altLang="zh-CN" sz="2400" b="1" dirty="0">
              <a:latin typeface="宋体" panose="02010600030101010101" pitchFamily="2" charset="-122"/>
            </a:endParaRPr>
          </a:p>
          <a:p>
            <a:pPr eaLnBrk="1" hangingPunct="1">
              <a:spcBef>
                <a:spcPct val="50000"/>
              </a:spcBef>
              <a:buClr>
                <a:srgbClr val="FF0000"/>
              </a:buClr>
              <a:buFont typeface="Wingdings" panose="05000000000000000000" pitchFamily="2" charset="2"/>
              <a:buChar char="Ø"/>
            </a:pPr>
            <a:r>
              <a:rPr lang="zh-CN" altLang="zh-CN" sz="2400" b="1" dirty="0">
                <a:latin typeface="宋体" panose="02010600030101010101" pitchFamily="2" charset="-122"/>
              </a:rPr>
              <a:t>具有实地址</a:t>
            </a:r>
            <a:r>
              <a:rPr lang="zh-CN" altLang="en-US" sz="2400" b="1" dirty="0">
                <a:latin typeface="宋体" panose="02010600030101010101" pitchFamily="2" charset="-122"/>
              </a:rPr>
              <a:t>模式</a:t>
            </a:r>
            <a:r>
              <a:rPr lang="zh-CN" altLang="zh-CN" sz="2400" b="1" dirty="0">
                <a:latin typeface="宋体" panose="02010600030101010101" pitchFamily="2" charset="-122"/>
              </a:rPr>
              <a:t>、</a:t>
            </a:r>
            <a:r>
              <a:rPr lang="zh-CN" altLang="zh-CN" sz="2400" b="1" dirty="0">
                <a:solidFill>
                  <a:srgbClr val="FF0000"/>
                </a:solidFill>
                <a:latin typeface="宋体" panose="02010600030101010101" pitchFamily="2" charset="-122"/>
              </a:rPr>
              <a:t>保护</a:t>
            </a:r>
            <a:r>
              <a:rPr lang="zh-CN" altLang="en-US" sz="2400" b="1" dirty="0">
                <a:solidFill>
                  <a:srgbClr val="FF0000"/>
                </a:solidFill>
                <a:latin typeface="宋体" panose="02010600030101010101" pitchFamily="2" charset="-122"/>
              </a:rPr>
              <a:t>模式</a:t>
            </a:r>
            <a:r>
              <a:rPr lang="zh-CN" altLang="zh-CN" sz="2400" b="1" dirty="0">
                <a:latin typeface="宋体" panose="02010600030101010101" pitchFamily="2" charset="-122"/>
              </a:rPr>
              <a:t>和</a:t>
            </a:r>
            <a:r>
              <a:rPr lang="zh-CN" altLang="zh-CN" sz="2400" b="1" dirty="0">
                <a:solidFill>
                  <a:srgbClr val="FF0000"/>
                </a:solidFill>
                <a:latin typeface="宋体" panose="02010600030101010101" pitchFamily="2" charset="-122"/>
              </a:rPr>
              <a:t>虚拟8086</a:t>
            </a:r>
            <a:r>
              <a:rPr lang="zh-CN" altLang="en-US" sz="2400" b="1" dirty="0">
                <a:solidFill>
                  <a:srgbClr val="FF0000"/>
                </a:solidFill>
                <a:latin typeface="宋体" panose="02010600030101010101" pitchFamily="2" charset="-122"/>
              </a:rPr>
              <a:t>模式</a:t>
            </a:r>
            <a:r>
              <a:rPr lang="zh-CN" altLang="zh-CN" sz="2400" b="1" dirty="0">
                <a:latin typeface="宋体" panose="02010600030101010101" pitchFamily="2" charset="-122"/>
              </a:rPr>
              <a:t>三种工作方式。</a:t>
            </a:r>
          </a:p>
        </p:txBody>
      </p:sp>
      <p:sp>
        <p:nvSpPr>
          <p:cNvPr id="8197" name="Text Box 5"/>
          <p:cNvSpPr txBox="1">
            <a:spLocks noChangeArrowheads="1"/>
          </p:cNvSpPr>
          <p:nvPr/>
        </p:nvSpPr>
        <p:spPr bwMode="auto">
          <a:xfrm>
            <a:off x="251520" y="2296186"/>
            <a:ext cx="172819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FF0000"/>
                </a:solidFill>
                <a:latin typeface="宋体" panose="02010600030101010101" pitchFamily="2" charset="-122"/>
              </a:rPr>
              <a:t>主要特点:</a:t>
            </a:r>
          </a:p>
        </p:txBody>
      </p:sp>
      <p:sp>
        <p:nvSpPr>
          <p:cNvPr id="7" name="Text Box 2"/>
          <p:cNvSpPr txBox="1">
            <a:spLocks noChangeArrowheads="1"/>
          </p:cNvSpPr>
          <p:nvPr/>
        </p:nvSpPr>
        <p:spPr bwMode="auto">
          <a:xfrm>
            <a:off x="378825" y="1420368"/>
            <a:ext cx="8352929" cy="830997"/>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dirty="0">
                <a:latin typeface="宋体" panose="02010600030101010101" pitchFamily="2" charset="-122"/>
              </a:rPr>
              <a:t>CPU</a:t>
            </a:r>
            <a:r>
              <a:rPr lang="zh-CN" altLang="en-US" sz="2400" b="1" dirty="0">
                <a:latin typeface="宋体" panose="02010600030101010101" pitchFamily="2" charset="-122"/>
              </a:rPr>
              <a:t>被划</a:t>
            </a:r>
            <a:r>
              <a:rPr lang="zh-CN" altLang="zh-CN" sz="2400" b="1" dirty="0">
                <a:latin typeface="宋体" panose="02010600030101010101" pitchFamily="2" charset="-122"/>
              </a:rPr>
              <a:t>分为6个单元:</a:t>
            </a:r>
            <a:r>
              <a:rPr lang="zh-CN" altLang="zh-CN" sz="2400" b="1" dirty="0">
                <a:solidFill>
                  <a:srgbClr val="0000FF"/>
                </a:solidFill>
                <a:latin typeface="宋体" panose="02010600030101010101" pitchFamily="2" charset="-122"/>
              </a:rPr>
              <a:t>总线接口单元BIU、指令预取单元IPU、指令译码单元IDU、执行单元EU、分段单元SU、分页单元PU。</a:t>
            </a:r>
          </a:p>
        </p:txBody>
      </p:sp>
      <p:sp>
        <p:nvSpPr>
          <p:cNvPr id="3" name="文本框 2"/>
          <p:cNvSpPr txBox="1"/>
          <p:nvPr/>
        </p:nvSpPr>
        <p:spPr>
          <a:xfrm>
            <a:off x="234809" y="5911738"/>
            <a:ext cx="8640960" cy="830997"/>
          </a:xfrm>
          <a:prstGeom prst="rect">
            <a:avLst/>
          </a:prstGeom>
          <a:noFill/>
        </p:spPr>
        <p:txBody>
          <a:bodyPr wrap="square" rtlCol="0">
            <a:spAutoFit/>
          </a:bodyPr>
          <a:lstStyle/>
          <a:p>
            <a:pPr eaLnBrk="1" hangingPunct="1">
              <a:spcBef>
                <a:spcPct val="50000"/>
              </a:spcBef>
              <a:buClr>
                <a:srgbClr val="C00000"/>
              </a:buClr>
            </a:pPr>
            <a:r>
              <a:rPr lang="zh-CN" altLang="zh-CN" sz="2400" b="1" dirty="0">
                <a:latin typeface="宋体" panose="02010600030101010101" pitchFamily="2" charset="-122"/>
              </a:rPr>
              <a:t>1989年Intel公司推出了80486微处理器芯片，它集成了一个80386</a:t>
            </a:r>
            <a:r>
              <a:rPr lang="zh-CN" altLang="en-US" sz="2400" b="1" dirty="0">
                <a:latin typeface="宋体" panose="02010600030101010101" pitchFamily="2" charset="-122"/>
              </a:rPr>
              <a:t>和</a:t>
            </a:r>
            <a:r>
              <a:rPr lang="zh-CN" altLang="zh-CN" sz="2400" b="1" dirty="0">
                <a:latin typeface="宋体" panose="02010600030101010101" pitchFamily="2" charset="-122"/>
              </a:rPr>
              <a:t>一个80387</a:t>
            </a:r>
            <a:r>
              <a:rPr lang="zh-CN" altLang="en-US" sz="2400" b="1" dirty="0">
                <a:latin typeface="宋体" panose="02010600030101010101" pitchFamily="2" charset="-122"/>
              </a:rPr>
              <a:t>。</a:t>
            </a:r>
            <a:endParaRPr lang="zh-CN" altLang="en-US" sz="2400" dirty="0"/>
          </a:p>
        </p:txBody>
      </p:sp>
    </p:spTree>
    <p:extLst>
      <p:ext uri="{BB962C8B-B14F-4D97-AF65-F5344CB8AC3E}">
        <p14:creationId xmlns:p14="http://schemas.microsoft.com/office/powerpoint/2010/main" val="4005548495"/>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197"/>
                                        </p:tgtEl>
                                        <p:attrNameLst>
                                          <p:attrName>style.visibility</p:attrName>
                                        </p:attrNameLst>
                                      </p:cBhvr>
                                      <p:to>
                                        <p:strVal val="visible"/>
                                      </p:to>
                                    </p:set>
                                    <p:animEffect transition="in" filter="wipe(down)">
                                      <p:cBhvr>
                                        <p:cTn id="19" dur="500"/>
                                        <p:tgtEl>
                                          <p:spTgt spid="819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8196">
                                            <p:txEl>
                                              <p:pRg st="0" end="0"/>
                                            </p:txEl>
                                          </p:spTgt>
                                        </p:tgtEl>
                                        <p:attrNameLst>
                                          <p:attrName>style.visibility</p:attrName>
                                        </p:attrNameLst>
                                      </p:cBhvr>
                                      <p:to>
                                        <p:strVal val="visible"/>
                                      </p:to>
                                    </p:set>
                                    <p:anim calcmode="lin" valueType="num">
                                      <p:cBhvr additive="base">
                                        <p:cTn id="24" dur="500" fill="hold"/>
                                        <p:tgtEl>
                                          <p:spTgt spid="8196">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819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8196">
                                            <p:txEl>
                                              <p:pRg st="1" end="1"/>
                                            </p:txEl>
                                          </p:spTgt>
                                        </p:tgtEl>
                                        <p:attrNameLst>
                                          <p:attrName>style.visibility</p:attrName>
                                        </p:attrNameLst>
                                      </p:cBhvr>
                                      <p:to>
                                        <p:strVal val="visible"/>
                                      </p:to>
                                    </p:set>
                                    <p:anim calcmode="lin" valueType="num">
                                      <p:cBhvr additive="base">
                                        <p:cTn id="30" dur="500" fill="hold"/>
                                        <p:tgtEl>
                                          <p:spTgt spid="8196">
                                            <p:txEl>
                                              <p:pRg st="1" end="1"/>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819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8196">
                                            <p:txEl>
                                              <p:pRg st="2" end="2"/>
                                            </p:txEl>
                                          </p:spTgt>
                                        </p:tgtEl>
                                        <p:attrNameLst>
                                          <p:attrName>style.visibility</p:attrName>
                                        </p:attrNameLst>
                                      </p:cBhvr>
                                      <p:to>
                                        <p:strVal val="visible"/>
                                      </p:to>
                                    </p:set>
                                    <p:anim calcmode="lin" valueType="num">
                                      <p:cBhvr additive="base">
                                        <p:cTn id="36" dur="500" fill="hold"/>
                                        <p:tgtEl>
                                          <p:spTgt spid="8196">
                                            <p:txEl>
                                              <p:pRg st="2" end="2"/>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819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8196">
                                            <p:txEl>
                                              <p:pRg st="3" end="3"/>
                                            </p:txEl>
                                          </p:spTgt>
                                        </p:tgtEl>
                                        <p:attrNameLst>
                                          <p:attrName>style.visibility</p:attrName>
                                        </p:attrNameLst>
                                      </p:cBhvr>
                                      <p:to>
                                        <p:strVal val="visible"/>
                                      </p:to>
                                    </p:set>
                                    <p:anim calcmode="lin" valueType="num">
                                      <p:cBhvr additive="base">
                                        <p:cTn id="42" dur="500" fill="hold"/>
                                        <p:tgtEl>
                                          <p:spTgt spid="8196">
                                            <p:txEl>
                                              <p:pRg st="3" end="3"/>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819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8196">
                                            <p:txEl>
                                              <p:pRg st="4" end="4"/>
                                            </p:txEl>
                                          </p:spTgt>
                                        </p:tgtEl>
                                        <p:attrNameLst>
                                          <p:attrName>style.visibility</p:attrName>
                                        </p:attrNameLst>
                                      </p:cBhvr>
                                      <p:to>
                                        <p:strVal val="visible"/>
                                      </p:to>
                                    </p:set>
                                    <p:anim calcmode="lin" valueType="num">
                                      <p:cBhvr additive="base">
                                        <p:cTn id="48" dur="500" fill="hold"/>
                                        <p:tgtEl>
                                          <p:spTgt spid="8196">
                                            <p:txEl>
                                              <p:pRg st="4" end="4"/>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819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wipe(down)">
                                      <p:cBhvr>
                                        <p:cTn id="5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8196" grpId="0" uiExpand="1" build="allAtOnce" autoUpdateAnimBg="0"/>
      <p:bldP spid="8197" grpId="0"/>
      <p:bldP spid="7" grpId="0" animBg="1" autoUpdateAnimBg="0"/>
      <p:bldP spid="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82190215-6E76-473F-B7F1-00D4968A512B}" type="slidenum">
              <a:rPr lang="zh-CN" altLang="zh-CN" sz="1400" smtClean="0"/>
              <a:pPr>
                <a:spcBef>
                  <a:spcPct val="0"/>
                </a:spcBef>
                <a:buFontTx/>
                <a:buNone/>
              </a:pPr>
              <a:t>63</a:t>
            </a:fld>
            <a:endParaRPr lang="zh-CN" altLang="zh-CN" sz="1400"/>
          </a:p>
        </p:txBody>
      </p:sp>
      <p:sp>
        <p:nvSpPr>
          <p:cNvPr id="2" name="Rectangle 2"/>
          <p:cNvSpPr>
            <a:spLocks noChangeArrowheads="1"/>
          </p:cNvSpPr>
          <p:nvPr/>
        </p:nvSpPr>
        <p:spPr bwMode="auto">
          <a:xfrm>
            <a:off x="611560" y="369728"/>
            <a:ext cx="3541496" cy="45561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buFontTx/>
              <a:buNone/>
            </a:pPr>
            <a:r>
              <a:rPr lang="en-US" altLang="zh-CN" sz="2800" b="1" dirty="0">
                <a:solidFill>
                  <a:srgbClr val="FF0000"/>
                </a:solidFill>
                <a:latin typeface="宋体" panose="02010600030101010101" pitchFamily="2" charset="-122"/>
              </a:rPr>
              <a:t>2</a:t>
            </a:r>
            <a:r>
              <a:rPr lang="zh-CN" altLang="zh-CN" sz="2800" b="1" dirty="0">
                <a:solidFill>
                  <a:srgbClr val="FF0000"/>
                </a:solidFill>
                <a:latin typeface="宋体" panose="02010600030101010101" pitchFamily="2" charset="-122"/>
              </a:rPr>
              <a:t>.Pentium 微处理器</a:t>
            </a:r>
          </a:p>
        </p:txBody>
      </p:sp>
      <p:sp>
        <p:nvSpPr>
          <p:cNvPr id="19459" name="Rectangle 3"/>
          <p:cNvSpPr>
            <a:spLocks noChangeArrowheads="1"/>
          </p:cNvSpPr>
          <p:nvPr/>
        </p:nvSpPr>
        <p:spPr bwMode="auto">
          <a:xfrm>
            <a:off x="361753" y="1097918"/>
            <a:ext cx="1422184"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solidFill>
                  <a:srgbClr val="FF0000"/>
                </a:solidFill>
                <a:latin typeface="宋体" panose="02010600030101010101" pitchFamily="2" charset="-122"/>
              </a:rPr>
              <a:t>主要</a:t>
            </a:r>
            <a:r>
              <a:rPr lang="zh-CN" altLang="zh-CN" sz="2400" b="1" dirty="0">
                <a:solidFill>
                  <a:srgbClr val="FF0000"/>
                </a:solidFill>
                <a:latin typeface="宋体" panose="02010600030101010101" pitchFamily="2" charset="-122"/>
              </a:rPr>
              <a:t>特性</a:t>
            </a:r>
          </a:p>
        </p:txBody>
      </p:sp>
      <p:sp>
        <p:nvSpPr>
          <p:cNvPr id="19460" name="Rectangle 4"/>
          <p:cNvSpPr>
            <a:spLocks noChangeArrowheads="1"/>
          </p:cNvSpPr>
          <p:nvPr/>
        </p:nvSpPr>
        <p:spPr bwMode="auto">
          <a:xfrm>
            <a:off x="395536" y="1675258"/>
            <a:ext cx="823204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50000"/>
              </a:spcBef>
              <a:buClr>
                <a:srgbClr val="C00000"/>
              </a:buClr>
              <a:buFont typeface="Wingdings" panose="05000000000000000000" pitchFamily="2" charset="2"/>
              <a:buChar char="Ø"/>
            </a:pPr>
            <a:r>
              <a:rPr lang="zh-CN" altLang="zh-CN" sz="2400" b="1" dirty="0">
                <a:solidFill>
                  <a:srgbClr val="1647E2"/>
                </a:solidFill>
                <a:latin typeface="宋体" panose="02010600030101010101" pitchFamily="2" charset="-122"/>
              </a:rPr>
              <a:t>与80X86系列微处理器兼容</a:t>
            </a:r>
            <a:endParaRPr lang="en-US" altLang="zh-CN" sz="2400" b="1" dirty="0">
              <a:solidFill>
                <a:srgbClr val="1647E2"/>
              </a:solidFill>
              <a:latin typeface="宋体" panose="02010600030101010101" pitchFamily="2" charset="-122"/>
            </a:endParaRPr>
          </a:p>
          <a:p>
            <a:pPr marL="342900" indent="-342900" eaLnBrk="1" hangingPunct="1">
              <a:spcBef>
                <a:spcPct val="50000"/>
              </a:spcBef>
              <a:buClr>
                <a:srgbClr val="C00000"/>
              </a:buClr>
              <a:buFont typeface="Wingdings" panose="05000000000000000000" pitchFamily="2" charset="2"/>
              <a:buChar char="Ø"/>
            </a:pPr>
            <a:r>
              <a:rPr lang="zh-CN" altLang="zh-CN" sz="2400" b="1" dirty="0">
                <a:solidFill>
                  <a:srgbClr val="1647E2"/>
                </a:solidFill>
                <a:latin typeface="宋体" panose="02010600030101010101" pitchFamily="2" charset="-122"/>
              </a:rPr>
              <a:t>RISC型超标量结构</a:t>
            </a:r>
          </a:p>
          <a:p>
            <a:pPr eaLnBrk="1" hangingPunct="1">
              <a:spcBef>
                <a:spcPct val="50000"/>
              </a:spcBef>
              <a:buFontTx/>
              <a:buNone/>
            </a:pPr>
            <a:r>
              <a:rPr lang="zh-CN" altLang="zh-CN" sz="2400" b="1" dirty="0">
                <a:latin typeface="宋体" panose="02010600030101010101" pitchFamily="2" charset="-122"/>
              </a:rPr>
              <a:t>   处理器包含有多个指令单元</a:t>
            </a:r>
            <a:r>
              <a:rPr lang="zh-CN" altLang="en-US" sz="2400" b="1" dirty="0">
                <a:latin typeface="宋体" panose="02010600030101010101" pitchFamily="2" charset="-122"/>
              </a:rPr>
              <a:t>和</a:t>
            </a:r>
            <a:r>
              <a:rPr lang="zh-CN" altLang="zh-CN" sz="2400" b="1" dirty="0">
                <a:latin typeface="宋体" panose="02010600030101010101" pitchFamily="2" charset="-122"/>
              </a:rPr>
              <a:t>多条指令流水线，其运行速度成倍提高。</a:t>
            </a:r>
            <a:endParaRPr lang="en-US" altLang="zh-CN" sz="2400" b="1" dirty="0">
              <a:latin typeface="宋体" panose="02010600030101010101" pitchFamily="2" charset="-122"/>
            </a:endParaRPr>
          </a:p>
          <a:p>
            <a:pPr marL="342900" indent="-342900" eaLnBrk="1" hangingPunct="1">
              <a:spcBef>
                <a:spcPct val="50000"/>
              </a:spcBef>
              <a:buClr>
                <a:srgbClr val="C00000"/>
              </a:buClr>
              <a:buFont typeface="Wingdings" panose="05000000000000000000" pitchFamily="2" charset="2"/>
              <a:buChar char="Ø"/>
            </a:pPr>
            <a:r>
              <a:rPr lang="zh-CN" altLang="zh-CN" sz="2400" b="1" dirty="0">
                <a:solidFill>
                  <a:srgbClr val="1647E2"/>
                </a:solidFill>
                <a:latin typeface="宋体" panose="02010600030101010101" pitchFamily="2" charset="-122"/>
              </a:rPr>
              <a:t>高性能浮点运算器</a:t>
            </a:r>
          </a:p>
          <a:p>
            <a:pPr eaLnBrk="1" hangingPunct="1">
              <a:spcBef>
                <a:spcPct val="50000"/>
              </a:spcBef>
              <a:buNone/>
            </a:pPr>
            <a:r>
              <a:rPr lang="zh-CN" altLang="zh-CN" sz="2400" b="1" dirty="0">
                <a:latin typeface="宋体" panose="02010600030101010101" pitchFamily="2" charset="-122"/>
              </a:rPr>
              <a:t>采用了超级流水线技术，使其浮点运算速度比486快3～5倍。</a:t>
            </a:r>
          </a:p>
          <a:p>
            <a:pPr marL="342900" indent="-342900" eaLnBrk="1" hangingPunct="1">
              <a:spcBef>
                <a:spcPct val="50000"/>
              </a:spcBef>
              <a:buClr>
                <a:srgbClr val="C00000"/>
              </a:buClr>
              <a:buFont typeface="Wingdings" panose="05000000000000000000" pitchFamily="2" charset="2"/>
              <a:buChar char="Ø"/>
            </a:pPr>
            <a:r>
              <a:rPr lang="zh-CN" altLang="zh-CN" sz="2400" b="1" dirty="0">
                <a:solidFill>
                  <a:srgbClr val="1647E2"/>
                </a:solidFill>
                <a:latin typeface="宋体" panose="02010600030101010101" pitchFamily="2" charset="-122"/>
              </a:rPr>
              <a:t>双重分离式高速缓存</a:t>
            </a:r>
            <a:endParaRPr lang="en-US" altLang="zh-CN" sz="2400" b="1" dirty="0">
              <a:solidFill>
                <a:srgbClr val="1647E2"/>
              </a:solidFill>
              <a:latin typeface="宋体" panose="02010600030101010101" pitchFamily="2" charset="-122"/>
            </a:endParaRPr>
          </a:p>
          <a:p>
            <a:pPr eaLnBrk="1" hangingPunct="1">
              <a:spcBef>
                <a:spcPct val="50000"/>
              </a:spcBef>
              <a:buNone/>
            </a:pPr>
            <a:r>
              <a:rPr lang="zh-CN" altLang="zh-CN" sz="2400" b="1" dirty="0">
                <a:latin typeface="宋体" panose="02010600030101010101" pitchFamily="2" charset="-122"/>
              </a:rPr>
              <a:t>将指令缓存与数据缓存分离，</a:t>
            </a:r>
            <a:r>
              <a:rPr lang="zh-CN" altLang="en-US" sz="2400" b="1" dirty="0">
                <a:latin typeface="宋体" panose="02010600030101010101" pitchFamily="2" charset="-122"/>
              </a:rPr>
              <a:t>工作速度大大提高</a:t>
            </a:r>
            <a:r>
              <a:rPr lang="zh-CN" altLang="zh-CN" sz="2400" b="1" dirty="0">
                <a:latin typeface="宋体" panose="02010600030101010101" pitchFamily="2" charset="-122"/>
              </a:rPr>
              <a:t>。</a:t>
            </a:r>
          </a:p>
        </p:txBody>
      </p:sp>
    </p:spTree>
    <p:extLst>
      <p:ext uri="{BB962C8B-B14F-4D97-AF65-F5344CB8AC3E}">
        <p14:creationId xmlns:p14="http://schemas.microsoft.com/office/powerpoint/2010/main" val="982724766"/>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9459"/>
                                        </p:tgtEl>
                                        <p:attrNameLst>
                                          <p:attrName>style.visibility</p:attrName>
                                        </p:attrNameLst>
                                      </p:cBhvr>
                                      <p:to>
                                        <p:strVal val="visible"/>
                                      </p:to>
                                    </p:set>
                                    <p:anim calcmode="lin" valueType="num">
                                      <p:cBhvr additive="base">
                                        <p:cTn id="13" dur="500" fill="hold"/>
                                        <p:tgtEl>
                                          <p:spTgt spid="19459"/>
                                        </p:tgtEl>
                                        <p:attrNameLst>
                                          <p:attrName>ppt_x</p:attrName>
                                        </p:attrNameLst>
                                      </p:cBhvr>
                                      <p:tavLst>
                                        <p:tav tm="0">
                                          <p:val>
                                            <p:strVal val="0-#ppt_w/2"/>
                                          </p:val>
                                        </p:tav>
                                        <p:tav tm="100000">
                                          <p:val>
                                            <p:strVal val="#ppt_x"/>
                                          </p:val>
                                        </p:tav>
                                      </p:tavLst>
                                    </p:anim>
                                    <p:anim calcmode="lin" valueType="num">
                                      <p:cBhvr additive="base">
                                        <p:cTn id="14" dur="500" fill="hold"/>
                                        <p:tgtEl>
                                          <p:spTgt spid="1945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46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46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46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460">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460">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460">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46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19459" grpId="0" autoUpdateAnimBg="0"/>
      <p:bldP spid="19460" grpId="0" uiExpand="1"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FF86F977-9EE0-41BF-BD2F-368FA4A7FF9E}" type="slidenum">
              <a:rPr lang="zh-CN" altLang="zh-CN" sz="1400" smtClean="0"/>
              <a:pPr>
                <a:spcBef>
                  <a:spcPct val="0"/>
                </a:spcBef>
                <a:buFontTx/>
                <a:buNone/>
              </a:pPr>
              <a:t>64</a:t>
            </a:fld>
            <a:endParaRPr lang="zh-CN" altLang="zh-CN" sz="1400"/>
          </a:p>
        </p:txBody>
      </p:sp>
      <p:sp>
        <p:nvSpPr>
          <p:cNvPr id="2" name="Rectangle 2"/>
          <p:cNvSpPr>
            <a:spLocks noChangeArrowheads="1"/>
          </p:cNvSpPr>
          <p:nvPr/>
        </p:nvSpPr>
        <p:spPr bwMode="auto">
          <a:xfrm>
            <a:off x="683568" y="548680"/>
            <a:ext cx="8050695"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50000"/>
              </a:spcBef>
              <a:buClr>
                <a:srgbClr val="C00000"/>
              </a:buClr>
              <a:buFont typeface="Wingdings" panose="05000000000000000000" pitchFamily="2" charset="2"/>
              <a:buChar char="Ø"/>
            </a:pPr>
            <a:r>
              <a:rPr lang="zh-CN" altLang="zh-CN" sz="2400" b="1" dirty="0">
                <a:solidFill>
                  <a:srgbClr val="1647E2"/>
                </a:solidFill>
                <a:latin typeface="宋体" panose="02010600030101010101" pitchFamily="2" charset="-122"/>
              </a:rPr>
              <a:t>64位数据总线</a:t>
            </a:r>
          </a:p>
          <a:p>
            <a:pPr eaLnBrk="1" hangingPunct="1">
              <a:spcBef>
                <a:spcPct val="50000"/>
              </a:spcBef>
              <a:buFontTx/>
              <a:buNone/>
            </a:pPr>
            <a:r>
              <a:rPr lang="zh-CN" altLang="en-US" sz="2400" b="1" dirty="0">
                <a:latin typeface="宋体" panose="02010600030101010101" pitchFamily="2" charset="-122"/>
              </a:rPr>
              <a:t>采用突发传送方式，</a:t>
            </a:r>
            <a:r>
              <a:rPr lang="zh-CN" altLang="zh-CN" sz="2400" b="1" dirty="0">
                <a:latin typeface="宋体" panose="02010600030101010101" pitchFamily="2" charset="-122"/>
              </a:rPr>
              <a:t>大幅度提高</a:t>
            </a:r>
            <a:r>
              <a:rPr lang="zh-CN" altLang="en-US" sz="2400" b="1" dirty="0">
                <a:latin typeface="宋体" panose="02010600030101010101" pitchFamily="2" charset="-122"/>
              </a:rPr>
              <a:t>了</a:t>
            </a:r>
            <a:r>
              <a:rPr lang="zh-CN" altLang="zh-CN" sz="2400" b="1" dirty="0">
                <a:latin typeface="宋体" panose="02010600030101010101" pitchFamily="2" charset="-122"/>
              </a:rPr>
              <a:t>数据传输速度。</a:t>
            </a:r>
            <a:endParaRPr lang="en-US" altLang="zh-CN" sz="2400" b="1" dirty="0">
              <a:latin typeface="宋体" panose="02010600030101010101" pitchFamily="2" charset="-122"/>
            </a:endParaRPr>
          </a:p>
          <a:p>
            <a:pPr marL="342900" indent="-342900" eaLnBrk="1" hangingPunct="1">
              <a:spcBef>
                <a:spcPct val="0"/>
              </a:spcBef>
              <a:buClr>
                <a:srgbClr val="C00000"/>
              </a:buClr>
              <a:buFont typeface="Wingdings" panose="05000000000000000000" pitchFamily="2" charset="2"/>
              <a:buChar char="Ø"/>
            </a:pPr>
            <a:r>
              <a:rPr lang="zh-CN" altLang="zh-CN" sz="2400" b="1" dirty="0">
                <a:solidFill>
                  <a:srgbClr val="1647E2"/>
                </a:solidFill>
                <a:latin typeface="宋体" panose="02010600030101010101" pitchFamily="2" charset="-122"/>
              </a:rPr>
              <a:t>分支指令预测</a:t>
            </a:r>
          </a:p>
          <a:p>
            <a:pPr eaLnBrk="1" hangingPunct="1">
              <a:spcBef>
                <a:spcPct val="0"/>
              </a:spcBef>
              <a:buFont typeface="Wingdings" panose="05000000000000000000" pitchFamily="2" charset="2"/>
              <a:buNone/>
            </a:pPr>
            <a:r>
              <a:rPr lang="zh-CN" altLang="zh-CN" sz="2400" b="1" dirty="0">
                <a:latin typeface="宋体" panose="02010600030101010101" pitchFamily="2" charset="-122"/>
              </a:rPr>
              <a:t>   采用分支指令预测技术，大大提高流水线执行效率。</a:t>
            </a:r>
          </a:p>
          <a:p>
            <a:pPr marL="342900" indent="-342900" eaLnBrk="1" hangingPunct="1">
              <a:spcBef>
                <a:spcPct val="50000"/>
              </a:spcBef>
              <a:buClr>
                <a:srgbClr val="C00000"/>
              </a:buClr>
              <a:buFont typeface="Wingdings" panose="05000000000000000000" pitchFamily="2" charset="2"/>
              <a:buChar char="Ø"/>
            </a:pPr>
            <a:r>
              <a:rPr lang="zh-CN" altLang="zh-CN" sz="2400" b="1" dirty="0">
                <a:solidFill>
                  <a:srgbClr val="1647E2"/>
                </a:solidFill>
                <a:latin typeface="宋体" panose="02010600030101010101" pitchFamily="2" charset="-122"/>
              </a:rPr>
              <a:t>常用指令固化与微代码改进</a:t>
            </a:r>
          </a:p>
          <a:p>
            <a:pPr eaLnBrk="1" hangingPunct="1">
              <a:spcBef>
                <a:spcPct val="50000"/>
              </a:spcBef>
              <a:buFontTx/>
              <a:buNone/>
            </a:pPr>
            <a:r>
              <a:rPr lang="zh-CN" altLang="zh-CN" sz="2400" b="1" dirty="0">
                <a:latin typeface="宋体" panose="02010600030101010101" pitchFamily="2" charset="-122"/>
              </a:rPr>
              <a:t>    把常用的指令改用硬件实现，</a:t>
            </a:r>
            <a:r>
              <a:rPr lang="zh-CN" altLang="en-US" sz="2400" b="1" dirty="0">
                <a:latin typeface="宋体" panose="02010600030101010101" pitchFamily="2" charset="-122"/>
              </a:rPr>
              <a:t>即引入了</a:t>
            </a:r>
            <a:r>
              <a:rPr lang="en-US" altLang="zh-CN" sz="2400" b="1" dirty="0">
                <a:latin typeface="宋体" panose="02010600030101010101" pitchFamily="2" charset="-122"/>
              </a:rPr>
              <a:t>RISC</a:t>
            </a:r>
            <a:r>
              <a:rPr lang="zh-CN" altLang="en-US" sz="2400" b="1" dirty="0">
                <a:latin typeface="宋体" panose="02010600030101010101" pitchFamily="2" charset="-122"/>
              </a:rPr>
              <a:t>技术，</a:t>
            </a:r>
            <a:r>
              <a:rPr lang="zh-CN" altLang="zh-CN" sz="2400" b="1" dirty="0">
                <a:latin typeface="宋体" panose="02010600030101010101" pitchFamily="2" charset="-122"/>
              </a:rPr>
              <a:t>使程序运行速度进一步提高。</a:t>
            </a:r>
          </a:p>
          <a:p>
            <a:pPr marL="342900" indent="-342900" eaLnBrk="1" hangingPunct="1">
              <a:spcBef>
                <a:spcPct val="50000"/>
              </a:spcBef>
              <a:buClr>
                <a:srgbClr val="C00000"/>
              </a:buClr>
              <a:buFont typeface="Wingdings" panose="05000000000000000000" pitchFamily="2" charset="2"/>
              <a:buChar char="Ø"/>
            </a:pPr>
            <a:r>
              <a:rPr lang="zh-CN" altLang="zh-CN" sz="2400" b="1" dirty="0">
                <a:solidFill>
                  <a:srgbClr val="1647E2"/>
                </a:solidFill>
                <a:latin typeface="宋体" panose="02010600030101010101" pitchFamily="2" charset="-122"/>
              </a:rPr>
              <a:t>系统管理方式</a:t>
            </a:r>
            <a:endParaRPr lang="en-US" altLang="zh-CN" sz="2400" b="1" dirty="0">
              <a:solidFill>
                <a:srgbClr val="1647E2"/>
              </a:solidFill>
              <a:latin typeface="宋体" panose="02010600030101010101" pitchFamily="2" charset="-122"/>
            </a:endParaRPr>
          </a:p>
          <a:p>
            <a:pPr eaLnBrk="1" hangingPunct="1">
              <a:spcBef>
                <a:spcPct val="50000"/>
              </a:spcBef>
              <a:buClr>
                <a:srgbClr val="C00000"/>
              </a:buClr>
              <a:buNone/>
            </a:pPr>
            <a:r>
              <a:rPr lang="zh-CN" altLang="zh-CN" sz="2400" b="1" dirty="0">
                <a:latin typeface="宋体" panose="02010600030101010101" pitchFamily="2" charset="-122"/>
              </a:rPr>
              <a:t>    </a:t>
            </a:r>
            <a:r>
              <a:rPr lang="zh-CN" altLang="en-US" sz="2400" b="1" dirty="0">
                <a:latin typeface="宋体" panose="02010600030101010101" pitchFamily="2" charset="-122"/>
              </a:rPr>
              <a:t>提供了</a:t>
            </a:r>
            <a:r>
              <a:rPr lang="zh-CN" altLang="zh-CN" sz="2400" b="1" dirty="0">
                <a:latin typeface="宋体" panose="02010600030101010101" pitchFamily="2" charset="-122"/>
              </a:rPr>
              <a:t>系统管理方式(SMM)</a:t>
            </a:r>
            <a:r>
              <a:rPr lang="zh-CN" altLang="en-US" sz="2400" b="1" dirty="0">
                <a:latin typeface="宋体" panose="02010600030101010101" pitchFamily="2" charset="-122"/>
              </a:rPr>
              <a:t>，它向操作系统提供</a:t>
            </a:r>
            <a:r>
              <a:rPr lang="zh-CN" altLang="zh-CN" sz="2400" b="1" dirty="0">
                <a:latin typeface="宋体" panose="02010600030101010101" pitchFamily="2" charset="-122"/>
              </a:rPr>
              <a:t>电源管理</a:t>
            </a:r>
            <a:r>
              <a:rPr lang="zh-CN" altLang="en-US" sz="2400" b="1" dirty="0">
                <a:latin typeface="宋体" panose="02010600030101010101" pitchFamily="2" charset="-122"/>
              </a:rPr>
              <a:t>和系统</a:t>
            </a:r>
            <a:r>
              <a:rPr lang="zh-CN" altLang="zh-CN" sz="2400" b="1" dirty="0">
                <a:latin typeface="宋体" panose="02010600030101010101" pitchFamily="2" charset="-122"/>
              </a:rPr>
              <a:t>安全</a:t>
            </a:r>
            <a:r>
              <a:rPr lang="zh-CN" altLang="en-US" sz="2400" b="1" dirty="0">
                <a:latin typeface="宋体" panose="02010600030101010101" pitchFamily="2" charset="-122"/>
              </a:rPr>
              <a:t>等功能的机制</a:t>
            </a:r>
            <a:r>
              <a:rPr lang="zh-CN" altLang="zh-CN" sz="2400" b="1" dirty="0">
                <a:latin typeface="宋体" panose="02010600030101010101" pitchFamily="2" charset="-122"/>
              </a:rPr>
              <a:t>。</a:t>
            </a:r>
            <a:endParaRPr lang="en-US" altLang="zh-CN" sz="2400" b="1" dirty="0">
              <a:latin typeface="宋体" panose="02010600030101010101" pitchFamily="2" charset="-122"/>
            </a:endParaRPr>
          </a:p>
        </p:txBody>
      </p:sp>
    </p:spTree>
    <p:extLst>
      <p:ext uri="{BB962C8B-B14F-4D97-AF65-F5344CB8AC3E}">
        <p14:creationId xmlns:p14="http://schemas.microsoft.com/office/powerpoint/2010/main" val="3154633202"/>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out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out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out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outVertical)">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barn(outVertical)">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barn(outVertical)">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barn(outVertical)">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arn(outVertic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7574A-C435-4B79-9C67-4F183FDB79AC}" type="slidenum">
              <a:rPr lang="zh-CN" altLang="zh-CN" smtClean="0"/>
              <a:pPr>
                <a:defRPr/>
              </a:pPr>
              <a:t>65</a:t>
            </a:fld>
            <a:endParaRPr lang="zh-CN" altLang="zh-CN"/>
          </a:p>
        </p:txBody>
      </p:sp>
      <p:sp>
        <p:nvSpPr>
          <p:cNvPr id="3" name="Rectangle 2"/>
          <p:cNvSpPr>
            <a:spLocks noChangeArrowheads="1"/>
          </p:cNvSpPr>
          <p:nvPr/>
        </p:nvSpPr>
        <p:spPr bwMode="auto">
          <a:xfrm>
            <a:off x="755576" y="188640"/>
            <a:ext cx="6048672" cy="455613"/>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buFontTx/>
              <a:buNone/>
            </a:pPr>
            <a:r>
              <a:rPr lang="zh-CN" altLang="en-US" sz="2800" b="1" dirty="0">
                <a:solidFill>
                  <a:srgbClr val="FF0000"/>
                </a:solidFill>
                <a:latin typeface="宋体" panose="02010600030101010101" pitchFamily="2" charset="-122"/>
              </a:rPr>
              <a:t>（二）</a:t>
            </a:r>
            <a:r>
              <a:rPr lang="en-US" altLang="zh-CN" sz="2800" b="1" dirty="0">
                <a:solidFill>
                  <a:srgbClr val="FF0000"/>
                </a:solidFill>
                <a:latin typeface="宋体" panose="02010600030101010101" pitchFamily="2" charset="-122"/>
              </a:rPr>
              <a:t>IA-32</a:t>
            </a:r>
            <a:r>
              <a:rPr lang="zh-CN" altLang="zh-CN" sz="2800" b="1" dirty="0">
                <a:solidFill>
                  <a:srgbClr val="FF0000"/>
                </a:solidFill>
                <a:latin typeface="宋体" panose="02010600030101010101" pitchFamily="2" charset="-122"/>
              </a:rPr>
              <a:t>微处理器</a:t>
            </a:r>
            <a:r>
              <a:rPr lang="zh-CN" altLang="en-US" sz="2800" b="1" dirty="0">
                <a:solidFill>
                  <a:srgbClr val="FF0000"/>
                </a:solidFill>
                <a:latin typeface="宋体" panose="02010600030101010101" pitchFamily="2" charset="-122"/>
              </a:rPr>
              <a:t>的主要寄存器</a:t>
            </a:r>
            <a:endParaRPr lang="zh-CN" altLang="zh-CN" sz="2800" b="1" dirty="0">
              <a:solidFill>
                <a:srgbClr val="FF0000"/>
              </a:solidFill>
              <a:latin typeface="宋体" panose="02010600030101010101" pitchFamily="2" charset="-122"/>
            </a:endParaRPr>
          </a:p>
        </p:txBody>
      </p:sp>
      <p:sp>
        <p:nvSpPr>
          <p:cNvPr id="4" name="Text Box 4"/>
          <p:cNvSpPr txBox="1">
            <a:spLocks noChangeArrowheads="1"/>
          </p:cNvSpPr>
          <p:nvPr/>
        </p:nvSpPr>
        <p:spPr bwMode="auto">
          <a:xfrm>
            <a:off x="1208880" y="692204"/>
            <a:ext cx="22748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FF0000"/>
                </a:solidFill>
                <a:latin typeface="宋体" panose="02010600030101010101" pitchFamily="2" charset="-122"/>
              </a:rPr>
              <a:t>1.通用寄存器</a:t>
            </a:r>
          </a:p>
        </p:txBody>
      </p:sp>
      <p:sp>
        <p:nvSpPr>
          <p:cNvPr id="5" name="Text Box 5"/>
          <p:cNvSpPr txBox="1">
            <a:spLocks noChangeArrowheads="1"/>
          </p:cNvSpPr>
          <p:nvPr/>
        </p:nvSpPr>
        <p:spPr bwMode="auto">
          <a:xfrm>
            <a:off x="1523020" y="1186856"/>
            <a:ext cx="3344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latin typeface="宋体" panose="02010600030101010101" pitchFamily="2" charset="-122"/>
              </a:rPr>
              <a:t>8个</a:t>
            </a:r>
            <a:r>
              <a:rPr lang="zh-CN" altLang="zh-CN" sz="2400" b="1" dirty="0">
                <a:solidFill>
                  <a:srgbClr val="FF0000"/>
                </a:solidFill>
                <a:latin typeface="宋体" panose="02010600030101010101" pitchFamily="2" charset="-122"/>
              </a:rPr>
              <a:t>32位</a:t>
            </a:r>
            <a:r>
              <a:rPr lang="zh-CN" altLang="zh-CN" sz="2400" b="1" dirty="0">
                <a:latin typeface="宋体" panose="02010600030101010101" pitchFamily="2" charset="-122"/>
              </a:rPr>
              <a:t>的通用寄存器</a:t>
            </a:r>
          </a:p>
        </p:txBody>
      </p:sp>
      <p:grpSp>
        <p:nvGrpSpPr>
          <p:cNvPr id="6" name="组合 5"/>
          <p:cNvGrpSpPr>
            <a:grpSpLocks/>
          </p:cNvGrpSpPr>
          <p:nvPr/>
        </p:nvGrpSpPr>
        <p:grpSpPr bwMode="auto">
          <a:xfrm>
            <a:off x="1509886" y="1484784"/>
            <a:ext cx="5715000" cy="3302000"/>
            <a:chOff x="1017843" y="2840259"/>
            <a:chExt cx="5714397" cy="3301403"/>
          </a:xfrm>
        </p:grpSpPr>
        <p:sp>
          <p:nvSpPr>
            <p:cNvPr id="7" name="矩形 8"/>
            <p:cNvSpPr>
              <a:spLocks noChangeArrowheads="1"/>
            </p:cNvSpPr>
            <p:nvPr/>
          </p:nvSpPr>
          <p:spPr bwMode="auto">
            <a:xfrm>
              <a:off x="1835696" y="3212976"/>
              <a:ext cx="4752528" cy="2880320"/>
            </a:xfrm>
            <a:prstGeom prst="rect">
              <a:avLst/>
            </a:prstGeom>
            <a:noFill/>
            <a:ln w="381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endParaRPr lang="zh-CN" altLang="en-US"/>
            </a:p>
          </p:txBody>
        </p:sp>
        <p:cxnSp>
          <p:nvCxnSpPr>
            <p:cNvPr id="8" name="直接连接符 9"/>
            <p:cNvCxnSpPr>
              <a:cxnSpLocks noChangeShapeType="1"/>
              <a:stCxn id="7" idx="1"/>
              <a:endCxn id="7" idx="3"/>
            </p:cNvCxnSpPr>
            <p:nvPr/>
          </p:nvCxnSpPr>
          <p:spPr bwMode="auto">
            <a:xfrm>
              <a:off x="1835696" y="4653136"/>
              <a:ext cx="4752528" cy="0"/>
            </a:xfrm>
            <a:prstGeom prst="line">
              <a:avLst/>
            </a:prstGeom>
            <a:noFill/>
            <a:ln w="381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接连接符 10"/>
            <p:cNvCxnSpPr>
              <a:cxnSpLocks noChangeShapeType="1"/>
            </p:cNvCxnSpPr>
            <p:nvPr/>
          </p:nvCxnSpPr>
          <p:spPr bwMode="auto">
            <a:xfrm>
              <a:off x="1835696" y="3933056"/>
              <a:ext cx="4752528" cy="0"/>
            </a:xfrm>
            <a:prstGeom prst="line">
              <a:avLst/>
            </a:prstGeom>
            <a:noFill/>
            <a:ln w="381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直接连接符 11"/>
            <p:cNvCxnSpPr>
              <a:cxnSpLocks noChangeShapeType="1"/>
            </p:cNvCxnSpPr>
            <p:nvPr/>
          </p:nvCxnSpPr>
          <p:spPr bwMode="auto">
            <a:xfrm>
              <a:off x="1835696" y="3573016"/>
              <a:ext cx="4752528" cy="0"/>
            </a:xfrm>
            <a:prstGeom prst="line">
              <a:avLst/>
            </a:prstGeom>
            <a:noFill/>
            <a:ln w="381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接连接符 12"/>
            <p:cNvCxnSpPr>
              <a:cxnSpLocks noChangeShapeType="1"/>
            </p:cNvCxnSpPr>
            <p:nvPr/>
          </p:nvCxnSpPr>
          <p:spPr bwMode="auto">
            <a:xfrm>
              <a:off x="1835696" y="4293096"/>
              <a:ext cx="4752528" cy="0"/>
            </a:xfrm>
            <a:prstGeom prst="line">
              <a:avLst/>
            </a:prstGeom>
            <a:noFill/>
            <a:ln w="381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连接符 13"/>
            <p:cNvCxnSpPr>
              <a:cxnSpLocks noChangeShapeType="1"/>
            </p:cNvCxnSpPr>
            <p:nvPr/>
          </p:nvCxnSpPr>
          <p:spPr bwMode="auto">
            <a:xfrm>
              <a:off x="1835696" y="5373216"/>
              <a:ext cx="4752528" cy="0"/>
            </a:xfrm>
            <a:prstGeom prst="line">
              <a:avLst/>
            </a:prstGeom>
            <a:noFill/>
            <a:ln w="381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连接符 14"/>
            <p:cNvCxnSpPr>
              <a:cxnSpLocks noChangeShapeType="1"/>
            </p:cNvCxnSpPr>
            <p:nvPr/>
          </p:nvCxnSpPr>
          <p:spPr bwMode="auto">
            <a:xfrm>
              <a:off x="1835696" y="5013176"/>
              <a:ext cx="4752528" cy="0"/>
            </a:xfrm>
            <a:prstGeom prst="line">
              <a:avLst/>
            </a:prstGeom>
            <a:noFill/>
            <a:ln w="381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连接符 15"/>
            <p:cNvCxnSpPr>
              <a:cxnSpLocks noChangeShapeType="1"/>
            </p:cNvCxnSpPr>
            <p:nvPr/>
          </p:nvCxnSpPr>
          <p:spPr bwMode="auto">
            <a:xfrm>
              <a:off x="1835696" y="5733256"/>
              <a:ext cx="4752528" cy="0"/>
            </a:xfrm>
            <a:prstGeom prst="line">
              <a:avLst/>
            </a:prstGeom>
            <a:noFill/>
            <a:ln w="38100" algn="ctr">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矩形 16"/>
            <p:cNvSpPr>
              <a:spLocks noChangeArrowheads="1"/>
            </p:cNvSpPr>
            <p:nvPr/>
          </p:nvSpPr>
          <p:spPr bwMode="auto">
            <a:xfrm>
              <a:off x="1017843" y="3135131"/>
              <a:ext cx="8178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rPr>
                <a:t>EAX</a:t>
              </a:r>
              <a:endParaRPr lang="zh-CN" altLang="en-US">
                <a:solidFill>
                  <a:srgbClr val="0000FF"/>
                </a:solidFill>
              </a:endParaRPr>
            </a:p>
          </p:txBody>
        </p:sp>
        <p:sp>
          <p:nvSpPr>
            <p:cNvPr id="16" name="矩形 17"/>
            <p:cNvSpPr>
              <a:spLocks noChangeArrowheads="1"/>
            </p:cNvSpPr>
            <p:nvPr/>
          </p:nvSpPr>
          <p:spPr bwMode="auto">
            <a:xfrm>
              <a:off x="1035477" y="351179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rPr>
                <a:t>EBX</a:t>
              </a:r>
              <a:endParaRPr lang="zh-CN" altLang="en-US">
                <a:solidFill>
                  <a:srgbClr val="0000FF"/>
                </a:solidFill>
              </a:endParaRPr>
            </a:p>
          </p:txBody>
        </p:sp>
        <p:sp>
          <p:nvSpPr>
            <p:cNvPr id="17" name="矩形 18"/>
            <p:cNvSpPr>
              <a:spLocks noChangeArrowheads="1"/>
            </p:cNvSpPr>
            <p:nvPr/>
          </p:nvSpPr>
          <p:spPr bwMode="auto">
            <a:xfrm>
              <a:off x="1035476" y="3895611"/>
              <a:ext cx="8002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rPr>
                <a:t>ECX</a:t>
              </a:r>
              <a:endParaRPr lang="zh-CN" altLang="en-US">
                <a:solidFill>
                  <a:srgbClr val="0000FF"/>
                </a:solidFill>
              </a:endParaRPr>
            </a:p>
          </p:txBody>
        </p:sp>
        <p:sp>
          <p:nvSpPr>
            <p:cNvPr id="18" name="矩形 19"/>
            <p:cNvSpPr>
              <a:spLocks noChangeArrowheads="1"/>
            </p:cNvSpPr>
            <p:nvPr/>
          </p:nvSpPr>
          <p:spPr bwMode="auto">
            <a:xfrm>
              <a:off x="1035476" y="4255650"/>
              <a:ext cx="8178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rPr>
                <a:t>EDX</a:t>
              </a:r>
              <a:endParaRPr lang="zh-CN" altLang="en-US">
                <a:solidFill>
                  <a:srgbClr val="0000FF"/>
                </a:solidFill>
              </a:endParaRPr>
            </a:p>
          </p:txBody>
        </p:sp>
        <p:sp>
          <p:nvSpPr>
            <p:cNvPr id="19" name="矩形 20"/>
            <p:cNvSpPr>
              <a:spLocks noChangeArrowheads="1"/>
            </p:cNvSpPr>
            <p:nvPr/>
          </p:nvSpPr>
          <p:spPr bwMode="auto">
            <a:xfrm>
              <a:off x="1045349" y="4634413"/>
              <a:ext cx="6463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rPr>
                <a:t>ESI</a:t>
              </a:r>
              <a:endParaRPr lang="zh-CN" altLang="en-US">
                <a:solidFill>
                  <a:srgbClr val="0000FF"/>
                </a:solidFill>
              </a:endParaRPr>
            </a:p>
          </p:txBody>
        </p:sp>
        <p:sp>
          <p:nvSpPr>
            <p:cNvPr id="20" name="矩形 21"/>
            <p:cNvSpPr>
              <a:spLocks noChangeArrowheads="1"/>
            </p:cNvSpPr>
            <p:nvPr/>
          </p:nvSpPr>
          <p:spPr bwMode="auto">
            <a:xfrm>
              <a:off x="1035476" y="4966444"/>
              <a:ext cx="77457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rPr>
                <a:t>EDI </a:t>
              </a:r>
              <a:endParaRPr lang="zh-CN" altLang="en-US">
                <a:solidFill>
                  <a:srgbClr val="0000FF"/>
                </a:solidFill>
              </a:endParaRPr>
            </a:p>
          </p:txBody>
        </p:sp>
        <p:sp>
          <p:nvSpPr>
            <p:cNvPr id="21" name="矩形 22"/>
            <p:cNvSpPr>
              <a:spLocks noChangeArrowheads="1"/>
            </p:cNvSpPr>
            <p:nvPr/>
          </p:nvSpPr>
          <p:spPr bwMode="auto">
            <a:xfrm>
              <a:off x="1031185" y="5271591"/>
              <a:ext cx="748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rPr>
                <a:t>EBP</a:t>
              </a:r>
              <a:endParaRPr lang="zh-CN" altLang="en-US">
                <a:solidFill>
                  <a:srgbClr val="0000FF"/>
                </a:solidFill>
              </a:endParaRPr>
            </a:p>
          </p:txBody>
        </p:sp>
        <p:sp>
          <p:nvSpPr>
            <p:cNvPr id="22" name="矩形 23"/>
            <p:cNvSpPr>
              <a:spLocks noChangeArrowheads="1"/>
            </p:cNvSpPr>
            <p:nvPr/>
          </p:nvSpPr>
          <p:spPr bwMode="auto">
            <a:xfrm>
              <a:off x="1039097" y="5631630"/>
              <a:ext cx="7152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rPr>
                <a:t>ESP</a:t>
              </a:r>
              <a:endParaRPr lang="zh-CN" altLang="en-US">
                <a:solidFill>
                  <a:srgbClr val="0000FF"/>
                </a:solidFill>
              </a:endParaRPr>
            </a:p>
          </p:txBody>
        </p:sp>
        <p:cxnSp>
          <p:nvCxnSpPr>
            <p:cNvPr id="23" name="直接连接符 24"/>
            <p:cNvCxnSpPr>
              <a:cxnSpLocks noChangeShapeType="1"/>
              <a:stCxn id="7" idx="0"/>
              <a:endCxn id="7" idx="2"/>
            </p:cNvCxnSpPr>
            <p:nvPr/>
          </p:nvCxnSpPr>
          <p:spPr bwMode="auto">
            <a:xfrm>
              <a:off x="4211960" y="3212976"/>
              <a:ext cx="0" cy="2880320"/>
            </a:xfrm>
            <a:prstGeom prst="line">
              <a:avLst/>
            </a:prstGeom>
            <a:noFill/>
            <a:ln w="28575" algn="ctr">
              <a:solidFill>
                <a:srgbClr val="00000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连接符 25"/>
            <p:cNvCxnSpPr>
              <a:cxnSpLocks noChangeShapeType="1"/>
            </p:cNvCxnSpPr>
            <p:nvPr/>
          </p:nvCxnSpPr>
          <p:spPr bwMode="auto">
            <a:xfrm>
              <a:off x="5364088" y="3212975"/>
              <a:ext cx="0" cy="1421438"/>
            </a:xfrm>
            <a:prstGeom prst="line">
              <a:avLst/>
            </a:prstGeom>
            <a:noFill/>
            <a:ln w="9525" algn="ctr">
              <a:solidFill>
                <a:srgbClr val="000000"/>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矩形 26"/>
            <p:cNvSpPr>
              <a:spLocks noChangeArrowheads="1"/>
            </p:cNvSpPr>
            <p:nvPr/>
          </p:nvSpPr>
          <p:spPr bwMode="auto">
            <a:xfrm>
              <a:off x="5048937" y="3164071"/>
              <a:ext cx="630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FF0000"/>
                  </a:solidFill>
                </a:rPr>
                <a:t>AX</a:t>
              </a:r>
              <a:endParaRPr lang="zh-CN" altLang="en-US">
                <a:solidFill>
                  <a:srgbClr val="FF0000"/>
                </a:solidFill>
              </a:endParaRPr>
            </a:p>
          </p:txBody>
        </p:sp>
        <p:sp>
          <p:nvSpPr>
            <p:cNvPr id="26" name="矩形 27"/>
            <p:cNvSpPr>
              <a:spLocks noChangeArrowheads="1"/>
            </p:cNvSpPr>
            <p:nvPr/>
          </p:nvSpPr>
          <p:spPr bwMode="auto">
            <a:xfrm>
              <a:off x="5061194" y="3511791"/>
              <a:ext cx="6126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FF0000"/>
                  </a:solidFill>
                </a:rPr>
                <a:t>BX</a:t>
              </a:r>
              <a:endParaRPr lang="zh-CN" altLang="en-US">
                <a:solidFill>
                  <a:srgbClr val="FF0000"/>
                </a:solidFill>
              </a:endParaRPr>
            </a:p>
          </p:txBody>
        </p:sp>
        <p:sp>
          <p:nvSpPr>
            <p:cNvPr id="27" name="矩形 28"/>
            <p:cNvSpPr>
              <a:spLocks noChangeArrowheads="1"/>
            </p:cNvSpPr>
            <p:nvPr/>
          </p:nvSpPr>
          <p:spPr bwMode="auto">
            <a:xfrm>
              <a:off x="5055818" y="3876493"/>
              <a:ext cx="6126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FF0000"/>
                  </a:solidFill>
                </a:rPr>
                <a:t>CX</a:t>
              </a:r>
              <a:endParaRPr lang="zh-CN" altLang="en-US">
                <a:solidFill>
                  <a:srgbClr val="FF0000"/>
                </a:solidFill>
              </a:endParaRPr>
            </a:p>
          </p:txBody>
        </p:sp>
        <p:sp>
          <p:nvSpPr>
            <p:cNvPr id="28" name="矩形 29"/>
            <p:cNvSpPr>
              <a:spLocks noChangeArrowheads="1"/>
            </p:cNvSpPr>
            <p:nvPr/>
          </p:nvSpPr>
          <p:spPr bwMode="auto">
            <a:xfrm>
              <a:off x="5047725" y="4243126"/>
              <a:ext cx="6288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FF0000"/>
                  </a:solidFill>
                </a:rPr>
                <a:t>DX</a:t>
              </a:r>
              <a:endParaRPr lang="zh-CN" altLang="en-US">
                <a:solidFill>
                  <a:srgbClr val="FF0000"/>
                </a:solidFill>
              </a:endParaRPr>
            </a:p>
          </p:txBody>
        </p:sp>
        <p:sp>
          <p:nvSpPr>
            <p:cNvPr id="29" name="矩形 30"/>
            <p:cNvSpPr>
              <a:spLocks noChangeArrowheads="1"/>
            </p:cNvSpPr>
            <p:nvPr/>
          </p:nvSpPr>
          <p:spPr bwMode="auto">
            <a:xfrm>
              <a:off x="5118287" y="4581947"/>
              <a:ext cx="48773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FF0000"/>
                  </a:solidFill>
                </a:rPr>
                <a:t>SI</a:t>
              </a:r>
              <a:endParaRPr lang="zh-CN" altLang="en-US">
                <a:solidFill>
                  <a:srgbClr val="FF0000"/>
                </a:solidFill>
              </a:endParaRPr>
            </a:p>
          </p:txBody>
        </p:sp>
        <p:sp>
          <p:nvSpPr>
            <p:cNvPr id="30" name="矩形 31"/>
            <p:cNvSpPr>
              <a:spLocks noChangeArrowheads="1"/>
            </p:cNvSpPr>
            <p:nvPr/>
          </p:nvSpPr>
          <p:spPr bwMode="auto">
            <a:xfrm>
              <a:off x="5107114" y="4948580"/>
              <a:ext cx="5100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FF0000"/>
                  </a:solidFill>
                </a:rPr>
                <a:t>DI</a:t>
              </a:r>
              <a:endParaRPr lang="zh-CN" altLang="en-US">
                <a:solidFill>
                  <a:srgbClr val="FF0000"/>
                </a:solidFill>
              </a:endParaRPr>
            </a:p>
          </p:txBody>
        </p:sp>
        <p:sp>
          <p:nvSpPr>
            <p:cNvPr id="31" name="矩形 32"/>
            <p:cNvSpPr>
              <a:spLocks noChangeArrowheads="1"/>
            </p:cNvSpPr>
            <p:nvPr/>
          </p:nvSpPr>
          <p:spPr bwMode="auto">
            <a:xfrm>
              <a:off x="5060986" y="5340567"/>
              <a:ext cx="5613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FF0000"/>
                  </a:solidFill>
                </a:rPr>
                <a:t>BP</a:t>
              </a:r>
              <a:endParaRPr lang="zh-CN" altLang="en-US">
                <a:solidFill>
                  <a:srgbClr val="FF0000"/>
                </a:solidFill>
              </a:endParaRPr>
            </a:p>
          </p:txBody>
        </p:sp>
        <p:sp>
          <p:nvSpPr>
            <p:cNvPr id="32" name="矩形 33"/>
            <p:cNvSpPr>
              <a:spLocks noChangeArrowheads="1"/>
            </p:cNvSpPr>
            <p:nvPr/>
          </p:nvSpPr>
          <p:spPr bwMode="auto">
            <a:xfrm>
              <a:off x="5107114" y="5679997"/>
              <a:ext cx="52770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FF0000"/>
                  </a:solidFill>
                </a:rPr>
                <a:t>SP</a:t>
              </a:r>
              <a:endParaRPr lang="zh-CN" altLang="en-US">
                <a:solidFill>
                  <a:srgbClr val="FF0000"/>
                </a:solidFill>
              </a:endParaRPr>
            </a:p>
          </p:txBody>
        </p:sp>
        <p:sp>
          <p:nvSpPr>
            <p:cNvPr id="33" name="矩形 34"/>
            <p:cNvSpPr>
              <a:spLocks noChangeArrowheads="1"/>
            </p:cNvSpPr>
            <p:nvPr/>
          </p:nvSpPr>
          <p:spPr bwMode="auto">
            <a:xfrm>
              <a:off x="4376169" y="3152927"/>
              <a:ext cx="630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t>AH</a:t>
              </a:r>
              <a:endParaRPr lang="zh-CN" altLang="en-US"/>
            </a:p>
          </p:txBody>
        </p:sp>
        <p:sp>
          <p:nvSpPr>
            <p:cNvPr id="34" name="矩形 35"/>
            <p:cNvSpPr>
              <a:spLocks noChangeArrowheads="1"/>
            </p:cNvSpPr>
            <p:nvPr/>
          </p:nvSpPr>
          <p:spPr bwMode="auto">
            <a:xfrm>
              <a:off x="4391380" y="3511791"/>
              <a:ext cx="6126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t>BH</a:t>
              </a:r>
              <a:endParaRPr lang="zh-CN" altLang="en-US"/>
            </a:p>
          </p:txBody>
        </p:sp>
        <p:sp>
          <p:nvSpPr>
            <p:cNvPr id="35" name="矩形 36"/>
            <p:cNvSpPr>
              <a:spLocks noChangeArrowheads="1"/>
            </p:cNvSpPr>
            <p:nvPr/>
          </p:nvSpPr>
          <p:spPr bwMode="auto">
            <a:xfrm>
              <a:off x="4399512" y="3895611"/>
              <a:ext cx="6126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t>CH</a:t>
              </a:r>
              <a:endParaRPr lang="zh-CN" altLang="en-US"/>
            </a:p>
          </p:txBody>
        </p:sp>
        <p:sp>
          <p:nvSpPr>
            <p:cNvPr id="36" name="矩形 37"/>
            <p:cNvSpPr>
              <a:spLocks noChangeArrowheads="1"/>
            </p:cNvSpPr>
            <p:nvPr/>
          </p:nvSpPr>
          <p:spPr bwMode="auto">
            <a:xfrm>
              <a:off x="4411382" y="4243802"/>
              <a:ext cx="6303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t>DH</a:t>
              </a:r>
              <a:endParaRPr lang="zh-CN" altLang="en-US"/>
            </a:p>
          </p:txBody>
        </p:sp>
        <p:sp>
          <p:nvSpPr>
            <p:cNvPr id="37" name="矩形 38"/>
            <p:cNvSpPr>
              <a:spLocks noChangeArrowheads="1"/>
            </p:cNvSpPr>
            <p:nvPr/>
          </p:nvSpPr>
          <p:spPr bwMode="auto">
            <a:xfrm>
              <a:off x="5755201" y="3164071"/>
              <a:ext cx="5950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t>AL</a:t>
              </a:r>
              <a:endParaRPr lang="zh-CN" altLang="en-US"/>
            </a:p>
          </p:txBody>
        </p:sp>
        <p:sp>
          <p:nvSpPr>
            <p:cNvPr id="38" name="矩形 39"/>
            <p:cNvSpPr>
              <a:spLocks noChangeArrowheads="1"/>
            </p:cNvSpPr>
            <p:nvPr/>
          </p:nvSpPr>
          <p:spPr bwMode="auto">
            <a:xfrm>
              <a:off x="5793715" y="3533768"/>
              <a:ext cx="577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t>BL</a:t>
              </a:r>
              <a:endParaRPr lang="zh-CN" altLang="en-US"/>
            </a:p>
          </p:txBody>
        </p:sp>
        <p:sp>
          <p:nvSpPr>
            <p:cNvPr id="39" name="矩形 40"/>
            <p:cNvSpPr>
              <a:spLocks noChangeArrowheads="1"/>
            </p:cNvSpPr>
            <p:nvPr/>
          </p:nvSpPr>
          <p:spPr bwMode="auto">
            <a:xfrm>
              <a:off x="5793715" y="3887995"/>
              <a:ext cx="5774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t>CL</a:t>
              </a:r>
              <a:endParaRPr lang="zh-CN" altLang="en-US"/>
            </a:p>
          </p:txBody>
        </p:sp>
        <p:sp>
          <p:nvSpPr>
            <p:cNvPr id="40" name="矩形 41"/>
            <p:cNvSpPr>
              <a:spLocks noChangeArrowheads="1"/>
            </p:cNvSpPr>
            <p:nvPr/>
          </p:nvSpPr>
          <p:spPr bwMode="auto">
            <a:xfrm>
              <a:off x="5812399" y="4242937"/>
              <a:ext cx="5950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t>DL</a:t>
              </a:r>
              <a:endParaRPr lang="zh-CN" altLang="en-US"/>
            </a:p>
          </p:txBody>
        </p:sp>
        <p:sp>
          <p:nvSpPr>
            <p:cNvPr id="41" name="文本框 42"/>
            <p:cNvSpPr txBox="1">
              <a:spLocks noChangeArrowheads="1"/>
            </p:cNvSpPr>
            <p:nvPr/>
          </p:nvSpPr>
          <p:spPr bwMode="auto">
            <a:xfrm>
              <a:off x="3759986" y="2868698"/>
              <a:ext cx="29722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000" dirty="0"/>
                <a:t> 16 15           8 7              0</a:t>
              </a:r>
              <a:endParaRPr lang="zh-CN" altLang="en-US" sz="2000" dirty="0"/>
            </a:p>
          </p:txBody>
        </p:sp>
        <p:sp>
          <p:nvSpPr>
            <p:cNvPr id="42" name="矩形 43"/>
            <p:cNvSpPr>
              <a:spLocks noChangeArrowheads="1"/>
            </p:cNvSpPr>
            <p:nvPr/>
          </p:nvSpPr>
          <p:spPr bwMode="auto">
            <a:xfrm>
              <a:off x="1674832" y="2840259"/>
              <a:ext cx="44114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000"/>
                <a:t>31</a:t>
              </a:r>
              <a:endParaRPr lang="zh-CN" altLang="en-US" sz="2000"/>
            </a:p>
          </p:txBody>
        </p:sp>
      </p:grpSp>
      <p:sp>
        <p:nvSpPr>
          <p:cNvPr id="43" name="Text Box 2"/>
          <p:cNvSpPr txBox="1">
            <a:spLocks noChangeArrowheads="1"/>
          </p:cNvSpPr>
          <p:nvPr/>
        </p:nvSpPr>
        <p:spPr bwMode="auto">
          <a:xfrm>
            <a:off x="615057" y="4725144"/>
            <a:ext cx="8505651"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Ø"/>
            </a:pPr>
            <a:r>
              <a:rPr lang="zh-CN" altLang="zh-CN" sz="2400" b="1" dirty="0">
                <a:latin typeface="宋体" panose="02010600030101010101" pitchFamily="2" charset="-122"/>
              </a:rPr>
              <a:t>EAX,EBX,ECX和EDX可以作为</a:t>
            </a:r>
            <a:r>
              <a:rPr lang="en-US" altLang="zh-CN" sz="2400" b="1" dirty="0">
                <a:latin typeface="宋体" panose="02010600030101010101" pitchFamily="2" charset="-122"/>
              </a:rPr>
              <a:t>32</a:t>
            </a:r>
            <a:r>
              <a:rPr lang="zh-CN" altLang="en-US" sz="2400" b="1" dirty="0">
                <a:latin typeface="宋体" panose="02010600030101010101" pitchFamily="2" charset="-122"/>
              </a:rPr>
              <a:t>位、</a:t>
            </a:r>
            <a:r>
              <a:rPr lang="zh-CN" altLang="zh-CN" sz="2400" b="1" dirty="0">
                <a:latin typeface="宋体" panose="02010600030101010101" pitchFamily="2" charset="-122"/>
              </a:rPr>
              <a:t>16位或8位寄存器使用。</a:t>
            </a:r>
            <a:endParaRPr lang="en-US" altLang="zh-CN" sz="2400" b="1" dirty="0">
              <a:latin typeface="宋体" panose="02010600030101010101" pitchFamily="2" charset="-122"/>
            </a:endParaRPr>
          </a:p>
          <a:p>
            <a:pPr eaLnBrk="1" hangingPunct="1">
              <a:spcBef>
                <a:spcPct val="50000"/>
              </a:spcBef>
              <a:buClr>
                <a:srgbClr val="FF0000"/>
              </a:buClr>
              <a:buFont typeface="Wingdings" panose="05000000000000000000" pitchFamily="2" charset="2"/>
              <a:buChar char="Ø"/>
            </a:pPr>
            <a:r>
              <a:rPr lang="zh-CN" altLang="en-US" sz="2400" b="1" dirty="0">
                <a:latin typeface="宋体" panose="02010600030101010101" pitchFamily="2" charset="-122"/>
              </a:rPr>
              <a:t>使用</a:t>
            </a:r>
            <a:r>
              <a:rPr lang="zh-CN" altLang="zh-CN" sz="2400" b="1" dirty="0">
                <a:latin typeface="宋体" panose="02010600030101010101" pitchFamily="2" charset="-122"/>
              </a:rPr>
              <a:t>16位和8位</a:t>
            </a:r>
            <a:r>
              <a:rPr lang="zh-CN" altLang="en-US" sz="2400" b="1" dirty="0">
                <a:latin typeface="宋体" panose="02010600030101010101" pitchFamily="2" charset="-122"/>
              </a:rPr>
              <a:t>寄存器</a:t>
            </a:r>
            <a:r>
              <a:rPr lang="zh-CN" altLang="zh-CN" sz="2400" b="1" dirty="0">
                <a:latin typeface="宋体" panose="02010600030101010101" pitchFamily="2" charset="-122"/>
              </a:rPr>
              <a:t>时，与8086中的命名（AX,BX,CX,DX，AH,AL,BH,BL等）一致。</a:t>
            </a:r>
          </a:p>
        </p:txBody>
      </p:sp>
      <p:sp>
        <p:nvSpPr>
          <p:cNvPr id="44" name="Text Box 3"/>
          <p:cNvSpPr txBox="1">
            <a:spLocks noChangeArrowheads="1"/>
          </p:cNvSpPr>
          <p:nvPr/>
        </p:nvSpPr>
        <p:spPr bwMode="auto">
          <a:xfrm>
            <a:off x="622474" y="6031815"/>
            <a:ext cx="783795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0000"/>
              </a:buClr>
              <a:buFont typeface="Wingdings" panose="05000000000000000000" pitchFamily="2" charset="2"/>
              <a:buChar char="Ø"/>
            </a:pPr>
            <a:r>
              <a:rPr lang="zh-CN" altLang="zh-CN" sz="2400" b="1" dirty="0">
                <a:latin typeface="宋体" panose="02010600030101010101" pitchFamily="2" charset="-122"/>
              </a:rPr>
              <a:t>ESP、EBP、EDI和ESI被扩展为32位，SP、BP、DI和SI</a:t>
            </a:r>
            <a:r>
              <a:rPr lang="zh-CN" altLang="en-US" sz="2400" b="1" dirty="0">
                <a:latin typeface="宋体" panose="02010600030101010101" pitchFamily="2" charset="-122"/>
              </a:rPr>
              <a:t>仍然与</a:t>
            </a:r>
            <a:r>
              <a:rPr lang="en-US" altLang="zh-CN" sz="2400" b="1" dirty="0">
                <a:latin typeface="宋体" panose="02010600030101010101" pitchFamily="2" charset="-122"/>
              </a:rPr>
              <a:t>8086</a:t>
            </a:r>
            <a:r>
              <a:rPr lang="zh-CN" altLang="en-US" sz="2400" b="1" dirty="0">
                <a:latin typeface="宋体" panose="02010600030101010101" pitchFamily="2" charset="-122"/>
              </a:rPr>
              <a:t>一致</a:t>
            </a:r>
            <a:r>
              <a:rPr lang="zh-CN" altLang="zh-CN" sz="2400" b="1" dirty="0">
                <a:latin typeface="宋体" panose="02010600030101010101" pitchFamily="2" charset="-122"/>
              </a:rPr>
              <a:t>。</a:t>
            </a:r>
          </a:p>
        </p:txBody>
      </p:sp>
    </p:spTree>
    <p:extLst>
      <p:ext uri="{BB962C8B-B14F-4D97-AF65-F5344CB8AC3E}">
        <p14:creationId xmlns:p14="http://schemas.microsoft.com/office/powerpoint/2010/main" val="1642374025"/>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0-#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barn(inVertical)">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additive="base">
                                        <p:cTn id="34" dur="500" fill="hold"/>
                                        <p:tgtEl>
                                          <p:spTgt spid="44"/>
                                        </p:tgtEl>
                                        <p:attrNameLst>
                                          <p:attrName>ppt_x</p:attrName>
                                        </p:attrNameLst>
                                      </p:cBhvr>
                                      <p:tavLst>
                                        <p:tav tm="0">
                                          <p:val>
                                            <p:strVal val="0-#ppt_w/2"/>
                                          </p:val>
                                        </p:tav>
                                        <p:tav tm="100000">
                                          <p:val>
                                            <p:strVal val="#ppt_x"/>
                                          </p:val>
                                        </p:tav>
                                      </p:tavLst>
                                    </p:anim>
                                    <p:anim calcmode="lin" valueType="num">
                                      <p:cBhvr additive="base">
                                        <p:cTn id="35" dur="500" fill="hold"/>
                                        <p:tgtEl>
                                          <p:spTgt spid="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utoUpdateAnimBg="0" advAuto="0"/>
      <p:bldP spid="4" grpId="0" autoUpdateAnimBg="0"/>
      <p:bldP spid="5" grpId="0" autoUpdateAnimBg="0"/>
      <p:bldP spid="43" grpId="0" autoUpdateAnimBg="0"/>
      <p:bldP spid="4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7574A-C435-4B79-9C67-4F183FDB79AC}" type="slidenum">
              <a:rPr lang="zh-CN" altLang="zh-CN" smtClean="0"/>
              <a:pPr>
                <a:defRPr/>
              </a:pPr>
              <a:t>66</a:t>
            </a:fld>
            <a:endParaRPr lang="zh-CN" altLang="zh-CN"/>
          </a:p>
        </p:txBody>
      </p:sp>
      <p:sp>
        <p:nvSpPr>
          <p:cNvPr id="3" name="Text Box 4"/>
          <p:cNvSpPr txBox="1">
            <a:spLocks noChangeArrowheads="1"/>
          </p:cNvSpPr>
          <p:nvPr/>
        </p:nvSpPr>
        <p:spPr bwMode="auto">
          <a:xfrm>
            <a:off x="323528" y="116632"/>
            <a:ext cx="3741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FF0000"/>
                </a:solidFill>
                <a:latin typeface="宋体" panose="02010600030101010101" pitchFamily="2" charset="-122"/>
              </a:rPr>
              <a:t>2.指令指针和标志寄存器</a:t>
            </a:r>
          </a:p>
        </p:txBody>
      </p:sp>
      <p:sp>
        <p:nvSpPr>
          <p:cNvPr id="4" name="Text Box 5"/>
          <p:cNvSpPr txBox="1">
            <a:spLocks noChangeArrowheads="1"/>
          </p:cNvSpPr>
          <p:nvPr/>
        </p:nvSpPr>
        <p:spPr bwMode="auto">
          <a:xfrm>
            <a:off x="1268528" y="573832"/>
            <a:ext cx="675985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latin typeface="宋体" panose="02010600030101010101" pitchFamily="2" charset="-122"/>
              </a:rPr>
              <a:t>指令指针EIP为32位，其低16位与8086同名为IP。</a:t>
            </a:r>
          </a:p>
        </p:txBody>
      </p:sp>
      <p:grpSp>
        <p:nvGrpSpPr>
          <p:cNvPr id="5" name="组合 4"/>
          <p:cNvGrpSpPr>
            <a:grpSpLocks/>
          </p:cNvGrpSpPr>
          <p:nvPr/>
        </p:nvGrpSpPr>
        <p:grpSpPr bwMode="auto">
          <a:xfrm>
            <a:off x="1412544" y="940246"/>
            <a:ext cx="5591175" cy="860425"/>
            <a:chOff x="1140967" y="407745"/>
            <a:chExt cx="5591273" cy="861015"/>
          </a:xfrm>
        </p:grpSpPr>
        <p:sp>
          <p:nvSpPr>
            <p:cNvPr id="6" name="文本框 8"/>
            <p:cNvSpPr txBox="1">
              <a:spLocks noChangeArrowheads="1"/>
            </p:cNvSpPr>
            <p:nvPr/>
          </p:nvSpPr>
          <p:spPr bwMode="auto">
            <a:xfrm>
              <a:off x="1691680" y="407745"/>
              <a:ext cx="5040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sz="2000"/>
                <a:t> 31                             16 15           8 7              0</a:t>
              </a:r>
              <a:endParaRPr lang="zh-CN" altLang="en-US" sz="2000"/>
            </a:p>
          </p:txBody>
        </p:sp>
        <p:sp>
          <p:nvSpPr>
            <p:cNvPr id="7" name="矩形 9"/>
            <p:cNvSpPr>
              <a:spLocks noChangeArrowheads="1"/>
            </p:cNvSpPr>
            <p:nvPr/>
          </p:nvSpPr>
          <p:spPr bwMode="auto">
            <a:xfrm>
              <a:off x="1780108" y="807855"/>
              <a:ext cx="4773092" cy="460905"/>
            </a:xfrm>
            <a:prstGeom prst="rect">
              <a:avLst/>
            </a:prstGeom>
            <a:noFill/>
            <a:ln w="38100"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 typeface="Arial" panose="020B0604020202020204" pitchFamily="34" charset="0"/>
                <a:buNone/>
              </a:pPr>
              <a:endParaRPr lang="zh-CN" altLang="en-US"/>
            </a:p>
          </p:txBody>
        </p:sp>
        <p:cxnSp>
          <p:nvCxnSpPr>
            <p:cNvPr id="8" name="直接连接符 10"/>
            <p:cNvCxnSpPr>
              <a:cxnSpLocks noChangeShapeType="1"/>
              <a:stCxn id="7" idx="0"/>
              <a:endCxn id="7" idx="2"/>
            </p:cNvCxnSpPr>
            <p:nvPr/>
          </p:nvCxnSpPr>
          <p:spPr bwMode="auto">
            <a:xfrm>
              <a:off x="4166654" y="807855"/>
              <a:ext cx="0" cy="460905"/>
            </a:xfrm>
            <a:prstGeom prst="line">
              <a:avLst/>
            </a:prstGeom>
            <a:noFill/>
            <a:ln w="28575" algn="ctr">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矩形 11"/>
            <p:cNvSpPr>
              <a:spLocks noChangeArrowheads="1"/>
            </p:cNvSpPr>
            <p:nvPr/>
          </p:nvSpPr>
          <p:spPr bwMode="auto">
            <a:xfrm>
              <a:off x="1140967" y="780543"/>
              <a:ext cx="6463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0000FF"/>
                  </a:solidFill>
                </a:rPr>
                <a:t>EIP</a:t>
              </a:r>
              <a:endParaRPr lang="zh-CN" altLang="en-US">
                <a:solidFill>
                  <a:srgbClr val="0000FF"/>
                </a:solidFill>
              </a:endParaRPr>
            </a:p>
          </p:txBody>
        </p:sp>
        <p:sp>
          <p:nvSpPr>
            <p:cNvPr id="10" name="矩形 12"/>
            <p:cNvSpPr>
              <a:spLocks noChangeArrowheads="1"/>
            </p:cNvSpPr>
            <p:nvPr/>
          </p:nvSpPr>
          <p:spPr bwMode="auto">
            <a:xfrm>
              <a:off x="5112282" y="779478"/>
              <a:ext cx="4587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en-US" altLang="zh-CN">
                  <a:solidFill>
                    <a:srgbClr val="FF0000"/>
                  </a:solidFill>
                </a:rPr>
                <a:t>IP</a:t>
              </a:r>
              <a:endParaRPr lang="zh-CN" altLang="en-US">
                <a:solidFill>
                  <a:srgbClr val="FF0000"/>
                </a:solidFill>
              </a:endParaRPr>
            </a:p>
          </p:txBody>
        </p:sp>
      </p:grpSp>
      <p:sp>
        <p:nvSpPr>
          <p:cNvPr id="11" name="Text Box 2"/>
          <p:cNvSpPr txBox="1">
            <a:spLocks noChangeArrowheads="1"/>
          </p:cNvSpPr>
          <p:nvPr/>
        </p:nvSpPr>
        <p:spPr bwMode="auto">
          <a:xfrm>
            <a:off x="504122" y="2092680"/>
            <a:ext cx="8145462" cy="830997"/>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dirty="0">
                <a:latin typeface="宋体" panose="02010600030101010101" pitchFamily="2" charset="-122"/>
              </a:rPr>
              <a:t>标志寄存器</a:t>
            </a:r>
            <a:r>
              <a:rPr lang="en-US" altLang="zh-CN" sz="2400" b="1" dirty="0">
                <a:latin typeface="宋体" panose="02010600030101010101" pitchFamily="2" charset="-122"/>
              </a:rPr>
              <a:t>EFLAGS</a:t>
            </a:r>
            <a:r>
              <a:rPr lang="zh-CN" altLang="en-US" sz="2400" b="1" dirty="0">
                <a:latin typeface="宋体" panose="02010600030101010101" pitchFamily="2" charset="-122"/>
              </a:rPr>
              <a:t>为</a:t>
            </a:r>
            <a:r>
              <a:rPr lang="en-US" altLang="zh-CN" sz="2400" b="1" dirty="0">
                <a:latin typeface="宋体" panose="02010600030101010101" pitchFamily="2" charset="-122"/>
              </a:rPr>
              <a:t>32</a:t>
            </a:r>
            <a:r>
              <a:rPr lang="zh-CN" altLang="en-US" sz="2400" b="1" dirty="0">
                <a:latin typeface="宋体" panose="02010600030101010101" pitchFamily="2" charset="-122"/>
              </a:rPr>
              <a:t>位，</a:t>
            </a:r>
            <a:r>
              <a:rPr lang="zh-CN" altLang="zh-CN" sz="2400" b="1" dirty="0">
                <a:latin typeface="宋体" panose="02010600030101010101" pitchFamily="2" charset="-122"/>
              </a:rPr>
              <a:t>其中</a:t>
            </a:r>
            <a:r>
              <a:rPr lang="zh-CN" altLang="en-US" sz="2400" b="1" dirty="0">
                <a:latin typeface="宋体" panose="02010600030101010101" pitchFamily="2" charset="-122"/>
              </a:rPr>
              <a:t>第</a:t>
            </a:r>
            <a:r>
              <a:rPr lang="en-US" altLang="zh-CN" sz="2400" b="1" dirty="0">
                <a:latin typeface="宋体" panose="02010600030101010101" pitchFamily="2" charset="-122"/>
              </a:rPr>
              <a:t>0</a:t>
            </a:r>
            <a:r>
              <a:rPr lang="en-US" altLang="zh-CN" sz="2400" b="1" dirty="0">
                <a:cs typeface="Times New Roman" panose="02020603050405020304" pitchFamily="18" charset="0"/>
              </a:rPr>
              <a:t>⁓</a:t>
            </a:r>
            <a:r>
              <a:rPr lang="en-US" altLang="zh-CN" sz="2400" b="1" dirty="0">
                <a:latin typeface="宋体" panose="02010600030101010101" pitchFamily="2" charset="-122"/>
              </a:rPr>
              <a:t>11</a:t>
            </a:r>
            <a:r>
              <a:rPr lang="zh-CN" altLang="en-US" sz="2400" b="1" dirty="0">
                <a:latin typeface="宋体" panose="02010600030101010101" pitchFamily="2" charset="-122"/>
              </a:rPr>
              <a:t>位共</a:t>
            </a:r>
            <a:r>
              <a:rPr lang="zh-CN" altLang="zh-CN" sz="2400" b="1" dirty="0">
                <a:latin typeface="宋体" panose="02010600030101010101" pitchFamily="2" charset="-122"/>
              </a:rPr>
              <a:t>有9个</a:t>
            </a:r>
            <a:r>
              <a:rPr lang="zh-CN" altLang="en-US" sz="2400" b="1" dirty="0">
                <a:latin typeface="宋体" panose="02010600030101010101" pitchFamily="2" charset="-122"/>
              </a:rPr>
              <a:t>标志位，</a:t>
            </a:r>
            <a:r>
              <a:rPr lang="zh-CN" altLang="zh-CN" sz="2400" b="1" dirty="0">
                <a:latin typeface="宋体" panose="02010600030101010101" pitchFamily="2" charset="-122"/>
              </a:rPr>
              <a:t>与8086</a:t>
            </a:r>
            <a:r>
              <a:rPr lang="zh-CN" altLang="en-US" sz="2400" b="1" dirty="0">
                <a:latin typeface="宋体" panose="02010600030101010101" pitchFamily="2" charset="-122"/>
              </a:rPr>
              <a:t>一致。</a:t>
            </a:r>
            <a:endParaRPr lang="zh-CN" altLang="zh-CN" sz="2400" b="1" dirty="0">
              <a:latin typeface="宋体" panose="02010600030101010101" pitchFamily="2" charset="-122"/>
            </a:endParaRPr>
          </a:p>
        </p:txBody>
      </p:sp>
      <p:pic>
        <p:nvPicPr>
          <p:cNvPr id="14" name="图片 13"/>
          <p:cNvPicPr>
            <a:picLocks noChangeAspect="1"/>
          </p:cNvPicPr>
          <p:nvPr/>
        </p:nvPicPr>
        <p:blipFill>
          <a:blip r:embed="rId3"/>
          <a:stretch>
            <a:fillRect/>
          </a:stretch>
        </p:blipFill>
        <p:spPr>
          <a:xfrm>
            <a:off x="95233" y="3061580"/>
            <a:ext cx="8698557" cy="2743684"/>
          </a:xfrm>
          <a:prstGeom prst="rect">
            <a:avLst/>
          </a:prstGeom>
        </p:spPr>
      </p:pic>
    </p:spTree>
    <p:extLst>
      <p:ext uri="{BB962C8B-B14F-4D97-AF65-F5344CB8AC3E}">
        <p14:creationId xmlns:p14="http://schemas.microsoft.com/office/powerpoint/2010/main" val="1399625757"/>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inVertical)">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arn(inVertic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7193434" y="6309787"/>
            <a:ext cx="1905000" cy="457200"/>
          </a:xfrm>
        </p:spPr>
        <p:txBody>
          <a:bodyPr/>
          <a:lstStyle/>
          <a:p>
            <a:pPr>
              <a:defRPr/>
            </a:pPr>
            <a:fld id="{C607574A-C435-4B79-9C67-4F183FDB79AC}" type="slidenum">
              <a:rPr lang="zh-CN" altLang="zh-CN" smtClean="0"/>
              <a:pPr>
                <a:defRPr/>
              </a:pPr>
              <a:t>67</a:t>
            </a:fld>
            <a:endParaRPr lang="zh-CN" altLang="zh-CN"/>
          </a:p>
        </p:txBody>
      </p:sp>
      <p:sp>
        <p:nvSpPr>
          <p:cNvPr id="3" name="Text Box 2"/>
          <p:cNvSpPr txBox="1">
            <a:spLocks noChangeArrowheads="1"/>
          </p:cNvSpPr>
          <p:nvPr/>
        </p:nvSpPr>
        <p:spPr bwMode="auto">
          <a:xfrm>
            <a:off x="539552" y="348090"/>
            <a:ext cx="1997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solidFill>
                  <a:srgbClr val="FF0000"/>
                </a:solidFill>
                <a:latin typeface="宋体" panose="02010600030101010101" pitchFamily="2" charset="-122"/>
              </a:rPr>
              <a:t>3.段寄存器</a:t>
            </a:r>
          </a:p>
        </p:txBody>
      </p:sp>
      <p:sp>
        <p:nvSpPr>
          <p:cNvPr id="4" name="Text Box 3"/>
          <p:cNvSpPr txBox="1">
            <a:spLocks noChangeArrowheads="1"/>
          </p:cNvSpPr>
          <p:nvPr/>
        </p:nvSpPr>
        <p:spPr bwMode="auto">
          <a:xfrm>
            <a:off x="713308" y="931414"/>
            <a:ext cx="76517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50000"/>
              </a:spcBef>
              <a:buClr>
                <a:srgbClr val="FF0000"/>
              </a:buClr>
              <a:buFont typeface="Wingdings" panose="05000000000000000000" pitchFamily="2" charset="2"/>
              <a:buChar char="u"/>
            </a:pPr>
            <a:r>
              <a:rPr lang="zh-CN" altLang="zh-CN" sz="2400" b="1" dirty="0">
                <a:solidFill>
                  <a:srgbClr val="0000FF"/>
                </a:solidFill>
                <a:latin typeface="宋体" panose="02010600030101010101" pitchFamily="2" charset="-122"/>
              </a:rPr>
              <a:t>共有</a:t>
            </a:r>
            <a:r>
              <a:rPr lang="zh-CN" altLang="zh-CN" sz="2400" b="1" dirty="0">
                <a:solidFill>
                  <a:srgbClr val="FF0000"/>
                </a:solidFill>
                <a:latin typeface="宋体" panose="02010600030101010101" pitchFamily="2" charset="-122"/>
              </a:rPr>
              <a:t>6个</a:t>
            </a:r>
            <a:r>
              <a:rPr lang="zh-CN" altLang="zh-CN" sz="2400" b="1" dirty="0">
                <a:solidFill>
                  <a:srgbClr val="0000FF"/>
                </a:solidFill>
                <a:latin typeface="宋体" panose="02010600030101010101" pitchFamily="2" charset="-122"/>
              </a:rPr>
              <a:t>16位的段寄存器，CS、SS、DS和ES与8086相同，增加了两个数据段寄存器FS和GS</a:t>
            </a:r>
            <a:r>
              <a:rPr lang="zh-CN" altLang="en-US" sz="2400" b="1" dirty="0">
                <a:solidFill>
                  <a:srgbClr val="0000FF"/>
                </a:solidFill>
                <a:latin typeface="宋体" panose="02010600030101010101" pitchFamily="2" charset="-122"/>
              </a:rPr>
              <a:t>。</a:t>
            </a:r>
            <a:endParaRPr lang="zh-CN" altLang="zh-CN" sz="2400" b="1" dirty="0">
              <a:solidFill>
                <a:srgbClr val="0000FF"/>
              </a:solidFill>
              <a:latin typeface="宋体" panose="02010600030101010101" pitchFamily="2" charset="-122"/>
            </a:endParaRPr>
          </a:p>
        </p:txBody>
      </p:sp>
      <p:sp>
        <p:nvSpPr>
          <p:cNvPr id="5" name="Text Box 4"/>
          <p:cNvSpPr txBox="1">
            <a:spLocks noChangeArrowheads="1"/>
          </p:cNvSpPr>
          <p:nvPr/>
        </p:nvSpPr>
        <p:spPr bwMode="auto">
          <a:xfrm>
            <a:off x="755576" y="1870612"/>
            <a:ext cx="73628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50000"/>
              </a:spcBef>
              <a:buClr>
                <a:srgbClr val="FF0000"/>
              </a:buClr>
              <a:buFont typeface="Wingdings" panose="05000000000000000000" pitchFamily="2" charset="2"/>
              <a:buChar char="u"/>
            </a:pPr>
            <a:r>
              <a:rPr lang="en-US" altLang="zh-CN" sz="2400" b="1" dirty="0">
                <a:latin typeface="宋体" panose="02010600030101010101" pitchFamily="2" charset="-122"/>
              </a:rPr>
              <a:t>IA-32</a:t>
            </a:r>
            <a:r>
              <a:rPr lang="zh-CN" altLang="zh-CN" sz="2400" b="1" dirty="0">
                <a:latin typeface="宋体" panose="02010600030101010101" pitchFamily="2" charset="-122"/>
              </a:rPr>
              <a:t>中段基址和偏移量都是32位</a:t>
            </a:r>
            <a:r>
              <a:rPr lang="en-US" altLang="zh-CN" sz="2400" b="1" dirty="0">
                <a:latin typeface="宋体" panose="02010600030101010101" pitchFamily="2" charset="-122"/>
              </a:rPr>
              <a:t>,</a:t>
            </a:r>
            <a:r>
              <a:rPr lang="zh-CN" altLang="zh-CN" sz="2400" b="1" dirty="0">
                <a:latin typeface="宋体" panose="02010600030101010101" pitchFamily="2" charset="-122"/>
              </a:rPr>
              <a:t>段寄存器</a:t>
            </a:r>
            <a:r>
              <a:rPr lang="zh-CN" altLang="en-US" sz="2400" b="1" dirty="0">
                <a:latin typeface="宋体" panose="02010600030101010101" pitchFamily="2" charset="-122"/>
              </a:rPr>
              <a:t>只有</a:t>
            </a:r>
            <a:r>
              <a:rPr lang="en-US" altLang="zh-CN" sz="2400" b="1" dirty="0">
                <a:latin typeface="宋体" panose="02010600030101010101" pitchFamily="2" charset="-122"/>
              </a:rPr>
              <a:t>16</a:t>
            </a:r>
            <a:r>
              <a:rPr lang="zh-CN" altLang="en-US" sz="2400" b="1" dirty="0">
                <a:latin typeface="宋体" panose="02010600030101010101" pitchFamily="2" charset="-122"/>
              </a:rPr>
              <a:t>位</a:t>
            </a:r>
            <a:r>
              <a:rPr lang="zh-CN" altLang="zh-CN" sz="2400" b="1" dirty="0">
                <a:latin typeface="宋体" panose="02010600030101010101" pitchFamily="2" charset="-122"/>
              </a:rPr>
              <a:t>不直接</a:t>
            </a:r>
            <a:r>
              <a:rPr lang="zh-CN" altLang="en-US" sz="2400" b="1" dirty="0">
                <a:latin typeface="宋体" panose="02010600030101010101" pitchFamily="2" charset="-122"/>
              </a:rPr>
              <a:t>作</a:t>
            </a:r>
            <a:r>
              <a:rPr lang="zh-CN" altLang="zh-CN" sz="2400" b="1" dirty="0">
                <a:latin typeface="宋体" panose="02010600030101010101" pitchFamily="2" charset="-122"/>
              </a:rPr>
              <a:t>段基址，</a:t>
            </a:r>
            <a:r>
              <a:rPr lang="zh-CN" altLang="en-US" sz="2400" b="1" dirty="0">
                <a:latin typeface="宋体" panose="02010600030101010101" pitchFamily="2" charset="-122"/>
              </a:rPr>
              <a:t>其内容称为</a:t>
            </a:r>
            <a:r>
              <a:rPr lang="zh-CN" altLang="zh-CN" sz="2400" b="1" dirty="0">
                <a:solidFill>
                  <a:srgbClr val="FF0000"/>
                </a:solidFill>
                <a:latin typeface="宋体" panose="02010600030101010101" pitchFamily="2" charset="-122"/>
              </a:rPr>
              <a:t>段选择</a:t>
            </a:r>
            <a:r>
              <a:rPr lang="zh-CN" altLang="en-US" sz="2400" b="1" dirty="0">
                <a:solidFill>
                  <a:srgbClr val="FF0000"/>
                </a:solidFill>
                <a:latin typeface="宋体" panose="02010600030101010101" pitchFamily="2" charset="-122"/>
              </a:rPr>
              <a:t>器，</a:t>
            </a:r>
            <a:r>
              <a:rPr lang="zh-CN" altLang="en-US" sz="2400" b="1" dirty="0">
                <a:latin typeface="宋体" panose="02010600030101010101" pitchFamily="2" charset="-122"/>
              </a:rPr>
              <a:t>需</a:t>
            </a:r>
            <a:r>
              <a:rPr lang="zh-CN" altLang="zh-CN" sz="2400" b="1" dirty="0">
                <a:latin typeface="宋体" panose="02010600030101010101" pitchFamily="2" charset="-122"/>
              </a:rPr>
              <a:t>间接访问</a:t>
            </a:r>
            <a:r>
              <a:rPr lang="zh-CN" altLang="en-US" sz="2400" b="1" dirty="0">
                <a:latin typeface="宋体" panose="02010600030101010101" pitchFamily="2" charset="-122"/>
              </a:rPr>
              <a:t>才能</a:t>
            </a:r>
            <a:r>
              <a:rPr lang="zh-CN" altLang="zh-CN" sz="2400" b="1" dirty="0">
                <a:latin typeface="宋体" panose="02010600030101010101" pitchFamily="2" charset="-122"/>
              </a:rPr>
              <a:t>得到段基地址。</a:t>
            </a:r>
          </a:p>
        </p:txBody>
      </p:sp>
      <p:sp>
        <p:nvSpPr>
          <p:cNvPr id="6" name="Text Box 2"/>
          <p:cNvSpPr txBox="1">
            <a:spLocks noChangeArrowheads="1"/>
          </p:cNvSpPr>
          <p:nvPr/>
        </p:nvSpPr>
        <p:spPr bwMode="auto">
          <a:xfrm>
            <a:off x="607181" y="3142663"/>
            <a:ext cx="313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dirty="0">
                <a:solidFill>
                  <a:srgbClr val="FF0000"/>
                </a:solidFill>
                <a:latin typeface="宋体" panose="02010600030101010101" pitchFamily="2" charset="-122"/>
              </a:rPr>
              <a:t>4</a:t>
            </a:r>
            <a:r>
              <a:rPr lang="zh-CN" altLang="zh-CN" sz="2400" b="1" dirty="0">
                <a:solidFill>
                  <a:srgbClr val="FF0000"/>
                </a:solidFill>
                <a:latin typeface="宋体" panose="02010600030101010101" pitchFamily="2" charset="-122"/>
              </a:rPr>
              <a:t>.系统地址寄存器</a:t>
            </a:r>
          </a:p>
        </p:txBody>
      </p:sp>
      <p:sp>
        <p:nvSpPr>
          <p:cNvPr id="7" name="Text Box 4"/>
          <p:cNvSpPr txBox="1">
            <a:spLocks noChangeArrowheads="1"/>
          </p:cNvSpPr>
          <p:nvPr/>
        </p:nvSpPr>
        <p:spPr bwMode="auto">
          <a:xfrm>
            <a:off x="829258" y="5374849"/>
            <a:ext cx="7519987" cy="850900"/>
          </a:xfrm>
          <a:prstGeom prst="rect">
            <a:avLst/>
          </a:prstGeom>
          <a:noFill/>
          <a:ln w="28575">
            <a:solidFill>
              <a:srgbClr val="1647E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cs typeface="Times New Roman" panose="02020603050405020304" pitchFamily="18" charset="0"/>
              </a:rPr>
              <a:t>这四个寄存器都是用来实现对存储器的访问，</a:t>
            </a:r>
            <a:r>
              <a:rPr lang="en-US" altLang="zh-CN" sz="2400" b="1" dirty="0">
                <a:cs typeface="Times New Roman" panose="02020603050405020304" pitchFamily="18" charset="0"/>
              </a:rPr>
              <a:t>GDTR</a:t>
            </a:r>
            <a:r>
              <a:rPr lang="zh-CN" altLang="en-US" sz="2400" b="1" dirty="0">
                <a:cs typeface="Times New Roman" panose="02020603050405020304" pitchFamily="18" charset="0"/>
              </a:rPr>
              <a:t>、</a:t>
            </a:r>
            <a:r>
              <a:rPr lang="en-US" altLang="zh-CN" sz="2400" b="1" dirty="0">
                <a:cs typeface="Times New Roman" panose="02020603050405020304" pitchFamily="18" charset="0"/>
              </a:rPr>
              <a:t>IDT</a:t>
            </a:r>
            <a:r>
              <a:rPr lang="zh-CN" altLang="en-US" sz="2400" b="1" dirty="0">
                <a:cs typeface="Times New Roman" panose="02020603050405020304" pitchFamily="18" charset="0"/>
              </a:rPr>
              <a:t>和</a:t>
            </a:r>
            <a:r>
              <a:rPr lang="en-US" altLang="zh-CN" sz="2400" b="1" dirty="0">
                <a:cs typeface="Times New Roman" panose="02020603050405020304" pitchFamily="18" charset="0"/>
              </a:rPr>
              <a:t>LDTR</a:t>
            </a:r>
            <a:r>
              <a:rPr lang="zh-CN" altLang="en-US" sz="2400" b="1" dirty="0">
                <a:cs typeface="Times New Roman" panose="02020603050405020304" pitchFamily="18" charset="0"/>
              </a:rPr>
              <a:t>的作用将</a:t>
            </a:r>
            <a:r>
              <a:rPr lang="zh-CN" altLang="zh-CN" sz="2400" b="1" dirty="0">
                <a:cs typeface="Times New Roman" panose="02020603050405020304" pitchFamily="18" charset="0"/>
              </a:rPr>
              <a:t>在</a:t>
            </a:r>
            <a:r>
              <a:rPr lang="zh-CN" altLang="en-US" sz="2400" b="1" dirty="0">
                <a:cs typeface="Times New Roman" panose="02020603050405020304" pitchFamily="18" charset="0"/>
              </a:rPr>
              <a:t>后面</a:t>
            </a:r>
            <a:r>
              <a:rPr lang="zh-CN" altLang="zh-CN" sz="2400" b="1" dirty="0">
                <a:cs typeface="Times New Roman" panose="02020603050405020304" pitchFamily="18" charset="0"/>
              </a:rPr>
              <a:t>介绍。</a:t>
            </a:r>
          </a:p>
        </p:txBody>
      </p:sp>
      <p:grpSp>
        <p:nvGrpSpPr>
          <p:cNvPr id="8" name="组合 7"/>
          <p:cNvGrpSpPr>
            <a:grpSpLocks/>
          </p:cNvGrpSpPr>
          <p:nvPr/>
        </p:nvGrpSpPr>
        <p:grpSpPr bwMode="auto">
          <a:xfrm>
            <a:off x="829258" y="3400690"/>
            <a:ext cx="6705600" cy="923925"/>
            <a:chOff x="833217" y="1300405"/>
            <a:chExt cx="6705888" cy="923330"/>
          </a:xfrm>
        </p:grpSpPr>
        <p:sp>
          <p:nvSpPr>
            <p:cNvPr id="9" name="文本框 2"/>
            <p:cNvSpPr txBox="1">
              <a:spLocks noChangeArrowheads="1"/>
            </p:cNvSpPr>
            <p:nvPr/>
          </p:nvSpPr>
          <p:spPr bwMode="auto">
            <a:xfrm>
              <a:off x="833217" y="1516668"/>
              <a:ext cx="3016745" cy="47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rgbClr val="0000FF"/>
                  </a:solidFill>
                  <a:latin typeface="宋体" panose="02010600030101010101" pitchFamily="2" charset="-122"/>
                </a:rPr>
                <a:t>两个</a:t>
              </a:r>
              <a:r>
                <a:rPr lang="en-US" altLang="zh-CN" b="1" dirty="0">
                  <a:solidFill>
                    <a:srgbClr val="0000FF"/>
                  </a:solidFill>
                  <a:latin typeface="宋体" panose="02010600030101010101" pitchFamily="2" charset="-122"/>
                </a:rPr>
                <a:t>48</a:t>
              </a:r>
              <a:r>
                <a:rPr lang="zh-CN" altLang="en-US" b="1" dirty="0">
                  <a:solidFill>
                    <a:srgbClr val="0000FF"/>
                  </a:solidFill>
                  <a:latin typeface="宋体" panose="02010600030101010101" pitchFamily="2" charset="-122"/>
                </a:rPr>
                <a:t>位的寄存器</a:t>
              </a:r>
              <a:r>
                <a:rPr lang="zh-CN" altLang="en-US" b="1" dirty="0">
                  <a:latin typeface="宋体" panose="02010600030101010101" pitchFamily="2" charset="-122"/>
                </a:rPr>
                <a:t>：</a:t>
              </a:r>
            </a:p>
          </p:txBody>
        </p:sp>
        <p:sp>
          <p:nvSpPr>
            <p:cNvPr id="10" name="矩形 3"/>
            <p:cNvSpPr>
              <a:spLocks noChangeArrowheads="1"/>
            </p:cNvSpPr>
            <p:nvPr/>
          </p:nvSpPr>
          <p:spPr bwMode="auto">
            <a:xfrm>
              <a:off x="3680356" y="1300405"/>
              <a:ext cx="38587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zh-CN" b="1">
                  <a:latin typeface="宋体" panose="02010600030101010101" pitchFamily="2" charset="-122"/>
                </a:rPr>
                <a:t>全局描述符表寄存器</a:t>
              </a:r>
              <a:r>
                <a:rPr lang="zh-CN" altLang="zh-CN" b="1"/>
                <a:t>GDTR</a:t>
              </a:r>
              <a:endParaRPr lang="zh-CN" altLang="en-US" b="1"/>
            </a:p>
          </p:txBody>
        </p:sp>
        <p:sp>
          <p:nvSpPr>
            <p:cNvPr id="11" name="矩形 4"/>
            <p:cNvSpPr>
              <a:spLocks noChangeArrowheads="1"/>
            </p:cNvSpPr>
            <p:nvPr/>
          </p:nvSpPr>
          <p:spPr bwMode="auto">
            <a:xfrm>
              <a:off x="3680356" y="1762070"/>
              <a:ext cx="35173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zh-CN" b="1">
                  <a:latin typeface="宋体" panose="02010600030101010101" pitchFamily="2" charset="-122"/>
                </a:rPr>
                <a:t>中断描述符表寄存器</a:t>
              </a:r>
              <a:r>
                <a:rPr lang="en-US" altLang="zh-CN" b="1"/>
                <a:t>IDT</a:t>
              </a:r>
              <a:endParaRPr lang="zh-CN" altLang="en-US"/>
            </a:p>
          </p:txBody>
        </p:sp>
        <p:sp>
          <p:nvSpPr>
            <p:cNvPr id="12" name="左大括号 11"/>
            <p:cNvSpPr/>
            <p:nvPr/>
          </p:nvSpPr>
          <p:spPr bwMode="auto">
            <a:xfrm>
              <a:off x="3563834" y="1400353"/>
              <a:ext cx="139706" cy="721848"/>
            </a:xfrm>
            <a:prstGeom prst="leftBrace">
              <a:avLst/>
            </a:prstGeom>
            <a:ln/>
          </p:spPr>
          <p:style>
            <a:lnRef idx="2">
              <a:schemeClr val="dk1"/>
            </a:lnRef>
            <a:fillRef idx="0">
              <a:schemeClr val="dk1"/>
            </a:fillRef>
            <a:effectRef idx="1">
              <a:schemeClr val="dk1"/>
            </a:effectRef>
            <a:fontRef idx="minor">
              <a:schemeClr val="tx1"/>
            </a:fontRef>
          </p:style>
          <p:txBody>
            <a:bodyPr>
              <a:spAutoFit/>
            </a:bodyPr>
            <a:lstStyle/>
            <a:p>
              <a:pPr>
                <a:buFont typeface="Arial" panose="020B0604020202020204" pitchFamily="34" charset="0"/>
                <a:buNone/>
                <a:defRPr/>
              </a:pPr>
              <a:endParaRPr lang="zh-CN" altLang="en-US">
                <a:ln>
                  <a:solidFill>
                    <a:schemeClr val="tx1"/>
                  </a:solidFill>
                </a:ln>
              </a:endParaRPr>
            </a:p>
          </p:txBody>
        </p:sp>
      </p:grpSp>
      <p:grpSp>
        <p:nvGrpSpPr>
          <p:cNvPr id="13" name="组合 12"/>
          <p:cNvGrpSpPr>
            <a:grpSpLocks/>
          </p:cNvGrpSpPr>
          <p:nvPr/>
        </p:nvGrpSpPr>
        <p:grpSpPr bwMode="auto">
          <a:xfrm>
            <a:off x="829258" y="4407165"/>
            <a:ext cx="6697461" cy="928687"/>
            <a:chOff x="833217" y="2306407"/>
            <a:chExt cx="6697398" cy="928841"/>
          </a:xfrm>
        </p:grpSpPr>
        <p:sp>
          <p:nvSpPr>
            <p:cNvPr id="14" name="文本框 10"/>
            <p:cNvSpPr txBox="1">
              <a:spLocks noChangeArrowheads="1"/>
            </p:cNvSpPr>
            <p:nvPr/>
          </p:nvSpPr>
          <p:spPr bwMode="auto">
            <a:xfrm>
              <a:off x="833217" y="2499317"/>
              <a:ext cx="3016745" cy="47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en-US" b="1" dirty="0">
                  <a:solidFill>
                    <a:srgbClr val="0000FF"/>
                  </a:solidFill>
                  <a:latin typeface="宋体" panose="02010600030101010101" pitchFamily="2" charset="-122"/>
                </a:rPr>
                <a:t>两个</a:t>
              </a:r>
              <a:r>
                <a:rPr lang="en-US" altLang="zh-CN" b="1" dirty="0">
                  <a:solidFill>
                    <a:srgbClr val="0000FF"/>
                  </a:solidFill>
                  <a:latin typeface="宋体" panose="02010600030101010101" pitchFamily="2" charset="-122"/>
                </a:rPr>
                <a:t>16</a:t>
              </a:r>
              <a:r>
                <a:rPr lang="zh-CN" altLang="en-US" b="1" dirty="0">
                  <a:solidFill>
                    <a:srgbClr val="0000FF"/>
                  </a:solidFill>
                  <a:latin typeface="宋体" panose="02010600030101010101" pitchFamily="2" charset="-122"/>
                </a:rPr>
                <a:t>位的寄存器</a:t>
              </a:r>
              <a:r>
                <a:rPr lang="zh-CN" altLang="en-US" b="1" dirty="0">
                  <a:latin typeface="宋体" panose="02010600030101010101" pitchFamily="2" charset="-122"/>
                </a:rPr>
                <a:t>：</a:t>
              </a:r>
            </a:p>
          </p:txBody>
        </p:sp>
        <p:sp>
          <p:nvSpPr>
            <p:cNvPr id="15" name="矩形 5"/>
            <p:cNvSpPr>
              <a:spLocks noChangeArrowheads="1"/>
            </p:cNvSpPr>
            <p:nvPr/>
          </p:nvSpPr>
          <p:spPr bwMode="auto">
            <a:xfrm>
              <a:off x="3703962" y="2306407"/>
              <a:ext cx="3826653" cy="461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zh-CN" b="1" dirty="0">
                  <a:latin typeface="宋体" panose="02010600030101010101" pitchFamily="2" charset="-122"/>
                </a:rPr>
                <a:t>局部描述</a:t>
              </a:r>
              <a:r>
                <a:rPr lang="zh-CN" altLang="en-US" b="1" dirty="0">
                  <a:latin typeface="宋体" panose="02010600030101010101" pitchFamily="2" charset="-122"/>
                </a:rPr>
                <a:t>符</a:t>
              </a:r>
              <a:r>
                <a:rPr lang="zh-CN" altLang="zh-CN" b="1" dirty="0">
                  <a:latin typeface="宋体" panose="02010600030101010101" pitchFamily="2" charset="-122"/>
                </a:rPr>
                <a:t>表寄存器</a:t>
              </a:r>
              <a:r>
                <a:rPr lang="zh-CN" altLang="zh-CN" b="1" dirty="0"/>
                <a:t>LDTR</a:t>
              </a:r>
              <a:endParaRPr lang="zh-CN" altLang="en-US" b="1" dirty="0"/>
            </a:p>
          </p:txBody>
        </p:sp>
        <p:sp>
          <p:nvSpPr>
            <p:cNvPr id="16" name="矩形 6"/>
            <p:cNvSpPr>
              <a:spLocks noChangeArrowheads="1"/>
            </p:cNvSpPr>
            <p:nvPr/>
          </p:nvSpPr>
          <p:spPr bwMode="auto">
            <a:xfrm>
              <a:off x="3703962" y="2773583"/>
              <a:ext cx="308770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r>
                <a:rPr lang="zh-CN" altLang="zh-CN" b="1">
                  <a:latin typeface="宋体" panose="02010600030101010101" pitchFamily="2" charset="-122"/>
                </a:rPr>
                <a:t>任务状态段寄存器</a:t>
              </a:r>
              <a:r>
                <a:rPr lang="zh-CN" altLang="zh-CN" b="1"/>
                <a:t>TR</a:t>
              </a:r>
              <a:endParaRPr lang="zh-CN" altLang="en-US" b="1"/>
            </a:p>
          </p:txBody>
        </p:sp>
        <p:sp>
          <p:nvSpPr>
            <p:cNvPr id="17" name="左大括号 16"/>
            <p:cNvSpPr/>
            <p:nvPr/>
          </p:nvSpPr>
          <p:spPr bwMode="auto">
            <a:xfrm>
              <a:off x="3563691" y="2439779"/>
              <a:ext cx="139699" cy="722432"/>
            </a:xfrm>
            <a:prstGeom prst="leftBrace">
              <a:avLst/>
            </a:prstGeom>
            <a:ln/>
          </p:spPr>
          <p:style>
            <a:lnRef idx="2">
              <a:schemeClr val="dk1"/>
            </a:lnRef>
            <a:fillRef idx="0">
              <a:schemeClr val="dk1"/>
            </a:fillRef>
            <a:effectRef idx="1">
              <a:schemeClr val="dk1"/>
            </a:effectRef>
            <a:fontRef idx="minor">
              <a:schemeClr val="tx1"/>
            </a:fontRef>
          </p:style>
          <p:txBody>
            <a:bodyPr>
              <a:spAutoFit/>
            </a:bodyPr>
            <a:lstStyle/>
            <a:p>
              <a:pPr>
                <a:buFont typeface="Arial" panose="020B0604020202020204" pitchFamily="34" charset="0"/>
                <a:buNone/>
                <a:defRPr/>
              </a:pPr>
              <a:endParaRPr lang="zh-CN" altLang="en-US">
                <a:ln>
                  <a:solidFill>
                    <a:schemeClr val="tx1"/>
                  </a:solidFill>
                </a:ln>
              </a:endParaRPr>
            </a:p>
          </p:txBody>
        </p:sp>
      </p:grpSp>
    </p:spTree>
    <p:extLst>
      <p:ext uri="{BB962C8B-B14F-4D97-AF65-F5344CB8AC3E}">
        <p14:creationId xmlns:p14="http://schemas.microsoft.com/office/powerpoint/2010/main" val="3352346199"/>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down)">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500" fill="hold"/>
                                        <p:tgtEl>
                                          <p:spTgt spid="7"/>
                                        </p:tgtEl>
                                        <p:attrNameLst>
                                          <p:attrName>ppt_x</p:attrName>
                                        </p:attrNameLst>
                                      </p:cBhvr>
                                      <p:tavLst>
                                        <p:tav tm="0">
                                          <p:val>
                                            <p:strVal val="0-#ppt_w/2"/>
                                          </p:val>
                                        </p:tav>
                                        <p:tav tm="100000">
                                          <p:val>
                                            <p:strVal val="#ppt_x"/>
                                          </p:val>
                                        </p:tav>
                                      </p:tavLst>
                                    </p:anim>
                                    <p:anim calcmode="lin" valueType="num">
                                      <p:cBhvr additive="base">
                                        <p:cTn id="35"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autoUpdateAnimBg="0"/>
      <p:bldP spid="6" grpId="0"/>
      <p:bldP spid="7"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7574A-C435-4B79-9C67-4F183FDB79AC}" type="slidenum">
              <a:rPr lang="zh-CN" altLang="zh-CN" smtClean="0"/>
              <a:pPr>
                <a:defRPr/>
              </a:pPr>
              <a:t>68</a:t>
            </a:fld>
            <a:endParaRPr lang="zh-CN" altLang="zh-CN"/>
          </a:p>
        </p:txBody>
      </p:sp>
      <p:sp>
        <p:nvSpPr>
          <p:cNvPr id="3" name="Text Box 5"/>
          <p:cNvSpPr txBox="1">
            <a:spLocks noChangeArrowheads="1"/>
          </p:cNvSpPr>
          <p:nvPr/>
        </p:nvSpPr>
        <p:spPr bwMode="auto">
          <a:xfrm>
            <a:off x="539552" y="523528"/>
            <a:ext cx="2551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dirty="0">
                <a:solidFill>
                  <a:srgbClr val="FF0000"/>
                </a:solidFill>
                <a:latin typeface="宋体" panose="02010600030101010101" pitchFamily="2" charset="-122"/>
              </a:rPr>
              <a:t>5</a:t>
            </a:r>
            <a:r>
              <a:rPr lang="zh-CN" altLang="zh-CN" sz="2400" b="1" dirty="0">
                <a:solidFill>
                  <a:srgbClr val="FF0000"/>
                </a:solidFill>
                <a:latin typeface="宋体" panose="02010600030101010101" pitchFamily="2" charset="-122"/>
              </a:rPr>
              <a:t>.控制寄存器</a:t>
            </a:r>
          </a:p>
        </p:txBody>
      </p:sp>
      <p:sp>
        <p:nvSpPr>
          <p:cNvPr id="4" name="Text Box 6"/>
          <p:cNvSpPr txBox="1">
            <a:spLocks noChangeArrowheads="1"/>
          </p:cNvSpPr>
          <p:nvPr/>
        </p:nvSpPr>
        <p:spPr bwMode="auto">
          <a:xfrm>
            <a:off x="683568" y="980728"/>
            <a:ext cx="7992888"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342900" indent="-342900" eaLnBrk="1" hangingPunct="1">
              <a:spcBef>
                <a:spcPct val="50000"/>
              </a:spcBef>
              <a:buClr>
                <a:srgbClr val="C00000"/>
              </a:buClr>
              <a:buFont typeface="Wingdings" panose="05000000000000000000" pitchFamily="2" charset="2"/>
              <a:buChar char="u"/>
            </a:pPr>
            <a:r>
              <a:rPr lang="en-US" altLang="zh-CN" sz="2400" b="1" dirty="0">
                <a:latin typeface="宋体" panose="02010600030101010101" pitchFamily="2" charset="-122"/>
              </a:rPr>
              <a:t>IA-32</a:t>
            </a:r>
            <a:r>
              <a:rPr lang="zh-CN" altLang="zh-CN" sz="2400" b="1" dirty="0">
                <a:latin typeface="宋体" panose="02010600030101010101" pitchFamily="2" charset="-122"/>
              </a:rPr>
              <a:t>内部有</a:t>
            </a:r>
            <a:r>
              <a:rPr lang="en-US" altLang="zh-CN" sz="2400" b="1" dirty="0">
                <a:latin typeface="宋体" panose="02010600030101010101" pitchFamily="2" charset="-122"/>
              </a:rPr>
              <a:t>4</a:t>
            </a:r>
            <a:r>
              <a:rPr lang="zh-CN" altLang="zh-CN" sz="2400" b="1" dirty="0">
                <a:latin typeface="宋体" panose="02010600030101010101" pitchFamily="2" charset="-122"/>
              </a:rPr>
              <a:t>个32位的控制寄存器CR0、</a:t>
            </a:r>
            <a:r>
              <a:rPr lang="en-US" altLang="zh-CN" sz="2400" b="1" dirty="0">
                <a:latin typeface="宋体" panose="02010600030101010101" pitchFamily="2" charset="-122"/>
              </a:rPr>
              <a:t>CR1</a:t>
            </a:r>
            <a:r>
              <a:rPr lang="zh-CN" altLang="zh-CN" sz="2400" b="1" dirty="0">
                <a:latin typeface="宋体" panose="02010600030101010101" pitchFamily="2" charset="-122"/>
              </a:rPr>
              <a:t>、CR2和CR3</a:t>
            </a:r>
            <a:r>
              <a:rPr lang="zh-CN" altLang="en-US" sz="2400" b="1" dirty="0">
                <a:latin typeface="宋体" panose="02010600030101010101" pitchFamily="2" charset="-122"/>
              </a:rPr>
              <a:t>，其中</a:t>
            </a:r>
            <a:r>
              <a:rPr lang="en-US" altLang="zh-CN" sz="2400" b="1" dirty="0">
                <a:latin typeface="宋体" panose="02010600030101010101" pitchFamily="2" charset="-122"/>
              </a:rPr>
              <a:t>CR1</a:t>
            </a:r>
            <a:r>
              <a:rPr lang="zh-CN" altLang="en-US" sz="2400" b="1" dirty="0">
                <a:latin typeface="宋体" panose="02010600030101010101" pitchFamily="2" charset="-122"/>
              </a:rPr>
              <a:t>保留未使用。</a:t>
            </a:r>
            <a:endParaRPr lang="en-US" altLang="zh-CN" sz="2400" b="1" dirty="0">
              <a:latin typeface="宋体" panose="02010600030101010101" pitchFamily="2" charset="-122"/>
            </a:endParaRPr>
          </a:p>
          <a:p>
            <a:pPr marL="342900" indent="-342900" eaLnBrk="1" hangingPunct="1">
              <a:spcBef>
                <a:spcPct val="50000"/>
              </a:spcBef>
              <a:buClr>
                <a:srgbClr val="C00000"/>
              </a:buClr>
              <a:buFont typeface="Wingdings" panose="05000000000000000000" pitchFamily="2" charset="2"/>
              <a:buChar char="u"/>
            </a:pPr>
            <a:r>
              <a:rPr lang="zh-CN" altLang="en-US" sz="2400" b="1" dirty="0">
                <a:latin typeface="宋体" panose="02010600030101010101" pitchFamily="2" charset="-122"/>
              </a:rPr>
              <a:t>它们用来设置和保存机器的各种全局性状态，比如是否有浮点部件，是否处于保护模式，是否采用页式存储管理等等。</a:t>
            </a:r>
            <a:endParaRPr lang="zh-CN" altLang="zh-CN" sz="2400" b="1" dirty="0">
              <a:latin typeface="宋体" panose="02010600030101010101" pitchFamily="2" charset="-122"/>
            </a:endParaRPr>
          </a:p>
        </p:txBody>
      </p:sp>
    </p:spTree>
    <p:extLst>
      <p:ext uri="{BB962C8B-B14F-4D97-AF65-F5344CB8AC3E}">
        <p14:creationId xmlns:p14="http://schemas.microsoft.com/office/powerpoint/2010/main" val="1821191925"/>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966CCA16-F85C-4A61-81C0-8E0FEB6FAC40}" type="slidenum">
              <a:rPr lang="zh-CN" altLang="zh-CN" sz="1400" smtClean="0"/>
              <a:pPr>
                <a:spcBef>
                  <a:spcPct val="0"/>
                </a:spcBef>
                <a:buFontTx/>
                <a:buNone/>
              </a:pPr>
              <a:t>69</a:t>
            </a:fld>
            <a:endParaRPr lang="zh-CN" altLang="zh-CN" sz="1400" dirty="0"/>
          </a:p>
        </p:txBody>
      </p:sp>
      <p:sp>
        <p:nvSpPr>
          <p:cNvPr id="21507" name="Text Box 2"/>
          <p:cNvSpPr txBox="1">
            <a:spLocks noChangeArrowheads="1"/>
          </p:cNvSpPr>
          <p:nvPr/>
        </p:nvSpPr>
        <p:spPr bwMode="auto">
          <a:xfrm>
            <a:off x="970880" y="136218"/>
            <a:ext cx="5185296" cy="523220"/>
          </a:xfrm>
          <a:prstGeom prst="rect">
            <a:avLst/>
          </a:prstGeom>
          <a:solidFill>
            <a:srgbClr val="FFFF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dirty="0">
                <a:solidFill>
                  <a:srgbClr val="FF0000"/>
                </a:solidFill>
                <a:latin typeface="宋体" panose="02010600030101010101" pitchFamily="2" charset="-122"/>
              </a:rPr>
              <a:t>（三）</a:t>
            </a:r>
            <a:r>
              <a:rPr lang="zh-CN" altLang="zh-CN" sz="2800" b="1" dirty="0">
                <a:solidFill>
                  <a:srgbClr val="FF0000"/>
                </a:solidFill>
                <a:latin typeface="宋体" panose="02010600030101010101" pitchFamily="2" charset="-122"/>
              </a:rPr>
              <a:t>IA-32处理器的工作方式</a:t>
            </a:r>
          </a:p>
        </p:txBody>
      </p:sp>
      <p:sp>
        <p:nvSpPr>
          <p:cNvPr id="2" name="Text Box 3"/>
          <p:cNvSpPr txBox="1">
            <a:spLocks noChangeArrowheads="1"/>
          </p:cNvSpPr>
          <p:nvPr/>
        </p:nvSpPr>
        <p:spPr bwMode="auto">
          <a:xfrm>
            <a:off x="1259632" y="780282"/>
            <a:ext cx="648072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zh-CN" sz="2400" b="1" dirty="0"/>
              <a:t>IA-32有两种主要的工作方式：</a:t>
            </a:r>
          </a:p>
          <a:p>
            <a:pPr eaLnBrk="1" hangingPunct="1">
              <a:spcBef>
                <a:spcPct val="50000"/>
              </a:spcBef>
              <a:buClr>
                <a:srgbClr val="FF3300"/>
              </a:buClr>
              <a:buFont typeface="Wingdings" panose="05000000000000000000" pitchFamily="2" charset="2"/>
              <a:buChar char="Ø"/>
            </a:pPr>
            <a:r>
              <a:rPr lang="zh-CN" altLang="zh-CN" sz="2400" b="1" dirty="0"/>
              <a:t>实地址方式</a:t>
            </a:r>
            <a:r>
              <a:rPr lang="en-US" altLang="zh-CN" sz="2400" b="1" dirty="0"/>
              <a:t>—</a:t>
            </a:r>
            <a:r>
              <a:rPr lang="zh-CN" altLang="en-US" sz="2400" b="1" dirty="0">
                <a:solidFill>
                  <a:srgbClr val="0000FF"/>
                </a:solidFill>
              </a:rPr>
              <a:t>实模式</a:t>
            </a:r>
            <a:endParaRPr lang="zh-CN" altLang="zh-CN" sz="2400" b="1" dirty="0">
              <a:solidFill>
                <a:srgbClr val="0000FF"/>
              </a:solidFill>
            </a:endParaRPr>
          </a:p>
          <a:p>
            <a:pPr eaLnBrk="1" hangingPunct="1">
              <a:spcBef>
                <a:spcPct val="50000"/>
              </a:spcBef>
              <a:buClr>
                <a:srgbClr val="FF3300"/>
              </a:buClr>
              <a:buFont typeface="Wingdings" panose="05000000000000000000" pitchFamily="2" charset="2"/>
              <a:buChar char="Ø"/>
            </a:pPr>
            <a:r>
              <a:rPr lang="zh-CN" altLang="zh-CN" sz="2400" b="1" dirty="0"/>
              <a:t>保护虚地址工作方式</a:t>
            </a:r>
            <a:r>
              <a:rPr lang="en-US" altLang="zh-CN" sz="2400" b="1" dirty="0"/>
              <a:t>—</a:t>
            </a:r>
            <a:r>
              <a:rPr lang="zh-CN" altLang="en-US" sz="2400" b="1" dirty="0">
                <a:solidFill>
                  <a:srgbClr val="0000FF"/>
                </a:solidFill>
              </a:rPr>
              <a:t>保护模式</a:t>
            </a:r>
            <a:endParaRPr lang="en-US" altLang="zh-CN" sz="2400" b="1" dirty="0">
              <a:solidFill>
                <a:srgbClr val="0000FF"/>
              </a:solidFill>
            </a:endParaRPr>
          </a:p>
          <a:p>
            <a:pPr lvl="1">
              <a:spcBef>
                <a:spcPct val="50000"/>
              </a:spcBef>
              <a:buClr>
                <a:srgbClr val="FF3300"/>
              </a:buClr>
              <a:buFont typeface="Wingdings" panose="05000000000000000000" pitchFamily="2" charset="2"/>
              <a:buChar char="u"/>
            </a:pPr>
            <a:r>
              <a:rPr lang="zh-CN" altLang="zh-CN" sz="2400" b="1" dirty="0"/>
              <a:t>在保护</a:t>
            </a:r>
            <a:r>
              <a:rPr lang="zh-CN" altLang="en-US" sz="2400" b="1" dirty="0"/>
              <a:t>模式</a:t>
            </a:r>
            <a:r>
              <a:rPr lang="zh-CN" altLang="zh-CN" sz="2400" b="1" dirty="0"/>
              <a:t>下又增加了一种</a:t>
            </a:r>
            <a:r>
              <a:rPr lang="zh-CN" altLang="zh-CN" sz="2400" b="1" dirty="0">
                <a:solidFill>
                  <a:srgbClr val="0000FF"/>
                </a:solidFill>
              </a:rPr>
              <a:t>虚拟8086方式</a:t>
            </a:r>
          </a:p>
        </p:txBody>
      </p:sp>
      <p:sp>
        <p:nvSpPr>
          <p:cNvPr id="7" name="Text Box 2"/>
          <p:cNvSpPr txBox="1">
            <a:spLocks noChangeArrowheads="1"/>
          </p:cNvSpPr>
          <p:nvPr/>
        </p:nvSpPr>
        <p:spPr bwMode="auto">
          <a:xfrm>
            <a:off x="467544" y="3734782"/>
            <a:ext cx="208872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b="1" dirty="0">
                <a:solidFill>
                  <a:srgbClr val="FF0000"/>
                </a:solidFill>
              </a:rPr>
              <a:t>1. </a:t>
            </a:r>
            <a:r>
              <a:rPr lang="zh-CN" altLang="en-US" sz="2800" b="1" dirty="0">
                <a:solidFill>
                  <a:srgbClr val="FF0000"/>
                </a:solidFill>
              </a:rPr>
              <a:t>实模式</a:t>
            </a:r>
            <a:endParaRPr lang="zh-CN" altLang="zh-CN" sz="2800" b="1" dirty="0">
              <a:solidFill>
                <a:srgbClr val="FF0000"/>
              </a:solidFill>
            </a:endParaRPr>
          </a:p>
        </p:txBody>
      </p:sp>
      <p:sp>
        <p:nvSpPr>
          <p:cNvPr id="9" name="Text Box 4"/>
          <p:cNvSpPr txBox="1">
            <a:spLocks noChangeArrowheads="1"/>
          </p:cNvSpPr>
          <p:nvPr/>
        </p:nvSpPr>
        <p:spPr bwMode="auto">
          <a:xfrm>
            <a:off x="196850" y="4253894"/>
            <a:ext cx="8352928"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457200" indent="-457200" eaLnBrk="1" hangingPunct="1">
              <a:spcBef>
                <a:spcPct val="50000"/>
              </a:spcBef>
              <a:buClr>
                <a:srgbClr val="C00000"/>
              </a:buClr>
              <a:buFont typeface="Wingdings" panose="05000000000000000000" pitchFamily="2" charset="2"/>
              <a:buChar char="Ø"/>
            </a:pPr>
            <a:r>
              <a:rPr lang="zh-CN" altLang="zh-CN" sz="2200" b="1" dirty="0"/>
              <a:t>实</a:t>
            </a:r>
            <a:r>
              <a:rPr lang="zh-CN" altLang="en-US" sz="2200" b="1" dirty="0"/>
              <a:t>模式</a:t>
            </a:r>
            <a:r>
              <a:rPr lang="zh-CN" altLang="zh-CN" sz="2200" b="1" dirty="0"/>
              <a:t>是为了与8086兼容而设置的工作方式。</a:t>
            </a:r>
            <a:endParaRPr lang="en-US" altLang="zh-CN" sz="2200" b="1" dirty="0"/>
          </a:p>
          <a:p>
            <a:pPr marL="457200" indent="-457200" eaLnBrk="1" hangingPunct="1">
              <a:spcBef>
                <a:spcPct val="50000"/>
              </a:spcBef>
              <a:buClr>
                <a:srgbClr val="C00000"/>
              </a:buClr>
              <a:buFont typeface="Wingdings" panose="05000000000000000000" pitchFamily="2" charset="2"/>
              <a:buChar char="Ø"/>
            </a:pPr>
            <a:r>
              <a:rPr lang="zh-CN" altLang="zh-CN" sz="2200" b="1" dirty="0"/>
              <a:t>IA-32的3</a:t>
            </a:r>
            <a:r>
              <a:rPr lang="en-US" altLang="zh-CN" sz="2200" b="1" dirty="0"/>
              <a:t>0</a:t>
            </a:r>
            <a:r>
              <a:rPr lang="zh-CN" altLang="en-US" sz="2200" b="1" dirty="0"/>
              <a:t>多</a:t>
            </a:r>
            <a:r>
              <a:rPr lang="zh-CN" altLang="zh-CN" sz="2200" b="1" dirty="0"/>
              <a:t>条地址线</a:t>
            </a:r>
            <a:r>
              <a:rPr lang="zh-CN" altLang="en-US" sz="2200" b="1" dirty="0"/>
              <a:t>中</a:t>
            </a:r>
            <a:r>
              <a:rPr lang="zh-CN" altLang="zh-CN" sz="2200" b="1" dirty="0"/>
              <a:t>只有低20条地址线起作用，可寻址1MB的物理地址空间。</a:t>
            </a:r>
            <a:endParaRPr lang="en-US" altLang="zh-CN" sz="2200" b="1" dirty="0"/>
          </a:p>
          <a:p>
            <a:pPr marL="457200" indent="-457200" eaLnBrk="1" hangingPunct="1">
              <a:spcBef>
                <a:spcPct val="50000"/>
              </a:spcBef>
              <a:buClr>
                <a:srgbClr val="C00000"/>
              </a:buClr>
              <a:buFont typeface="Wingdings" panose="05000000000000000000" pitchFamily="2" charset="2"/>
              <a:buChar char="Ø"/>
            </a:pPr>
            <a:r>
              <a:rPr lang="zh-CN" altLang="zh-CN" sz="2200" b="1" dirty="0"/>
              <a:t>IA-32</a:t>
            </a:r>
            <a:r>
              <a:rPr lang="en-US" altLang="zh-CN" sz="2200" b="1" dirty="0"/>
              <a:t> CPU</a:t>
            </a:r>
            <a:r>
              <a:rPr lang="zh-CN" altLang="zh-CN" sz="2200" b="1" dirty="0"/>
              <a:t>相当于一个快速的8086，虽然具有32位的数据线和数据寄存器，但无法发挥其全部功能。</a:t>
            </a:r>
            <a:endParaRPr lang="en-US" altLang="zh-CN" sz="2200" b="1" dirty="0"/>
          </a:p>
          <a:p>
            <a:pPr marL="457200" indent="-457200" eaLnBrk="1" hangingPunct="1">
              <a:spcBef>
                <a:spcPct val="50000"/>
              </a:spcBef>
              <a:buClr>
                <a:srgbClr val="C00000"/>
              </a:buClr>
              <a:buFont typeface="Wingdings" panose="05000000000000000000" pitchFamily="2" charset="2"/>
              <a:buChar char="Ø"/>
            </a:pPr>
            <a:r>
              <a:rPr lang="zh-CN" altLang="en-US" sz="2200" b="1" dirty="0"/>
              <a:t>实模式</a:t>
            </a:r>
            <a:r>
              <a:rPr lang="zh-CN" altLang="zh-CN" sz="2200" b="1" dirty="0"/>
              <a:t>下微处理器不能实现多任务的处理。</a:t>
            </a:r>
          </a:p>
        </p:txBody>
      </p:sp>
      <p:sp>
        <p:nvSpPr>
          <p:cNvPr id="3" name="文本框 2">
            <a:extLst>
              <a:ext uri="{FF2B5EF4-FFF2-40B4-BE49-F238E27FC236}">
                <a16:creationId xmlns:a16="http://schemas.microsoft.com/office/drawing/2014/main" id="{38824C46-EE70-45C8-B922-69C69D9CE874}"/>
              </a:ext>
            </a:extLst>
          </p:cNvPr>
          <p:cNvSpPr txBox="1"/>
          <p:nvPr/>
        </p:nvSpPr>
        <p:spPr>
          <a:xfrm>
            <a:off x="970880" y="2996952"/>
            <a:ext cx="7705576" cy="707886"/>
          </a:xfrm>
          <a:prstGeom prst="rect">
            <a:avLst/>
          </a:prstGeom>
          <a:noFill/>
        </p:spPr>
        <p:txBody>
          <a:bodyPr wrap="square" rtlCol="0">
            <a:spAutoFit/>
          </a:bodyPr>
          <a:lstStyle/>
          <a:p>
            <a:r>
              <a:rPr lang="zh-CN" altLang="en-US" sz="2000" b="1" dirty="0"/>
              <a:t>另外还有一种称为系统管理模式</a:t>
            </a:r>
            <a:r>
              <a:rPr lang="en-US" altLang="zh-CN" sz="2000" b="1" dirty="0"/>
              <a:t>(SMM)</a:t>
            </a:r>
            <a:r>
              <a:rPr lang="zh-CN" altLang="en-US" sz="2000" b="1" dirty="0"/>
              <a:t>，它只是给操作系统提供管理电源和系统安全的机制，一般不归类到工作方式。</a:t>
            </a:r>
          </a:p>
        </p:txBody>
      </p:sp>
    </p:spTree>
    <p:extLst>
      <p:ext uri="{BB962C8B-B14F-4D97-AF65-F5344CB8AC3E}">
        <p14:creationId xmlns:p14="http://schemas.microsoft.com/office/powerpoint/2010/main" val="13786927"/>
      </p:ext>
    </p:extLst>
  </p:cSld>
  <p:clrMapOvr>
    <a:masterClrMapping/>
  </p:clrMapOvr>
  <p:transition spd="med">
    <p:zoom dir="in"/>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down)">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inVertical)">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9">
                                            <p:txEl>
                                              <p:pRg st="0" end="0"/>
                                            </p:txEl>
                                          </p:spTgt>
                                        </p:tgtEl>
                                        <p:attrNameLst>
                                          <p:attrName>style.visibility</p:attrName>
                                        </p:attrNameLst>
                                      </p:cBhvr>
                                      <p:to>
                                        <p:strVal val="visible"/>
                                      </p:to>
                                    </p:set>
                                    <p:anim calcmode="lin" valueType="num">
                                      <p:cBhvr additive="base">
                                        <p:cTn id="41"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9">
                                            <p:txEl>
                                              <p:pRg st="1" end="1"/>
                                            </p:txEl>
                                          </p:spTgt>
                                        </p:tgtEl>
                                        <p:attrNameLst>
                                          <p:attrName>style.visibility</p:attrName>
                                        </p:attrNameLst>
                                      </p:cBhvr>
                                      <p:to>
                                        <p:strVal val="visible"/>
                                      </p:to>
                                    </p:set>
                                    <p:anim calcmode="lin" valueType="num">
                                      <p:cBhvr additive="base">
                                        <p:cTn id="47"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9">
                                            <p:txEl>
                                              <p:pRg st="2" end="2"/>
                                            </p:txEl>
                                          </p:spTgt>
                                        </p:tgtEl>
                                        <p:attrNameLst>
                                          <p:attrName>style.visibility</p:attrName>
                                        </p:attrNameLst>
                                      </p:cBhvr>
                                      <p:to>
                                        <p:strVal val="visible"/>
                                      </p:to>
                                    </p:set>
                                    <p:anim calcmode="lin" valueType="num">
                                      <p:cBhvr additive="base">
                                        <p:cTn id="53"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8" fill="hold" grpId="0" nodeType="clickEffect">
                                  <p:stCondLst>
                                    <p:cond delay="0"/>
                                  </p:stCondLst>
                                  <p:childTnLst>
                                    <p:set>
                                      <p:cBhvr>
                                        <p:cTn id="58" dur="1" fill="hold">
                                          <p:stCondLst>
                                            <p:cond delay="0"/>
                                          </p:stCondLst>
                                        </p:cTn>
                                        <p:tgtEl>
                                          <p:spTgt spid="9">
                                            <p:txEl>
                                              <p:pRg st="3" end="3"/>
                                            </p:txEl>
                                          </p:spTgt>
                                        </p:tgtEl>
                                        <p:attrNameLst>
                                          <p:attrName>style.visibility</p:attrName>
                                        </p:attrNameLst>
                                      </p:cBhvr>
                                      <p:to>
                                        <p:strVal val="visible"/>
                                      </p:to>
                                    </p:set>
                                    <p:anim calcmode="lin" valueType="num">
                                      <p:cBhvr additive="base">
                                        <p:cTn id="59"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60"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utoUpdateAnimBg="0"/>
      <p:bldP spid="7" grpId="0"/>
      <p:bldP spid="9" grpId="0" build="p" autoUpdateAnimBg="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E0AB1801-9FC0-4056-A33A-A5CBBD896D5D}"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7</a:t>
            </a:fld>
            <a:endParaRPr lang="en-US" altLang="zh-CN" sz="1400" b="0">
              <a:solidFill>
                <a:schemeClr val="tx1"/>
              </a:solidFill>
              <a:ea typeface="宋体" pitchFamily="2" charset="-122"/>
            </a:endParaRPr>
          </a:p>
        </p:txBody>
      </p:sp>
      <p:sp>
        <p:nvSpPr>
          <p:cNvPr id="12291" name="Rectangle 2"/>
          <p:cNvSpPr>
            <a:spLocks noGrp="1" noChangeArrowheads="1"/>
          </p:cNvSpPr>
          <p:nvPr>
            <p:ph type="title"/>
          </p:nvPr>
        </p:nvSpPr>
        <p:spPr>
          <a:xfrm>
            <a:off x="942975" y="1395413"/>
            <a:ext cx="7793038" cy="615950"/>
          </a:xfrm>
        </p:spPr>
        <p:txBody>
          <a:bodyPr/>
          <a:lstStyle/>
          <a:p>
            <a:pPr eaLnBrk="1" hangingPunct="1"/>
            <a:r>
              <a:rPr lang="zh-CN" altLang="en-US" dirty="0">
                <a:solidFill>
                  <a:srgbClr val="800000"/>
                </a:solidFill>
              </a:rPr>
              <a:t>最大模式下的总线连接示意图</a:t>
            </a:r>
          </a:p>
        </p:txBody>
      </p:sp>
      <p:sp>
        <p:nvSpPr>
          <p:cNvPr id="12292" name="Rectangle 3"/>
          <p:cNvSpPr>
            <a:spLocks noChangeArrowheads="1"/>
          </p:cNvSpPr>
          <p:nvPr/>
        </p:nvSpPr>
        <p:spPr bwMode="auto">
          <a:xfrm>
            <a:off x="2238375" y="2325688"/>
            <a:ext cx="1066800" cy="3886200"/>
          </a:xfrm>
          <a:prstGeom prst="rect">
            <a:avLst/>
          </a:prstGeom>
          <a:solidFill>
            <a:srgbClr val="339966"/>
          </a:solidFill>
          <a:ln w="9525">
            <a:solidFill>
              <a:schemeClr val="tx1"/>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293" name="Rectangle 4"/>
          <p:cNvSpPr>
            <a:spLocks noChangeArrowheads="1"/>
          </p:cNvSpPr>
          <p:nvPr/>
        </p:nvSpPr>
        <p:spPr bwMode="auto">
          <a:xfrm>
            <a:off x="533400" y="3008313"/>
            <a:ext cx="1219200" cy="838200"/>
          </a:xfrm>
          <a:prstGeom prst="rect">
            <a:avLst/>
          </a:prstGeom>
          <a:solidFill>
            <a:srgbClr val="339966"/>
          </a:solidFill>
          <a:ln w="9525">
            <a:solidFill>
              <a:schemeClr val="tx1"/>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294" name="Rectangle 5"/>
          <p:cNvSpPr>
            <a:spLocks noChangeArrowheads="1"/>
          </p:cNvSpPr>
          <p:nvPr/>
        </p:nvSpPr>
        <p:spPr bwMode="auto">
          <a:xfrm>
            <a:off x="4524375" y="2325688"/>
            <a:ext cx="1143000" cy="1143000"/>
          </a:xfrm>
          <a:prstGeom prst="rect">
            <a:avLst/>
          </a:prstGeom>
          <a:solidFill>
            <a:srgbClr val="339966"/>
          </a:solidFill>
          <a:ln w="9525">
            <a:solidFill>
              <a:schemeClr val="tx1"/>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295" name="Rectangle 6"/>
          <p:cNvSpPr>
            <a:spLocks noChangeArrowheads="1"/>
          </p:cNvSpPr>
          <p:nvPr/>
        </p:nvSpPr>
        <p:spPr bwMode="auto">
          <a:xfrm>
            <a:off x="4524375" y="3621088"/>
            <a:ext cx="1143000" cy="1066800"/>
          </a:xfrm>
          <a:prstGeom prst="rect">
            <a:avLst/>
          </a:prstGeom>
          <a:solidFill>
            <a:srgbClr val="339966"/>
          </a:solidFill>
          <a:ln w="9525">
            <a:solidFill>
              <a:schemeClr val="tx1"/>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296" name="Text Box 7"/>
          <p:cNvSpPr txBox="1">
            <a:spLocks noChangeArrowheads="1"/>
          </p:cNvSpPr>
          <p:nvPr/>
        </p:nvSpPr>
        <p:spPr bwMode="auto">
          <a:xfrm>
            <a:off x="2390775" y="3443288"/>
            <a:ext cx="838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000">
                <a:solidFill>
                  <a:schemeClr val="bg1"/>
                </a:solidFill>
                <a:latin typeface="Times New Roman" pitchFamily="18" charset="0"/>
                <a:ea typeface="宋体" pitchFamily="2" charset="-122"/>
              </a:rPr>
              <a:t>8088</a:t>
            </a:r>
          </a:p>
          <a:p>
            <a:pPr eaLnBrk="1" hangingPunct="1">
              <a:lnSpc>
                <a:spcPct val="100000"/>
              </a:lnSpc>
              <a:spcBef>
                <a:spcPct val="50000"/>
              </a:spcBef>
              <a:spcAft>
                <a:spcPct val="0"/>
              </a:spcAft>
              <a:buClrTx/>
              <a:buSzTx/>
              <a:buFontTx/>
              <a:buNone/>
            </a:pPr>
            <a:r>
              <a:rPr kumimoji="1" lang="en-US" altLang="zh-CN" sz="2000">
                <a:solidFill>
                  <a:schemeClr val="bg1"/>
                </a:solidFill>
                <a:latin typeface="Times New Roman" pitchFamily="18" charset="0"/>
                <a:ea typeface="宋体" pitchFamily="2" charset="-122"/>
              </a:rPr>
              <a:t>CPU</a:t>
            </a:r>
          </a:p>
        </p:txBody>
      </p:sp>
      <p:sp>
        <p:nvSpPr>
          <p:cNvPr id="12297" name="Line 8"/>
          <p:cNvSpPr>
            <a:spLocks noChangeShapeType="1"/>
          </p:cNvSpPr>
          <p:nvPr/>
        </p:nvSpPr>
        <p:spPr bwMode="auto">
          <a:xfrm>
            <a:off x="3305175" y="2554288"/>
            <a:ext cx="1219200" cy="0"/>
          </a:xfrm>
          <a:prstGeom prst="line">
            <a:avLst/>
          </a:prstGeom>
          <a:noFill/>
          <a:ln w="22225">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8" name="AutoShape 9"/>
          <p:cNvSpPr>
            <a:spLocks noChangeArrowheads="1"/>
          </p:cNvSpPr>
          <p:nvPr/>
        </p:nvSpPr>
        <p:spPr bwMode="auto">
          <a:xfrm>
            <a:off x="3305175" y="3011488"/>
            <a:ext cx="1219200" cy="152400"/>
          </a:xfrm>
          <a:prstGeom prst="rightArrow">
            <a:avLst>
              <a:gd name="adj1" fmla="val 50000"/>
              <a:gd name="adj2" fmla="val 200000"/>
            </a:avLst>
          </a:prstGeom>
          <a:solidFill>
            <a:srgbClr val="FF6600"/>
          </a:solidFill>
          <a:ln w="9525">
            <a:solidFill>
              <a:srgbClr val="FF6600"/>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299" name="AutoShape 10"/>
          <p:cNvSpPr>
            <a:spLocks noChangeArrowheads="1"/>
          </p:cNvSpPr>
          <p:nvPr/>
        </p:nvSpPr>
        <p:spPr bwMode="auto">
          <a:xfrm>
            <a:off x="3914775" y="4044950"/>
            <a:ext cx="609600" cy="152400"/>
          </a:xfrm>
          <a:prstGeom prst="rightArrow">
            <a:avLst>
              <a:gd name="adj1" fmla="val 50000"/>
              <a:gd name="adj2" fmla="val 100000"/>
            </a:avLst>
          </a:prstGeom>
          <a:solidFill>
            <a:srgbClr val="FF6600"/>
          </a:solidFill>
          <a:ln w="9525">
            <a:solidFill>
              <a:srgbClr val="FF6600"/>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300" name="AutoShape 11"/>
          <p:cNvSpPr>
            <a:spLocks noChangeArrowheads="1"/>
          </p:cNvSpPr>
          <p:nvPr/>
        </p:nvSpPr>
        <p:spPr bwMode="auto">
          <a:xfrm>
            <a:off x="5667375" y="5449888"/>
            <a:ext cx="990600" cy="152400"/>
          </a:xfrm>
          <a:prstGeom prst="leftRightArrow">
            <a:avLst>
              <a:gd name="adj1" fmla="val 50000"/>
              <a:gd name="adj2" fmla="val 130000"/>
            </a:avLst>
          </a:prstGeom>
          <a:solidFill>
            <a:srgbClr val="FF6600"/>
          </a:solidFill>
          <a:ln w="9525">
            <a:solidFill>
              <a:srgbClr val="FF6600"/>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301" name="AutoShape 12"/>
          <p:cNvSpPr>
            <a:spLocks noChangeArrowheads="1"/>
          </p:cNvSpPr>
          <p:nvPr/>
        </p:nvSpPr>
        <p:spPr bwMode="auto">
          <a:xfrm>
            <a:off x="5667375" y="4059238"/>
            <a:ext cx="990600" cy="152400"/>
          </a:xfrm>
          <a:prstGeom prst="leftRightArrow">
            <a:avLst>
              <a:gd name="adj1" fmla="val 50000"/>
              <a:gd name="adj2" fmla="val 130000"/>
            </a:avLst>
          </a:prstGeom>
          <a:solidFill>
            <a:srgbClr val="FF6600"/>
          </a:solidFill>
          <a:ln w="9525">
            <a:solidFill>
              <a:srgbClr val="FF6600"/>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302" name="Text Box 13"/>
          <p:cNvSpPr txBox="1">
            <a:spLocks noChangeArrowheads="1"/>
          </p:cNvSpPr>
          <p:nvPr/>
        </p:nvSpPr>
        <p:spPr bwMode="auto">
          <a:xfrm>
            <a:off x="6772275" y="3895725"/>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tx1"/>
                </a:solidFill>
                <a:latin typeface="Times New Roman" pitchFamily="18" charset="0"/>
              </a:rPr>
              <a:t>数据总线</a:t>
            </a:r>
            <a:endParaRPr kumimoji="1" lang="zh-CN" altLang="en-US" sz="2400" b="0">
              <a:solidFill>
                <a:schemeClr val="tx1"/>
              </a:solidFill>
              <a:latin typeface="Times New Roman" pitchFamily="18" charset="0"/>
            </a:endParaRPr>
          </a:p>
        </p:txBody>
      </p:sp>
      <p:sp>
        <p:nvSpPr>
          <p:cNvPr id="12303" name="AutoShape 14"/>
          <p:cNvSpPr>
            <a:spLocks noChangeArrowheads="1"/>
          </p:cNvSpPr>
          <p:nvPr/>
        </p:nvSpPr>
        <p:spPr bwMode="auto">
          <a:xfrm>
            <a:off x="5667375" y="2782888"/>
            <a:ext cx="914400" cy="228600"/>
          </a:xfrm>
          <a:prstGeom prst="rightArrow">
            <a:avLst>
              <a:gd name="adj1" fmla="val 50000"/>
              <a:gd name="adj2" fmla="val 100000"/>
            </a:avLst>
          </a:prstGeom>
          <a:solidFill>
            <a:srgbClr val="FF6600"/>
          </a:solidFill>
          <a:ln w="9525">
            <a:solidFill>
              <a:srgbClr val="FF6600"/>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304" name="Text Box 15"/>
          <p:cNvSpPr txBox="1">
            <a:spLocks noChangeArrowheads="1"/>
          </p:cNvSpPr>
          <p:nvPr/>
        </p:nvSpPr>
        <p:spPr bwMode="auto">
          <a:xfrm>
            <a:off x="6696075" y="2633663"/>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tx1"/>
                </a:solidFill>
                <a:latin typeface="Times New Roman" pitchFamily="18" charset="0"/>
              </a:rPr>
              <a:t>地址总线</a:t>
            </a:r>
            <a:endParaRPr kumimoji="1" lang="zh-CN" altLang="en-US" sz="2400" b="0">
              <a:solidFill>
                <a:schemeClr val="tx1"/>
              </a:solidFill>
              <a:latin typeface="Times New Roman" pitchFamily="18" charset="0"/>
            </a:endParaRPr>
          </a:p>
        </p:txBody>
      </p:sp>
      <p:sp>
        <p:nvSpPr>
          <p:cNvPr id="12305" name="Text Box 16"/>
          <p:cNvSpPr txBox="1">
            <a:spLocks noChangeArrowheads="1"/>
          </p:cNvSpPr>
          <p:nvPr/>
        </p:nvSpPr>
        <p:spPr bwMode="auto">
          <a:xfrm>
            <a:off x="4752975" y="2614613"/>
            <a:ext cx="914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50000"/>
              </a:lnSpc>
              <a:spcBef>
                <a:spcPct val="50000"/>
              </a:spcBef>
              <a:spcAft>
                <a:spcPct val="0"/>
              </a:spcAft>
              <a:buClrTx/>
              <a:buSzTx/>
              <a:buFontTx/>
              <a:buNone/>
            </a:pPr>
            <a:r>
              <a:rPr kumimoji="1" lang="zh-CN" altLang="en-US" sz="2000">
                <a:solidFill>
                  <a:schemeClr val="bg1"/>
                </a:solidFill>
                <a:latin typeface="Times New Roman" pitchFamily="18" charset="0"/>
              </a:rPr>
              <a:t>地址</a:t>
            </a:r>
          </a:p>
          <a:p>
            <a:pPr eaLnBrk="1" hangingPunct="1">
              <a:lnSpc>
                <a:spcPct val="50000"/>
              </a:lnSpc>
              <a:spcBef>
                <a:spcPct val="50000"/>
              </a:spcBef>
              <a:spcAft>
                <a:spcPct val="0"/>
              </a:spcAft>
              <a:buClrTx/>
              <a:buSzTx/>
              <a:buFontTx/>
              <a:buNone/>
            </a:pPr>
            <a:r>
              <a:rPr kumimoji="1" lang="zh-CN" altLang="en-US" sz="2000">
                <a:solidFill>
                  <a:schemeClr val="bg1"/>
                </a:solidFill>
                <a:latin typeface="Times New Roman" pitchFamily="18" charset="0"/>
              </a:rPr>
              <a:t>锁存</a:t>
            </a:r>
          </a:p>
        </p:txBody>
      </p:sp>
      <p:sp>
        <p:nvSpPr>
          <p:cNvPr id="12306" name="Text Box 17"/>
          <p:cNvSpPr txBox="1">
            <a:spLocks noChangeArrowheads="1"/>
          </p:cNvSpPr>
          <p:nvPr/>
        </p:nvSpPr>
        <p:spPr bwMode="auto">
          <a:xfrm>
            <a:off x="4778375" y="3889375"/>
            <a:ext cx="914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50000"/>
              </a:lnSpc>
              <a:spcBef>
                <a:spcPct val="50000"/>
              </a:spcBef>
              <a:spcAft>
                <a:spcPct val="0"/>
              </a:spcAft>
              <a:buClrTx/>
              <a:buSzTx/>
              <a:buFontTx/>
              <a:buNone/>
            </a:pPr>
            <a:r>
              <a:rPr kumimoji="1" lang="zh-CN" altLang="en-US" sz="2000">
                <a:solidFill>
                  <a:schemeClr val="bg1"/>
                </a:solidFill>
                <a:latin typeface="Times New Roman" pitchFamily="18" charset="0"/>
              </a:rPr>
              <a:t>数据</a:t>
            </a:r>
          </a:p>
          <a:p>
            <a:pPr eaLnBrk="1" hangingPunct="1">
              <a:lnSpc>
                <a:spcPct val="50000"/>
              </a:lnSpc>
              <a:spcBef>
                <a:spcPct val="50000"/>
              </a:spcBef>
              <a:spcAft>
                <a:spcPct val="0"/>
              </a:spcAft>
              <a:buClrTx/>
              <a:buSzTx/>
              <a:buFontTx/>
              <a:buNone/>
            </a:pPr>
            <a:r>
              <a:rPr kumimoji="1" lang="zh-CN" altLang="en-US" sz="2000">
                <a:solidFill>
                  <a:schemeClr val="bg1"/>
                </a:solidFill>
                <a:latin typeface="Times New Roman" pitchFamily="18" charset="0"/>
              </a:rPr>
              <a:t>收发</a:t>
            </a:r>
          </a:p>
        </p:txBody>
      </p:sp>
      <p:sp>
        <p:nvSpPr>
          <p:cNvPr id="12307" name="Text Box 18"/>
          <p:cNvSpPr txBox="1">
            <a:spLocks noChangeArrowheads="1"/>
          </p:cNvSpPr>
          <p:nvPr/>
        </p:nvSpPr>
        <p:spPr bwMode="auto">
          <a:xfrm>
            <a:off x="3533775" y="2097088"/>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en-US" altLang="zh-CN" sz="2400" b="0">
                <a:solidFill>
                  <a:schemeClr val="tx1"/>
                </a:solidFill>
                <a:latin typeface="Times New Roman" pitchFamily="18" charset="0"/>
              </a:rPr>
              <a:t>ALE</a:t>
            </a:r>
          </a:p>
        </p:txBody>
      </p:sp>
      <p:sp>
        <p:nvSpPr>
          <p:cNvPr id="12308" name="Text Box 19"/>
          <p:cNvSpPr txBox="1">
            <a:spLocks noChangeArrowheads="1"/>
          </p:cNvSpPr>
          <p:nvPr/>
        </p:nvSpPr>
        <p:spPr bwMode="auto">
          <a:xfrm>
            <a:off x="650875" y="3189288"/>
            <a:ext cx="1066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50000"/>
              </a:lnSpc>
              <a:spcBef>
                <a:spcPct val="50000"/>
              </a:spcBef>
              <a:spcAft>
                <a:spcPct val="0"/>
              </a:spcAft>
              <a:buClrTx/>
              <a:buSzTx/>
              <a:buFontTx/>
              <a:buNone/>
            </a:pPr>
            <a:r>
              <a:rPr kumimoji="1" lang="zh-CN" altLang="en-US" sz="2000">
                <a:solidFill>
                  <a:schemeClr val="bg1"/>
                </a:solidFill>
                <a:latin typeface="Times New Roman" pitchFamily="18" charset="0"/>
              </a:rPr>
              <a:t>时钟发</a:t>
            </a:r>
          </a:p>
          <a:p>
            <a:pPr eaLnBrk="1" hangingPunct="1">
              <a:lnSpc>
                <a:spcPct val="50000"/>
              </a:lnSpc>
              <a:spcBef>
                <a:spcPct val="50000"/>
              </a:spcBef>
              <a:spcAft>
                <a:spcPct val="0"/>
              </a:spcAft>
              <a:buClrTx/>
              <a:buSzTx/>
              <a:buFontTx/>
              <a:buNone/>
            </a:pPr>
            <a:r>
              <a:rPr kumimoji="1" lang="zh-CN" altLang="en-US" sz="2000">
                <a:solidFill>
                  <a:schemeClr val="bg1"/>
                </a:solidFill>
                <a:latin typeface="Times New Roman" pitchFamily="18" charset="0"/>
              </a:rPr>
              <a:t>生    器</a:t>
            </a:r>
          </a:p>
        </p:txBody>
      </p:sp>
      <p:sp>
        <p:nvSpPr>
          <p:cNvPr id="12309" name="Line 20"/>
          <p:cNvSpPr>
            <a:spLocks noChangeShapeType="1"/>
          </p:cNvSpPr>
          <p:nvPr/>
        </p:nvSpPr>
        <p:spPr bwMode="auto">
          <a:xfrm>
            <a:off x="1781175" y="3240088"/>
            <a:ext cx="457200" cy="0"/>
          </a:xfrm>
          <a:prstGeom prst="line">
            <a:avLst/>
          </a:prstGeom>
          <a:noFill/>
          <a:ln w="19050">
            <a:solidFill>
              <a:srgbClr val="FF6600"/>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0" name="Line 21"/>
          <p:cNvSpPr>
            <a:spLocks noChangeShapeType="1"/>
          </p:cNvSpPr>
          <p:nvPr/>
        </p:nvSpPr>
        <p:spPr bwMode="auto">
          <a:xfrm>
            <a:off x="1781175" y="3468688"/>
            <a:ext cx="457200" cy="0"/>
          </a:xfrm>
          <a:prstGeom prst="line">
            <a:avLst/>
          </a:prstGeom>
          <a:noFill/>
          <a:ln w="19050">
            <a:solidFill>
              <a:srgbClr val="FF6600"/>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1" name="Line 22"/>
          <p:cNvSpPr>
            <a:spLocks noChangeShapeType="1"/>
          </p:cNvSpPr>
          <p:nvPr/>
        </p:nvSpPr>
        <p:spPr bwMode="auto">
          <a:xfrm>
            <a:off x="1781175" y="3697288"/>
            <a:ext cx="457200" cy="0"/>
          </a:xfrm>
          <a:prstGeom prst="line">
            <a:avLst/>
          </a:prstGeom>
          <a:noFill/>
          <a:ln w="19050">
            <a:solidFill>
              <a:srgbClr val="FF6600"/>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2" name="Line 23"/>
          <p:cNvSpPr>
            <a:spLocks noChangeShapeType="1"/>
          </p:cNvSpPr>
          <p:nvPr/>
        </p:nvSpPr>
        <p:spPr bwMode="auto">
          <a:xfrm flipV="1">
            <a:off x="638175" y="255428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Line 24"/>
          <p:cNvSpPr>
            <a:spLocks noChangeShapeType="1"/>
          </p:cNvSpPr>
          <p:nvPr/>
        </p:nvSpPr>
        <p:spPr bwMode="auto">
          <a:xfrm>
            <a:off x="638175" y="2554288"/>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4" name="Line 25"/>
          <p:cNvSpPr>
            <a:spLocks noChangeShapeType="1"/>
          </p:cNvSpPr>
          <p:nvPr/>
        </p:nvSpPr>
        <p:spPr bwMode="auto">
          <a:xfrm>
            <a:off x="942975" y="240188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5" name="Line 26"/>
          <p:cNvSpPr>
            <a:spLocks noChangeShapeType="1"/>
          </p:cNvSpPr>
          <p:nvPr/>
        </p:nvSpPr>
        <p:spPr bwMode="auto">
          <a:xfrm>
            <a:off x="1323975" y="240188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6" name="Rectangle 27"/>
          <p:cNvSpPr>
            <a:spLocks noChangeArrowheads="1"/>
          </p:cNvSpPr>
          <p:nvPr/>
        </p:nvSpPr>
        <p:spPr bwMode="auto">
          <a:xfrm>
            <a:off x="1019175" y="2401888"/>
            <a:ext cx="228600" cy="304800"/>
          </a:xfrm>
          <a:prstGeom prst="rect">
            <a:avLst/>
          </a:prstGeom>
          <a:solidFill>
            <a:srgbClr val="339966"/>
          </a:solidFill>
          <a:ln w="9525">
            <a:solidFill>
              <a:schemeClr val="tx1"/>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317" name="Line 28"/>
          <p:cNvSpPr>
            <a:spLocks noChangeShapeType="1"/>
          </p:cNvSpPr>
          <p:nvPr/>
        </p:nvSpPr>
        <p:spPr bwMode="auto">
          <a:xfrm>
            <a:off x="1323975" y="2554288"/>
            <a:ext cx="304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8" name="Line 29"/>
          <p:cNvSpPr>
            <a:spLocks noChangeShapeType="1"/>
          </p:cNvSpPr>
          <p:nvPr/>
        </p:nvSpPr>
        <p:spPr bwMode="auto">
          <a:xfrm>
            <a:off x="1628775" y="2554288"/>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9" name="Rectangle 30"/>
          <p:cNvSpPr>
            <a:spLocks noChangeArrowheads="1"/>
          </p:cNvSpPr>
          <p:nvPr/>
        </p:nvSpPr>
        <p:spPr bwMode="auto">
          <a:xfrm>
            <a:off x="3838575" y="3135313"/>
            <a:ext cx="76200" cy="1019175"/>
          </a:xfrm>
          <a:prstGeom prst="rect">
            <a:avLst/>
          </a:prstGeom>
          <a:solidFill>
            <a:srgbClr val="FF6600"/>
          </a:solidFill>
          <a:ln w="9525">
            <a:solidFill>
              <a:srgbClr val="FF6600"/>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320" name="Rectangle 31"/>
          <p:cNvSpPr>
            <a:spLocks noChangeArrowheads="1"/>
          </p:cNvSpPr>
          <p:nvPr/>
        </p:nvSpPr>
        <p:spPr bwMode="auto">
          <a:xfrm>
            <a:off x="4524375" y="4916488"/>
            <a:ext cx="1143000" cy="1295400"/>
          </a:xfrm>
          <a:prstGeom prst="rect">
            <a:avLst/>
          </a:prstGeom>
          <a:solidFill>
            <a:srgbClr val="339966"/>
          </a:solidFill>
          <a:ln w="9525">
            <a:solidFill>
              <a:schemeClr val="tx1"/>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321" name="Text Box 32"/>
          <p:cNvSpPr txBox="1">
            <a:spLocks noChangeArrowheads="1"/>
          </p:cNvSpPr>
          <p:nvPr/>
        </p:nvSpPr>
        <p:spPr bwMode="auto">
          <a:xfrm>
            <a:off x="4619625" y="5281613"/>
            <a:ext cx="11239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50000"/>
              </a:lnSpc>
              <a:spcBef>
                <a:spcPct val="50000"/>
              </a:spcBef>
              <a:spcAft>
                <a:spcPct val="0"/>
              </a:spcAft>
              <a:buClrTx/>
              <a:buSzTx/>
              <a:buFontTx/>
              <a:buNone/>
            </a:pPr>
            <a:r>
              <a:rPr kumimoji="1" lang="zh-CN" altLang="en-US" sz="2000">
                <a:solidFill>
                  <a:schemeClr val="bg1"/>
                </a:solidFill>
                <a:latin typeface="Times New Roman" pitchFamily="18" charset="0"/>
              </a:rPr>
              <a:t>总    线</a:t>
            </a:r>
          </a:p>
          <a:p>
            <a:pPr eaLnBrk="1" hangingPunct="1">
              <a:lnSpc>
                <a:spcPct val="50000"/>
              </a:lnSpc>
              <a:spcBef>
                <a:spcPct val="50000"/>
              </a:spcBef>
              <a:spcAft>
                <a:spcPct val="0"/>
              </a:spcAft>
              <a:buClrTx/>
              <a:buSzTx/>
              <a:buFontTx/>
              <a:buNone/>
            </a:pPr>
            <a:r>
              <a:rPr kumimoji="1" lang="zh-CN" altLang="en-US" sz="2000">
                <a:solidFill>
                  <a:schemeClr val="bg1"/>
                </a:solidFill>
                <a:latin typeface="Times New Roman" pitchFamily="18" charset="0"/>
              </a:rPr>
              <a:t>控制器</a:t>
            </a:r>
          </a:p>
        </p:txBody>
      </p:sp>
      <p:sp>
        <p:nvSpPr>
          <p:cNvPr id="12322" name="Line 33"/>
          <p:cNvSpPr>
            <a:spLocks noChangeShapeType="1"/>
          </p:cNvSpPr>
          <p:nvPr/>
        </p:nvSpPr>
        <p:spPr bwMode="auto">
          <a:xfrm>
            <a:off x="3305175" y="6073775"/>
            <a:ext cx="1219200" cy="0"/>
          </a:xfrm>
          <a:prstGeom prst="line">
            <a:avLst/>
          </a:prstGeom>
          <a:noFill/>
          <a:ln w="22225">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3" name="Line 34"/>
          <p:cNvSpPr>
            <a:spLocks noChangeShapeType="1"/>
          </p:cNvSpPr>
          <p:nvPr/>
        </p:nvSpPr>
        <p:spPr bwMode="auto">
          <a:xfrm>
            <a:off x="3305175" y="5830888"/>
            <a:ext cx="1219200" cy="0"/>
          </a:xfrm>
          <a:prstGeom prst="line">
            <a:avLst/>
          </a:prstGeom>
          <a:noFill/>
          <a:ln w="22225">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4" name="Line 35"/>
          <p:cNvSpPr>
            <a:spLocks noChangeShapeType="1"/>
          </p:cNvSpPr>
          <p:nvPr/>
        </p:nvSpPr>
        <p:spPr bwMode="auto">
          <a:xfrm>
            <a:off x="3305175" y="5602288"/>
            <a:ext cx="1219200" cy="0"/>
          </a:xfrm>
          <a:prstGeom prst="line">
            <a:avLst/>
          </a:prstGeom>
          <a:noFill/>
          <a:ln w="22225">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5" name="Line 36"/>
          <p:cNvSpPr>
            <a:spLocks noChangeShapeType="1"/>
          </p:cNvSpPr>
          <p:nvPr/>
        </p:nvSpPr>
        <p:spPr bwMode="auto">
          <a:xfrm>
            <a:off x="3457575" y="2554288"/>
            <a:ext cx="0" cy="2819400"/>
          </a:xfrm>
          <a:prstGeom prst="line">
            <a:avLst/>
          </a:prstGeom>
          <a:noFill/>
          <a:ln w="22225">
            <a:solidFill>
              <a:srgbClr val="FF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6" name="Line 37"/>
          <p:cNvSpPr>
            <a:spLocks noChangeShapeType="1"/>
          </p:cNvSpPr>
          <p:nvPr/>
        </p:nvSpPr>
        <p:spPr bwMode="auto">
          <a:xfrm>
            <a:off x="3457575" y="5373688"/>
            <a:ext cx="1066800" cy="0"/>
          </a:xfrm>
          <a:prstGeom prst="line">
            <a:avLst/>
          </a:prstGeom>
          <a:noFill/>
          <a:ln w="22225">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7" name="AutoShape 38"/>
          <p:cNvSpPr>
            <a:spLocks noChangeArrowheads="1"/>
          </p:cNvSpPr>
          <p:nvPr/>
        </p:nvSpPr>
        <p:spPr bwMode="auto">
          <a:xfrm>
            <a:off x="3914775" y="4370388"/>
            <a:ext cx="609600" cy="152400"/>
          </a:xfrm>
          <a:prstGeom prst="rightArrow">
            <a:avLst>
              <a:gd name="adj1" fmla="val 50000"/>
              <a:gd name="adj2" fmla="val 100000"/>
            </a:avLst>
          </a:prstGeom>
          <a:solidFill>
            <a:srgbClr val="FF6600"/>
          </a:solidFill>
          <a:ln w="9525">
            <a:solidFill>
              <a:srgbClr val="FF6600"/>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328" name="Rectangle 39"/>
          <p:cNvSpPr>
            <a:spLocks noChangeArrowheads="1"/>
          </p:cNvSpPr>
          <p:nvPr/>
        </p:nvSpPr>
        <p:spPr bwMode="auto">
          <a:xfrm>
            <a:off x="3838575" y="4411663"/>
            <a:ext cx="76200" cy="762000"/>
          </a:xfrm>
          <a:prstGeom prst="rect">
            <a:avLst/>
          </a:prstGeom>
          <a:solidFill>
            <a:srgbClr val="FF6600"/>
          </a:solidFill>
          <a:ln w="9525">
            <a:solidFill>
              <a:srgbClr val="FF6600"/>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sp>
        <p:nvSpPr>
          <p:cNvPr id="12329" name="Rectangle 40"/>
          <p:cNvSpPr>
            <a:spLocks noChangeArrowheads="1"/>
          </p:cNvSpPr>
          <p:nvPr/>
        </p:nvSpPr>
        <p:spPr bwMode="auto">
          <a:xfrm>
            <a:off x="3838575" y="5097463"/>
            <a:ext cx="685800" cy="76200"/>
          </a:xfrm>
          <a:prstGeom prst="rect">
            <a:avLst/>
          </a:prstGeom>
          <a:solidFill>
            <a:srgbClr val="FF6600"/>
          </a:solidFill>
          <a:ln w="9525">
            <a:solidFill>
              <a:srgbClr val="FF6600"/>
            </a:solidFill>
            <a:miter lim="800000"/>
            <a:headEnd/>
            <a:tailEnd/>
          </a:ln>
        </p:spPr>
        <p:txBody>
          <a:bodyPr wrap="none" anchor="ct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a typeface="宋体" pitchFamily="2" charset="-122"/>
            </a:endParaRPr>
          </a:p>
        </p:txBody>
      </p:sp>
      <p:cxnSp>
        <p:nvCxnSpPr>
          <p:cNvPr id="12330" name="AutoShape 41"/>
          <p:cNvCxnSpPr>
            <a:cxnSpLocks noChangeShapeType="1"/>
            <a:stCxn id="12325" idx="0"/>
          </p:cNvCxnSpPr>
          <p:nvPr/>
        </p:nvCxnSpPr>
        <p:spPr bwMode="auto">
          <a:xfrm>
            <a:off x="3457575" y="2543175"/>
            <a:ext cx="1588" cy="15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2331" name="Text Box 42"/>
          <p:cNvSpPr txBox="1">
            <a:spLocks noChangeArrowheads="1"/>
          </p:cNvSpPr>
          <p:nvPr/>
        </p:nvSpPr>
        <p:spPr bwMode="auto">
          <a:xfrm>
            <a:off x="3290888" y="233997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b="0">
                <a:solidFill>
                  <a:schemeClr val="bg2"/>
                </a:solidFill>
                <a:latin typeface="Times New Roman" pitchFamily="18" charset="0"/>
                <a:sym typeface="Wingdings 2" pitchFamily="18" charset="2"/>
              </a:rPr>
              <a:t></a:t>
            </a:r>
            <a:endParaRPr kumimoji="1" lang="zh-CN" altLang="en-US" sz="2400" b="0">
              <a:solidFill>
                <a:schemeClr val="bg2"/>
              </a:solidFill>
              <a:latin typeface="Times New Roman" pitchFamily="18" charset="0"/>
            </a:endParaRPr>
          </a:p>
        </p:txBody>
      </p:sp>
      <p:sp>
        <p:nvSpPr>
          <p:cNvPr id="12332" name="Text Box 43"/>
          <p:cNvSpPr txBox="1">
            <a:spLocks noChangeArrowheads="1"/>
          </p:cNvSpPr>
          <p:nvPr/>
        </p:nvSpPr>
        <p:spPr bwMode="auto">
          <a:xfrm>
            <a:off x="6797675" y="5311775"/>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50000"/>
              </a:spcBef>
              <a:spcAft>
                <a:spcPct val="0"/>
              </a:spcAft>
              <a:buClrTx/>
              <a:buSzTx/>
              <a:buFontTx/>
              <a:buNone/>
            </a:pPr>
            <a:r>
              <a:rPr kumimoji="1" lang="zh-CN" altLang="en-US" sz="2400">
                <a:solidFill>
                  <a:schemeClr val="tx1"/>
                </a:solidFill>
                <a:latin typeface="Times New Roman" pitchFamily="18" charset="0"/>
              </a:rPr>
              <a:t>控制总线</a:t>
            </a:r>
            <a:endParaRPr kumimoji="1" lang="zh-CN" altLang="en-US" sz="2400" b="0">
              <a:solidFill>
                <a:schemeClr val="tx1"/>
              </a:solidFill>
              <a:latin typeface="Times New Roman" pitchFamily="18" charset="0"/>
            </a:endParaRPr>
          </a:p>
        </p:txBody>
      </p:sp>
      <p:sp>
        <p:nvSpPr>
          <p:cNvPr id="45" name="Rectangle 3"/>
          <p:cNvSpPr txBox="1">
            <a:spLocks noChangeArrowheads="1"/>
          </p:cNvSpPr>
          <p:nvPr/>
        </p:nvSpPr>
        <p:spPr bwMode="auto">
          <a:xfrm>
            <a:off x="624222" y="151831"/>
            <a:ext cx="7543800" cy="1011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mn-lt"/>
                <a:ea typeface="+mn-ea"/>
                <a:cs typeface="+mn-cs"/>
              </a:defRPr>
            </a:lvl1pPr>
            <a:lvl2pPr marL="742950" indent="-285750" algn="l" rtl="0" eaLnBrk="0" fontAlgn="base"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mn-lt"/>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a:spcBef>
                <a:spcPct val="45000"/>
              </a:spcBef>
            </a:pPr>
            <a:r>
              <a:rPr lang="zh-CN" altLang="en-US" sz="2400" kern="0" dirty="0"/>
              <a:t>最大模式为多处理器模式，即</a:t>
            </a:r>
            <a:r>
              <a:rPr lang="en-US" altLang="zh-CN" sz="2400" kern="0" dirty="0"/>
              <a:t>CPU+</a:t>
            </a:r>
            <a:r>
              <a:rPr lang="zh-CN" altLang="en-US" sz="2400" kern="0" dirty="0"/>
              <a:t>协处理器。</a:t>
            </a:r>
            <a:endParaRPr lang="en-US" altLang="zh-CN" sz="2400" kern="0" dirty="0"/>
          </a:p>
          <a:p>
            <a:pPr>
              <a:spcBef>
                <a:spcPct val="45000"/>
              </a:spcBef>
            </a:pPr>
            <a:r>
              <a:rPr lang="zh-CN" altLang="en-US" sz="2400" kern="0" dirty="0"/>
              <a:t>控制信号较多，须通过总线控制器与总线相连。</a:t>
            </a:r>
            <a:endParaRPr lang="en-US" altLang="zh-CN" sz="2400" kern="0"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wipe(down)">
                                      <p:cBhvr>
                                        <p:cTn id="7" dur="500"/>
                                        <p:tgtEl>
                                          <p:spTgt spid="1229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2292"/>
                                        </p:tgtEl>
                                        <p:attrNameLst>
                                          <p:attrName>style.visibility</p:attrName>
                                        </p:attrNameLst>
                                      </p:cBhvr>
                                      <p:to>
                                        <p:strVal val="visible"/>
                                      </p:to>
                                    </p:set>
                                    <p:animEffect transition="in" filter="wipe(down)">
                                      <p:cBhvr>
                                        <p:cTn id="10" dur="500"/>
                                        <p:tgtEl>
                                          <p:spTgt spid="1229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2293"/>
                                        </p:tgtEl>
                                        <p:attrNameLst>
                                          <p:attrName>style.visibility</p:attrName>
                                        </p:attrNameLst>
                                      </p:cBhvr>
                                      <p:to>
                                        <p:strVal val="visible"/>
                                      </p:to>
                                    </p:set>
                                    <p:animEffect transition="in" filter="wipe(down)">
                                      <p:cBhvr>
                                        <p:cTn id="13" dur="500"/>
                                        <p:tgtEl>
                                          <p:spTgt spid="1229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2294"/>
                                        </p:tgtEl>
                                        <p:attrNameLst>
                                          <p:attrName>style.visibility</p:attrName>
                                        </p:attrNameLst>
                                      </p:cBhvr>
                                      <p:to>
                                        <p:strVal val="visible"/>
                                      </p:to>
                                    </p:set>
                                    <p:animEffect transition="in" filter="wipe(down)">
                                      <p:cBhvr>
                                        <p:cTn id="16" dur="500"/>
                                        <p:tgtEl>
                                          <p:spTgt spid="1229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2295"/>
                                        </p:tgtEl>
                                        <p:attrNameLst>
                                          <p:attrName>style.visibility</p:attrName>
                                        </p:attrNameLst>
                                      </p:cBhvr>
                                      <p:to>
                                        <p:strVal val="visible"/>
                                      </p:to>
                                    </p:set>
                                    <p:animEffect transition="in" filter="wipe(down)">
                                      <p:cBhvr>
                                        <p:cTn id="19" dur="500"/>
                                        <p:tgtEl>
                                          <p:spTgt spid="12295"/>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2296"/>
                                        </p:tgtEl>
                                        <p:attrNameLst>
                                          <p:attrName>style.visibility</p:attrName>
                                        </p:attrNameLst>
                                      </p:cBhvr>
                                      <p:to>
                                        <p:strVal val="visible"/>
                                      </p:to>
                                    </p:set>
                                    <p:animEffect transition="in" filter="wipe(down)">
                                      <p:cBhvr>
                                        <p:cTn id="22" dur="500"/>
                                        <p:tgtEl>
                                          <p:spTgt spid="12296"/>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2297"/>
                                        </p:tgtEl>
                                        <p:attrNameLst>
                                          <p:attrName>style.visibility</p:attrName>
                                        </p:attrNameLst>
                                      </p:cBhvr>
                                      <p:to>
                                        <p:strVal val="visible"/>
                                      </p:to>
                                    </p:set>
                                    <p:animEffect transition="in" filter="wipe(down)">
                                      <p:cBhvr>
                                        <p:cTn id="25" dur="500"/>
                                        <p:tgtEl>
                                          <p:spTgt spid="1229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2298"/>
                                        </p:tgtEl>
                                        <p:attrNameLst>
                                          <p:attrName>style.visibility</p:attrName>
                                        </p:attrNameLst>
                                      </p:cBhvr>
                                      <p:to>
                                        <p:strVal val="visible"/>
                                      </p:to>
                                    </p:set>
                                    <p:animEffect transition="in" filter="wipe(down)">
                                      <p:cBhvr>
                                        <p:cTn id="28" dur="500"/>
                                        <p:tgtEl>
                                          <p:spTgt spid="1229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2299"/>
                                        </p:tgtEl>
                                        <p:attrNameLst>
                                          <p:attrName>style.visibility</p:attrName>
                                        </p:attrNameLst>
                                      </p:cBhvr>
                                      <p:to>
                                        <p:strVal val="visible"/>
                                      </p:to>
                                    </p:set>
                                    <p:animEffect transition="in" filter="wipe(down)">
                                      <p:cBhvr>
                                        <p:cTn id="31" dur="500"/>
                                        <p:tgtEl>
                                          <p:spTgt spid="1229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2300"/>
                                        </p:tgtEl>
                                        <p:attrNameLst>
                                          <p:attrName>style.visibility</p:attrName>
                                        </p:attrNameLst>
                                      </p:cBhvr>
                                      <p:to>
                                        <p:strVal val="visible"/>
                                      </p:to>
                                    </p:set>
                                    <p:animEffect transition="in" filter="wipe(down)">
                                      <p:cBhvr>
                                        <p:cTn id="34" dur="500"/>
                                        <p:tgtEl>
                                          <p:spTgt spid="1230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2301"/>
                                        </p:tgtEl>
                                        <p:attrNameLst>
                                          <p:attrName>style.visibility</p:attrName>
                                        </p:attrNameLst>
                                      </p:cBhvr>
                                      <p:to>
                                        <p:strVal val="visible"/>
                                      </p:to>
                                    </p:set>
                                    <p:animEffect transition="in" filter="wipe(down)">
                                      <p:cBhvr>
                                        <p:cTn id="37" dur="500"/>
                                        <p:tgtEl>
                                          <p:spTgt spid="1230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2302"/>
                                        </p:tgtEl>
                                        <p:attrNameLst>
                                          <p:attrName>style.visibility</p:attrName>
                                        </p:attrNameLst>
                                      </p:cBhvr>
                                      <p:to>
                                        <p:strVal val="visible"/>
                                      </p:to>
                                    </p:set>
                                    <p:animEffect transition="in" filter="wipe(down)">
                                      <p:cBhvr>
                                        <p:cTn id="40" dur="500"/>
                                        <p:tgtEl>
                                          <p:spTgt spid="1230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2303"/>
                                        </p:tgtEl>
                                        <p:attrNameLst>
                                          <p:attrName>style.visibility</p:attrName>
                                        </p:attrNameLst>
                                      </p:cBhvr>
                                      <p:to>
                                        <p:strVal val="visible"/>
                                      </p:to>
                                    </p:set>
                                    <p:animEffect transition="in" filter="wipe(down)">
                                      <p:cBhvr>
                                        <p:cTn id="43" dur="500"/>
                                        <p:tgtEl>
                                          <p:spTgt spid="1230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2304"/>
                                        </p:tgtEl>
                                        <p:attrNameLst>
                                          <p:attrName>style.visibility</p:attrName>
                                        </p:attrNameLst>
                                      </p:cBhvr>
                                      <p:to>
                                        <p:strVal val="visible"/>
                                      </p:to>
                                    </p:set>
                                    <p:animEffect transition="in" filter="wipe(down)">
                                      <p:cBhvr>
                                        <p:cTn id="46" dur="500"/>
                                        <p:tgtEl>
                                          <p:spTgt spid="12304"/>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12305"/>
                                        </p:tgtEl>
                                        <p:attrNameLst>
                                          <p:attrName>style.visibility</p:attrName>
                                        </p:attrNameLst>
                                      </p:cBhvr>
                                      <p:to>
                                        <p:strVal val="visible"/>
                                      </p:to>
                                    </p:set>
                                    <p:animEffect transition="in" filter="wipe(down)">
                                      <p:cBhvr>
                                        <p:cTn id="49" dur="500"/>
                                        <p:tgtEl>
                                          <p:spTgt spid="1230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2306"/>
                                        </p:tgtEl>
                                        <p:attrNameLst>
                                          <p:attrName>style.visibility</p:attrName>
                                        </p:attrNameLst>
                                      </p:cBhvr>
                                      <p:to>
                                        <p:strVal val="visible"/>
                                      </p:to>
                                    </p:set>
                                    <p:animEffect transition="in" filter="wipe(down)">
                                      <p:cBhvr>
                                        <p:cTn id="52" dur="500"/>
                                        <p:tgtEl>
                                          <p:spTgt spid="1230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2307"/>
                                        </p:tgtEl>
                                        <p:attrNameLst>
                                          <p:attrName>style.visibility</p:attrName>
                                        </p:attrNameLst>
                                      </p:cBhvr>
                                      <p:to>
                                        <p:strVal val="visible"/>
                                      </p:to>
                                    </p:set>
                                    <p:animEffect transition="in" filter="wipe(down)">
                                      <p:cBhvr>
                                        <p:cTn id="55" dur="500"/>
                                        <p:tgtEl>
                                          <p:spTgt spid="1230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2308"/>
                                        </p:tgtEl>
                                        <p:attrNameLst>
                                          <p:attrName>style.visibility</p:attrName>
                                        </p:attrNameLst>
                                      </p:cBhvr>
                                      <p:to>
                                        <p:strVal val="visible"/>
                                      </p:to>
                                    </p:set>
                                    <p:animEffect transition="in" filter="wipe(down)">
                                      <p:cBhvr>
                                        <p:cTn id="58" dur="500"/>
                                        <p:tgtEl>
                                          <p:spTgt spid="1230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12309"/>
                                        </p:tgtEl>
                                        <p:attrNameLst>
                                          <p:attrName>style.visibility</p:attrName>
                                        </p:attrNameLst>
                                      </p:cBhvr>
                                      <p:to>
                                        <p:strVal val="visible"/>
                                      </p:to>
                                    </p:set>
                                    <p:animEffect transition="in" filter="wipe(down)">
                                      <p:cBhvr>
                                        <p:cTn id="61" dur="500"/>
                                        <p:tgtEl>
                                          <p:spTgt spid="12309"/>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12310"/>
                                        </p:tgtEl>
                                        <p:attrNameLst>
                                          <p:attrName>style.visibility</p:attrName>
                                        </p:attrNameLst>
                                      </p:cBhvr>
                                      <p:to>
                                        <p:strVal val="visible"/>
                                      </p:to>
                                    </p:set>
                                    <p:animEffect transition="in" filter="wipe(down)">
                                      <p:cBhvr>
                                        <p:cTn id="64" dur="500"/>
                                        <p:tgtEl>
                                          <p:spTgt spid="1231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2311"/>
                                        </p:tgtEl>
                                        <p:attrNameLst>
                                          <p:attrName>style.visibility</p:attrName>
                                        </p:attrNameLst>
                                      </p:cBhvr>
                                      <p:to>
                                        <p:strVal val="visible"/>
                                      </p:to>
                                    </p:set>
                                    <p:animEffect transition="in" filter="wipe(down)">
                                      <p:cBhvr>
                                        <p:cTn id="67" dur="500"/>
                                        <p:tgtEl>
                                          <p:spTgt spid="1231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2312"/>
                                        </p:tgtEl>
                                        <p:attrNameLst>
                                          <p:attrName>style.visibility</p:attrName>
                                        </p:attrNameLst>
                                      </p:cBhvr>
                                      <p:to>
                                        <p:strVal val="visible"/>
                                      </p:to>
                                    </p:set>
                                    <p:animEffect transition="in" filter="wipe(down)">
                                      <p:cBhvr>
                                        <p:cTn id="70" dur="500"/>
                                        <p:tgtEl>
                                          <p:spTgt spid="1231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2313"/>
                                        </p:tgtEl>
                                        <p:attrNameLst>
                                          <p:attrName>style.visibility</p:attrName>
                                        </p:attrNameLst>
                                      </p:cBhvr>
                                      <p:to>
                                        <p:strVal val="visible"/>
                                      </p:to>
                                    </p:set>
                                    <p:animEffect transition="in" filter="wipe(down)">
                                      <p:cBhvr>
                                        <p:cTn id="73" dur="500"/>
                                        <p:tgtEl>
                                          <p:spTgt spid="12313"/>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2314"/>
                                        </p:tgtEl>
                                        <p:attrNameLst>
                                          <p:attrName>style.visibility</p:attrName>
                                        </p:attrNameLst>
                                      </p:cBhvr>
                                      <p:to>
                                        <p:strVal val="visible"/>
                                      </p:to>
                                    </p:set>
                                    <p:animEffect transition="in" filter="wipe(down)">
                                      <p:cBhvr>
                                        <p:cTn id="76" dur="500"/>
                                        <p:tgtEl>
                                          <p:spTgt spid="12314"/>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2315"/>
                                        </p:tgtEl>
                                        <p:attrNameLst>
                                          <p:attrName>style.visibility</p:attrName>
                                        </p:attrNameLst>
                                      </p:cBhvr>
                                      <p:to>
                                        <p:strVal val="visible"/>
                                      </p:to>
                                    </p:set>
                                    <p:animEffect transition="in" filter="wipe(down)">
                                      <p:cBhvr>
                                        <p:cTn id="79" dur="500"/>
                                        <p:tgtEl>
                                          <p:spTgt spid="1231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2316"/>
                                        </p:tgtEl>
                                        <p:attrNameLst>
                                          <p:attrName>style.visibility</p:attrName>
                                        </p:attrNameLst>
                                      </p:cBhvr>
                                      <p:to>
                                        <p:strVal val="visible"/>
                                      </p:to>
                                    </p:set>
                                    <p:animEffect transition="in" filter="wipe(down)">
                                      <p:cBhvr>
                                        <p:cTn id="82" dur="500"/>
                                        <p:tgtEl>
                                          <p:spTgt spid="12316"/>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12317"/>
                                        </p:tgtEl>
                                        <p:attrNameLst>
                                          <p:attrName>style.visibility</p:attrName>
                                        </p:attrNameLst>
                                      </p:cBhvr>
                                      <p:to>
                                        <p:strVal val="visible"/>
                                      </p:to>
                                    </p:set>
                                    <p:animEffect transition="in" filter="wipe(down)">
                                      <p:cBhvr>
                                        <p:cTn id="85" dur="500"/>
                                        <p:tgtEl>
                                          <p:spTgt spid="1231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12318"/>
                                        </p:tgtEl>
                                        <p:attrNameLst>
                                          <p:attrName>style.visibility</p:attrName>
                                        </p:attrNameLst>
                                      </p:cBhvr>
                                      <p:to>
                                        <p:strVal val="visible"/>
                                      </p:to>
                                    </p:set>
                                    <p:animEffect transition="in" filter="wipe(down)">
                                      <p:cBhvr>
                                        <p:cTn id="88" dur="500"/>
                                        <p:tgtEl>
                                          <p:spTgt spid="12318"/>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12319"/>
                                        </p:tgtEl>
                                        <p:attrNameLst>
                                          <p:attrName>style.visibility</p:attrName>
                                        </p:attrNameLst>
                                      </p:cBhvr>
                                      <p:to>
                                        <p:strVal val="visible"/>
                                      </p:to>
                                    </p:set>
                                    <p:animEffect transition="in" filter="wipe(down)">
                                      <p:cBhvr>
                                        <p:cTn id="91" dur="500"/>
                                        <p:tgtEl>
                                          <p:spTgt spid="12319"/>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12320"/>
                                        </p:tgtEl>
                                        <p:attrNameLst>
                                          <p:attrName>style.visibility</p:attrName>
                                        </p:attrNameLst>
                                      </p:cBhvr>
                                      <p:to>
                                        <p:strVal val="visible"/>
                                      </p:to>
                                    </p:set>
                                    <p:animEffect transition="in" filter="wipe(down)">
                                      <p:cBhvr>
                                        <p:cTn id="94" dur="500"/>
                                        <p:tgtEl>
                                          <p:spTgt spid="12320"/>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12321"/>
                                        </p:tgtEl>
                                        <p:attrNameLst>
                                          <p:attrName>style.visibility</p:attrName>
                                        </p:attrNameLst>
                                      </p:cBhvr>
                                      <p:to>
                                        <p:strVal val="visible"/>
                                      </p:to>
                                    </p:set>
                                    <p:animEffect transition="in" filter="wipe(down)">
                                      <p:cBhvr>
                                        <p:cTn id="97" dur="500"/>
                                        <p:tgtEl>
                                          <p:spTgt spid="12321"/>
                                        </p:tgtEl>
                                      </p:cBhvr>
                                    </p:animEffect>
                                  </p:childTnLst>
                                </p:cTn>
                              </p:par>
                              <p:par>
                                <p:cTn id="98" presetID="22" presetClass="entr" presetSubtype="4" fill="hold" grpId="0" nodeType="withEffect">
                                  <p:stCondLst>
                                    <p:cond delay="0"/>
                                  </p:stCondLst>
                                  <p:childTnLst>
                                    <p:set>
                                      <p:cBhvr>
                                        <p:cTn id="99" dur="1" fill="hold">
                                          <p:stCondLst>
                                            <p:cond delay="0"/>
                                          </p:stCondLst>
                                        </p:cTn>
                                        <p:tgtEl>
                                          <p:spTgt spid="12322"/>
                                        </p:tgtEl>
                                        <p:attrNameLst>
                                          <p:attrName>style.visibility</p:attrName>
                                        </p:attrNameLst>
                                      </p:cBhvr>
                                      <p:to>
                                        <p:strVal val="visible"/>
                                      </p:to>
                                    </p:set>
                                    <p:animEffect transition="in" filter="wipe(down)">
                                      <p:cBhvr>
                                        <p:cTn id="100" dur="500"/>
                                        <p:tgtEl>
                                          <p:spTgt spid="12322"/>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12323"/>
                                        </p:tgtEl>
                                        <p:attrNameLst>
                                          <p:attrName>style.visibility</p:attrName>
                                        </p:attrNameLst>
                                      </p:cBhvr>
                                      <p:to>
                                        <p:strVal val="visible"/>
                                      </p:to>
                                    </p:set>
                                    <p:animEffect transition="in" filter="wipe(down)">
                                      <p:cBhvr>
                                        <p:cTn id="103" dur="500"/>
                                        <p:tgtEl>
                                          <p:spTgt spid="12323"/>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12324"/>
                                        </p:tgtEl>
                                        <p:attrNameLst>
                                          <p:attrName>style.visibility</p:attrName>
                                        </p:attrNameLst>
                                      </p:cBhvr>
                                      <p:to>
                                        <p:strVal val="visible"/>
                                      </p:to>
                                    </p:set>
                                    <p:animEffect transition="in" filter="wipe(down)">
                                      <p:cBhvr>
                                        <p:cTn id="106" dur="500"/>
                                        <p:tgtEl>
                                          <p:spTgt spid="12324"/>
                                        </p:tgtEl>
                                      </p:cBhvr>
                                    </p:animEffect>
                                  </p:childTnLst>
                                </p:cTn>
                              </p:par>
                              <p:par>
                                <p:cTn id="107" presetID="22" presetClass="entr" presetSubtype="4" fill="hold" grpId="0" nodeType="withEffect">
                                  <p:stCondLst>
                                    <p:cond delay="0"/>
                                  </p:stCondLst>
                                  <p:childTnLst>
                                    <p:set>
                                      <p:cBhvr>
                                        <p:cTn id="108" dur="1" fill="hold">
                                          <p:stCondLst>
                                            <p:cond delay="0"/>
                                          </p:stCondLst>
                                        </p:cTn>
                                        <p:tgtEl>
                                          <p:spTgt spid="12325"/>
                                        </p:tgtEl>
                                        <p:attrNameLst>
                                          <p:attrName>style.visibility</p:attrName>
                                        </p:attrNameLst>
                                      </p:cBhvr>
                                      <p:to>
                                        <p:strVal val="visible"/>
                                      </p:to>
                                    </p:set>
                                    <p:animEffect transition="in" filter="wipe(down)">
                                      <p:cBhvr>
                                        <p:cTn id="109" dur="500"/>
                                        <p:tgtEl>
                                          <p:spTgt spid="12325"/>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12326"/>
                                        </p:tgtEl>
                                        <p:attrNameLst>
                                          <p:attrName>style.visibility</p:attrName>
                                        </p:attrNameLst>
                                      </p:cBhvr>
                                      <p:to>
                                        <p:strVal val="visible"/>
                                      </p:to>
                                    </p:set>
                                    <p:animEffect transition="in" filter="wipe(down)">
                                      <p:cBhvr>
                                        <p:cTn id="112" dur="500"/>
                                        <p:tgtEl>
                                          <p:spTgt spid="12326"/>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12327"/>
                                        </p:tgtEl>
                                        <p:attrNameLst>
                                          <p:attrName>style.visibility</p:attrName>
                                        </p:attrNameLst>
                                      </p:cBhvr>
                                      <p:to>
                                        <p:strVal val="visible"/>
                                      </p:to>
                                    </p:set>
                                    <p:animEffect transition="in" filter="wipe(down)">
                                      <p:cBhvr>
                                        <p:cTn id="115" dur="500"/>
                                        <p:tgtEl>
                                          <p:spTgt spid="12327"/>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12328"/>
                                        </p:tgtEl>
                                        <p:attrNameLst>
                                          <p:attrName>style.visibility</p:attrName>
                                        </p:attrNameLst>
                                      </p:cBhvr>
                                      <p:to>
                                        <p:strVal val="visible"/>
                                      </p:to>
                                    </p:set>
                                    <p:animEffect transition="in" filter="wipe(down)">
                                      <p:cBhvr>
                                        <p:cTn id="118" dur="500"/>
                                        <p:tgtEl>
                                          <p:spTgt spid="12328"/>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12329"/>
                                        </p:tgtEl>
                                        <p:attrNameLst>
                                          <p:attrName>style.visibility</p:attrName>
                                        </p:attrNameLst>
                                      </p:cBhvr>
                                      <p:to>
                                        <p:strVal val="visible"/>
                                      </p:to>
                                    </p:set>
                                    <p:animEffect transition="in" filter="wipe(down)">
                                      <p:cBhvr>
                                        <p:cTn id="121" dur="500"/>
                                        <p:tgtEl>
                                          <p:spTgt spid="12329"/>
                                        </p:tgtEl>
                                      </p:cBhvr>
                                    </p:animEffect>
                                  </p:childTnLst>
                                </p:cTn>
                              </p:par>
                              <p:par>
                                <p:cTn id="122" presetID="22" presetClass="entr" presetSubtype="4" fill="hold" nodeType="withEffect">
                                  <p:stCondLst>
                                    <p:cond delay="0"/>
                                  </p:stCondLst>
                                  <p:childTnLst>
                                    <p:set>
                                      <p:cBhvr>
                                        <p:cTn id="123" dur="1" fill="hold">
                                          <p:stCondLst>
                                            <p:cond delay="0"/>
                                          </p:stCondLst>
                                        </p:cTn>
                                        <p:tgtEl>
                                          <p:spTgt spid="12330"/>
                                        </p:tgtEl>
                                        <p:attrNameLst>
                                          <p:attrName>style.visibility</p:attrName>
                                        </p:attrNameLst>
                                      </p:cBhvr>
                                      <p:to>
                                        <p:strVal val="visible"/>
                                      </p:to>
                                    </p:set>
                                    <p:animEffect transition="in" filter="wipe(down)">
                                      <p:cBhvr>
                                        <p:cTn id="124" dur="500"/>
                                        <p:tgtEl>
                                          <p:spTgt spid="12330"/>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12331"/>
                                        </p:tgtEl>
                                        <p:attrNameLst>
                                          <p:attrName>style.visibility</p:attrName>
                                        </p:attrNameLst>
                                      </p:cBhvr>
                                      <p:to>
                                        <p:strVal val="visible"/>
                                      </p:to>
                                    </p:set>
                                    <p:animEffect transition="in" filter="wipe(down)">
                                      <p:cBhvr>
                                        <p:cTn id="127" dur="500"/>
                                        <p:tgtEl>
                                          <p:spTgt spid="12331"/>
                                        </p:tgtEl>
                                      </p:cBhvr>
                                    </p:animEffect>
                                  </p:childTnLst>
                                </p:cTn>
                              </p:par>
                              <p:par>
                                <p:cTn id="128" presetID="22" presetClass="entr" presetSubtype="4" fill="hold" grpId="0" nodeType="withEffect">
                                  <p:stCondLst>
                                    <p:cond delay="0"/>
                                  </p:stCondLst>
                                  <p:childTnLst>
                                    <p:set>
                                      <p:cBhvr>
                                        <p:cTn id="129" dur="1" fill="hold">
                                          <p:stCondLst>
                                            <p:cond delay="0"/>
                                          </p:stCondLst>
                                        </p:cTn>
                                        <p:tgtEl>
                                          <p:spTgt spid="12332"/>
                                        </p:tgtEl>
                                        <p:attrNameLst>
                                          <p:attrName>style.visibility</p:attrName>
                                        </p:attrNameLst>
                                      </p:cBhvr>
                                      <p:to>
                                        <p:strVal val="visible"/>
                                      </p:to>
                                    </p:set>
                                    <p:animEffect transition="in" filter="wipe(down)">
                                      <p:cBhvr>
                                        <p:cTn id="130" dur="500"/>
                                        <p:tgtEl>
                                          <p:spTgt spid="12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292" grpId="0" animBg="1"/>
      <p:bldP spid="12293" grpId="0" animBg="1"/>
      <p:bldP spid="12294" grpId="0" animBg="1"/>
      <p:bldP spid="12295" grpId="0" animBg="1"/>
      <p:bldP spid="12296" grpId="0"/>
      <p:bldP spid="12297" grpId="0" animBg="1"/>
      <p:bldP spid="12298" grpId="0" animBg="1"/>
      <p:bldP spid="12299" grpId="0" animBg="1"/>
      <p:bldP spid="12300" grpId="0" animBg="1"/>
      <p:bldP spid="12301" grpId="0" animBg="1"/>
      <p:bldP spid="12302" grpId="0"/>
      <p:bldP spid="12303" grpId="0" animBg="1"/>
      <p:bldP spid="12304" grpId="0"/>
      <p:bldP spid="12305" grpId="0"/>
      <p:bldP spid="12306" grpId="0"/>
      <p:bldP spid="12307" grpId="0"/>
      <p:bldP spid="12308" grpId="0"/>
      <p:bldP spid="12309" grpId="0" animBg="1"/>
      <p:bldP spid="12310" grpId="0" animBg="1"/>
      <p:bldP spid="12311" grpId="0" animBg="1"/>
      <p:bldP spid="12312" grpId="0" animBg="1"/>
      <p:bldP spid="12313" grpId="0" animBg="1"/>
      <p:bldP spid="12314" grpId="0" animBg="1"/>
      <p:bldP spid="12315" grpId="0" animBg="1"/>
      <p:bldP spid="12316" grpId="0" animBg="1"/>
      <p:bldP spid="12317" grpId="0" animBg="1"/>
      <p:bldP spid="12318" grpId="0" animBg="1"/>
      <p:bldP spid="12319" grpId="0" animBg="1"/>
      <p:bldP spid="12320" grpId="0" animBg="1"/>
      <p:bldP spid="12321" grpId="0"/>
      <p:bldP spid="12322" grpId="0" animBg="1"/>
      <p:bldP spid="12323" grpId="0" animBg="1"/>
      <p:bldP spid="12324" grpId="0" animBg="1"/>
      <p:bldP spid="12325" grpId="0" animBg="1"/>
      <p:bldP spid="12326" grpId="0" animBg="1"/>
      <p:bldP spid="12327" grpId="0" animBg="1"/>
      <p:bldP spid="12328" grpId="0" animBg="1"/>
      <p:bldP spid="12329" grpId="0" animBg="1"/>
      <p:bldP spid="12331" grpId="0"/>
      <p:bldP spid="12332"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E9D2D684-AD0B-43E4-8317-8DC8A6186059}" type="slidenum">
              <a:rPr lang="zh-CN" altLang="zh-CN" sz="1400" smtClean="0"/>
              <a:pPr>
                <a:spcBef>
                  <a:spcPct val="0"/>
                </a:spcBef>
                <a:buFontTx/>
                <a:buNone/>
              </a:pPr>
              <a:t>70</a:t>
            </a:fld>
            <a:endParaRPr lang="zh-CN" altLang="zh-CN" sz="1400"/>
          </a:p>
        </p:txBody>
      </p:sp>
      <p:sp>
        <p:nvSpPr>
          <p:cNvPr id="23555" name="Text Box 2"/>
          <p:cNvSpPr txBox="1">
            <a:spLocks noChangeArrowheads="1"/>
          </p:cNvSpPr>
          <p:nvPr/>
        </p:nvSpPr>
        <p:spPr bwMode="auto">
          <a:xfrm>
            <a:off x="611560" y="116632"/>
            <a:ext cx="2471936"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3300"/>
              </a:buClr>
              <a:buFont typeface="Wingdings" panose="05000000000000000000" pitchFamily="2" charset="2"/>
              <a:buNone/>
            </a:pPr>
            <a:r>
              <a:rPr lang="en-US" altLang="zh-CN" sz="2800" b="1" dirty="0">
                <a:solidFill>
                  <a:srgbClr val="FF0000"/>
                </a:solidFill>
              </a:rPr>
              <a:t>2. </a:t>
            </a:r>
            <a:r>
              <a:rPr lang="zh-CN" altLang="en-US" sz="2800" b="1" dirty="0">
                <a:solidFill>
                  <a:srgbClr val="FF0000"/>
                </a:solidFill>
              </a:rPr>
              <a:t>保护模式</a:t>
            </a:r>
            <a:endParaRPr lang="zh-CN" altLang="zh-CN" sz="2800" b="1" dirty="0">
              <a:solidFill>
                <a:srgbClr val="FF0000"/>
              </a:solidFill>
            </a:endParaRPr>
          </a:p>
        </p:txBody>
      </p:sp>
      <p:sp>
        <p:nvSpPr>
          <p:cNvPr id="2" name="Text Box 3"/>
          <p:cNvSpPr txBox="1">
            <a:spLocks noChangeArrowheads="1"/>
          </p:cNvSpPr>
          <p:nvPr/>
        </p:nvSpPr>
        <p:spPr bwMode="auto">
          <a:xfrm>
            <a:off x="0" y="733339"/>
            <a:ext cx="7543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3300"/>
              </a:buClr>
              <a:buFont typeface="Wingdings" panose="05000000000000000000" pitchFamily="2" charset="2"/>
              <a:buNone/>
            </a:pPr>
            <a:r>
              <a:rPr lang="zh-CN" altLang="zh-CN" sz="2000" b="1" dirty="0"/>
              <a:t>        保护虚地址方式是IA-32微处理器的主要工作方式</a:t>
            </a:r>
          </a:p>
        </p:txBody>
      </p:sp>
      <p:sp>
        <p:nvSpPr>
          <p:cNvPr id="23556" name="Text Box 4"/>
          <p:cNvSpPr txBox="1">
            <a:spLocks noChangeArrowheads="1"/>
          </p:cNvSpPr>
          <p:nvPr/>
        </p:nvSpPr>
        <p:spPr bwMode="auto">
          <a:xfrm>
            <a:off x="597579" y="1584757"/>
            <a:ext cx="80010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marL="457200" indent="-457200" eaLnBrk="1" hangingPunct="1">
              <a:spcBef>
                <a:spcPct val="50000"/>
              </a:spcBef>
              <a:buClr>
                <a:srgbClr val="C00000"/>
              </a:buClr>
              <a:buFont typeface="Wingdings" panose="05000000000000000000" pitchFamily="2" charset="2"/>
              <a:buChar char="Ø"/>
            </a:pPr>
            <a:r>
              <a:rPr lang="zh-CN" altLang="zh-CN" sz="2000" b="1" dirty="0"/>
              <a:t>32</a:t>
            </a:r>
            <a:r>
              <a:rPr lang="zh-CN" altLang="en-US" sz="2000" b="1" dirty="0"/>
              <a:t>位</a:t>
            </a:r>
            <a:r>
              <a:rPr lang="zh-CN" altLang="zh-CN" sz="2000" b="1" dirty="0"/>
              <a:t>地址可寻址4GB的</a:t>
            </a:r>
            <a:r>
              <a:rPr lang="zh-CN" altLang="en-US" sz="2000" b="1" dirty="0"/>
              <a:t>线性</a:t>
            </a:r>
            <a:r>
              <a:rPr lang="zh-CN" altLang="zh-CN" sz="2000" b="1" dirty="0"/>
              <a:t>存储器空间；</a:t>
            </a:r>
            <a:endParaRPr lang="en-US" altLang="zh-CN" sz="2000" b="1" dirty="0"/>
          </a:p>
          <a:p>
            <a:pPr marL="457200" indent="-457200" eaLnBrk="1" hangingPunct="1">
              <a:spcBef>
                <a:spcPct val="50000"/>
              </a:spcBef>
              <a:buClr>
                <a:srgbClr val="C00000"/>
              </a:buClr>
              <a:buFont typeface="Wingdings" panose="05000000000000000000" pitchFamily="2" charset="2"/>
              <a:buChar char="Ø"/>
            </a:pPr>
            <a:r>
              <a:rPr lang="zh-CN" altLang="zh-CN" sz="2000" b="1" dirty="0"/>
              <a:t>支持虚拟存储器功能</a:t>
            </a:r>
            <a:r>
              <a:rPr lang="zh-CN" altLang="en-US" sz="2000" b="1" dirty="0"/>
              <a:t>。</a:t>
            </a:r>
            <a:r>
              <a:rPr lang="zh-CN" altLang="zh-CN" sz="2000" b="1" dirty="0"/>
              <a:t>每个任务运行可以有16K个段，每个段最大为4GB，一个任务最大可使用64TB虚拟地址空间；</a:t>
            </a:r>
            <a:endParaRPr lang="en-US" altLang="zh-CN" sz="2000" b="1" dirty="0"/>
          </a:p>
          <a:p>
            <a:pPr marL="457200" indent="-457200" eaLnBrk="1" hangingPunct="1">
              <a:spcBef>
                <a:spcPct val="50000"/>
              </a:spcBef>
              <a:buClr>
                <a:srgbClr val="C00000"/>
              </a:buClr>
              <a:buFont typeface="Wingdings" panose="05000000000000000000" pitchFamily="2" charset="2"/>
              <a:buChar char="Ø"/>
            </a:pPr>
            <a:r>
              <a:rPr lang="zh-CN" altLang="zh-CN" sz="2000" b="1" dirty="0"/>
              <a:t>程序运行分为4个特权等级，操作系统核心运行在最高特权级0，用户程序运行在最低特权级</a:t>
            </a:r>
            <a:r>
              <a:rPr lang="en-US" altLang="zh-CN" sz="2000" b="1"/>
              <a:t>3</a:t>
            </a:r>
            <a:r>
              <a:rPr lang="zh-CN" altLang="zh-CN" sz="2000" b="1"/>
              <a:t>。</a:t>
            </a:r>
            <a:endParaRPr lang="zh-CN" altLang="zh-CN" sz="2000" b="1" dirty="0"/>
          </a:p>
        </p:txBody>
      </p:sp>
      <p:sp>
        <p:nvSpPr>
          <p:cNvPr id="3" name="矩形 2"/>
          <p:cNvSpPr/>
          <p:nvPr/>
        </p:nvSpPr>
        <p:spPr>
          <a:xfrm>
            <a:off x="539552" y="1139196"/>
            <a:ext cx="1112805" cy="461665"/>
          </a:xfrm>
          <a:prstGeom prst="rect">
            <a:avLst/>
          </a:prstGeom>
        </p:spPr>
        <p:txBody>
          <a:bodyPr wrap="none">
            <a:spAutoFit/>
          </a:bodyPr>
          <a:lstStyle/>
          <a:p>
            <a:pPr eaLnBrk="1" hangingPunct="1">
              <a:spcBef>
                <a:spcPct val="50000"/>
              </a:spcBef>
              <a:buClr>
                <a:srgbClr val="FF3300"/>
              </a:buClr>
              <a:buFont typeface="Wingdings" panose="05000000000000000000" pitchFamily="2" charset="2"/>
              <a:buNone/>
            </a:pPr>
            <a:r>
              <a:rPr lang="zh-CN" altLang="zh-CN" sz="2400" b="1" dirty="0">
                <a:solidFill>
                  <a:srgbClr val="FF0000"/>
                </a:solidFill>
              </a:rPr>
              <a:t>特点：</a:t>
            </a:r>
          </a:p>
        </p:txBody>
      </p:sp>
      <p:grpSp>
        <p:nvGrpSpPr>
          <p:cNvPr id="7" name="Group 1"/>
          <p:cNvGrpSpPr>
            <a:grpSpLocks/>
          </p:cNvGrpSpPr>
          <p:nvPr/>
        </p:nvGrpSpPr>
        <p:grpSpPr bwMode="auto">
          <a:xfrm>
            <a:off x="1847528" y="3639800"/>
            <a:ext cx="4452664" cy="3157017"/>
            <a:chOff x="2124075" y="828675"/>
            <a:chExt cx="4897437" cy="4821238"/>
          </a:xfrm>
        </p:grpSpPr>
        <p:sp>
          <p:nvSpPr>
            <p:cNvPr id="8" name="Oval 4"/>
            <p:cNvSpPr>
              <a:spLocks noChangeAspect="1" noChangeArrowheads="1"/>
            </p:cNvSpPr>
            <p:nvPr/>
          </p:nvSpPr>
          <p:spPr bwMode="auto">
            <a:xfrm>
              <a:off x="3133725" y="1808163"/>
              <a:ext cx="2878137" cy="28797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1400">
                <a:latin typeface="Arial" panose="020B0604020202020204" pitchFamily="34" charset="0"/>
              </a:endParaRPr>
            </a:p>
          </p:txBody>
        </p:sp>
        <p:sp>
          <p:nvSpPr>
            <p:cNvPr id="9" name="Oval 5"/>
            <p:cNvSpPr>
              <a:spLocks noChangeAspect="1" noChangeArrowheads="1"/>
            </p:cNvSpPr>
            <p:nvPr/>
          </p:nvSpPr>
          <p:spPr bwMode="auto">
            <a:xfrm>
              <a:off x="3779837" y="2455863"/>
              <a:ext cx="1584325" cy="158432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1400">
                <a:latin typeface="Arial" panose="020B0604020202020204" pitchFamily="34" charset="0"/>
              </a:endParaRPr>
            </a:p>
          </p:txBody>
        </p:sp>
        <p:sp>
          <p:nvSpPr>
            <p:cNvPr id="10" name="Oval 8"/>
            <p:cNvSpPr>
              <a:spLocks noChangeAspect="1" noChangeArrowheads="1"/>
            </p:cNvSpPr>
            <p:nvPr/>
          </p:nvSpPr>
          <p:spPr bwMode="auto">
            <a:xfrm>
              <a:off x="2628900" y="1303338"/>
              <a:ext cx="3887787" cy="3889375"/>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1400">
                <a:latin typeface="Arial" panose="020B0604020202020204" pitchFamily="34" charset="0"/>
              </a:endParaRPr>
            </a:p>
          </p:txBody>
        </p:sp>
        <p:sp>
          <p:nvSpPr>
            <p:cNvPr id="11" name="Oval 9"/>
            <p:cNvSpPr>
              <a:spLocks noChangeAspect="1" noChangeArrowheads="1"/>
            </p:cNvSpPr>
            <p:nvPr/>
          </p:nvSpPr>
          <p:spPr bwMode="auto">
            <a:xfrm>
              <a:off x="2124075" y="828675"/>
              <a:ext cx="4895850" cy="4821238"/>
            </a:xfrm>
            <a:prstGeom prst="ellipse">
              <a:avLst/>
            </a:prstGeom>
            <a:noFill/>
            <a:ln w="952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en-US" altLang="zh-CN" sz="1400">
                <a:latin typeface="Arial" panose="020B0604020202020204" pitchFamily="34" charset="0"/>
              </a:endParaRPr>
            </a:p>
          </p:txBody>
        </p:sp>
        <p:sp>
          <p:nvSpPr>
            <p:cNvPr id="12" name="Rectangle 10"/>
            <p:cNvSpPr>
              <a:spLocks noChangeArrowheads="1"/>
            </p:cNvSpPr>
            <p:nvPr/>
          </p:nvSpPr>
          <p:spPr bwMode="auto">
            <a:xfrm>
              <a:off x="4378265" y="2596125"/>
              <a:ext cx="5048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latin typeface="Arial" panose="020B0604020202020204" pitchFamily="34" charset="0"/>
                </a:rPr>
                <a:t>操作系统内核</a:t>
              </a:r>
            </a:p>
          </p:txBody>
        </p:sp>
        <p:sp>
          <p:nvSpPr>
            <p:cNvPr id="13" name="Rectangle 12"/>
            <p:cNvSpPr>
              <a:spLocks noChangeArrowheads="1"/>
            </p:cNvSpPr>
            <p:nvPr/>
          </p:nvSpPr>
          <p:spPr bwMode="auto">
            <a:xfrm>
              <a:off x="4714875" y="3032125"/>
              <a:ext cx="5048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Arial" panose="020B0604020202020204" pitchFamily="34" charset="0"/>
                </a:rPr>
                <a:t>0</a:t>
              </a:r>
              <a:r>
                <a:rPr lang="zh-CN" altLang="en-US" sz="1800" dirty="0">
                  <a:latin typeface="Arial" panose="020B0604020202020204" pitchFamily="34" charset="0"/>
                </a:rPr>
                <a:t>级</a:t>
              </a:r>
            </a:p>
          </p:txBody>
        </p:sp>
        <p:sp>
          <p:nvSpPr>
            <p:cNvPr id="14" name="Rectangle 13"/>
            <p:cNvSpPr>
              <a:spLocks noChangeArrowheads="1"/>
            </p:cNvSpPr>
            <p:nvPr/>
          </p:nvSpPr>
          <p:spPr bwMode="auto">
            <a:xfrm>
              <a:off x="5364162" y="3032125"/>
              <a:ext cx="5048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1</a:t>
              </a:r>
              <a:r>
                <a:rPr lang="zh-CN" altLang="en-US" sz="1800">
                  <a:latin typeface="Arial" panose="020B0604020202020204" pitchFamily="34" charset="0"/>
                </a:rPr>
                <a:t>级</a:t>
              </a:r>
            </a:p>
          </p:txBody>
        </p:sp>
        <p:sp>
          <p:nvSpPr>
            <p:cNvPr id="15" name="Rectangle 14"/>
            <p:cNvSpPr>
              <a:spLocks noChangeArrowheads="1"/>
            </p:cNvSpPr>
            <p:nvPr/>
          </p:nvSpPr>
          <p:spPr bwMode="auto">
            <a:xfrm>
              <a:off x="6011862" y="3032125"/>
              <a:ext cx="5048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dirty="0">
                  <a:latin typeface="Arial" panose="020B0604020202020204" pitchFamily="34" charset="0"/>
                </a:rPr>
                <a:t>2</a:t>
              </a:r>
              <a:r>
                <a:rPr lang="zh-CN" altLang="en-US" sz="1800" dirty="0">
                  <a:latin typeface="Arial" panose="020B0604020202020204" pitchFamily="34" charset="0"/>
                </a:rPr>
                <a:t>级</a:t>
              </a:r>
            </a:p>
          </p:txBody>
        </p:sp>
        <p:sp>
          <p:nvSpPr>
            <p:cNvPr id="16" name="Rectangle 15"/>
            <p:cNvSpPr>
              <a:spLocks noChangeArrowheads="1"/>
            </p:cNvSpPr>
            <p:nvPr/>
          </p:nvSpPr>
          <p:spPr bwMode="auto">
            <a:xfrm>
              <a:off x="6516687" y="3032125"/>
              <a:ext cx="504825"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3</a:t>
              </a:r>
              <a:r>
                <a:rPr lang="zh-CN" altLang="en-US" sz="1800">
                  <a:latin typeface="Arial" panose="020B0604020202020204" pitchFamily="34" charset="0"/>
                </a:rPr>
                <a:t>级</a:t>
              </a:r>
            </a:p>
          </p:txBody>
        </p:sp>
        <p:sp>
          <p:nvSpPr>
            <p:cNvPr id="17" name="Rectangle 16"/>
            <p:cNvSpPr>
              <a:spLocks noChangeArrowheads="1"/>
            </p:cNvSpPr>
            <p:nvPr/>
          </p:nvSpPr>
          <p:spPr bwMode="auto">
            <a:xfrm>
              <a:off x="4068762" y="2024063"/>
              <a:ext cx="10080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dirty="0">
                  <a:latin typeface="Arial" panose="020B0604020202020204" pitchFamily="34" charset="0"/>
                </a:rPr>
                <a:t>操作系统外围</a:t>
              </a:r>
            </a:p>
          </p:txBody>
        </p:sp>
        <p:sp>
          <p:nvSpPr>
            <p:cNvPr id="18" name="Rectangle 17"/>
            <p:cNvSpPr>
              <a:spLocks noChangeArrowheads="1"/>
            </p:cNvSpPr>
            <p:nvPr/>
          </p:nvSpPr>
          <p:spPr bwMode="auto">
            <a:xfrm>
              <a:off x="3924300" y="1376363"/>
              <a:ext cx="12954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Arial" panose="020B0604020202020204" pitchFamily="34" charset="0"/>
                </a:rPr>
                <a:t>数据库管理等</a:t>
              </a:r>
            </a:p>
          </p:txBody>
        </p:sp>
        <p:sp>
          <p:nvSpPr>
            <p:cNvPr id="19" name="Rectangle 18"/>
            <p:cNvSpPr>
              <a:spLocks noChangeArrowheads="1"/>
            </p:cNvSpPr>
            <p:nvPr/>
          </p:nvSpPr>
          <p:spPr bwMode="auto">
            <a:xfrm>
              <a:off x="4068762" y="873125"/>
              <a:ext cx="1008063"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folHlink"/>
                </a:buClr>
                <a:buSzPct val="60000"/>
                <a:buFont typeface="Wingdings" panose="05000000000000000000" pitchFamily="2" charset="2"/>
                <a:buChar char="n"/>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1800">
                  <a:latin typeface="Arial" panose="020B0604020202020204" pitchFamily="34" charset="0"/>
                </a:rPr>
                <a:t>应用程序</a:t>
              </a:r>
            </a:p>
          </p:txBody>
        </p:sp>
      </p:grpSp>
    </p:spTree>
    <p:extLst>
      <p:ext uri="{BB962C8B-B14F-4D97-AF65-F5344CB8AC3E}">
        <p14:creationId xmlns:p14="http://schemas.microsoft.com/office/powerpoint/2010/main" val="510420815"/>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down)">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3556">
                                            <p:txEl>
                                              <p:pRg st="0" end="0"/>
                                            </p:txEl>
                                          </p:spTgt>
                                        </p:tgtEl>
                                        <p:attrNameLst>
                                          <p:attrName>style.visibility</p:attrName>
                                        </p:attrNameLst>
                                      </p:cBhvr>
                                      <p:to>
                                        <p:strVal val="visible"/>
                                      </p:to>
                                    </p:set>
                                    <p:anim calcmode="lin" valueType="num">
                                      <p:cBhvr additive="base">
                                        <p:cTn id="18" dur="500" fill="hold"/>
                                        <p:tgtEl>
                                          <p:spTgt spid="2355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355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3556">
                                            <p:txEl>
                                              <p:pRg st="1" end="1"/>
                                            </p:txEl>
                                          </p:spTgt>
                                        </p:tgtEl>
                                        <p:attrNameLst>
                                          <p:attrName>style.visibility</p:attrName>
                                        </p:attrNameLst>
                                      </p:cBhvr>
                                      <p:to>
                                        <p:strVal val="visible"/>
                                      </p:to>
                                    </p:set>
                                    <p:anim calcmode="lin" valueType="num">
                                      <p:cBhvr additive="base">
                                        <p:cTn id="24" dur="500" fill="hold"/>
                                        <p:tgtEl>
                                          <p:spTgt spid="23556">
                                            <p:txEl>
                                              <p:pRg st="1" end="1"/>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355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3556">
                                            <p:txEl>
                                              <p:pRg st="2" end="2"/>
                                            </p:txEl>
                                          </p:spTgt>
                                        </p:tgtEl>
                                        <p:attrNameLst>
                                          <p:attrName>style.visibility</p:attrName>
                                        </p:attrNameLst>
                                      </p:cBhvr>
                                      <p:to>
                                        <p:strVal val="visible"/>
                                      </p:to>
                                    </p:set>
                                    <p:anim calcmode="lin" valueType="num">
                                      <p:cBhvr additive="base">
                                        <p:cTn id="30" dur="500" fill="hold"/>
                                        <p:tgtEl>
                                          <p:spTgt spid="23556">
                                            <p:txEl>
                                              <p:pRg st="2" end="2"/>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355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23556" grpId="0" build="p" autoUpdateAnimBg="0"/>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fld id="{1568841E-6421-454F-A8E3-47095081CC76}" type="slidenum">
              <a:rPr lang="zh-CN" altLang="zh-CN" sz="1400" smtClean="0"/>
              <a:pPr>
                <a:spcBef>
                  <a:spcPct val="0"/>
                </a:spcBef>
                <a:buFontTx/>
                <a:buNone/>
              </a:pPr>
              <a:t>71</a:t>
            </a:fld>
            <a:endParaRPr lang="zh-CN" altLang="zh-CN" sz="1400"/>
          </a:p>
        </p:txBody>
      </p:sp>
      <p:sp>
        <p:nvSpPr>
          <p:cNvPr id="2" name="Text Box 2"/>
          <p:cNvSpPr txBox="1">
            <a:spLocks noChangeArrowheads="1"/>
          </p:cNvSpPr>
          <p:nvPr/>
        </p:nvSpPr>
        <p:spPr bwMode="auto">
          <a:xfrm>
            <a:off x="395536" y="290513"/>
            <a:ext cx="29059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3300"/>
              </a:buClr>
              <a:buFont typeface="Wingdings" panose="05000000000000000000" pitchFamily="2" charset="2"/>
              <a:buNone/>
            </a:pPr>
            <a:r>
              <a:rPr lang="en-US" altLang="zh-CN" sz="2800" b="1" dirty="0">
                <a:solidFill>
                  <a:srgbClr val="FF3300"/>
                </a:solidFill>
                <a:latin typeface="宋体" panose="02010600030101010101" pitchFamily="2" charset="-122"/>
              </a:rPr>
              <a:t>3</a:t>
            </a:r>
            <a:r>
              <a:rPr lang="zh-CN" altLang="zh-CN" sz="2800" b="1" dirty="0">
                <a:solidFill>
                  <a:srgbClr val="FF3300"/>
                </a:solidFill>
                <a:latin typeface="宋体" panose="02010600030101010101" pitchFamily="2" charset="-122"/>
              </a:rPr>
              <a:t>．</a:t>
            </a:r>
            <a:r>
              <a:rPr lang="zh-CN" altLang="en-US" sz="2800" b="1" dirty="0">
                <a:solidFill>
                  <a:srgbClr val="FF3300"/>
                </a:solidFill>
                <a:latin typeface="宋体" panose="02010600030101010101" pitchFamily="2" charset="-122"/>
              </a:rPr>
              <a:t>虚拟</a:t>
            </a:r>
            <a:r>
              <a:rPr lang="en-US" altLang="zh-CN" sz="2800" b="1" dirty="0">
                <a:solidFill>
                  <a:srgbClr val="FF3300"/>
                </a:solidFill>
                <a:latin typeface="宋体" panose="02010600030101010101" pitchFamily="2" charset="-122"/>
              </a:rPr>
              <a:t>86</a:t>
            </a:r>
            <a:r>
              <a:rPr lang="zh-CN" altLang="en-US" sz="2800" b="1" dirty="0">
                <a:solidFill>
                  <a:srgbClr val="FF3300"/>
                </a:solidFill>
                <a:latin typeface="宋体" panose="02010600030101010101" pitchFamily="2" charset="-122"/>
              </a:rPr>
              <a:t>模式</a:t>
            </a:r>
            <a:endParaRPr lang="zh-CN" altLang="zh-CN" sz="2800" b="1" dirty="0">
              <a:solidFill>
                <a:srgbClr val="FF3300"/>
              </a:solidFill>
            </a:endParaRPr>
          </a:p>
        </p:txBody>
      </p:sp>
      <p:sp>
        <p:nvSpPr>
          <p:cNvPr id="24579" name="Text Box 3"/>
          <p:cNvSpPr txBox="1">
            <a:spLocks noChangeArrowheads="1"/>
          </p:cNvSpPr>
          <p:nvPr/>
        </p:nvSpPr>
        <p:spPr bwMode="auto">
          <a:xfrm>
            <a:off x="730056" y="917357"/>
            <a:ext cx="7951171" cy="830997"/>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3300"/>
              </a:buClr>
              <a:buNone/>
            </a:pPr>
            <a:r>
              <a:rPr lang="zh-CN" altLang="zh-CN" sz="2400" b="1" dirty="0">
                <a:latin typeface="宋体" panose="02010600030101010101" pitchFamily="2" charset="-122"/>
              </a:rPr>
              <a:t>    为了在</a:t>
            </a:r>
            <a:r>
              <a:rPr lang="zh-CN" altLang="zh-CN" sz="2400" b="1" dirty="0"/>
              <a:t>IA-32</a:t>
            </a:r>
            <a:r>
              <a:rPr lang="zh-CN" altLang="zh-CN" sz="2400" b="1" dirty="0">
                <a:latin typeface="宋体" panose="02010600030101010101" pitchFamily="2" charset="-122"/>
              </a:rPr>
              <a:t>系统上运行</a:t>
            </a:r>
            <a:r>
              <a:rPr lang="zh-CN" altLang="zh-CN" sz="2400" b="1" dirty="0"/>
              <a:t>MS-DOS</a:t>
            </a:r>
            <a:r>
              <a:rPr lang="zh-CN" altLang="zh-CN" sz="2400" b="1" dirty="0">
                <a:latin typeface="宋体" panose="02010600030101010101" pitchFamily="2" charset="-122"/>
              </a:rPr>
              <a:t>支持下的应用程序，微处理器可以工作在实地址方式，</a:t>
            </a:r>
            <a:r>
              <a:rPr lang="zh-CN" altLang="en-US" sz="2400" b="1" dirty="0">
                <a:latin typeface="宋体" panose="02010600030101010101" pitchFamily="2" charset="-122"/>
              </a:rPr>
              <a:t>但其</a:t>
            </a:r>
            <a:r>
              <a:rPr lang="zh-CN" altLang="zh-CN" sz="2400" b="1" dirty="0">
                <a:latin typeface="宋体" panose="02010600030101010101" pitchFamily="2" charset="-122"/>
              </a:rPr>
              <a:t>功能十分有限</a:t>
            </a:r>
            <a:r>
              <a:rPr lang="zh-CN" altLang="en-US" sz="2400" b="1" dirty="0">
                <a:latin typeface="宋体" panose="02010600030101010101" pitchFamily="2" charset="-122"/>
              </a:rPr>
              <a:t>。</a:t>
            </a:r>
            <a:endParaRPr lang="zh-CN" altLang="zh-CN" sz="2400" b="1" dirty="0"/>
          </a:p>
        </p:txBody>
      </p:sp>
      <p:sp>
        <p:nvSpPr>
          <p:cNvPr id="24581" name="Text Box 5"/>
          <p:cNvSpPr txBox="1">
            <a:spLocks noChangeArrowheads="1"/>
          </p:cNvSpPr>
          <p:nvPr/>
        </p:nvSpPr>
        <p:spPr bwMode="auto">
          <a:xfrm>
            <a:off x="737324" y="2067060"/>
            <a:ext cx="7910264"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ts val="600"/>
              </a:spcBef>
              <a:buClr>
                <a:srgbClr val="FF3300"/>
              </a:buClr>
              <a:buFont typeface="Wingdings" panose="05000000000000000000" pitchFamily="2" charset="2"/>
              <a:buChar char="Ø"/>
            </a:pPr>
            <a:r>
              <a:rPr lang="zh-CN" altLang="zh-CN" sz="2400" b="1" dirty="0">
                <a:latin typeface="宋体" panose="02010600030101010101" pitchFamily="2" charset="-122"/>
              </a:rPr>
              <a:t>寻址空间只有</a:t>
            </a:r>
            <a:r>
              <a:rPr lang="zh-CN" altLang="zh-CN" sz="2400" b="1" dirty="0"/>
              <a:t>1MB</a:t>
            </a:r>
            <a:r>
              <a:rPr lang="zh-CN" altLang="zh-CN" sz="2400" b="1" dirty="0">
                <a:latin typeface="宋体" panose="02010600030101010101" pitchFamily="2" charset="-122"/>
              </a:rPr>
              <a:t>；</a:t>
            </a:r>
            <a:endParaRPr lang="en-US" altLang="zh-CN" sz="2400" b="1" dirty="0">
              <a:latin typeface="宋体" panose="02010600030101010101" pitchFamily="2" charset="-122"/>
            </a:endParaRPr>
          </a:p>
          <a:p>
            <a:pPr eaLnBrk="1" hangingPunct="1">
              <a:spcBef>
                <a:spcPts val="600"/>
              </a:spcBef>
              <a:buClr>
                <a:srgbClr val="FF3300"/>
              </a:buClr>
              <a:buFont typeface="Wingdings" panose="05000000000000000000" pitchFamily="2" charset="2"/>
              <a:buChar char="Ø"/>
            </a:pPr>
            <a:r>
              <a:rPr lang="zh-CN" altLang="zh-CN" sz="2400" b="1" dirty="0">
                <a:latin typeface="宋体" panose="02010600030101010101" pitchFamily="2" charset="-122"/>
              </a:rPr>
              <a:t>不能实现多任务、多用户处理；</a:t>
            </a:r>
            <a:r>
              <a:rPr lang="zh-CN" altLang="zh-CN" sz="2400" b="1" dirty="0"/>
              <a:t> </a:t>
            </a:r>
          </a:p>
          <a:p>
            <a:pPr eaLnBrk="1" hangingPunct="1">
              <a:spcBef>
                <a:spcPts val="600"/>
              </a:spcBef>
              <a:buClr>
                <a:srgbClr val="FF3300"/>
              </a:buClr>
              <a:buFont typeface="Wingdings" panose="05000000000000000000" pitchFamily="2" charset="2"/>
              <a:buChar char="Ø"/>
            </a:pPr>
            <a:r>
              <a:rPr lang="zh-CN" altLang="zh-CN" sz="2400" b="1" dirty="0">
                <a:latin typeface="宋体" panose="02010600030101010101" pitchFamily="2" charset="-122"/>
              </a:rPr>
              <a:t>没有特权机制；</a:t>
            </a:r>
            <a:r>
              <a:rPr lang="zh-CN" altLang="zh-CN" sz="2400" b="1" dirty="0"/>
              <a:t> </a:t>
            </a:r>
          </a:p>
          <a:p>
            <a:pPr eaLnBrk="1" hangingPunct="1">
              <a:spcBef>
                <a:spcPts val="600"/>
              </a:spcBef>
              <a:buClr>
                <a:srgbClr val="FF3300"/>
              </a:buClr>
              <a:buFont typeface="Wingdings" panose="05000000000000000000" pitchFamily="2" charset="2"/>
              <a:buChar char="Ø"/>
            </a:pPr>
            <a:r>
              <a:rPr lang="zh-CN" altLang="zh-CN" sz="2400" b="1" dirty="0">
                <a:latin typeface="宋体" panose="02010600030101010101" pitchFamily="2" charset="-122"/>
              </a:rPr>
              <a:t>不能发挥</a:t>
            </a:r>
            <a:r>
              <a:rPr lang="zh-CN" altLang="zh-CN" sz="2400" b="1" dirty="0"/>
              <a:t>IA-32</a:t>
            </a:r>
            <a:r>
              <a:rPr lang="zh-CN" altLang="zh-CN" sz="2400" b="1" dirty="0">
                <a:latin typeface="宋体" panose="02010600030101010101" pitchFamily="2" charset="-122"/>
              </a:rPr>
              <a:t>微处理器的分页式存储管理机制</a:t>
            </a:r>
            <a:r>
              <a:rPr lang="zh-CN" altLang="zh-CN" sz="2400" b="1" dirty="0"/>
              <a:t> 。</a:t>
            </a:r>
          </a:p>
        </p:txBody>
      </p:sp>
      <p:sp>
        <p:nvSpPr>
          <p:cNvPr id="10" name="Text Box 2"/>
          <p:cNvSpPr txBox="1">
            <a:spLocks noChangeArrowheads="1"/>
          </p:cNvSpPr>
          <p:nvPr/>
        </p:nvSpPr>
        <p:spPr bwMode="auto">
          <a:xfrm>
            <a:off x="730056" y="4005064"/>
            <a:ext cx="7924800" cy="1200329"/>
          </a:xfrm>
          <a:prstGeom prst="rect">
            <a:avLst/>
          </a:prstGeom>
          <a:noFill/>
          <a:ln w="38100">
            <a:solidFill>
              <a:srgbClr val="FF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3300"/>
              </a:buClr>
              <a:buFont typeface="Wingdings" panose="05000000000000000000" pitchFamily="2" charset="2"/>
              <a:buNone/>
            </a:pPr>
            <a:r>
              <a:rPr lang="zh-CN" altLang="zh-CN" sz="2400" b="1" dirty="0"/>
              <a:t>       在虚拟8086方式下，IA-32微处理器总体上是工作在保护</a:t>
            </a:r>
            <a:r>
              <a:rPr lang="zh-CN" altLang="en-US" sz="2400" b="1" dirty="0"/>
              <a:t>模式</a:t>
            </a:r>
            <a:r>
              <a:rPr lang="zh-CN" altLang="zh-CN" sz="2400" b="1" dirty="0"/>
              <a:t>，支持多用户多任务操作系统。其中，有的任务可以工作在虚拟8086方式，运行DOS应用程序。 </a:t>
            </a:r>
          </a:p>
        </p:txBody>
      </p:sp>
      <p:sp>
        <p:nvSpPr>
          <p:cNvPr id="3" name="文本框 2"/>
          <p:cNvSpPr txBox="1"/>
          <p:nvPr/>
        </p:nvSpPr>
        <p:spPr>
          <a:xfrm>
            <a:off x="737324" y="5445224"/>
            <a:ext cx="7943903" cy="1200329"/>
          </a:xfrm>
          <a:prstGeom prst="rect">
            <a:avLst/>
          </a:prstGeom>
          <a:noFill/>
          <a:ln w="38100">
            <a:solidFill>
              <a:schemeClr val="tx2"/>
            </a:solidFill>
          </a:ln>
        </p:spPr>
        <p:txBody>
          <a:bodyPr wrap="square" rtlCol="0">
            <a:spAutoFit/>
          </a:bodyPr>
          <a:lstStyle/>
          <a:p>
            <a:r>
              <a:rPr lang="zh-CN" altLang="en-US" sz="2400" b="1" dirty="0"/>
              <a:t>     在本课程后面的章节中我们把</a:t>
            </a:r>
            <a:r>
              <a:rPr lang="en-US" altLang="zh-CN" sz="2400" b="1" dirty="0"/>
              <a:t>8086/8088</a:t>
            </a:r>
            <a:r>
              <a:rPr lang="zh-CN" altLang="en-US" sz="2400" b="1" dirty="0"/>
              <a:t>的工作模式和</a:t>
            </a:r>
            <a:r>
              <a:rPr lang="en-US" altLang="zh-CN" sz="2400" b="1" dirty="0"/>
              <a:t>IA-32</a:t>
            </a:r>
            <a:r>
              <a:rPr lang="zh-CN" altLang="en-US" sz="2400" b="1" dirty="0"/>
              <a:t>处理器的实模式简称为</a:t>
            </a:r>
            <a:r>
              <a:rPr lang="en-US" altLang="zh-CN" sz="2400" b="1" dirty="0">
                <a:solidFill>
                  <a:srgbClr val="FF0000"/>
                </a:solidFill>
              </a:rPr>
              <a:t>16</a:t>
            </a:r>
            <a:r>
              <a:rPr lang="zh-CN" altLang="en-US" sz="2400" b="1" dirty="0">
                <a:solidFill>
                  <a:srgbClr val="FF0000"/>
                </a:solidFill>
              </a:rPr>
              <a:t>位模式</a:t>
            </a:r>
            <a:r>
              <a:rPr lang="zh-CN" altLang="en-US" sz="2400" b="1" dirty="0"/>
              <a:t>；将</a:t>
            </a:r>
            <a:r>
              <a:rPr lang="en-US" altLang="zh-CN" sz="2400" b="1" dirty="0"/>
              <a:t>IA-32</a:t>
            </a:r>
            <a:r>
              <a:rPr lang="zh-CN" altLang="en-US" sz="2400" b="1" dirty="0"/>
              <a:t>处理器的保护模式简称为</a:t>
            </a:r>
            <a:r>
              <a:rPr lang="en-US" altLang="zh-CN" sz="2400" b="1" dirty="0">
                <a:solidFill>
                  <a:srgbClr val="FF0000"/>
                </a:solidFill>
              </a:rPr>
              <a:t>32</a:t>
            </a:r>
            <a:r>
              <a:rPr lang="zh-CN" altLang="en-US" sz="2400" b="1" dirty="0">
                <a:solidFill>
                  <a:srgbClr val="FF0000"/>
                </a:solidFill>
              </a:rPr>
              <a:t>位模式</a:t>
            </a:r>
            <a:r>
              <a:rPr lang="zh-CN" altLang="en-US" sz="2400" b="1" dirty="0"/>
              <a:t>。</a:t>
            </a:r>
          </a:p>
        </p:txBody>
      </p:sp>
    </p:spTree>
    <p:extLst>
      <p:ext uri="{BB962C8B-B14F-4D97-AF65-F5344CB8AC3E}">
        <p14:creationId xmlns:p14="http://schemas.microsoft.com/office/powerpoint/2010/main" val="1290872583"/>
      </p:ext>
    </p:extLst>
  </p:cSld>
  <p:clrMapOvr>
    <a:masterClrMapping/>
  </p:clrMapOvr>
  <p:transition spd="med">
    <p:zoom dir="in"/>
    <p:sndAc>
      <p:stSnd>
        <p:snd r:embed="rId3" name="CAMERA.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5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5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down)">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24579" grpId="0" animBg="1" autoUpdateAnimBg="0"/>
      <p:bldP spid="24581" grpId="0" autoUpdateAnimBg="0"/>
      <p:bldP spid="10" grpId="0" animBg="1" autoUpdateAnimBg="0"/>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7574A-C435-4B79-9C67-4F183FDB79AC}" type="slidenum">
              <a:rPr lang="zh-CN" altLang="zh-CN" smtClean="0"/>
              <a:pPr>
                <a:defRPr/>
              </a:pPr>
              <a:t>72</a:t>
            </a:fld>
            <a:endParaRPr lang="zh-CN" altLang="zh-CN"/>
          </a:p>
        </p:txBody>
      </p:sp>
      <p:sp>
        <p:nvSpPr>
          <p:cNvPr id="3" name="Text Box 2"/>
          <p:cNvSpPr txBox="1">
            <a:spLocks noChangeArrowheads="1"/>
          </p:cNvSpPr>
          <p:nvPr/>
        </p:nvSpPr>
        <p:spPr bwMode="auto">
          <a:xfrm>
            <a:off x="1331640" y="116632"/>
            <a:ext cx="5616624" cy="523220"/>
          </a:xfrm>
          <a:prstGeom prst="rect">
            <a:avLst/>
          </a:prstGeom>
          <a:solidFill>
            <a:srgbClr val="FFFF00"/>
          </a:solidFill>
          <a:ln>
            <a:noFill/>
          </a:ln>
          <a:effec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3300"/>
              </a:buClr>
              <a:buFont typeface="Wingdings" panose="05000000000000000000" pitchFamily="2" charset="2"/>
              <a:buNone/>
            </a:pPr>
            <a:r>
              <a:rPr lang="zh-CN" altLang="en-US" sz="2800" b="1" dirty="0">
                <a:solidFill>
                  <a:srgbClr val="FF3300"/>
                </a:solidFill>
                <a:latin typeface="宋体" panose="02010600030101010101" pitchFamily="2" charset="-122"/>
              </a:rPr>
              <a:t>（四）保护模式下的存储器访问</a:t>
            </a:r>
            <a:r>
              <a:rPr lang="zh-CN" altLang="zh-CN" sz="2800" b="1" dirty="0">
                <a:solidFill>
                  <a:srgbClr val="FF3300"/>
                </a:solidFill>
              </a:rPr>
              <a:t> </a:t>
            </a:r>
          </a:p>
        </p:txBody>
      </p:sp>
      <p:sp>
        <p:nvSpPr>
          <p:cNvPr id="4" name="文本框 3"/>
          <p:cNvSpPr txBox="1"/>
          <p:nvPr/>
        </p:nvSpPr>
        <p:spPr>
          <a:xfrm>
            <a:off x="157129" y="687451"/>
            <a:ext cx="8496944" cy="1723549"/>
          </a:xfrm>
          <a:prstGeom prst="rect">
            <a:avLst/>
          </a:prstGeom>
          <a:noFill/>
        </p:spPr>
        <p:txBody>
          <a:bodyPr wrap="square" rtlCol="0">
            <a:spAutoFit/>
          </a:bodyPr>
          <a:lstStyle/>
          <a:p>
            <a:pPr marL="342900" indent="-342900">
              <a:spcAft>
                <a:spcPts val="1200"/>
              </a:spcAft>
              <a:buClr>
                <a:srgbClr val="C00000"/>
              </a:buClr>
              <a:buFont typeface="Wingdings" panose="05000000000000000000" pitchFamily="2" charset="2"/>
              <a:buChar char="u"/>
            </a:pPr>
            <a:r>
              <a:rPr lang="zh-CN" altLang="en-US" sz="2400" b="1" dirty="0"/>
              <a:t>在</a:t>
            </a:r>
            <a:r>
              <a:rPr lang="en-US" altLang="zh-CN" sz="2400" b="1" dirty="0"/>
              <a:t>8086</a:t>
            </a:r>
            <a:r>
              <a:rPr lang="zh-CN" altLang="en-US" sz="2400" b="1" dirty="0"/>
              <a:t>或实模式下</a:t>
            </a:r>
            <a:r>
              <a:rPr lang="en-US" altLang="zh-CN" sz="2400" b="1" dirty="0"/>
              <a:t>CPU</a:t>
            </a:r>
            <a:r>
              <a:rPr lang="zh-CN" altLang="en-US" sz="2400" b="1" dirty="0"/>
              <a:t>只能访问</a:t>
            </a:r>
            <a:r>
              <a:rPr lang="en-US" altLang="zh-CN" sz="2400" b="1" dirty="0"/>
              <a:t>1MB</a:t>
            </a:r>
            <a:r>
              <a:rPr lang="zh-CN" altLang="en-US" sz="2400" b="1" dirty="0"/>
              <a:t>的存储空间，用户可随意访问任何地址单元。</a:t>
            </a:r>
            <a:endParaRPr lang="en-US" altLang="zh-CN" sz="2400" b="1" dirty="0"/>
          </a:p>
          <a:p>
            <a:pPr marL="342900" indent="-342900">
              <a:spcAft>
                <a:spcPts val="1200"/>
              </a:spcAft>
              <a:buClr>
                <a:srgbClr val="C00000"/>
              </a:buClr>
              <a:buFont typeface="Wingdings" panose="05000000000000000000" pitchFamily="2" charset="2"/>
              <a:buChar char="u"/>
            </a:pPr>
            <a:r>
              <a:rPr lang="zh-CN" altLang="en-US" sz="2400" b="1" dirty="0"/>
              <a:t>保护模式下可访问的地址空间达</a:t>
            </a:r>
            <a:r>
              <a:rPr lang="en-US" altLang="zh-CN" sz="2400" b="1" dirty="0"/>
              <a:t>4GB</a:t>
            </a:r>
            <a:r>
              <a:rPr lang="zh-CN" altLang="en-US" sz="2400" b="1" dirty="0"/>
              <a:t>，但不是随意使用，而是要受到一定的限制，这种保护就是由</a:t>
            </a:r>
            <a:r>
              <a:rPr lang="zh-CN" altLang="en-US" sz="2400" b="1" dirty="0">
                <a:solidFill>
                  <a:srgbClr val="0000FF"/>
                </a:solidFill>
              </a:rPr>
              <a:t>段描述符</a:t>
            </a:r>
            <a:r>
              <a:rPr lang="zh-CN" altLang="en-US" sz="2400" b="1" dirty="0"/>
              <a:t>来完成。</a:t>
            </a:r>
            <a:endParaRPr lang="en-US" altLang="zh-CN" sz="2400" b="1" dirty="0"/>
          </a:p>
        </p:txBody>
      </p:sp>
      <p:sp>
        <p:nvSpPr>
          <p:cNvPr id="5" name="矩形 4"/>
          <p:cNvSpPr/>
          <p:nvPr/>
        </p:nvSpPr>
        <p:spPr>
          <a:xfrm>
            <a:off x="157129" y="2790599"/>
            <a:ext cx="8208912" cy="1200329"/>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u"/>
            </a:pPr>
            <a:r>
              <a:rPr lang="zh-CN" altLang="en-US" sz="2400" b="1" dirty="0"/>
              <a:t>一个段描述符指示了这个段在内存中的位置、大小以及使用限制。段描述符有</a:t>
            </a:r>
            <a:r>
              <a:rPr lang="en-US" altLang="zh-CN" sz="2400" b="1" dirty="0"/>
              <a:t>64</a:t>
            </a:r>
            <a:r>
              <a:rPr lang="zh-CN" altLang="en-US" sz="2400" b="1" dirty="0"/>
              <a:t>位，包括段基址</a:t>
            </a:r>
            <a:r>
              <a:rPr lang="en-US" altLang="zh-CN" sz="2400" b="1" dirty="0"/>
              <a:t>32</a:t>
            </a:r>
            <a:r>
              <a:rPr lang="zh-CN" altLang="en-US" sz="2400" b="1" dirty="0"/>
              <a:t>位、段界限</a:t>
            </a:r>
            <a:r>
              <a:rPr lang="en-US" altLang="zh-CN" sz="2400" b="1" dirty="0"/>
              <a:t>20</a:t>
            </a:r>
            <a:r>
              <a:rPr lang="zh-CN" altLang="en-US" sz="2400" b="1" dirty="0"/>
              <a:t>位、特权级等属性</a:t>
            </a:r>
            <a:r>
              <a:rPr lang="en-US" altLang="zh-CN" sz="2400" b="1" dirty="0"/>
              <a:t>12</a:t>
            </a:r>
            <a:r>
              <a:rPr lang="zh-CN" altLang="en-US" sz="2400" b="1" dirty="0"/>
              <a:t>位。</a:t>
            </a:r>
            <a:endParaRPr lang="en-US" altLang="zh-CN" sz="2400" b="1" dirty="0"/>
          </a:p>
        </p:txBody>
      </p:sp>
      <p:graphicFrame>
        <p:nvGraphicFramePr>
          <p:cNvPr id="7" name="Object 9"/>
          <p:cNvGraphicFramePr>
            <a:graphicFrameLocks noChangeAspect="1"/>
          </p:cNvGraphicFramePr>
          <p:nvPr>
            <p:extLst>
              <p:ext uri="{D42A27DB-BD31-4B8C-83A1-F6EECF244321}">
                <p14:modId xmlns:p14="http://schemas.microsoft.com/office/powerpoint/2010/main" val="1915103752"/>
              </p:ext>
            </p:extLst>
          </p:nvPr>
        </p:nvGraphicFramePr>
        <p:xfrm>
          <a:off x="12544" y="4041630"/>
          <a:ext cx="8811202" cy="2202008"/>
        </p:xfrm>
        <a:graphic>
          <a:graphicData uri="http://schemas.openxmlformats.org/presentationml/2006/ole">
            <mc:AlternateContent xmlns:mc="http://schemas.openxmlformats.org/markup-compatibility/2006">
              <mc:Choice xmlns:v="urn:schemas-microsoft-com:vml" Requires="v">
                <p:oleObj spid="_x0000_s8290" name="位图图像" r:id="rId5" imgW="6582694" imgH="2457143" progId="Paint.Picture">
                  <p:embed/>
                </p:oleObj>
              </mc:Choice>
              <mc:Fallback>
                <p:oleObj name="位图图像" r:id="rId5" imgW="6582694" imgH="2457143" progId="Paint.Picture">
                  <p:embed/>
                  <p:pic>
                    <p:nvPicPr>
                      <p:cNvPr id="19465"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44" y="4041630"/>
                        <a:ext cx="8811202" cy="2202008"/>
                      </a:xfrm>
                      <a:prstGeom prst="rect">
                        <a:avLst/>
                      </a:prstGeom>
                      <a:noFill/>
                      <a:ln>
                        <a:noFill/>
                      </a:ln>
                      <a:effectLst/>
                    </p:spPr>
                  </p:pic>
                </p:oleObj>
              </mc:Fallback>
            </mc:AlternateContent>
          </a:graphicData>
        </a:graphic>
      </p:graphicFrame>
      <p:sp>
        <p:nvSpPr>
          <p:cNvPr id="6" name="文本框 5"/>
          <p:cNvSpPr txBox="1"/>
          <p:nvPr/>
        </p:nvSpPr>
        <p:spPr>
          <a:xfrm>
            <a:off x="-5680" y="2391271"/>
            <a:ext cx="2273424" cy="461665"/>
          </a:xfrm>
          <a:prstGeom prst="rect">
            <a:avLst/>
          </a:prstGeom>
          <a:noFill/>
        </p:spPr>
        <p:txBody>
          <a:bodyPr wrap="square" rtlCol="0">
            <a:spAutoFit/>
          </a:bodyPr>
          <a:lstStyle/>
          <a:p>
            <a:r>
              <a:rPr lang="en-US" altLang="zh-CN" sz="2400" b="1" dirty="0">
                <a:solidFill>
                  <a:srgbClr val="FF0000"/>
                </a:solidFill>
              </a:rPr>
              <a:t>1. </a:t>
            </a:r>
            <a:r>
              <a:rPr lang="zh-CN" altLang="en-US" sz="2400" b="1" dirty="0">
                <a:solidFill>
                  <a:srgbClr val="FF0000"/>
                </a:solidFill>
              </a:rPr>
              <a:t>段描述符</a:t>
            </a:r>
          </a:p>
        </p:txBody>
      </p:sp>
    </p:spTree>
    <p:extLst>
      <p:ext uri="{BB962C8B-B14F-4D97-AF65-F5344CB8AC3E}">
        <p14:creationId xmlns:p14="http://schemas.microsoft.com/office/powerpoint/2010/main" val="194013052"/>
      </p:ext>
    </p:extLst>
  </p:cSld>
  <p:clrMapOvr>
    <a:masterClrMapping/>
  </p:clrMapOvr>
  <p:transition spd="med">
    <p:zoom dir="in"/>
    <p:sndAc>
      <p:stSnd>
        <p:snd r:embed="rId4"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down)">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0-#ppt_w/2"/>
                                          </p:val>
                                        </p:tav>
                                        <p:tav tm="100000">
                                          <p:val>
                                            <p:strVal val="#ppt_x"/>
                                          </p:val>
                                        </p:tav>
                                      </p:tavLst>
                                    </p:anim>
                                    <p:anim calcmode="lin" valueType="num">
                                      <p:cBhvr additive="base">
                                        <p:cTn id="2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7574A-C435-4B79-9C67-4F183FDB79AC}" type="slidenum">
              <a:rPr lang="zh-CN" altLang="zh-CN" smtClean="0"/>
              <a:pPr>
                <a:defRPr/>
              </a:pPr>
              <a:t>73</a:t>
            </a:fld>
            <a:endParaRPr lang="zh-CN" altLang="zh-CN"/>
          </a:p>
        </p:txBody>
      </p:sp>
      <p:sp>
        <p:nvSpPr>
          <p:cNvPr id="3" name="文本框 2"/>
          <p:cNvSpPr txBox="1"/>
          <p:nvPr/>
        </p:nvSpPr>
        <p:spPr>
          <a:xfrm>
            <a:off x="539552" y="260648"/>
            <a:ext cx="8208912" cy="6093976"/>
          </a:xfrm>
          <a:prstGeom prst="rect">
            <a:avLst/>
          </a:prstGeom>
          <a:noFill/>
        </p:spPr>
        <p:txBody>
          <a:bodyPr wrap="square" rtlCol="0">
            <a:spAutoFit/>
          </a:bodyPr>
          <a:lstStyle/>
          <a:p>
            <a:pPr marL="342900" indent="-342900">
              <a:lnSpc>
                <a:spcPct val="150000"/>
              </a:lnSpc>
              <a:buClr>
                <a:srgbClr val="C00000"/>
              </a:buClr>
              <a:buFont typeface="Wingdings" panose="05000000000000000000" pitchFamily="2" charset="2"/>
              <a:buChar char="u"/>
            </a:pPr>
            <a:r>
              <a:rPr lang="zh-CN" altLang="en-US" sz="2000" b="1" dirty="0"/>
              <a:t>段基址：</a:t>
            </a:r>
            <a:r>
              <a:rPr lang="en-US" altLang="zh-CN" sz="2000" b="1" dirty="0"/>
              <a:t>32 </a:t>
            </a:r>
            <a:r>
              <a:rPr lang="zh-CN" altLang="en-US" sz="2000" b="1" dirty="0"/>
              <a:t>位，它指示该段在 </a:t>
            </a:r>
            <a:r>
              <a:rPr lang="en-US" altLang="zh-CN" sz="2000" b="1" dirty="0"/>
              <a:t>4GB </a:t>
            </a:r>
            <a:r>
              <a:rPr lang="zh-CN" altLang="en-US" sz="2000" b="1" dirty="0"/>
              <a:t>线性地址空间中的起始地址。</a:t>
            </a:r>
            <a:endParaRPr lang="en-US" altLang="zh-CN" sz="2000" b="1" dirty="0"/>
          </a:p>
          <a:p>
            <a:pPr marL="342900" indent="-342900">
              <a:lnSpc>
                <a:spcPct val="150000"/>
              </a:lnSpc>
              <a:buClr>
                <a:srgbClr val="C00000"/>
              </a:buClr>
              <a:buFont typeface="Wingdings" panose="05000000000000000000" pitchFamily="2" charset="2"/>
              <a:buChar char="u"/>
            </a:pPr>
            <a:r>
              <a:rPr lang="zh-CN" altLang="en-US" sz="2000" b="1" dirty="0"/>
              <a:t>属性：</a:t>
            </a:r>
            <a:r>
              <a:rPr lang="en-US" altLang="zh-CN" sz="2000" b="1" dirty="0"/>
              <a:t>12</a:t>
            </a:r>
            <a:r>
              <a:rPr lang="zh-CN" altLang="en-US" sz="2000" b="1" dirty="0"/>
              <a:t>位，包括特权级、段类型、段存在标志、粒度标志等。</a:t>
            </a:r>
            <a:endParaRPr lang="en-US" altLang="zh-CN" sz="2000" b="1" dirty="0"/>
          </a:p>
          <a:p>
            <a:pPr marL="800100" lvl="1" indent="-342900">
              <a:lnSpc>
                <a:spcPct val="150000"/>
              </a:lnSpc>
              <a:buClr>
                <a:srgbClr val="C00000"/>
              </a:buClr>
              <a:buFont typeface="Arial" panose="020B0604020202020204" pitchFamily="34" charset="0"/>
              <a:buChar char="•"/>
            </a:pPr>
            <a:r>
              <a:rPr lang="zh-CN" altLang="en-US" sz="2000" b="1" dirty="0">
                <a:solidFill>
                  <a:srgbClr val="0066FF"/>
                </a:solidFill>
              </a:rPr>
              <a:t>特权级</a:t>
            </a:r>
            <a:r>
              <a:rPr lang="en-US" altLang="zh-CN" sz="2000" b="1" dirty="0">
                <a:solidFill>
                  <a:srgbClr val="0066FF"/>
                </a:solidFill>
              </a:rPr>
              <a:t>DPL</a:t>
            </a:r>
            <a:r>
              <a:rPr lang="zh-CN" altLang="en-US" sz="2000" b="1" dirty="0"/>
              <a:t>：每个段都有一个特权级，取值范围 </a:t>
            </a:r>
            <a:r>
              <a:rPr lang="en-US" altLang="zh-CN" sz="2000" b="1" dirty="0"/>
              <a:t>0 ~</a:t>
            </a:r>
            <a:r>
              <a:rPr lang="zh-CN" altLang="en-US" sz="2000" b="1" dirty="0"/>
              <a:t> </a:t>
            </a:r>
            <a:r>
              <a:rPr lang="en-US" altLang="zh-CN" sz="2000" b="1" dirty="0"/>
              <a:t>3</a:t>
            </a:r>
            <a:r>
              <a:rPr lang="zh-CN" altLang="en-US" sz="2000" b="1" dirty="0"/>
              <a:t>，</a:t>
            </a:r>
            <a:r>
              <a:rPr lang="en-US" altLang="zh-CN" sz="2000" b="1" dirty="0"/>
              <a:t>0 </a:t>
            </a:r>
            <a:r>
              <a:rPr lang="zh-CN" altLang="en-US" sz="2000" b="1" dirty="0"/>
              <a:t>级为最高级，一般用于操作系统核心代码。如果特权级数值高的程序试图访问特权级数值低的段，则发生处理器故障。</a:t>
            </a:r>
            <a:endParaRPr lang="en-US" altLang="zh-CN" sz="2000" b="1" dirty="0"/>
          </a:p>
          <a:p>
            <a:pPr marL="800100" lvl="1" indent="-342900">
              <a:lnSpc>
                <a:spcPct val="150000"/>
              </a:lnSpc>
              <a:buClr>
                <a:srgbClr val="C00000"/>
              </a:buClr>
              <a:buFont typeface="Arial" panose="020B0604020202020204" pitchFamily="34" charset="0"/>
              <a:buChar char="•"/>
            </a:pPr>
            <a:r>
              <a:rPr lang="zh-CN" altLang="en-US" sz="2000" b="1" dirty="0">
                <a:solidFill>
                  <a:srgbClr val="0066FF"/>
                </a:solidFill>
              </a:rPr>
              <a:t>段类型：</a:t>
            </a:r>
            <a:r>
              <a:rPr lang="zh-CN" altLang="en-US" sz="2000" b="1" dirty="0"/>
              <a:t>指定段的访问类型（只读、可读可写、只执行等）以及段生长的方向（向上或向下）。</a:t>
            </a:r>
            <a:endParaRPr lang="en-US" altLang="zh-CN" sz="2000" b="1" dirty="0"/>
          </a:p>
          <a:p>
            <a:pPr marL="800100" lvl="1" indent="-342900">
              <a:lnSpc>
                <a:spcPct val="150000"/>
              </a:lnSpc>
              <a:buClr>
                <a:srgbClr val="C00000"/>
              </a:buClr>
              <a:buFont typeface="Arial" panose="020B0604020202020204" pitchFamily="34" charset="0"/>
              <a:buChar char="•"/>
            </a:pPr>
            <a:r>
              <a:rPr lang="zh-CN" altLang="en-US" sz="2000" b="1" dirty="0">
                <a:solidFill>
                  <a:srgbClr val="0066FF"/>
                </a:solidFill>
              </a:rPr>
              <a:t>段存在标志：</a:t>
            </a:r>
            <a:r>
              <a:rPr lang="zh-CN" altLang="en-US" sz="2000" b="1" dirty="0"/>
              <a:t>指示该段当前是否在物理内存中</a:t>
            </a:r>
          </a:p>
          <a:p>
            <a:pPr marL="800100" lvl="1" indent="-342900">
              <a:lnSpc>
                <a:spcPct val="150000"/>
              </a:lnSpc>
              <a:buClr>
                <a:srgbClr val="C00000"/>
              </a:buClr>
              <a:buFont typeface="Arial" panose="020B0604020202020204" pitchFamily="34" charset="0"/>
              <a:buChar char="•"/>
            </a:pPr>
            <a:r>
              <a:rPr lang="zh-CN" altLang="en-US" sz="2000" b="1" dirty="0">
                <a:solidFill>
                  <a:srgbClr val="0066FF"/>
                </a:solidFill>
              </a:rPr>
              <a:t>粒度标志</a:t>
            </a:r>
            <a:r>
              <a:rPr lang="en-US" altLang="zh-CN" sz="2000" b="1" dirty="0">
                <a:solidFill>
                  <a:srgbClr val="0066FF"/>
                </a:solidFill>
              </a:rPr>
              <a:t>G</a:t>
            </a:r>
            <a:r>
              <a:rPr lang="zh-CN" altLang="en-US" sz="2000" b="1" dirty="0">
                <a:solidFill>
                  <a:srgbClr val="0066FF"/>
                </a:solidFill>
              </a:rPr>
              <a:t>：</a:t>
            </a:r>
            <a:r>
              <a:rPr lang="zh-CN" altLang="en-US" sz="2000" b="1" dirty="0"/>
              <a:t>确定对段界限字段的解释。</a:t>
            </a:r>
            <a:r>
              <a:rPr lang="en-US" altLang="zh-CN" sz="2000" b="1" dirty="0"/>
              <a:t>G=0:</a:t>
            </a:r>
            <a:r>
              <a:rPr lang="zh-CN" altLang="en-US" sz="2000" b="1" dirty="0"/>
              <a:t>段界限以字节为单位。</a:t>
            </a:r>
            <a:r>
              <a:rPr lang="en-US" altLang="zh-CN" sz="2000" b="1" dirty="0"/>
              <a:t>G=1:</a:t>
            </a:r>
            <a:r>
              <a:rPr lang="zh-CN" altLang="en-US" sz="2000" b="1" dirty="0"/>
              <a:t>则段界限的解释单位为 </a:t>
            </a:r>
            <a:r>
              <a:rPr lang="en-US" altLang="zh-CN" sz="2000" b="1" dirty="0"/>
              <a:t>4096 </a:t>
            </a:r>
            <a:r>
              <a:rPr lang="zh-CN" altLang="en-US" sz="2000" b="1" dirty="0"/>
              <a:t>字节。</a:t>
            </a:r>
            <a:r>
              <a:rPr lang="zh-CN" altLang="en-US" dirty="0"/>
              <a:t>。</a:t>
            </a:r>
            <a:endParaRPr lang="en-US" altLang="zh-CN" sz="2000" b="1" dirty="0"/>
          </a:p>
          <a:p>
            <a:pPr marL="342900" indent="-342900">
              <a:lnSpc>
                <a:spcPct val="150000"/>
              </a:lnSpc>
              <a:buClr>
                <a:srgbClr val="C00000"/>
              </a:buClr>
              <a:buFont typeface="Wingdings" panose="05000000000000000000" pitchFamily="2" charset="2"/>
              <a:buChar char="u"/>
            </a:pPr>
            <a:r>
              <a:rPr lang="zh-CN" altLang="en-US" sz="2000" b="1" dirty="0"/>
              <a:t>段界限：</a:t>
            </a:r>
            <a:r>
              <a:rPr lang="zh-CN" altLang="en-US" sz="2000" dirty="0"/>
              <a:t> </a:t>
            </a:r>
            <a:r>
              <a:rPr lang="en-US" altLang="zh-CN" sz="2000" b="1" dirty="0"/>
              <a:t>20 </a:t>
            </a:r>
            <a:r>
              <a:rPr lang="zh-CN" altLang="en-US" sz="2000" b="1" dirty="0"/>
              <a:t>位，指定段的大小。按照粒度标志，有两种解释：</a:t>
            </a:r>
            <a:endParaRPr lang="en-US" altLang="zh-CN" sz="2000" b="1" dirty="0"/>
          </a:p>
          <a:p>
            <a:pPr marL="800100" lvl="1" indent="-342900">
              <a:lnSpc>
                <a:spcPct val="150000"/>
              </a:lnSpc>
              <a:buClr>
                <a:srgbClr val="C00000"/>
              </a:buClr>
              <a:buFont typeface="Arial" panose="020B0604020202020204" pitchFamily="34" charset="0"/>
              <a:buChar char="•"/>
            </a:pPr>
            <a:r>
              <a:rPr lang="en-US" altLang="zh-CN" sz="2000" b="1" dirty="0"/>
              <a:t>G=0: </a:t>
            </a:r>
            <a:r>
              <a:rPr lang="zh-CN" altLang="en-US" sz="2000" b="1" dirty="0"/>
              <a:t>允许段大小的范围为 </a:t>
            </a:r>
            <a:r>
              <a:rPr lang="en-US" altLang="zh-CN" sz="2000" b="1" dirty="0"/>
              <a:t>1B〜1MB</a:t>
            </a:r>
            <a:r>
              <a:rPr lang="zh-CN" altLang="en-US" sz="2000" b="1" dirty="0"/>
              <a:t>。</a:t>
            </a:r>
            <a:endParaRPr lang="en-US" altLang="zh-CN" sz="2000" b="1" dirty="0"/>
          </a:p>
          <a:p>
            <a:pPr marL="800100" lvl="1" indent="-342900">
              <a:lnSpc>
                <a:spcPct val="150000"/>
              </a:lnSpc>
              <a:buClr>
                <a:srgbClr val="C00000"/>
              </a:buClr>
              <a:buFont typeface="Arial" panose="020B0604020202020204" pitchFamily="34" charset="0"/>
              <a:buChar char="•"/>
            </a:pPr>
            <a:r>
              <a:rPr lang="en-US" altLang="zh-CN" sz="2000" b="1" dirty="0"/>
              <a:t>G=1:</a:t>
            </a:r>
            <a:r>
              <a:rPr lang="zh-CN" altLang="en-US" sz="2000" b="1" dirty="0"/>
              <a:t>允许段大小的范围为 </a:t>
            </a:r>
            <a:r>
              <a:rPr lang="en-US" altLang="zh-CN" sz="2000" b="1" dirty="0"/>
              <a:t>4KB〜4GB</a:t>
            </a:r>
            <a:r>
              <a:rPr lang="zh-CN" altLang="en-US" sz="2000" b="1" dirty="0"/>
              <a:t>。</a:t>
            </a:r>
            <a:endParaRPr lang="zh-CN" altLang="en-US" sz="2000" dirty="0"/>
          </a:p>
        </p:txBody>
      </p:sp>
    </p:spTree>
    <p:extLst>
      <p:ext uri="{BB962C8B-B14F-4D97-AF65-F5344CB8AC3E}">
        <p14:creationId xmlns:p14="http://schemas.microsoft.com/office/powerpoint/2010/main" val="1161588646"/>
      </p:ext>
    </p:extLst>
  </p:cSld>
  <p:clrMapOvr>
    <a:masterClrMapping/>
  </p:clrMapOvr>
  <p:transition spd="med">
    <p:zoom dir="in"/>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7574A-C435-4B79-9C67-4F183FDB79AC}" type="slidenum">
              <a:rPr lang="zh-CN" altLang="zh-CN" smtClean="0"/>
              <a:pPr>
                <a:defRPr/>
              </a:pPr>
              <a:t>74</a:t>
            </a:fld>
            <a:endParaRPr lang="zh-CN" altLang="zh-CN"/>
          </a:p>
        </p:txBody>
      </p:sp>
      <p:sp>
        <p:nvSpPr>
          <p:cNvPr id="3" name="矩形 2"/>
          <p:cNvSpPr/>
          <p:nvPr/>
        </p:nvSpPr>
        <p:spPr>
          <a:xfrm>
            <a:off x="440209" y="874749"/>
            <a:ext cx="8263582" cy="5816977"/>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u"/>
            </a:pPr>
            <a:r>
              <a:rPr lang="zh-CN" altLang="en-US" sz="2400" b="1" dirty="0"/>
              <a:t>把多个段的段描述符顺序地存放在一起就构成</a:t>
            </a:r>
            <a:r>
              <a:rPr lang="zh-CN" altLang="en-US" sz="2400" b="1" dirty="0">
                <a:solidFill>
                  <a:srgbClr val="0000FF"/>
                </a:solidFill>
              </a:rPr>
              <a:t>描述符表</a:t>
            </a:r>
            <a:r>
              <a:rPr lang="zh-CN" altLang="en-US" sz="2400" b="1" dirty="0"/>
              <a:t>。分为全局描述符表</a:t>
            </a:r>
            <a:r>
              <a:rPr lang="en-US" altLang="zh-CN" sz="2400" b="1" dirty="0"/>
              <a:t>GDT</a:t>
            </a:r>
            <a:r>
              <a:rPr lang="zh-CN" altLang="en-US" sz="2400" b="1" dirty="0"/>
              <a:t>和局部描述符表</a:t>
            </a:r>
            <a:r>
              <a:rPr lang="en-US" altLang="zh-CN" sz="2400" b="1" dirty="0"/>
              <a:t>LDT</a:t>
            </a:r>
            <a:r>
              <a:rPr lang="zh-CN" altLang="en-US" sz="2400" b="1" dirty="0"/>
              <a:t>。</a:t>
            </a:r>
            <a:endParaRPr lang="en-US" altLang="zh-CN" sz="2400" b="1" dirty="0"/>
          </a:p>
          <a:p>
            <a:pPr marL="342900" indent="-342900">
              <a:spcAft>
                <a:spcPts val="1200"/>
              </a:spcAft>
              <a:buClr>
                <a:srgbClr val="C00000"/>
              </a:buClr>
              <a:buFont typeface="Wingdings" panose="05000000000000000000" pitchFamily="2" charset="2"/>
              <a:buChar char="u"/>
            </a:pPr>
            <a:r>
              <a:rPr lang="zh-CN" altLang="en-US" sz="2400" b="1" dirty="0"/>
              <a:t>系统中所有任务都可能会用到的段描述符所构成的</a:t>
            </a:r>
            <a:r>
              <a:rPr lang="zh-CN" altLang="en-US" sz="2400" b="1" dirty="0">
                <a:solidFill>
                  <a:srgbClr val="FF0000"/>
                </a:solidFill>
              </a:rPr>
              <a:t>描述符表</a:t>
            </a:r>
            <a:r>
              <a:rPr lang="zh-CN" altLang="en-US" sz="2400" b="1" dirty="0"/>
              <a:t>称为</a:t>
            </a:r>
            <a:r>
              <a:rPr lang="zh-CN" altLang="en-US" sz="2400" b="1" dirty="0">
                <a:solidFill>
                  <a:srgbClr val="0000FF"/>
                </a:solidFill>
              </a:rPr>
              <a:t>全局描述符表</a:t>
            </a:r>
            <a:r>
              <a:rPr lang="en-US" altLang="zh-CN" sz="2400" b="1" dirty="0">
                <a:solidFill>
                  <a:srgbClr val="0000FF"/>
                </a:solidFill>
              </a:rPr>
              <a:t>GDT</a:t>
            </a:r>
            <a:r>
              <a:rPr lang="zh-CN" altLang="en-US" sz="2400" b="1" dirty="0">
                <a:solidFill>
                  <a:srgbClr val="0000FF"/>
                </a:solidFill>
              </a:rPr>
              <a:t>。</a:t>
            </a:r>
            <a:r>
              <a:rPr lang="zh-CN" altLang="en-US" sz="2400" b="1" dirty="0">
                <a:solidFill>
                  <a:srgbClr val="FF0000"/>
                </a:solidFill>
              </a:rPr>
              <a:t>系统中只有一个</a:t>
            </a:r>
            <a:r>
              <a:rPr lang="en-US" altLang="zh-CN" sz="2400" b="1" dirty="0">
                <a:solidFill>
                  <a:srgbClr val="FF0000"/>
                </a:solidFill>
              </a:rPr>
              <a:t>GDT</a:t>
            </a:r>
            <a:r>
              <a:rPr lang="zh-CN" altLang="en-US" sz="2400" b="1" dirty="0">
                <a:solidFill>
                  <a:srgbClr val="FF0000"/>
                </a:solidFill>
              </a:rPr>
              <a:t>！</a:t>
            </a:r>
            <a:endParaRPr lang="en-US" altLang="zh-CN" sz="2400" b="1" dirty="0">
              <a:solidFill>
                <a:srgbClr val="0000FF"/>
              </a:solidFill>
            </a:endParaRPr>
          </a:p>
          <a:p>
            <a:pPr marL="342900" indent="-342900">
              <a:spcAft>
                <a:spcPts val="1200"/>
              </a:spcAft>
              <a:buClr>
                <a:srgbClr val="C00000"/>
              </a:buClr>
              <a:buFont typeface="Wingdings" panose="05000000000000000000" pitchFamily="2" charset="2"/>
              <a:buChar char="u"/>
            </a:pPr>
            <a:r>
              <a:rPr lang="zh-CN" altLang="en-US" sz="2400" b="1" dirty="0"/>
              <a:t>用全局描述符表寄存器</a:t>
            </a:r>
            <a:r>
              <a:rPr lang="en-US" altLang="zh-CN" sz="2400" b="1" dirty="0">
                <a:solidFill>
                  <a:srgbClr val="0000FF"/>
                </a:solidFill>
              </a:rPr>
              <a:t>GDTR</a:t>
            </a:r>
            <a:r>
              <a:rPr lang="zh-CN" altLang="en-US" sz="2400" b="1" dirty="0"/>
              <a:t>来指示</a:t>
            </a:r>
            <a:r>
              <a:rPr lang="en-US" altLang="zh-CN" sz="2400" b="1" dirty="0"/>
              <a:t>GDT</a:t>
            </a:r>
            <a:r>
              <a:rPr lang="zh-CN" altLang="en-US" sz="2400" b="1" dirty="0"/>
              <a:t>在内存中的存放位置。</a:t>
            </a:r>
            <a:endParaRPr lang="en-US" altLang="zh-CN" sz="2400" b="1" dirty="0"/>
          </a:p>
          <a:p>
            <a:pPr marL="342900" indent="-342900">
              <a:spcAft>
                <a:spcPts val="1200"/>
              </a:spcAft>
              <a:buClr>
                <a:srgbClr val="C00000"/>
              </a:buClr>
              <a:buFont typeface="Wingdings" panose="05000000000000000000" pitchFamily="2" charset="2"/>
              <a:buChar char="u"/>
            </a:pPr>
            <a:r>
              <a:rPr lang="zh-CN" altLang="en-US" sz="2400" b="1" dirty="0"/>
              <a:t>每个任务的代码段、数据段和堆栈段的段描述符，以及该任务所使用的门描述符组成该任务的</a:t>
            </a:r>
            <a:r>
              <a:rPr lang="zh-CN" altLang="en-US" sz="2400" b="1" dirty="0">
                <a:solidFill>
                  <a:srgbClr val="0000FF"/>
                </a:solidFill>
              </a:rPr>
              <a:t>局部描述符表</a:t>
            </a:r>
            <a:r>
              <a:rPr lang="en-US" altLang="zh-CN" sz="2400" b="1" dirty="0">
                <a:solidFill>
                  <a:srgbClr val="0000FF"/>
                </a:solidFill>
              </a:rPr>
              <a:t>LDT</a:t>
            </a:r>
            <a:r>
              <a:rPr lang="zh-CN" altLang="en-US" sz="2400" b="1" dirty="0"/>
              <a:t>。</a:t>
            </a:r>
            <a:endParaRPr lang="en-US" altLang="zh-CN" sz="2400" b="1" dirty="0"/>
          </a:p>
          <a:p>
            <a:pPr marL="342900" indent="-342900">
              <a:spcAft>
                <a:spcPts val="1200"/>
              </a:spcAft>
              <a:buClr>
                <a:srgbClr val="C00000"/>
              </a:buClr>
              <a:buFont typeface="Wingdings" panose="05000000000000000000" pitchFamily="2" charset="2"/>
              <a:buChar char="u"/>
            </a:pPr>
            <a:r>
              <a:rPr lang="zh-CN" altLang="en-US" sz="2400" b="1" dirty="0"/>
              <a:t>每个任务的</a:t>
            </a:r>
            <a:r>
              <a:rPr lang="en-US" altLang="zh-CN" sz="2400" b="1" dirty="0"/>
              <a:t>LDT</a:t>
            </a:r>
            <a:r>
              <a:rPr lang="zh-CN" altLang="en-US" sz="2400" b="1" dirty="0"/>
              <a:t>在内存中的存放空间形成一个段，这个段的描述符叫</a:t>
            </a:r>
            <a:r>
              <a:rPr lang="en-US" altLang="zh-CN" sz="2400" b="1" dirty="0">
                <a:solidFill>
                  <a:srgbClr val="0000FF"/>
                </a:solidFill>
              </a:rPr>
              <a:t>LDT</a:t>
            </a:r>
            <a:r>
              <a:rPr lang="zh-CN" altLang="en-US" sz="2400" b="1" dirty="0">
                <a:solidFill>
                  <a:srgbClr val="0000FF"/>
                </a:solidFill>
              </a:rPr>
              <a:t>描述符</a:t>
            </a:r>
            <a:r>
              <a:rPr lang="zh-CN" altLang="en-US" sz="2400" b="1" dirty="0"/>
              <a:t>。</a:t>
            </a:r>
            <a:endParaRPr lang="en-US" altLang="zh-CN" sz="2400" b="1" dirty="0"/>
          </a:p>
          <a:p>
            <a:pPr marL="342900" indent="-342900">
              <a:spcAft>
                <a:spcPts val="1200"/>
              </a:spcAft>
              <a:buClr>
                <a:srgbClr val="C00000"/>
              </a:buClr>
              <a:buFont typeface="Wingdings" panose="05000000000000000000" pitchFamily="2" charset="2"/>
              <a:buChar char="u"/>
            </a:pPr>
            <a:r>
              <a:rPr lang="en-US" altLang="zh-CN" sz="2400" b="1" dirty="0"/>
              <a:t>LDT</a:t>
            </a:r>
            <a:r>
              <a:rPr lang="zh-CN" altLang="en-US" sz="2400" b="1" dirty="0"/>
              <a:t>描述符作为系统描述符也存放在</a:t>
            </a:r>
            <a:r>
              <a:rPr lang="en-US" altLang="zh-CN" sz="2400" b="1" dirty="0"/>
              <a:t>GDT</a:t>
            </a:r>
            <a:r>
              <a:rPr lang="zh-CN" altLang="en-US" sz="2400" b="1" dirty="0"/>
              <a:t>中。</a:t>
            </a:r>
            <a:endParaRPr lang="en-US" altLang="zh-CN" sz="2400" b="1" dirty="0"/>
          </a:p>
          <a:p>
            <a:pPr marL="342900" indent="-342900">
              <a:spcAft>
                <a:spcPts val="1200"/>
              </a:spcAft>
              <a:buClr>
                <a:srgbClr val="C00000"/>
              </a:buClr>
              <a:buFont typeface="Wingdings" panose="05000000000000000000" pitchFamily="2" charset="2"/>
              <a:buChar char="u"/>
            </a:pPr>
            <a:r>
              <a:rPr lang="zh-CN" altLang="en-US" sz="2400" b="1" dirty="0"/>
              <a:t>局部描述符表寄存器</a:t>
            </a:r>
            <a:r>
              <a:rPr lang="en-US" altLang="zh-CN" sz="2400" b="1" dirty="0"/>
              <a:t>LDTR</a:t>
            </a:r>
            <a:r>
              <a:rPr lang="zh-CN" altLang="en-US" sz="2400" b="1" dirty="0"/>
              <a:t>用来指示</a:t>
            </a:r>
            <a:r>
              <a:rPr lang="en-US" altLang="zh-CN" sz="2400" b="1" dirty="0">
                <a:solidFill>
                  <a:srgbClr val="0066FF"/>
                </a:solidFill>
              </a:rPr>
              <a:t>LDT</a:t>
            </a:r>
            <a:r>
              <a:rPr lang="zh-CN" altLang="en-US" sz="2400" b="1" dirty="0">
                <a:solidFill>
                  <a:srgbClr val="0066FF"/>
                </a:solidFill>
              </a:rPr>
              <a:t>描述符</a:t>
            </a:r>
            <a:r>
              <a:rPr lang="zh-CN" altLang="en-US" sz="2400" b="1" dirty="0"/>
              <a:t>在</a:t>
            </a:r>
            <a:r>
              <a:rPr lang="en-US" altLang="zh-CN" sz="2400" b="1" dirty="0"/>
              <a:t>GDT</a:t>
            </a:r>
            <a:r>
              <a:rPr lang="zh-CN" altLang="en-US" sz="2400" b="1" dirty="0"/>
              <a:t>中的位置。</a:t>
            </a:r>
            <a:endParaRPr lang="en-US" altLang="zh-CN" sz="2400" b="1" dirty="0"/>
          </a:p>
        </p:txBody>
      </p:sp>
      <p:sp>
        <p:nvSpPr>
          <p:cNvPr id="4" name="文本框 3"/>
          <p:cNvSpPr txBox="1"/>
          <p:nvPr/>
        </p:nvSpPr>
        <p:spPr>
          <a:xfrm>
            <a:off x="251520" y="188640"/>
            <a:ext cx="2376264" cy="523220"/>
          </a:xfrm>
          <a:prstGeom prst="rect">
            <a:avLst/>
          </a:prstGeom>
          <a:noFill/>
        </p:spPr>
        <p:txBody>
          <a:bodyPr wrap="square" rtlCol="0">
            <a:spAutoFit/>
          </a:bodyPr>
          <a:lstStyle/>
          <a:p>
            <a:r>
              <a:rPr lang="en-US" altLang="zh-CN" sz="2800" b="1" dirty="0">
                <a:solidFill>
                  <a:srgbClr val="FF0000"/>
                </a:solidFill>
              </a:rPr>
              <a:t>2. </a:t>
            </a:r>
            <a:r>
              <a:rPr lang="zh-CN" altLang="en-US" sz="2800" b="1" dirty="0">
                <a:solidFill>
                  <a:srgbClr val="FF0000"/>
                </a:solidFill>
              </a:rPr>
              <a:t>描述符表</a:t>
            </a:r>
          </a:p>
        </p:txBody>
      </p:sp>
    </p:spTree>
    <p:extLst>
      <p:ext uri="{BB962C8B-B14F-4D97-AF65-F5344CB8AC3E}">
        <p14:creationId xmlns:p14="http://schemas.microsoft.com/office/powerpoint/2010/main" val="1747207137"/>
      </p:ext>
    </p:extLst>
  </p:cSld>
  <p:clrMapOvr>
    <a:masterClrMapping/>
  </p:clrMapOvr>
  <p:transition spd="med">
    <p:zoom dir="in"/>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down)">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wipe(down)">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wipe(down)">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7574A-C435-4B79-9C67-4F183FDB79AC}" type="slidenum">
              <a:rPr lang="zh-CN" altLang="zh-CN" smtClean="0"/>
              <a:pPr>
                <a:defRPr/>
              </a:pPr>
              <a:t>75</a:t>
            </a:fld>
            <a:endParaRPr lang="zh-CN" altLang="zh-CN"/>
          </a:p>
        </p:txBody>
      </p:sp>
      <p:sp>
        <p:nvSpPr>
          <p:cNvPr id="3" name="文本框 2"/>
          <p:cNvSpPr txBox="1"/>
          <p:nvPr/>
        </p:nvSpPr>
        <p:spPr>
          <a:xfrm>
            <a:off x="467544" y="260648"/>
            <a:ext cx="8424936" cy="1723549"/>
          </a:xfrm>
          <a:prstGeom prst="rect">
            <a:avLst/>
          </a:prstGeom>
          <a:noFill/>
        </p:spPr>
        <p:txBody>
          <a:bodyPr wrap="square" rtlCol="0">
            <a:spAutoFit/>
          </a:bodyPr>
          <a:lstStyle/>
          <a:p>
            <a:pPr marL="342900" indent="-342900">
              <a:spcAft>
                <a:spcPts val="1200"/>
              </a:spcAft>
              <a:buClr>
                <a:srgbClr val="C00000"/>
              </a:buClr>
              <a:buFont typeface="Wingdings" panose="05000000000000000000" pitchFamily="2" charset="2"/>
              <a:buChar char="u"/>
            </a:pPr>
            <a:r>
              <a:rPr lang="en-US" altLang="zh-CN" sz="2400" b="1" dirty="0"/>
              <a:t>LDTR</a:t>
            </a:r>
            <a:r>
              <a:rPr lang="zh-CN" altLang="en-US" sz="2400" b="1" dirty="0"/>
              <a:t>只有</a:t>
            </a:r>
            <a:r>
              <a:rPr lang="en-US" altLang="zh-CN" sz="2400" b="1" dirty="0"/>
              <a:t>16</a:t>
            </a:r>
            <a:r>
              <a:rPr lang="zh-CN" altLang="en-US" sz="2400" b="1" dirty="0"/>
              <a:t>位，它无法直接指向</a:t>
            </a:r>
            <a:r>
              <a:rPr lang="en-US" altLang="zh-CN" sz="2400" b="1" dirty="0"/>
              <a:t>LDT</a:t>
            </a:r>
            <a:r>
              <a:rPr lang="zh-CN" altLang="en-US" sz="2400" b="1" dirty="0"/>
              <a:t>的地址，但可以间接地访问到局部描述符表</a:t>
            </a:r>
            <a:r>
              <a:rPr lang="en-US" altLang="zh-CN" sz="2400" b="1" dirty="0"/>
              <a:t>LDT</a:t>
            </a:r>
            <a:r>
              <a:rPr lang="zh-CN" altLang="en-US" sz="2400" b="1" dirty="0"/>
              <a:t>。</a:t>
            </a:r>
            <a:endParaRPr lang="en-US" altLang="zh-CN" sz="2400" b="1" dirty="0">
              <a:solidFill>
                <a:srgbClr val="FF0000"/>
              </a:solidFill>
            </a:endParaRPr>
          </a:p>
          <a:p>
            <a:pPr marL="342900" indent="-342900">
              <a:spcAft>
                <a:spcPts val="1200"/>
              </a:spcAft>
              <a:buClr>
                <a:srgbClr val="C00000"/>
              </a:buClr>
              <a:buFont typeface="Wingdings" panose="05000000000000000000" pitchFamily="2" charset="2"/>
              <a:buChar char="u"/>
            </a:pPr>
            <a:r>
              <a:rPr lang="zh-CN" altLang="en-US" sz="2400" b="1" dirty="0"/>
              <a:t>在多任务的</a:t>
            </a:r>
            <a:r>
              <a:rPr lang="en-US" altLang="zh-CN" sz="2400" b="1" dirty="0"/>
              <a:t>Windows</a:t>
            </a:r>
            <a:r>
              <a:rPr lang="zh-CN" altLang="en-US" sz="2400" b="1" dirty="0"/>
              <a:t>系统中，</a:t>
            </a:r>
            <a:r>
              <a:rPr lang="en-US" altLang="zh-CN" sz="2400" b="1" dirty="0"/>
              <a:t>LDTR</a:t>
            </a:r>
            <a:r>
              <a:rPr lang="zh-CN" altLang="en-US" sz="2400" b="1" dirty="0"/>
              <a:t>只有一个，它用来指示当前任务，当前任务切换时就会改变</a:t>
            </a:r>
            <a:r>
              <a:rPr lang="en-US" altLang="zh-CN" sz="2400" b="1" dirty="0"/>
              <a:t>LDTR</a:t>
            </a:r>
            <a:r>
              <a:rPr lang="zh-CN" altLang="en-US" sz="2400" b="1" dirty="0"/>
              <a:t>的内容。</a:t>
            </a:r>
            <a:endParaRPr lang="en-US" altLang="zh-CN" sz="2400" b="1" dirty="0"/>
          </a:p>
        </p:txBody>
      </p:sp>
      <p:sp>
        <p:nvSpPr>
          <p:cNvPr id="4" name="矩形 3"/>
          <p:cNvSpPr/>
          <p:nvPr/>
        </p:nvSpPr>
        <p:spPr>
          <a:xfrm>
            <a:off x="107504" y="2007483"/>
            <a:ext cx="2209392" cy="523220"/>
          </a:xfrm>
          <a:prstGeom prst="rect">
            <a:avLst/>
          </a:prstGeom>
        </p:spPr>
        <p:txBody>
          <a:bodyPr wrap="square">
            <a:spAutoFit/>
          </a:bodyPr>
          <a:lstStyle/>
          <a:p>
            <a:r>
              <a:rPr lang="en-US" altLang="zh-CN" sz="2800" b="1" dirty="0">
                <a:solidFill>
                  <a:srgbClr val="FF0000"/>
                </a:solidFill>
              </a:rPr>
              <a:t>3. </a:t>
            </a:r>
            <a:r>
              <a:rPr lang="zh-CN" altLang="en-US" sz="2800" b="1" dirty="0">
                <a:solidFill>
                  <a:srgbClr val="FF0000"/>
                </a:solidFill>
              </a:rPr>
              <a:t>段选择器</a:t>
            </a:r>
            <a:endParaRPr lang="zh-CN" altLang="en-US" sz="2800" dirty="0">
              <a:solidFill>
                <a:srgbClr val="FF0000"/>
              </a:solidFill>
            </a:endParaRPr>
          </a:p>
        </p:txBody>
      </p:sp>
      <p:sp>
        <p:nvSpPr>
          <p:cNvPr id="5" name="矩形 4"/>
          <p:cNvSpPr/>
          <p:nvPr/>
        </p:nvSpPr>
        <p:spPr>
          <a:xfrm>
            <a:off x="323528" y="2601460"/>
            <a:ext cx="8319776" cy="1354217"/>
          </a:xfrm>
          <a:prstGeom prst="rect">
            <a:avLst/>
          </a:prstGeom>
        </p:spPr>
        <p:txBody>
          <a:bodyPr wrap="square">
            <a:spAutoFit/>
          </a:bodyPr>
          <a:lstStyle/>
          <a:p>
            <a:pPr marL="342900" indent="-342900">
              <a:spcAft>
                <a:spcPts val="1200"/>
              </a:spcAft>
              <a:buClr>
                <a:srgbClr val="C00000"/>
              </a:buClr>
              <a:buFont typeface="Wingdings" panose="05000000000000000000" pitchFamily="2" charset="2"/>
              <a:buChar char="u"/>
            </a:pPr>
            <a:r>
              <a:rPr lang="en-US" altLang="zh-CN" sz="2400" b="1" dirty="0"/>
              <a:t>IA-32</a:t>
            </a:r>
            <a:r>
              <a:rPr lang="zh-CN" altLang="en-US" sz="2400" b="1" dirty="0"/>
              <a:t>有</a:t>
            </a:r>
            <a:r>
              <a:rPr lang="en-US" altLang="zh-CN" sz="2400" b="1" dirty="0"/>
              <a:t>CS</a:t>
            </a:r>
            <a:r>
              <a:rPr lang="zh-CN" altLang="en-US" sz="2400" b="1" dirty="0"/>
              <a:t>、</a:t>
            </a:r>
            <a:r>
              <a:rPr lang="en-US" altLang="zh-CN" sz="2400" b="1" dirty="0"/>
              <a:t>DS</a:t>
            </a:r>
            <a:r>
              <a:rPr lang="zh-CN" altLang="en-US" sz="2400" b="1" dirty="0"/>
              <a:t>、</a:t>
            </a:r>
            <a:r>
              <a:rPr lang="en-US" altLang="zh-CN" sz="2400" b="1" dirty="0"/>
              <a:t>ES</a:t>
            </a:r>
            <a:r>
              <a:rPr lang="zh-CN" altLang="en-US" sz="2400" b="1" dirty="0"/>
              <a:t>、</a:t>
            </a:r>
            <a:r>
              <a:rPr lang="en-US" altLang="zh-CN" sz="2400" b="1" dirty="0"/>
              <a:t>SS</a:t>
            </a:r>
            <a:r>
              <a:rPr lang="zh-CN" altLang="en-US" sz="2400" b="1" dirty="0"/>
              <a:t>、</a:t>
            </a:r>
            <a:r>
              <a:rPr lang="en-US" altLang="zh-CN" sz="2400" b="1" dirty="0"/>
              <a:t> FS</a:t>
            </a:r>
            <a:r>
              <a:rPr lang="zh-CN" altLang="en-US" sz="2400" b="1" dirty="0"/>
              <a:t>和</a:t>
            </a:r>
            <a:r>
              <a:rPr lang="en-US" altLang="zh-CN" sz="2400" b="1" dirty="0"/>
              <a:t>GS 6</a:t>
            </a:r>
            <a:r>
              <a:rPr lang="zh-CN" altLang="en-US" sz="2400" b="1" dirty="0"/>
              <a:t>个段寄存器</a:t>
            </a:r>
            <a:endParaRPr lang="en-US" altLang="zh-CN" sz="2400" b="1" dirty="0"/>
          </a:p>
          <a:p>
            <a:pPr marL="342900" indent="-342900">
              <a:spcAft>
                <a:spcPts val="1200"/>
              </a:spcAft>
              <a:buClr>
                <a:srgbClr val="C00000"/>
              </a:buClr>
              <a:buFont typeface="Wingdings" panose="05000000000000000000" pitchFamily="2" charset="2"/>
              <a:buChar char="u"/>
            </a:pPr>
            <a:r>
              <a:rPr lang="zh-CN" altLang="en-US" sz="2400" b="1" dirty="0"/>
              <a:t>段寄存器的内容称为</a:t>
            </a:r>
            <a:r>
              <a:rPr lang="zh-CN" altLang="en-US" sz="2400" b="1" dirty="0">
                <a:solidFill>
                  <a:srgbClr val="0000FF"/>
                </a:solidFill>
              </a:rPr>
              <a:t>段选择器（或段选择子）</a:t>
            </a:r>
            <a:r>
              <a:rPr lang="zh-CN" altLang="en-US" sz="2400" b="1" dirty="0"/>
              <a:t>，用来从</a:t>
            </a:r>
            <a:r>
              <a:rPr lang="en-US" altLang="zh-CN" sz="2400" b="1" dirty="0"/>
              <a:t>GDT</a:t>
            </a:r>
            <a:r>
              <a:rPr lang="zh-CN" altLang="en-US" sz="2400" b="1" dirty="0"/>
              <a:t>或</a:t>
            </a:r>
            <a:r>
              <a:rPr lang="en-US" altLang="zh-CN" sz="2400" b="1" dirty="0"/>
              <a:t>LDT</a:t>
            </a:r>
            <a:r>
              <a:rPr lang="zh-CN" altLang="en-US" sz="2400" b="1" dirty="0"/>
              <a:t>中选择一个段描述符，即用来选择一个段。</a:t>
            </a:r>
          </a:p>
        </p:txBody>
      </p:sp>
      <p:graphicFrame>
        <p:nvGraphicFramePr>
          <p:cNvPr id="7" name="表格 6"/>
          <p:cNvGraphicFramePr>
            <a:graphicFrameLocks noGrp="1"/>
          </p:cNvGraphicFramePr>
          <p:nvPr>
            <p:extLst>
              <p:ext uri="{D42A27DB-BD31-4B8C-83A1-F6EECF244321}">
                <p14:modId xmlns:p14="http://schemas.microsoft.com/office/powerpoint/2010/main" val="3889942982"/>
              </p:ext>
            </p:extLst>
          </p:nvPr>
        </p:nvGraphicFramePr>
        <p:xfrm>
          <a:off x="2012996" y="4480665"/>
          <a:ext cx="3147898" cy="640080"/>
        </p:xfrm>
        <a:graphic>
          <a:graphicData uri="http://schemas.openxmlformats.org/drawingml/2006/table">
            <a:tbl>
              <a:tblPr firstRow="1" bandRow="1">
                <a:tableStyleId>{5C22544A-7EE6-4342-B048-85BDC9FD1C3A}</a:tableStyleId>
              </a:tblPr>
              <a:tblGrid>
                <a:gridCol w="1893772">
                  <a:extLst>
                    <a:ext uri="{9D8B030D-6E8A-4147-A177-3AD203B41FA5}">
                      <a16:colId xmlns:a16="http://schemas.microsoft.com/office/drawing/2014/main" val="614751979"/>
                    </a:ext>
                  </a:extLst>
                </a:gridCol>
                <a:gridCol w="494028">
                  <a:extLst>
                    <a:ext uri="{9D8B030D-6E8A-4147-A177-3AD203B41FA5}">
                      <a16:colId xmlns:a16="http://schemas.microsoft.com/office/drawing/2014/main" val="251328045"/>
                    </a:ext>
                  </a:extLst>
                </a:gridCol>
                <a:gridCol w="760098">
                  <a:extLst>
                    <a:ext uri="{9D8B030D-6E8A-4147-A177-3AD203B41FA5}">
                      <a16:colId xmlns:a16="http://schemas.microsoft.com/office/drawing/2014/main" val="631744823"/>
                    </a:ext>
                  </a:extLst>
                </a:gridCol>
              </a:tblGrid>
              <a:tr h="370840">
                <a:tc>
                  <a:txBody>
                    <a:bodyPr/>
                    <a:lstStyle/>
                    <a:p>
                      <a:r>
                        <a:rPr lang="zh-CN" altLang="en-US" dirty="0">
                          <a:solidFill>
                            <a:schemeClr val="tx1"/>
                          </a:solidFill>
                        </a:rPr>
                        <a:t>索     引      值</a:t>
                      </a:r>
                    </a:p>
                  </a:txBody>
                  <a:tcPr>
                    <a:solidFill>
                      <a:schemeClr val="accent2"/>
                    </a:solidFill>
                  </a:tcPr>
                </a:tc>
                <a:tc>
                  <a:txBody>
                    <a:bodyPr/>
                    <a:lstStyle/>
                    <a:p>
                      <a:r>
                        <a:rPr lang="en-US" altLang="zh-CN" dirty="0">
                          <a:solidFill>
                            <a:schemeClr val="tx1"/>
                          </a:solidFill>
                        </a:rPr>
                        <a:t>TI</a:t>
                      </a:r>
                      <a:endParaRPr lang="zh-CN" altLang="en-US" dirty="0">
                        <a:solidFill>
                          <a:schemeClr val="tx1"/>
                        </a:solidFill>
                      </a:endParaRP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CPL/RPL</a:t>
                      </a:r>
                      <a:endParaRPr lang="zh-CN" altLang="en-US" dirty="0">
                        <a:solidFill>
                          <a:schemeClr val="tx1"/>
                        </a:solidFill>
                      </a:endParaRPr>
                    </a:p>
                  </a:txBody>
                  <a:tcPr>
                    <a:solidFill>
                      <a:schemeClr val="accent2"/>
                    </a:solidFill>
                  </a:tcPr>
                </a:tc>
                <a:extLst>
                  <a:ext uri="{0D108BD9-81ED-4DB2-BD59-A6C34878D82A}">
                    <a16:rowId xmlns:a16="http://schemas.microsoft.com/office/drawing/2014/main" val="910668823"/>
                  </a:ext>
                </a:extLst>
              </a:tr>
            </a:tbl>
          </a:graphicData>
        </a:graphic>
      </p:graphicFrame>
      <p:sp>
        <p:nvSpPr>
          <p:cNvPr id="8" name="文本框 7"/>
          <p:cNvSpPr txBox="1"/>
          <p:nvPr/>
        </p:nvSpPr>
        <p:spPr>
          <a:xfrm>
            <a:off x="1941992" y="4091371"/>
            <a:ext cx="3278080" cy="338554"/>
          </a:xfrm>
          <a:prstGeom prst="rect">
            <a:avLst/>
          </a:prstGeom>
          <a:noFill/>
        </p:spPr>
        <p:txBody>
          <a:bodyPr wrap="square" rtlCol="0">
            <a:spAutoFit/>
          </a:bodyPr>
          <a:lstStyle/>
          <a:p>
            <a:r>
              <a:rPr lang="en-US" altLang="zh-CN" sz="1600" dirty="0"/>
              <a:t>15                        3   2     1    0</a:t>
            </a:r>
            <a:endParaRPr lang="zh-CN" altLang="en-US" sz="1600" dirty="0"/>
          </a:p>
        </p:txBody>
      </p:sp>
      <p:sp>
        <p:nvSpPr>
          <p:cNvPr id="9" name="矩形 8"/>
          <p:cNvSpPr/>
          <p:nvPr/>
        </p:nvSpPr>
        <p:spPr>
          <a:xfrm>
            <a:off x="800200" y="4457379"/>
            <a:ext cx="1217000" cy="400110"/>
          </a:xfrm>
          <a:prstGeom prst="rect">
            <a:avLst/>
          </a:prstGeom>
        </p:spPr>
        <p:txBody>
          <a:bodyPr wrap="none">
            <a:spAutoFit/>
          </a:bodyPr>
          <a:lstStyle/>
          <a:p>
            <a:r>
              <a:rPr lang="zh-CN" altLang="en-US" sz="2000" b="1" dirty="0"/>
              <a:t>段选择器</a:t>
            </a:r>
            <a:endParaRPr lang="zh-CN" altLang="en-US" sz="2000" dirty="0"/>
          </a:p>
        </p:txBody>
      </p:sp>
      <p:sp>
        <p:nvSpPr>
          <p:cNvPr id="10" name="文本框 9"/>
          <p:cNvSpPr txBox="1"/>
          <p:nvPr/>
        </p:nvSpPr>
        <p:spPr>
          <a:xfrm>
            <a:off x="827584" y="5199367"/>
            <a:ext cx="6552728" cy="1323439"/>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000" b="1" dirty="0">
                <a:solidFill>
                  <a:srgbClr val="0000FF"/>
                </a:solidFill>
              </a:rPr>
              <a:t>索引值</a:t>
            </a:r>
            <a:r>
              <a:rPr lang="zh-CN" altLang="en-US" sz="2000" b="1" dirty="0"/>
              <a:t>：</a:t>
            </a:r>
            <a:r>
              <a:rPr lang="en-US" altLang="zh-CN" sz="2000" b="1" dirty="0"/>
              <a:t>13</a:t>
            </a:r>
            <a:r>
              <a:rPr lang="zh-CN" altLang="en-US" sz="2000" b="1" dirty="0"/>
              <a:t>位，指示在描述符表中的相对位置。</a:t>
            </a:r>
            <a:endParaRPr lang="en-US" altLang="zh-CN" sz="2000" b="1" dirty="0"/>
          </a:p>
          <a:p>
            <a:pPr marL="342900" indent="-342900">
              <a:buFont typeface="Wingdings" panose="05000000000000000000" pitchFamily="2" charset="2"/>
              <a:buChar char="ü"/>
            </a:pPr>
            <a:r>
              <a:rPr lang="en-US" altLang="zh-CN" sz="2000" b="1" dirty="0">
                <a:solidFill>
                  <a:srgbClr val="0000FF"/>
                </a:solidFill>
              </a:rPr>
              <a:t>TI</a:t>
            </a:r>
            <a:r>
              <a:rPr lang="zh-CN" altLang="en-US" sz="2000" b="1" dirty="0"/>
              <a:t>：</a:t>
            </a:r>
            <a:r>
              <a:rPr lang="en-US" altLang="zh-CN" sz="2000" b="1" dirty="0"/>
              <a:t>1</a:t>
            </a:r>
            <a:r>
              <a:rPr lang="zh-CN" altLang="en-US" sz="2000" b="1" dirty="0"/>
              <a:t>位，为</a:t>
            </a:r>
            <a:r>
              <a:rPr lang="en-US" altLang="zh-CN" sz="2000" b="1" dirty="0"/>
              <a:t>0</a:t>
            </a:r>
            <a:r>
              <a:rPr lang="zh-CN" altLang="en-US" sz="2000" b="1" dirty="0"/>
              <a:t>则描述符在</a:t>
            </a:r>
            <a:r>
              <a:rPr lang="en-US" altLang="zh-CN" sz="2000" b="1" dirty="0"/>
              <a:t>GDT</a:t>
            </a:r>
            <a:r>
              <a:rPr lang="zh-CN" altLang="en-US" sz="2000" b="1" dirty="0"/>
              <a:t>中，为</a:t>
            </a:r>
            <a:r>
              <a:rPr lang="en-US" altLang="zh-CN" sz="2000" b="1" dirty="0"/>
              <a:t>1</a:t>
            </a:r>
            <a:r>
              <a:rPr lang="zh-CN" altLang="en-US" sz="2000" b="1" dirty="0"/>
              <a:t>则在</a:t>
            </a:r>
            <a:r>
              <a:rPr lang="en-US" altLang="zh-CN" sz="2000" b="1" dirty="0"/>
              <a:t>LDT</a:t>
            </a:r>
            <a:r>
              <a:rPr lang="zh-CN" altLang="en-US" sz="2000" b="1" dirty="0"/>
              <a:t>中。</a:t>
            </a:r>
            <a:endParaRPr lang="en-US" altLang="zh-CN" sz="2000" b="1" dirty="0"/>
          </a:p>
          <a:p>
            <a:pPr marL="342900" indent="-342900">
              <a:buFont typeface="Wingdings" panose="05000000000000000000" pitchFamily="2" charset="2"/>
              <a:buChar char="ü"/>
            </a:pPr>
            <a:r>
              <a:rPr lang="en-US" altLang="zh-CN" sz="2000" b="1" dirty="0">
                <a:solidFill>
                  <a:srgbClr val="0000FF"/>
                </a:solidFill>
              </a:rPr>
              <a:t>CPL/RPL</a:t>
            </a:r>
            <a:r>
              <a:rPr lang="zh-CN" altLang="en-US" sz="2000" b="1" dirty="0"/>
              <a:t>：</a:t>
            </a:r>
            <a:r>
              <a:rPr lang="en-US" altLang="zh-CN" sz="2000" b="1" dirty="0"/>
              <a:t>2</a:t>
            </a:r>
            <a:r>
              <a:rPr lang="zh-CN" altLang="en-US" sz="2000" b="1" dirty="0"/>
              <a:t>位，表示当前的代码或数据的优先级。</a:t>
            </a:r>
            <a:r>
              <a:rPr lang="en-US" altLang="zh-CN" sz="2000" b="1" dirty="0"/>
              <a:t>CS</a:t>
            </a:r>
            <a:r>
              <a:rPr lang="zh-CN" altLang="en-US" sz="2000" b="1" dirty="0"/>
              <a:t>中就是</a:t>
            </a:r>
            <a:r>
              <a:rPr lang="en-US" altLang="zh-CN" sz="2000" b="1" dirty="0"/>
              <a:t>CPL</a:t>
            </a:r>
            <a:r>
              <a:rPr lang="zh-CN" altLang="en-US" sz="2000" b="1" dirty="0"/>
              <a:t>，其他段寄存器中为</a:t>
            </a:r>
            <a:r>
              <a:rPr lang="en-US" altLang="zh-CN" sz="2000" b="1" dirty="0"/>
              <a:t>RPL</a:t>
            </a:r>
            <a:r>
              <a:rPr lang="zh-CN" altLang="en-US" sz="2000" b="1" dirty="0"/>
              <a:t>。</a:t>
            </a:r>
          </a:p>
        </p:txBody>
      </p:sp>
    </p:spTree>
    <p:extLst>
      <p:ext uri="{BB962C8B-B14F-4D97-AF65-F5344CB8AC3E}">
        <p14:creationId xmlns:p14="http://schemas.microsoft.com/office/powerpoint/2010/main" val="1099481669"/>
      </p:ext>
    </p:extLst>
  </p:cSld>
  <p:clrMapOvr>
    <a:masterClrMapping/>
  </p:clrMapOvr>
  <p:transition spd="med">
    <p:zoom dir="in"/>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down)">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down)">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down)">
                                      <p:cBhvr>
                                        <p:cTn id="32" dur="500"/>
                                        <p:tgtEl>
                                          <p:spTgt spid="7"/>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down)">
                                      <p:cBhvr>
                                        <p:cTn id="35" dur="500"/>
                                        <p:tgtEl>
                                          <p:spTgt spid="8"/>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barn(inVertical)">
                                      <p:cBhvr>
                                        <p:cTn id="43" dur="500"/>
                                        <p:tgtEl>
                                          <p:spTgt spid="10">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grpId="0" nodeType="clickEffect">
                                  <p:stCondLst>
                                    <p:cond delay="0"/>
                                  </p:stCondLst>
                                  <p:childTnLst>
                                    <p:set>
                                      <p:cBhvr>
                                        <p:cTn id="47" dur="1" fill="hold">
                                          <p:stCondLst>
                                            <p:cond delay="0"/>
                                          </p:stCondLst>
                                        </p:cTn>
                                        <p:tgtEl>
                                          <p:spTgt spid="10">
                                            <p:txEl>
                                              <p:pRg st="1" end="1"/>
                                            </p:txEl>
                                          </p:spTgt>
                                        </p:tgtEl>
                                        <p:attrNameLst>
                                          <p:attrName>style.visibility</p:attrName>
                                        </p:attrNameLst>
                                      </p:cBhvr>
                                      <p:to>
                                        <p:strVal val="visible"/>
                                      </p:to>
                                    </p:set>
                                    <p:animEffect transition="in" filter="barn(inVertical)">
                                      <p:cBhvr>
                                        <p:cTn id="48" dur="500"/>
                                        <p:tgtEl>
                                          <p:spTgt spid="10">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10">
                                            <p:txEl>
                                              <p:pRg st="2" end="2"/>
                                            </p:txEl>
                                          </p:spTgt>
                                        </p:tgtEl>
                                        <p:attrNameLst>
                                          <p:attrName>style.visibility</p:attrName>
                                        </p:attrNameLst>
                                      </p:cBhvr>
                                      <p:to>
                                        <p:strVal val="visible"/>
                                      </p:to>
                                    </p:set>
                                    <p:animEffect transition="in" filter="barn(inVertical)">
                                      <p:cBhvr>
                                        <p:cTn id="53"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build="p"/>
      <p:bldP spid="8" grpId="0"/>
      <p:bldP spid="9" grpId="0"/>
      <p:bldP spid="10"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7574A-C435-4B79-9C67-4F183FDB79AC}" type="slidenum">
              <a:rPr lang="zh-CN" altLang="zh-CN" smtClean="0"/>
              <a:pPr>
                <a:defRPr/>
              </a:pPr>
              <a:t>76</a:t>
            </a:fld>
            <a:endParaRPr lang="zh-CN" altLang="zh-CN"/>
          </a:p>
        </p:txBody>
      </p:sp>
      <p:sp>
        <p:nvSpPr>
          <p:cNvPr id="10" name="文本框 9"/>
          <p:cNvSpPr txBox="1"/>
          <p:nvPr/>
        </p:nvSpPr>
        <p:spPr>
          <a:xfrm>
            <a:off x="323528" y="248078"/>
            <a:ext cx="5033586" cy="461665"/>
          </a:xfrm>
          <a:prstGeom prst="rect">
            <a:avLst/>
          </a:prstGeom>
          <a:noFill/>
        </p:spPr>
        <p:txBody>
          <a:bodyPr wrap="square" rtlCol="0">
            <a:spAutoFit/>
          </a:bodyPr>
          <a:lstStyle/>
          <a:p>
            <a:r>
              <a:rPr lang="zh-CN" altLang="en-US" sz="2400" b="1" dirty="0"/>
              <a:t>保护模式下的逻辑地址表示仍然是：</a:t>
            </a:r>
          </a:p>
        </p:txBody>
      </p:sp>
      <p:sp>
        <p:nvSpPr>
          <p:cNvPr id="11" name="文本框 10"/>
          <p:cNvSpPr txBox="1"/>
          <p:nvPr/>
        </p:nvSpPr>
        <p:spPr>
          <a:xfrm>
            <a:off x="5421970" y="248078"/>
            <a:ext cx="3240360" cy="461665"/>
          </a:xfrm>
          <a:prstGeom prst="rect">
            <a:avLst/>
          </a:prstGeom>
          <a:noFill/>
        </p:spPr>
        <p:txBody>
          <a:bodyPr wrap="square" rtlCol="0">
            <a:spAutoFit/>
          </a:bodyPr>
          <a:lstStyle/>
          <a:p>
            <a:r>
              <a:rPr lang="zh-CN" altLang="en-US" sz="2400" b="1" dirty="0">
                <a:solidFill>
                  <a:srgbClr val="0000FF"/>
                </a:solidFill>
              </a:rPr>
              <a:t>段寄存器：段内地址</a:t>
            </a:r>
          </a:p>
        </p:txBody>
      </p:sp>
      <p:sp>
        <p:nvSpPr>
          <p:cNvPr id="12" name="文本框 11"/>
          <p:cNvSpPr txBox="1"/>
          <p:nvPr/>
        </p:nvSpPr>
        <p:spPr>
          <a:xfrm>
            <a:off x="971600" y="797808"/>
            <a:ext cx="6884136" cy="461665"/>
          </a:xfrm>
          <a:prstGeom prst="rect">
            <a:avLst/>
          </a:prstGeom>
          <a:noFill/>
        </p:spPr>
        <p:txBody>
          <a:bodyPr wrap="square" rtlCol="0">
            <a:spAutoFit/>
          </a:bodyPr>
          <a:lstStyle/>
          <a:p>
            <a:r>
              <a:rPr lang="zh-CN" altLang="en-US" sz="2400" b="1" dirty="0">
                <a:solidFill>
                  <a:srgbClr val="0000FF"/>
                </a:solidFill>
              </a:rPr>
              <a:t>段寄存器</a:t>
            </a:r>
            <a:r>
              <a:rPr lang="en-US" altLang="zh-CN" sz="2400" b="1" dirty="0">
                <a:solidFill>
                  <a:srgbClr val="0000FF"/>
                </a:solidFill>
              </a:rPr>
              <a:t>--</a:t>
            </a:r>
            <a:r>
              <a:rPr lang="zh-CN" altLang="en-US" sz="2400" b="1" dirty="0"/>
              <a:t>为</a:t>
            </a:r>
            <a:r>
              <a:rPr lang="en-US" altLang="zh-CN" sz="2400" b="1" dirty="0"/>
              <a:t>CS</a:t>
            </a:r>
            <a:r>
              <a:rPr lang="zh-CN" altLang="en-US" sz="2400" b="1" dirty="0"/>
              <a:t>、</a:t>
            </a:r>
            <a:r>
              <a:rPr lang="en-US" altLang="zh-CN" sz="2400" b="1" dirty="0"/>
              <a:t>DS</a:t>
            </a:r>
            <a:r>
              <a:rPr lang="zh-CN" altLang="en-US" sz="2400" b="1" dirty="0"/>
              <a:t>、</a:t>
            </a:r>
            <a:r>
              <a:rPr lang="en-US" altLang="zh-CN" sz="2400" b="1" dirty="0"/>
              <a:t>ES</a:t>
            </a:r>
            <a:r>
              <a:rPr lang="zh-CN" altLang="en-US" sz="2400" b="1" dirty="0"/>
              <a:t>、</a:t>
            </a:r>
            <a:r>
              <a:rPr lang="en-US" altLang="zh-CN" sz="2400" b="1" dirty="0"/>
              <a:t>SS</a:t>
            </a:r>
            <a:r>
              <a:rPr lang="zh-CN" altLang="en-US" sz="2400" b="1" dirty="0"/>
              <a:t>、</a:t>
            </a:r>
            <a:r>
              <a:rPr lang="en-US" altLang="zh-CN" sz="2400" b="1" dirty="0"/>
              <a:t>GS</a:t>
            </a:r>
            <a:r>
              <a:rPr lang="zh-CN" altLang="en-US" sz="2400" b="1" dirty="0"/>
              <a:t>、</a:t>
            </a:r>
            <a:r>
              <a:rPr lang="en-US" altLang="zh-CN" sz="2400" b="1" dirty="0"/>
              <a:t>FS</a:t>
            </a:r>
            <a:r>
              <a:rPr lang="zh-CN" altLang="en-US" sz="2400" b="1" dirty="0"/>
              <a:t>之一</a:t>
            </a:r>
          </a:p>
        </p:txBody>
      </p:sp>
      <p:sp>
        <p:nvSpPr>
          <p:cNvPr id="13" name="文本框 12"/>
          <p:cNvSpPr txBox="1"/>
          <p:nvPr/>
        </p:nvSpPr>
        <p:spPr>
          <a:xfrm>
            <a:off x="961525" y="1295299"/>
            <a:ext cx="6196459" cy="461665"/>
          </a:xfrm>
          <a:prstGeom prst="rect">
            <a:avLst/>
          </a:prstGeom>
          <a:noFill/>
        </p:spPr>
        <p:txBody>
          <a:bodyPr wrap="square" rtlCol="0">
            <a:spAutoFit/>
          </a:bodyPr>
          <a:lstStyle/>
          <a:p>
            <a:r>
              <a:rPr lang="zh-CN" altLang="en-US" sz="2400" b="1" dirty="0">
                <a:solidFill>
                  <a:srgbClr val="0000FF"/>
                </a:solidFill>
              </a:rPr>
              <a:t>段内地址</a:t>
            </a:r>
            <a:r>
              <a:rPr lang="en-US" altLang="zh-CN" sz="2400" b="1" dirty="0">
                <a:solidFill>
                  <a:srgbClr val="0000FF"/>
                </a:solidFill>
              </a:rPr>
              <a:t>--</a:t>
            </a:r>
            <a:r>
              <a:rPr lang="zh-CN" altLang="en-US" sz="2400" b="1" dirty="0"/>
              <a:t>为</a:t>
            </a:r>
            <a:r>
              <a:rPr lang="en-US" altLang="zh-CN" sz="2400" b="1" dirty="0"/>
              <a:t>32</a:t>
            </a:r>
            <a:r>
              <a:rPr lang="zh-CN" altLang="en-US" sz="2400" b="1" dirty="0"/>
              <a:t>位，段的长度可达</a:t>
            </a:r>
            <a:r>
              <a:rPr lang="en-US" altLang="zh-CN" sz="2400" b="1" dirty="0"/>
              <a:t>2</a:t>
            </a:r>
            <a:r>
              <a:rPr lang="en-US" altLang="zh-CN" sz="2400" b="1" baseline="30000" dirty="0"/>
              <a:t>32</a:t>
            </a:r>
            <a:r>
              <a:rPr lang="en-US" altLang="zh-CN" sz="2400" b="1" dirty="0"/>
              <a:t>=4GB</a:t>
            </a:r>
            <a:endParaRPr lang="zh-CN" altLang="en-US" sz="2400" b="1" dirty="0"/>
          </a:p>
        </p:txBody>
      </p:sp>
      <p:sp>
        <p:nvSpPr>
          <p:cNvPr id="14" name="文本框 13"/>
          <p:cNvSpPr txBox="1"/>
          <p:nvPr/>
        </p:nvSpPr>
        <p:spPr>
          <a:xfrm>
            <a:off x="174795" y="5500509"/>
            <a:ext cx="8477745" cy="1200329"/>
          </a:xfrm>
          <a:prstGeom prst="rect">
            <a:avLst/>
          </a:prstGeom>
          <a:noFill/>
        </p:spPr>
        <p:txBody>
          <a:bodyPr wrap="square" rtlCol="0">
            <a:spAutoFit/>
          </a:bodyPr>
          <a:lstStyle/>
          <a:p>
            <a:pPr marL="342900" indent="-342900">
              <a:buClr>
                <a:srgbClr val="C00000"/>
              </a:buClr>
              <a:buFont typeface="Wingdings" panose="05000000000000000000" pitchFamily="2" charset="2"/>
              <a:buChar char="u"/>
            </a:pPr>
            <a:r>
              <a:rPr lang="zh-CN" altLang="en-US" sz="2400" b="1" dirty="0"/>
              <a:t>在指令执行时要将</a:t>
            </a:r>
            <a:r>
              <a:rPr lang="zh-CN" altLang="en-US" sz="2400" b="1" dirty="0">
                <a:solidFill>
                  <a:srgbClr val="0000FF"/>
                </a:solidFill>
              </a:rPr>
              <a:t>逻辑地址</a:t>
            </a:r>
            <a:r>
              <a:rPr lang="zh-CN" altLang="en-US" sz="2400" b="1" dirty="0"/>
              <a:t>转换成一个</a:t>
            </a:r>
            <a:r>
              <a:rPr lang="en-US" altLang="zh-CN" sz="2400" b="1" dirty="0"/>
              <a:t>32</a:t>
            </a:r>
            <a:r>
              <a:rPr lang="zh-CN" altLang="en-US" sz="2400" b="1" dirty="0"/>
              <a:t>位的</a:t>
            </a:r>
            <a:r>
              <a:rPr lang="zh-CN" altLang="en-US" sz="2400" b="1" dirty="0">
                <a:solidFill>
                  <a:srgbClr val="0000FF"/>
                </a:solidFill>
              </a:rPr>
              <a:t>线性地址</a:t>
            </a:r>
            <a:r>
              <a:rPr lang="zh-CN" altLang="en-US" sz="2400" b="1" dirty="0"/>
              <a:t>才能访问到物理存储器。</a:t>
            </a:r>
            <a:endParaRPr lang="en-US" altLang="zh-CN" sz="2400" b="1" dirty="0"/>
          </a:p>
          <a:p>
            <a:pPr marL="342900" indent="-342900">
              <a:buClr>
                <a:srgbClr val="C00000"/>
              </a:buClr>
              <a:buFont typeface="Wingdings" panose="05000000000000000000" pitchFamily="2" charset="2"/>
              <a:buChar char="u"/>
            </a:pPr>
            <a:r>
              <a:rPr lang="zh-CN" altLang="en-US" sz="2400" b="1" dirty="0"/>
              <a:t>根据段寄存器中的</a:t>
            </a:r>
            <a:r>
              <a:rPr lang="en-US" altLang="zh-CN" sz="2400" b="1" dirty="0">
                <a:solidFill>
                  <a:srgbClr val="0000FF"/>
                </a:solidFill>
              </a:rPr>
              <a:t>TI</a:t>
            </a:r>
            <a:r>
              <a:rPr lang="zh-CN" altLang="en-US" sz="2400" b="1" dirty="0"/>
              <a:t>位是</a:t>
            </a:r>
            <a:r>
              <a:rPr lang="en-US" altLang="zh-CN" sz="2400" b="1" dirty="0">
                <a:solidFill>
                  <a:srgbClr val="0000FF"/>
                </a:solidFill>
              </a:rPr>
              <a:t>0</a:t>
            </a:r>
            <a:r>
              <a:rPr lang="zh-CN" altLang="en-US" sz="2400" b="1" dirty="0"/>
              <a:t>还是</a:t>
            </a:r>
            <a:r>
              <a:rPr lang="en-US" altLang="zh-CN" sz="2400" b="1" dirty="0">
                <a:solidFill>
                  <a:srgbClr val="0000FF"/>
                </a:solidFill>
              </a:rPr>
              <a:t>1</a:t>
            </a:r>
            <a:r>
              <a:rPr lang="zh-CN" altLang="en-US" sz="2400" b="1" dirty="0"/>
              <a:t>，有两种不同的转换过程。</a:t>
            </a:r>
          </a:p>
        </p:txBody>
      </p:sp>
      <p:sp>
        <p:nvSpPr>
          <p:cNvPr id="3" name="文本框 2"/>
          <p:cNvSpPr txBox="1"/>
          <p:nvPr/>
        </p:nvSpPr>
        <p:spPr>
          <a:xfrm>
            <a:off x="0" y="1815207"/>
            <a:ext cx="5976664" cy="461665"/>
          </a:xfrm>
          <a:prstGeom prst="rect">
            <a:avLst/>
          </a:prstGeom>
          <a:noFill/>
        </p:spPr>
        <p:txBody>
          <a:bodyPr wrap="square" rtlCol="0">
            <a:spAutoFit/>
          </a:bodyPr>
          <a:lstStyle/>
          <a:p>
            <a:r>
              <a:rPr lang="en-US" altLang="zh-CN" sz="2400" b="1" dirty="0">
                <a:solidFill>
                  <a:srgbClr val="FF0000"/>
                </a:solidFill>
              </a:rPr>
              <a:t>4. </a:t>
            </a:r>
            <a:r>
              <a:rPr lang="zh-CN" altLang="en-US" sz="2400" b="1" dirty="0">
                <a:solidFill>
                  <a:srgbClr val="FF0000"/>
                </a:solidFill>
              </a:rPr>
              <a:t>逻辑地址转换为线性地址的过程</a:t>
            </a:r>
          </a:p>
        </p:txBody>
      </p:sp>
      <p:pic>
        <p:nvPicPr>
          <p:cNvPr id="4" name="图片 3"/>
          <p:cNvPicPr>
            <a:picLocks noChangeAspect="1"/>
          </p:cNvPicPr>
          <p:nvPr/>
        </p:nvPicPr>
        <p:blipFill>
          <a:blip r:embed="rId3"/>
          <a:stretch>
            <a:fillRect/>
          </a:stretch>
        </p:blipFill>
        <p:spPr>
          <a:xfrm>
            <a:off x="1966264" y="2239621"/>
            <a:ext cx="4186980" cy="3260888"/>
          </a:xfrm>
          <a:prstGeom prst="rect">
            <a:avLst/>
          </a:prstGeom>
        </p:spPr>
      </p:pic>
    </p:spTree>
    <p:extLst>
      <p:ext uri="{BB962C8B-B14F-4D97-AF65-F5344CB8AC3E}">
        <p14:creationId xmlns:p14="http://schemas.microsoft.com/office/powerpoint/2010/main" val="474138876"/>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dow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down)">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down)">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barn(inVertical)">
                                      <p:cBhvr>
                                        <p:cTn id="37" dur="500"/>
                                        <p:tgtEl>
                                          <p:spTgt spid="1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4">
                                            <p:txEl>
                                              <p:pRg st="1" end="1"/>
                                            </p:txEl>
                                          </p:spTgt>
                                        </p:tgtEl>
                                        <p:attrNameLst>
                                          <p:attrName>style.visibility</p:attrName>
                                        </p:attrNameLst>
                                      </p:cBhvr>
                                      <p:to>
                                        <p:strVal val="visible"/>
                                      </p:to>
                                    </p:set>
                                    <p:animEffect transition="in" filter="barn(inVertical)">
                                      <p:cBhvr>
                                        <p:cTn id="42"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build="p"/>
      <p:bldP spid="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7574A-C435-4B79-9C67-4F183FDB79AC}" type="slidenum">
              <a:rPr lang="zh-CN" altLang="zh-CN" smtClean="0"/>
              <a:pPr>
                <a:defRPr/>
              </a:pPr>
              <a:t>77</a:t>
            </a:fld>
            <a:endParaRPr lang="zh-CN" altLang="zh-CN" dirty="0"/>
          </a:p>
        </p:txBody>
      </p:sp>
      <p:sp>
        <p:nvSpPr>
          <p:cNvPr id="10" name="文本框 9"/>
          <p:cNvSpPr txBox="1"/>
          <p:nvPr/>
        </p:nvSpPr>
        <p:spPr>
          <a:xfrm>
            <a:off x="462595" y="782135"/>
            <a:ext cx="5832648" cy="461665"/>
          </a:xfrm>
          <a:prstGeom prst="rect">
            <a:avLst/>
          </a:prstGeom>
          <a:noFill/>
        </p:spPr>
        <p:txBody>
          <a:bodyPr wrap="square" rtlCol="0">
            <a:spAutoFit/>
          </a:bodyPr>
          <a:lstStyle/>
          <a:p>
            <a:r>
              <a:rPr lang="en-US" altLang="zh-CN" sz="2400" b="1" dirty="0">
                <a:solidFill>
                  <a:srgbClr val="FF0000"/>
                </a:solidFill>
              </a:rPr>
              <a:t>TI=0:</a:t>
            </a:r>
            <a:r>
              <a:rPr lang="zh-CN" altLang="en-US" sz="2400" b="1" dirty="0">
                <a:solidFill>
                  <a:srgbClr val="0000FF"/>
                </a:solidFill>
              </a:rPr>
              <a:t>段描述符在全局描述符表</a:t>
            </a:r>
            <a:r>
              <a:rPr lang="en-US" altLang="zh-CN" sz="2400" b="1" dirty="0">
                <a:solidFill>
                  <a:srgbClr val="0000FF"/>
                </a:solidFill>
              </a:rPr>
              <a:t>GDT</a:t>
            </a:r>
            <a:r>
              <a:rPr lang="zh-CN" altLang="en-US" sz="2400" b="1" dirty="0">
                <a:solidFill>
                  <a:srgbClr val="0000FF"/>
                </a:solidFill>
              </a:rPr>
              <a:t>中</a:t>
            </a:r>
          </a:p>
        </p:txBody>
      </p:sp>
      <p:sp>
        <p:nvSpPr>
          <p:cNvPr id="11" name="文本框 10"/>
          <p:cNvSpPr txBox="1"/>
          <p:nvPr/>
        </p:nvSpPr>
        <p:spPr>
          <a:xfrm>
            <a:off x="555976" y="1567785"/>
            <a:ext cx="4205549" cy="400110"/>
          </a:xfrm>
          <a:prstGeom prst="rect">
            <a:avLst/>
          </a:prstGeom>
          <a:noFill/>
        </p:spPr>
        <p:txBody>
          <a:bodyPr wrap="square" rtlCol="0">
            <a:spAutoFit/>
          </a:bodyPr>
          <a:lstStyle/>
          <a:p>
            <a:r>
              <a:rPr lang="en-US" altLang="zh-CN" sz="2000" b="1" dirty="0"/>
              <a:t>(1)</a:t>
            </a:r>
            <a:r>
              <a:rPr lang="zh-CN" altLang="en-US" sz="2000" b="1" dirty="0"/>
              <a:t>从</a:t>
            </a:r>
            <a:r>
              <a:rPr lang="en-US" altLang="zh-CN" sz="2000" b="1" dirty="0"/>
              <a:t>GDTR</a:t>
            </a:r>
            <a:r>
              <a:rPr lang="zh-CN" altLang="en-US" sz="2000" b="1" dirty="0"/>
              <a:t>中获取</a:t>
            </a:r>
            <a:r>
              <a:rPr lang="en-US" altLang="zh-CN" sz="2000" b="1" dirty="0"/>
              <a:t>GDT</a:t>
            </a:r>
            <a:r>
              <a:rPr lang="zh-CN" altLang="en-US" sz="2000" b="1" dirty="0"/>
              <a:t>的基地址</a:t>
            </a:r>
          </a:p>
        </p:txBody>
      </p:sp>
      <p:sp>
        <p:nvSpPr>
          <p:cNvPr id="12" name="文本框 11"/>
          <p:cNvSpPr txBox="1"/>
          <p:nvPr/>
        </p:nvSpPr>
        <p:spPr>
          <a:xfrm>
            <a:off x="564479" y="1914444"/>
            <a:ext cx="7935604" cy="400110"/>
          </a:xfrm>
          <a:prstGeom prst="rect">
            <a:avLst/>
          </a:prstGeom>
          <a:noFill/>
        </p:spPr>
        <p:txBody>
          <a:bodyPr wrap="square" rtlCol="0">
            <a:spAutoFit/>
          </a:bodyPr>
          <a:lstStyle/>
          <a:p>
            <a:r>
              <a:rPr lang="en-US" altLang="zh-CN" sz="2000" b="1" dirty="0"/>
              <a:t>(2)</a:t>
            </a:r>
            <a:r>
              <a:rPr lang="zh-CN" altLang="en-US" sz="2000" b="1" dirty="0"/>
              <a:t>以段选择器的</a:t>
            </a:r>
            <a:r>
              <a:rPr lang="zh-CN" altLang="en-US" sz="2000" b="1" dirty="0">
                <a:solidFill>
                  <a:srgbClr val="0000FF"/>
                </a:solidFill>
              </a:rPr>
              <a:t>高</a:t>
            </a:r>
            <a:r>
              <a:rPr lang="en-US" altLang="zh-CN" sz="2000" b="1" dirty="0">
                <a:solidFill>
                  <a:srgbClr val="0000FF"/>
                </a:solidFill>
              </a:rPr>
              <a:t>13</a:t>
            </a:r>
            <a:r>
              <a:rPr lang="zh-CN" altLang="en-US" sz="2000" b="1" dirty="0">
                <a:solidFill>
                  <a:srgbClr val="0000FF"/>
                </a:solidFill>
              </a:rPr>
              <a:t>位做索引值</a:t>
            </a:r>
            <a:r>
              <a:rPr lang="zh-CN" altLang="en-US" sz="2000" b="1" dirty="0"/>
              <a:t>在</a:t>
            </a:r>
            <a:r>
              <a:rPr lang="en-US" altLang="zh-CN" sz="2000" b="1" dirty="0"/>
              <a:t>GDT</a:t>
            </a:r>
            <a:r>
              <a:rPr lang="zh-CN" altLang="en-US" sz="2000" b="1" dirty="0"/>
              <a:t>中找到对应的</a:t>
            </a:r>
            <a:r>
              <a:rPr lang="zh-CN" altLang="en-US" sz="2000" b="1" dirty="0">
                <a:solidFill>
                  <a:srgbClr val="0000FF"/>
                </a:solidFill>
              </a:rPr>
              <a:t>段描述符。</a:t>
            </a:r>
          </a:p>
        </p:txBody>
      </p:sp>
      <p:sp>
        <p:nvSpPr>
          <p:cNvPr id="13" name="文本框 12"/>
          <p:cNvSpPr txBox="1"/>
          <p:nvPr/>
        </p:nvSpPr>
        <p:spPr>
          <a:xfrm>
            <a:off x="564479" y="2303010"/>
            <a:ext cx="6048672" cy="400110"/>
          </a:xfrm>
          <a:prstGeom prst="rect">
            <a:avLst/>
          </a:prstGeom>
          <a:noFill/>
        </p:spPr>
        <p:txBody>
          <a:bodyPr wrap="square" rtlCol="0">
            <a:spAutoFit/>
          </a:bodyPr>
          <a:lstStyle/>
          <a:p>
            <a:r>
              <a:rPr lang="en-US" altLang="zh-CN" sz="2000" b="1" dirty="0"/>
              <a:t>(3)</a:t>
            </a:r>
            <a:r>
              <a:rPr lang="zh-CN" altLang="en-US" sz="2000" b="1" dirty="0"/>
              <a:t>从段描述符中获得</a:t>
            </a:r>
            <a:r>
              <a:rPr lang="zh-CN" altLang="en-US" sz="2000" b="1" dirty="0">
                <a:solidFill>
                  <a:srgbClr val="0000FF"/>
                </a:solidFill>
              </a:rPr>
              <a:t>段基址</a:t>
            </a:r>
            <a:r>
              <a:rPr lang="zh-CN" altLang="en-US" sz="2000" b="1" dirty="0"/>
              <a:t>，即找到段的</a:t>
            </a:r>
            <a:r>
              <a:rPr lang="zh-CN" altLang="en-US" sz="2000" b="1" dirty="0">
                <a:solidFill>
                  <a:srgbClr val="0000FF"/>
                </a:solidFill>
              </a:rPr>
              <a:t>起始地址</a:t>
            </a:r>
            <a:r>
              <a:rPr lang="zh-CN" altLang="en-US" sz="2000" b="1" dirty="0"/>
              <a:t>。</a:t>
            </a:r>
          </a:p>
        </p:txBody>
      </p:sp>
      <p:sp>
        <p:nvSpPr>
          <p:cNvPr id="14" name="文本框 13"/>
          <p:cNvSpPr txBox="1"/>
          <p:nvPr/>
        </p:nvSpPr>
        <p:spPr>
          <a:xfrm>
            <a:off x="555976" y="2695536"/>
            <a:ext cx="7084396" cy="400110"/>
          </a:xfrm>
          <a:prstGeom prst="rect">
            <a:avLst/>
          </a:prstGeom>
          <a:noFill/>
        </p:spPr>
        <p:txBody>
          <a:bodyPr wrap="square" rtlCol="0">
            <a:spAutoFit/>
          </a:bodyPr>
          <a:lstStyle/>
          <a:p>
            <a:r>
              <a:rPr lang="en-US" altLang="zh-CN" sz="2000" b="1" dirty="0"/>
              <a:t>(4)</a:t>
            </a:r>
            <a:r>
              <a:rPr lang="zh-CN" altLang="en-US" sz="2000" b="1" dirty="0"/>
              <a:t>从段基址偏移</a:t>
            </a:r>
            <a:r>
              <a:rPr lang="zh-CN" altLang="en-US" sz="2000" b="1" dirty="0">
                <a:solidFill>
                  <a:srgbClr val="0000FF"/>
                </a:solidFill>
              </a:rPr>
              <a:t>段内地址</a:t>
            </a:r>
            <a:r>
              <a:rPr lang="zh-CN" altLang="en-US" sz="2000" b="1" dirty="0"/>
              <a:t>即是最终的目的地址</a:t>
            </a:r>
            <a:r>
              <a:rPr lang="en-US" altLang="zh-CN" sz="2000" b="1" dirty="0">
                <a:solidFill>
                  <a:srgbClr val="0000FF"/>
                </a:solidFill>
              </a:rPr>
              <a:t>-</a:t>
            </a:r>
            <a:r>
              <a:rPr lang="zh-CN" altLang="en-US" sz="2000" b="1" dirty="0">
                <a:solidFill>
                  <a:srgbClr val="0000FF"/>
                </a:solidFill>
              </a:rPr>
              <a:t>线性地址</a:t>
            </a:r>
          </a:p>
        </p:txBody>
      </p:sp>
      <p:grpSp>
        <p:nvGrpSpPr>
          <p:cNvPr id="15" name="组合 14"/>
          <p:cNvGrpSpPr/>
          <p:nvPr/>
        </p:nvGrpSpPr>
        <p:grpSpPr>
          <a:xfrm>
            <a:off x="909079" y="4405711"/>
            <a:ext cx="2187501" cy="614599"/>
            <a:chOff x="1043607" y="1280747"/>
            <a:chExt cx="2111686" cy="614599"/>
          </a:xfrm>
        </p:grpSpPr>
        <p:sp>
          <p:nvSpPr>
            <p:cNvPr id="16" name="文本框 15"/>
            <p:cNvSpPr txBox="1"/>
            <p:nvPr/>
          </p:nvSpPr>
          <p:spPr>
            <a:xfrm>
              <a:off x="1043607" y="1556792"/>
              <a:ext cx="2111686" cy="338554"/>
            </a:xfrm>
            <a:prstGeom prst="rect">
              <a:avLst/>
            </a:prstGeom>
            <a:solidFill>
              <a:schemeClr val="bg1"/>
            </a:solidFill>
            <a:ln>
              <a:solidFill>
                <a:schemeClr val="tx1"/>
              </a:solidFill>
            </a:ln>
          </p:spPr>
          <p:txBody>
            <a:bodyPr wrap="square" rtlCol="0">
              <a:spAutoFit/>
            </a:bodyPr>
            <a:lstStyle/>
            <a:p>
              <a:r>
                <a:rPr lang="zh-CN" altLang="en-US" sz="1600" dirty="0"/>
                <a:t>    基址</a:t>
              </a:r>
              <a:r>
                <a:rPr lang="en-US" altLang="zh-CN" sz="1600" dirty="0"/>
                <a:t>(32)</a:t>
              </a:r>
              <a:r>
                <a:rPr lang="zh-CN" altLang="en-US" sz="1600" dirty="0"/>
                <a:t>   限长</a:t>
              </a:r>
              <a:r>
                <a:rPr lang="en-US" altLang="zh-CN" sz="1600" dirty="0"/>
                <a:t>(16)</a:t>
              </a:r>
              <a:endParaRPr lang="zh-CN" altLang="en-US" sz="1600" dirty="0"/>
            </a:p>
          </p:txBody>
        </p:sp>
        <p:sp>
          <p:nvSpPr>
            <p:cNvPr id="17" name="文本框 16"/>
            <p:cNvSpPr txBox="1"/>
            <p:nvPr/>
          </p:nvSpPr>
          <p:spPr>
            <a:xfrm>
              <a:off x="1043607" y="1280747"/>
              <a:ext cx="2003011" cy="307777"/>
            </a:xfrm>
            <a:prstGeom prst="rect">
              <a:avLst/>
            </a:prstGeom>
            <a:noFill/>
          </p:spPr>
          <p:txBody>
            <a:bodyPr wrap="square" rtlCol="0">
              <a:spAutoFit/>
            </a:bodyPr>
            <a:lstStyle/>
            <a:p>
              <a:r>
                <a:rPr lang="en-US" altLang="zh-CN" sz="1400" dirty="0"/>
                <a:t>47              16  15     0</a:t>
              </a:r>
              <a:endParaRPr lang="zh-CN" altLang="en-US" sz="1400" dirty="0"/>
            </a:p>
          </p:txBody>
        </p:sp>
        <p:cxnSp>
          <p:nvCxnSpPr>
            <p:cNvPr id="18" name="直接连接符 17"/>
            <p:cNvCxnSpPr/>
            <p:nvPr/>
          </p:nvCxnSpPr>
          <p:spPr bwMode="auto">
            <a:xfrm>
              <a:off x="2284099" y="1556792"/>
              <a:ext cx="0" cy="338554"/>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矩形 18"/>
          <p:cNvSpPr/>
          <p:nvPr/>
        </p:nvSpPr>
        <p:spPr bwMode="auto">
          <a:xfrm>
            <a:off x="3213335" y="3608448"/>
            <a:ext cx="1013347" cy="2453447"/>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20" name="直接连接符 19"/>
          <p:cNvCxnSpPr/>
          <p:nvPr/>
        </p:nvCxnSpPr>
        <p:spPr bwMode="auto">
          <a:xfrm>
            <a:off x="3213336" y="3973663"/>
            <a:ext cx="100811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flipV="1">
            <a:off x="1629160" y="3973663"/>
            <a:ext cx="0" cy="708093"/>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p:nvPr/>
        </p:nvCxnSpPr>
        <p:spPr bwMode="auto">
          <a:xfrm>
            <a:off x="1629160" y="3973663"/>
            <a:ext cx="1584176" cy="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左大括号 22"/>
          <p:cNvSpPr/>
          <p:nvPr/>
        </p:nvSpPr>
        <p:spPr bwMode="auto">
          <a:xfrm>
            <a:off x="2912091" y="4065416"/>
            <a:ext cx="229238" cy="528936"/>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24" name="直接连接符 23"/>
          <p:cNvCxnSpPr/>
          <p:nvPr/>
        </p:nvCxnSpPr>
        <p:spPr bwMode="auto">
          <a:xfrm>
            <a:off x="3213336" y="4594352"/>
            <a:ext cx="100811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连接符 24"/>
          <p:cNvCxnSpPr/>
          <p:nvPr/>
        </p:nvCxnSpPr>
        <p:spPr bwMode="auto">
          <a:xfrm flipV="1">
            <a:off x="2493256" y="4333703"/>
            <a:ext cx="0" cy="348054"/>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a:endCxn id="23" idx="1"/>
          </p:cNvCxnSpPr>
          <p:nvPr/>
        </p:nvCxnSpPr>
        <p:spPr bwMode="auto">
          <a:xfrm flipV="1">
            <a:off x="2493256" y="4329884"/>
            <a:ext cx="418835" cy="3819"/>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文本框 26"/>
          <p:cNvSpPr txBox="1"/>
          <p:nvPr/>
        </p:nvSpPr>
        <p:spPr>
          <a:xfrm>
            <a:off x="3308133" y="4066357"/>
            <a:ext cx="769299" cy="400110"/>
          </a:xfrm>
          <a:prstGeom prst="rect">
            <a:avLst/>
          </a:prstGeom>
          <a:noFill/>
        </p:spPr>
        <p:txBody>
          <a:bodyPr wrap="square" rtlCol="0">
            <a:spAutoFit/>
          </a:bodyPr>
          <a:lstStyle/>
          <a:p>
            <a:r>
              <a:rPr lang="en-US" altLang="zh-CN" sz="2000" dirty="0"/>
              <a:t>GDT</a:t>
            </a:r>
            <a:endParaRPr lang="zh-CN" altLang="en-US" sz="2000" dirty="0"/>
          </a:p>
        </p:txBody>
      </p:sp>
      <p:grpSp>
        <p:nvGrpSpPr>
          <p:cNvPr id="28" name="组合 27"/>
          <p:cNvGrpSpPr/>
          <p:nvPr/>
        </p:nvGrpSpPr>
        <p:grpSpPr>
          <a:xfrm>
            <a:off x="4928107" y="3824472"/>
            <a:ext cx="874975" cy="1589351"/>
            <a:chOff x="4926600" y="111457"/>
            <a:chExt cx="874975" cy="1589351"/>
          </a:xfrm>
        </p:grpSpPr>
        <p:sp>
          <p:nvSpPr>
            <p:cNvPr id="29" name="矩形 28"/>
            <p:cNvSpPr/>
            <p:nvPr/>
          </p:nvSpPr>
          <p:spPr bwMode="auto">
            <a:xfrm>
              <a:off x="4932040" y="111457"/>
              <a:ext cx="864095" cy="1589351"/>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0" name="文本框 29"/>
            <p:cNvSpPr txBox="1"/>
            <p:nvPr/>
          </p:nvSpPr>
          <p:spPr>
            <a:xfrm>
              <a:off x="4926600" y="111457"/>
              <a:ext cx="827112" cy="307777"/>
            </a:xfrm>
            <a:prstGeom prst="rect">
              <a:avLst/>
            </a:prstGeom>
            <a:noFill/>
          </p:spPr>
          <p:txBody>
            <a:bodyPr wrap="square" rtlCol="0">
              <a:spAutoFit/>
            </a:bodyPr>
            <a:lstStyle/>
            <a:p>
              <a:r>
                <a:rPr lang="zh-CN" altLang="en-US" sz="1400" dirty="0"/>
                <a:t>描述符</a:t>
              </a:r>
              <a:r>
                <a:rPr lang="en-US" altLang="zh-CN" sz="1400" dirty="0"/>
                <a:t>0</a:t>
              </a:r>
              <a:endParaRPr lang="zh-CN" altLang="en-US" sz="1400" dirty="0"/>
            </a:p>
          </p:txBody>
        </p:sp>
        <p:cxnSp>
          <p:nvCxnSpPr>
            <p:cNvPr id="31" name="直接连接符 30"/>
            <p:cNvCxnSpPr/>
            <p:nvPr/>
          </p:nvCxnSpPr>
          <p:spPr bwMode="auto">
            <a:xfrm>
              <a:off x="4926600" y="419234"/>
              <a:ext cx="869535"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文本框 31"/>
            <p:cNvSpPr txBox="1"/>
            <p:nvPr/>
          </p:nvSpPr>
          <p:spPr>
            <a:xfrm>
              <a:off x="4932040" y="384919"/>
              <a:ext cx="861152" cy="307777"/>
            </a:xfrm>
            <a:prstGeom prst="rect">
              <a:avLst/>
            </a:prstGeom>
            <a:noFill/>
          </p:spPr>
          <p:txBody>
            <a:bodyPr wrap="square" rtlCol="0">
              <a:spAutoFit/>
            </a:bodyPr>
            <a:lstStyle/>
            <a:p>
              <a:r>
                <a:rPr lang="zh-CN" altLang="en-US" sz="1400" dirty="0"/>
                <a:t>描述符</a:t>
              </a:r>
              <a:r>
                <a:rPr lang="en-US" altLang="zh-CN" sz="1400" dirty="0"/>
                <a:t>1</a:t>
              </a:r>
              <a:endParaRPr lang="zh-CN" altLang="en-US" sz="1400" dirty="0"/>
            </a:p>
          </p:txBody>
        </p:sp>
        <p:cxnSp>
          <p:nvCxnSpPr>
            <p:cNvPr id="33" name="直接连接符 32"/>
            <p:cNvCxnSpPr/>
            <p:nvPr/>
          </p:nvCxnSpPr>
          <p:spPr bwMode="auto">
            <a:xfrm>
              <a:off x="4926600" y="692696"/>
              <a:ext cx="86659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连接符 33"/>
            <p:cNvCxnSpPr/>
            <p:nvPr/>
          </p:nvCxnSpPr>
          <p:spPr bwMode="auto">
            <a:xfrm>
              <a:off x="4926600" y="999187"/>
              <a:ext cx="86659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4926600" y="1340768"/>
              <a:ext cx="86659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6" name="文本框 35"/>
            <p:cNvSpPr txBox="1"/>
            <p:nvPr/>
          </p:nvSpPr>
          <p:spPr>
            <a:xfrm>
              <a:off x="4940423" y="1010739"/>
              <a:ext cx="861152" cy="307777"/>
            </a:xfrm>
            <a:prstGeom prst="rect">
              <a:avLst/>
            </a:prstGeom>
            <a:noFill/>
          </p:spPr>
          <p:txBody>
            <a:bodyPr wrap="square" rtlCol="0">
              <a:spAutoFit/>
            </a:bodyPr>
            <a:lstStyle/>
            <a:p>
              <a:r>
                <a:rPr lang="zh-CN" altLang="en-US" sz="1400" dirty="0"/>
                <a:t>描述符</a:t>
              </a:r>
              <a:r>
                <a:rPr lang="en-US" altLang="zh-CN" sz="1400" dirty="0"/>
                <a:t>x</a:t>
              </a:r>
              <a:endParaRPr lang="zh-CN" altLang="en-US" sz="1400" dirty="0"/>
            </a:p>
          </p:txBody>
        </p:sp>
        <p:sp>
          <p:nvSpPr>
            <p:cNvPr id="37" name="文本框 36"/>
            <p:cNvSpPr txBox="1"/>
            <p:nvPr/>
          </p:nvSpPr>
          <p:spPr>
            <a:xfrm>
              <a:off x="5085158" y="516330"/>
              <a:ext cx="571681" cy="461665"/>
            </a:xfrm>
            <a:prstGeom prst="rect">
              <a:avLst/>
            </a:prstGeom>
            <a:noFill/>
          </p:spPr>
          <p:txBody>
            <a:bodyPr wrap="square" rtlCol="0">
              <a:spAutoFit/>
            </a:bodyPr>
            <a:lstStyle/>
            <a:p>
              <a:r>
                <a:rPr lang="en-US" altLang="zh-CN" dirty="0"/>
                <a:t>…</a:t>
              </a:r>
              <a:endParaRPr lang="zh-CN" altLang="en-US" dirty="0"/>
            </a:p>
          </p:txBody>
        </p:sp>
        <p:sp>
          <p:nvSpPr>
            <p:cNvPr id="38" name="文本框 37"/>
            <p:cNvSpPr txBox="1"/>
            <p:nvPr/>
          </p:nvSpPr>
          <p:spPr>
            <a:xfrm>
              <a:off x="5085158" y="1203089"/>
              <a:ext cx="571681" cy="461665"/>
            </a:xfrm>
            <a:prstGeom prst="rect">
              <a:avLst/>
            </a:prstGeom>
            <a:noFill/>
          </p:spPr>
          <p:txBody>
            <a:bodyPr wrap="square" rtlCol="0">
              <a:spAutoFit/>
            </a:bodyPr>
            <a:lstStyle/>
            <a:p>
              <a:r>
                <a:rPr lang="en-US" altLang="zh-CN" dirty="0"/>
                <a:t>…</a:t>
              </a:r>
              <a:endParaRPr lang="zh-CN" altLang="en-US" dirty="0"/>
            </a:p>
          </p:txBody>
        </p:sp>
      </p:grpSp>
      <p:sp>
        <p:nvSpPr>
          <p:cNvPr id="39" name="文本框 38"/>
          <p:cNvSpPr txBox="1"/>
          <p:nvPr/>
        </p:nvSpPr>
        <p:spPr>
          <a:xfrm>
            <a:off x="5180341" y="3467846"/>
            <a:ext cx="769299" cy="400110"/>
          </a:xfrm>
          <a:prstGeom prst="rect">
            <a:avLst/>
          </a:prstGeom>
          <a:noFill/>
        </p:spPr>
        <p:txBody>
          <a:bodyPr wrap="square" rtlCol="0">
            <a:spAutoFit/>
          </a:bodyPr>
          <a:lstStyle/>
          <a:p>
            <a:r>
              <a:rPr lang="en-US" altLang="zh-CN" sz="2000" dirty="0"/>
              <a:t>GDT</a:t>
            </a:r>
            <a:endParaRPr lang="zh-CN" altLang="en-US" sz="2000" dirty="0"/>
          </a:p>
        </p:txBody>
      </p:sp>
      <p:cxnSp>
        <p:nvCxnSpPr>
          <p:cNvPr id="40" name="直接连接符 39"/>
          <p:cNvCxnSpPr/>
          <p:nvPr/>
        </p:nvCxnSpPr>
        <p:spPr bwMode="auto">
          <a:xfrm flipV="1">
            <a:off x="4221448" y="3824472"/>
            <a:ext cx="720482" cy="149191"/>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连接符 40"/>
          <p:cNvCxnSpPr/>
          <p:nvPr/>
        </p:nvCxnSpPr>
        <p:spPr bwMode="auto">
          <a:xfrm>
            <a:off x="4221447" y="4605904"/>
            <a:ext cx="706660" cy="801298"/>
          </a:xfrm>
          <a:prstGeom prst="line">
            <a:avLst/>
          </a:prstGeom>
          <a:noFill/>
          <a:ln w="9525" cap="flat" cmpd="sng" algn="ctr">
            <a:solidFill>
              <a:schemeClr val="tx1"/>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文本框 41"/>
          <p:cNvSpPr txBox="1"/>
          <p:nvPr/>
        </p:nvSpPr>
        <p:spPr>
          <a:xfrm>
            <a:off x="3294737" y="4916104"/>
            <a:ext cx="859713" cy="738664"/>
          </a:xfrm>
          <a:prstGeom prst="rect">
            <a:avLst/>
          </a:prstGeom>
          <a:noFill/>
        </p:spPr>
        <p:txBody>
          <a:bodyPr wrap="square" rtlCol="0">
            <a:spAutoFit/>
          </a:bodyPr>
          <a:lstStyle/>
          <a:p>
            <a:r>
              <a:rPr lang="zh-CN" altLang="en-US" sz="1400" dirty="0"/>
              <a:t>描述符</a:t>
            </a:r>
            <a:r>
              <a:rPr lang="en-US" altLang="zh-CN" sz="1400" dirty="0"/>
              <a:t>x</a:t>
            </a:r>
            <a:r>
              <a:rPr lang="zh-CN" altLang="en-US" sz="1400" dirty="0"/>
              <a:t>对应的内存段</a:t>
            </a:r>
          </a:p>
        </p:txBody>
      </p:sp>
      <p:cxnSp>
        <p:nvCxnSpPr>
          <p:cNvPr id="43" name="直接连接符 42"/>
          <p:cNvCxnSpPr/>
          <p:nvPr/>
        </p:nvCxnSpPr>
        <p:spPr bwMode="auto">
          <a:xfrm>
            <a:off x="3213336" y="4916104"/>
            <a:ext cx="100811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直接连接符 43"/>
          <p:cNvCxnSpPr/>
          <p:nvPr/>
        </p:nvCxnSpPr>
        <p:spPr bwMode="auto">
          <a:xfrm>
            <a:off x="3213336" y="5772102"/>
            <a:ext cx="100811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文本框 44"/>
          <p:cNvSpPr txBox="1"/>
          <p:nvPr/>
        </p:nvSpPr>
        <p:spPr>
          <a:xfrm>
            <a:off x="3431551" y="4440782"/>
            <a:ext cx="571681" cy="461665"/>
          </a:xfrm>
          <a:prstGeom prst="rect">
            <a:avLst/>
          </a:prstGeom>
          <a:noFill/>
        </p:spPr>
        <p:txBody>
          <a:bodyPr wrap="square" rtlCol="0">
            <a:spAutoFit/>
          </a:bodyPr>
          <a:lstStyle/>
          <a:p>
            <a:r>
              <a:rPr lang="en-US" altLang="zh-CN" dirty="0"/>
              <a:t>…</a:t>
            </a:r>
            <a:endParaRPr lang="zh-CN" altLang="en-US" dirty="0"/>
          </a:p>
        </p:txBody>
      </p:sp>
      <p:sp>
        <p:nvSpPr>
          <p:cNvPr id="46" name="文本框 45"/>
          <p:cNvSpPr txBox="1"/>
          <p:nvPr/>
        </p:nvSpPr>
        <p:spPr>
          <a:xfrm>
            <a:off x="3446533" y="5654768"/>
            <a:ext cx="571681" cy="461665"/>
          </a:xfrm>
          <a:prstGeom prst="rect">
            <a:avLst/>
          </a:prstGeom>
          <a:noFill/>
        </p:spPr>
        <p:txBody>
          <a:bodyPr wrap="square" rtlCol="0">
            <a:spAutoFit/>
          </a:bodyPr>
          <a:lstStyle/>
          <a:p>
            <a:r>
              <a:rPr lang="en-US" altLang="zh-CN" dirty="0"/>
              <a:t>…</a:t>
            </a:r>
            <a:endParaRPr lang="zh-CN" altLang="en-US" dirty="0"/>
          </a:p>
        </p:txBody>
      </p:sp>
      <p:cxnSp>
        <p:nvCxnSpPr>
          <p:cNvPr id="47" name="直接箭头连接符 46"/>
          <p:cNvCxnSpPr>
            <a:stCxn id="36" idx="1"/>
          </p:cNvCxnSpPr>
          <p:nvPr/>
        </p:nvCxnSpPr>
        <p:spPr bwMode="auto">
          <a:xfrm flipH="1">
            <a:off x="4248260" y="4877643"/>
            <a:ext cx="693670" cy="65985"/>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48" name="组合 47"/>
          <p:cNvGrpSpPr/>
          <p:nvPr/>
        </p:nvGrpSpPr>
        <p:grpSpPr>
          <a:xfrm>
            <a:off x="5890845" y="3867956"/>
            <a:ext cx="2003011" cy="614599"/>
            <a:chOff x="1043607" y="1280747"/>
            <a:chExt cx="2003011" cy="614599"/>
          </a:xfrm>
        </p:grpSpPr>
        <p:sp>
          <p:nvSpPr>
            <p:cNvPr id="49" name="文本框 48"/>
            <p:cNvSpPr txBox="1"/>
            <p:nvPr/>
          </p:nvSpPr>
          <p:spPr>
            <a:xfrm>
              <a:off x="1115616" y="1556792"/>
              <a:ext cx="1800200" cy="338554"/>
            </a:xfrm>
            <a:prstGeom prst="rect">
              <a:avLst/>
            </a:prstGeom>
            <a:solidFill>
              <a:schemeClr val="bg1"/>
            </a:solidFill>
            <a:ln>
              <a:solidFill>
                <a:schemeClr val="tx1"/>
              </a:solidFill>
            </a:ln>
          </p:spPr>
          <p:txBody>
            <a:bodyPr wrap="square" rtlCol="0">
              <a:spAutoFit/>
            </a:bodyPr>
            <a:lstStyle/>
            <a:p>
              <a:r>
                <a:rPr lang="zh-CN" altLang="en-US" sz="1600" dirty="0"/>
                <a:t>    索引值</a:t>
              </a:r>
              <a:r>
                <a:rPr lang="en-US" altLang="zh-CN" sz="1600" dirty="0"/>
                <a:t>x</a:t>
              </a:r>
              <a:r>
                <a:rPr lang="zh-CN" altLang="en-US" sz="1600" dirty="0"/>
                <a:t>   </a:t>
              </a:r>
              <a:r>
                <a:rPr lang="en-US" altLang="zh-CN" sz="1600" dirty="0"/>
                <a:t>0</a:t>
              </a:r>
              <a:endParaRPr lang="zh-CN" altLang="en-US" sz="1600" dirty="0"/>
            </a:p>
          </p:txBody>
        </p:sp>
        <p:sp>
          <p:nvSpPr>
            <p:cNvPr id="50" name="文本框 49"/>
            <p:cNvSpPr txBox="1"/>
            <p:nvPr/>
          </p:nvSpPr>
          <p:spPr>
            <a:xfrm>
              <a:off x="1043607" y="1280747"/>
              <a:ext cx="2003011" cy="307777"/>
            </a:xfrm>
            <a:prstGeom prst="rect">
              <a:avLst/>
            </a:prstGeom>
            <a:noFill/>
          </p:spPr>
          <p:txBody>
            <a:bodyPr wrap="square" rtlCol="0">
              <a:spAutoFit/>
            </a:bodyPr>
            <a:lstStyle/>
            <a:p>
              <a:r>
                <a:rPr lang="en-US" altLang="zh-CN" sz="1400" dirty="0"/>
                <a:t>15                3 2 1 0</a:t>
              </a:r>
              <a:endParaRPr lang="zh-CN" altLang="en-US" sz="1400" dirty="0"/>
            </a:p>
          </p:txBody>
        </p:sp>
        <p:cxnSp>
          <p:nvCxnSpPr>
            <p:cNvPr id="51" name="直接连接符 50"/>
            <p:cNvCxnSpPr/>
            <p:nvPr/>
          </p:nvCxnSpPr>
          <p:spPr bwMode="auto">
            <a:xfrm>
              <a:off x="2339752" y="1556792"/>
              <a:ext cx="0" cy="338554"/>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2" name="文本框 51"/>
          <p:cNvSpPr txBox="1"/>
          <p:nvPr/>
        </p:nvSpPr>
        <p:spPr>
          <a:xfrm>
            <a:off x="5736127" y="3835336"/>
            <a:ext cx="288032" cy="307777"/>
          </a:xfrm>
          <a:prstGeom prst="rect">
            <a:avLst/>
          </a:prstGeom>
          <a:noFill/>
        </p:spPr>
        <p:txBody>
          <a:bodyPr wrap="square" rtlCol="0">
            <a:spAutoFit/>
          </a:bodyPr>
          <a:lstStyle/>
          <a:p>
            <a:r>
              <a:rPr lang="en-US" altLang="zh-CN" sz="1400" dirty="0"/>
              <a:t>0</a:t>
            </a:r>
            <a:endParaRPr lang="zh-CN" altLang="en-US" sz="1400" dirty="0"/>
          </a:p>
        </p:txBody>
      </p:sp>
      <p:sp>
        <p:nvSpPr>
          <p:cNvPr id="53" name="文本框 52"/>
          <p:cNvSpPr txBox="1"/>
          <p:nvPr/>
        </p:nvSpPr>
        <p:spPr>
          <a:xfrm>
            <a:off x="5744576" y="4097291"/>
            <a:ext cx="288032" cy="307777"/>
          </a:xfrm>
          <a:prstGeom prst="rect">
            <a:avLst/>
          </a:prstGeom>
          <a:noFill/>
        </p:spPr>
        <p:txBody>
          <a:bodyPr wrap="square" rtlCol="0">
            <a:spAutoFit/>
          </a:bodyPr>
          <a:lstStyle/>
          <a:p>
            <a:r>
              <a:rPr lang="en-US" altLang="zh-CN" sz="1400" dirty="0"/>
              <a:t>1</a:t>
            </a:r>
            <a:endParaRPr lang="zh-CN" altLang="en-US" sz="1400" dirty="0"/>
          </a:p>
        </p:txBody>
      </p:sp>
      <p:sp>
        <p:nvSpPr>
          <p:cNvPr id="54" name="文本框 53"/>
          <p:cNvSpPr txBox="1"/>
          <p:nvPr/>
        </p:nvSpPr>
        <p:spPr>
          <a:xfrm>
            <a:off x="5736127" y="4712202"/>
            <a:ext cx="288032" cy="307777"/>
          </a:xfrm>
          <a:prstGeom prst="rect">
            <a:avLst/>
          </a:prstGeom>
          <a:noFill/>
        </p:spPr>
        <p:txBody>
          <a:bodyPr wrap="square" rtlCol="0">
            <a:spAutoFit/>
          </a:bodyPr>
          <a:lstStyle/>
          <a:p>
            <a:r>
              <a:rPr lang="en-US" altLang="zh-CN" sz="1400" dirty="0"/>
              <a:t>x</a:t>
            </a:r>
            <a:endParaRPr lang="zh-CN" altLang="en-US" sz="1400" dirty="0"/>
          </a:p>
        </p:txBody>
      </p:sp>
      <p:cxnSp>
        <p:nvCxnSpPr>
          <p:cNvPr id="55" name="直接连接符 54"/>
          <p:cNvCxnSpPr/>
          <p:nvPr/>
        </p:nvCxnSpPr>
        <p:spPr bwMode="auto">
          <a:xfrm>
            <a:off x="6669720" y="4477719"/>
            <a:ext cx="0" cy="368478"/>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箭头连接符 55"/>
          <p:cNvCxnSpPr>
            <a:endCxn id="54" idx="3"/>
          </p:cNvCxnSpPr>
          <p:nvPr/>
        </p:nvCxnSpPr>
        <p:spPr bwMode="auto">
          <a:xfrm flipH="1">
            <a:off x="6024159" y="4866091"/>
            <a:ext cx="645561" cy="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7" name="直接连接符 56"/>
          <p:cNvCxnSpPr/>
          <p:nvPr/>
        </p:nvCxnSpPr>
        <p:spPr bwMode="auto">
          <a:xfrm>
            <a:off x="7339390" y="4139165"/>
            <a:ext cx="0" cy="338554"/>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文本框 57"/>
          <p:cNvSpPr txBox="1"/>
          <p:nvPr/>
        </p:nvSpPr>
        <p:spPr>
          <a:xfrm>
            <a:off x="7092287" y="4431311"/>
            <a:ext cx="476436" cy="307777"/>
          </a:xfrm>
          <a:prstGeom prst="rect">
            <a:avLst/>
          </a:prstGeom>
          <a:noFill/>
        </p:spPr>
        <p:txBody>
          <a:bodyPr wrap="square" rtlCol="0">
            <a:spAutoFit/>
          </a:bodyPr>
          <a:lstStyle/>
          <a:p>
            <a:r>
              <a:rPr lang="en-US" altLang="zh-CN" sz="1400" dirty="0"/>
              <a:t>TI</a:t>
            </a:r>
            <a:endParaRPr lang="zh-CN" altLang="en-US" sz="1400" dirty="0"/>
          </a:p>
        </p:txBody>
      </p:sp>
      <p:sp>
        <p:nvSpPr>
          <p:cNvPr id="59" name="文本框 58"/>
          <p:cNvSpPr txBox="1"/>
          <p:nvPr/>
        </p:nvSpPr>
        <p:spPr>
          <a:xfrm>
            <a:off x="6226556" y="3638621"/>
            <a:ext cx="1200366" cy="369332"/>
          </a:xfrm>
          <a:prstGeom prst="rect">
            <a:avLst/>
          </a:prstGeom>
          <a:noFill/>
        </p:spPr>
        <p:txBody>
          <a:bodyPr wrap="square" rtlCol="0">
            <a:spAutoFit/>
          </a:bodyPr>
          <a:lstStyle/>
          <a:p>
            <a:r>
              <a:rPr lang="zh-CN" altLang="en-US" sz="1800" dirty="0"/>
              <a:t>段寄存器</a:t>
            </a:r>
          </a:p>
        </p:txBody>
      </p:sp>
      <p:sp>
        <p:nvSpPr>
          <p:cNvPr id="60" name="文本框 59"/>
          <p:cNvSpPr txBox="1"/>
          <p:nvPr/>
        </p:nvSpPr>
        <p:spPr>
          <a:xfrm>
            <a:off x="1478467" y="5006553"/>
            <a:ext cx="864234" cy="369332"/>
          </a:xfrm>
          <a:prstGeom prst="rect">
            <a:avLst/>
          </a:prstGeom>
          <a:noFill/>
        </p:spPr>
        <p:txBody>
          <a:bodyPr wrap="square" rtlCol="0">
            <a:spAutoFit/>
          </a:bodyPr>
          <a:lstStyle/>
          <a:p>
            <a:r>
              <a:rPr lang="en-US" altLang="zh-CN" sz="1800" dirty="0"/>
              <a:t>GDTR</a:t>
            </a:r>
            <a:endParaRPr lang="zh-CN" altLang="en-US" sz="1800" dirty="0"/>
          </a:p>
        </p:txBody>
      </p:sp>
      <p:sp>
        <p:nvSpPr>
          <p:cNvPr id="61" name="文本框 60"/>
          <p:cNvSpPr txBox="1"/>
          <p:nvPr/>
        </p:nvSpPr>
        <p:spPr>
          <a:xfrm>
            <a:off x="4149440" y="3496991"/>
            <a:ext cx="1112834" cy="307777"/>
          </a:xfrm>
          <a:prstGeom prst="rect">
            <a:avLst/>
          </a:prstGeom>
          <a:noFill/>
        </p:spPr>
        <p:txBody>
          <a:bodyPr wrap="square" rtlCol="0">
            <a:spAutoFit/>
          </a:bodyPr>
          <a:lstStyle/>
          <a:p>
            <a:r>
              <a:rPr lang="en-US" altLang="zh-CN" sz="1400" dirty="0"/>
              <a:t>00000000H</a:t>
            </a:r>
            <a:endParaRPr lang="zh-CN" altLang="en-US" sz="1400" dirty="0"/>
          </a:p>
        </p:txBody>
      </p:sp>
      <p:sp>
        <p:nvSpPr>
          <p:cNvPr id="62" name="文本框 61"/>
          <p:cNvSpPr txBox="1"/>
          <p:nvPr/>
        </p:nvSpPr>
        <p:spPr>
          <a:xfrm>
            <a:off x="4171793" y="5871428"/>
            <a:ext cx="1068128" cy="276999"/>
          </a:xfrm>
          <a:prstGeom prst="rect">
            <a:avLst/>
          </a:prstGeom>
          <a:noFill/>
        </p:spPr>
        <p:txBody>
          <a:bodyPr wrap="square" rtlCol="0">
            <a:spAutoFit/>
          </a:bodyPr>
          <a:lstStyle/>
          <a:p>
            <a:r>
              <a:rPr lang="en-US" altLang="zh-CN" sz="1200" dirty="0"/>
              <a:t>FFFFFFFFH</a:t>
            </a:r>
            <a:endParaRPr lang="zh-CN" altLang="en-US" sz="1200" dirty="0"/>
          </a:p>
        </p:txBody>
      </p:sp>
      <p:sp>
        <p:nvSpPr>
          <p:cNvPr id="63" name="文本框 62"/>
          <p:cNvSpPr txBox="1"/>
          <p:nvPr/>
        </p:nvSpPr>
        <p:spPr>
          <a:xfrm>
            <a:off x="2032030" y="3634738"/>
            <a:ext cx="493939" cy="400110"/>
          </a:xfrm>
          <a:prstGeom prst="rect">
            <a:avLst/>
          </a:prstGeom>
          <a:noFill/>
        </p:spPr>
        <p:txBody>
          <a:bodyPr wrap="square" rtlCol="0">
            <a:spAutoFit/>
          </a:bodyPr>
          <a:lstStyle/>
          <a:p>
            <a:r>
              <a:rPr lang="en-US" altLang="zh-CN" sz="2000" dirty="0">
                <a:solidFill>
                  <a:srgbClr val="FF0000"/>
                </a:solidFill>
              </a:rPr>
              <a:t>(1)</a:t>
            </a:r>
            <a:endParaRPr lang="zh-CN" altLang="en-US" sz="2000" dirty="0">
              <a:solidFill>
                <a:srgbClr val="FF0000"/>
              </a:solidFill>
            </a:endParaRPr>
          </a:p>
        </p:txBody>
      </p:sp>
      <p:sp>
        <p:nvSpPr>
          <p:cNvPr id="64" name="文本框 63"/>
          <p:cNvSpPr txBox="1"/>
          <p:nvPr/>
        </p:nvSpPr>
        <p:spPr>
          <a:xfrm>
            <a:off x="6243334" y="4791109"/>
            <a:ext cx="423443" cy="400110"/>
          </a:xfrm>
          <a:prstGeom prst="rect">
            <a:avLst/>
          </a:prstGeom>
          <a:noFill/>
        </p:spPr>
        <p:txBody>
          <a:bodyPr wrap="square" rtlCol="0">
            <a:spAutoFit/>
          </a:bodyPr>
          <a:lstStyle/>
          <a:p>
            <a:r>
              <a:rPr lang="en-US" altLang="zh-CN" sz="2000" dirty="0">
                <a:solidFill>
                  <a:srgbClr val="FF0000"/>
                </a:solidFill>
              </a:rPr>
              <a:t>(2)</a:t>
            </a:r>
            <a:endParaRPr lang="zh-CN" altLang="en-US" sz="2000" dirty="0">
              <a:solidFill>
                <a:srgbClr val="FF0000"/>
              </a:solidFill>
            </a:endParaRPr>
          </a:p>
        </p:txBody>
      </p:sp>
      <p:sp>
        <p:nvSpPr>
          <p:cNvPr id="65" name="文本框 64"/>
          <p:cNvSpPr txBox="1"/>
          <p:nvPr/>
        </p:nvSpPr>
        <p:spPr>
          <a:xfrm>
            <a:off x="4519364" y="4569440"/>
            <a:ext cx="481071" cy="400110"/>
          </a:xfrm>
          <a:prstGeom prst="rect">
            <a:avLst/>
          </a:prstGeom>
          <a:noFill/>
        </p:spPr>
        <p:txBody>
          <a:bodyPr wrap="square" rtlCol="0">
            <a:spAutoFit/>
          </a:bodyPr>
          <a:lstStyle/>
          <a:p>
            <a:r>
              <a:rPr lang="en-US" altLang="zh-CN" sz="2000" dirty="0">
                <a:solidFill>
                  <a:srgbClr val="FF0000"/>
                </a:solidFill>
              </a:rPr>
              <a:t>(3)</a:t>
            </a:r>
            <a:endParaRPr lang="zh-CN" altLang="en-US" sz="2000" dirty="0">
              <a:solidFill>
                <a:srgbClr val="FF0000"/>
              </a:solidFill>
            </a:endParaRPr>
          </a:p>
        </p:txBody>
      </p:sp>
      <p:sp>
        <p:nvSpPr>
          <p:cNvPr id="66" name="右大括号 65"/>
          <p:cNvSpPr/>
          <p:nvPr/>
        </p:nvSpPr>
        <p:spPr bwMode="auto">
          <a:xfrm>
            <a:off x="4236051" y="4969550"/>
            <a:ext cx="170737" cy="702573"/>
          </a:xfrm>
          <a:prstGeom prst="righ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67" name="文本框 66"/>
          <p:cNvSpPr txBox="1"/>
          <p:nvPr/>
        </p:nvSpPr>
        <p:spPr>
          <a:xfrm>
            <a:off x="4350722" y="5053658"/>
            <a:ext cx="645561" cy="523220"/>
          </a:xfrm>
          <a:prstGeom prst="rect">
            <a:avLst/>
          </a:prstGeom>
          <a:noFill/>
        </p:spPr>
        <p:txBody>
          <a:bodyPr wrap="square" rtlCol="0">
            <a:spAutoFit/>
          </a:bodyPr>
          <a:lstStyle/>
          <a:p>
            <a:r>
              <a:rPr lang="zh-CN" altLang="en-US" sz="1400" dirty="0">
                <a:solidFill>
                  <a:srgbClr val="0000FF"/>
                </a:solidFill>
              </a:rPr>
              <a:t>段内地址</a:t>
            </a:r>
          </a:p>
        </p:txBody>
      </p:sp>
      <p:sp>
        <p:nvSpPr>
          <p:cNvPr id="3" name="文本框 2"/>
          <p:cNvSpPr txBox="1"/>
          <p:nvPr/>
        </p:nvSpPr>
        <p:spPr>
          <a:xfrm>
            <a:off x="3378919" y="3203783"/>
            <a:ext cx="841307" cy="430887"/>
          </a:xfrm>
          <a:prstGeom prst="rect">
            <a:avLst/>
          </a:prstGeom>
          <a:noFill/>
        </p:spPr>
        <p:txBody>
          <a:bodyPr wrap="square" rtlCol="0">
            <a:spAutoFit/>
          </a:bodyPr>
          <a:lstStyle/>
          <a:p>
            <a:pPr>
              <a:buClr>
                <a:srgbClr val="C00000"/>
              </a:buClr>
            </a:pPr>
            <a:r>
              <a:rPr lang="zh-CN" altLang="en-US" sz="2200" b="1" dirty="0"/>
              <a:t>内存</a:t>
            </a:r>
          </a:p>
        </p:txBody>
      </p:sp>
      <p:sp>
        <p:nvSpPr>
          <p:cNvPr id="4" name="左箭头 3"/>
          <p:cNvSpPr/>
          <p:nvPr/>
        </p:nvSpPr>
        <p:spPr bwMode="auto">
          <a:xfrm>
            <a:off x="4290603" y="5612477"/>
            <a:ext cx="360000" cy="180000"/>
          </a:xfrm>
          <a:prstGeom prst="leftArrow">
            <a:avLst/>
          </a:prstGeom>
          <a:solidFill>
            <a:srgbClr val="FF0000"/>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solidFill>
                  <a:schemeClr val="tx1"/>
                </a:solidFill>
              </a:ln>
              <a:effectLst/>
              <a:latin typeface="Times New Roman" panose="02020603050405020304" pitchFamily="18" charset="0"/>
              <a:ea typeface="宋体" panose="02010600030101010101" pitchFamily="2" charset="-122"/>
            </a:endParaRPr>
          </a:p>
        </p:txBody>
      </p:sp>
      <p:sp>
        <p:nvSpPr>
          <p:cNvPr id="5" name="文本框 4"/>
          <p:cNvSpPr txBox="1"/>
          <p:nvPr/>
        </p:nvSpPr>
        <p:spPr>
          <a:xfrm>
            <a:off x="4572000" y="5517232"/>
            <a:ext cx="1011374" cy="338554"/>
          </a:xfrm>
          <a:prstGeom prst="rect">
            <a:avLst/>
          </a:prstGeom>
          <a:noFill/>
        </p:spPr>
        <p:txBody>
          <a:bodyPr wrap="square" rtlCol="0">
            <a:spAutoFit/>
          </a:bodyPr>
          <a:lstStyle/>
          <a:p>
            <a:pPr>
              <a:buClr>
                <a:srgbClr val="C00000"/>
              </a:buClr>
            </a:pPr>
            <a:r>
              <a:rPr lang="zh-CN" altLang="en-US" sz="1600" b="1" dirty="0"/>
              <a:t>目的地址</a:t>
            </a:r>
          </a:p>
        </p:txBody>
      </p:sp>
    </p:spTree>
    <p:extLst>
      <p:ext uri="{BB962C8B-B14F-4D97-AF65-F5344CB8AC3E}">
        <p14:creationId xmlns:p14="http://schemas.microsoft.com/office/powerpoint/2010/main" val="2665707314"/>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additive="base">
                                        <p:cTn id="12" dur="500" fill="hold"/>
                                        <p:tgtEl>
                                          <p:spTgt spid="63"/>
                                        </p:tgtEl>
                                        <p:attrNameLst>
                                          <p:attrName>ppt_x</p:attrName>
                                        </p:attrNameLst>
                                      </p:cBhvr>
                                      <p:tavLst>
                                        <p:tav tm="0">
                                          <p:val>
                                            <p:strVal val="0-#ppt_w/2"/>
                                          </p:val>
                                        </p:tav>
                                        <p:tav tm="100000">
                                          <p:val>
                                            <p:strVal val="#ppt_x"/>
                                          </p:val>
                                        </p:tav>
                                      </p:tavLst>
                                    </p:anim>
                                    <p:anim calcmode="lin" valueType="num">
                                      <p:cBhvr additive="base">
                                        <p:cTn id="13" dur="500" fill="hold"/>
                                        <p:tgtEl>
                                          <p:spTgt spid="63"/>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2" presetClass="entr" presetSubtype="4" fill="hold"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500"/>
                                        <p:tgtEl>
                                          <p:spTgt spid="21"/>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par>
                          <p:cTn id="22" fill="hold">
                            <p:stCondLst>
                              <p:cond delay="1500"/>
                            </p:stCondLst>
                            <p:childTnLst>
                              <p:par>
                                <p:cTn id="23" presetID="22" presetClass="entr" presetSubtype="4" fill="hold" nodeType="afterEffect">
                                  <p:stCondLst>
                                    <p:cond delay="500"/>
                                  </p:stCondLst>
                                  <p:childTnLst>
                                    <p:set>
                                      <p:cBhvr>
                                        <p:cTn id="24" dur="1" fill="hold">
                                          <p:stCondLst>
                                            <p:cond delay="0"/>
                                          </p:stCondLst>
                                        </p:cTn>
                                        <p:tgtEl>
                                          <p:spTgt spid="25"/>
                                        </p:tgtEl>
                                        <p:attrNameLst>
                                          <p:attrName>style.visibility</p:attrName>
                                        </p:attrNameLst>
                                      </p:cBhvr>
                                      <p:to>
                                        <p:strVal val="visible"/>
                                      </p:to>
                                    </p:set>
                                    <p:animEffect transition="in" filter="wipe(down)">
                                      <p:cBhvr>
                                        <p:cTn id="25" dur="500"/>
                                        <p:tgtEl>
                                          <p:spTgt spid="25"/>
                                        </p:tgtEl>
                                      </p:cBhvr>
                                    </p:animEffect>
                                  </p:childTnLst>
                                </p:cTn>
                              </p:par>
                            </p:childTnLst>
                          </p:cTn>
                        </p:par>
                        <p:par>
                          <p:cTn id="26" fill="hold">
                            <p:stCondLst>
                              <p:cond delay="2500"/>
                            </p:stCondLst>
                            <p:childTnLst>
                              <p:par>
                                <p:cTn id="27" presetID="22" presetClass="entr" presetSubtype="8" fill="hold"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par>
                          <p:cTn id="30" fill="hold">
                            <p:stCondLst>
                              <p:cond delay="3000"/>
                            </p:stCondLst>
                            <p:childTnLst>
                              <p:par>
                                <p:cTn id="31" presetID="22" presetClass="entr" presetSubtype="4" fill="hold" grpId="0" nodeType="after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wipe(down)">
                                      <p:cBhvr>
                                        <p:cTn id="43" dur="500"/>
                                        <p:tgtEl>
                                          <p:spTgt spid="64"/>
                                        </p:tgtEl>
                                      </p:cBhvr>
                                    </p:animEffect>
                                  </p:childTnLst>
                                </p:cTn>
                              </p:par>
                            </p:childTnLst>
                          </p:cTn>
                        </p:par>
                        <p:par>
                          <p:cTn id="44" fill="hold">
                            <p:stCondLst>
                              <p:cond delay="500"/>
                            </p:stCondLst>
                            <p:childTnLst>
                              <p:par>
                                <p:cTn id="45" presetID="22" presetClass="entr" presetSubtype="1" fill="hold" nodeType="after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wipe(up)">
                                      <p:cBhvr>
                                        <p:cTn id="47" dur="500"/>
                                        <p:tgtEl>
                                          <p:spTgt spid="55"/>
                                        </p:tgtEl>
                                      </p:cBhvr>
                                    </p:animEffect>
                                  </p:childTnLst>
                                </p:cTn>
                              </p:par>
                            </p:childTnLst>
                          </p:cTn>
                        </p:par>
                        <p:par>
                          <p:cTn id="48" fill="hold">
                            <p:stCondLst>
                              <p:cond delay="1000"/>
                            </p:stCondLst>
                            <p:childTnLst>
                              <p:par>
                                <p:cTn id="49" presetID="22" presetClass="entr" presetSubtype="2"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Effect transition="in" filter="wipe(right)">
                                      <p:cBhvr>
                                        <p:cTn id="51" dur="500"/>
                                        <p:tgtEl>
                                          <p:spTgt spid="56"/>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barn(inVertical)">
                                      <p:cBhvr>
                                        <p:cTn id="56" dur="500"/>
                                        <p:tgtEl>
                                          <p:spTgt spid="1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grpId="0" nodeType="click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wipe(down)">
                                      <p:cBhvr>
                                        <p:cTn id="61" dur="500"/>
                                        <p:tgtEl>
                                          <p:spTgt spid="65"/>
                                        </p:tgtEl>
                                      </p:cBhvr>
                                    </p:animEffect>
                                  </p:childTnLst>
                                </p:cTn>
                              </p:par>
                            </p:childTnLst>
                          </p:cTn>
                        </p:par>
                        <p:par>
                          <p:cTn id="62" fill="hold">
                            <p:stCondLst>
                              <p:cond delay="500"/>
                            </p:stCondLst>
                            <p:childTnLst>
                              <p:par>
                                <p:cTn id="63" presetID="22" presetClass="entr" presetSubtype="2" fill="hold" nodeType="after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wipe(right)">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barn(inVertical)">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childTnLst>
                                    <p:set>
                                      <p:cBhvr>
                                        <p:cTn id="74" dur="1" fill="hold">
                                          <p:stCondLst>
                                            <p:cond delay="0"/>
                                          </p:stCondLst>
                                        </p:cTn>
                                        <p:tgtEl>
                                          <p:spTgt spid="66"/>
                                        </p:tgtEl>
                                        <p:attrNameLst>
                                          <p:attrName>style.visibility</p:attrName>
                                        </p:attrNameLst>
                                      </p:cBhvr>
                                      <p:to>
                                        <p:strVal val="visible"/>
                                      </p:to>
                                    </p:set>
                                    <p:animEffect transition="in" filter="wipe(up)">
                                      <p:cBhvr>
                                        <p:cTn id="75" dur="500"/>
                                        <p:tgtEl>
                                          <p:spTgt spid="66"/>
                                        </p:tgtEl>
                                      </p:cBhvr>
                                    </p:animEffect>
                                  </p:childTnLst>
                                </p:cTn>
                              </p:par>
                            </p:childTnLst>
                          </p:cTn>
                        </p:par>
                        <p:par>
                          <p:cTn id="76" fill="hold">
                            <p:stCondLst>
                              <p:cond delay="500"/>
                            </p:stCondLst>
                            <p:childTnLst>
                              <p:par>
                                <p:cTn id="77" presetID="22" presetClass="entr" presetSubtype="4" fill="hold" grpId="0" nodeType="after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wipe(down)">
                                      <p:cBhvr>
                                        <p:cTn id="79" dur="500"/>
                                        <p:tgtEl>
                                          <p:spTgt spid="67"/>
                                        </p:tgtEl>
                                      </p:cBhvr>
                                    </p:animEffect>
                                  </p:childTnLst>
                                </p:cTn>
                              </p:par>
                            </p:childTnLst>
                          </p:cTn>
                        </p:par>
                        <p:par>
                          <p:cTn id="80" fill="hold">
                            <p:stCondLst>
                              <p:cond delay="1000"/>
                            </p:stCondLst>
                            <p:childTnLst>
                              <p:par>
                                <p:cTn id="81" presetID="2" presetClass="entr" presetSubtype="2" fill="hold" grpId="0" nodeType="afterEffect">
                                  <p:stCondLst>
                                    <p:cond delay="0"/>
                                  </p:stCondLst>
                                  <p:childTnLst>
                                    <p:set>
                                      <p:cBhvr>
                                        <p:cTn id="82" dur="1" fill="hold">
                                          <p:stCondLst>
                                            <p:cond delay="0"/>
                                          </p:stCondLst>
                                        </p:cTn>
                                        <p:tgtEl>
                                          <p:spTgt spid="4"/>
                                        </p:tgtEl>
                                        <p:attrNameLst>
                                          <p:attrName>style.visibility</p:attrName>
                                        </p:attrNameLst>
                                      </p:cBhvr>
                                      <p:to>
                                        <p:strVal val="visible"/>
                                      </p:to>
                                    </p:set>
                                    <p:anim calcmode="lin" valueType="num">
                                      <p:cBhvr additive="base">
                                        <p:cTn id="83" dur="500" fill="hold"/>
                                        <p:tgtEl>
                                          <p:spTgt spid="4"/>
                                        </p:tgtEl>
                                        <p:attrNameLst>
                                          <p:attrName>ppt_x</p:attrName>
                                        </p:attrNameLst>
                                      </p:cBhvr>
                                      <p:tavLst>
                                        <p:tav tm="0">
                                          <p:val>
                                            <p:strVal val="1+#ppt_w/2"/>
                                          </p:val>
                                        </p:tav>
                                        <p:tav tm="100000">
                                          <p:val>
                                            <p:strVal val="#ppt_x"/>
                                          </p:val>
                                        </p:tav>
                                      </p:tavLst>
                                    </p:anim>
                                    <p:anim calcmode="lin" valueType="num">
                                      <p:cBhvr additive="base">
                                        <p:cTn id="84" dur="500" fill="hold"/>
                                        <p:tgtEl>
                                          <p:spTgt spid="4"/>
                                        </p:tgtEl>
                                        <p:attrNameLst>
                                          <p:attrName>ppt_y</p:attrName>
                                        </p:attrNameLst>
                                      </p:cBhvr>
                                      <p:tavLst>
                                        <p:tav tm="0">
                                          <p:val>
                                            <p:strVal val="#ppt_y"/>
                                          </p:val>
                                        </p:tav>
                                        <p:tav tm="100000">
                                          <p:val>
                                            <p:strVal val="#ppt_y"/>
                                          </p:val>
                                        </p:tav>
                                      </p:tavLst>
                                    </p:anim>
                                  </p:childTnLst>
                                </p:cTn>
                              </p:par>
                            </p:childTnLst>
                          </p:cTn>
                        </p:par>
                        <p:par>
                          <p:cTn id="85" fill="hold">
                            <p:stCondLst>
                              <p:cond delay="1500"/>
                            </p:stCondLst>
                            <p:childTnLst>
                              <p:par>
                                <p:cTn id="86" presetID="22" presetClass="entr" presetSubtype="2" fill="hold" grpId="0" nodeType="after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wipe(right)">
                                      <p:cBhvr>
                                        <p:cTn id="8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23" grpId="0" animBg="1"/>
      <p:bldP spid="63" grpId="0"/>
      <p:bldP spid="64" grpId="0"/>
      <p:bldP spid="65" grpId="0"/>
      <p:bldP spid="66" grpId="0" animBg="1"/>
      <p:bldP spid="67" grpId="0"/>
      <p:bldP spid="4" grpId="0" animBg="1"/>
      <p:bldP spid="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7574A-C435-4B79-9C67-4F183FDB79AC}" type="slidenum">
              <a:rPr lang="zh-CN" altLang="zh-CN" smtClean="0"/>
              <a:pPr>
                <a:defRPr/>
              </a:pPr>
              <a:t>78</a:t>
            </a:fld>
            <a:endParaRPr lang="zh-CN" altLang="zh-CN"/>
          </a:p>
        </p:txBody>
      </p:sp>
      <p:sp>
        <p:nvSpPr>
          <p:cNvPr id="3" name="文本框 2"/>
          <p:cNvSpPr txBox="1"/>
          <p:nvPr/>
        </p:nvSpPr>
        <p:spPr>
          <a:xfrm>
            <a:off x="179512" y="188640"/>
            <a:ext cx="5832648" cy="461665"/>
          </a:xfrm>
          <a:prstGeom prst="rect">
            <a:avLst/>
          </a:prstGeom>
          <a:noFill/>
        </p:spPr>
        <p:txBody>
          <a:bodyPr wrap="square" rtlCol="0">
            <a:spAutoFit/>
          </a:bodyPr>
          <a:lstStyle/>
          <a:p>
            <a:r>
              <a:rPr lang="en-US" altLang="zh-CN" sz="2400" b="1" dirty="0">
                <a:solidFill>
                  <a:srgbClr val="FF0000"/>
                </a:solidFill>
              </a:rPr>
              <a:t>TI=1:</a:t>
            </a:r>
            <a:r>
              <a:rPr lang="zh-CN" altLang="en-US" sz="2400" b="1" dirty="0">
                <a:solidFill>
                  <a:srgbClr val="0000FF"/>
                </a:solidFill>
              </a:rPr>
              <a:t>段描述符在局部描述符表</a:t>
            </a:r>
            <a:r>
              <a:rPr lang="en-US" altLang="zh-CN" sz="2400" b="1" dirty="0">
                <a:solidFill>
                  <a:srgbClr val="0000FF"/>
                </a:solidFill>
              </a:rPr>
              <a:t>LDT</a:t>
            </a:r>
            <a:r>
              <a:rPr lang="zh-CN" altLang="en-US" sz="2400" b="1" dirty="0">
                <a:solidFill>
                  <a:srgbClr val="0000FF"/>
                </a:solidFill>
              </a:rPr>
              <a:t>中</a:t>
            </a:r>
          </a:p>
        </p:txBody>
      </p:sp>
      <p:sp>
        <p:nvSpPr>
          <p:cNvPr id="4" name="文本框 3"/>
          <p:cNvSpPr txBox="1"/>
          <p:nvPr/>
        </p:nvSpPr>
        <p:spPr>
          <a:xfrm>
            <a:off x="73619" y="750144"/>
            <a:ext cx="4242332" cy="400110"/>
          </a:xfrm>
          <a:prstGeom prst="rect">
            <a:avLst/>
          </a:prstGeom>
          <a:noFill/>
        </p:spPr>
        <p:txBody>
          <a:bodyPr wrap="square" rtlCol="0">
            <a:spAutoFit/>
          </a:bodyPr>
          <a:lstStyle/>
          <a:p>
            <a:r>
              <a:rPr lang="en-US" altLang="zh-CN" sz="2000" b="1" dirty="0"/>
              <a:t>(1)</a:t>
            </a:r>
            <a:r>
              <a:rPr lang="zh-CN" altLang="en-US" sz="2000" b="1" dirty="0"/>
              <a:t>从</a:t>
            </a:r>
            <a:r>
              <a:rPr lang="en-US" altLang="zh-CN" sz="2000" b="1" dirty="0"/>
              <a:t>GDTR</a:t>
            </a:r>
            <a:r>
              <a:rPr lang="zh-CN" altLang="en-US" sz="2000" b="1" dirty="0"/>
              <a:t>中获取</a:t>
            </a:r>
            <a:r>
              <a:rPr lang="en-US" altLang="zh-CN" sz="2000" b="1" dirty="0">
                <a:solidFill>
                  <a:srgbClr val="0000FF"/>
                </a:solidFill>
              </a:rPr>
              <a:t>GDT</a:t>
            </a:r>
            <a:r>
              <a:rPr lang="zh-CN" altLang="en-US" sz="2000" b="1" dirty="0">
                <a:solidFill>
                  <a:srgbClr val="0000FF"/>
                </a:solidFill>
              </a:rPr>
              <a:t>的基地址</a:t>
            </a:r>
          </a:p>
        </p:txBody>
      </p:sp>
      <p:sp>
        <p:nvSpPr>
          <p:cNvPr id="5" name="文本框 4"/>
          <p:cNvSpPr txBox="1"/>
          <p:nvPr/>
        </p:nvSpPr>
        <p:spPr>
          <a:xfrm>
            <a:off x="77053" y="3101893"/>
            <a:ext cx="4024725" cy="707886"/>
          </a:xfrm>
          <a:prstGeom prst="rect">
            <a:avLst/>
          </a:prstGeom>
          <a:noFill/>
        </p:spPr>
        <p:txBody>
          <a:bodyPr wrap="square" rtlCol="0">
            <a:spAutoFit/>
          </a:bodyPr>
          <a:lstStyle/>
          <a:p>
            <a:r>
              <a:rPr lang="en-US" altLang="zh-CN" sz="2000" b="1" dirty="0"/>
              <a:t>(2)</a:t>
            </a:r>
            <a:r>
              <a:rPr lang="zh-CN" altLang="en-US" sz="2000" b="1" dirty="0"/>
              <a:t>以</a:t>
            </a:r>
            <a:r>
              <a:rPr lang="en-US" altLang="zh-CN" sz="2000" b="1" dirty="0"/>
              <a:t>LDTR</a:t>
            </a:r>
            <a:r>
              <a:rPr lang="zh-CN" altLang="en-US" sz="2000" b="1" dirty="0"/>
              <a:t>的高</a:t>
            </a:r>
            <a:r>
              <a:rPr lang="en-US" altLang="zh-CN" sz="2000" b="1" dirty="0"/>
              <a:t>13</a:t>
            </a:r>
            <a:r>
              <a:rPr lang="zh-CN" altLang="en-US" sz="2000" b="1" dirty="0"/>
              <a:t>位做索引值在</a:t>
            </a:r>
            <a:r>
              <a:rPr lang="en-US" altLang="zh-CN" sz="2000" b="1" dirty="0"/>
              <a:t>GDT</a:t>
            </a:r>
            <a:r>
              <a:rPr lang="zh-CN" altLang="en-US" sz="2000" b="1" dirty="0"/>
              <a:t>中找到对应的</a:t>
            </a:r>
            <a:r>
              <a:rPr lang="en-US" altLang="zh-CN" sz="2000" b="1" dirty="0">
                <a:solidFill>
                  <a:srgbClr val="0000FF"/>
                </a:solidFill>
              </a:rPr>
              <a:t>LDT</a:t>
            </a:r>
            <a:r>
              <a:rPr lang="zh-CN" altLang="en-US" sz="2000" b="1" dirty="0">
                <a:solidFill>
                  <a:srgbClr val="0000FF"/>
                </a:solidFill>
              </a:rPr>
              <a:t>段描述符</a:t>
            </a:r>
          </a:p>
        </p:txBody>
      </p:sp>
      <p:sp>
        <p:nvSpPr>
          <p:cNvPr id="6" name="文本框 5"/>
          <p:cNvSpPr txBox="1"/>
          <p:nvPr/>
        </p:nvSpPr>
        <p:spPr>
          <a:xfrm>
            <a:off x="82031" y="5128774"/>
            <a:ext cx="5169681" cy="400110"/>
          </a:xfrm>
          <a:prstGeom prst="rect">
            <a:avLst/>
          </a:prstGeom>
          <a:noFill/>
        </p:spPr>
        <p:txBody>
          <a:bodyPr wrap="square" rtlCol="0">
            <a:spAutoFit/>
          </a:bodyPr>
          <a:lstStyle/>
          <a:p>
            <a:r>
              <a:rPr lang="en-US" altLang="zh-CN" sz="2000" b="1" dirty="0"/>
              <a:t>(3)</a:t>
            </a:r>
            <a:r>
              <a:rPr lang="zh-CN" altLang="en-US" sz="2000" b="1" dirty="0"/>
              <a:t>从</a:t>
            </a:r>
            <a:r>
              <a:rPr lang="en-US" altLang="zh-CN" sz="2000" b="1" dirty="0"/>
              <a:t>LDT</a:t>
            </a:r>
            <a:r>
              <a:rPr lang="zh-CN" altLang="en-US" sz="2000" b="1" dirty="0"/>
              <a:t>段描述符中获得该</a:t>
            </a:r>
            <a:r>
              <a:rPr lang="en-US" altLang="zh-CN" sz="2000" b="1" dirty="0">
                <a:solidFill>
                  <a:srgbClr val="0000FF"/>
                </a:solidFill>
              </a:rPr>
              <a:t>LDT</a:t>
            </a:r>
            <a:r>
              <a:rPr lang="zh-CN" altLang="en-US" sz="2000" b="1" dirty="0">
                <a:solidFill>
                  <a:srgbClr val="0000FF"/>
                </a:solidFill>
              </a:rPr>
              <a:t>的起始地址</a:t>
            </a:r>
            <a:endParaRPr lang="zh-CN" altLang="en-US" sz="2000" b="1" dirty="0"/>
          </a:p>
        </p:txBody>
      </p:sp>
      <p:sp>
        <p:nvSpPr>
          <p:cNvPr id="7" name="文本框 6"/>
          <p:cNvSpPr txBox="1"/>
          <p:nvPr/>
        </p:nvSpPr>
        <p:spPr>
          <a:xfrm>
            <a:off x="83516" y="5486151"/>
            <a:ext cx="7879323" cy="400110"/>
          </a:xfrm>
          <a:prstGeom prst="rect">
            <a:avLst/>
          </a:prstGeom>
          <a:noFill/>
        </p:spPr>
        <p:txBody>
          <a:bodyPr wrap="square" rtlCol="0">
            <a:spAutoFit/>
          </a:bodyPr>
          <a:lstStyle/>
          <a:p>
            <a:r>
              <a:rPr lang="en-US" altLang="zh-CN" sz="2000" b="1" dirty="0"/>
              <a:t>(4)</a:t>
            </a:r>
            <a:r>
              <a:rPr lang="zh-CN" altLang="en-US" sz="2000" b="1" dirty="0"/>
              <a:t>以段寄存器的高</a:t>
            </a:r>
            <a:r>
              <a:rPr lang="en-US" altLang="zh-CN" sz="2000" b="1" dirty="0"/>
              <a:t>13</a:t>
            </a:r>
            <a:r>
              <a:rPr lang="zh-CN" altLang="en-US" sz="2000" b="1" dirty="0"/>
              <a:t>位做索引值在</a:t>
            </a:r>
            <a:r>
              <a:rPr lang="en-US" altLang="zh-CN" sz="2000" b="1" dirty="0"/>
              <a:t>LDT</a:t>
            </a:r>
            <a:r>
              <a:rPr lang="zh-CN" altLang="en-US" sz="2000" b="1" dirty="0"/>
              <a:t>中找到对应的</a:t>
            </a:r>
            <a:r>
              <a:rPr lang="zh-CN" altLang="en-US" sz="2000" b="1" dirty="0">
                <a:solidFill>
                  <a:srgbClr val="0000FF"/>
                </a:solidFill>
              </a:rPr>
              <a:t>段描述符</a:t>
            </a:r>
          </a:p>
        </p:txBody>
      </p:sp>
      <p:sp>
        <p:nvSpPr>
          <p:cNvPr id="8" name="文本框 7"/>
          <p:cNvSpPr txBox="1"/>
          <p:nvPr/>
        </p:nvSpPr>
        <p:spPr>
          <a:xfrm>
            <a:off x="82031" y="5846567"/>
            <a:ext cx="5832648" cy="400110"/>
          </a:xfrm>
          <a:prstGeom prst="rect">
            <a:avLst/>
          </a:prstGeom>
          <a:noFill/>
        </p:spPr>
        <p:txBody>
          <a:bodyPr wrap="square" rtlCol="0">
            <a:spAutoFit/>
          </a:bodyPr>
          <a:lstStyle/>
          <a:p>
            <a:r>
              <a:rPr lang="en-US" altLang="zh-CN" sz="2000" b="1" dirty="0"/>
              <a:t>(5)</a:t>
            </a:r>
            <a:r>
              <a:rPr lang="zh-CN" altLang="en-US" sz="2000" b="1" dirty="0"/>
              <a:t>从段描述符中获得</a:t>
            </a:r>
            <a:r>
              <a:rPr lang="zh-CN" altLang="en-US" sz="2000" b="1" dirty="0">
                <a:solidFill>
                  <a:srgbClr val="0000FF"/>
                </a:solidFill>
              </a:rPr>
              <a:t>段基址</a:t>
            </a:r>
            <a:r>
              <a:rPr lang="zh-CN" altLang="en-US" sz="2000" b="1" dirty="0"/>
              <a:t>，即找到</a:t>
            </a:r>
            <a:r>
              <a:rPr lang="zh-CN" altLang="en-US" sz="2000" b="1" dirty="0">
                <a:solidFill>
                  <a:srgbClr val="0000FF"/>
                </a:solidFill>
              </a:rPr>
              <a:t>段起始地址</a:t>
            </a:r>
            <a:r>
              <a:rPr lang="zh-CN" altLang="en-US" sz="2000" b="1" dirty="0"/>
              <a:t>。</a:t>
            </a:r>
          </a:p>
        </p:txBody>
      </p:sp>
      <p:sp>
        <p:nvSpPr>
          <p:cNvPr id="9" name="文本框 8"/>
          <p:cNvSpPr txBox="1"/>
          <p:nvPr/>
        </p:nvSpPr>
        <p:spPr>
          <a:xfrm>
            <a:off x="82031" y="6223040"/>
            <a:ext cx="5947435" cy="400110"/>
          </a:xfrm>
          <a:prstGeom prst="rect">
            <a:avLst/>
          </a:prstGeom>
          <a:noFill/>
        </p:spPr>
        <p:txBody>
          <a:bodyPr wrap="square" rtlCol="0">
            <a:spAutoFit/>
          </a:bodyPr>
          <a:lstStyle/>
          <a:p>
            <a:r>
              <a:rPr lang="en-US" altLang="zh-CN" sz="2000" b="1" dirty="0"/>
              <a:t>(6)</a:t>
            </a:r>
            <a:r>
              <a:rPr lang="zh-CN" altLang="en-US" sz="2000" b="1" dirty="0"/>
              <a:t>从段基址偏移</a:t>
            </a:r>
            <a:r>
              <a:rPr lang="zh-CN" altLang="en-US" sz="2000" b="1" dirty="0">
                <a:solidFill>
                  <a:srgbClr val="0000FF"/>
                </a:solidFill>
              </a:rPr>
              <a:t>段内地址</a:t>
            </a:r>
            <a:r>
              <a:rPr lang="zh-CN" altLang="en-US" sz="2000" b="1" dirty="0"/>
              <a:t>即是最终的</a:t>
            </a:r>
            <a:r>
              <a:rPr lang="zh-CN" altLang="en-US" sz="2000" b="1" dirty="0">
                <a:solidFill>
                  <a:srgbClr val="0000FF"/>
                </a:solidFill>
              </a:rPr>
              <a:t>线性地址</a:t>
            </a:r>
          </a:p>
        </p:txBody>
      </p:sp>
      <p:grpSp>
        <p:nvGrpSpPr>
          <p:cNvPr id="10" name="组合 9"/>
          <p:cNvGrpSpPr/>
          <p:nvPr/>
        </p:nvGrpSpPr>
        <p:grpSpPr>
          <a:xfrm>
            <a:off x="2033719" y="1998381"/>
            <a:ext cx="2003011" cy="614599"/>
            <a:chOff x="1043607" y="1280747"/>
            <a:chExt cx="2003011" cy="614599"/>
          </a:xfrm>
        </p:grpSpPr>
        <p:sp>
          <p:nvSpPr>
            <p:cNvPr id="11" name="文本框 10"/>
            <p:cNvSpPr txBox="1"/>
            <p:nvPr/>
          </p:nvSpPr>
          <p:spPr>
            <a:xfrm>
              <a:off x="1115616" y="1556792"/>
              <a:ext cx="1800200" cy="338554"/>
            </a:xfrm>
            <a:prstGeom prst="rect">
              <a:avLst/>
            </a:prstGeom>
            <a:solidFill>
              <a:schemeClr val="bg1"/>
            </a:solidFill>
            <a:ln>
              <a:solidFill>
                <a:schemeClr val="tx1"/>
              </a:solidFill>
            </a:ln>
          </p:spPr>
          <p:txBody>
            <a:bodyPr wrap="square" rtlCol="0">
              <a:spAutoFit/>
            </a:bodyPr>
            <a:lstStyle/>
            <a:p>
              <a:r>
                <a:rPr lang="zh-CN" altLang="en-US" sz="1600" dirty="0"/>
                <a:t>    基   址     限长</a:t>
              </a:r>
            </a:p>
          </p:txBody>
        </p:sp>
        <p:sp>
          <p:nvSpPr>
            <p:cNvPr id="12" name="文本框 11"/>
            <p:cNvSpPr txBox="1"/>
            <p:nvPr/>
          </p:nvSpPr>
          <p:spPr>
            <a:xfrm>
              <a:off x="1043607" y="1280747"/>
              <a:ext cx="2003011" cy="307777"/>
            </a:xfrm>
            <a:prstGeom prst="rect">
              <a:avLst/>
            </a:prstGeom>
            <a:noFill/>
          </p:spPr>
          <p:txBody>
            <a:bodyPr wrap="square" rtlCol="0">
              <a:spAutoFit/>
            </a:bodyPr>
            <a:lstStyle/>
            <a:p>
              <a:r>
                <a:rPr lang="en-US" altLang="zh-CN" sz="1400" dirty="0"/>
                <a:t>47                  15      0</a:t>
              </a:r>
              <a:endParaRPr lang="zh-CN" altLang="en-US" sz="1400" dirty="0"/>
            </a:p>
          </p:txBody>
        </p:sp>
        <p:cxnSp>
          <p:nvCxnSpPr>
            <p:cNvPr id="13" name="直接连接符 12"/>
            <p:cNvCxnSpPr/>
            <p:nvPr/>
          </p:nvCxnSpPr>
          <p:spPr bwMode="auto">
            <a:xfrm>
              <a:off x="2339752" y="1556792"/>
              <a:ext cx="0" cy="338554"/>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 name="矩形 13"/>
          <p:cNvSpPr/>
          <p:nvPr/>
        </p:nvSpPr>
        <p:spPr bwMode="auto">
          <a:xfrm>
            <a:off x="4337976" y="1201118"/>
            <a:ext cx="1006166" cy="3720371"/>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5" name="直接连接符 14"/>
          <p:cNvCxnSpPr/>
          <p:nvPr/>
        </p:nvCxnSpPr>
        <p:spPr bwMode="auto">
          <a:xfrm>
            <a:off x="4337976" y="1566333"/>
            <a:ext cx="100811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p:cNvCxnSpPr/>
          <p:nvPr/>
        </p:nvCxnSpPr>
        <p:spPr bwMode="auto">
          <a:xfrm flipV="1">
            <a:off x="2753800" y="1566333"/>
            <a:ext cx="0" cy="708093"/>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p:cNvCxnSpPr/>
          <p:nvPr/>
        </p:nvCxnSpPr>
        <p:spPr bwMode="auto">
          <a:xfrm>
            <a:off x="2753800" y="1566333"/>
            <a:ext cx="1584176" cy="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左大括号 17"/>
          <p:cNvSpPr/>
          <p:nvPr/>
        </p:nvSpPr>
        <p:spPr bwMode="auto">
          <a:xfrm>
            <a:off x="4036731" y="1658086"/>
            <a:ext cx="229238" cy="528936"/>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19" name="直接连接符 18"/>
          <p:cNvCxnSpPr/>
          <p:nvPr/>
        </p:nvCxnSpPr>
        <p:spPr bwMode="auto">
          <a:xfrm>
            <a:off x="4337976" y="2187022"/>
            <a:ext cx="100811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flipV="1">
            <a:off x="3617896" y="1926373"/>
            <a:ext cx="0" cy="348054"/>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箭头连接符 20"/>
          <p:cNvCxnSpPr>
            <a:endCxn id="18" idx="1"/>
          </p:cNvCxnSpPr>
          <p:nvPr/>
        </p:nvCxnSpPr>
        <p:spPr bwMode="auto">
          <a:xfrm flipV="1">
            <a:off x="3617896" y="1922554"/>
            <a:ext cx="418835" cy="3819"/>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文本框 21"/>
          <p:cNvSpPr txBox="1"/>
          <p:nvPr/>
        </p:nvSpPr>
        <p:spPr>
          <a:xfrm>
            <a:off x="4432773" y="1659027"/>
            <a:ext cx="769299" cy="400110"/>
          </a:xfrm>
          <a:prstGeom prst="rect">
            <a:avLst/>
          </a:prstGeom>
          <a:noFill/>
        </p:spPr>
        <p:txBody>
          <a:bodyPr wrap="square" rtlCol="0">
            <a:spAutoFit/>
          </a:bodyPr>
          <a:lstStyle/>
          <a:p>
            <a:r>
              <a:rPr lang="en-US" altLang="zh-CN" sz="2000" dirty="0"/>
              <a:t>GDT</a:t>
            </a:r>
            <a:endParaRPr lang="zh-CN" altLang="en-US" sz="2000" dirty="0"/>
          </a:p>
        </p:txBody>
      </p:sp>
      <p:sp>
        <p:nvSpPr>
          <p:cNvPr id="23" name="矩形 22"/>
          <p:cNvSpPr/>
          <p:nvPr/>
        </p:nvSpPr>
        <p:spPr bwMode="auto">
          <a:xfrm>
            <a:off x="5820583" y="1417143"/>
            <a:ext cx="1080457" cy="1830296"/>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4" name="文本框 23"/>
          <p:cNvSpPr txBox="1"/>
          <p:nvPr/>
        </p:nvSpPr>
        <p:spPr>
          <a:xfrm>
            <a:off x="5927520" y="1417142"/>
            <a:ext cx="924173" cy="332837"/>
          </a:xfrm>
          <a:prstGeom prst="rect">
            <a:avLst/>
          </a:prstGeom>
          <a:noFill/>
        </p:spPr>
        <p:txBody>
          <a:bodyPr wrap="square" rtlCol="0">
            <a:spAutoFit/>
          </a:bodyPr>
          <a:lstStyle/>
          <a:p>
            <a:r>
              <a:rPr lang="zh-CN" altLang="en-US" sz="1400" dirty="0"/>
              <a:t>描述符</a:t>
            </a:r>
            <a:r>
              <a:rPr lang="en-US" altLang="zh-CN" sz="1400" dirty="0"/>
              <a:t>0</a:t>
            </a:r>
            <a:endParaRPr lang="zh-CN" altLang="en-US" sz="1400" dirty="0"/>
          </a:p>
        </p:txBody>
      </p:sp>
      <p:cxnSp>
        <p:nvCxnSpPr>
          <p:cNvPr id="25" name="直接连接符 24"/>
          <p:cNvCxnSpPr/>
          <p:nvPr/>
        </p:nvCxnSpPr>
        <p:spPr bwMode="auto">
          <a:xfrm>
            <a:off x="5820583" y="1749979"/>
            <a:ext cx="1078511"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文本框 25"/>
          <p:cNvSpPr txBox="1"/>
          <p:nvPr/>
        </p:nvSpPr>
        <p:spPr>
          <a:xfrm>
            <a:off x="5922152" y="1723116"/>
            <a:ext cx="962207" cy="332837"/>
          </a:xfrm>
          <a:prstGeom prst="rect">
            <a:avLst/>
          </a:prstGeom>
          <a:noFill/>
        </p:spPr>
        <p:txBody>
          <a:bodyPr wrap="square" rtlCol="0">
            <a:spAutoFit/>
          </a:bodyPr>
          <a:lstStyle/>
          <a:p>
            <a:r>
              <a:rPr lang="zh-CN" altLang="en-US" sz="1400" dirty="0"/>
              <a:t>描述符</a:t>
            </a:r>
            <a:r>
              <a:rPr lang="en-US" altLang="zh-CN" sz="1400" dirty="0"/>
              <a:t>1</a:t>
            </a:r>
            <a:endParaRPr lang="zh-CN" altLang="en-US" sz="1400" dirty="0"/>
          </a:p>
        </p:txBody>
      </p:sp>
      <p:cxnSp>
        <p:nvCxnSpPr>
          <p:cNvPr id="27" name="直接连接符 26"/>
          <p:cNvCxnSpPr/>
          <p:nvPr/>
        </p:nvCxnSpPr>
        <p:spPr bwMode="auto">
          <a:xfrm>
            <a:off x="5820583" y="2045707"/>
            <a:ext cx="1075223"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连接符 27"/>
          <p:cNvCxnSpPr/>
          <p:nvPr/>
        </p:nvCxnSpPr>
        <p:spPr bwMode="auto">
          <a:xfrm>
            <a:off x="5820583" y="2377153"/>
            <a:ext cx="1075223"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直接连接符 28"/>
          <p:cNvCxnSpPr/>
          <p:nvPr/>
        </p:nvCxnSpPr>
        <p:spPr bwMode="auto">
          <a:xfrm>
            <a:off x="5820583" y="2718461"/>
            <a:ext cx="1075223"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 name="文本框 29"/>
          <p:cNvSpPr txBox="1"/>
          <p:nvPr/>
        </p:nvSpPr>
        <p:spPr>
          <a:xfrm>
            <a:off x="5782078" y="2375604"/>
            <a:ext cx="1322931" cy="332837"/>
          </a:xfrm>
          <a:prstGeom prst="rect">
            <a:avLst/>
          </a:prstGeom>
          <a:noFill/>
        </p:spPr>
        <p:txBody>
          <a:bodyPr wrap="square" rtlCol="0">
            <a:spAutoFit/>
          </a:bodyPr>
          <a:lstStyle/>
          <a:p>
            <a:r>
              <a:rPr lang="en-US" altLang="zh-CN" sz="1400" dirty="0"/>
              <a:t>LDT1</a:t>
            </a:r>
            <a:r>
              <a:rPr lang="zh-CN" altLang="en-US" sz="1400" dirty="0"/>
              <a:t>描述符</a:t>
            </a:r>
          </a:p>
        </p:txBody>
      </p:sp>
      <p:sp>
        <p:nvSpPr>
          <p:cNvPr id="31" name="文本框 30"/>
          <p:cNvSpPr txBox="1"/>
          <p:nvPr/>
        </p:nvSpPr>
        <p:spPr>
          <a:xfrm>
            <a:off x="6104684" y="1854981"/>
            <a:ext cx="638767" cy="499255"/>
          </a:xfrm>
          <a:prstGeom prst="rect">
            <a:avLst/>
          </a:prstGeom>
          <a:noFill/>
        </p:spPr>
        <p:txBody>
          <a:bodyPr wrap="square" rtlCol="0">
            <a:spAutoFit/>
          </a:bodyPr>
          <a:lstStyle/>
          <a:p>
            <a:r>
              <a:rPr lang="en-US" altLang="zh-CN" dirty="0"/>
              <a:t>…</a:t>
            </a:r>
            <a:endParaRPr lang="zh-CN" altLang="en-US" dirty="0"/>
          </a:p>
        </p:txBody>
      </p:sp>
      <p:sp>
        <p:nvSpPr>
          <p:cNvPr id="32" name="文本框 31"/>
          <p:cNvSpPr txBox="1"/>
          <p:nvPr/>
        </p:nvSpPr>
        <p:spPr>
          <a:xfrm>
            <a:off x="6104683" y="2815153"/>
            <a:ext cx="638767" cy="499255"/>
          </a:xfrm>
          <a:prstGeom prst="rect">
            <a:avLst/>
          </a:prstGeom>
          <a:noFill/>
        </p:spPr>
        <p:txBody>
          <a:bodyPr wrap="square" rtlCol="0">
            <a:spAutoFit/>
          </a:bodyPr>
          <a:lstStyle/>
          <a:p>
            <a:r>
              <a:rPr lang="en-US" altLang="zh-CN" dirty="0"/>
              <a:t>…</a:t>
            </a:r>
            <a:endParaRPr lang="zh-CN" altLang="en-US" dirty="0"/>
          </a:p>
        </p:txBody>
      </p:sp>
      <p:sp>
        <p:nvSpPr>
          <p:cNvPr id="33" name="文本框 32"/>
          <p:cNvSpPr txBox="1"/>
          <p:nvPr/>
        </p:nvSpPr>
        <p:spPr>
          <a:xfrm>
            <a:off x="6066570" y="1062749"/>
            <a:ext cx="769299" cy="400110"/>
          </a:xfrm>
          <a:prstGeom prst="rect">
            <a:avLst/>
          </a:prstGeom>
          <a:noFill/>
        </p:spPr>
        <p:txBody>
          <a:bodyPr wrap="square" rtlCol="0">
            <a:spAutoFit/>
          </a:bodyPr>
          <a:lstStyle/>
          <a:p>
            <a:r>
              <a:rPr lang="en-US" altLang="zh-CN" sz="2000" dirty="0"/>
              <a:t>GDT</a:t>
            </a:r>
            <a:endParaRPr lang="zh-CN" altLang="en-US" sz="2000" dirty="0"/>
          </a:p>
        </p:txBody>
      </p:sp>
      <p:cxnSp>
        <p:nvCxnSpPr>
          <p:cNvPr id="34" name="直接连接符 33"/>
          <p:cNvCxnSpPr/>
          <p:nvPr/>
        </p:nvCxnSpPr>
        <p:spPr bwMode="auto">
          <a:xfrm flipV="1">
            <a:off x="5346088" y="1415022"/>
            <a:ext cx="474495" cy="151312"/>
          </a:xfrm>
          <a:prstGeom prst="line">
            <a:avLst/>
          </a:prstGeom>
          <a:noFill/>
          <a:ln w="9525" cap="flat" cmpd="sng" algn="ctr">
            <a:solidFill>
              <a:schemeClr val="tx1"/>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连接符 34"/>
          <p:cNvCxnSpPr/>
          <p:nvPr/>
        </p:nvCxnSpPr>
        <p:spPr bwMode="auto">
          <a:xfrm>
            <a:off x="5346087" y="2198574"/>
            <a:ext cx="474496" cy="1020102"/>
          </a:xfrm>
          <a:prstGeom prst="line">
            <a:avLst/>
          </a:prstGeom>
          <a:noFill/>
          <a:ln w="9525" cap="flat" cmpd="sng" algn="ctr">
            <a:solidFill>
              <a:schemeClr val="tx1"/>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直接连接符 35"/>
          <p:cNvCxnSpPr/>
          <p:nvPr/>
        </p:nvCxnSpPr>
        <p:spPr bwMode="auto">
          <a:xfrm>
            <a:off x="4337976" y="2718461"/>
            <a:ext cx="100811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直接连接符 36"/>
          <p:cNvCxnSpPr/>
          <p:nvPr/>
        </p:nvCxnSpPr>
        <p:spPr bwMode="auto">
          <a:xfrm>
            <a:off x="4337976" y="3222517"/>
            <a:ext cx="100811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文本框 37"/>
          <p:cNvSpPr txBox="1"/>
          <p:nvPr/>
        </p:nvSpPr>
        <p:spPr>
          <a:xfrm>
            <a:off x="4556191" y="2033452"/>
            <a:ext cx="571681" cy="461665"/>
          </a:xfrm>
          <a:prstGeom prst="rect">
            <a:avLst/>
          </a:prstGeom>
          <a:noFill/>
        </p:spPr>
        <p:txBody>
          <a:bodyPr wrap="square" rtlCol="0">
            <a:spAutoFit/>
          </a:bodyPr>
          <a:lstStyle/>
          <a:p>
            <a:r>
              <a:rPr lang="en-US" altLang="zh-CN" dirty="0"/>
              <a:t>…</a:t>
            </a:r>
            <a:endParaRPr lang="zh-CN" altLang="en-US" dirty="0"/>
          </a:p>
        </p:txBody>
      </p:sp>
      <p:sp>
        <p:nvSpPr>
          <p:cNvPr id="39" name="文本框 38"/>
          <p:cNvSpPr txBox="1"/>
          <p:nvPr/>
        </p:nvSpPr>
        <p:spPr>
          <a:xfrm>
            <a:off x="4531581" y="3123125"/>
            <a:ext cx="571681" cy="461665"/>
          </a:xfrm>
          <a:prstGeom prst="rect">
            <a:avLst/>
          </a:prstGeom>
          <a:noFill/>
        </p:spPr>
        <p:txBody>
          <a:bodyPr wrap="square" rtlCol="0">
            <a:spAutoFit/>
          </a:bodyPr>
          <a:lstStyle/>
          <a:p>
            <a:r>
              <a:rPr lang="en-US" altLang="zh-CN" dirty="0"/>
              <a:t>…</a:t>
            </a:r>
            <a:endParaRPr lang="zh-CN" altLang="en-US" dirty="0"/>
          </a:p>
        </p:txBody>
      </p:sp>
      <p:grpSp>
        <p:nvGrpSpPr>
          <p:cNvPr id="40" name="组合 39"/>
          <p:cNvGrpSpPr/>
          <p:nvPr/>
        </p:nvGrpSpPr>
        <p:grpSpPr>
          <a:xfrm>
            <a:off x="7015485" y="1460626"/>
            <a:ext cx="2003011" cy="614599"/>
            <a:chOff x="1043607" y="1280747"/>
            <a:chExt cx="2003011" cy="614599"/>
          </a:xfrm>
        </p:grpSpPr>
        <p:sp>
          <p:nvSpPr>
            <p:cNvPr id="41" name="文本框 40"/>
            <p:cNvSpPr txBox="1"/>
            <p:nvPr/>
          </p:nvSpPr>
          <p:spPr>
            <a:xfrm>
              <a:off x="1115616" y="1556792"/>
              <a:ext cx="1800200" cy="338554"/>
            </a:xfrm>
            <a:prstGeom prst="rect">
              <a:avLst/>
            </a:prstGeom>
            <a:solidFill>
              <a:schemeClr val="bg1"/>
            </a:solidFill>
            <a:ln>
              <a:solidFill>
                <a:schemeClr val="tx1"/>
              </a:solidFill>
            </a:ln>
          </p:spPr>
          <p:txBody>
            <a:bodyPr wrap="square" rtlCol="0">
              <a:spAutoFit/>
            </a:bodyPr>
            <a:lstStyle/>
            <a:p>
              <a:r>
                <a:rPr lang="zh-CN" altLang="en-US" sz="1600" dirty="0"/>
                <a:t>    索引值</a:t>
              </a:r>
              <a:r>
                <a:rPr lang="en-US" altLang="zh-CN" sz="1600" dirty="0"/>
                <a:t>n</a:t>
              </a:r>
              <a:endParaRPr lang="zh-CN" altLang="en-US" sz="1600" dirty="0"/>
            </a:p>
          </p:txBody>
        </p:sp>
        <p:sp>
          <p:nvSpPr>
            <p:cNvPr id="42" name="文本框 41"/>
            <p:cNvSpPr txBox="1"/>
            <p:nvPr/>
          </p:nvSpPr>
          <p:spPr>
            <a:xfrm>
              <a:off x="1043607" y="1280747"/>
              <a:ext cx="2003011" cy="307777"/>
            </a:xfrm>
            <a:prstGeom prst="rect">
              <a:avLst/>
            </a:prstGeom>
            <a:noFill/>
          </p:spPr>
          <p:txBody>
            <a:bodyPr wrap="square" rtlCol="0">
              <a:spAutoFit/>
            </a:bodyPr>
            <a:lstStyle/>
            <a:p>
              <a:r>
                <a:rPr lang="en-US" altLang="zh-CN" sz="1400" dirty="0"/>
                <a:t>15                  3 2 1 0</a:t>
              </a:r>
              <a:endParaRPr lang="zh-CN" altLang="en-US" sz="1400" dirty="0"/>
            </a:p>
          </p:txBody>
        </p:sp>
        <p:cxnSp>
          <p:nvCxnSpPr>
            <p:cNvPr id="43" name="直接连接符 42"/>
            <p:cNvCxnSpPr/>
            <p:nvPr/>
          </p:nvCxnSpPr>
          <p:spPr bwMode="auto">
            <a:xfrm>
              <a:off x="2339752" y="1556792"/>
              <a:ext cx="0" cy="338554"/>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4" name="文本框 43"/>
          <p:cNvSpPr txBox="1"/>
          <p:nvPr/>
        </p:nvSpPr>
        <p:spPr>
          <a:xfrm>
            <a:off x="6860767" y="1428006"/>
            <a:ext cx="288032" cy="307777"/>
          </a:xfrm>
          <a:prstGeom prst="rect">
            <a:avLst/>
          </a:prstGeom>
          <a:noFill/>
        </p:spPr>
        <p:txBody>
          <a:bodyPr wrap="square" rtlCol="0">
            <a:spAutoFit/>
          </a:bodyPr>
          <a:lstStyle/>
          <a:p>
            <a:r>
              <a:rPr lang="en-US" altLang="zh-CN" sz="1400" dirty="0"/>
              <a:t>0</a:t>
            </a:r>
            <a:endParaRPr lang="zh-CN" altLang="en-US" sz="1400" dirty="0"/>
          </a:p>
        </p:txBody>
      </p:sp>
      <p:sp>
        <p:nvSpPr>
          <p:cNvPr id="45" name="文本框 44"/>
          <p:cNvSpPr txBox="1"/>
          <p:nvPr/>
        </p:nvSpPr>
        <p:spPr>
          <a:xfrm>
            <a:off x="6869216" y="1689961"/>
            <a:ext cx="288032" cy="307777"/>
          </a:xfrm>
          <a:prstGeom prst="rect">
            <a:avLst/>
          </a:prstGeom>
          <a:noFill/>
        </p:spPr>
        <p:txBody>
          <a:bodyPr wrap="square" rtlCol="0">
            <a:spAutoFit/>
          </a:bodyPr>
          <a:lstStyle/>
          <a:p>
            <a:r>
              <a:rPr lang="en-US" altLang="zh-CN" sz="1400" dirty="0"/>
              <a:t>1</a:t>
            </a:r>
            <a:endParaRPr lang="zh-CN" altLang="en-US" sz="1400" dirty="0"/>
          </a:p>
        </p:txBody>
      </p:sp>
      <p:sp>
        <p:nvSpPr>
          <p:cNvPr id="46" name="文本框 45"/>
          <p:cNvSpPr txBox="1"/>
          <p:nvPr/>
        </p:nvSpPr>
        <p:spPr>
          <a:xfrm>
            <a:off x="6860767" y="2304872"/>
            <a:ext cx="288032" cy="307777"/>
          </a:xfrm>
          <a:prstGeom prst="rect">
            <a:avLst/>
          </a:prstGeom>
          <a:noFill/>
        </p:spPr>
        <p:txBody>
          <a:bodyPr wrap="square" rtlCol="0">
            <a:spAutoFit/>
          </a:bodyPr>
          <a:lstStyle/>
          <a:p>
            <a:r>
              <a:rPr lang="en-US" altLang="zh-CN" sz="1400" dirty="0"/>
              <a:t>n</a:t>
            </a:r>
            <a:endParaRPr lang="zh-CN" altLang="en-US" sz="1400" dirty="0"/>
          </a:p>
        </p:txBody>
      </p:sp>
      <p:cxnSp>
        <p:nvCxnSpPr>
          <p:cNvPr id="47" name="直接连接符 46"/>
          <p:cNvCxnSpPr/>
          <p:nvPr/>
        </p:nvCxnSpPr>
        <p:spPr bwMode="auto">
          <a:xfrm>
            <a:off x="7794360" y="2070389"/>
            <a:ext cx="0" cy="368478"/>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直接箭头连接符 47"/>
          <p:cNvCxnSpPr>
            <a:endCxn id="46" idx="3"/>
          </p:cNvCxnSpPr>
          <p:nvPr/>
        </p:nvCxnSpPr>
        <p:spPr bwMode="auto">
          <a:xfrm flipH="1">
            <a:off x="7148799" y="2458761"/>
            <a:ext cx="645561" cy="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9" name="文本框 48"/>
          <p:cNvSpPr txBox="1"/>
          <p:nvPr/>
        </p:nvSpPr>
        <p:spPr>
          <a:xfrm>
            <a:off x="7600422" y="1195391"/>
            <a:ext cx="865731" cy="369332"/>
          </a:xfrm>
          <a:prstGeom prst="rect">
            <a:avLst/>
          </a:prstGeom>
          <a:noFill/>
        </p:spPr>
        <p:txBody>
          <a:bodyPr wrap="square" rtlCol="0">
            <a:spAutoFit/>
          </a:bodyPr>
          <a:lstStyle/>
          <a:p>
            <a:r>
              <a:rPr lang="en-US" altLang="zh-CN" sz="1800" dirty="0"/>
              <a:t>LDTR</a:t>
            </a:r>
            <a:endParaRPr lang="zh-CN" altLang="en-US" sz="1800" dirty="0"/>
          </a:p>
        </p:txBody>
      </p:sp>
      <p:sp>
        <p:nvSpPr>
          <p:cNvPr id="50" name="文本框 49"/>
          <p:cNvSpPr txBox="1"/>
          <p:nvPr/>
        </p:nvSpPr>
        <p:spPr>
          <a:xfrm>
            <a:off x="2603107" y="2599223"/>
            <a:ext cx="864234" cy="369332"/>
          </a:xfrm>
          <a:prstGeom prst="rect">
            <a:avLst/>
          </a:prstGeom>
          <a:noFill/>
        </p:spPr>
        <p:txBody>
          <a:bodyPr wrap="square" rtlCol="0">
            <a:spAutoFit/>
          </a:bodyPr>
          <a:lstStyle/>
          <a:p>
            <a:r>
              <a:rPr lang="en-US" altLang="zh-CN" sz="1800" dirty="0"/>
              <a:t>GDTR</a:t>
            </a:r>
            <a:endParaRPr lang="zh-CN" altLang="en-US" sz="1800" dirty="0"/>
          </a:p>
        </p:txBody>
      </p:sp>
      <p:sp>
        <p:nvSpPr>
          <p:cNvPr id="51" name="文本框 50"/>
          <p:cNvSpPr txBox="1"/>
          <p:nvPr/>
        </p:nvSpPr>
        <p:spPr>
          <a:xfrm>
            <a:off x="3017783" y="1227951"/>
            <a:ext cx="336131" cy="400110"/>
          </a:xfrm>
          <a:prstGeom prst="rect">
            <a:avLst/>
          </a:prstGeom>
          <a:noFill/>
        </p:spPr>
        <p:txBody>
          <a:bodyPr wrap="square" rtlCol="0">
            <a:spAutoFit/>
          </a:bodyPr>
          <a:lstStyle/>
          <a:p>
            <a:r>
              <a:rPr lang="en-US" altLang="zh-CN" sz="2000" dirty="0">
                <a:solidFill>
                  <a:srgbClr val="FF0000"/>
                </a:solidFill>
              </a:rPr>
              <a:t>1</a:t>
            </a:r>
            <a:endParaRPr lang="zh-CN" altLang="en-US" sz="2000" dirty="0">
              <a:solidFill>
                <a:srgbClr val="FF0000"/>
              </a:solidFill>
            </a:endParaRPr>
          </a:p>
        </p:txBody>
      </p:sp>
      <p:sp>
        <p:nvSpPr>
          <p:cNvPr id="52" name="文本框 51"/>
          <p:cNvSpPr txBox="1"/>
          <p:nvPr/>
        </p:nvSpPr>
        <p:spPr>
          <a:xfrm>
            <a:off x="7314213" y="2102327"/>
            <a:ext cx="336131" cy="400110"/>
          </a:xfrm>
          <a:prstGeom prst="rect">
            <a:avLst/>
          </a:prstGeom>
          <a:noFill/>
        </p:spPr>
        <p:txBody>
          <a:bodyPr wrap="square" rtlCol="0">
            <a:spAutoFit/>
          </a:bodyPr>
          <a:lstStyle/>
          <a:p>
            <a:r>
              <a:rPr lang="en-US" altLang="zh-CN" sz="2000" dirty="0">
                <a:solidFill>
                  <a:srgbClr val="FF0000"/>
                </a:solidFill>
              </a:rPr>
              <a:t>2</a:t>
            </a:r>
            <a:endParaRPr lang="zh-CN" altLang="en-US" sz="2000" dirty="0">
              <a:solidFill>
                <a:srgbClr val="FF0000"/>
              </a:solidFill>
            </a:endParaRPr>
          </a:p>
        </p:txBody>
      </p:sp>
      <p:sp>
        <p:nvSpPr>
          <p:cNvPr id="53" name="文本框 52"/>
          <p:cNvSpPr txBox="1"/>
          <p:nvPr/>
        </p:nvSpPr>
        <p:spPr>
          <a:xfrm>
            <a:off x="5764563" y="2675206"/>
            <a:ext cx="1322931" cy="307777"/>
          </a:xfrm>
          <a:prstGeom prst="rect">
            <a:avLst/>
          </a:prstGeom>
          <a:noFill/>
        </p:spPr>
        <p:txBody>
          <a:bodyPr wrap="square" rtlCol="0">
            <a:spAutoFit/>
          </a:bodyPr>
          <a:lstStyle/>
          <a:p>
            <a:r>
              <a:rPr lang="en-US" altLang="zh-CN" sz="1400" dirty="0"/>
              <a:t>LDT2</a:t>
            </a:r>
            <a:r>
              <a:rPr lang="zh-CN" altLang="en-US" sz="1400" dirty="0"/>
              <a:t>描述符</a:t>
            </a:r>
          </a:p>
        </p:txBody>
      </p:sp>
      <p:cxnSp>
        <p:nvCxnSpPr>
          <p:cNvPr id="54" name="直接连接符 53"/>
          <p:cNvCxnSpPr/>
          <p:nvPr/>
        </p:nvCxnSpPr>
        <p:spPr bwMode="auto">
          <a:xfrm>
            <a:off x="5809136" y="3006493"/>
            <a:ext cx="1075223"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5" name="矩形 54"/>
          <p:cNvSpPr/>
          <p:nvPr/>
        </p:nvSpPr>
        <p:spPr bwMode="auto">
          <a:xfrm>
            <a:off x="5827925" y="3473458"/>
            <a:ext cx="1071169" cy="1448031"/>
          </a:xfrm>
          <a:prstGeom prst="rect">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56" name="文本框 55"/>
          <p:cNvSpPr txBox="1"/>
          <p:nvPr/>
        </p:nvSpPr>
        <p:spPr>
          <a:xfrm>
            <a:off x="5934862" y="3473457"/>
            <a:ext cx="924173" cy="332837"/>
          </a:xfrm>
          <a:prstGeom prst="rect">
            <a:avLst/>
          </a:prstGeom>
          <a:noFill/>
        </p:spPr>
        <p:txBody>
          <a:bodyPr wrap="square" rtlCol="0">
            <a:spAutoFit/>
          </a:bodyPr>
          <a:lstStyle/>
          <a:p>
            <a:r>
              <a:rPr lang="zh-CN" altLang="en-US" sz="1400" dirty="0"/>
              <a:t>描述符</a:t>
            </a:r>
            <a:r>
              <a:rPr lang="en-US" altLang="zh-CN" sz="1400" dirty="0"/>
              <a:t>0</a:t>
            </a:r>
            <a:endParaRPr lang="zh-CN" altLang="en-US" sz="1400" dirty="0"/>
          </a:p>
        </p:txBody>
      </p:sp>
      <p:cxnSp>
        <p:nvCxnSpPr>
          <p:cNvPr id="57" name="直接连接符 56"/>
          <p:cNvCxnSpPr/>
          <p:nvPr/>
        </p:nvCxnSpPr>
        <p:spPr bwMode="auto">
          <a:xfrm>
            <a:off x="5827925" y="3806294"/>
            <a:ext cx="1078511"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文本框 57"/>
          <p:cNvSpPr txBox="1"/>
          <p:nvPr/>
        </p:nvSpPr>
        <p:spPr>
          <a:xfrm>
            <a:off x="5929494" y="3779431"/>
            <a:ext cx="962207" cy="332837"/>
          </a:xfrm>
          <a:prstGeom prst="rect">
            <a:avLst/>
          </a:prstGeom>
          <a:noFill/>
        </p:spPr>
        <p:txBody>
          <a:bodyPr wrap="square" rtlCol="0">
            <a:spAutoFit/>
          </a:bodyPr>
          <a:lstStyle/>
          <a:p>
            <a:r>
              <a:rPr lang="zh-CN" altLang="en-US" sz="1400" dirty="0"/>
              <a:t>描述符</a:t>
            </a:r>
            <a:r>
              <a:rPr lang="en-US" altLang="zh-CN" sz="1400" dirty="0"/>
              <a:t>1</a:t>
            </a:r>
            <a:endParaRPr lang="zh-CN" altLang="en-US" sz="1400" dirty="0"/>
          </a:p>
        </p:txBody>
      </p:sp>
      <p:cxnSp>
        <p:nvCxnSpPr>
          <p:cNvPr id="59" name="直接连接符 58"/>
          <p:cNvCxnSpPr/>
          <p:nvPr/>
        </p:nvCxnSpPr>
        <p:spPr bwMode="auto">
          <a:xfrm>
            <a:off x="5827925" y="4102022"/>
            <a:ext cx="1075223"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直接连接符 59"/>
          <p:cNvCxnSpPr/>
          <p:nvPr/>
        </p:nvCxnSpPr>
        <p:spPr bwMode="auto">
          <a:xfrm>
            <a:off x="5827925" y="4302637"/>
            <a:ext cx="1075223"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直接连接符 60"/>
          <p:cNvCxnSpPr/>
          <p:nvPr/>
        </p:nvCxnSpPr>
        <p:spPr bwMode="auto">
          <a:xfrm>
            <a:off x="5833594" y="4625548"/>
            <a:ext cx="1075223"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文本框 61"/>
          <p:cNvSpPr txBox="1"/>
          <p:nvPr/>
        </p:nvSpPr>
        <p:spPr>
          <a:xfrm>
            <a:off x="6054939" y="3890061"/>
            <a:ext cx="638767" cy="499255"/>
          </a:xfrm>
          <a:prstGeom prst="rect">
            <a:avLst/>
          </a:prstGeom>
          <a:noFill/>
        </p:spPr>
        <p:txBody>
          <a:bodyPr wrap="square" rtlCol="0">
            <a:spAutoFit/>
          </a:bodyPr>
          <a:lstStyle/>
          <a:p>
            <a:r>
              <a:rPr lang="en-US" altLang="zh-CN" dirty="0"/>
              <a:t>…</a:t>
            </a:r>
            <a:endParaRPr lang="zh-CN" altLang="en-US" dirty="0"/>
          </a:p>
        </p:txBody>
      </p:sp>
      <p:sp>
        <p:nvSpPr>
          <p:cNvPr id="63" name="文本框 62"/>
          <p:cNvSpPr txBox="1"/>
          <p:nvPr/>
        </p:nvSpPr>
        <p:spPr>
          <a:xfrm>
            <a:off x="6054939" y="4445104"/>
            <a:ext cx="494781" cy="461665"/>
          </a:xfrm>
          <a:prstGeom prst="rect">
            <a:avLst/>
          </a:prstGeom>
          <a:noFill/>
        </p:spPr>
        <p:txBody>
          <a:bodyPr wrap="square" rtlCol="0">
            <a:spAutoFit/>
          </a:bodyPr>
          <a:lstStyle/>
          <a:p>
            <a:r>
              <a:rPr lang="en-US" altLang="zh-CN" dirty="0"/>
              <a:t>…</a:t>
            </a:r>
            <a:endParaRPr lang="zh-CN" altLang="en-US" dirty="0"/>
          </a:p>
        </p:txBody>
      </p:sp>
      <p:sp>
        <p:nvSpPr>
          <p:cNvPr id="64" name="文本框 63"/>
          <p:cNvSpPr txBox="1"/>
          <p:nvPr/>
        </p:nvSpPr>
        <p:spPr>
          <a:xfrm>
            <a:off x="5958719" y="4302637"/>
            <a:ext cx="971545" cy="307777"/>
          </a:xfrm>
          <a:prstGeom prst="rect">
            <a:avLst/>
          </a:prstGeom>
          <a:noFill/>
        </p:spPr>
        <p:txBody>
          <a:bodyPr wrap="square" rtlCol="0">
            <a:spAutoFit/>
          </a:bodyPr>
          <a:lstStyle/>
          <a:p>
            <a:r>
              <a:rPr lang="zh-CN" altLang="en-US" sz="1400" dirty="0"/>
              <a:t>描述符</a:t>
            </a:r>
            <a:r>
              <a:rPr lang="en-US" altLang="zh-CN" sz="1400" dirty="0"/>
              <a:t>x</a:t>
            </a:r>
            <a:endParaRPr lang="zh-CN" altLang="en-US" sz="1400" dirty="0"/>
          </a:p>
        </p:txBody>
      </p:sp>
      <p:sp>
        <p:nvSpPr>
          <p:cNvPr id="65" name="文本框 64"/>
          <p:cNvSpPr txBox="1"/>
          <p:nvPr/>
        </p:nvSpPr>
        <p:spPr>
          <a:xfrm>
            <a:off x="4462343" y="2772711"/>
            <a:ext cx="769299" cy="400110"/>
          </a:xfrm>
          <a:prstGeom prst="rect">
            <a:avLst/>
          </a:prstGeom>
          <a:noFill/>
        </p:spPr>
        <p:txBody>
          <a:bodyPr wrap="square" rtlCol="0">
            <a:spAutoFit/>
          </a:bodyPr>
          <a:lstStyle/>
          <a:p>
            <a:r>
              <a:rPr lang="en-US" altLang="zh-CN" sz="2000" dirty="0"/>
              <a:t>LDT</a:t>
            </a:r>
            <a:endParaRPr lang="zh-CN" altLang="en-US" sz="2000" dirty="0"/>
          </a:p>
        </p:txBody>
      </p:sp>
      <p:sp>
        <p:nvSpPr>
          <p:cNvPr id="66" name="文本框 65"/>
          <p:cNvSpPr txBox="1"/>
          <p:nvPr/>
        </p:nvSpPr>
        <p:spPr>
          <a:xfrm>
            <a:off x="4462343" y="3652974"/>
            <a:ext cx="859713" cy="738664"/>
          </a:xfrm>
          <a:prstGeom prst="rect">
            <a:avLst/>
          </a:prstGeom>
          <a:noFill/>
        </p:spPr>
        <p:txBody>
          <a:bodyPr wrap="square" rtlCol="0">
            <a:spAutoFit/>
          </a:bodyPr>
          <a:lstStyle/>
          <a:p>
            <a:r>
              <a:rPr lang="zh-CN" altLang="en-US" sz="1400" dirty="0"/>
              <a:t>描述符</a:t>
            </a:r>
            <a:r>
              <a:rPr lang="en-US" altLang="zh-CN" sz="1400" dirty="0"/>
              <a:t>x</a:t>
            </a:r>
            <a:r>
              <a:rPr lang="zh-CN" altLang="en-US" sz="1400" dirty="0"/>
              <a:t>对应的内存段</a:t>
            </a:r>
          </a:p>
        </p:txBody>
      </p:sp>
      <p:cxnSp>
        <p:nvCxnSpPr>
          <p:cNvPr id="67" name="直接连接符 66"/>
          <p:cNvCxnSpPr/>
          <p:nvPr/>
        </p:nvCxnSpPr>
        <p:spPr bwMode="auto">
          <a:xfrm>
            <a:off x="4336030" y="3652974"/>
            <a:ext cx="100811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接连接符 67"/>
          <p:cNvCxnSpPr/>
          <p:nvPr/>
        </p:nvCxnSpPr>
        <p:spPr bwMode="auto">
          <a:xfrm>
            <a:off x="4337976" y="4610414"/>
            <a:ext cx="100811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直接连接符 68"/>
          <p:cNvCxnSpPr/>
          <p:nvPr/>
        </p:nvCxnSpPr>
        <p:spPr bwMode="auto">
          <a:xfrm>
            <a:off x="5353429" y="2708044"/>
            <a:ext cx="478601" cy="790474"/>
          </a:xfrm>
          <a:prstGeom prst="line">
            <a:avLst/>
          </a:prstGeom>
          <a:noFill/>
          <a:ln w="9525" cap="flat" cmpd="sng" algn="ctr">
            <a:solidFill>
              <a:schemeClr val="tx1"/>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连接符 69"/>
          <p:cNvCxnSpPr/>
          <p:nvPr/>
        </p:nvCxnSpPr>
        <p:spPr bwMode="auto">
          <a:xfrm>
            <a:off x="5343712" y="3234905"/>
            <a:ext cx="505839" cy="1671864"/>
          </a:xfrm>
          <a:prstGeom prst="line">
            <a:avLst/>
          </a:prstGeom>
          <a:noFill/>
          <a:ln w="9525" cap="flat" cmpd="sng" algn="ctr">
            <a:solidFill>
              <a:schemeClr val="tx1"/>
            </a:solidFill>
            <a:prstDash val="sys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文本框 70"/>
          <p:cNvSpPr txBox="1"/>
          <p:nvPr/>
        </p:nvSpPr>
        <p:spPr>
          <a:xfrm>
            <a:off x="5973544" y="4884122"/>
            <a:ext cx="769299" cy="400110"/>
          </a:xfrm>
          <a:prstGeom prst="rect">
            <a:avLst/>
          </a:prstGeom>
          <a:noFill/>
        </p:spPr>
        <p:txBody>
          <a:bodyPr wrap="square" rtlCol="0">
            <a:spAutoFit/>
          </a:bodyPr>
          <a:lstStyle/>
          <a:p>
            <a:r>
              <a:rPr lang="en-US" altLang="zh-CN" sz="2000" dirty="0"/>
              <a:t>LDT</a:t>
            </a:r>
            <a:endParaRPr lang="zh-CN" altLang="en-US" sz="2000" dirty="0"/>
          </a:p>
        </p:txBody>
      </p:sp>
      <p:cxnSp>
        <p:nvCxnSpPr>
          <p:cNvPr id="72" name="直接箭头连接符 71"/>
          <p:cNvCxnSpPr/>
          <p:nvPr/>
        </p:nvCxnSpPr>
        <p:spPr bwMode="auto">
          <a:xfrm flipH="1">
            <a:off x="5353429" y="3652974"/>
            <a:ext cx="239300" cy="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连接符 72"/>
          <p:cNvCxnSpPr/>
          <p:nvPr/>
        </p:nvCxnSpPr>
        <p:spPr bwMode="auto">
          <a:xfrm>
            <a:off x="5592729" y="3652974"/>
            <a:ext cx="0" cy="803551"/>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接连接符 73"/>
          <p:cNvCxnSpPr/>
          <p:nvPr/>
        </p:nvCxnSpPr>
        <p:spPr bwMode="auto">
          <a:xfrm>
            <a:off x="5592729" y="4456525"/>
            <a:ext cx="256822"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5" name="左大括号 74"/>
          <p:cNvSpPr/>
          <p:nvPr/>
        </p:nvSpPr>
        <p:spPr bwMode="auto">
          <a:xfrm>
            <a:off x="4139981" y="3779432"/>
            <a:ext cx="176339" cy="677094"/>
          </a:xfrm>
          <a:prstGeom prst="leftBrac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76" name="文本框 75"/>
          <p:cNvSpPr txBox="1"/>
          <p:nvPr/>
        </p:nvSpPr>
        <p:spPr>
          <a:xfrm flipH="1">
            <a:off x="3329863" y="3969564"/>
            <a:ext cx="964305" cy="307777"/>
          </a:xfrm>
          <a:prstGeom prst="rect">
            <a:avLst/>
          </a:prstGeom>
          <a:noFill/>
        </p:spPr>
        <p:txBody>
          <a:bodyPr wrap="square" rtlCol="0">
            <a:spAutoFit/>
          </a:bodyPr>
          <a:lstStyle/>
          <a:p>
            <a:r>
              <a:rPr lang="zh-CN" altLang="en-US" sz="1400" dirty="0">
                <a:solidFill>
                  <a:srgbClr val="0000FF"/>
                </a:solidFill>
              </a:rPr>
              <a:t>段内地址</a:t>
            </a:r>
          </a:p>
        </p:txBody>
      </p:sp>
      <p:sp>
        <p:nvSpPr>
          <p:cNvPr id="77" name="文本框 76"/>
          <p:cNvSpPr txBox="1"/>
          <p:nvPr/>
        </p:nvSpPr>
        <p:spPr>
          <a:xfrm>
            <a:off x="7296966" y="3246236"/>
            <a:ext cx="1800200" cy="338554"/>
          </a:xfrm>
          <a:prstGeom prst="rect">
            <a:avLst/>
          </a:prstGeom>
          <a:solidFill>
            <a:schemeClr val="bg1"/>
          </a:solidFill>
          <a:ln>
            <a:solidFill>
              <a:schemeClr val="tx1"/>
            </a:solidFill>
          </a:ln>
        </p:spPr>
        <p:txBody>
          <a:bodyPr wrap="square" rtlCol="0">
            <a:spAutoFit/>
          </a:bodyPr>
          <a:lstStyle/>
          <a:p>
            <a:r>
              <a:rPr lang="zh-CN" altLang="en-US" sz="1600" dirty="0"/>
              <a:t>    索引值</a:t>
            </a:r>
            <a:r>
              <a:rPr lang="en-US" altLang="zh-CN" sz="1600" dirty="0"/>
              <a:t>x</a:t>
            </a:r>
            <a:r>
              <a:rPr lang="zh-CN" altLang="en-US" sz="1600" dirty="0"/>
              <a:t>   </a:t>
            </a:r>
            <a:r>
              <a:rPr lang="en-US" altLang="zh-CN" sz="1600" dirty="0"/>
              <a:t>1</a:t>
            </a:r>
            <a:endParaRPr lang="zh-CN" altLang="en-US" sz="1600" dirty="0"/>
          </a:p>
        </p:txBody>
      </p:sp>
      <p:sp>
        <p:nvSpPr>
          <p:cNvPr id="78" name="文本框 77"/>
          <p:cNvSpPr txBox="1"/>
          <p:nvPr/>
        </p:nvSpPr>
        <p:spPr>
          <a:xfrm>
            <a:off x="8426399" y="3533546"/>
            <a:ext cx="476436" cy="307777"/>
          </a:xfrm>
          <a:prstGeom prst="rect">
            <a:avLst/>
          </a:prstGeom>
          <a:noFill/>
        </p:spPr>
        <p:txBody>
          <a:bodyPr wrap="square" rtlCol="0">
            <a:spAutoFit/>
          </a:bodyPr>
          <a:lstStyle/>
          <a:p>
            <a:r>
              <a:rPr lang="en-US" altLang="zh-CN" sz="1400" dirty="0"/>
              <a:t>TI</a:t>
            </a:r>
            <a:endParaRPr lang="zh-CN" altLang="en-US" sz="1400" dirty="0"/>
          </a:p>
        </p:txBody>
      </p:sp>
      <p:sp>
        <p:nvSpPr>
          <p:cNvPr id="79" name="文本框 78"/>
          <p:cNvSpPr txBox="1"/>
          <p:nvPr/>
        </p:nvSpPr>
        <p:spPr>
          <a:xfrm>
            <a:off x="7192043" y="3006493"/>
            <a:ext cx="2003011" cy="307777"/>
          </a:xfrm>
          <a:prstGeom prst="rect">
            <a:avLst/>
          </a:prstGeom>
          <a:noFill/>
        </p:spPr>
        <p:txBody>
          <a:bodyPr wrap="square" rtlCol="0">
            <a:spAutoFit/>
          </a:bodyPr>
          <a:lstStyle/>
          <a:p>
            <a:r>
              <a:rPr lang="en-US" altLang="zh-CN" sz="1400" dirty="0"/>
              <a:t>15                 3 2 1 0</a:t>
            </a:r>
            <a:endParaRPr lang="zh-CN" altLang="en-US" sz="1400" dirty="0"/>
          </a:p>
        </p:txBody>
      </p:sp>
      <p:cxnSp>
        <p:nvCxnSpPr>
          <p:cNvPr id="80" name="直接连接符 79"/>
          <p:cNvCxnSpPr/>
          <p:nvPr/>
        </p:nvCxnSpPr>
        <p:spPr bwMode="auto">
          <a:xfrm>
            <a:off x="8514440" y="3246236"/>
            <a:ext cx="0" cy="338554"/>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1" name="直接连接符 80"/>
          <p:cNvCxnSpPr/>
          <p:nvPr/>
        </p:nvCxnSpPr>
        <p:spPr bwMode="auto">
          <a:xfrm>
            <a:off x="8666840" y="3244003"/>
            <a:ext cx="0" cy="338554"/>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接连接符 81"/>
          <p:cNvCxnSpPr/>
          <p:nvPr/>
        </p:nvCxnSpPr>
        <p:spPr bwMode="auto">
          <a:xfrm>
            <a:off x="7866368" y="3582557"/>
            <a:ext cx="0" cy="873968"/>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接箭头连接符 82"/>
          <p:cNvCxnSpPr>
            <a:endCxn id="64" idx="3"/>
          </p:cNvCxnSpPr>
          <p:nvPr/>
        </p:nvCxnSpPr>
        <p:spPr bwMode="auto">
          <a:xfrm flipH="1">
            <a:off x="6930264" y="4456525"/>
            <a:ext cx="936104" cy="1"/>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文本框 83"/>
          <p:cNvSpPr txBox="1"/>
          <p:nvPr/>
        </p:nvSpPr>
        <p:spPr>
          <a:xfrm>
            <a:off x="7581428" y="2788378"/>
            <a:ext cx="1200366" cy="369332"/>
          </a:xfrm>
          <a:prstGeom prst="rect">
            <a:avLst/>
          </a:prstGeom>
          <a:noFill/>
        </p:spPr>
        <p:txBody>
          <a:bodyPr wrap="square" rtlCol="0">
            <a:spAutoFit/>
          </a:bodyPr>
          <a:lstStyle/>
          <a:p>
            <a:r>
              <a:rPr lang="zh-CN" altLang="en-US" sz="1800" dirty="0"/>
              <a:t>段寄存器</a:t>
            </a:r>
          </a:p>
        </p:txBody>
      </p:sp>
      <p:sp>
        <p:nvSpPr>
          <p:cNvPr id="85" name="文本框 84"/>
          <p:cNvSpPr txBox="1"/>
          <p:nvPr/>
        </p:nvSpPr>
        <p:spPr>
          <a:xfrm>
            <a:off x="7263108" y="4089836"/>
            <a:ext cx="366702" cy="400110"/>
          </a:xfrm>
          <a:prstGeom prst="rect">
            <a:avLst/>
          </a:prstGeom>
          <a:noFill/>
        </p:spPr>
        <p:txBody>
          <a:bodyPr wrap="square" rtlCol="0">
            <a:spAutoFit/>
          </a:bodyPr>
          <a:lstStyle/>
          <a:p>
            <a:r>
              <a:rPr lang="en-US" altLang="zh-CN" sz="2000" dirty="0">
                <a:solidFill>
                  <a:srgbClr val="FF0000"/>
                </a:solidFill>
              </a:rPr>
              <a:t>4</a:t>
            </a:r>
            <a:endParaRPr lang="zh-CN" altLang="en-US" sz="2000" dirty="0">
              <a:solidFill>
                <a:srgbClr val="FF0000"/>
              </a:solidFill>
            </a:endParaRPr>
          </a:p>
        </p:txBody>
      </p:sp>
      <p:sp>
        <p:nvSpPr>
          <p:cNvPr id="86" name="文本框 85"/>
          <p:cNvSpPr txBox="1"/>
          <p:nvPr/>
        </p:nvSpPr>
        <p:spPr>
          <a:xfrm>
            <a:off x="5479965" y="2177065"/>
            <a:ext cx="366702" cy="400110"/>
          </a:xfrm>
          <a:prstGeom prst="rect">
            <a:avLst/>
          </a:prstGeom>
          <a:noFill/>
        </p:spPr>
        <p:txBody>
          <a:bodyPr wrap="square" rtlCol="0">
            <a:spAutoFit/>
          </a:bodyPr>
          <a:lstStyle/>
          <a:p>
            <a:r>
              <a:rPr lang="en-US" altLang="zh-CN" sz="2000" dirty="0">
                <a:solidFill>
                  <a:srgbClr val="FF0000"/>
                </a:solidFill>
              </a:rPr>
              <a:t>3</a:t>
            </a:r>
            <a:endParaRPr lang="zh-CN" altLang="en-US" sz="2000" dirty="0">
              <a:solidFill>
                <a:srgbClr val="FF0000"/>
              </a:solidFill>
            </a:endParaRPr>
          </a:p>
        </p:txBody>
      </p:sp>
      <p:cxnSp>
        <p:nvCxnSpPr>
          <p:cNvPr id="99" name="直接连接符 98"/>
          <p:cNvCxnSpPr/>
          <p:nvPr/>
        </p:nvCxnSpPr>
        <p:spPr bwMode="auto">
          <a:xfrm>
            <a:off x="5508104" y="2492896"/>
            <a:ext cx="406575" cy="0"/>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 name="直接连接符 101"/>
          <p:cNvCxnSpPr/>
          <p:nvPr/>
        </p:nvCxnSpPr>
        <p:spPr bwMode="auto">
          <a:xfrm>
            <a:off x="5508533" y="2502437"/>
            <a:ext cx="0" cy="205607"/>
          </a:xfrm>
          <a:prstGeom prst="line">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直接箭头连接符 103"/>
          <p:cNvCxnSpPr/>
          <p:nvPr/>
        </p:nvCxnSpPr>
        <p:spPr bwMode="auto">
          <a:xfrm flipH="1">
            <a:off x="5343712" y="2718461"/>
            <a:ext cx="178879" cy="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文本框 105"/>
          <p:cNvSpPr txBox="1"/>
          <p:nvPr/>
        </p:nvSpPr>
        <p:spPr>
          <a:xfrm>
            <a:off x="5462567" y="4368230"/>
            <a:ext cx="366702" cy="400110"/>
          </a:xfrm>
          <a:prstGeom prst="rect">
            <a:avLst/>
          </a:prstGeom>
          <a:noFill/>
        </p:spPr>
        <p:txBody>
          <a:bodyPr wrap="square" rtlCol="0">
            <a:spAutoFit/>
          </a:bodyPr>
          <a:lstStyle/>
          <a:p>
            <a:r>
              <a:rPr lang="en-US" altLang="zh-CN" sz="2000" dirty="0">
                <a:solidFill>
                  <a:srgbClr val="FF0000"/>
                </a:solidFill>
              </a:rPr>
              <a:t>5</a:t>
            </a:r>
            <a:endParaRPr lang="zh-CN" altLang="en-US" sz="2000" dirty="0">
              <a:solidFill>
                <a:srgbClr val="FF0000"/>
              </a:solidFill>
            </a:endParaRPr>
          </a:p>
        </p:txBody>
      </p:sp>
      <p:sp>
        <p:nvSpPr>
          <p:cNvPr id="91" name="文本框 90"/>
          <p:cNvSpPr txBox="1"/>
          <p:nvPr/>
        </p:nvSpPr>
        <p:spPr>
          <a:xfrm>
            <a:off x="4502405" y="831489"/>
            <a:ext cx="841307" cy="430887"/>
          </a:xfrm>
          <a:prstGeom prst="rect">
            <a:avLst/>
          </a:prstGeom>
          <a:noFill/>
        </p:spPr>
        <p:txBody>
          <a:bodyPr wrap="square" rtlCol="0">
            <a:spAutoFit/>
          </a:bodyPr>
          <a:lstStyle/>
          <a:p>
            <a:pPr>
              <a:buClr>
                <a:srgbClr val="C00000"/>
              </a:buClr>
            </a:pPr>
            <a:r>
              <a:rPr lang="zh-CN" altLang="en-US" sz="2200" b="1" dirty="0"/>
              <a:t>内存</a:t>
            </a:r>
          </a:p>
        </p:txBody>
      </p:sp>
      <p:sp>
        <p:nvSpPr>
          <p:cNvPr id="92" name="左箭头 91"/>
          <p:cNvSpPr/>
          <p:nvPr/>
        </p:nvSpPr>
        <p:spPr bwMode="auto">
          <a:xfrm rot="10800000">
            <a:off x="3843179" y="4415640"/>
            <a:ext cx="360000" cy="180000"/>
          </a:xfrm>
          <a:prstGeom prst="leftArrow">
            <a:avLst/>
          </a:prstGeom>
          <a:solidFill>
            <a:srgbClr val="FF0000"/>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zh-CN" altLang="en-US" sz="2400" b="0" i="0" u="none" strike="noStrike" cap="none" normalizeH="0" baseline="0">
              <a:ln>
                <a:solidFill>
                  <a:schemeClr val="tx1"/>
                </a:solidFill>
              </a:ln>
              <a:effectLst/>
              <a:latin typeface="Times New Roman" panose="02020603050405020304" pitchFamily="18" charset="0"/>
              <a:ea typeface="宋体" panose="02010600030101010101" pitchFamily="2" charset="-122"/>
            </a:endParaRPr>
          </a:p>
        </p:txBody>
      </p:sp>
      <p:sp>
        <p:nvSpPr>
          <p:cNvPr id="93" name="文本框 92"/>
          <p:cNvSpPr txBox="1"/>
          <p:nvPr/>
        </p:nvSpPr>
        <p:spPr>
          <a:xfrm>
            <a:off x="2916857" y="4319978"/>
            <a:ext cx="1011374" cy="338554"/>
          </a:xfrm>
          <a:prstGeom prst="rect">
            <a:avLst/>
          </a:prstGeom>
          <a:noFill/>
        </p:spPr>
        <p:txBody>
          <a:bodyPr wrap="square" rtlCol="0">
            <a:spAutoFit/>
          </a:bodyPr>
          <a:lstStyle/>
          <a:p>
            <a:pPr>
              <a:buClr>
                <a:srgbClr val="C00000"/>
              </a:buClr>
            </a:pPr>
            <a:r>
              <a:rPr lang="zh-CN" altLang="en-US" sz="1600" b="1" dirty="0"/>
              <a:t>目的地址</a:t>
            </a:r>
          </a:p>
        </p:txBody>
      </p:sp>
    </p:spTree>
    <p:extLst>
      <p:ext uri="{BB962C8B-B14F-4D97-AF65-F5344CB8AC3E}">
        <p14:creationId xmlns:p14="http://schemas.microsoft.com/office/powerpoint/2010/main" val="3060921723"/>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down)">
                                      <p:cBhvr>
                                        <p:cTn id="12" dur="500"/>
                                        <p:tgtEl>
                                          <p:spTgt spid="51"/>
                                        </p:tgtEl>
                                      </p:cBhvr>
                                    </p:animEffect>
                                  </p:childTnLst>
                                </p:cTn>
                              </p:par>
                            </p:childTnLst>
                          </p:cTn>
                        </p:par>
                        <p:par>
                          <p:cTn id="13" fill="hold">
                            <p:stCondLst>
                              <p:cond delay="500"/>
                            </p:stCondLst>
                            <p:childTnLst>
                              <p:par>
                                <p:cTn id="14" presetID="22" presetClass="entr" presetSubtype="4"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down)">
                                      <p:cBhvr>
                                        <p:cTn id="16" dur="500"/>
                                        <p:tgtEl>
                                          <p:spTgt spid="16"/>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left)">
                                      <p:cBhvr>
                                        <p:cTn id="20" dur="500"/>
                                        <p:tgtEl>
                                          <p:spTgt spid="17"/>
                                        </p:tgtEl>
                                      </p:cBhvr>
                                    </p:animEffect>
                                  </p:childTnLst>
                                </p:cTn>
                              </p:par>
                            </p:childTnLst>
                          </p:cTn>
                        </p:par>
                        <p:par>
                          <p:cTn id="21" fill="hold">
                            <p:stCondLst>
                              <p:cond delay="1500"/>
                            </p:stCondLst>
                            <p:childTnLst>
                              <p:par>
                                <p:cTn id="22" presetID="22" presetClass="entr" presetSubtype="4" fill="hold" nodeType="afterEffect">
                                  <p:stCondLst>
                                    <p:cond delay="500"/>
                                  </p:stCondLst>
                                  <p:childTnLst>
                                    <p:set>
                                      <p:cBhvr>
                                        <p:cTn id="23" dur="1" fill="hold">
                                          <p:stCondLst>
                                            <p:cond delay="0"/>
                                          </p:stCondLst>
                                        </p:cTn>
                                        <p:tgtEl>
                                          <p:spTgt spid="20"/>
                                        </p:tgtEl>
                                        <p:attrNameLst>
                                          <p:attrName>style.visibility</p:attrName>
                                        </p:attrNameLst>
                                      </p:cBhvr>
                                      <p:to>
                                        <p:strVal val="visible"/>
                                      </p:to>
                                    </p:set>
                                    <p:animEffect transition="in" filter="wipe(down)">
                                      <p:cBhvr>
                                        <p:cTn id="24" dur="500"/>
                                        <p:tgtEl>
                                          <p:spTgt spid="20"/>
                                        </p:tgtEl>
                                      </p:cBhvr>
                                    </p:animEffect>
                                  </p:childTnLst>
                                </p:cTn>
                              </p:par>
                            </p:childTnLst>
                          </p:cTn>
                        </p:par>
                        <p:par>
                          <p:cTn id="25" fill="hold">
                            <p:stCondLst>
                              <p:cond delay="2500"/>
                            </p:stCondLst>
                            <p:childTnLst>
                              <p:par>
                                <p:cTn id="26" presetID="22" presetClass="entr" presetSubtype="8" fill="hold"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childTnLst>
                          </p:cTn>
                        </p:par>
                        <p:par>
                          <p:cTn id="29" fill="hold">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up)">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arn(inVertic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2"/>
                                        </p:tgtEl>
                                        <p:attrNameLst>
                                          <p:attrName>style.visibility</p:attrName>
                                        </p:attrNameLst>
                                      </p:cBhvr>
                                      <p:to>
                                        <p:strVal val="visible"/>
                                      </p:to>
                                    </p:set>
                                    <p:animEffect transition="in" filter="wipe(down)">
                                      <p:cBhvr>
                                        <p:cTn id="42" dur="500"/>
                                        <p:tgtEl>
                                          <p:spTgt spid="52"/>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47"/>
                                        </p:tgtEl>
                                        <p:attrNameLst>
                                          <p:attrName>style.visibility</p:attrName>
                                        </p:attrNameLst>
                                      </p:cBhvr>
                                      <p:to>
                                        <p:strVal val="visible"/>
                                      </p:to>
                                    </p:set>
                                    <p:animEffect transition="in" filter="wipe(up)">
                                      <p:cBhvr>
                                        <p:cTn id="46" dur="500"/>
                                        <p:tgtEl>
                                          <p:spTgt spid="47"/>
                                        </p:tgtEl>
                                      </p:cBhvr>
                                    </p:animEffect>
                                  </p:childTnLst>
                                </p:cTn>
                              </p:par>
                            </p:childTnLst>
                          </p:cTn>
                        </p:par>
                        <p:par>
                          <p:cTn id="47" fill="hold">
                            <p:stCondLst>
                              <p:cond delay="1000"/>
                            </p:stCondLst>
                            <p:childTnLst>
                              <p:par>
                                <p:cTn id="48" presetID="22" presetClass="entr" presetSubtype="2" fill="hold" nodeType="after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right)">
                                      <p:cBhvr>
                                        <p:cTn id="50" dur="500"/>
                                        <p:tgtEl>
                                          <p:spTgt spid="48"/>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arn(inVertical)">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wipe(down)">
                                      <p:cBhvr>
                                        <p:cTn id="60" dur="500"/>
                                        <p:tgtEl>
                                          <p:spTgt spid="86"/>
                                        </p:tgtEl>
                                      </p:cBhvr>
                                    </p:animEffect>
                                  </p:childTnLst>
                                </p:cTn>
                              </p:par>
                            </p:childTnLst>
                          </p:cTn>
                        </p:par>
                        <p:par>
                          <p:cTn id="61" fill="hold">
                            <p:stCondLst>
                              <p:cond delay="500"/>
                            </p:stCondLst>
                            <p:childTnLst>
                              <p:par>
                                <p:cTn id="62" presetID="22" presetClass="entr" presetSubtype="2" fill="hold" nodeType="afterEffect">
                                  <p:stCondLst>
                                    <p:cond delay="0"/>
                                  </p:stCondLst>
                                  <p:childTnLst>
                                    <p:set>
                                      <p:cBhvr>
                                        <p:cTn id="63" dur="1" fill="hold">
                                          <p:stCondLst>
                                            <p:cond delay="0"/>
                                          </p:stCondLst>
                                        </p:cTn>
                                        <p:tgtEl>
                                          <p:spTgt spid="99"/>
                                        </p:tgtEl>
                                        <p:attrNameLst>
                                          <p:attrName>style.visibility</p:attrName>
                                        </p:attrNameLst>
                                      </p:cBhvr>
                                      <p:to>
                                        <p:strVal val="visible"/>
                                      </p:to>
                                    </p:set>
                                    <p:animEffect transition="in" filter="wipe(right)">
                                      <p:cBhvr>
                                        <p:cTn id="64" dur="500"/>
                                        <p:tgtEl>
                                          <p:spTgt spid="99"/>
                                        </p:tgtEl>
                                      </p:cBhvr>
                                    </p:animEffect>
                                  </p:childTnLst>
                                </p:cTn>
                              </p:par>
                            </p:childTnLst>
                          </p:cTn>
                        </p:par>
                        <p:par>
                          <p:cTn id="65" fill="hold">
                            <p:stCondLst>
                              <p:cond delay="1000"/>
                            </p:stCondLst>
                            <p:childTnLst>
                              <p:par>
                                <p:cTn id="66" presetID="22" presetClass="entr" presetSubtype="1" fill="hold" nodeType="afterEffect">
                                  <p:stCondLst>
                                    <p:cond delay="0"/>
                                  </p:stCondLst>
                                  <p:childTnLst>
                                    <p:set>
                                      <p:cBhvr>
                                        <p:cTn id="67" dur="1" fill="hold">
                                          <p:stCondLst>
                                            <p:cond delay="0"/>
                                          </p:stCondLst>
                                        </p:cTn>
                                        <p:tgtEl>
                                          <p:spTgt spid="102"/>
                                        </p:tgtEl>
                                        <p:attrNameLst>
                                          <p:attrName>style.visibility</p:attrName>
                                        </p:attrNameLst>
                                      </p:cBhvr>
                                      <p:to>
                                        <p:strVal val="visible"/>
                                      </p:to>
                                    </p:set>
                                    <p:animEffect transition="in" filter="wipe(up)">
                                      <p:cBhvr>
                                        <p:cTn id="68" dur="500"/>
                                        <p:tgtEl>
                                          <p:spTgt spid="102"/>
                                        </p:tgtEl>
                                      </p:cBhvr>
                                    </p:animEffect>
                                  </p:childTnLst>
                                </p:cTn>
                              </p:par>
                            </p:childTnLst>
                          </p:cTn>
                        </p:par>
                        <p:par>
                          <p:cTn id="69" fill="hold">
                            <p:stCondLst>
                              <p:cond delay="1500"/>
                            </p:stCondLst>
                            <p:childTnLst>
                              <p:par>
                                <p:cTn id="70" presetID="22" presetClass="entr" presetSubtype="2" fill="hold" nodeType="afterEffect">
                                  <p:stCondLst>
                                    <p:cond delay="0"/>
                                  </p:stCondLst>
                                  <p:childTnLst>
                                    <p:set>
                                      <p:cBhvr>
                                        <p:cTn id="71" dur="1" fill="hold">
                                          <p:stCondLst>
                                            <p:cond delay="0"/>
                                          </p:stCondLst>
                                        </p:cTn>
                                        <p:tgtEl>
                                          <p:spTgt spid="104"/>
                                        </p:tgtEl>
                                        <p:attrNameLst>
                                          <p:attrName>style.visibility</p:attrName>
                                        </p:attrNameLst>
                                      </p:cBhvr>
                                      <p:to>
                                        <p:strVal val="visible"/>
                                      </p:to>
                                    </p:set>
                                    <p:animEffect transition="in" filter="wipe(right)">
                                      <p:cBhvr>
                                        <p:cTn id="72" dur="500"/>
                                        <p:tgtEl>
                                          <p:spTgt spid="104"/>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barn(inVertical)">
                                      <p:cBhvr>
                                        <p:cTn id="77" dur="500"/>
                                        <p:tgtEl>
                                          <p:spTgt spid="7"/>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85"/>
                                        </p:tgtEl>
                                        <p:attrNameLst>
                                          <p:attrName>style.visibility</p:attrName>
                                        </p:attrNameLst>
                                      </p:cBhvr>
                                      <p:to>
                                        <p:strVal val="visible"/>
                                      </p:to>
                                    </p:set>
                                    <p:animEffect transition="in" filter="wipe(down)">
                                      <p:cBhvr>
                                        <p:cTn id="82" dur="500"/>
                                        <p:tgtEl>
                                          <p:spTgt spid="85"/>
                                        </p:tgtEl>
                                      </p:cBhvr>
                                    </p:animEffect>
                                  </p:childTnLst>
                                </p:cTn>
                              </p:par>
                            </p:childTnLst>
                          </p:cTn>
                        </p:par>
                        <p:par>
                          <p:cTn id="83" fill="hold">
                            <p:stCondLst>
                              <p:cond delay="500"/>
                            </p:stCondLst>
                            <p:childTnLst>
                              <p:par>
                                <p:cTn id="84" presetID="22" presetClass="entr" presetSubtype="1" fill="hold" nodeType="after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wipe(up)">
                                      <p:cBhvr>
                                        <p:cTn id="86" dur="500"/>
                                        <p:tgtEl>
                                          <p:spTgt spid="82"/>
                                        </p:tgtEl>
                                      </p:cBhvr>
                                    </p:animEffect>
                                  </p:childTnLst>
                                </p:cTn>
                              </p:par>
                            </p:childTnLst>
                          </p:cTn>
                        </p:par>
                        <p:par>
                          <p:cTn id="87" fill="hold">
                            <p:stCondLst>
                              <p:cond delay="1000"/>
                            </p:stCondLst>
                            <p:childTnLst>
                              <p:par>
                                <p:cTn id="88" presetID="22" presetClass="entr" presetSubtype="2" fill="hold" nodeType="afterEffect">
                                  <p:stCondLst>
                                    <p:cond delay="0"/>
                                  </p:stCondLst>
                                  <p:childTnLst>
                                    <p:set>
                                      <p:cBhvr>
                                        <p:cTn id="89" dur="1" fill="hold">
                                          <p:stCondLst>
                                            <p:cond delay="0"/>
                                          </p:stCondLst>
                                        </p:cTn>
                                        <p:tgtEl>
                                          <p:spTgt spid="83"/>
                                        </p:tgtEl>
                                        <p:attrNameLst>
                                          <p:attrName>style.visibility</p:attrName>
                                        </p:attrNameLst>
                                      </p:cBhvr>
                                      <p:to>
                                        <p:strVal val="visible"/>
                                      </p:to>
                                    </p:set>
                                    <p:animEffect transition="in" filter="wipe(right)">
                                      <p:cBhvr>
                                        <p:cTn id="90" dur="500"/>
                                        <p:tgtEl>
                                          <p:spTgt spid="83"/>
                                        </p:tgtEl>
                                      </p:cBhvr>
                                    </p:animEffect>
                                  </p:childTnLst>
                                </p:cTn>
                              </p:par>
                            </p:childTnLst>
                          </p:cTn>
                        </p:par>
                      </p:childTnLst>
                    </p:cTn>
                  </p:par>
                  <p:par>
                    <p:cTn id="91" fill="hold">
                      <p:stCondLst>
                        <p:cond delay="indefinite"/>
                      </p:stCondLst>
                      <p:childTnLst>
                        <p:par>
                          <p:cTn id="92" fill="hold">
                            <p:stCondLst>
                              <p:cond delay="0"/>
                            </p:stCondLst>
                            <p:childTnLst>
                              <p:par>
                                <p:cTn id="93" presetID="16" presetClass="entr" presetSubtype="21" fill="hold" grpId="0" nodeType="clickEffect">
                                  <p:stCondLst>
                                    <p:cond delay="0"/>
                                  </p:stCondLst>
                                  <p:childTnLst>
                                    <p:set>
                                      <p:cBhvr>
                                        <p:cTn id="94" dur="1" fill="hold">
                                          <p:stCondLst>
                                            <p:cond delay="0"/>
                                          </p:stCondLst>
                                        </p:cTn>
                                        <p:tgtEl>
                                          <p:spTgt spid="8"/>
                                        </p:tgtEl>
                                        <p:attrNameLst>
                                          <p:attrName>style.visibility</p:attrName>
                                        </p:attrNameLst>
                                      </p:cBhvr>
                                      <p:to>
                                        <p:strVal val="visible"/>
                                      </p:to>
                                    </p:set>
                                    <p:animEffect transition="in" filter="barn(inVertical)">
                                      <p:cBhvr>
                                        <p:cTn id="95" dur="500"/>
                                        <p:tgtEl>
                                          <p:spTgt spid="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106"/>
                                        </p:tgtEl>
                                        <p:attrNameLst>
                                          <p:attrName>style.visibility</p:attrName>
                                        </p:attrNameLst>
                                      </p:cBhvr>
                                      <p:to>
                                        <p:strVal val="visible"/>
                                      </p:to>
                                    </p:set>
                                    <p:animEffect transition="in" filter="wipe(down)">
                                      <p:cBhvr>
                                        <p:cTn id="100" dur="500"/>
                                        <p:tgtEl>
                                          <p:spTgt spid="106"/>
                                        </p:tgtEl>
                                      </p:cBhvr>
                                    </p:animEffect>
                                  </p:childTnLst>
                                </p:cTn>
                              </p:par>
                            </p:childTnLst>
                          </p:cTn>
                        </p:par>
                        <p:par>
                          <p:cTn id="101" fill="hold">
                            <p:stCondLst>
                              <p:cond delay="500"/>
                            </p:stCondLst>
                            <p:childTnLst>
                              <p:par>
                                <p:cTn id="102" presetID="22" presetClass="entr" presetSubtype="2" fill="hold" nodeType="afterEffect">
                                  <p:stCondLst>
                                    <p:cond delay="0"/>
                                  </p:stCondLst>
                                  <p:childTnLst>
                                    <p:set>
                                      <p:cBhvr>
                                        <p:cTn id="103" dur="1" fill="hold">
                                          <p:stCondLst>
                                            <p:cond delay="0"/>
                                          </p:stCondLst>
                                        </p:cTn>
                                        <p:tgtEl>
                                          <p:spTgt spid="74"/>
                                        </p:tgtEl>
                                        <p:attrNameLst>
                                          <p:attrName>style.visibility</p:attrName>
                                        </p:attrNameLst>
                                      </p:cBhvr>
                                      <p:to>
                                        <p:strVal val="visible"/>
                                      </p:to>
                                    </p:set>
                                    <p:animEffect transition="in" filter="wipe(right)">
                                      <p:cBhvr>
                                        <p:cTn id="104" dur="500"/>
                                        <p:tgtEl>
                                          <p:spTgt spid="74"/>
                                        </p:tgtEl>
                                      </p:cBhvr>
                                    </p:animEffect>
                                  </p:childTnLst>
                                </p:cTn>
                              </p:par>
                            </p:childTnLst>
                          </p:cTn>
                        </p:par>
                        <p:par>
                          <p:cTn id="105" fill="hold">
                            <p:stCondLst>
                              <p:cond delay="1000"/>
                            </p:stCondLst>
                            <p:childTnLst>
                              <p:par>
                                <p:cTn id="106" presetID="22" presetClass="entr" presetSubtype="4" fill="hold" nodeType="afterEffect">
                                  <p:stCondLst>
                                    <p:cond delay="0"/>
                                  </p:stCondLst>
                                  <p:childTnLst>
                                    <p:set>
                                      <p:cBhvr>
                                        <p:cTn id="107" dur="1" fill="hold">
                                          <p:stCondLst>
                                            <p:cond delay="0"/>
                                          </p:stCondLst>
                                        </p:cTn>
                                        <p:tgtEl>
                                          <p:spTgt spid="73"/>
                                        </p:tgtEl>
                                        <p:attrNameLst>
                                          <p:attrName>style.visibility</p:attrName>
                                        </p:attrNameLst>
                                      </p:cBhvr>
                                      <p:to>
                                        <p:strVal val="visible"/>
                                      </p:to>
                                    </p:set>
                                    <p:animEffect transition="in" filter="wipe(down)">
                                      <p:cBhvr>
                                        <p:cTn id="108" dur="500"/>
                                        <p:tgtEl>
                                          <p:spTgt spid="73"/>
                                        </p:tgtEl>
                                      </p:cBhvr>
                                    </p:animEffect>
                                  </p:childTnLst>
                                </p:cTn>
                              </p:par>
                            </p:childTnLst>
                          </p:cTn>
                        </p:par>
                        <p:par>
                          <p:cTn id="109" fill="hold">
                            <p:stCondLst>
                              <p:cond delay="1500"/>
                            </p:stCondLst>
                            <p:childTnLst>
                              <p:par>
                                <p:cTn id="110" presetID="22" presetClass="entr" presetSubtype="2" fill="hold" nodeType="afterEffect">
                                  <p:stCondLst>
                                    <p:cond delay="0"/>
                                  </p:stCondLst>
                                  <p:childTnLst>
                                    <p:set>
                                      <p:cBhvr>
                                        <p:cTn id="111" dur="1" fill="hold">
                                          <p:stCondLst>
                                            <p:cond delay="0"/>
                                          </p:stCondLst>
                                        </p:cTn>
                                        <p:tgtEl>
                                          <p:spTgt spid="72"/>
                                        </p:tgtEl>
                                        <p:attrNameLst>
                                          <p:attrName>style.visibility</p:attrName>
                                        </p:attrNameLst>
                                      </p:cBhvr>
                                      <p:to>
                                        <p:strVal val="visible"/>
                                      </p:to>
                                    </p:set>
                                    <p:animEffect transition="in" filter="wipe(right)">
                                      <p:cBhvr>
                                        <p:cTn id="112" dur="500"/>
                                        <p:tgtEl>
                                          <p:spTgt spid="72"/>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9"/>
                                        </p:tgtEl>
                                        <p:attrNameLst>
                                          <p:attrName>style.visibility</p:attrName>
                                        </p:attrNameLst>
                                      </p:cBhvr>
                                      <p:to>
                                        <p:strVal val="visible"/>
                                      </p:to>
                                    </p:set>
                                    <p:animEffect transition="in" filter="wipe(down)">
                                      <p:cBhvr>
                                        <p:cTn id="117" dur="500"/>
                                        <p:tgtEl>
                                          <p:spTgt spid="9"/>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6"/>
                                        </p:tgtEl>
                                        <p:attrNameLst>
                                          <p:attrName>style.visibility</p:attrName>
                                        </p:attrNameLst>
                                      </p:cBhvr>
                                      <p:to>
                                        <p:strVal val="visible"/>
                                      </p:to>
                                    </p:set>
                                    <p:animEffect transition="in" filter="wipe(down)">
                                      <p:cBhvr>
                                        <p:cTn id="122" dur="500"/>
                                        <p:tgtEl>
                                          <p:spTgt spid="76"/>
                                        </p:tgtEl>
                                      </p:cBhvr>
                                    </p:animEffect>
                                  </p:childTnLst>
                                </p:cTn>
                              </p:par>
                            </p:childTnLst>
                          </p:cTn>
                        </p:par>
                        <p:par>
                          <p:cTn id="123" fill="hold">
                            <p:stCondLst>
                              <p:cond delay="500"/>
                            </p:stCondLst>
                            <p:childTnLst>
                              <p:par>
                                <p:cTn id="124" presetID="22" presetClass="entr" presetSubtype="4" fill="hold" grpId="0" nodeType="afterEffect">
                                  <p:stCondLst>
                                    <p:cond delay="0"/>
                                  </p:stCondLst>
                                  <p:childTnLst>
                                    <p:set>
                                      <p:cBhvr>
                                        <p:cTn id="125" dur="1" fill="hold">
                                          <p:stCondLst>
                                            <p:cond delay="0"/>
                                          </p:stCondLst>
                                        </p:cTn>
                                        <p:tgtEl>
                                          <p:spTgt spid="75"/>
                                        </p:tgtEl>
                                        <p:attrNameLst>
                                          <p:attrName>style.visibility</p:attrName>
                                        </p:attrNameLst>
                                      </p:cBhvr>
                                      <p:to>
                                        <p:strVal val="visible"/>
                                      </p:to>
                                    </p:set>
                                    <p:animEffect transition="in" filter="wipe(down)">
                                      <p:cBhvr>
                                        <p:cTn id="126" dur="500"/>
                                        <p:tgtEl>
                                          <p:spTgt spid="75"/>
                                        </p:tgtEl>
                                      </p:cBhvr>
                                    </p:animEffect>
                                  </p:childTnLst>
                                </p:cTn>
                              </p:par>
                            </p:childTnLst>
                          </p:cTn>
                        </p:par>
                        <p:par>
                          <p:cTn id="127" fill="hold">
                            <p:stCondLst>
                              <p:cond delay="1000"/>
                            </p:stCondLst>
                            <p:childTnLst>
                              <p:par>
                                <p:cTn id="128" presetID="2" presetClass="entr" presetSubtype="8" fill="hold" grpId="0" nodeType="afterEffect">
                                  <p:stCondLst>
                                    <p:cond delay="0"/>
                                  </p:stCondLst>
                                  <p:childTnLst>
                                    <p:set>
                                      <p:cBhvr>
                                        <p:cTn id="129" dur="1" fill="hold">
                                          <p:stCondLst>
                                            <p:cond delay="0"/>
                                          </p:stCondLst>
                                        </p:cTn>
                                        <p:tgtEl>
                                          <p:spTgt spid="92"/>
                                        </p:tgtEl>
                                        <p:attrNameLst>
                                          <p:attrName>style.visibility</p:attrName>
                                        </p:attrNameLst>
                                      </p:cBhvr>
                                      <p:to>
                                        <p:strVal val="visible"/>
                                      </p:to>
                                    </p:set>
                                    <p:anim calcmode="lin" valueType="num">
                                      <p:cBhvr additive="base">
                                        <p:cTn id="130" dur="500" fill="hold"/>
                                        <p:tgtEl>
                                          <p:spTgt spid="92"/>
                                        </p:tgtEl>
                                        <p:attrNameLst>
                                          <p:attrName>ppt_x</p:attrName>
                                        </p:attrNameLst>
                                      </p:cBhvr>
                                      <p:tavLst>
                                        <p:tav tm="0">
                                          <p:val>
                                            <p:strVal val="0-#ppt_w/2"/>
                                          </p:val>
                                        </p:tav>
                                        <p:tav tm="100000">
                                          <p:val>
                                            <p:strVal val="#ppt_x"/>
                                          </p:val>
                                        </p:tav>
                                      </p:tavLst>
                                    </p:anim>
                                    <p:anim calcmode="lin" valueType="num">
                                      <p:cBhvr additive="base">
                                        <p:cTn id="131" dur="500" fill="hold"/>
                                        <p:tgtEl>
                                          <p:spTgt spid="92"/>
                                        </p:tgtEl>
                                        <p:attrNameLst>
                                          <p:attrName>ppt_y</p:attrName>
                                        </p:attrNameLst>
                                      </p:cBhvr>
                                      <p:tavLst>
                                        <p:tav tm="0">
                                          <p:val>
                                            <p:strVal val="#ppt_y"/>
                                          </p:val>
                                        </p:tav>
                                        <p:tav tm="100000">
                                          <p:val>
                                            <p:strVal val="#ppt_y"/>
                                          </p:val>
                                        </p:tav>
                                      </p:tavLst>
                                    </p:anim>
                                  </p:childTnLst>
                                </p:cTn>
                              </p:par>
                            </p:childTnLst>
                          </p:cTn>
                        </p:par>
                        <p:par>
                          <p:cTn id="132" fill="hold">
                            <p:stCondLst>
                              <p:cond delay="1500"/>
                            </p:stCondLst>
                            <p:childTnLst>
                              <p:par>
                                <p:cTn id="133" presetID="22" presetClass="entr" presetSubtype="8" fill="hold" grpId="0" nodeType="afterEffect">
                                  <p:stCondLst>
                                    <p:cond delay="0"/>
                                  </p:stCondLst>
                                  <p:childTnLst>
                                    <p:set>
                                      <p:cBhvr>
                                        <p:cTn id="134" dur="1" fill="hold">
                                          <p:stCondLst>
                                            <p:cond delay="0"/>
                                          </p:stCondLst>
                                        </p:cTn>
                                        <p:tgtEl>
                                          <p:spTgt spid="93"/>
                                        </p:tgtEl>
                                        <p:attrNameLst>
                                          <p:attrName>style.visibility</p:attrName>
                                        </p:attrNameLst>
                                      </p:cBhvr>
                                      <p:to>
                                        <p:strVal val="visible"/>
                                      </p:to>
                                    </p:set>
                                    <p:animEffect transition="in" filter="wipe(left)">
                                      <p:cBhvr>
                                        <p:cTn id="135"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8" grpId="0" animBg="1"/>
      <p:bldP spid="51" grpId="0"/>
      <p:bldP spid="52" grpId="0"/>
      <p:bldP spid="75" grpId="0" animBg="1"/>
      <p:bldP spid="76" grpId="0"/>
      <p:bldP spid="85" grpId="0"/>
      <p:bldP spid="86" grpId="0"/>
      <p:bldP spid="106" grpId="0"/>
      <p:bldP spid="92" grpId="0" animBg="1"/>
      <p:bldP spid="93"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7574A-C435-4B79-9C67-4F183FDB79AC}" type="slidenum">
              <a:rPr lang="zh-CN" altLang="zh-CN" smtClean="0"/>
              <a:pPr>
                <a:defRPr/>
              </a:pPr>
              <a:t>79</a:t>
            </a:fld>
            <a:endParaRPr lang="zh-CN" altLang="zh-CN"/>
          </a:p>
        </p:txBody>
      </p:sp>
      <p:sp>
        <p:nvSpPr>
          <p:cNvPr id="3" name="文本框 2"/>
          <p:cNvSpPr txBox="1"/>
          <p:nvPr/>
        </p:nvSpPr>
        <p:spPr>
          <a:xfrm>
            <a:off x="1763688" y="260648"/>
            <a:ext cx="5544616" cy="523220"/>
          </a:xfrm>
          <a:prstGeom prst="rect">
            <a:avLst/>
          </a:prstGeom>
          <a:noFill/>
        </p:spPr>
        <p:txBody>
          <a:bodyPr wrap="square" rtlCol="0">
            <a:spAutoFit/>
          </a:bodyPr>
          <a:lstStyle/>
          <a:p>
            <a:pPr>
              <a:buClr>
                <a:srgbClr val="C00000"/>
              </a:buClr>
            </a:pPr>
            <a:r>
              <a:rPr lang="zh-CN" altLang="en-US" sz="2800" b="1" dirty="0">
                <a:solidFill>
                  <a:srgbClr val="FF0000"/>
                </a:solidFill>
              </a:rPr>
              <a:t>线性地址与物理地址的对应关系</a:t>
            </a:r>
          </a:p>
        </p:txBody>
      </p:sp>
      <p:sp>
        <p:nvSpPr>
          <p:cNvPr id="4" name="文本框 3"/>
          <p:cNvSpPr txBox="1"/>
          <p:nvPr/>
        </p:nvSpPr>
        <p:spPr>
          <a:xfrm>
            <a:off x="467544" y="1052736"/>
            <a:ext cx="8352928" cy="4862870"/>
          </a:xfrm>
          <a:prstGeom prst="rect">
            <a:avLst/>
          </a:prstGeom>
          <a:noFill/>
        </p:spPr>
        <p:txBody>
          <a:bodyPr wrap="square" rtlCol="0">
            <a:spAutoFit/>
          </a:bodyPr>
          <a:lstStyle/>
          <a:p>
            <a:pPr marL="342900" indent="-342900">
              <a:spcAft>
                <a:spcPts val="1200"/>
              </a:spcAft>
              <a:buClr>
                <a:srgbClr val="C00000"/>
              </a:buClr>
              <a:buFont typeface="Wingdings" panose="05000000000000000000" pitchFamily="2" charset="2"/>
              <a:buChar char="u"/>
            </a:pPr>
            <a:r>
              <a:rPr lang="zh-CN" altLang="en-US" sz="2000" b="1" dirty="0"/>
              <a:t>当处理器屏蔽了分页机制时，线性地址与物理地址一一对应，即线性地址就是物理地址。</a:t>
            </a:r>
            <a:endParaRPr lang="en-US" altLang="zh-CN" sz="2000" b="1" dirty="0"/>
          </a:p>
          <a:p>
            <a:pPr marL="342900" indent="-342900">
              <a:spcAft>
                <a:spcPts val="1200"/>
              </a:spcAft>
              <a:buClr>
                <a:srgbClr val="C00000"/>
              </a:buClr>
              <a:buFont typeface="Wingdings" panose="05000000000000000000" pitchFamily="2" charset="2"/>
              <a:buChar char="u"/>
            </a:pPr>
            <a:r>
              <a:rPr lang="zh-CN" altLang="en-US" sz="2000" b="1" dirty="0"/>
              <a:t>当处理器启用分页机制时，存储地址空间采用分页管理，每个页面为</a:t>
            </a:r>
            <a:r>
              <a:rPr lang="en-US" altLang="zh-CN" sz="2000" b="1" dirty="0"/>
              <a:t>4KB</a:t>
            </a:r>
            <a:r>
              <a:rPr lang="zh-CN" altLang="en-US" sz="2000" b="1" dirty="0"/>
              <a:t>。</a:t>
            </a:r>
            <a:endParaRPr lang="en-US" altLang="zh-CN" sz="2000" b="1" dirty="0"/>
          </a:p>
          <a:p>
            <a:pPr marL="342900" indent="-342900">
              <a:spcAft>
                <a:spcPts val="1200"/>
              </a:spcAft>
              <a:buClr>
                <a:srgbClr val="C00000"/>
              </a:buClr>
              <a:buFont typeface="Wingdings" panose="05000000000000000000" pitchFamily="2" charset="2"/>
              <a:buChar char="u"/>
            </a:pPr>
            <a:r>
              <a:rPr lang="zh-CN" altLang="en-US" sz="2000" b="1" dirty="0"/>
              <a:t>物理地址空间的各个不相邻的页可以映射成一个连续的线性地址空间，这方便了对存储器的碎片管理。</a:t>
            </a:r>
            <a:endParaRPr lang="en-US" altLang="zh-CN" sz="2000" b="1" dirty="0"/>
          </a:p>
          <a:p>
            <a:pPr marL="342900" indent="-342900">
              <a:spcAft>
                <a:spcPts val="1200"/>
              </a:spcAft>
              <a:buClr>
                <a:srgbClr val="C00000"/>
              </a:buClr>
              <a:buFont typeface="Wingdings" panose="05000000000000000000" pitchFamily="2" charset="2"/>
              <a:buChar char="u"/>
            </a:pPr>
            <a:r>
              <a:rPr lang="zh-CN" altLang="en-US" sz="2000" b="1" dirty="0"/>
              <a:t>分页机制下物理地址空间可以大于线性地址空间，例如</a:t>
            </a:r>
            <a:r>
              <a:rPr lang="en-US" altLang="zh-CN" sz="2000" b="1" dirty="0"/>
              <a:t>Pentium4</a:t>
            </a:r>
            <a:r>
              <a:rPr lang="zh-CN" altLang="en-US" sz="2000" b="1" dirty="0"/>
              <a:t>处理器线性地址空间为</a:t>
            </a:r>
            <a:r>
              <a:rPr lang="en-US" altLang="zh-CN" sz="2000" b="1" dirty="0"/>
              <a:t>4GB</a:t>
            </a:r>
            <a:r>
              <a:rPr lang="zh-CN" altLang="en-US" sz="2000" b="1" dirty="0"/>
              <a:t>，但它有</a:t>
            </a:r>
            <a:r>
              <a:rPr lang="en-US" altLang="zh-CN" sz="2000" b="1" dirty="0"/>
              <a:t>36</a:t>
            </a:r>
            <a:r>
              <a:rPr lang="zh-CN" altLang="en-US" sz="2000" b="1" dirty="0"/>
              <a:t>条地址线，可以有</a:t>
            </a:r>
            <a:r>
              <a:rPr lang="en-US" altLang="zh-CN" sz="2000" b="1" dirty="0"/>
              <a:t>64GB(2</a:t>
            </a:r>
            <a:r>
              <a:rPr lang="en-US" altLang="zh-CN" sz="2000" b="1" baseline="30000" dirty="0"/>
              <a:t>36</a:t>
            </a:r>
            <a:r>
              <a:rPr lang="zh-CN" altLang="en-US" sz="2000" b="1" dirty="0"/>
              <a:t>字节</a:t>
            </a:r>
            <a:r>
              <a:rPr lang="en-US" altLang="zh-CN" sz="2000" b="1" dirty="0"/>
              <a:t>)</a:t>
            </a:r>
            <a:r>
              <a:rPr lang="zh-CN" altLang="en-US" sz="2000" b="1" dirty="0"/>
              <a:t>的物理地址空间。</a:t>
            </a:r>
            <a:endParaRPr lang="en-US" altLang="zh-CN" sz="2000" b="1" dirty="0"/>
          </a:p>
          <a:p>
            <a:pPr marL="342900" indent="-342900">
              <a:spcAft>
                <a:spcPts val="1200"/>
              </a:spcAft>
              <a:buClr>
                <a:srgbClr val="C00000"/>
              </a:buClr>
              <a:buFont typeface="Wingdings" panose="05000000000000000000" pitchFamily="2" charset="2"/>
              <a:buChar char="u"/>
            </a:pPr>
            <a:r>
              <a:rPr lang="zh-CN" altLang="en-US" sz="2000" b="1" dirty="0"/>
              <a:t>分页机制还可以实现虚拟内存机制，它让程序可使用的内存容量大于实际的物理内存容量。</a:t>
            </a:r>
            <a:endParaRPr lang="en-US" altLang="zh-CN" sz="2000" b="1" dirty="0"/>
          </a:p>
          <a:p>
            <a:pPr marL="342900" indent="-342900">
              <a:spcAft>
                <a:spcPts val="1200"/>
              </a:spcAft>
              <a:buClr>
                <a:srgbClr val="C00000"/>
              </a:buClr>
              <a:buFont typeface="Wingdings" panose="05000000000000000000" pitchFamily="2" charset="2"/>
              <a:buChar char="u"/>
            </a:pPr>
            <a:r>
              <a:rPr lang="zh-CN" altLang="en-US" sz="2000" b="1" dirty="0"/>
              <a:t>分页机制对用户透明，用户看不到页面是如何映射，只需使用线性地址即可。</a:t>
            </a:r>
            <a:endParaRPr lang="en-US" altLang="zh-CN" sz="2000" b="1" dirty="0"/>
          </a:p>
        </p:txBody>
      </p:sp>
    </p:spTree>
    <p:extLst>
      <p:ext uri="{BB962C8B-B14F-4D97-AF65-F5344CB8AC3E}">
        <p14:creationId xmlns:p14="http://schemas.microsoft.com/office/powerpoint/2010/main" val="2877110861"/>
      </p:ext>
    </p:extLst>
  </p:cSld>
  <p:clrMapOvr>
    <a:masterClrMapping/>
  </p:clrMapOvr>
  <p:transition spd="med">
    <p:zoom dir="in"/>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barn(inVertical)">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D616880C-AAEB-4303-ACE8-CDF7A4BCAF64}" type="slidenum">
              <a:rPr lang="zh-CN" altLang="en-US" sz="1400" b="0" smtClean="0">
                <a:solidFill>
                  <a:schemeClr val="tx1"/>
                </a:solidFill>
                <a:ea typeface="宋体" pitchFamily="2" charset="-122"/>
              </a:rPr>
              <a:pPr eaLnBrk="1" hangingPunct="1">
                <a:lnSpc>
                  <a:spcPct val="100000"/>
                </a:lnSpc>
                <a:spcBef>
                  <a:spcPct val="0"/>
                </a:spcBef>
                <a:spcAft>
                  <a:spcPct val="0"/>
                </a:spcAft>
                <a:buClrTx/>
                <a:buSzTx/>
                <a:buFontTx/>
                <a:buNone/>
              </a:pPr>
              <a:t>8</a:t>
            </a:fld>
            <a:endParaRPr lang="en-US" altLang="zh-CN" sz="1400" b="0">
              <a:solidFill>
                <a:schemeClr val="tx1"/>
              </a:solidFill>
              <a:ea typeface="宋体" pitchFamily="2" charset="-122"/>
            </a:endParaRPr>
          </a:p>
        </p:txBody>
      </p:sp>
      <p:sp>
        <p:nvSpPr>
          <p:cNvPr id="13315" name="Rectangle 2"/>
          <p:cNvSpPr>
            <a:spLocks noGrp="1" noChangeArrowheads="1"/>
          </p:cNvSpPr>
          <p:nvPr>
            <p:ph type="title"/>
          </p:nvPr>
        </p:nvSpPr>
        <p:spPr/>
        <p:txBody>
          <a:bodyPr/>
          <a:lstStyle/>
          <a:p>
            <a:pPr eaLnBrk="1" hangingPunct="1"/>
            <a:r>
              <a:rPr lang="zh-CN" altLang="en-US" dirty="0">
                <a:solidFill>
                  <a:srgbClr val="990000"/>
                </a:solidFill>
              </a:rPr>
              <a:t>两种工作模式的选择</a:t>
            </a:r>
          </a:p>
        </p:txBody>
      </p:sp>
      <p:sp>
        <p:nvSpPr>
          <p:cNvPr id="256003" name="Rectangle 3"/>
          <p:cNvSpPr>
            <a:spLocks noGrp="1" noChangeArrowheads="1"/>
          </p:cNvSpPr>
          <p:nvPr>
            <p:ph type="body" idx="1"/>
          </p:nvPr>
        </p:nvSpPr>
        <p:spPr>
          <a:xfrm>
            <a:off x="900113" y="2276475"/>
            <a:ext cx="7772400" cy="2851150"/>
          </a:xfrm>
        </p:spPr>
        <p:txBody>
          <a:bodyPr/>
          <a:lstStyle/>
          <a:p>
            <a:pPr eaLnBrk="1" hangingPunct="1">
              <a:lnSpc>
                <a:spcPct val="130000"/>
              </a:lnSpc>
            </a:pPr>
            <a:r>
              <a:rPr lang="zh-CN" altLang="en-US" dirty="0">
                <a:latin typeface="宋体" pitchFamily="2" charset="-122"/>
              </a:rPr>
              <a:t>8088是工作在最小还是最大模式由</a:t>
            </a:r>
            <a:r>
              <a:rPr lang="en-US" altLang="zh-CN" dirty="0">
                <a:latin typeface="宋体" pitchFamily="2" charset="-122"/>
              </a:rPr>
              <a:t>CPU</a:t>
            </a:r>
            <a:r>
              <a:rPr lang="zh-CN" altLang="en-US" dirty="0">
                <a:latin typeface="宋体" pitchFamily="2" charset="-122"/>
              </a:rPr>
              <a:t>上的</a:t>
            </a:r>
            <a:r>
              <a:rPr lang="en-US" altLang="zh-CN" dirty="0">
                <a:latin typeface="宋体" pitchFamily="2" charset="-122"/>
              </a:rPr>
              <a:t>MN/MX</a:t>
            </a:r>
            <a:r>
              <a:rPr lang="zh-CN" altLang="en-US" dirty="0">
                <a:latin typeface="宋体" pitchFamily="2" charset="-122"/>
              </a:rPr>
              <a:t>引脚的输入决定。</a:t>
            </a:r>
          </a:p>
          <a:p>
            <a:pPr lvl="1" eaLnBrk="1" hangingPunct="1">
              <a:lnSpc>
                <a:spcPct val="130000"/>
              </a:lnSpc>
            </a:pPr>
            <a:r>
              <a:rPr lang="en-US" altLang="zh-CN" dirty="0">
                <a:latin typeface="宋体" pitchFamily="2" charset="-122"/>
              </a:rPr>
              <a:t>MN/MX=0——</a:t>
            </a:r>
            <a:r>
              <a:rPr lang="zh-CN" altLang="en-US" dirty="0">
                <a:latin typeface="宋体" pitchFamily="2" charset="-122"/>
              </a:rPr>
              <a:t>工作于最大模式</a:t>
            </a:r>
            <a:endParaRPr lang="en-US" altLang="zh-CN" dirty="0">
              <a:latin typeface="宋体" pitchFamily="2" charset="-122"/>
            </a:endParaRPr>
          </a:p>
          <a:p>
            <a:pPr lvl="1" eaLnBrk="1" hangingPunct="1">
              <a:lnSpc>
                <a:spcPct val="130000"/>
              </a:lnSpc>
            </a:pPr>
            <a:r>
              <a:rPr lang="en-US" altLang="zh-CN" dirty="0">
                <a:latin typeface="宋体" pitchFamily="2" charset="-122"/>
              </a:rPr>
              <a:t>MN/MX=1——</a:t>
            </a:r>
            <a:r>
              <a:rPr lang="zh-CN" altLang="en-US" dirty="0">
                <a:latin typeface="宋体" pitchFamily="2" charset="-122"/>
              </a:rPr>
              <a:t>工作于最小模式</a:t>
            </a:r>
          </a:p>
        </p:txBody>
      </p:sp>
      <p:sp>
        <p:nvSpPr>
          <p:cNvPr id="256004" name="Line 4"/>
          <p:cNvSpPr>
            <a:spLocks noChangeShapeType="1"/>
          </p:cNvSpPr>
          <p:nvPr/>
        </p:nvSpPr>
        <p:spPr bwMode="auto">
          <a:xfrm>
            <a:off x="1903413" y="2996952"/>
            <a:ext cx="323850"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05" name="Line 5"/>
          <p:cNvSpPr>
            <a:spLocks noChangeShapeType="1"/>
          </p:cNvSpPr>
          <p:nvPr/>
        </p:nvSpPr>
        <p:spPr bwMode="auto">
          <a:xfrm>
            <a:off x="2178968" y="3613150"/>
            <a:ext cx="304800"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 name="Line 5"/>
          <p:cNvSpPr>
            <a:spLocks noChangeShapeType="1"/>
          </p:cNvSpPr>
          <p:nvPr/>
        </p:nvSpPr>
        <p:spPr bwMode="auto">
          <a:xfrm>
            <a:off x="2195736" y="4168775"/>
            <a:ext cx="304800" cy="0"/>
          </a:xfrm>
          <a:prstGeom prst="line">
            <a:avLst/>
          </a:prstGeom>
          <a:noFill/>
          <a:ln w="22225"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56003">
                                            <p:txEl>
                                              <p:pRg st="0" end="0"/>
                                            </p:txEl>
                                          </p:spTgt>
                                        </p:tgtEl>
                                        <p:attrNameLst>
                                          <p:attrName>style.visibility</p:attrName>
                                        </p:attrNameLst>
                                      </p:cBhvr>
                                      <p:to>
                                        <p:strVal val="visible"/>
                                      </p:to>
                                    </p:set>
                                    <p:animEffect transition="in" filter="wipe(up)">
                                      <p:cBhvr>
                                        <p:cTn id="7" dur="500"/>
                                        <p:tgtEl>
                                          <p:spTgt spid="25600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6004"/>
                                        </p:tgtEl>
                                        <p:attrNameLst>
                                          <p:attrName>style.visibility</p:attrName>
                                        </p:attrNameLst>
                                      </p:cBhvr>
                                      <p:to>
                                        <p:strVal val="visible"/>
                                      </p:to>
                                    </p:set>
                                    <p:animEffect transition="in" filter="wipe(left)">
                                      <p:cBhvr>
                                        <p:cTn id="11" dur="500"/>
                                        <p:tgtEl>
                                          <p:spTgt spid="25600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56003">
                                            <p:txEl>
                                              <p:pRg st="1" end="1"/>
                                            </p:txEl>
                                          </p:spTgt>
                                        </p:tgtEl>
                                        <p:attrNameLst>
                                          <p:attrName>style.visibility</p:attrName>
                                        </p:attrNameLst>
                                      </p:cBhvr>
                                      <p:to>
                                        <p:strVal val="visible"/>
                                      </p:to>
                                    </p:set>
                                    <p:animEffect transition="in" filter="wipe(up)">
                                      <p:cBhvr>
                                        <p:cTn id="16" dur="500"/>
                                        <p:tgtEl>
                                          <p:spTgt spid="256003">
                                            <p:txEl>
                                              <p:pRg st="1" end="1"/>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56005"/>
                                        </p:tgtEl>
                                        <p:attrNameLst>
                                          <p:attrName>style.visibility</p:attrName>
                                        </p:attrNameLst>
                                      </p:cBhvr>
                                      <p:to>
                                        <p:strVal val="visible"/>
                                      </p:to>
                                    </p:set>
                                    <p:animEffect transition="in" filter="wipe(down)">
                                      <p:cBhvr>
                                        <p:cTn id="19" dur="500"/>
                                        <p:tgtEl>
                                          <p:spTgt spid="25600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256003">
                                            <p:txEl>
                                              <p:pRg st="2" end="2"/>
                                            </p:txEl>
                                          </p:spTgt>
                                        </p:tgtEl>
                                        <p:attrNameLst>
                                          <p:attrName>style.visibility</p:attrName>
                                        </p:attrNameLst>
                                      </p:cBhvr>
                                      <p:to>
                                        <p:strVal val="visible"/>
                                      </p:to>
                                    </p:set>
                                    <p:animEffect transition="in" filter="wipe(up)">
                                      <p:cBhvr>
                                        <p:cTn id="24" dur="500"/>
                                        <p:tgtEl>
                                          <p:spTgt spid="256003">
                                            <p:txEl>
                                              <p:pRg st="2" end="2"/>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down)">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4" grpId="0" animBg="1"/>
      <p:bldP spid="256005"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7574A-C435-4B79-9C67-4F183FDB79AC}" type="slidenum">
              <a:rPr lang="zh-CN" altLang="zh-CN" smtClean="0"/>
              <a:pPr>
                <a:defRPr/>
              </a:pPr>
              <a:t>80</a:t>
            </a:fld>
            <a:endParaRPr lang="zh-CN" altLang="zh-CN"/>
          </a:p>
        </p:txBody>
      </p:sp>
      <p:sp>
        <p:nvSpPr>
          <p:cNvPr id="3" name="文本框 2"/>
          <p:cNvSpPr txBox="1"/>
          <p:nvPr/>
        </p:nvSpPr>
        <p:spPr>
          <a:xfrm>
            <a:off x="2915816" y="188640"/>
            <a:ext cx="4032448" cy="523220"/>
          </a:xfrm>
          <a:prstGeom prst="rect">
            <a:avLst/>
          </a:prstGeom>
          <a:noFill/>
        </p:spPr>
        <p:txBody>
          <a:bodyPr wrap="square" rtlCol="0">
            <a:spAutoFit/>
          </a:bodyPr>
          <a:lstStyle/>
          <a:p>
            <a:pPr>
              <a:buClr>
                <a:srgbClr val="C00000"/>
              </a:buClr>
            </a:pPr>
            <a:r>
              <a:rPr lang="zh-CN" altLang="en-US" sz="2800" b="1" dirty="0">
                <a:solidFill>
                  <a:srgbClr val="FF0000"/>
                </a:solidFill>
              </a:rPr>
              <a:t>平坦存储模式</a:t>
            </a:r>
            <a:r>
              <a:rPr lang="en-US" altLang="zh-CN" sz="2800" b="1" dirty="0">
                <a:solidFill>
                  <a:srgbClr val="FF0000"/>
                </a:solidFill>
              </a:rPr>
              <a:t>--flat</a:t>
            </a:r>
            <a:endParaRPr lang="zh-CN" altLang="en-US" sz="2800" b="1" dirty="0">
              <a:solidFill>
                <a:srgbClr val="FF0000"/>
              </a:solidFill>
            </a:endParaRPr>
          </a:p>
        </p:txBody>
      </p:sp>
      <p:sp>
        <p:nvSpPr>
          <p:cNvPr id="4" name="文本框 3"/>
          <p:cNvSpPr txBox="1"/>
          <p:nvPr/>
        </p:nvSpPr>
        <p:spPr>
          <a:xfrm>
            <a:off x="611560" y="980728"/>
            <a:ext cx="8064896" cy="4093428"/>
          </a:xfrm>
          <a:prstGeom prst="rect">
            <a:avLst/>
          </a:prstGeom>
          <a:noFill/>
        </p:spPr>
        <p:txBody>
          <a:bodyPr wrap="square" rtlCol="0">
            <a:spAutoFit/>
          </a:bodyPr>
          <a:lstStyle/>
          <a:p>
            <a:pPr marL="342900" indent="-342900">
              <a:spcAft>
                <a:spcPts val="1200"/>
              </a:spcAft>
              <a:buClr>
                <a:srgbClr val="C00000"/>
              </a:buClr>
              <a:buFont typeface="Wingdings" panose="05000000000000000000" pitchFamily="2" charset="2"/>
              <a:buChar char="u"/>
            </a:pPr>
            <a:r>
              <a:rPr lang="zh-CN" altLang="en-US" sz="2000" b="1" dirty="0"/>
              <a:t>在</a:t>
            </a:r>
            <a:r>
              <a:rPr lang="en-US" altLang="zh-CN" sz="2000" b="1" dirty="0"/>
              <a:t>8086CPU</a:t>
            </a:r>
            <a:r>
              <a:rPr lang="zh-CN" altLang="en-US" sz="2000" b="1" dirty="0"/>
              <a:t>中，通过段寄存器对数据和代码进行分段管理是一种安全机制。</a:t>
            </a:r>
            <a:endParaRPr lang="en-US" altLang="zh-CN" sz="2000" b="1" dirty="0"/>
          </a:p>
          <a:p>
            <a:pPr marL="342900" indent="-342900">
              <a:spcAft>
                <a:spcPts val="1200"/>
              </a:spcAft>
              <a:buClr>
                <a:srgbClr val="C00000"/>
              </a:buClr>
              <a:buFont typeface="Wingdings" panose="05000000000000000000" pitchFamily="2" charset="2"/>
              <a:buChar char="u"/>
            </a:pPr>
            <a:r>
              <a:rPr lang="zh-CN" altLang="en-US" sz="2000" b="1" dirty="0"/>
              <a:t>在</a:t>
            </a:r>
            <a:r>
              <a:rPr lang="en-US" altLang="zh-CN" sz="2000" b="1" dirty="0"/>
              <a:t>80386</a:t>
            </a:r>
            <a:r>
              <a:rPr lang="zh-CN" altLang="en-US" sz="2000" b="1" dirty="0"/>
              <a:t>以后的</a:t>
            </a:r>
            <a:r>
              <a:rPr lang="en-US" altLang="zh-CN" sz="2000" b="1" dirty="0"/>
              <a:t>CPU</a:t>
            </a:r>
            <a:r>
              <a:rPr lang="zh-CN" altLang="en-US" sz="2000" b="1" dirty="0"/>
              <a:t>中采用了有效的保护模式机制，所以分段管理的安全作用就不需要，段寄存器的分工就可以没有了。</a:t>
            </a:r>
            <a:endParaRPr lang="en-US" altLang="zh-CN" sz="2000" b="1" dirty="0"/>
          </a:p>
          <a:p>
            <a:pPr marL="342900" indent="-342900">
              <a:spcAft>
                <a:spcPts val="1200"/>
              </a:spcAft>
              <a:buClr>
                <a:srgbClr val="C00000"/>
              </a:buClr>
              <a:buFont typeface="Wingdings" panose="05000000000000000000" pitchFamily="2" charset="2"/>
              <a:buChar char="u"/>
            </a:pPr>
            <a:r>
              <a:rPr lang="zh-CN" altLang="en-US" sz="2000" b="1" dirty="0"/>
              <a:t>在</a:t>
            </a:r>
            <a:r>
              <a:rPr lang="en-US" altLang="zh-CN" sz="2000" b="1" dirty="0"/>
              <a:t>Windows 32</a:t>
            </a:r>
            <a:r>
              <a:rPr lang="zh-CN" altLang="en-US" sz="2000" b="1" dirty="0"/>
              <a:t>位模式下将所有的段寄存器都设置为指向相同的线性地址</a:t>
            </a:r>
            <a:r>
              <a:rPr lang="en-US" altLang="zh-CN" sz="2000" b="1" dirty="0"/>
              <a:t>0</a:t>
            </a:r>
            <a:r>
              <a:rPr lang="zh-CN" altLang="en-US" sz="2000" b="1" dirty="0"/>
              <a:t>，代码段、数据段、堆栈段都重合于同一个</a:t>
            </a:r>
            <a:r>
              <a:rPr lang="en-US" altLang="zh-CN" sz="2000" b="1" dirty="0"/>
              <a:t>4GB</a:t>
            </a:r>
            <a:r>
              <a:rPr lang="zh-CN" altLang="en-US" sz="2000" b="1" dirty="0"/>
              <a:t>的线性地址空间。这种工作模式称为</a:t>
            </a:r>
            <a:r>
              <a:rPr lang="zh-CN" altLang="en-US" sz="2000" b="1" dirty="0">
                <a:solidFill>
                  <a:srgbClr val="0000FF"/>
                </a:solidFill>
              </a:rPr>
              <a:t>平坦存储模式（或平面存储模式）</a:t>
            </a:r>
            <a:r>
              <a:rPr lang="zh-CN" altLang="en-US" sz="2000" b="1" dirty="0"/>
              <a:t>。</a:t>
            </a:r>
            <a:endParaRPr lang="en-US" altLang="zh-CN" sz="2000" b="1" dirty="0"/>
          </a:p>
          <a:p>
            <a:pPr marL="342900" indent="-342900">
              <a:spcAft>
                <a:spcPts val="1200"/>
              </a:spcAft>
              <a:buClr>
                <a:srgbClr val="C00000"/>
              </a:buClr>
              <a:buFont typeface="Wingdings" panose="05000000000000000000" pitchFamily="2" charset="2"/>
              <a:buChar char="u"/>
            </a:pPr>
            <a:r>
              <a:rPr lang="zh-CN" altLang="en-US" sz="2000" b="1" dirty="0"/>
              <a:t>平坦存储模式下完全可以不管段寄存器的使用，访问存储器只使用</a:t>
            </a:r>
            <a:r>
              <a:rPr lang="en-US" altLang="zh-CN" sz="2000" b="1" dirty="0"/>
              <a:t>32</a:t>
            </a:r>
            <a:r>
              <a:rPr lang="zh-CN" altLang="en-US" sz="2000" b="1" dirty="0"/>
              <a:t>位的偏移地址，程序中不会出现</a:t>
            </a:r>
            <a:r>
              <a:rPr lang="en-US" altLang="zh-CN" sz="2000" b="1" dirty="0"/>
              <a:t>CS</a:t>
            </a:r>
            <a:r>
              <a:rPr lang="zh-CN" altLang="en-US" sz="2000" b="1" dirty="0"/>
              <a:t>、</a:t>
            </a:r>
            <a:r>
              <a:rPr lang="en-US" altLang="zh-CN" sz="2000" b="1" dirty="0"/>
              <a:t>DS</a:t>
            </a:r>
            <a:r>
              <a:rPr lang="zh-CN" altLang="en-US" sz="2000" b="1" dirty="0"/>
              <a:t>、</a:t>
            </a:r>
            <a:r>
              <a:rPr lang="en-US" altLang="zh-CN" sz="2000" b="1" dirty="0"/>
              <a:t>SS…</a:t>
            </a:r>
            <a:r>
              <a:rPr lang="zh-CN" altLang="en-US" sz="2000" b="1" dirty="0"/>
              <a:t>等段寄存器。</a:t>
            </a:r>
            <a:endParaRPr lang="en-US" altLang="zh-CN" sz="2000" b="1" dirty="0"/>
          </a:p>
          <a:p>
            <a:pPr marL="342900" indent="-342900">
              <a:spcAft>
                <a:spcPts val="1200"/>
              </a:spcAft>
              <a:buClr>
                <a:srgbClr val="C00000"/>
              </a:buClr>
              <a:buFont typeface="Wingdings" panose="05000000000000000000" pitchFamily="2" charset="2"/>
              <a:buChar char="u"/>
            </a:pPr>
            <a:r>
              <a:rPr lang="zh-CN" altLang="en-US" sz="2000" b="1" dirty="0"/>
              <a:t>虽然数据、堆栈和代码都共用一个</a:t>
            </a:r>
            <a:r>
              <a:rPr lang="en-US" altLang="zh-CN" sz="2000" b="1" dirty="0"/>
              <a:t>4GB</a:t>
            </a:r>
            <a:r>
              <a:rPr lang="zh-CN" altLang="en-US" sz="2000" b="1" dirty="0"/>
              <a:t>的线性地址空间，但在存储分配时仍然是相对集中，不是交叉随机分配。</a:t>
            </a:r>
          </a:p>
        </p:txBody>
      </p:sp>
    </p:spTree>
    <p:extLst>
      <p:ext uri="{BB962C8B-B14F-4D97-AF65-F5344CB8AC3E}">
        <p14:creationId xmlns:p14="http://schemas.microsoft.com/office/powerpoint/2010/main" val="2571539089"/>
      </p:ext>
    </p:extLst>
  </p:cSld>
  <p:clrMapOvr>
    <a:masterClrMapping/>
  </p:clrMapOvr>
  <p:transition spd="med">
    <p:zoom dir="in"/>
    <p:sndAc>
      <p:stSnd>
        <p:snd r:embed="rId3"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barn(inVertical)">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6C80596-1F95-44FB-B6A5-E772BC30B0F2}"/>
              </a:ext>
            </a:extLst>
          </p:cNvPr>
          <p:cNvSpPr>
            <a:spLocks noGrp="1"/>
          </p:cNvSpPr>
          <p:nvPr>
            <p:ph type="sldNum" sz="quarter" idx="12"/>
          </p:nvPr>
        </p:nvSpPr>
        <p:spPr/>
        <p:txBody>
          <a:bodyPr/>
          <a:lstStyle/>
          <a:p>
            <a:pPr>
              <a:defRPr/>
            </a:pPr>
            <a:fld id="{C607574A-C435-4B79-9C67-4F183FDB79AC}" type="slidenum">
              <a:rPr lang="zh-CN" altLang="zh-CN" smtClean="0"/>
              <a:pPr>
                <a:defRPr/>
              </a:pPr>
              <a:t>81</a:t>
            </a:fld>
            <a:endParaRPr lang="zh-CN" altLang="zh-CN"/>
          </a:p>
        </p:txBody>
      </p:sp>
      <p:sp>
        <p:nvSpPr>
          <p:cNvPr id="3" name="Text Box 2">
            <a:extLst>
              <a:ext uri="{FF2B5EF4-FFF2-40B4-BE49-F238E27FC236}">
                <a16:creationId xmlns:a16="http://schemas.microsoft.com/office/drawing/2014/main" id="{5CDD8A5B-6919-4700-B45F-E7EA728B3876}"/>
              </a:ext>
            </a:extLst>
          </p:cNvPr>
          <p:cNvSpPr txBox="1">
            <a:spLocks noChangeArrowheads="1"/>
          </p:cNvSpPr>
          <p:nvPr/>
        </p:nvSpPr>
        <p:spPr bwMode="auto">
          <a:xfrm>
            <a:off x="1331640" y="116632"/>
            <a:ext cx="5616624" cy="523220"/>
          </a:xfrm>
          <a:prstGeom prst="rect">
            <a:avLst/>
          </a:prstGeom>
          <a:solidFill>
            <a:srgbClr val="FFFF00"/>
          </a:solidFill>
          <a:ln>
            <a:noFill/>
          </a:ln>
          <a:effectLst/>
        </p:spPr>
        <p:txBody>
          <a:bodyPr wrap="squar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
                <a:srgbClr val="FF3300"/>
              </a:buClr>
              <a:buFont typeface="Wingdings" panose="05000000000000000000" pitchFamily="2" charset="2"/>
              <a:buNone/>
            </a:pPr>
            <a:r>
              <a:rPr lang="zh-CN" altLang="en-US" sz="2800" b="1" dirty="0">
                <a:solidFill>
                  <a:srgbClr val="FF3300"/>
                </a:solidFill>
                <a:latin typeface="宋体" panose="02010600030101010101" pitchFamily="2" charset="-122"/>
              </a:rPr>
              <a:t>（五）</a:t>
            </a:r>
            <a:r>
              <a:rPr lang="en-US" altLang="zh-CN" sz="2800" b="1" dirty="0">
                <a:solidFill>
                  <a:srgbClr val="FF3300"/>
                </a:solidFill>
                <a:latin typeface="宋体" panose="02010600030101010101" pitchFamily="2" charset="-122"/>
              </a:rPr>
              <a:t>IA-32e</a:t>
            </a:r>
            <a:r>
              <a:rPr lang="zh-CN" altLang="en-US" sz="2800" b="1" dirty="0">
                <a:solidFill>
                  <a:srgbClr val="FF3300"/>
                </a:solidFill>
                <a:latin typeface="宋体" panose="02010600030101010101" pitchFamily="2" charset="-122"/>
              </a:rPr>
              <a:t>架构及工作模式</a:t>
            </a:r>
            <a:endParaRPr lang="zh-CN" altLang="zh-CN" sz="2800" b="1" dirty="0">
              <a:solidFill>
                <a:srgbClr val="FF3300"/>
              </a:solidFill>
            </a:endParaRPr>
          </a:p>
        </p:txBody>
      </p:sp>
      <p:sp>
        <p:nvSpPr>
          <p:cNvPr id="5" name="文本框 4">
            <a:extLst>
              <a:ext uri="{FF2B5EF4-FFF2-40B4-BE49-F238E27FC236}">
                <a16:creationId xmlns:a16="http://schemas.microsoft.com/office/drawing/2014/main" id="{4E2AFCD6-E0C8-495C-91DA-DE7B743F7EFF}"/>
              </a:ext>
            </a:extLst>
          </p:cNvPr>
          <p:cNvSpPr txBox="1"/>
          <p:nvPr/>
        </p:nvSpPr>
        <p:spPr>
          <a:xfrm>
            <a:off x="827584" y="764704"/>
            <a:ext cx="7632848" cy="2214004"/>
          </a:xfrm>
          <a:prstGeom prst="rect">
            <a:avLst/>
          </a:prstGeom>
          <a:noFill/>
        </p:spPr>
        <p:txBody>
          <a:bodyPr wrap="square">
            <a:spAutoFit/>
          </a:bodyPr>
          <a:lstStyle/>
          <a:p>
            <a:pPr marL="342900" indent="-342900">
              <a:lnSpc>
                <a:spcPts val="2800"/>
              </a:lnSpc>
              <a:buClr>
                <a:srgbClr val="0066FF"/>
              </a:buClr>
              <a:buFont typeface="Wingdings" panose="05000000000000000000" pitchFamily="2" charset="2"/>
              <a:buChar char="u"/>
            </a:pPr>
            <a:r>
              <a:rPr lang="en-US" altLang="zh-CN" sz="2000" b="1" dirty="0">
                <a:latin typeface="Times New Roman" panose="02020603050405020304" pitchFamily="18" charset="0"/>
              </a:rPr>
              <a:t>IA-32e</a:t>
            </a:r>
            <a:r>
              <a:rPr lang="zh-CN" altLang="en-US" sz="2000" b="1" dirty="0">
                <a:latin typeface="Times New Roman" panose="02020603050405020304" pitchFamily="18" charset="0"/>
              </a:rPr>
              <a:t>是向后兼容</a:t>
            </a:r>
            <a:r>
              <a:rPr lang="en-US" altLang="zh-CN" sz="2000" b="1" dirty="0">
                <a:latin typeface="Times New Roman" panose="02020603050405020304" pitchFamily="18" charset="0"/>
              </a:rPr>
              <a:t>IA-32 </a:t>
            </a:r>
            <a:r>
              <a:rPr lang="zh-CN" altLang="en-US" sz="2000" b="1" dirty="0">
                <a:latin typeface="Times New Roman" panose="02020603050405020304" pitchFamily="18" charset="0"/>
              </a:rPr>
              <a:t>的</a:t>
            </a:r>
            <a:r>
              <a:rPr lang="en-US" altLang="zh-CN" sz="2000" b="1" dirty="0">
                <a:latin typeface="Times New Roman" panose="02020603050405020304" pitchFamily="18" charset="0"/>
              </a:rPr>
              <a:t>64 </a:t>
            </a:r>
            <a:r>
              <a:rPr lang="zh-CN" altLang="en-US" sz="2000" b="1" dirty="0">
                <a:latin typeface="Times New Roman" panose="02020603050405020304" pitchFamily="18" charset="0"/>
              </a:rPr>
              <a:t>位</a:t>
            </a:r>
            <a:r>
              <a:rPr lang="en-US" altLang="zh-CN" sz="2000" b="1" dirty="0">
                <a:latin typeface="Times New Roman" panose="02020603050405020304" pitchFamily="18" charset="0"/>
              </a:rPr>
              <a:t>x86 </a:t>
            </a:r>
            <a:r>
              <a:rPr lang="zh-CN" altLang="en-US" sz="2000" b="1" dirty="0">
                <a:latin typeface="Times New Roman" panose="02020603050405020304" pitchFamily="18" charset="0"/>
              </a:rPr>
              <a:t>处理器架构，该架构最早由</a:t>
            </a:r>
            <a:r>
              <a:rPr lang="en-US" altLang="zh-CN" sz="2000" b="1" dirty="0">
                <a:latin typeface="Times New Roman" panose="02020603050405020304" pitchFamily="18" charset="0"/>
              </a:rPr>
              <a:t>AMD</a:t>
            </a:r>
            <a:r>
              <a:rPr lang="zh-CN" altLang="en-US" sz="2000" b="1" dirty="0">
                <a:latin typeface="Times New Roman" panose="02020603050405020304" pitchFamily="18" charset="0"/>
              </a:rPr>
              <a:t>公司提出，将其称为</a:t>
            </a:r>
            <a:r>
              <a:rPr lang="en-US" altLang="zh-CN" sz="2000" b="1" dirty="0">
                <a:latin typeface="Times New Roman" panose="02020603050405020304" pitchFamily="18" charset="0"/>
              </a:rPr>
              <a:t>AMD-64</a:t>
            </a:r>
            <a:r>
              <a:rPr lang="zh-CN" altLang="en-US" sz="2000" b="1" dirty="0">
                <a:latin typeface="Times New Roman" panose="02020603050405020304" pitchFamily="18" charset="0"/>
              </a:rPr>
              <a:t>。</a:t>
            </a:r>
            <a:endParaRPr lang="en-US" altLang="zh-CN" sz="2000" b="1" dirty="0">
              <a:latin typeface="Times New Roman" panose="02020603050405020304" pitchFamily="18" charset="0"/>
            </a:endParaRPr>
          </a:p>
          <a:p>
            <a:pPr marL="342900" indent="-342900">
              <a:lnSpc>
                <a:spcPts val="2800"/>
              </a:lnSpc>
              <a:buClr>
                <a:srgbClr val="0066FF"/>
              </a:buClr>
              <a:buFont typeface="Wingdings" panose="05000000000000000000" pitchFamily="2" charset="2"/>
              <a:buChar char="u"/>
            </a:pPr>
            <a:r>
              <a:rPr lang="en-US" altLang="zh-CN" sz="2000" b="1" dirty="0">
                <a:latin typeface="Times New Roman" panose="02020603050405020304" pitchFamily="18" charset="0"/>
              </a:rPr>
              <a:t>Intel </a:t>
            </a:r>
            <a:r>
              <a:rPr lang="zh-CN" altLang="en-US" sz="2000" b="1" dirty="0">
                <a:latin typeface="Times New Roman" panose="02020603050405020304" pitchFamily="18" charset="0"/>
              </a:rPr>
              <a:t>推出的面向个人电脑的</a:t>
            </a:r>
            <a:r>
              <a:rPr lang="en-US" altLang="zh-CN" sz="2000" b="1" dirty="0">
                <a:latin typeface="Times New Roman" panose="02020603050405020304" pitchFamily="18" charset="0"/>
              </a:rPr>
              <a:t>IA-32e</a:t>
            </a:r>
            <a:r>
              <a:rPr lang="zh-CN" altLang="en-US" sz="2000" b="1" dirty="0">
                <a:latin typeface="Times New Roman" panose="02020603050405020304" pitchFamily="18" charset="0"/>
              </a:rPr>
              <a:t>架构处理器有</a:t>
            </a:r>
            <a:r>
              <a:rPr lang="en-US" altLang="zh-CN" sz="2000" b="1" dirty="0">
                <a:latin typeface="Times New Roman" panose="02020603050405020304" pitchFamily="18" charset="0"/>
              </a:rPr>
              <a:t>Core i5</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Core i7 </a:t>
            </a:r>
            <a:r>
              <a:rPr lang="zh-CN" altLang="en-US" sz="2000" b="1" dirty="0">
                <a:latin typeface="Times New Roman" panose="02020603050405020304" pitchFamily="18" charset="0"/>
              </a:rPr>
              <a:t>和</a:t>
            </a:r>
            <a:r>
              <a:rPr lang="en-US" altLang="zh-CN" sz="2000" b="1" dirty="0">
                <a:latin typeface="Times New Roman" panose="02020603050405020304" pitchFamily="18" charset="0"/>
              </a:rPr>
              <a:t>Core i9 </a:t>
            </a:r>
            <a:r>
              <a:rPr lang="zh-CN" altLang="en-US" sz="2000" b="1" dirty="0">
                <a:latin typeface="Times New Roman" panose="02020603050405020304" pitchFamily="18" charset="0"/>
              </a:rPr>
              <a:t>等</a:t>
            </a:r>
            <a:r>
              <a:rPr lang="en-US" altLang="zh-CN" sz="2000" b="1" dirty="0">
                <a:latin typeface="Times New Roman" panose="02020603050405020304" pitchFamily="18" charset="0"/>
              </a:rPr>
              <a:t>64 </a:t>
            </a:r>
            <a:r>
              <a:rPr lang="zh-CN" altLang="en-US" sz="2000" b="1" dirty="0">
                <a:latin typeface="Times New Roman" panose="02020603050405020304" pitchFamily="18" charset="0"/>
              </a:rPr>
              <a:t>位处理器。用于用于服务器和工作站的处理器为</a:t>
            </a:r>
            <a:r>
              <a:rPr lang="en-US" altLang="zh-CN" sz="2000" b="1" dirty="0">
                <a:latin typeface="Times New Roman" panose="02020603050405020304" pitchFamily="18" charset="0"/>
              </a:rPr>
              <a:t>Xeon</a:t>
            </a:r>
            <a:r>
              <a:rPr lang="zh-CN" altLang="en-US" sz="2000" b="1" dirty="0">
                <a:latin typeface="Times New Roman" panose="02020603050405020304" pitchFamily="18" charset="0"/>
              </a:rPr>
              <a:t>（至强）。</a:t>
            </a:r>
            <a:endParaRPr lang="en-US" altLang="zh-CN" sz="2000" b="1" dirty="0">
              <a:latin typeface="Times New Roman" panose="02020603050405020304" pitchFamily="18" charset="0"/>
            </a:endParaRPr>
          </a:p>
          <a:p>
            <a:pPr marL="342900" indent="-342900">
              <a:lnSpc>
                <a:spcPts val="2800"/>
              </a:lnSpc>
              <a:buClr>
                <a:srgbClr val="0066FF"/>
              </a:buClr>
              <a:buFont typeface="Wingdings" panose="05000000000000000000" pitchFamily="2" charset="2"/>
              <a:buChar char="u"/>
            </a:pPr>
            <a:r>
              <a:rPr lang="en-US" altLang="zh-CN" sz="2000" b="1" dirty="0">
                <a:latin typeface="Times New Roman" panose="02020603050405020304" pitchFamily="18" charset="0"/>
              </a:rPr>
              <a:t>AMD </a:t>
            </a:r>
            <a:r>
              <a:rPr lang="zh-CN" altLang="en-US" sz="2000" b="1" dirty="0">
                <a:latin typeface="Times New Roman" panose="02020603050405020304" pitchFamily="18" charset="0"/>
              </a:rPr>
              <a:t>推出的处理器有</a:t>
            </a:r>
            <a:r>
              <a:rPr lang="en-US" altLang="zh-CN" sz="2000" b="1" dirty="0">
                <a:latin typeface="Times New Roman" panose="02020603050405020304" pitchFamily="18" charset="0"/>
              </a:rPr>
              <a:t>Opteron </a:t>
            </a:r>
            <a:r>
              <a:rPr lang="zh-CN" altLang="en-US" sz="2000" b="1" dirty="0">
                <a:latin typeface="Times New Roman" panose="02020603050405020304" pitchFamily="18" charset="0"/>
              </a:rPr>
              <a:t>和</a:t>
            </a:r>
            <a:r>
              <a:rPr lang="en-US" altLang="zh-CN" sz="2000" b="1" dirty="0">
                <a:latin typeface="Times New Roman" panose="02020603050405020304" pitchFamily="18" charset="0"/>
              </a:rPr>
              <a:t>Athlon64 </a:t>
            </a:r>
            <a:r>
              <a:rPr lang="zh-CN" altLang="en-US" sz="2000" b="1" dirty="0">
                <a:latin typeface="Times New Roman" panose="02020603050405020304" pitchFamily="18" charset="0"/>
              </a:rPr>
              <a:t>等。</a:t>
            </a:r>
            <a:endParaRPr lang="en-US" altLang="zh-CN" sz="2000" b="1" dirty="0">
              <a:latin typeface="Times New Roman" panose="02020603050405020304" pitchFamily="18" charset="0"/>
            </a:endParaRPr>
          </a:p>
        </p:txBody>
      </p:sp>
      <p:sp>
        <p:nvSpPr>
          <p:cNvPr id="6" name="文本框 5">
            <a:extLst>
              <a:ext uri="{FF2B5EF4-FFF2-40B4-BE49-F238E27FC236}">
                <a16:creationId xmlns:a16="http://schemas.microsoft.com/office/drawing/2014/main" id="{38FE90AD-2805-4803-99EB-1681B635EB89}"/>
              </a:ext>
            </a:extLst>
          </p:cNvPr>
          <p:cNvSpPr txBox="1"/>
          <p:nvPr/>
        </p:nvSpPr>
        <p:spPr>
          <a:xfrm>
            <a:off x="467544" y="3198167"/>
            <a:ext cx="2232248" cy="461665"/>
          </a:xfrm>
          <a:prstGeom prst="rect">
            <a:avLst/>
          </a:prstGeom>
          <a:noFill/>
        </p:spPr>
        <p:txBody>
          <a:bodyPr wrap="square" rtlCol="0">
            <a:spAutoFit/>
          </a:bodyPr>
          <a:lstStyle/>
          <a:p>
            <a:r>
              <a:rPr lang="en-US" altLang="zh-CN" sz="2400" b="1" dirty="0">
                <a:solidFill>
                  <a:srgbClr val="FF0000"/>
                </a:solidFill>
              </a:rPr>
              <a:t>1. </a:t>
            </a:r>
            <a:r>
              <a:rPr lang="zh-CN" altLang="en-US" sz="2400" b="1" dirty="0">
                <a:solidFill>
                  <a:srgbClr val="FF0000"/>
                </a:solidFill>
              </a:rPr>
              <a:t>寄存器结构</a:t>
            </a:r>
          </a:p>
        </p:txBody>
      </p:sp>
      <p:sp>
        <p:nvSpPr>
          <p:cNvPr id="8" name="文本框 7">
            <a:extLst>
              <a:ext uri="{FF2B5EF4-FFF2-40B4-BE49-F238E27FC236}">
                <a16:creationId xmlns:a16="http://schemas.microsoft.com/office/drawing/2014/main" id="{097A01C1-A369-4259-B5DA-455DB47FCE52}"/>
              </a:ext>
            </a:extLst>
          </p:cNvPr>
          <p:cNvSpPr txBox="1"/>
          <p:nvPr/>
        </p:nvSpPr>
        <p:spPr>
          <a:xfrm>
            <a:off x="827117" y="3659832"/>
            <a:ext cx="7704856" cy="2573077"/>
          </a:xfrm>
          <a:prstGeom prst="rect">
            <a:avLst/>
          </a:prstGeom>
          <a:noFill/>
        </p:spPr>
        <p:txBody>
          <a:bodyPr wrap="square">
            <a:spAutoFit/>
          </a:bodyPr>
          <a:lstStyle/>
          <a:p>
            <a:pPr marL="342900" indent="-342900" algn="l">
              <a:lnSpc>
                <a:spcPts val="2800"/>
              </a:lnSpc>
              <a:buClr>
                <a:srgbClr val="0066FF"/>
              </a:buClr>
              <a:buFont typeface="Wingdings" panose="05000000000000000000" pitchFamily="2" charset="2"/>
              <a:buChar char="u"/>
            </a:pPr>
            <a:r>
              <a:rPr lang="en-US" altLang="zh-CN" sz="2000" b="1" dirty="0">
                <a:latin typeface="Times New Roman" panose="02020603050405020304" pitchFamily="18" charset="0"/>
              </a:rPr>
              <a:t>16</a:t>
            </a:r>
            <a:r>
              <a:rPr lang="zh-CN" altLang="en-US" sz="2000" b="1" dirty="0">
                <a:latin typeface="Times New Roman" panose="02020603050405020304" pitchFamily="18" charset="0"/>
              </a:rPr>
              <a:t>个</a:t>
            </a:r>
            <a:r>
              <a:rPr lang="en-US" altLang="zh-CN" sz="2000" b="1" dirty="0">
                <a:latin typeface="Times New Roman" panose="02020603050405020304" pitchFamily="18" charset="0"/>
              </a:rPr>
              <a:t>64</a:t>
            </a:r>
            <a:r>
              <a:rPr lang="zh-CN" altLang="en-US" sz="2000" b="1" dirty="0">
                <a:latin typeface="Times New Roman" panose="02020603050405020304" pitchFamily="18" charset="0"/>
              </a:rPr>
              <a:t>位的通用寄存器</a:t>
            </a:r>
            <a:r>
              <a:rPr lang="en-US" altLang="zh-CN" sz="2000" b="1" dirty="0">
                <a:latin typeface="Times New Roman" panose="02020603050405020304" pitchFamily="18" charset="0"/>
              </a:rPr>
              <a:t>RAX</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RBX</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RCX</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RDX</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RSI</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RDI</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RBP</a:t>
            </a:r>
            <a:r>
              <a:rPr lang="zh-CN" altLang="en-US" sz="2000" b="1" dirty="0">
                <a:latin typeface="Times New Roman" panose="02020603050405020304" pitchFamily="18" charset="0"/>
              </a:rPr>
              <a:t>、</a:t>
            </a:r>
            <a:r>
              <a:rPr lang="en-US" altLang="zh-CN" sz="2000" b="1" dirty="0">
                <a:latin typeface="Times New Roman" panose="02020603050405020304" pitchFamily="18" charset="0"/>
              </a:rPr>
              <a:t>RSP </a:t>
            </a:r>
            <a:r>
              <a:rPr lang="zh-CN" altLang="en-US" sz="2000" b="1" dirty="0">
                <a:latin typeface="Times New Roman" panose="02020603050405020304" pitchFamily="18" charset="0"/>
              </a:rPr>
              <a:t>以及新增加的</a:t>
            </a:r>
            <a:r>
              <a:rPr lang="en-US" altLang="zh-CN" sz="2000" b="1" dirty="0">
                <a:latin typeface="Times New Roman" panose="02020603050405020304" pitchFamily="18" charset="0"/>
              </a:rPr>
              <a:t>R8-R15</a:t>
            </a:r>
            <a:r>
              <a:rPr lang="zh-CN" altLang="en-US" sz="2000" b="1" dirty="0">
                <a:latin typeface="Times New Roman" panose="02020603050405020304" pitchFamily="18" charset="0"/>
              </a:rPr>
              <a:t>。</a:t>
            </a:r>
            <a:endParaRPr lang="en-US" altLang="zh-CN" sz="2000" b="1" dirty="0">
              <a:latin typeface="Times New Roman" panose="02020603050405020304" pitchFamily="18" charset="0"/>
            </a:endParaRPr>
          </a:p>
          <a:p>
            <a:pPr marL="342900" indent="-342900" algn="l">
              <a:lnSpc>
                <a:spcPts val="2800"/>
              </a:lnSpc>
              <a:buClr>
                <a:srgbClr val="0066FF"/>
              </a:buClr>
              <a:buFont typeface="Wingdings" panose="05000000000000000000" pitchFamily="2" charset="2"/>
              <a:buChar char="u"/>
            </a:pPr>
            <a:r>
              <a:rPr lang="en-US" altLang="zh-CN" sz="2000" b="1" dirty="0">
                <a:latin typeface="Times New Roman" panose="02020603050405020304" pitchFamily="18" charset="0"/>
              </a:rPr>
              <a:t>64 </a:t>
            </a:r>
            <a:r>
              <a:rPr lang="zh-CN" altLang="en-US" sz="2000" b="1" dirty="0">
                <a:latin typeface="Times New Roman" panose="02020603050405020304" pitchFamily="18" charset="0"/>
              </a:rPr>
              <a:t>位状态标志寄存器</a:t>
            </a:r>
            <a:r>
              <a:rPr lang="en-US" altLang="zh-CN" sz="2000" b="1" dirty="0">
                <a:latin typeface="Times New Roman" panose="02020603050405020304" pitchFamily="18" charset="0"/>
              </a:rPr>
              <a:t>RFLAGS</a:t>
            </a:r>
            <a:r>
              <a:rPr lang="zh-CN" altLang="en-US" sz="2000" b="1" dirty="0">
                <a:latin typeface="Times New Roman" panose="02020603050405020304" pitchFamily="18" charset="0"/>
              </a:rPr>
              <a:t>，但只定义了其低</a:t>
            </a:r>
            <a:r>
              <a:rPr lang="en-US" altLang="zh-CN" sz="2000" b="1" dirty="0">
                <a:latin typeface="Times New Roman" panose="02020603050405020304" pitchFamily="18" charset="0"/>
              </a:rPr>
              <a:t>32 </a:t>
            </a:r>
            <a:r>
              <a:rPr lang="zh-CN" altLang="en-US" sz="2000" b="1" dirty="0">
                <a:latin typeface="Times New Roman" panose="02020603050405020304" pitchFamily="18" charset="0"/>
              </a:rPr>
              <a:t>位，与</a:t>
            </a:r>
            <a:r>
              <a:rPr lang="en-US" altLang="zh-CN" sz="2000" b="1" dirty="0">
                <a:latin typeface="Times New Roman" panose="02020603050405020304" pitchFamily="18" charset="0"/>
              </a:rPr>
              <a:t>IA-32 </a:t>
            </a:r>
            <a:r>
              <a:rPr lang="zh-CN" altLang="en-US" sz="2000" b="1" dirty="0">
                <a:latin typeface="Times New Roman" panose="02020603050405020304" pitchFamily="18" charset="0"/>
              </a:rPr>
              <a:t>的</a:t>
            </a:r>
            <a:r>
              <a:rPr lang="en-US" altLang="zh-CN" sz="2000" b="1" dirty="0">
                <a:latin typeface="Times New Roman" panose="02020603050405020304" pitchFamily="18" charset="0"/>
              </a:rPr>
              <a:t>32</a:t>
            </a:r>
            <a:r>
              <a:rPr lang="zh-CN" altLang="en-US" sz="2000" b="1" dirty="0">
                <a:latin typeface="Times New Roman" panose="02020603050405020304" pitchFamily="18" charset="0"/>
              </a:rPr>
              <a:t>位状态标志寄存器</a:t>
            </a:r>
            <a:r>
              <a:rPr lang="en-US" altLang="zh-CN" sz="2000" b="1" dirty="0">
                <a:latin typeface="Times New Roman" panose="02020603050405020304" pitchFamily="18" charset="0"/>
              </a:rPr>
              <a:t>EFLAGS </a:t>
            </a:r>
            <a:r>
              <a:rPr lang="zh-CN" altLang="en-US" sz="2000" b="1" dirty="0">
                <a:latin typeface="Times New Roman" panose="02020603050405020304" pitchFamily="18" charset="0"/>
              </a:rPr>
              <a:t>相同。</a:t>
            </a:r>
            <a:endParaRPr lang="en-US" altLang="zh-CN" sz="2000" b="1" dirty="0">
              <a:latin typeface="Times New Roman" panose="02020603050405020304" pitchFamily="18" charset="0"/>
            </a:endParaRPr>
          </a:p>
          <a:p>
            <a:pPr marL="342900" indent="-342900" algn="l">
              <a:lnSpc>
                <a:spcPts val="2800"/>
              </a:lnSpc>
              <a:buClr>
                <a:srgbClr val="0066FF"/>
              </a:buClr>
              <a:buFont typeface="Wingdings" panose="05000000000000000000" pitchFamily="2" charset="2"/>
              <a:buChar char="u"/>
            </a:pPr>
            <a:r>
              <a:rPr lang="en-US" altLang="zh-CN" sz="2000" b="1" dirty="0">
                <a:latin typeface="Times New Roman" panose="02020603050405020304" pitchFamily="18" charset="0"/>
              </a:rPr>
              <a:t>64 </a:t>
            </a:r>
            <a:r>
              <a:rPr lang="zh-CN" altLang="en-US" sz="2000" b="1" dirty="0">
                <a:latin typeface="Times New Roman" panose="02020603050405020304" pitchFamily="18" charset="0"/>
              </a:rPr>
              <a:t>位指令指针寄存器</a:t>
            </a:r>
            <a:r>
              <a:rPr lang="en-US" altLang="zh-CN" sz="2000" b="1" dirty="0">
                <a:latin typeface="Times New Roman" panose="02020603050405020304" pitchFamily="18" charset="0"/>
              </a:rPr>
              <a:t>RIP</a:t>
            </a:r>
            <a:r>
              <a:rPr lang="zh-CN" altLang="en-US" sz="2000" b="1" dirty="0">
                <a:latin typeface="Times New Roman" panose="02020603050405020304" pitchFamily="18" charset="0"/>
              </a:rPr>
              <a:t>。</a:t>
            </a:r>
            <a:endParaRPr lang="en-US" altLang="zh-CN" sz="2000" b="1" dirty="0">
              <a:latin typeface="Times New Roman" panose="02020603050405020304" pitchFamily="18" charset="0"/>
            </a:endParaRPr>
          </a:p>
          <a:p>
            <a:pPr marL="342900" indent="-342900" algn="l">
              <a:lnSpc>
                <a:spcPts val="2800"/>
              </a:lnSpc>
              <a:buClr>
                <a:srgbClr val="0066FF"/>
              </a:buClr>
              <a:buFont typeface="Wingdings" panose="05000000000000000000" pitchFamily="2" charset="2"/>
              <a:buChar char="u"/>
            </a:pPr>
            <a:r>
              <a:rPr lang="en-US" altLang="zh-CN" sz="2000" b="1" dirty="0">
                <a:latin typeface="Times New Roman" panose="02020603050405020304" pitchFamily="18" charset="0"/>
              </a:rPr>
              <a:t>8 </a:t>
            </a:r>
            <a:r>
              <a:rPr lang="zh-CN" altLang="en-US" sz="2000" b="1" dirty="0">
                <a:latin typeface="Times New Roman" panose="02020603050405020304" pitchFamily="18" charset="0"/>
              </a:rPr>
              <a:t>个</a:t>
            </a:r>
            <a:r>
              <a:rPr lang="en-US" altLang="zh-CN" sz="2000" b="1" dirty="0">
                <a:latin typeface="Times New Roman" panose="02020603050405020304" pitchFamily="18" charset="0"/>
              </a:rPr>
              <a:t>64 </a:t>
            </a:r>
            <a:r>
              <a:rPr lang="zh-CN" altLang="en-US" sz="2000" b="1" dirty="0">
                <a:latin typeface="Times New Roman" panose="02020603050405020304" pitchFamily="18" charset="0"/>
              </a:rPr>
              <a:t>位</a:t>
            </a:r>
            <a:r>
              <a:rPr lang="en-US" altLang="zh-CN" sz="2000" b="1" dirty="0">
                <a:latin typeface="Times New Roman" panose="02020603050405020304" pitchFamily="18" charset="0"/>
              </a:rPr>
              <a:t>MMX </a:t>
            </a:r>
            <a:r>
              <a:rPr lang="zh-CN" altLang="en-US" sz="2000" b="1" dirty="0">
                <a:latin typeface="Times New Roman" panose="02020603050405020304" pitchFamily="18" charset="0"/>
              </a:rPr>
              <a:t>寄存器，</a:t>
            </a:r>
            <a:r>
              <a:rPr lang="en-US" altLang="zh-CN" sz="2000" b="1" dirty="0">
                <a:latin typeface="Times New Roman" panose="02020603050405020304" pitchFamily="18" charset="0"/>
              </a:rPr>
              <a:t>8 </a:t>
            </a:r>
            <a:r>
              <a:rPr lang="zh-CN" altLang="en-US" sz="2000" b="1" dirty="0">
                <a:latin typeface="Times New Roman" panose="02020603050405020304" pitchFamily="18" charset="0"/>
              </a:rPr>
              <a:t>个</a:t>
            </a:r>
            <a:r>
              <a:rPr lang="en-US" altLang="zh-CN" sz="2000" b="1" dirty="0">
                <a:latin typeface="Times New Roman" panose="02020603050405020304" pitchFamily="18" charset="0"/>
              </a:rPr>
              <a:t>80 </a:t>
            </a:r>
            <a:r>
              <a:rPr lang="zh-CN" altLang="en-US" sz="2000" b="1" dirty="0">
                <a:latin typeface="Times New Roman" panose="02020603050405020304" pitchFamily="18" charset="0"/>
              </a:rPr>
              <a:t>位浮点寄存器，与</a:t>
            </a:r>
            <a:r>
              <a:rPr lang="en-US" altLang="zh-CN" sz="2000" b="1" dirty="0">
                <a:latin typeface="Times New Roman" panose="02020603050405020304" pitchFamily="18" charset="0"/>
              </a:rPr>
              <a:t>IA-32 </a:t>
            </a:r>
            <a:r>
              <a:rPr lang="zh-CN" altLang="en-US" sz="2000" b="1" dirty="0">
                <a:latin typeface="Times New Roman" panose="02020603050405020304" pitchFamily="18" charset="0"/>
              </a:rPr>
              <a:t>相同。</a:t>
            </a:r>
            <a:endParaRPr lang="en-US" altLang="zh-CN" sz="2000" b="1" dirty="0">
              <a:latin typeface="Times New Roman" panose="02020603050405020304" pitchFamily="18" charset="0"/>
            </a:endParaRPr>
          </a:p>
          <a:p>
            <a:pPr marL="342900" indent="-342900" algn="l">
              <a:lnSpc>
                <a:spcPts val="2800"/>
              </a:lnSpc>
              <a:buClr>
                <a:srgbClr val="0066FF"/>
              </a:buClr>
              <a:buFont typeface="Wingdings" panose="05000000000000000000" pitchFamily="2" charset="2"/>
              <a:buChar char="u"/>
            </a:pPr>
            <a:r>
              <a:rPr lang="en-US" altLang="zh-CN" sz="2000" b="1" dirty="0">
                <a:latin typeface="Times New Roman" panose="02020603050405020304" pitchFamily="18" charset="0"/>
              </a:rPr>
              <a:t>16 </a:t>
            </a:r>
            <a:r>
              <a:rPr lang="zh-CN" altLang="en-US" sz="2000" b="1" dirty="0">
                <a:latin typeface="Times New Roman" panose="02020603050405020304" pitchFamily="18" charset="0"/>
              </a:rPr>
              <a:t>个</a:t>
            </a:r>
            <a:r>
              <a:rPr lang="en-US" altLang="zh-CN" sz="2000" b="1" dirty="0">
                <a:latin typeface="Times New Roman" panose="02020603050405020304" pitchFamily="18" charset="0"/>
              </a:rPr>
              <a:t>128 </a:t>
            </a:r>
            <a:r>
              <a:rPr lang="zh-CN" altLang="en-US" sz="2000" b="1" dirty="0">
                <a:latin typeface="Times New Roman" panose="02020603050405020304" pitchFamily="18" charset="0"/>
              </a:rPr>
              <a:t>位</a:t>
            </a:r>
            <a:r>
              <a:rPr lang="en-US" altLang="zh-CN" sz="2000" b="1" dirty="0">
                <a:latin typeface="Times New Roman" panose="02020603050405020304" pitchFamily="18" charset="0"/>
              </a:rPr>
              <a:t>XMM </a:t>
            </a:r>
            <a:r>
              <a:rPr lang="zh-CN" altLang="en-US" sz="2000" b="1" dirty="0">
                <a:latin typeface="Times New Roman" panose="02020603050405020304" pitchFamily="18" charset="0"/>
              </a:rPr>
              <a:t>寄存器，比</a:t>
            </a:r>
            <a:r>
              <a:rPr lang="en-US" altLang="zh-CN" sz="2000" b="1" dirty="0">
                <a:latin typeface="Times New Roman" panose="02020603050405020304" pitchFamily="18" charset="0"/>
              </a:rPr>
              <a:t>IA-32 </a:t>
            </a:r>
            <a:r>
              <a:rPr lang="zh-CN" altLang="en-US" sz="2000" b="1" dirty="0">
                <a:latin typeface="Times New Roman" panose="02020603050405020304" pitchFamily="18" charset="0"/>
              </a:rPr>
              <a:t>增加了</a:t>
            </a:r>
            <a:r>
              <a:rPr lang="en-US" altLang="zh-CN" sz="2000" b="1" dirty="0">
                <a:latin typeface="Times New Roman" panose="02020603050405020304" pitchFamily="18" charset="0"/>
              </a:rPr>
              <a:t>8 </a:t>
            </a:r>
            <a:r>
              <a:rPr lang="zh-CN" altLang="en-US" sz="2000" b="1" dirty="0">
                <a:latin typeface="Times New Roman" panose="02020603050405020304" pitchFamily="18" charset="0"/>
              </a:rPr>
              <a:t>个。</a:t>
            </a:r>
          </a:p>
        </p:txBody>
      </p:sp>
    </p:spTree>
    <p:extLst>
      <p:ext uri="{BB962C8B-B14F-4D97-AF65-F5344CB8AC3E}">
        <p14:creationId xmlns:p14="http://schemas.microsoft.com/office/powerpoint/2010/main" val="3383422275"/>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wipe(down)">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wipe(down)">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wipe(down)">
                                      <p:cBhvr>
                                        <p:cTn id="27" dur="500"/>
                                        <p:tgtEl>
                                          <p:spTgt spid="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
                                            <p:txEl>
                                              <p:pRg st="1" end="1"/>
                                            </p:txEl>
                                          </p:spTgt>
                                        </p:tgtEl>
                                        <p:attrNameLst>
                                          <p:attrName>style.visibility</p:attrName>
                                        </p:attrNameLst>
                                      </p:cBhvr>
                                      <p:to>
                                        <p:strVal val="visible"/>
                                      </p:to>
                                    </p:set>
                                    <p:animEffect transition="in" filter="wipe(down)">
                                      <p:cBhvr>
                                        <p:cTn id="32" dur="500"/>
                                        <p:tgtEl>
                                          <p:spTgt spid="8">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down)">
                                      <p:cBhvr>
                                        <p:cTn id="37" dur="5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8">
                                            <p:txEl>
                                              <p:pRg st="3" end="3"/>
                                            </p:txEl>
                                          </p:spTgt>
                                        </p:tgtEl>
                                        <p:attrNameLst>
                                          <p:attrName>style.visibility</p:attrName>
                                        </p:attrNameLst>
                                      </p:cBhvr>
                                      <p:to>
                                        <p:strVal val="visible"/>
                                      </p:to>
                                    </p:set>
                                    <p:animEffect transition="in" filter="wipe(down)">
                                      <p:cBhvr>
                                        <p:cTn id="42" dur="500"/>
                                        <p:tgtEl>
                                          <p:spTgt spid="8">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animEffect transition="in" filter="wipe(down)">
                                      <p:cBhvr>
                                        <p:cTn id="4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P spid="8"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71CF713-071C-4A8A-BBC4-55B14456A039}"/>
              </a:ext>
            </a:extLst>
          </p:cNvPr>
          <p:cNvSpPr>
            <a:spLocks noGrp="1"/>
          </p:cNvSpPr>
          <p:nvPr>
            <p:ph type="sldNum" sz="quarter" idx="12"/>
          </p:nvPr>
        </p:nvSpPr>
        <p:spPr/>
        <p:txBody>
          <a:bodyPr/>
          <a:lstStyle/>
          <a:p>
            <a:pPr>
              <a:defRPr/>
            </a:pPr>
            <a:fld id="{C607574A-C435-4B79-9C67-4F183FDB79AC}" type="slidenum">
              <a:rPr lang="zh-CN" altLang="zh-CN" smtClean="0"/>
              <a:pPr>
                <a:defRPr/>
              </a:pPr>
              <a:t>82</a:t>
            </a:fld>
            <a:endParaRPr lang="zh-CN" altLang="zh-CN"/>
          </a:p>
        </p:txBody>
      </p:sp>
      <p:sp>
        <p:nvSpPr>
          <p:cNvPr id="3" name="文本框 2">
            <a:extLst>
              <a:ext uri="{FF2B5EF4-FFF2-40B4-BE49-F238E27FC236}">
                <a16:creationId xmlns:a16="http://schemas.microsoft.com/office/drawing/2014/main" id="{345C6A6C-B6D6-4790-9B46-EBF57FC4EAF5}"/>
              </a:ext>
            </a:extLst>
          </p:cNvPr>
          <p:cNvSpPr txBox="1"/>
          <p:nvPr/>
        </p:nvSpPr>
        <p:spPr>
          <a:xfrm>
            <a:off x="611560" y="260648"/>
            <a:ext cx="2232248" cy="461665"/>
          </a:xfrm>
          <a:prstGeom prst="rect">
            <a:avLst/>
          </a:prstGeom>
          <a:noFill/>
        </p:spPr>
        <p:txBody>
          <a:bodyPr wrap="square" rtlCol="0">
            <a:spAutoFit/>
          </a:bodyPr>
          <a:lstStyle/>
          <a:p>
            <a:r>
              <a:rPr lang="en-US" altLang="zh-CN" sz="2400" b="1" dirty="0">
                <a:solidFill>
                  <a:srgbClr val="FF0000"/>
                </a:solidFill>
              </a:rPr>
              <a:t>2. </a:t>
            </a:r>
            <a:r>
              <a:rPr lang="zh-CN" altLang="en-US" sz="2400" b="1" dirty="0">
                <a:solidFill>
                  <a:srgbClr val="FF0000"/>
                </a:solidFill>
              </a:rPr>
              <a:t>工作模式</a:t>
            </a:r>
            <a:r>
              <a:rPr lang="en-US" altLang="zh-CN" sz="2400" b="1" dirty="0">
                <a:solidFill>
                  <a:srgbClr val="FF0000"/>
                </a:solidFill>
              </a:rPr>
              <a:t> </a:t>
            </a:r>
          </a:p>
        </p:txBody>
      </p:sp>
      <p:sp>
        <p:nvSpPr>
          <p:cNvPr id="5" name="文本框 4">
            <a:extLst>
              <a:ext uri="{FF2B5EF4-FFF2-40B4-BE49-F238E27FC236}">
                <a16:creationId xmlns:a16="http://schemas.microsoft.com/office/drawing/2014/main" id="{A8975F00-4D84-4904-BB42-121F18C7193F}"/>
              </a:ext>
            </a:extLst>
          </p:cNvPr>
          <p:cNvSpPr txBox="1"/>
          <p:nvPr/>
        </p:nvSpPr>
        <p:spPr>
          <a:xfrm>
            <a:off x="857424" y="908720"/>
            <a:ext cx="7128792" cy="400110"/>
          </a:xfrm>
          <a:prstGeom prst="rect">
            <a:avLst/>
          </a:prstGeom>
          <a:noFill/>
        </p:spPr>
        <p:txBody>
          <a:bodyPr wrap="square">
            <a:spAutoFit/>
          </a:bodyPr>
          <a:lstStyle/>
          <a:p>
            <a:r>
              <a:rPr lang="en-US" altLang="zh-CN" sz="2000" b="1" dirty="0"/>
              <a:t>IA-32e </a:t>
            </a:r>
            <a:r>
              <a:rPr lang="zh-CN" altLang="en-US" sz="2000" b="1" dirty="0"/>
              <a:t>架构处理器有兼容模式和</a:t>
            </a:r>
            <a:r>
              <a:rPr lang="en-US" altLang="zh-CN" sz="2000" b="1" dirty="0"/>
              <a:t>64 </a:t>
            </a:r>
            <a:r>
              <a:rPr lang="zh-CN" altLang="en-US" sz="2000" b="1" dirty="0"/>
              <a:t>位模式两种工作模式。</a:t>
            </a:r>
          </a:p>
        </p:txBody>
      </p:sp>
      <p:sp>
        <p:nvSpPr>
          <p:cNvPr id="7" name="文本框 6">
            <a:extLst>
              <a:ext uri="{FF2B5EF4-FFF2-40B4-BE49-F238E27FC236}">
                <a16:creationId xmlns:a16="http://schemas.microsoft.com/office/drawing/2014/main" id="{FBB41673-5BB5-4357-B49C-4FF3F7854FA2}"/>
              </a:ext>
            </a:extLst>
          </p:cNvPr>
          <p:cNvSpPr txBox="1"/>
          <p:nvPr/>
        </p:nvSpPr>
        <p:spPr>
          <a:xfrm>
            <a:off x="395536" y="1439197"/>
            <a:ext cx="2448272" cy="400110"/>
          </a:xfrm>
          <a:prstGeom prst="rect">
            <a:avLst/>
          </a:prstGeom>
          <a:noFill/>
        </p:spPr>
        <p:txBody>
          <a:bodyPr wrap="square">
            <a:spAutoFit/>
          </a:bodyPr>
          <a:lstStyle/>
          <a:p>
            <a:r>
              <a:rPr lang="zh-CN" altLang="en-US" sz="2000" b="1" dirty="0">
                <a:solidFill>
                  <a:srgbClr val="FF0000"/>
                </a:solidFill>
              </a:rPr>
              <a:t>（</a:t>
            </a:r>
            <a:r>
              <a:rPr lang="en-US" altLang="zh-CN" sz="2000" b="1" dirty="0">
                <a:solidFill>
                  <a:srgbClr val="FF0000"/>
                </a:solidFill>
              </a:rPr>
              <a:t>1</a:t>
            </a:r>
            <a:r>
              <a:rPr lang="zh-CN" altLang="en-US" sz="2000" b="1" dirty="0">
                <a:solidFill>
                  <a:srgbClr val="FF0000"/>
                </a:solidFill>
              </a:rPr>
              <a:t>）兼容模式</a:t>
            </a:r>
          </a:p>
        </p:txBody>
      </p:sp>
      <p:sp>
        <p:nvSpPr>
          <p:cNvPr id="9" name="文本框 8">
            <a:extLst>
              <a:ext uri="{FF2B5EF4-FFF2-40B4-BE49-F238E27FC236}">
                <a16:creationId xmlns:a16="http://schemas.microsoft.com/office/drawing/2014/main" id="{5A7270E1-8039-43DB-8487-E11A2DFF8819}"/>
              </a:ext>
            </a:extLst>
          </p:cNvPr>
          <p:cNvSpPr txBox="1"/>
          <p:nvPr/>
        </p:nvSpPr>
        <p:spPr>
          <a:xfrm>
            <a:off x="605396" y="1969674"/>
            <a:ext cx="7632848" cy="1136786"/>
          </a:xfrm>
          <a:prstGeom prst="rect">
            <a:avLst/>
          </a:prstGeom>
          <a:noFill/>
        </p:spPr>
        <p:txBody>
          <a:bodyPr wrap="square">
            <a:spAutoFit/>
          </a:bodyPr>
          <a:lstStyle/>
          <a:p>
            <a:pPr marL="342900" indent="-342900">
              <a:lnSpc>
                <a:spcPts val="2800"/>
              </a:lnSpc>
              <a:buClr>
                <a:srgbClr val="0066FF"/>
              </a:buClr>
              <a:buFont typeface="Wingdings" panose="05000000000000000000" pitchFamily="2" charset="2"/>
              <a:buChar char="u"/>
            </a:pPr>
            <a:r>
              <a:rPr lang="zh-CN" altLang="en-US" sz="2000" b="1" dirty="0"/>
              <a:t>线性地址为</a:t>
            </a:r>
            <a:r>
              <a:rPr lang="en-US" altLang="zh-CN" sz="2000" b="1" dirty="0"/>
              <a:t>32 </a:t>
            </a:r>
            <a:r>
              <a:rPr lang="zh-CN" altLang="en-US" sz="2000" b="1" dirty="0"/>
              <a:t>位，最大线性地址空间为</a:t>
            </a:r>
            <a:r>
              <a:rPr lang="en-US" altLang="zh-CN" sz="2000" b="1" dirty="0"/>
              <a:t>4GB</a:t>
            </a:r>
            <a:r>
              <a:rPr lang="zh-CN" altLang="en-US" sz="2000" b="1" dirty="0"/>
              <a:t>。</a:t>
            </a:r>
            <a:endParaRPr lang="en-US" altLang="zh-CN" sz="2000" b="1" dirty="0"/>
          </a:p>
          <a:p>
            <a:pPr marL="342900" indent="-342900">
              <a:lnSpc>
                <a:spcPts val="2800"/>
              </a:lnSpc>
              <a:buClr>
                <a:srgbClr val="0066FF"/>
              </a:buClr>
              <a:buFont typeface="Wingdings" panose="05000000000000000000" pitchFamily="2" charset="2"/>
              <a:buChar char="u"/>
            </a:pPr>
            <a:r>
              <a:rPr lang="zh-CN" altLang="en-US" sz="2000" b="1" i="0" u="none" strike="noStrike" baseline="0" dirty="0">
                <a:latin typeface="宋体" panose="02010600030101010101" pitchFamily="2" charset="-122"/>
                <a:ea typeface="宋体" panose="02010600030101010101" pitchFamily="2" charset="-122"/>
              </a:rPr>
              <a:t>可直接运行原有的</a:t>
            </a:r>
            <a:r>
              <a:rPr lang="en-US" altLang="zh-CN" sz="2000" b="1" i="0" u="none" strike="noStrike" baseline="0" dirty="0">
                <a:latin typeface="Times New Roman" panose="02020603050405020304" pitchFamily="18" charset="0"/>
                <a:ea typeface="宋体" panose="02010600030101010101" pitchFamily="2" charset="-122"/>
              </a:rPr>
              <a:t>16 </a:t>
            </a:r>
            <a:r>
              <a:rPr lang="zh-CN" altLang="en-US" sz="2000" b="1" i="0" u="none" strike="noStrike" baseline="0" dirty="0">
                <a:latin typeface="宋体" panose="02010600030101010101" pitchFamily="2" charset="-122"/>
                <a:ea typeface="宋体" panose="02010600030101010101" pitchFamily="2" charset="-122"/>
              </a:rPr>
              <a:t>位和</a:t>
            </a:r>
            <a:r>
              <a:rPr lang="en-US" altLang="zh-CN" sz="2000" b="1" i="0" u="none" strike="noStrike" baseline="0" dirty="0">
                <a:latin typeface="Times New Roman" panose="02020603050405020304" pitchFamily="18" charset="0"/>
                <a:ea typeface="宋体" panose="02010600030101010101" pitchFamily="2" charset="-122"/>
              </a:rPr>
              <a:t>32 </a:t>
            </a:r>
            <a:r>
              <a:rPr lang="zh-CN" altLang="en-US" sz="2000" b="1" i="0" u="none" strike="noStrike" baseline="0" dirty="0">
                <a:latin typeface="宋体" panose="02010600030101010101" pitchFamily="2" charset="-122"/>
                <a:ea typeface="宋体" panose="02010600030101010101" pitchFamily="2" charset="-122"/>
              </a:rPr>
              <a:t>位应用程序。但</a:t>
            </a:r>
            <a:r>
              <a:rPr lang="en-US" altLang="zh-CN" sz="2000" b="1" i="0" u="none" strike="noStrike" baseline="0" dirty="0">
                <a:latin typeface="Times New Roman" panose="02020603050405020304" pitchFamily="18" charset="0"/>
                <a:ea typeface="宋体" panose="02010600030101010101" pitchFamily="2" charset="-122"/>
              </a:rPr>
              <a:t>Microsoft </a:t>
            </a:r>
            <a:r>
              <a:rPr lang="zh-CN" altLang="en-US" sz="2000" b="1" i="0" u="none" strike="noStrike" baseline="0" dirty="0">
                <a:latin typeface="宋体" panose="02010600030101010101" pitchFamily="2" charset="-122"/>
                <a:ea typeface="宋体" panose="02010600030101010101" pitchFamily="2" charset="-122"/>
              </a:rPr>
              <a:t>的</a:t>
            </a:r>
            <a:r>
              <a:rPr lang="en-US" altLang="zh-CN" sz="2000" b="1" i="0" u="none" strike="noStrike" baseline="0" dirty="0">
                <a:latin typeface="Times New Roman" panose="02020603050405020304" pitchFamily="18" charset="0"/>
                <a:ea typeface="宋体" panose="02010600030101010101" pitchFamily="2" charset="-122"/>
              </a:rPr>
              <a:t>64 </a:t>
            </a:r>
            <a:r>
              <a:rPr lang="zh-CN" altLang="en-US" sz="2000" b="1" i="0" u="none" strike="noStrike" baseline="0" dirty="0">
                <a:latin typeface="宋体" panose="02010600030101010101" pitchFamily="2" charset="-122"/>
                <a:ea typeface="宋体" panose="02010600030101010101" pitchFamily="2" charset="-122"/>
              </a:rPr>
              <a:t>位</a:t>
            </a:r>
            <a:r>
              <a:rPr lang="en-US" altLang="zh-CN" sz="2000" b="1" i="0" u="none" strike="noStrike" baseline="0" dirty="0">
                <a:latin typeface="Times New Roman" panose="02020603050405020304" pitchFamily="18" charset="0"/>
                <a:ea typeface="宋体" panose="02010600030101010101" pitchFamily="2" charset="-122"/>
              </a:rPr>
              <a:t>Windows</a:t>
            </a:r>
            <a:r>
              <a:rPr lang="zh-CN" altLang="en-US" sz="2000" b="1" i="0" u="none" strike="noStrike" baseline="0" dirty="0">
                <a:latin typeface="宋体" panose="02010600030101010101" pitchFamily="2" charset="-122"/>
                <a:ea typeface="宋体" panose="02010600030101010101" pitchFamily="2" charset="-122"/>
              </a:rPr>
              <a:t>操作系统不能运行</a:t>
            </a:r>
            <a:r>
              <a:rPr lang="en-US" altLang="zh-CN" sz="2000" b="1" i="0" u="none" strike="noStrike" baseline="0" dirty="0">
                <a:latin typeface="Times New Roman" panose="02020603050405020304" pitchFamily="18" charset="0"/>
                <a:ea typeface="宋体" panose="02010600030101010101" pitchFamily="2" charset="-122"/>
              </a:rPr>
              <a:t>16 </a:t>
            </a:r>
            <a:r>
              <a:rPr lang="zh-CN" altLang="en-US" sz="2000" b="1" i="0" u="none" strike="noStrike" baseline="0" dirty="0">
                <a:latin typeface="宋体" panose="02010600030101010101" pitchFamily="2" charset="-122"/>
                <a:ea typeface="宋体" panose="02010600030101010101" pitchFamily="2" charset="-122"/>
              </a:rPr>
              <a:t>位</a:t>
            </a:r>
            <a:r>
              <a:rPr lang="en-US" altLang="zh-CN" sz="2000" b="1" i="0" u="none" strike="noStrike" baseline="0" dirty="0">
                <a:latin typeface="Times New Roman" panose="02020603050405020304" pitchFamily="18" charset="0"/>
                <a:ea typeface="宋体" panose="02010600030101010101" pitchFamily="2" charset="-122"/>
              </a:rPr>
              <a:t>Windows </a:t>
            </a:r>
            <a:r>
              <a:rPr lang="zh-CN" altLang="en-US" sz="2000" b="1" i="0" u="none" strike="noStrike" baseline="0" dirty="0">
                <a:latin typeface="宋体" panose="02010600030101010101" pitchFamily="2" charset="-122"/>
                <a:ea typeface="宋体" panose="02010600030101010101" pitchFamily="2" charset="-122"/>
              </a:rPr>
              <a:t>或</a:t>
            </a:r>
            <a:r>
              <a:rPr lang="en-US" altLang="zh-CN" sz="2000" b="1" i="0" u="none" strike="noStrike" baseline="0" dirty="0">
                <a:latin typeface="Times New Roman" panose="02020603050405020304" pitchFamily="18" charset="0"/>
                <a:ea typeface="宋体" panose="02010600030101010101" pitchFamily="2" charset="-122"/>
              </a:rPr>
              <a:t>DOS </a:t>
            </a:r>
            <a:r>
              <a:rPr lang="zh-CN" altLang="en-US" sz="2000" b="1" i="0" u="none" strike="noStrike" baseline="0" dirty="0">
                <a:latin typeface="宋体" panose="02010600030101010101" pitchFamily="2" charset="-122"/>
                <a:ea typeface="宋体" panose="02010600030101010101" pitchFamily="2" charset="-122"/>
              </a:rPr>
              <a:t>的应用程序。</a:t>
            </a:r>
            <a:endParaRPr lang="zh-CN" altLang="en-US" sz="2000" b="1" dirty="0"/>
          </a:p>
        </p:txBody>
      </p:sp>
      <p:sp>
        <p:nvSpPr>
          <p:cNvPr id="11" name="文本框 10">
            <a:extLst>
              <a:ext uri="{FF2B5EF4-FFF2-40B4-BE49-F238E27FC236}">
                <a16:creationId xmlns:a16="http://schemas.microsoft.com/office/drawing/2014/main" id="{8575CC54-F9BD-4E66-AABD-0A37978CA29F}"/>
              </a:ext>
            </a:extLst>
          </p:cNvPr>
          <p:cNvSpPr txBox="1"/>
          <p:nvPr/>
        </p:nvSpPr>
        <p:spPr>
          <a:xfrm>
            <a:off x="395536" y="3244334"/>
            <a:ext cx="4572000" cy="400110"/>
          </a:xfrm>
          <a:prstGeom prst="rect">
            <a:avLst/>
          </a:prstGeom>
          <a:noFill/>
        </p:spPr>
        <p:txBody>
          <a:bodyPr wrap="square">
            <a:spAutoFit/>
          </a:bodyPr>
          <a:lstStyle/>
          <a:p>
            <a:r>
              <a:rPr lang="zh-CN" altLang="en-US" sz="2000" b="1" dirty="0">
                <a:solidFill>
                  <a:srgbClr val="FF0000"/>
                </a:solidFill>
              </a:rPr>
              <a:t>（</a:t>
            </a:r>
            <a:r>
              <a:rPr lang="en-US" altLang="zh-CN" sz="2000" b="1" dirty="0">
                <a:solidFill>
                  <a:srgbClr val="FF0000"/>
                </a:solidFill>
              </a:rPr>
              <a:t>2</a:t>
            </a:r>
            <a:r>
              <a:rPr lang="zh-CN" altLang="en-US" sz="2000" b="1" dirty="0">
                <a:solidFill>
                  <a:srgbClr val="FF0000"/>
                </a:solidFill>
              </a:rPr>
              <a:t>）</a:t>
            </a:r>
            <a:r>
              <a:rPr lang="en-US" altLang="zh-CN" sz="2000" b="1" dirty="0">
                <a:solidFill>
                  <a:srgbClr val="FF0000"/>
                </a:solidFill>
              </a:rPr>
              <a:t>64 </a:t>
            </a:r>
            <a:r>
              <a:rPr lang="zh-CN" altLang="en-US" sz="2000" b="1" dirty="0">
                <a:solidFill>
                  <a:srgbClr val="FF0000"/>
                </a:solidFill>
              </a:rPr>
              <a:t>位模式</a:t>
            </a:r>
          </a:p>
        </p:txBody>
      </p:sp>
      <p:sp>
        <p:nvSpPr>
          <p:cNvPr id="13" name="文本框 12">
            <a:extLst>
              <a:ext uri="{FF2B5EF4-FFF2-40B4-BE49-F238E27FC236}">
                <a16:creationId xmlns:a16="http://schemas.microsoft.com/office/drawing/2014/main" id="{6EED52A3-F454-4C70-93F9-41B5B7099364}"/>
              </a:ext>
            </a:extLst>
          </p:cNvPr>
          <p:cNvSpPr txBox="1"/>
          <p:nvPr/>
        </p:nvSpPr>
        <p:spPr>
          <a:xfrm>
            <a:off x="605396" y="3947643"/>
            <a:ext cx="7632848" cy="1495859"/>
          </a:xfrm>
          <a:prstGeom prst="rect">
            <a:avLst/>
          </a:prstGeom>
          <a:noFill/>
        </p:spPr>
        <p:txBody>
          <a:bodyPr wrap="square">
            <a:spAutoFit/>
          </a:bodyPr>
          <a:lstStyle/>
          <a:p>
            <a:pPr marL="342900" indent="-342900" algn="l">
              <a:lnSpc>
                <a:spcPts val="2800"/>
              </a:lnSpc>
              <a:buClr>
                <a:srgbClr val="0066FF"/>
              </a:buClr>
              <a:buFont typeface="Wingdings" panose="05000000000000000000" pitchFamily="2" charset="2"/>
              <a:buChar char="u"/>
            </a:pPr>
            <a:r>
              <a:rPr lang="zh-CN" altLang="en-US" sz="2000" b="1" dirty="0"/>
              <a:t>线性地址为</a:t>
            </a:r>
            <a:r>
              <a:rPr lang="en-US" altLang="zh-CN" sz="2000" b="1" dirty="0"/>
              <a:t>64 </a:t>
            </a:r>
            <a:r>
              <a:rPr lang="zh-CN" altLang="en-US" sz="2000" b="1" dirty="0"/>
              <a:t>位，即编程地址空间达到了</a:t>
            </a:r>
            <a:r>
              <a:rPr lang="en-US" altLang="zh-CN" sz="2000" b="1" dirty="0"/>
              <a:t>2</a:t>
            </a:r>
            <a:r>
              <a:rPr lang="en-US" altLang="zh-CN" sz="2000" b="1" baseline="30000" dirty="0"/>
              <a:t>64</a:t>
            </a:r>
            <a:r>
              <a:rPr lang="en-US" altLang="zh-CN" sz="2000" b="1" dirty="0"/>
              <a:t>B</a:t>
            </a:r>
            <a:r>
              <a:rPr lang="zh-CN" altLang="en-US" sz="2000" b="1" dirty="0"/>
              <a:t>。</a:t>
            </a:r>
            <a:endParaRPr lang="en-US" altLang="zh-CN" sz="2000" b="1" dirty="0"/>
          </a:p>
          <a:p>
            <a:pPr marL="342900" indent="-342900" algn="l">
              <a:lnSpc>
                <a:spcPts val="2800"/>
              </a:lnSpc>
              <a:buClr>
                <a:srgbClr val="0066FF"/>
              </a:buClr>
              <a:buFont typeface="Wingdings" panose="05000000000000000000" pitchFamily="2" charset="2"/>
              <a:buChar char="u"/>
            </a:pPr>
            <a:r>
              <a:rPr lang="zh-CN" altLang="en-US" sz="2000" b="1" i="0" u="none" strike="noStrike" baseline="0" dirty="0">
                <a:latin typeface="宋体" panose="02010600030101010101" pitchFamily="2" charset="-122"/>
                <a:ea typeface="宋体" panose="02010600030101010101" pitchFamily="2" charset="-122"/>
              </a:rPr>
              <a:t>处理器执行的指令可以混合使用</a:t>
            </a:r>
            <a:r>
              <a:rPr lang="en-US" altLang="zh-CN" sz="2000" b="1" i="0" u="none" strike="noStrike" baseline="0" dirty="0">
                <a:latin typeface="Times New Roman" panose="02020603050405020304" pitchFamily="18" charset="0"/>
                <a:ea typeface="宋体" panose="02010600030101010101" pitchFamily="2" charset="-122"/>
              </a:rPr>
              <a:t>32 </a:t>
            </a:r>
            <a:r>
              <a:rPr lang="zh-CN" altLang="en-US" sz="2000" b="1" i="0" u="none" strike="noStrike" baseline="0" dirty="0">
                <a:latin typeface="宋体" panose="02010600030101010101" pitchFamily="2" charset="-122"/>
                <a:ea typeface="宋体" panose="02010600030101010101" pitchFamily="2" charset="-122"/>
              </a:rPr>
              <a:t>位和</a:t>
            </a:r>
            <a:r>
              <a:rPr lang="en-US" altLang="zh-CN" sz="2000" b="1" i="0" u="none" strike="noStrike" baseline="0" dirty="0">
                <a:latin typeface="Times New Roman" panose="02020603050405020304" pitchFamily="18" charset="0"/>
                <a:ea typeface="宋体" panose="02010600030101010101" pitchFamily="2" charset="-122"/>
              </a:rPr>
              <a:t>64 </a:t>
            </a:r>
            <a:r>
              <a:rPr lang="zh-CN" altLang="en-US" sz="2000" b="1" i="0" u="none" strike="noStrike" baseline="0" dirty="0">
                <a:latin typeface="宋体" panose="02010600030101010101" pitchFamily="2" charset="-122"/>
                <a:ea typeface="宋体" panose="02010600030101010101" pitchFamily="2" charset="-122"/>
              </a:rPr>
              <a:t>位操作数。</a:t>
            </a:r>
            <a:endParaRPr lang="en-US" altLang="zh-CN" sz="2000" b="1" i="0" u="none" strike="noStrike" baseline="0" dirty="0">
              <a:latin typeface="宋体" panose="02010600030101010101" pitchFamily="2" charset="-122"/>
              <a:ea typeface="宋体" panose="02010600030101010101" pitchFamily="2" charset="-122"/>
            </a:endParaRPr>
          </a:p>
          <a:p>
            <a:pPr marL="342900" indent="-342900" algn="l">
              <a:lnSpc>
                <a:spcPts val="2800"/>
              </a:lnSpc>
              <a:buClr>
                <a:srgbClr val="0066FF"/>
              </a:buClr>
              <a:buFont typeface="Wingdings" panose="05000000000000000000" pitchFamily="2" charset="2"/>
              <a:buChar char="u"/>
            </a:pPr>
            <a:r>
              <a:rPr lang="zh-CN" altLang="en-US" sz="2000" b="1" i="0" u="none" strike="noStrike" baseline="0" dirty="0">
                <a:latin typeface="宋体" panose="02010600030101010101" pitchFamily="2" charset="-122"/>
                <a:ea typeface="宋体" panose="02010600030101010101" pitchFamily="2" charset="-122"/>
              </a:rPr>
              <a:t>在指令前加前缀</a:t>
            </a:r>
            <a:r>
              <a:rPr lang="en-US" altLang="zh-CN" sz="2000" b="1" i="0" u="none" strike="noStrike" baseline="0" dirty="0">
                <a:latin typeface="Times New Roman" panose="02020603050405020304" pitchFamily="18" charset="0"/>
                <a:ea typeface="宋体" panose="02010600030101010101" pitchFamily="2" charset="-122"/>
              </a:rPr>
              <a:t>REX</a:t>
            </a:r>
            <a:r>
              <a:rPr lang="zh-CN" altLang="en-US" sz="2000" b="1" i="0" u="none" strike="noStrike" baseline="0" dirty="0">
                <a:latin typeface="宋体" panose="02010600030101010101" pitchFamily="2" charset="-122"/>
                <a:ea typeface="宋体" panose="02010600030101010101" pitchFamily="2" charset="-122"/>
              </a:rPr>
              <a:t>就可以直接使用</a:t>
            </a:r>
            <a:r>
              <a:rPr lang="en-US" altLang="zh-CN" sz="2000" b="1" i="0" u="none" strike="noStrike" baseline="0" dirty="0">
                <a:latin typeface="Times New Roman" panose="02020603050405020304" pitchFamily="18" charset="0"/>
                <a:ea typeface="宋体" panose="02010600030101010101" pitchFamily="2" charset="-122"/>
              </a:rPr>
              <a:t>CPU </a:t>
            </a:r>
            <a:r>
              <a:rPr lang="zh-CN" altLang="en-US" sz="2000" b="1" i="0" u="none" strike="noStrike" baseline="0" dirty="0">
                <a:latin typeface="宋体" panose="02010600030101010101" pitchFamily="2" charset="-122"/>
                <a:ea typeface="宋体" panose="02010600030101010101" pitchFamily="2" charset="-122"/>
              </a:rPr>
              <a:t>中的</a:t>
            </a:r>
            <a:r>
              <a:rPr lang="en-US" altLang="zh-CN" sz="2000" b="1" i="0" u="none" strike="noStrike" baseline="0" dirty="0">
                <a:latin typeface="Times New Roman" panose="02020603050405020304" pitchFamily="18" charset="0"/>
                <a:ea typeface="宋体" panose="02010600030101010101" pitchFamily="2" charset="-122"/>
              </a:rPr>
              <a:t>64 </a:t>
            </a:r>
            <a:r>
              <a:rPr lang="zh-CN" altLang="en-US" sz="2000" b="1" i="0" u="none" strike="noStrike" baseline="0" dirty="0">
                <a:latin typeface="宋体" panose="02010600030101010101" pitchFamily="2" charset="-122"/>
                <a:ea typeface="宋体" panose="02010600030101010101" pitchFamily="2" charset="-122"/>
              </a:rPr>
              <a:t>位寄存器提供</a:t>
            </a:r>
            <a:r>
              <a:rPr lang="en-US" altLang="zh-CN" sz="2000" b="1" i="0" u="none" strike="noStrike" baseline="0" dirty="0">
                <a:latin typeface="Times New Roman" panose="02020603050405020304" pitchFamily="18" charset="0"/>
                <a:ea typeface="宋体" panose="02010600030101010101" pitchFamily="2" charset="-122"/>
              </a:rPr>
              <a:t>64 </a:t>
            </a:r>
            <a:r>
              <a:rPr lang="zh-CN" altLang="en-US" sz="2000" b="1" i="0" u="none" strike="noStrike" baseline="0" dirty="0">
                <a:latin typeface="宋体" panose="02010600030101010101" pitchFamily="2" charset="-122"/>
                <a:ea typeface="宋体" panose="02010600030101010101" pitchFamily="2" charset="-122"/>
              </a:rPr>
              <a:t>位操作数。</a:t>
            </a:r>
            <a:endParaRPr lang="zh-CN" altLang="en-US" sz="2000" b="1" dirty="0"/>
          </a:p>
        </p:txBody>
      </p:sp>
    </p:spTree>
    <p:extLst>
      <p:ext uri="{BB962C8B-B14F-4D97-AF65-F5344CB8AC3E}">
        <p14:creationId xmlns:p14="http://schemas.microsoft.com/office/powerpoint/2010/main" val="3661745532"/>
      </p:ext>
    </p:extLst>
  </p:cSld>
  <p:clrMapOvr>
    <a:masterClrMapping/>
  </p:clrMapOvr>
  <p:transition spd="med">
    <p:zoom dir="in"/>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down)">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wipe(down)">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down)">
                                      <p:cBhvr>
                                        <p:cTn id="32" dur="500"/>
                                        <p:tgtEl>
                                          <p:spTgt spid="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animEffect transition="in" filter="wipe(down)">
                                      <p:cBhvr>
                                        <p:cTn id="37" dur="500"/>
                                        <p:tgtEl>
                                          <p:spTgt spid="1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xEl>
                                              <p:pRg st="2" end="2"/>
                                            </p:txEl>
                                          </p:spTgt>
                                        </p:tgtEl>
                                        <p:attrNameLst>
                                          <p:attrName>style.visibility</p:attrName>
                                        </p:attrNameLst>
                                      </p:cBhvr>
                                      <p:to>
                                        <p:strVal val="visible"/>
                                      </p:to>
                                    </p:set>
                                    <p:animEffect transition="in" filter="wipe(down)">
                                      <p:cBhvr>
                                        <p:cTn id="42"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build="p"/>
      <p:bldP spid="11" grpId="0"/>
      <p:bldP spid="13"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7574A-C435-4B79-9C67-4F183FDB79AC}" type="slidenum">
              <a:rPr lang="zh-CN" altLang="zh-CN" smtClean="0"/>
              <a:pPr>
                <a:defRPr/>
              </a:pPr>
              <a:t>83</a:t>
            </a:fld>
            <a:endParaRPr lang="zh-CN" altLang="zh-CN"/>
          </a:p>
        </p:txBody>
      </p:sp>
      <p:sp>
        <p:nvSpPr>
          <p:cNvPr id="3" name="Rectangle 3"/>
          <p:cNvSpPr txBox="1">
            <a:spLocks noChangeArrowheads="1"/>
          </p:cNvSpPr>
          <p:nvPr/>
        </p:nvSpPr>
        <p:spPr>
          <a:xfrm>
            <a:off x="306190" y="823319"/>
            <a:ext cx="8640960" cy="5774033"/>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05000"/>
              </a:lnSpc>
              <a:spcBef>
                <a:spcPct val="5000"/>
              </a:spcBef>
            </a:pPr>
            <a:r>
              <a:rPr lang="zh-CN" altLang="en-US" sz="2200" b="1" dirty="0"/>
              <a:t>微处理器的一般构成</a:t>
            </a:r>
          </a:p>
          <a:p>
            <a:pPr eaLnBrk="1" hangingPunct="1">
              <a:lnSpc>
                <a:spcPct val="105000"/>
              </a:lnSpc>
              <a:spcBef>
                <a:spcPct val="5000"/>
              </a:spcBef>
            </a:pPr>
            <a:r>
              <a:rPr lang="en-US" altLang="zh-CN" sz="2200" b="1" dirty="0"/>
              <a:t>8088CPU</a:t>
            </a:r>
            <a:r>
              <a:rPr lang="zh-CN" altLang="en-US" sz="2200" b="1" dirty="0"/>
              <a:t>的主要引线及其功能</a:t>
            </a:r>
          </a:p>
          <a:p>
            <a:pPr eaLnBrk="1" hangingPunct="1">
              <a:lnSpc>
                <a:spcPct val="105000"/>
              </a:lnSpc>
              <a:spcBef>
                <a:spcPct val="5000"/>
              </a:spcBef>
            </a:pPr>
            <a:r>
              <a:rPr lang="en-US" altLang="zh-CN" sz="2200" b="1" dirty="0"/>
              <a:t>8088CPU</a:t>
            </a:r>
            <a:r>
              <a:rPr lang="zh-CN" altLang="en-US" sz="2200" b="1" dirty="0"/>
              <a:t>的内部结构</a:t>
            </a:r>
          </a:p>
          <a:p>
            <a:pPr eaLnBrk="1" hangingPunct="1">
              <a:lnSpc>
                <a:spcPct val="105000"/>
              </a:lnSpc>
              <a:spcBef>
                <a:spcPct val="5000"/>
              </a:spcBef>
            </a:pPr>
            <a:r>
              <a:rPr lang="zh-CN" altLang="en-US" sz="2200" b="1" dirty="0"/>
              <a:t>内部寄存器功能</a:t>
            </a:r>
          </a:p>
          <a:p>
            <a:pPr lvl="1" eaLnBrk="1" hangingPunct="1">
              <a:lnSpc>
                <a:spcPct val="105000"/>
              </a:lnSpc>
              <a:spcBef>
                <a:spcPct val="5000"/>
              </a:spcBef>
            </a:pPr>
            <a:r>
              <a:rPr lang="zh-CN" altLang="en-US" sz="2200" b="1" dirty="0"/>
              <a:t>寄存器中数据的含义</a:t>
            </a:r>
          </a:p>
          <a:p>
            <a:pPr lvl="1" eaLnBrk="1" hangingPunct="1">
              <a:lnSpc>
                <a:spcPct val="105000"/>
              </a:lnSpc>
              <a:spcBef>
                <a:spcPct val="5000"/>
              </a:spcBef>
            </a:pPr>
            <a:r>
              <a:rPr lang="en-US" altLang="zh-CN" sz="2200" b="1" dirty="0"/>
              <a:t>8</a:t>
            </a:r>
            <a:r>
              <a:rPr lang="zh-CN" altLang="en-US" sz="2200" b="1" dirty="0"/>
              <a:t>位寄存器中存放的均为运算的数据</a:t>
            </a:r>
          </a:p>
          <a:p>
            <a:pPr eaLnBrk="1" hangingPunct="1">
              <a:lnSpc>
                <a:spcPct val="105000"/>
              </a:lnSpc>
              <a:spcBef>
                <a:spcPct val="5000"/>
              </a:spcBef>
            </a:pPr>
            <a:r>
              <a:rPr lang="zh-CN" altLang="en-US" sz="2200" b="1" dirty="0"/>
              <a:t>存储器组织</a:t>
            </a:r>
          </a:p>
          <a:p>
            <a:pPr lvl="1" eaLnBrk="1" hangingPunct="1">
              <a:lnSpc>
                <a:spcPct val="105000"/>
              </a:lnSpc>
              <a:spcBef>
                <a:spcPct val="5000"/>
              </a:spcBef>
            </a:pPr>
            <a:r>
              <a:rPr lang="zh-CN" altLang="en-US" sz="2200" b="1" dirty="0"/>
              <a:t>逻辑地址，段基地址，偏移地址，物理地址</a:t>
            </a:r>
          </a:p>
          <a:p>
            <a:pPr eaLnBrk="1" hangingPunct="1">
              <a:lnSpc>
                <a:spcPct val="105000"/>
              </a:lnSpc>
              <a:spcBef>
                <a:spcPct val="5000"/>
              </a:spcBef>
            </a:pPr>
            <a:r>
              <a:rPr lang="zh-CN" altLang="en-US" sz="2200" b="1" dirty="0"/>
              <a:t>堆栈</a:t>
            </a:r>
          </a:p>
          <a:p>
            <a:pPr lvl="1" eaLnBrk="1" hangingPunct="1">
              <a:lnSpc>
                <a:spcPct val="105000"/>
              </a:lnSpc>
              <a:spcBef>
                <a:spcPct val="5000"/>
              </a:spcBef>
            </a:pPr>
            <a:r>
              <a:rPr lang="zh-CN" altLang="en-US" sz="2200" b="1" dirty="0"/>
              <a:t>栈顶地址，栈底地址，堆栈段基地址</a:t>
            </a:r>
            <a:endParaRPr lang="en-US" altLang="zh-CN" sz="2200" b="1" dirty="0"/>
          </a:p>
          <a:p>
            <a:pPr eaLnBrk="1" hangingPunct="1">
              <a:lnSpc>
                <a:spcPct val="105000"/>
              </a:lnSpc>
              <a:spcBef>
                <a:spcPct val="5000"/>
              </a:spcBef>
            </a:pPr>
            <a:r>
              <a:rPr lang="zh-CN" altLang="en-US" sz="2200" b="1" dirty="0"/>
              <a:t>系统总线</a:t>
            </a:r>
            <a:endParaRPr lang="en-US" altLang="zh-CN" sz="2200" b="1" dirty="0"/>
          </a:p>
          <a:p>
            <a:pPr lvl="1" eaLnBrk="1" hangingPunct="1">
              <a:lnSpc>
                <a:spcPct val="105000"/>
              </a:lnSpc>
              <a:spcBef>
                <a:spcPct val="5000"/>
              </a:spcBef>
            </a:pPr>
            <a:r>
              <a:rPr lang="zh-CN" altLang="en-US" sz="2200" b="1" dirty="0"/>
              <a:t>最小模式和最大模式的总线，总线时序</a:t>
            </a:r>
            <a:endParaRPr lang="en-US" altLang="zh-CN" sz="2200" b="1" dirty="0"/>
          </a:p>
          <a:p>
            <a:pPr eaLnBrk="1" hangingPunct="1">
              <a:lnSpc>
                <a:spcPct val="105000"/>
              </a:lnSpc>
              <a:spcBef>
                <a:spcPct val="5000"/>
              </a:spcBef>
            </a:pPr>
            <a:r>
              <a:rPr lang="en-US" altLang="zh-CN" sz="2200" b="1" dirty="0"/>
              <a:t>80386</a:t>
            </a:r>
            <a:r>
              <a:rPr lang="zh-CN" altLang="en-US" sz="2200" b="1" dirty="0"/>
              <a:t>、</a:t>
            </a:r>
            <a:r>
              <a:rPr lang="en-US" altLang="zh-CN" sz="2200" b="1" dirty="0" err="1"/>
              <a:t>pentium</a:t>
            </a:r>
            <a:r>
              <a:rPr lang="zh-CN" altLang="zh-CN" sz="2200" b="1" dirty="0"/>
              <a:t>微处理器结构</a:t>
            </a:r>
            <a:r>
              <a:rPr lang="zh-CN" altLang="en-US" sz="2200" b="1" dirty="0"/>
              <a:t>特点</a:t>
            </a:r>
            <a:endParaRPr lang="en-US" altLang="zh-CN" sz="2200" b="1" dirty="0"/>
          </a:p>
          <a:p>
            <a:pPr eaLnBrk="1" hangingPunct="1">
              <a:lnSpc>
                <a:spcPct val="105000"/>
              </a:lnSpc>
              <a:spcBef>
                <a:spcPct val="5000"/>
              </a:spcBef>
            </a:pPr>
            <a:r>
              <a:rPr lang="en-US" altLang="zh-CN" sz="2200" b="1" dirty="0"/>
              <a:t>IA-32</a:t>
            </a:r>
            <a:r>
              <a:rPr lang="zh-CN" altLang="en-US" sz="2200" b="1" dirty="0"/>
              <a:t>的三种工作模式</a:t>
            </a:r>
            <a:endParaRPr lang="en-US" altLang="zh-CN" sz="2200" b="1" dirty="0"/>
          </a:p>
          <a:p>
            <a:pPr eaLnBrk="1" hangingPunct="1">
              <a:lnSpc>
                <a:spcPct val="105000"/>
              </a:lnSpc>
              <a:spcBef>
                <a:spcPct val="5000"/>
              </a:spcBef>
            </a:pPr>
            <a:r>
              <a:rPr lang="zh-CN" altLang="en-US" sz="2200" b="1" dirty="0"/>
              <a:t>保护模式下的存储器访问方法</a:t>
            </a:r>
          </a:p>
        </p:txBody>
      </p:sp>
      <p:sp>
        <p:nvSpPr>
          <p:cNvPr id="4" name="Rectangle 2"/>
          <p:cNvSpPr txBox="1">
            <a:spLocks noChangeArrowheads="1"/>
          </p:cNvSpPr>
          <p:nvPr/>
        </p:nvSpPr>
        <p:spPr>
          <a:xfrm>
            <a:off x="1907704" y="150183"/>
            <a:ext cx="3824511" cy="618454"/>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FF0000"/>
                </a:solidFill>
              </a:rPr>
              <a:t>本章小结</a:t>
            </a:r>
          </a:p>
        </p:txBody>
      </p:sp>
    </p:spTree>
    <p:extLst>
      <p:ext uri="{BB962C8B-B14F-4D97-AF65-F5344CB8AC3E}">
        <p14:creationId xmlns:p14="http://schemas.microsoft.com/office/powerpoint/2010/main" val="1150603543"/>
      </p:ext>
    </p:extLst>
  </p:cSld>
  <p:clrMapOvr>
    <a:masterClrMapping/>
  </p:clrMapOvr>
  <p:transition spd="med">
    <p:zoom dir="in"/>
    <p:sndAc>
      <p:stSnd>
        <p:snd r:embed="rId2" name="CAMERA.WAV"/>
      </p:st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C607574A-C435-4B79-9C67-4F183FDB79AC}" type="slidenum">
              <a:rPr lang="zh-CN" altLang="zh-CN" smtClean="0"/>
              <a:pPr>
                <a:defRPr/>
              </a:pPr>
              <a:t>84</a:t>
            </a:fld>
            <a:endParaRPr lang="zh-CN" altLang="zh-CN"/>
          </a:p>
        </p:txBody>
      </p:sp>
      <p:sp>
        <p:nvSpPr>
          <p:cNvPr id="3" name="标题 1"/>
          <p:cNvSpPr txBox="1">
            <a:spLocks/>
          </p:cNvSpPr>
          <p:nvPr/>
        </p:nvSpPr>
        <p:spPr>
          <a:xfrm>
            <a:off x="611561" y="404664"/>
            <a:ext cx="1368152" cy="838423"/>
          </a:xfrm>
          <a:prstGeom prst="rect">
            <a:avLst/>
          </a:prstGeom>
        </p:spPr>
        <p:txBody>
          <a:bodyP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a:lstStyle>
          <a:p>
            <a:r>
              <a:rPr lang="zh-CN" altLang="en-US" dirty="0">
                <a:solidFill>
                  <a:srgbClr val="FF0000"/>
                </a:solidFill>
              </a:rPr>
              <a:t>作业</a:t>
            </a:r>
          </a:p>
        </p:txBody>
      </p:sp>
      <p:sp>
        <p:nvSpPr>
          <p:cNvPr id="4" name="内容占位符 2"/>
          <p:cNvSpPr txBox="1">
            <a:spLocks/>
          </p:cNvSpPr>
          <p:nvPr/>
        </p:nvSpPr>
        <p:spPr>
          <a:xfrm>
            <a:off x="611561" y="1242314"/>
            <a:ext cx="7772400" cy="1608584"/>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习题二 </a:t>
            </a:r>
            <a:r>
              <a:rPr lang="en-US" altLang="zh-CN" dirty="0"/>
              <a:t>2.7</a:t>
            </a:r>
            <a:r>
              <a:rPr lang="zh-CN" altLang="en-US" dirty="0"/>
              <a:t>、</a:t>
            </a:r>
            <a:r>
              <a:rPr lang="en-US" altLang="zh-CN" dirty="0"/>
              <a:t>2.8</a:t>
            </a:r>
            <a:r>
              <a:rPr lang="zh-CN" altLang="en-US" dirty="0"/>
              <a:t>、</a:t>
            </a:r>
            <a:r>
              <a:rPr lang="en-US" altLang="zh-CN" dirty="0"/>
              <a:t>2.10</a:t>
            </a:r>
            <a:r>
              <a:rPr lang="zh-CN" altLang="en-US" dirty="0"/>
              <a:t>、</a:t>
            </a:r>
            <a:r>
              <a:rPr lang="en-US" altLang="zh-CN" dirty="0"/>
              <a:t>2.22</a:t>
            </a:r>
            <a:endParaRPr lang="zh-CN" altLang="en-US" dirty="0"/>
          </a:p>
        </p:txBody>
      </p:sp>
    </p:spTree>
    <p:extLst>
      <p:ext uri="{BB962C8B-B14F-4D97-AF65-F5344CB8AC3E}">
        <p14:creationId xmlns:p14="http://schemas.microsoft.com/office/powerpoint/2010/main" val="39724853"/>
      </p:ext>
    </p:extLst>
  </p:cSld>
  <p:clrMapOvr>
    <a:masterClrMapping/>
  </p:clrMapOvr>
  <p:transition spd="med">
    <p:zoom dir="in"/>
    <p:sndAc>
      <p:stSnd>
        <p:snd r:embed="rId2" name="CAMERA.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10000"/>
              </a:lnSpc>
              <a:spcBef>
                <a:spcPct val="15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15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15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pitchFamily="2"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lnSpc>
                <a:spcPct val="100000"/>
              </a:lnSpc>
              <a:spcBef>
                <a:spcPct val="0"/>
              </a:spcBef>
              <a:spcAft>
                <a:spcPct val="0"/>
              </a:spcAft>
              <a:buClrTx/>
              <a:buSzTx/>
              <a:buFontTx/>
              <a:buNone/>
            </a:pPr>
            <a:fld id="{DF9F4EAD-3780-427B-AC29-7CFE286D3B9F}" type="slidenum">
              <a:rPr lang="zh-CN" altLang="en-US" sz="1400" b="0" smtClean="0">
                <a:solidFill>
                  <a:schemeClr val="bg2"/>
                </a:solidFill>
                <a:ea typeface="宋体" pitchFamily="2" charset="-122"/>
              </a:rPr>
              <a:pPr eaLnBrk="1" hangingPunct="1">
                <a:lnSpc>
                  <a:spcPct val="100000"/>
                </a:lnSpc>
                <a:spcBef>
                  <a:spcPct val="0"/>
                </a:spcBef>
                <a:spcAft>
                  <a:spcPct val="0"/>
                </a:spcAft>
                <a:buClrTx/>
                <a:buSzTx/>
                <a:buFontTx/>
                <a:buNone/>
              </a:pPr>
              <a:t>9</a:t>
            </a:fld>
            <a:endParaRPr lang="en-US" altLang="zh-CN" sz="1400" b="0">
              <a:solidFill>
                <a:schemeClr val="bg2"/>
              </a:solidFill>
              <a:ea typeface="宋体" pitchFamily="2" charset="-122"/>
            </a:endParaRPr>
          </a:p>
        </p:txBody>
      </p:sp>
      <p:sp>
        <p:nvSpPr>
          <p:cNvPr id="14339" name="Rectangle 4"/>
          <p:cNvSpPr>
            <a:spLocks noGrp="1" noChangeArrowheads="1"/>
          </p:cNvSpPr>
          <p:nvPr>
            <p:ph type="ctrTitle"/>
          </p:nvPr>
        </p:nvSpPr>
        <p:spPr/>
        <p:txBody>
          <a:bodyPr/>
          <a:lstStyle/>
          <a:p>
            <a:pPr eaLnBrk="1" hangingPunct="1"/>
            <a:r>
              <a:rPr lang="zh-CN" altLang="en-US" b="1">
                <a:solidFill>
                  <a:srgbClr val="800000"/>
                </a:solidFill>
              </a:rPr>
              <a:t>二、</a:t>
            </a:r>
            <a:r>
              <a:rPr lang="zh-CN" altLang="en-US" sz="4000" b="1">
                <a:solidFill>
                  <a:srgbClr val="800000"/>
                </a:solidFill>
              </a:rPr>
              <a:t>8088</a:t>
            </a:r>
            <a:r>
              <a:rPr lang="en-US" altLang="zh-CN" sz="4000" b="1">
                <a:solidFill>
                  <a:srgbClr val="800000"/>
                </a:solidFill>
              </a:rPr>
              <a:t>/8086</a:t>
            </a:r>
            <a:r>
              <a:rPr lang="zh-CN" altLang="en-US">
                <a:solidFill>
                  <a:srgbClr val="800000"/>
                </a:solidFill>
                <a:latin typeface="华文行楷" pitchFamily="2" charset="-122"/>
                <a:ea typeface="华文行楷" pitchFamily="2" charset="-122"/>
              </a:rPr>
              <a:t>的引线及功能</a:t>
            </a:r>
          </a:p>
        </p:txBody>
      </p:sp>
    </p:spTree>
  </p:cSld>
  <p:clrMapOvr>
    <a:masterClrMapping/>
  </p:clrMapOvr>
  <p:transition spd="slow">
    <p:blinds/>
  </p:transition>
</p:sld>
</file>

<file path=ppt/tags/tag1.xml><?xml version="1.0" encoding="utf-8"?>
<p:tagLst xmlns:a="http://schemas.openxmlformats.org/drawingml/2006/main" xmlns:r="http://schemas.openxmlformats.org/officeDocument/2006/relationships" xmlns:p="http://schemas.openxmlformats.org/presentationml/2006/main">
  <p:tag name="BRANCHTO" val="257"/>
  <p:tag name="HOTSPOTTYPE" val="DefinedInNavigator"/>
  <p:tag name="DEFINEDINNAVIGATOR" val="True"/>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6600"/>
        </a:solidFill>
        <a:ln w="12700" cap="sq" cmpd="sng" algn="ctr">
          <a:solidFill>
            <a:srgbClr val="FF6600"/>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rgbClr val="FF6600"/>
        </a:solidFill>
        <a:ln w="12700" cap="sq" cmpd="sng" algn="ctr">
          <a:solidFill>
            <a:srgbClr val="FF6600"/>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6600"/>
        </a:solidFill>
        <a:ln w="12700" cap="sq" cmpd="sng" algn="ctr">
          <a:solidFill>
            <a:srgbClr val="FF6600"/>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rgbClr val="FF6600"/>
        </a:solidFill>
        <a:ln w="12700" cap="sq" cmpd="sng" algn="ctr">
          <a:solidFill>
            <a:srgbClr val="FF6600"/>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7333</TotalTime>
  <Words>6800</Words>
  <Application>Microsoft Office PowerPoint</Application>
  <PresentationFormat>全屏显示(4:3)</PresentationFormat>
  <Paragraphs>1003</Paragraphs>
  <Slides>84</Slides>
  <Notes>42</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3</vt:i4>
      </vt:variant>
      <vt:variant>
        <vt:lpstr>幻灯片标题</vt:lpstr>
      </vt:variant>
      <vt:variant>
        <vt:i4>84</vt:i4>
      </vt:variant>
    </vt:vector>
  </HeadingPairs>
  <TitlesOfParts>
    <vt:vector size="99" baseType="lpstr">
      <vt:lpstr>黑体</vt:lpstr>
      <vt:lpstr>华文行楷</vt:lpstr>
      <vt:lpstr>华文中宋</vt:lpstr>
      <vt:lpstr>楷体_GB2312</vt:lpstr>
      <vt:lpstr>隶书</vt:lpstr>
      <vt:lpstr>宋体</vt:lpstr>
      <vt:lpstr>Arial</vt:lpstr>
      <vt:lpstr>Tahoma</vt:lpstr>
      <vt:lpstr>Times New Roman</vt:lpstr>
      <vt:lpstr>Wingdings</vt:lpstr>
      <vt:lpstr>Blends</vt:lpstr>
      <vt:lpstr>诗情画意</vt:lpstr>
      <vt:lpstr>剪辑</vt:lpstr>
      <vt:lpstr>Microsoft Drawing</vt:lpstr>
      <vt:lpstr>位图图像</vt:lpstr>
      <vt:lpstr>PowerPoint 演示文稿</vt:lpstr>
      <vt:lpstr>主要内容：</vt:lpstr>
      <vt:lpstr>一、8086/8088特点及工作模式</vt:lpstr>
      <vt:lpstr>1. 8088/8086 CPU的特点</vt:lpstr>
      <vt:lpstr>2. 8088CPU的两种工作模式</vt:lpstr>
      <vt:lpstr>最小模式下的总线连接示意图</vt:lpstr>
      <vt:lpstr>最大模式下的总线连接示意图</vt:lpstr>
      <vt:lpstr>两种工作模式的选择</vt:lpstr>
      <vt:lpstr>二、8088/8086的引线及功能</vt:lpstr>
      <vt:lpstr>1. 主要引线——最小模式下的8088引线</vt:lpstr>
      <vt:lpstr>主要的控制和状态信号线</vt:lpstr>
      <vt:lpstr>PowerPoint 演示文稿</vt:lpstr>
      <vt:lpstr>例：根据信号的取值判断工作状态</vt:lpstr>
      <vt:lpstr>READY</vt:lpstr>
      <vt:lpstr>中断请求和响应信号</vt:lpstr>
      <vt:lpstr>2. 8088和8086CPU引线的差异</vt:lpstr>
      <vt:lpstr>三、8088/8086的内部结构</vt:lpstr>
      <vt:lpstr>1. 组成</vt:lpstr>
      <vt:lpstr>PowerPoint 演示文稿</vt:lpstr>
      <vt:lpstr>2. 执行单元</vt:lpstr>
      <vt:lpstr>3. 总线接口单元</vt:lpstr>
      <vt:lpstr>结论</vt:lpstr>
      <vt:lpstr>四、内部寄存器</vt:lpstr>
      <vt:lpstr>内部寄存器的类型</vt:lpstr>
      <vt:lpstr>1. 通用寄存器</vt:lpstr>
      <vt:lpstr>数据寄存器</vt:lpstr>
      <vt:lpstr>数据寄存器特有的固有用法</vt:lpstr>
      <vt:lpstr>地址指针寄存器</vt:lpstr>
      <vt:lpstr>BX与BP在应用上的区别</vt:lpstr>
      <vt:lpstr>变址寄存器</vt:lpstr>
      <vt:lpstr>2.控制寄存器—IP与FLAGS</vt:lpstr>
      <vt:lpstr>标志寄存器FLAGS</vt:lpstr>
      <vt:lpstr>PowerPoint 演示文稿</vt:lpstr>
      <vt:lpstr>状态标志位设置举例</vt:lpstr>
      <vt:lpstr>3个控制标志位</vt:lpstr>
      <vt:lpstr>3. 段寄存器</vt:lpstr>
      <vt:lpstr>PowerPoint 演示文稿</vt:lpstr>
      <vt:lpstr>五、8086/8088的存储器组织</vt:lpstr>
      <vt:lpstr>1. 内存单元的编址</vt:lpstr>
      <vt:lpstr>PowerPoint 演示文稿</vt:lpstr>
      <vt:lpstr>PowerPoint 演示文稿</vt:lpstr>
      <vt:lpstr>PowerPoint 演示文稿</vt:lpstr>
      <vt:lpstr>PowerPoint 演示文稿</vt:lpstr>
      <vt:lpstr>PowerPoint 演示文稿</vt:lpstr>
      <vt:lpstr>例：</vt:lpstr>
      <vt:lpstr>2. 逻辑地址与物理地址的转换</vt:lpstr>
      <vt:lpstr>举例</vt:lpstr>
      <vt:lpstr>PowerPoint 演示文稿</vt:lpstr>
      <vt:lpstr>4. 堆栈及堆栈段的使用</vt:lpstr>
      <vt:lpstr>PowerPoint 演示文稿</vt:lpstr>
      <vt:lpstr>PowerPoint 演示文稿</vt:lpstr>
      <vt:lpstr>例：</vt:lpstr>
      <vt:lpstr>六、8088系统总线</vt:lpstr>
      <vt:lpstr>1. 概述</vt:lpstr>
      <vt:lpstr>2.最小模式下的系统总线</vt:lpstr>
      <vt:lpstr>3.最大模式下的系统总线</vt:lpstr>
      <vt:lpstr>4.总线时序</vt:lpstr>
      <vt:lpstr>典型的总线周期</vt:lpstr>
      <vt:lpstr>8088最小模式下的读周期</vt:lpstr>
      <vt:lpstr>8088最小模式下的写周期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第2章 微型计算机基础</dc:title>
  <dc:creator>Xiangguo Yan</dc:creator>
  <cp:lastModifiedBy>Liao jianming</cp:lastModifiedBy>
  <cp:revision>463</cp:revision>
  <cp:lastPrinted>1995-12-08T18:33:06Z</cp:lastPrinted>
  <dcterms:created xsi:type="dcterms:W3CDTF">2002-02-18T14:13:56Z</dcterms:created>
  <dcterms:modified xsi:type="dcterms:W3CDTF">2022-09-15T09:24:07Z</dcterms:modified>
</cp:coreProperties>
</file>