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54" r:id="rId2"/>
    <p:sldMasterId id="2147483654" r:id="rId3"/>
  </p:sldMasterIdLst>
  <p:notesMasterIdLst>
    <p:notesMasterId r:id="rId102"/>
  </p:notesMasterIdLst>
  <p:handoutMasterIdLst>
    <p:handoutMasterId r:id="rId103"/>
  </p:handoutMasterIdLst>
  <p:sldIdLst>
    <p:sldId id="256" r:id="rId4"/>
    <p:sldId id="261" r:id="rId5"/>
    <p:sldId id="423" r:id="rId6"/>
    <p:sldId id="263" r:id="rId7"/>
    <p:sldId id="326" r:id="rId8"/>
    <p:sldId id="417" r:id="rId9"/>
    <p:sldId id="264" r:id="rId10"/>
    <p:sldId id="295" r:id="rId11"/>
    <p:sldId id="265" r:id="rId12"/>
    <p:sldId id="266" r:id="rId13"/>
    <p:sldId id="415" r:id="rId14"/>
    <p:sldId id="267" r:id="rId15"/>
    <p:sldId id="269" r:id="rId16"/>
    <p:sldId id="425" r:id="rId17"/>
    <p:sldId id="270" r:id="rId18"/>
    <p:sldId id="434" r:id="rId19"/>
    <p:sldId id="271" r:id="rId20"/>
    <p:sldId id="435" r:id="rId21"/>
    <p:sldId id="333" r:id="rId22"/>
    <p:sldId id="334" r:id="rId23"/>
    <p:sldId id="443" r:id="rId24"/>
    <p:sldId id="416" r:id="rId25"/>
    <p:sldId id="336" r:id="rId26"/>
    <p:sldId id="338" r:id="rId27"/>
    <p:sldId id="339" r:id="rId28"/>
    <p:sldId id="432" r:id="rId29"/>
    <p:sldId id="460" r:id="rId30"/>
    <p:sldId id="341" r:id="rId31"/>
    <p:sldId id="426" r:id="rId32"/>
    <p:sldId id="427" r:id="rId33"/>
    <p:sldId id="342" r:id="rId34"/>
    <p:sldId id="428" r:id="rId35"/>
    <p:sldId id="344" r:id="rId36"/>
    <p:sldId id="345" r:id="rId37"/>
    <p:sldId id="346" r:id="rId38"/>
    <p:sldId id="445" r:id="rId39"/>
    <p:sldId id="347" r:id="rId40"/>
    <p:sldId id="431" r:id="rId41"/>
    <p:sldId id="463" r:id="rId42"/>
    <p:sldId id="464" r:id="rId43"/>
    <p:sldId id="465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9" r:id="rId52"/>
    <p:sldId id="467" r:id="rId53"/>
    <p:sldId id="461" r:id="rId54"/>
    <p:sldId id="360" r:id="rId55"/>
    <p:sldId id="366" r:id="rId56"/>
    <p:sldId id="367" r:id="rId57"/>
    <p:sldId id="368" r:id="rId58"/>
    <p:sldId id="369" r:id="rId59"/>
    <p:sldId id="373" r:id="rId60"/>
    <p:sldId id="468" r:id="rId61"/>
    <p:sldId id="447" r:id="rId62"/>
    <p:sldId id="374" r:id="rId63"/>
    <p:sldId id="375" r:id="rId64"/>
    <p:sldId id="378" r:id="rId65"/>
    <p:sldId id="376" r:id="rId66"/>
    <p:sldId id="383" r:id="rId67"/>
    <p:sldId id="430" r:id="rId68"/>
    <p:sldId id="385" r:id="rId69"/>
    <p:sldId id="386" r:id="rId70"/>
    <p:sldId id="387" r:id="rId71"/>
    <p:sldId id="388" r:id="rId72"/>
    <p:sldId id="390" r:id="rId73"/>
    <p:sldId id="436" r:id="rId74"/>
    <p:sldId id="391" r:id="rId75"/>
    <p:sldId id="392" r:id="rId76"/>
    <p:sldId id="393" r:id="rId77"/>
    <p:sldId id="394" r:id="rId78"/>
    <p:sldId id="395" r:id="rId79"/>
    <p:sldId id="449" r:id="rId80"/>
    <p:sldId id="396" r:id="rId81"/>
    <p:sldId id="397" r:id="rId82"/>
    <p:sldId id="448" r:id="rId83"/>
    <p:sldId id="398" r:id="rId84"/>
    <p:sldId id="399" r:id="rId85"/>
    <p:sldId id="400" r:id="rId86"/>
    <p:sldId id="421" r:id="rId87"/>
    <p:sldId id="406" r:id="rId88"/>
    <p:sldId id="401" r:id="rId89"/>
    <p:sldId id="402" r:id="rId90"/>
    <p:sldId id="454" r:id="rId91"/>
    <p:sldId id="455" r:id="rId92"/>
    <p:sldId id="456" r:id="rId93"/>
    <p:sldId id="466" r:id="rId94"/>
    <p:sldId id="407" r:id="rId95"/>
    <p:sldId id="437" r:id="rId96"/>
    <p:sldId id="462" r:id="rId97"/>
    <p:sldId id="408" r:id="rId98"/>
    <p:sldId id="457" r:id="rId99"/>
    <p:sldId id="458" r:id="rId100"/>
    <p:sldId id="459" r:id="rId101"/>
  </p:sldIdLst>
  <p:sldSz cx="9144000" cy="6858000" type="screen4x3"/>
  <p:notesSz cx="6934200" cy="9398000"/>
  <p:custDataLst>
    <p:tags r:id="rId10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FF0000"/>
    <a:srgbClr val="FFCCFF"/>
    <a:srgbClr val="CCECFF"/>
    <a:srgbClr val="CCCCFF"/>
    <a:srgbClr val="CC99FF"/>
    <a:srgbClr val="DFC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07" autoAdjust="0"/>
  </p:normalViewPr>
  <p:slideViewPr>
    <p:cSldViewPr>
      <p:cViewPr varScale="1">
        <p:scale>
          <a:sx n="76" d="100"/>
          <a:sy n="76" d="100"/>
        </p:scale>
        <p:origin x="876" y="56"/>
      </p:cViewPr>
      <p:guideLst>
        <p:guide orient="horz" pos="403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18"/>
    </p:cViewPr>
  </p:sorterViewPr>
  <p:notesViewPr>
    <p:cSldViewPr>
      <p:cViewPr varScale="1">
        <p:scale>
          <a:sx n="58" d="100"/>
          <a:sy n="58" d="100"/>
        </p:scale>
        <p:origin x="-1794" y="-7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openxmlformats.org/officeDocument/2006/relationships/theme" Target="theme/theme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D762BCE2-013F-4C4A-8949-995CC94A5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5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F4C3DBF-D7C0-4B9E-B91E-E5E1EECCEA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123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D3917F-2920-4A9C-9B4B-B5F3915E4661}" type="slidenum">
              <a:rPr lang="zh-CN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4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27C6E62-E945-4FAC-BE59-48EB48B9CBC9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19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097E7E-5551-442E-BA24-F86954850FD5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7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BB41F3B-B5CA-4527-B54B-89F99469F725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1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A0C525F-EAE2-4EB6-999B-5675DFFC48DF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7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382E586-7308-49D2-9E63-9E97143DDDAC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3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8E0DD48-3161-4992-8363-9E48033F55CF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8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7E9D62E-C10E-41AD-AF1F-97545578EEBE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17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B00A832-7476-4FD0-8315-0CFA4D7888F4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5F5A892-DE55-4A8B-898B-99FE6D290201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19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A3CFBA6-CE4A-4B66-BF12-6D61AA81C7D1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6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FCF000-6268-410E-9F9C-5025E4ADDC4A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44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4CB268-DCCC-40DA-9BD4-BBBE59597C1D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2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CA76066-25E1-41E4-BB58-3CA23A154693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32</a:t>
            </a:r>
            <a:r>
              <a:rPr lang="zh-CN" altLang="en-US" dirty="0"/>
              <a:t>位模式下，偏移地址为</a:t>
            </a:r>
            <a:r>
              <a:rPr lang="en-US" altLang="zh-CN" dirty="0"/>
              <a:t>32</a:t>
            </a:r>
            <a:r>
              <a:rPr lang="zh-CN" altLang="en-US" dirty="0"/>
              <a:t>位，故不能使用</a:t>
            </a:r>
            <a:r>
              <a:rPr lang="en-US" altLang="zh-CN" dirty="0"/>
              <a:t>16</a:t>
            </a:r>
            <a:r>
              <a:rPr lang="zh-CN" altLang="en-US" dirty="0"/>
              <a:t>寄存器作间址寄存器。</a:t>
            </a:r>
          </a:p>
        </p:txBody>
      </p:sp>
    </p:spTree>
    <p:extLst>
      <p:ext uri="{BB962C8B-B14F-4D97-AF65-F5344CB8AC3E}">
        <p14:creationId xmlns:p14="http://schemas.microsoft.com/office/powerpoint/2010/main" val="3682434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3351F45-1E0E-458C-AC54-8C0540E7BDAA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187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50941DE-F2A5-45A6-81D1-7DCA8D9E7E43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71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42A6964-A660-4238-BFC7-8D4789E09058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07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97AC9B-29F6-41D3-83BF-80FDA2D1D420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98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2ABAD30-12FE-49DC-84B1-0873F0463AF9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0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E4FC57-2E64-4892-A931-48E6B6008C56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87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997C4A0-DDBA-4088-8EC0-F5F597514B23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69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5189A9D-347B-4BFF-8F1B-815F85E1567A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1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96E5B3F-02FE-43BC-B9D6-CBB0694F67F7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54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3A0F5A7-B319-435D-8D30-EC670143B362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9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96E101-CA89-4364-9166-8A4C2BF8F092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0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4D64608-5596-454E-9C87-60A42603427E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76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A29E087-CC67-4C51-9F3F-ADF506F16FA0}" type="slidenum">
              <a:rPr lang="zh-CN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0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D854038-5A2C-4335-88FD-0FF2A05A47E6}" type="slidenum">
              <a:rPr lang="zh-CN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87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9B43000-E4C2-4CE7-992D-40BA04E111F8}" type="slidenum">
              <a:rPr lang="zh-CN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50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6623112-8158-48DC-A5E2-D379036FC76B}" type="slidenum">
              <a:rPr lang="zh-CN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51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1E0BFB-3696-40CD-B901-6352FF1EB3A3}" type="slidenum">
              <a:rPr lang="zh-CN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60FAA0B-6962-4750-9941-24B90A025CA1}" type="slidenum">
              <a:rPr lang="zh-CN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20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1DF76F6-D902-4777-8197-A80BDB5ED5D1}" type="slidenum">
              <a:rPr lang="zh-CN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1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68FC8F-E7A6-426D-B4E4-B3F9CBD54211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83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9DF946-7133-4979-BB6A-6FB5BEFE8CFE}" type="slidenum">
              <a:rPr lang="zh-CN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32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00D61B-ECD1-4DEA-B3D3-1B7C51456E63}" type="slidenum">
              <a:rPr lang="zh-CN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3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3599F61-89BA-44B7-96FB-85C41629AA2E}" type="slidenum">
              <a:rPr lang="zh-CN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3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78615BB-9D63-41ED-8EB2-FD2CF71C130D}" type="slidenum">
              <a:rPr lang="zh-CN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54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8ADBF18-783B-4547-BF0A-CE5CCCBAE5CC}" type="slidenum">
              <a:rPr lang="zh-CN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10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033BC4-7935-43DE-98C0-227A8E3D0BCC}" type="slidenum">
              <a:rPr lang="zh-CN" altLang="en-US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31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215F50C-5DEF-44D7-8D30-D59413BA0640}" type="slidenum">
              <a:rPr lang="zh-CN" altLang="en-US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Lea</a:t>
            </a:r>
            <a:r>
              <a:rPr lang="zh-CN" altLang="en-US" dirty="0"/>
              <a:t>指令在</a:t>
            </a:r>
            <a:r>
              <a:rPr lang="en-US" altLang="zh-CN" dirty="0"/>
              <a:t>32</a:t>
            </a:r>
            <a:r>
              <a:rPr lang="zh-CN" altLang="en-US" dirty="0"/>
              <a:t>位模式下目标操作数也可以使用</a:t>
            </a:r>
            <a:r>
              <a:rPr lang="en-US" altLang="zh-CN" dirty="0"/>
              <a:t>16</a:t>
            </a:r>
            <a:r>
              <a:rPr lang="zh-CN" altLang="en-US" dirty="0"/>
              <a:t>位通用寄存器，虽然偏移地址为</a:t>
            </a:r>
            <a:r>
              <a:rPr lang="en-US" altLang="zh-CN" dirty="0"/>
              <a:t>32</a:t>
            </a:r>
            <a:r>
              <a:rPr lang="zh-CN" altLang="en-US" dirty="0"/>
              <a:t>位，但这时只把低</a:t>
            </a:r>
            <a:r>
              <a:rPr lang="en-US" altLang="zh-CN" dirty="0"/>
              <a:t>16</a:t>
            </a:r>
            <a:r>
              <a:rPr lang="zh-CN" altLang="en-US" dirty="0"/>
              <a:t>位赋给目标寄存器，可能会发生逻辑错误，但指令没有语法错误。</a:t>
            </a:r>
          </a:p>
        </p:txBody>
      </p:sp>
    </p:spTree>
    <p:extLst>
      <p:ext uri="{BB962C8B-B14F-4D97-AF65-F5344CB8AC3E}">
        <p14:creationId xmlns:p14="http://schemas.microsoft.com/office/powerpoint/2010/main" val="2030277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C3DBF-D7C0-4B9E-B91E-E5E1EECCEA62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50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847A37C-1FF9-4C31-BBCC-0C9FE6366FE4}" type="slidenum">
              <a:rPr lang="zh-CN" altLang="en-US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75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8B5D684-DA17-4871-B19F-93B202B401C8}" type="slidenum">
              <a:rPr lang="zh-CN" altLang="en-US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E9214ED-B73E-467A-8CB6-9F5E50D76772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76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63510C1-4EAD-4740-B625-570E877CA5E2}" type="slidenum">
              <a:rPr lang="zh-CN" altLang="en-US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48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D724233-11C5-47B2-9FD2-9DF7A62DCB52}" type="slidenum">
              <a:rPr lang="zh-CN" altLang="en-US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41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3BFC1A-0895-4ECE-A798-2650D0752491}" type="slidenum">
              <a:rPr lang="zh-CN" altLang="en-US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0E6B29D-6293-42F1-832C-03E3C71C1B9F}" type="slidenum">
              <a:rPr lang="zh-CN" altLang="en-US" smtClean="0"/>
              <a:pPr eaLnBrk="1" hangingPunct="1"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87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E85A38-1483-4CDD-96C9-6C816DDA0E9B}" type="slidenum">
              <a:rPr lang="zh-CN" altLang="en-US" smtClean="0"/>
              <a:pPr eaLnBrk="1" hangingPunct="1"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5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5AD27AA-AEF7-419B-9BFD-A699EF8EFE34}" type="slidenum">
              <a:rPr lang="zh-CN" altLang="en-US" smtClean="0"/>
              <a:pPr eaLnBrk="1" hangingPunct="1"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29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D58AACD-EEFC-4BB1-9B30-D962B9468CF2}" type="slidenum">
              <a:rPr lang="zh-CN" altLang="en-US" smtClean="0"/>
              <a:pPr eaLnBrk="1" hangingPunct="1"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916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5676DDA-8059-4CD4-8F85-5CE5D0B0DDF4}" type="slidenum">
              <a:rPr lang="zh-CN" altLang="en-US" smtClean="0"/>
              <a:pPr eaLnBrk="1" hangingPunct="1"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311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EA33A48-2AFA-40B5-9C5E-96670C6A1FA1}" type="slidenum">
              <a:rPr lang="zh-CN" altLang="en-US" smtClean="0"/>
              <a:pPr eaLnBrk="1" hangingPunct="1"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620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652ABD6-E1FD-4236-87A7-7B18A16AABF2}" type="slidenum">
              <a:rPr lang="zh-CN" altLang="en-US" smtClean="0"/>
              <a:pPr eaLnBrk="1" hangingPunct="1"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6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AC6AD-2E11-474E-9A3F-BDF22A020C68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10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1D4FE7E-A87E-49FB-BA52-B66074A32AEF}" type="slidenum">
              <a:rPr lang="zh-CN" altLang="en-US" smtClean="0"/>
              <a:pPr eaLnBrk="1" hangingPunct="1"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725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AB82B75-F909-4D0D-9690-96D8360B6F2E}" type="slidenum">
              <a:rPr lang="zh-CN" altLang="en-US" smtClean="0"/>
              <a:pPr eaLnBrk="1" hangingPunct="1"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912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C45F947-F36B-4C30-B2ED-5B0CDF8ADD96}" type="slidenum">
              <a:rPr lang="zh-CN" altLang="en-US" smtClean="0"/>
              <a:pPr eaLnBrk="1" hangingPunct="1"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063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FEA26BD-7D8D-4865-8BF8-300D7DC6BED2}" type="slidenum">
              <a:rPr lang="zh-CN" altLang="en-US" smtClean="0"/>
              <a:pPr eaLnBrk="1" hangingPunct="1"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567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CAA0AC0-0875-4D60-BCB8-85DE91CD5C7D}" type="slidenum">
              <a:rPr lang="zh-CN" altLang="en-US" smtClean="0"/>
              <a:pPr eaLnBrk="1" hangingPunct="1"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480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3FEF08B-9935-466E-80D7-E980A46CF729}" type="slidenum">
              <a:rPr lang="zh-CN" altLang="en-US" smtClean="0"/>
              <a:pPr eaLnBrk="1" hangingPunct="1"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733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80FC554-5ED0-44B1-A7EF-1F2C88D8F447}" type="slidenum">
              <a:rPr lang="zh-CN" altLang="en-US" smtClean="0"/>
              <a:pPr eaLnBrk="1" hangingPunct="1"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946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42258C1-6E19-4B0B-B90A-EE6E6C4AB1ED}" type="slidenum">
              <a:rPr lang="zh-CN" altLang="en-US" smtClean="0"/>
              <a:pPr eaLnBrk="1" hangingPunct="1">
                <a:spcBef>
                  <a:spcPct val="0"/>
                </a:spcBef>
              </a:pPr>
              <a:t>82</a:t>
            </a:fld>
            <a:endParaRPr lang="en-US" altLang="zh-CN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941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8F891A5-305A-4B4E-B243-DEF8739285CC}" type="slidenum">
              <a:rPr lang="zh-CN" altLang="en-US" smtClean="0"/>
              <a:pPr eaLnBrk="1" hangingPunct="1">
                <a:spcBef>
                  <a:spcPct val="0"/>
                </a:spcBef>
              </a:pPr>
              <a:t>83</a:t>
            </a:fld>
            <a:endParaRPr lang="en-US" altLang="zh-CN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19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6622F47-6143-430E-AE37-81C5AFA1140E}" type="slidenum">
              <a:rPr lang="zh-CN" altLang="en-US" smtClean="0"/>
              <a:pPr eaLnBrk="1" hangingPunct="1">
                <a:spcBef>
                  <a:spcPct val="0"/>
                </a:spcBef>
              </a:pPr>
              <a:t>84</a:t>
            </a:fld>
            <a:endParaRPr lang="en-US" altLang="zh-CN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B0A315E-C793-4437-91FE-406B4434E49B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818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DC75BC1-27B1-4389-8167-DD46554B97F5}" type="slidenum">
              <a:rPr lang="zh-CN" altLang="en-US" smtClean="0"/>
              <a:pPr eaLnBrk="1" hangingPunct="1">
                <a:spcBef>
                  <a:spcPct val="0"/>
                </a:spcBef>
              </a:pPr>
              <a:t>85</a:t>
            </a:fld>
            <a:endParaRPr lang="en-US" altLang="zh-CN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83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381652-9A6E-4FB5-9229-FE3C8E379731}" type="slidenum">
              <a:rPr lang="zh-CN" altLang="en-US" smtClean="0"/>
              <a:pPr eaLnBrk="1" hangingPunct="1">
                <a:spcBef>
                  <a:spcPct val="0"/>
                </a:spcBef>
              </a:pPr>
              <a:t>86</a:t>
            </a:fld>
            <a:endParaRPr lang="en-US" altLang="zh-CN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8EC01E6-553F-4A55-B778-B214989667E2}" type="slidenum">
              <a:rPr lang="zh-CN" altLang="en-US" smtClean="0"/>
              <a:pPr eaLnBrk="1" hangingPunct="1">
                <a:spcBef>
                  <a:spcPct val="0"/>
                </a:spcBef>
              </a:pPr>
              <a:t>87</a:t>
            </a:fld>
            <a:endParaRPr lang="en-US" altLang="zh-CN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807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32C911-7C15-41DD-B11D-4269BB6C8A4D}" type="slidenum">
              <a:rPr lang="zh-CN" altLang="en-US" smtClean="0"/>
              <a:pPr eaLnBrk="1" hangingPunct="1">
                <a:spcBef>
                  <a:spcPct val="0"/>
                </a:spcBef>
              </a:pPr>
              <a:t>92</a:t>
            </a:fld>
            <a:endParaRPr lang="en-US" altLang="zh-CN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90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80D31B-F84A-4D36-B78E-484C355ABA2F}" type="slidenum">
              <a:rPr lang="zh-CN" altLang="en-US" smtClean="0"/>
              <a:pPr eaLnBrk="1" hangingPunct="1">
                <a:spcBef>
                  <a:spcPct val="0"/>
                </a:spcBef>
              </a:pPr>
              <a:t>93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358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3F34EC5-5D0C-4FEC-9C0F-6C1E553D2412}" type="slidenum">
              <a:rPr lang="zh-CN" altLang="en-US" smtClean="0"/>
              <a:pPr eaLnBrk="1" hangingPunct="1">
                <a:spcBef>
                  <a:spcPct val="0"/>
                </a:spcBef>
              </a:pPr>
              <a:t>94</a:t>
            </a:fld>
            <a:endParaRPr lang="en-US" altLang="zh-CN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139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FE0C9-0E5E-4376-A518-8894B579EBD2}" type="slidenum">
              <a:rPr lang="zh-CN" altLang="en-US" smtClean="0"/>
              <a:pPr eaLnBrk="1" hangingPunct="1">
                <a:spcBef>
                  <a:spcPct val="0"/>
                </a:spcBef>
              </a:pPr>
              <a:t>95</a:t>
            </a:fld>
            <a:endParaRPr lang="en-US" altLang="zh-CN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4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D14F0D-B07A-4790-80AA-C24DE3F8C99C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4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84F5D04-5546-45E5-95E1-04CE2F1BBC0C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6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6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B50D7F-3481-4E8C-9D71-AC066DEAC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397241"/>
      </p:ext>
    </p:extLst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7CAF-C8E1-4102-AF70-133F904F54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752423"/>
      </p:ext>
    </p:extLst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A11E-7DBC-4C9A-8A62-1CB5C388AC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791631"/>
      </p:ext>
    </p:extLst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C2EC8-CE96-442C-ACD5-E06F34BF7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924062"/>
      </p:ext>
    </p:extLst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9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6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7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5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20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0F6-BFAC-49E4-A370-39C019CE3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925340"/>
      </p:ext>
    </p:extLst>
  </p:cSld>
  <p:clrMapOvr>
    <a:masterClrMapping/>
  </p:clrMapOvr>
  <p:transition spd="med"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06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93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71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E46DA-FFAC-48D5-B9B9-AD993CE1D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092550"/>
      </p:ext>
    </p:extLst>
  </p:cSld>
  <p:clrMapOvr>
    <a:masterClrMapping/>
  </p:clrMapOvr>
  <p:transition spd="med">
    <p:blind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87E4-8B6E-4DBE-852F-5D8C1E2AC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79738"/>
      </p:ext>
    </p:extLst>
  </p:cSld>
  <p:clrMapOvr>
    <a:masterClrMapping/>
  </p:clrMapOvr>
  <p:transition spd="med">
    <p:blinds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8A89-B63E-4B09-BC11-4D2F69998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974724"/>
      </p:ext>
    </p:extLst>
  </p:cSld>
  <p:clrMapOvr>
    <a:masterClrMapping/>
  </p:clrMapOvr>
  <p:transition spd="med">
    <p:blind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A548A-F1F2-4ABE-98A7-5FCDD7EB64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389183"/>
      </p:ext>
    </p:extLst>
  </p:cSld>
  <p:clrMapOvr>
    <a:masterClrMapping/>
  </p:clrMapOvr>
  <p:transition spd="med">
    <p:blinds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ED97-FC8C-4D1E-B7C6-AA96EF1E48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981056"/>
      </p:ext>
    </p:extLst>
  </p:cSld>
  <p:clrMapOvr>
    <a:masterClrMapping/>
  </p:clrMapOvr>
  <p:transition spd="med">
    <p:blinds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CF6C-8EFF-4DBE-975A-2157F69426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5506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F735-673A-42BA-B51C-5C8F78EF2F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383799"/>
      </p:ext>
    </p:extLst>
  </p:cSld>
  <p:clrMapOvr>
    <a:masterClrMapping/>
  </p:clrMapOvr>
  <p:transition spd="med"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4B8D-992D-4956-88FB-8BE2DF075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631133"/>
      </p:ext>
    </p:extLst>
  </p:cSld>
  <p:clrMapOvr>
    <a:masterClrMapping/>
  </p:clrMapOvr>
  <p:transition spd="med">
    <p:blinds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4C9DA-66DE-495B-8A66-8FD723FF3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535181"/>
      </p:ext>
    </p:extLst>
  </p:cSld>
  <p:clrMapOvr>
    <a:masterClrMapping/>
  </p:clrMapOvr>
  <p:transition spd="med">
    <p:blinds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D5A4-AEBE-4062-A6A5-DFADD6841D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501947"/>
      </p:ext>
    </p:extLst>
  </p:cSld>
  <p:clrMapOvr>
    <a:masterClrMapping/>
  </p:clrMapOvr>
  <p:transition spd="med">
    <p:blinds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C10F3-59C3-4DD8-9030-45F9565925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124946"/>
      </p:ext>
    </p:extLst>
  </p:cSld>
  <p:clrMapOvr>
    <a:masterClrMapping/>
  </p:clrMapOvr>
  <p:transition spd="med">
    <p:blinds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8F545-FBE8-4864-9F42-4D8907F7B7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694227"/>
      </p:ext>
    </p:extLst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FF8A-90EF-40DC-A243-8A5381B294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058029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61AB3-E635-4B2D-8F9F-D3B2FC1E42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5408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FF2AA-128E-4720-9A99-2A633F2B8E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554415"/>
      </p:ext>
    </p:extLst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E8600-5382-458E-888F-C10929A0A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62090"/>
      </p:ext>
    </p:extLst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CC0E3-F79C-4984-AFD0-A90DFFD36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475224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8198-79BE-439E-8936-BD89A6D0FC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77834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5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1B871C-7E2E-4826-A353-2D6580F83B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ransition spd="med"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FFA-77E6-4027-B853-4C3DE3C1696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47D0-8777-48A3-A53D-D3012E8C2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4AC4EBC-DC35-410A-981C-A214ADD371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blinds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AF520-ECFE-413E-96EB-2CA4CDB2B4E3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557338"/>
            <a:ext cx="6934200" cy="2305050"/>
          </a:xfrm>
          <a:noFill/>
        </p:spPr>
        <p:txBody>
          <a:bodyPr lIns="92075" tIns="46038" rIns="92075" bIns="46038" anchor="b"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第3章</a:t>
            </a:r>
            <a:r>
              <a:rPr lang="zh-CN" altLang="en-US" sz="6000">
                <a:latin typeface="隶书" pitchFamily="49" charset="-122"/>
              </a:rPr>
              <a:t> </a:t>
            </a:r>
            <a:br>
              <a:rPr lang="zh-CN" altLang="en-US" sz="6000">
                <a:latin typeface="隶书" pitchFamily="49" charset="-122"/>
              </a:rPr>
            </a:br>
            <a:r>
              <a:rPr lang="zh-CN" altLang="en-US" sz="6600">
                <a:latin typeface="隶书" pitchFamily="49" charset="-122"/>
                <a:ea typeface="华文行楷" pitchFamily="2" charset="-122"/>
              </a:rPr>
              <a:t>指令系统</a:t>
            </a:r>
            <a:endParaRPr lang="zh-CN" altLang="zh-CN" sz="6600">
              <a:latin typeface="隶书" pitchFamily="49" charset="-122"/>
              <a:ea typeface="华文行楷" pitchFamily="2" charset="-122"/>
            </a:endParaRPr>
          </a:p>
        </p:txBody>
      </p:sp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5867400" y="4343400"/>
          <a:ext cx="1676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剪辑" r:id="rId4" imgW="4755794" imgH="4828032" progId="">
                  <p:embed/>
                </p:oleObj>
              </mc:Choice>
              <mc:Fallback>
                <p:oleObj name="剪辑" r:id="rId4" imgW="4755794" imgH="4828032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1676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D0DCB8-1141-4F08-8480-3D1279C8A96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寄存器操作数：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34225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参加运算的数存放在指令给出的寄存器中，可以是</a:t>
            </a:r>
            <a:r>
              <a:rPr lang="en-US" altLang="zh-CN" dirty="0"/>
              <a:t>32</a:t>
            </a:r>
            <a:r>
              <a:rPr lang="zh-CN" altLang="en-US" dirty="0"/>
              <a:t>位、16位或8位。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例：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MOV  AX，BX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MOV  DL，CH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/>
              <a:t>MOV  ECX, EAX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C4B2839-183F-449E-9453-4BB881D4E869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存储器操作数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2071688"/>
            <a:ext cx="7632700" cy="2000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参加运算的数存放在存储器的某个单元中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/>
              <a:t>表现形式：</a:t>
            </a:r>
            <a:r>
              <a:rPr lang="en-US" altLang="zh-CN" dirty="0"/>
              <a:t>[       ]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843808" y="3741239"/>
            <a:ext cx="4752528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Arial" charset="0"/>
              </a:rPr>
              <a:t>寄存器 </a:t>
            </a:r>
            <a:endParaRPr kumimoji="1" lang="en-US" altLang="zh-CN" sz="2400" dirty="0">
              <a:solidFill>
                <a:schemeClr val="tx1"/>
              </a:solidFill>
              <a:latin typeface="Arial" charset="0"/>
            </a:endParaRPr>
          </a:p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Arial" charset="0"/>
              </a:rPr>
              <a:t>或</a:t>
            </a:r>
            <a:r>
              <a:rPr kumimoji="1" lang="en-US" altLang="zh-CN" sz="2400" dirty="0">
                <a:solidFill>
                  <a:schemeClr val="tx1"/>
                </a:solidFill>
                <a:latin typeface="Arial" charset="0"/>
              </a:rPr>
              <a:t> </a:t>
            </a:r>
            <a:r>
              <a:rPr kumimoji="1" lang="zh-CN" altLang="en-US" sz="2400" dirty="0">
                <a:solidFill>
                  <a:schemeClr val="tx1"/>
                </a:solidFill>
                <a:latin typeface="Arial" charset="0"/>
              </a:rPr>
              <a:t>符号地址（可以省略方括号）</a:t>
            </a:r>
            <a:r>
              <a:rPr kumimoji="1" lang="en-US" altLang="zh-CN" sz="2400" dirty="0">
                <a:solidFill>
                  <a:schemeClr val="tx1"/>
                </a:solidFill>
                <a:latin typeface="Arial" charset="0"/>
              </a:rPr>
              <a:t> </a:t>
            </a:r>
            <a:endParaRPr kumimoji="1" lang="zh-CN" alt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3627282" y="3212976"/>
            <a:ext cx="80621" cy="504056"/>
          </a:xfrm>
          <a:prstGeom prst="line">
            <a:avLst/>
          </a:prstGeom>
          <a:noFill/>
          <a:ln w="25400">
            <a:solidFill>
              <a:srgbClr val="FF66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560" y="4780104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寻找存储器操作数的关键是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确定数据在内存中的存放地址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822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C0F649F-5537-43C8-B829-019403A3CAD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存储器操作数举例</a:t>
            </a:r>
            <a:endParaRPr lang="zh-CN" altLang="en-US" sz="4800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071688"/>
            <a:ext cx="5110163" cy="1511300"/>
          </a:xfrm>
        </p:spPr>
        <p:txBody>
          <a:bodyPr/>
          <a:lstStyle/>
          <a:p>
            <a:pPr eaLnBrk="1" hangingPunct="1"/>
            <a:r>
              <a:rPr lang="zh-CN" altLang="en-US" dirty="0"/>
              <a:t>例：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  ESI, 1200H</a:t>
            </a:r>
          </a:p>
          <a:p>
            <a:pPr lvl="1" eaLnBrk="1" hangingPunct="1"/>
            <a:r>
              <a:rPr lang="en-US" altLang="zh-CN" dirty="0"/>
              <a:t>MOV  AL，[ESI]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MOV  AX，[ESI]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675438" y="3490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75438" y="3871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675438" y="4862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675438" y="5243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675438" y="293846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8386763" y="295751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6672263" y="285591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6654800" y="591343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153275" y="48625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153275" y="52435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572125" y="4643438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28938" y="435768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偏移地址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357688" y="464343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267075" y="559593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3952875" y="55959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281363" y="55959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AH    AL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571875" y="6372225"/>
            <a:ext cx="2403475" cy="0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3571875" y="6053138"/>
            <a:ext cx="0" cy="304800"/>
          </a:xfrm>
          <a:prstGeom prst="line">
            <a:avLst/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229475" y="4376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322763" y="5087938"/>
            <a:ext cx="244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5978525" y="5448300"/>
            <a:ext cx="792163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5976938" y="5446713"/>
            <a:ext cx="0" cy="9350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4322763" y="50879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0800000" flipV="1">
            <a:off x="4322763" y="5086350"/>
            <a:ext cx="2463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 type="oval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5400000">
            <a:off x="4073525" y="5332413"/>
            <a:ext cx="5207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569605" y="5054782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/>
      <p:bldP spid="24591" grpId="0"/>
      <p:bldP spid="24592" grpId="0"/>
      <p:bldP spid="24593" grpId="0"/>
      <p:bldP spid="24594" grpId="0" animBg="1"/>
      <p:bldP spid="24600" grpId="0" animBg="1"/>
      <p:bldP spid="24601" grpId="0" animBg="1"/>
      <p:bldP spid="24607" grpId="0"/>
      <p:bldP spid="24608" grpId="0" animBg="1"/>
      <p:bldP spid="24609" grpId="0" animBg="1"/>
      <p:bldP spid="24610" grpId="0"/>
      <p:bldP spid="24611" grpId="0" animBg="1"/>
      <p:bldP spid="24612" grpId="0" animBg="1"/>
      <p:bldP spid="24613" grpId="0" animBg="1"/>
      <p:bldP spid="24614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1248133-934A-49B6-873E-4D08621C842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四、指令的执行速度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70113"/>
            <a:ext cx="7061200" cy="3810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dirty="0"/>
              <a:t>指令的字长影响指令的执行速度</a:t>
            </a:r>
            <a:endParaRPr lang="en-US" altLang="zh-CN" dirty="0"/>
          </a:p>
          <a:p>
            <a:pPr marL="0" indent="0" eaLnBrk="1" hangingPunct="1">
              <a:spcBef>
                <a:spcPct val="40000"/>
              </a:spcBef>
              <a:spcAft>
                <a:spcPct val="10000"/>
              </a:spcAft>
              <a:buNone/>
            </a:pPr>
            <a:endParaRPr lang="zh-CN" altLang="en-US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对不同的操作数，指令执行的时间不同：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存储器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843213" y="4770438"/>
            <a:ext cx="912812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989513" y="4768850"/>
            <a:ext cx="912812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744788" y="5337175"/>
            <a:ext cx="30464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791830" y="5489574"/>
            <a:ext cx="2952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慢                            快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679825" y="4481513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ea typeface="宋体" pitchFamily="2" charset="-122"/>
              </a:rPr>
              <a:t>立即数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854700" y="4495800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ea typeface="宋体" pitchFamily="2" charset="-122"/>
              </a:rPr>
              <a:t>寄存器</a:t>
            </a: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1" grpId="0" animBg="1"/>
      <p:bldP spid="26632" grpId="0"/>
      <p:bldP spid="26633" grpId="0"/>
      <p:bldP spid="266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BFB4F96-0874-40AB-A15E-CC81363EC14A}" type="slidenum">
              <a:rPr lang="zh-CN" altLang="en-US" sz="1400" b="0" smtClean="0">
                <a:solidFill>
                  <a:schemeClr val="bg2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zh-CN" sz="1400" b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791450" cy="1462087"/>
          </a:xfrm>
        </p:spPr>
        <p:txBody>
          <a:bodyPr/>
          <a:lstStyle/>
          <a:p>
            <a:pPr algn="ctr" eaLnBrk="1" hangingPunct="1"/>
            <a:r>
              <a:rPr lang="zh-CN" altLang="en-US" sz="4800" b="1" dirty="0"/>
              <a:t>§3.2</a:t>
            </a:r>
            <a:r>
              <a:rPr lang="zh-CN" altLang="en-US" dirty="0">
                <a:latin typeface="隶书" pitchFamily="49" charset="-122"/>
              </a:rPr>
              <a:t> </a:t>
            </a:r>
            <a:r>
              <a:rPr lang="zh-CN" altLang="en-US" sz="5400" dirty="0">
                <a:latin typeface="华文行楷" pitchFamily="2" charset="-122"/>
                <a:ea typeface="华文行楷" pitchFamily="2" charset="-122"/>
              </a:rPr>
              <a:t>寻址方式</a:t>
            </a:r>
            <a:r>
              <a:rPr lang="en-US" altLang="zh-CN" sz="5400" dirty="0">
                <a:latin typeface="华文行楷" pitchFamily="2" charset="-122"/>
                <a:ea typeface="华文行楷" pitchFamily="2" charset="-122"/>
              </a:rPr>
              <a:t>(32</a:t>
            </a:r>
            <a:r>
              <a:rPr lang="zh-CN" altLang="en-US" sz="5400" dirty="0">
                <a:latin typeface="华文行楷" pitchFamily="2" charset="-122"/>
                <a:ea typeface="华文行楷" pitchFamily="2" charset="-122"/>
              </a:rPr>
              <a:t>位模式</a:t>
            </a:r>
            <a:r>
              <a:rPr lang="en-US" altLang="zh-CN" sz="5400" dirty="0">
                <a:latin typeface="华文行楷" pitchFamily="2" charset="-122"/>
                <a:ea typeface="华文行楷" pitchFamily="2" charset="-122"/>
              </a:rPr>
              <a:t>)</a:t>
            </a:r>
            <a:endParaRPr lang="zh-CN" altLang="en-US" sz="54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CE06C45-B7D1-4EC4-86E4-D4F9EA76945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寻址方式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0" y="2420938"/>
            <a:ext cx="5486400" cy="220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>
                <a:ea typeface="隶书" pitchFamily="49" charset="-122"/>
              </a:rPr>
              <a:t> </a:t>
            </a:r>
            <a:r>
              <a:rPr lang="zh-CN" altLang="en-US" sz="3200"/>
              <a:t>寻找操作数所在地址的方法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 寻找转移地址的方法</a:t>
            </a:r>
            <a:r>
              <a:rPr lang="zh-CN" altLang="en-US" sz="3200">
                <a:ea typeface="隶书" pitchFamily="49" charset="-12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1908175" y="27051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38400" y="53340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本节</a:t>
            </a:r>
          </a:p>
        </p:txBody>
      </p:sp>
      <p:sp>
        <p:nvSpPr>
          <p:cNvPr id="27659" name="Arc 11"/>
          <p:cNvSpPr>
            <a:spLocks/>
          </p:cNvSpPr>
          <p:nvPr/>
        </p:nvSpPr>
        <p:spPr bwMode="auto">
          <a:xfrm flipV="1">
            <a:off x="3563938" y="3141663"/>
            <a:ext cx="3124200" cy="2590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5" grpId="0" animBg="1"/>
      <p:bldP spid="27656" grpId="0"/>
      <p:bldP spid="276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B267AE7-A41E-4226-8751-7DB849FF9FE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寻址方式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dirty="0"/>
              <a:t>操作数可能的来源或存放处：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由指令直接给出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寄存器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内存单元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dirty="0"/>
              <a:t>寻找操作数所在地址的方法可以有三种大类型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指令直接给出的方式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存放于寄存器中的寻址方式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存放于存储器中的寻址方式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52120" y="530120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--</a:t>
            </a:r>
            <a:r>
              <a:rPr lang="zh-CN" altLang="en-US" sz="2400" dirty="0">
                <a:solidFill>
                  <a:srgbClr val="C00000"/>
                </a:solidFill>
              </a:rPr>
              <a:t>变化最多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2EAA6F4-1074-4730-AB71-1628BC92216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81" y="172338"/>
            <a:ext cx="7793037" cy="776102"/>
          </a:xfrm>
        </p:spPr>
        <p:txBody>
          <a:bodyPr/>
          <a:lstStyle/>
          <a:p>
            <a:pPr eaLnBrk="1" hangingPunct="1"/>
            <a:r>
              <a:rPr lang="zh-CN" altLang="en-US" dirty="0"/>
              <a:t>一、立即寻址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989" y="1826552"/>
            <a:ext cx="7772400" cy="190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指令中的源操作数是立即数，即源操作数是参加操作的数据本身。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例：</a:t>
            </a:r>
            <a:r>
              <a:rPr lang="en-US" altLang="zh-CN" sz="2400" dirty="0"/>
              <a:t>MOV  AX，1200H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497067" y="2911872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497067" y="3292872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497067" y="3648472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497067" y="4664472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497067" y="2359422"/>
            <a:ext cx="0" cy="3306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208392" y="2378472"/>
            <a:ext cx="0" cy="33004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6493892" y="2276872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6476429" y="5334397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051104" y="3648472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051104" y="3267472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00H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831904" y="3877072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831904" y="3877072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88704" y="4258072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774504" y="4258072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079304" y="3496072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4079304" y="3496072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102992" y="425807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AH    AL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974904" y="2886472"/>
            <a:ext cx="1157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操作码</a:t>
            </a:r>
            <a:endParaRPr kumimoji="1" lang="en-US" altLang="zh-CN" sz="24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3393504" y="5248672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3393504" y="4715272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8651304" y="3416697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代码段</a:t>
            </a:r>
          </a:p>
        </p:txBody>
      </p:sp>
      <p:sp>
        <p:nvSpPr>
          <p:cNvPr id="28706" name="AutoShape 34"/>
          <p:cNvSpPr>
            <a:spLocks/>
          </p:cNvSpPr>
          <p:nvPr/>
        </p:nvSpPr>
        <p:spPr bwMode="auto">
          <a:xfrm>
            <a:off x="8344917" y="2956322"/>
            <a:ext cx="230187" cy="2058988"/>
          </a:xfrm>
          <a:prstGeom prst="rightBrace">
            <a:avLst>
              <a:gd name="adj1" fmla="val 745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127304" y="4178697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455124" y="1090983"/>
            <a:ext cx="6544289" cy="5854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黑体" pitchFamily="2" charset="-122"/>
              </a:rPr>
              <a:t>立即寻址只能用于指令的源操作数！</a:t>
            </a:r>
            <a:endParaRPr lang="zh-CN" altLang="en-US" sz="16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51" y="5738955"/>
            <a:ext cx="6372199" cy="48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楷体_GB2312"/>
              </a:rPr>
              <a:t>注意：</a:t>
            </a:r>
            <a:r>
              <a:rPr lang="zh-CN" altLang="en-US" sz="2400" b="1" kern="0" dirty="0">
                <a:solidFill>
                  <a:srgbClr val="333399"/>
                </a:solidFill>
                <a:latin typeface="Tahoma"/>
                <a:ea typeface="楷体_GB2312"/>
              </a:rPr>
              <a:t>立即数不能超过目的操作数表示范围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51" y="6297401"/>
            <a:ext cx="74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例：</a:t>
            </a:r>
            <a:r>
              <a:rPr lang="en-US" altLang="zh-CN" sz="2400" dirty="0">
                <a:solidFill>
                  <a:schemeClr val="tx2"/>
                </a:solidFill>
              </a:rPr>
              <a:t>MOV AL, 260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  <a:r>
              <a:rPr lang="en-US" altLang="zh-CN" sz="2400" dirty="0">
                <a:solidFill>
                  <a:srgbClr val="FF0000"/>
                </a:solidFill>
              </a:rPr>
              <a:t>❌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260</a:t>
            </a:r>
            <a:r>
              <a:rPr lang="zh-CN" altLang="en-US" sz="2400" dirty="0">
                <a:solidFill>
                  <a:schemeClr val="tx2"/>
                </a:solidFill>
              </a:rPr>
              <a:t>超过</a:t>
            </a:r>
            <a:r>
              <a:rPr lang="en-US" altLang="zh-CN" sz="2400" dirty="0">
                <a:solidFill>
                  <a:schemeClr val="tx2"/>
                </a:solidFill>
              </a:rPr>
              <a:t>8</a:t>
            </a:r>
            <a:r>
              <a:rPr lang="zh-CN" altLang="en-US" sz="2400" dirty="0">
                <a:solidFill>
                  <a:schemeClr val="tx2"/>
                </a:solidFill>
              </a:rPr>
              <a:t>位的</a:t>
            </a:r>
            <a:r>
              <a:rPr lang="en-US" altLang="zh-CN" sz="2400" dirty="0">
                <a:solidFill>
                  <a:schemeClr val="tx2"/>
                </a:solidFill>
              </a:rPr>
              <a:t>AL</a:t>
            </a:r>
            <a:r>
              <a:rPr lang="zh-CN" altLang="en-US" sz="2400" dirty="0">
                <a:solidFill>
                  <a:schemeClr val="tx2"/>
                </a:solidFill>
              </a:rPr>
              <a:t>范围</a:t>
            </a:r>
            <a:r>
              <a:rPr lang="en-US" altLang="zh-CN" sz="2400" dirty="0">
                <a:solidFill>
                  <a:schemeClr val="tx2"/>
                </a:solidFill>
              </a:rPr>
              <a:t>0~255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/>
      <p:bldP spid="28687" grpId="0"/>
      <p:bldP spid="28690" grpId="0" animBg="1"/>
      <p:bldP spid="28691" grpId="0" animBg="1"/>
      <p:bldP spid="28694" grpId="0" animBg="1"/>
      <p:bldP spid="28695" grpId="0" animBg="1"/>
      <p:bldP spid="28696" grpId="0" animBg="1"/>
      <p:bldP spid="28699" grpId="0" animBg="1"/>
      <p:bldP spid="28700" grpId="0"/>
      <p:bldP spid="28701" grpId="0"/>
      <p:bldP spid="28702" grpId="0" animBg="1"/>
      <p:bldP spid="28703" grpId="0" animBg="1"/>
      <p:bldP spid="28705" grpId="0"/>
      <p:bldP spid="28706" grpId="0" animBg="1"/>
      <p:bldP spid="28707" grpId="0"/>
      <p:bldP spid="28708" grpId="0" animBg="1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4F2FAB5-E333-40DA-B72C-D1F7738F349F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二、寄存器寻址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2105025"/>
            <a:ext cx="7772400" cy="2895600"/>
          </a:xfrm>
        </p:spPr>
        <p:txBody>
          <a:bodyPr/>
          <a:lstStyle/>
          <a:p>
            <a:pPr eaLnBrk="1" hangingPunct="1"/>
            <a:r>
              <a:rPr lang="zh-CN" altLang="en-US" dirty="0"/>
              <a:t>参加操作的操作数在</a:t>
            </a:r>
            <a:r>
              <a:rPr lang="en-US" altLang="zh-CN" dirty="0"/>
              <a:t>CPU</a:t>
            </a:r>
            <a:r>
              <a:rPr lang="zh-CN" altLang="en-US" dirty="0"/>
              <a:t>的通用寄存器或段寄存器中。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例：</a:t>
            </a:r>
            <a:r>
              <a:rPr lang="en-US" altLang="zh-CN" dirty="0"/>
              <a:t>MOV  AX，BX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08213" y="4418013"/>
            <a:ext cx="1752600" cy="6080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724400" y="4419600"/>
            <a:ext cx="1752600" cy="6080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25908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AX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5029200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BX</a:t>
            </a:r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H="1">
            <a:off x="3124200" y="5638800"/>
            <a:ext cx="2438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 flipV="1">
            <a:off x="3124200" y="502920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 animBg="1"/>
      <p:bldP spid="323589" grpId="0" animBg="1"/>
      <p:bldP spid="323590" grpId="0"/>
      <p:bldP spid="323591" grpId="0"/>
      <p:bldP spid="323592" grpId="0" animBg="1"/>
      <p:bldP spid="323593" grpId="0" animBg="1"/>
      <p:bldP spid="3235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63AA0C1-9B66-4789-B034-C717EE428AF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三、直接寻址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43113"/>
            <a:ext cx="7847013" cy="20288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dirty="0"/>
              <a:t>指令中直接给出操作数的偏移地址</a:t>
            </a:r>
          </a:p>
          <a:p>
            <a:pPr eaLnBrk="1" hangingPunct="1">
              <a:spcBef>
                <a:spcPct val="5000"/>
              </a:spcBef>
              <a:spcAft>
                <a:spcPct val="10000"/>
              </a:spcAft>
            </a:pPr>
            <a:r>
              <a:rPr lang="zh-CN" altLang="en-US" dirty="0"/>
              <a:t>偏移地址用符号表示（变量）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dirty="0"/>
              <a:t>例：</a:t>
            </a:r>
            <a:r>
              <a:rPr lang="en-US" altLang="zh-CN" dirty="0"/>
              <a:t>MOV  AX，VAR1</a:t>
            </a:r>
            <a:endParaRPr lang="zh-CN" altLang="en-US" dirty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303963" y="3421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303963" y="3802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303963" y="4792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303963" y="5173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303963" y="286861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8015288" y="288766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Freeform 10"/>
          <p:cNvSpPr>
            <a:spLocks/>
          </p:cNvSpPr>
          <p:nvPr/>
        </p:nvSpPr>
        <p:spPr bwMode="auto">
          <a:xfrm>
            <a:off x="6300788" y="27860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Freeform 11"/>
          <p:cNvSpPr>
            <a:spLocks/>
          </p:cNvSpPr>
          <p:nvPr/>
        </p:nvSpPr>
        <p:spPr bwMode="auto">
          <a:xfrm>
            <a:off x="6283325" y="5843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781800" y="4792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781800" y="5173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292726" y="460428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VAR1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321175" y="3700461"/>
            <a:ext cx="935039" cy="977901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6858000" y="43068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8539163" y="3971925"/>
            <a:ext cx="53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数据段</a:t>
            </a:r>
          </a:p>
        </p:txBody>
      </p:sp>
      <p:sp>
        <p:nvSpPr>
          <p:cNvPr id="93215" name="AutoShape 31"/>
          <p:cNvSpPr>
            <a:spLocks/>
          </p:cNvSpPr>
          <p:nvPr/>
        </p:nvSpPr>
        <p:spPr bwMode="auto">
          <a:xfrm>
            <a:off x="8153400" y="3548063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218" name="Line 34"/>
          <p:cNvSpPr>
            <a:spLocks noChangeShapeType="1"/>
          </p:cNvSpPr>
          <p:nvPr/>
        </p:nvSpPr>
        <p:spPr bwMode="auto">
          <a:xfrm flipH="1">
            <a:off x="5076055" y="5424488"/>
            <a:ext cx="13787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 flipH="1">
            <a:off x="5068394" y="5476672"/>
            <a:ext cx="0" cy="349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4777418" y="580548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5463218" y="58054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H="1">
            <a:off x="5796135" y="5043488"/>
            <a:ext cx="6586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>
            <a:off x="5796136" y="5016676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4704184" y="58054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AH    AL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11960" y="5773713"/>
            <a:ext cx="63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AX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95720" y="4071938"/>
            <a:ext cx="4842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注意：</a:t>
            </a:r>
            <a:r>
              <a:rPr lang="zh-CN" altLang="en-US" sz="2000" b="1" dirty="0"/>
              <a:t>在保护模式下，用户是不能自己指定一个具体的存储单元地址，即不能使用常数作为存储单元地址。</a:t>
            </a:r>
            <a:endParaRPr lang="en-US" altLang="zh-CN" sz="2000" b="1" dirty="0"/>
          </a:p>
          <a:p>
            <a:r>
              <a:rPr lang="en-US" altLang="zh-CN" sz="2000" b="1" dirty="0"/>
              <a:t>       </a:t>
            </a:r>
            <a:r>
              <a:rPr lang="zh-CN" altLang="en-US" sz="2000" b="1" dirty="0"/>
              <a:t>若使用了常数则被视为立即数寻址。</a:t>
            </a:r>
            <a:endParaRPr lang="en-US" altLang="zh-CN" sz="2000" b="1" dirty="0"/>
          </a:p>
          <a:p>
            <a:r>
              <a:rPr lang="zh-CN" altLang="en-US" sz="2000" b="1" dirty="0"/>
              <a:t>例如，</a:t>
            </a:r>
            <a:r>
              <a:rPr lang="en-US" altLang="zh-CN" sz="2000" b="1" dirty="0"/>
              <a:t>MOV AX, [100]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MOV AX,100</a:t>
            </a:r>
            <a:r>
              <a:rPr lang="zh-CN" altLang="en-US" sz="2000" b="1" dirty="0"/>
              <a:t>为相同功能。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89" grpId="0" animBg="1"/>
      <p:bldP spid="93190" grpId="0" animBg="1"/>
      <p:bldP spid="93191" grpId="0" animBg="1"/>
      <p:bldP spid="93192" grpId="0" animBg="1"/>
      <p:bldP spid="93193" grpId="0" animBg="1"/>
      <p:bldP spid="93194" grpId="0" animBg="1"/>
      <p:bldP spid="93195" grpId="0" animBg="1"/>
      <p:bldP spid="93196" grpId="0"/>
      <p:bldP spid="93197" grpId="0"/>
      <p:bldP spid="93198" grpId="0"/>
      <p:bldP spid="93200" grpId="0" animBg="1"/>
      <p:bldP spid="93210" grpId="0"/>
      <p:bldP spid="93214" grpId="0"/>
      <p:bldP spid="93215" grpId="0" animBg="1"/>
      <p:bldP spid="93218" grpId="0" animBg="1"/>
      <p:bldP spid="93219" grpId="0" animBg="1"/>
      <p:bldP spid="93220" grpId="0" animBg="1"/>
      <p:bldP spid="93221" grpId="0" animBg="1"/>
      <p:bldP spid="93222" grpId="0" animBg="1"/>
      <p:bldP spid="93223" grpId="0" animBg="1"/>
      <p:bldP spid="93224" grpId="0"/>
      <p:bldP spid="6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C88C923-D3A0-45B8-BF96-0BF01E68A7F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主要内容：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38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指令系统的一般概念</a:t>
            </a:r>
          </a:p>
          <a:p>
            <a:pPr eaLnBrk="1" hangingPunct="1"/>
            <a:r>
              <a:rPr lang="zh-CN" altLang="en-US" dirty="0">
                <a:latin typeface="宋体" pitchFamily="2" charset="-122"/>
              </a:rPr>
              <a:t>对操作数的寻址方式</a:t>
            </a:r>
          </a:p>
          <a:p>
            <a:pPr eaLnBrk="1" hangingPunct="1"/>
            <a:r>
              <a:rPr lang="zh-CN" altLang="en-US" dirty="0">
                <a:latin typeface="宋体" pitchFamily="2" charset="-122"/>
              </a:rPr>
              <a:t>各类指令的功能与使用介绍：</a:t>
            </a:r>
          </a:p>
          <a:p>
            <a:pPr eaLnBrk="1" hangingPunct="1"/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3200" y="3962400"/>
            <a:ext cx="3581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操作码的含义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指令对操作数的要求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指令执行的结果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2514600" y="4221163"/>
            <a:ext cx="185738" cy="142240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EC6CADE-3378-4FD8-AB29-C5B78B3F5DF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875555" y="180024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kern="0" dirty="0"/>
              <a:t>注意点：</a:t>
            </a:r>
            <a:endParaRPr lang="en-US" altLang="zh-CN" kern="0" dirty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kern="0" dirty="0"/>
              <a:t>存储器操作数的长度与指令中另一个操作数的长度要一致。</a:t>
            </a:r>
            <a:endParaRPr lang="en-US" altLang="zh-CN" kern="0" dirty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kern="0" dirty="0"/>
              <a:t>例：</a:t>
            </a:r>
            <a:endParaRPr lang="en-US" altLang="zh-CN" kern="0" dirty="0"/>
          </a:p>
          <a:p>
            <a:pPr marL="914400" lvl="2" indent="0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VAR1 </a:t>
            </a:r>
            <a:r>
              <a:rPr lang="en-US" altLang="zh-CN" kern="0" dirty="0"/>
              <a:t>BYTE</a:t>
            </a:r>
            <a:r>
              <a:rPr lang="en-US" altLang="zh-CN" kern="0" dirty="0">
                <a:solidFill>
                  <a:schemeClr val="tx1"/>
                </a:solidFill>
              </a:rPr>
              <a:t>  10</a:t>
            </a:r>
          </a:p>
          <a:p>
            <a:pPr marL="914400" lvl="2" indent="0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……</a:t>
            </a:r>
          </a:p>
          <a:p>
            <a:pPr marL="914400" lvl="2" indent="0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tx1"/>
                </a:solidFill>
              </a:rPr>
              <a:t>MOV  CL, VAR1</a:t>
            </a:r>
          </a:p>
          <a:p>
            <a:pPr marL="914400" lvl="2" indent="0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kern="0" dirty="0"/>
              <a:t>MOV  AX, VAR1</a:t>
            </a:r>
            <a:r>
              <a:rPr lang="zh-CN" altLang="en-US" kern="0" dirty="0"/>
              <a:t> </a:t>
            </a:r>
            <a:r>
              <a:rPr lang="en-US" altLang="zh-CN" kern="0" dirty="0"/>
              <a:t>;</a:t>
            </a:r>
            <a:r>
              <a:rPr lang="zh-CN" altLang="en-US" kern="0" dirty="0"/>
              <a:t>出错</a:t>
            </a:r>
            <a:r>
              <a:rPr lang="en-US" altLang="zh-CN" kern="0" dirty="0"/>
              <a:t>,</a:t>
            </a:r>
            <a:r>
              <a:rPr lang="zh-CN" altLang="en-US" kern="0" dirty="0"/>
              <a:t>长度不一致</a:t>
            </a:r>
            <a:endParaRPr lang="en-US" altLang="zh-CN" kern="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0113" y="20002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kern="0" dirty="0"/>
              <a:t>注意点（续）：</a:t>
            </a:r>
            <a:endParaRPr lang="en-US" altLang="zh-CN" kern="0" dirty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kern="0" dirty="0"/>
              <a:t>在</a:t>
            </a:r>
            <a:r>
              <a:rPr lang="en-US" altLang="zh-CN" kern="0" dirty="0"/>
              <a:t>16</a:t>
            </a:r>
            <a:r>
              <a:rPr lang="zh-CN" altLang="en-US" kern="0" dirty="0"/>
              <a:t>位模式下，直接寻址方式可以使用常数来表示</a:t>
            </a:r>
          </a:p>
          <a:p>
            <a:pPr marL="914400" lvl="2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kern="0" dirty="0"/>
              <a:t>例：</a:t>
            </a:r>
            <a:r>
              <a:rPr lang="en-US" altLang="zh-CN" kern="0" dirty="0"/>
              <a:t>MOV  AX，[1200H]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kern="0" dirty="0"/>
              <a:t>但在</a:t>
            </a:r>
            <a:r>
              <a:rPr lang="en-US" altLang="zh-CN" kern="0" dirty="0"/>
              <a:t>32</a:t>
            </a:r>
            <a:r>
              <a:rPr lang="zh-CN" altLang="en-US" kern="0" dirty="0"/>
              <a:t>位模式下这种形式就表示立即数，而不是直接寻址方式。它与下面指令等效：</a:t>
            </a:r>
            <a:endParaRPr lang="en-US" altLang="zh-CN" kern="0" dirty="0"/>
          </a:p>
          <a:p>
            <a:pPr marL="457200" lvl="1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kern="0" dirty="0"/>
              <a:t>    MOV AX, 1200H</a:t>
            </a:r>
          </a:p>
        </p:txBody>
      </p:sp>
    </p:spTree>
    <p:extLst>
      <p:ext uri="{BB962C8B-B14F-4D97-AF65-F5344CB8AC3E}">
        <p14:creationId xmlns:p14="http://schemas.microsoft.com/office/powerpoint/2010/main" val="78821079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18DFB5-2F5E-4EEA-92FD-E899163DDC2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四、寄存器间接寻址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446" y="1889125"/>
            <a:ext cx="7572375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dirty="0"/>
              <a:t>参与操作的数据存放在内存中，其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偏移地址为指令中的一个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位寄存器的内容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例：</a:t>
            </a:r>
            <a:r>
              <a:rPr lang="en-US" altLang="zh-CN" sz="2400" dirty="0">
                <a:solidFill>
                  <a:schemeClr val="tx1"/>
                </a:solidFill>
              </a:rPr>
              <a:t>LEA  EBX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VAR1</a:t>
            </a:r>
          </a:p>
          <a:p>
            <a:pPr marL="457200" lvl="1" indent="0" eaLnBrk="1" hangingPunct="1">
              <a:lnSpc>
                <a:spcPct val="115000"/>
              </a:lnSpc>
              <a:buNone/>
            </a:pPr>
            <a:r>
              <a:rPr lang="en-US" altLang="zh-CN" dirty="0"/>
              <a:t>       MOV  AX，[EBX]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62760" y="4074814"/>
            <a:ext cx="3130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EBX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装的是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VAR1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的地址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99784" y="353476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99784" y="391576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99784" y="490636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99784" y="528736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199784" y="2982317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911109" y="3001367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196609" y="2899767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7179146" y="5957292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677621" y="490636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77621" y="528736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48859" y="4758729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VAR1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7753821" y="44205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5868144" y="5538192"/>
            <a:ext cx="148245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 flipH="1">
            <a:off x="5868144" y="5511134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5481984" y="5919192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6167784" y="5919192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6372200" y="5157192"/>
            <a:ext cx="9783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6372200" y="5157192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496272" y="591919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AH    AL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6194980" y="4411985"/>
            <a:ext cx="611188" cy="38861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86688" y="6257925"/>
            <a:ext cx="116046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09A557-69C8-42B1-91E3-BA4377CF22C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332656"/>
            <a:ext cx="8247062" cy="6336704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注意点：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由寄存器间接给出操作数的偏移地址，存放偏移地址的寄存器称为</a:t>
            </a:r>
            <a:r>
              <a:rPr lang="zh-CN" altLang="en-US" dirty="0">
                <a:solidFill>
                  <a:srgbClr val="FF0000"/>
                </a:solidFill>
              </a:rPr>
              <a:t>间址寄存器</a:t>
            </a:r>
            <a:r>
              <a:rPr lang="en-US" altLang="zh-CN" dirty="0"/>
              <a:t>.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间址寄存器为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位通用寄存器：</a:t>
            </a:r>
            <a:r>
              <a:rPr lang="en-US" altLang="zh-CN" dirty="0"/>
              <a:t>EAX</a:t>
            </a:r>
            <a:r>
              <a:rPr lang="zh-CN" altLang="en-US" dirty="0"/>
              <a:t>、</a:t>
            </a:r>
            <a:r>
              <a:rPr lang="en-US" altLang="zh-CN" dirty="0"/>
              <a:t>EBX</a:t>
            </a:r>
            <a:r>
              <a:rPr lang="zh-CN" altLang="en-US" dirty="0"/>
              <a:t>、</a:t>
            </a:r>
            <a:r>
              <a:rPr lang="en-US" altLang="zh-CN" dirty="0"/>
              <a:t>ECX</a:t>
            </a:r>
            <a:r>
              <a:rPr lang="zh-CN" altLang="en-US" dirty="0"/>
              <a:t>、</a:t>
            </a:r>
            <a:r>
              <a:rPr lang="en-US" altLang="zh-CN" dirty="0"/>
              <a:t>EDX</a:t>
            </a:r>
            <a:r>
              <a:rPr lang="zh-CN" altLang="en-US" dirty="0"/>
              <a:t>、</a:t>
            </a:r>
            <a:r>
              <a:rPr lang="en-US" altLang="zh-CN" dirty="0"/>
              <a:t>ESI</a:t>
            </a:r>
            <a:r>
              <a:rPr lang="zh-CN" altLang="en-US" dirty="0"/>
              <a:t>、</a:t>
            </a:r>
            <a:r>
              <a:rPr lang="en-US" altLang="zh-CN" dirty="0"/>
              <a:t>EDI</a:t>
            </a:r>
            <a:r>
              <a:rPr lang="zh-CN" altLang="en-US" dirty="0"/>
              <a:t>、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不能使用</a:t>
            </a:r>
            <a:r>
              <a:rPr lang="en-US" altLang="zh-CN" dirty="0"/>
              <a:t>16</a:t>
            </a:r>
            <a:r>
              <a:rPr lang="zh-CN" altLang="en-US" dirty="0"/>
              <a:t>位模式下的</a:t>
            </a:r>
            <a:r>
              <a:rPr lang="en-US" altLang="zh-CN" dirty="0"/>
              <a:t>16</a:t>
            </a:r>
            <a:r>
              <a:rPr lang="zh-CN" altLang="en-US" dirty="0"/>
              <a:t>位寄存器：</a:t>
            </a:r>
            <a:r>
              <a:rPr lang="en-US" altLang="zh-CN" dirty="0"/>
              <a:t>AX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操作数的段地址（数据处于哪个段）取决于选择哪一个间址寄存器：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EBP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ESP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默认在堆栈段（</a:t>
            </a:r>
            <a:r>
              <a:rPr lang="en-US" altLang="zh-CN" dirty="0"/>
              <a:t>SS</a:t>
            </a:r>
            <a:r>
              <a:rPr lang="zh-CN" altLang="en-US" dirty="0"/>
              <a:t>）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其他的寄存器默认的段都是在</a:t>
            </a:r>
            <a:r>
              <a:rPr lang="zh-CN" altLang="en-US" dirty="0"/>
              <a:t>数据段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允许修改默认段寄存器，</a:t>
            </a:r>
            <a:r>
              <a:rPr lang="zh-CN" altLang="en-US" dirty="0"/>
              <a:t>即段超越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保护模式下不能直接访问具体的存储单元，故间址寄存器不能由用户指定一个具体数值，否则将发生</a:t>
            </a:r>
            <a:r>
              <a:rPr lang="zh-CN" altLang="en-US" dirty="0">
                <a:solidFill>
                  <a:srgbClr val="FF0000"/>
                </a:solidFill>
              </a:rPr>
              <a:t>存储器访问冲突错误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79032E6-D2EA-4F8E-9FAD-A9A17F0D236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五、寄存器相对寻址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188399" cy="468052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200" dirty="0"/>
              <a:t>操作数的偏移地址为间址寄存器的内容加上一个位移量，位移量可以是一个常数，也可以是符号（定义的变量）。</a:t>
            </a:r>
            <a:endParaRPr lang="en-US" altLang="zh-CN" sz="22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200" dirty="0"/>
              <a:t>使用示例：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zh-CN" sz="2200" dirty="0"/>
              <a:t>MOV  AX, [EBX+DATA]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或：</a:t>
            </a:r>
            <a:r>
              <a:rPr lang="en-US" altLang="zh-CN" sz="2200" dirty="0"/>
              <a:t>MOV  AX, DATA[EBX]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或：</a:t>
            </a:r>
            <a:r>
              <a:rPr lang="en-US" altLang="zh-CN" sz="2200" dirty="0"/>
              <a:t>MOV  AX, [EBX]+DATA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zh-CN" sz="2200" dirty="0"/>
              <a:t>MOV  CL, [EBX+5]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或</a:t>
            </a:r>
            <a:r>
              <a:rPr lang="en-US" altLang="zh-CN" sz="2200" dirty="0"/>
              <a:t>MOV CL, 5[EBX]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或</a:t>
            </a:r>
            <a:r>
              <a:rPr lang="en-US" altLang="zh-CN" sz="2200" dirty="0"/>
              <a:t>MOV CL, [EBX]+5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或</a:t>
            </a:r>
            <a:r>
              <a:rPr lang="en-US" altLang="zh-CN" sz="2200" dirty="0"/>
              <a:t>MOV CL, 5+[EBX]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dirty="0"/>
              <a:t>但不能是 </a:t>
            </a:r>
            <a:r>
              <a:rPr lang="en-US" altLang="zh-CN" sz="2200" dirty="0">
                <a:solidFill>
                  <a:srgbClr val="FF0000"/>
                </a:solidFill>
              </a:rPr>
              <a:t>MOV AX, [EBX]DATA</a:t>
            </a:r>
            <a:r>
              <a:rPr lang="zh-CN" altLang="en-US" sz="2200" dirty="0"/>
              <a:t>或</a:t>
            </a:r>
            <a:r>
              <a:rPr lang="en-US" altLang="zh-CN" sz="2200" dirty="0">
                <a:solidFill>
                  <a:srgbClr val="FF0000"/>
                </a:solidFill>
              </a:rPr>
              <a:t>MOV CL, [EBX]5</a:t>
            </a:r>
          </a:p>
          <a:p>
            <a:pPr marL="457200" lvl="1" indent="0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zh-CN" altLang="en-US" sz="2200" dirty="0"/>
              <a:t>位移量不能放在括号后面</a:t>
            </a:r>
            <a:endParaRPr lang="en-US" altLang="zh-CN" sz="22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199BA1-B8C3-4E46-937E-050B7B2C844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六、基址</a:t>
            </a:r>
            <a:r>
              <a:rPr lang="en-US" altLang="zh-CN" dirty="0"/>
              <a:t>-</a:t>
            </a:r>
            <a:r>
              <a:rPr lang="zh-CN" altLang="en-US" dirty="0"/>
              <a:t>变址寻址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708920"/>
            <a:ext cx="7772400" cy="29954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操作数的偏移地址为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基址寄存器的内容 </a:t>
            </a:r>
            <a:r>
              <a:rPr lang="en-US" altLang="zh-CN" dirty="0"/>
              <a:t>+ </a:t>
            </a:r>
            <a:r>
              <a:rPr lang="zh-CN" altLang="en-US" dirty="0"/>
              <a:t>变址寄存器的内容；</a:t>
            </a:r>
            <a:r>
              <a:rPr lang="zh-CN" altLang="en-US" dirty="0">
                <a:solidFill>
                  <a:srgbClr val="C00000"/>
                </a:solidFill>
              </a:rPr>
              <a:t>或：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基址寄存器内容</a:t>
            </a:r>
            <a:r>
              <a:rPr lang="en-US" altLang="zh-CN" dirty="0"/>
              <a:t>+</a:t>
            </a:r>
            <a:r>
              <a:rPr lang="zh-CN" altLang="en-US" dirty="0"/>
              <a:t>变址寄存器内容</a:t>
            </a:r>
            <a:r>
              <a:rPr lang="en-US" altLang="zh-CN" dirty="0"/>
              <a:t>+</a:t>
            </a:r>
            <a:r>
              <a:rPr lang="zh-CN" altLang="en-US" dirty="0"/>
              <a:t>位移量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基址寄存器：</a:t>
            </a:r>
            <a:r>
              <a:rPr lang="en-US" altLang="zh-CN" dirty="0"/>
              <a:t>BX</a:t>
            </a:r>
            <a:r>
              <a:rPr lang="zh-CN" altLang="en-US" dirty="0"/>
              <a:t>和</a:t>
            </a:r>
            <a:r>
              <a:rPr lang="en-US" altLang="zh-CN" dirty="0"/>
              <a:t>BP</a:t>
            </a:r>
            <a:r>
              <a:rPr lang="zh-CN" altLang="en-US" dirty="0"/>
              <a:t>，变址寄存器：</a:t>
            </a:r>
            <a:r>
              <a:rPr lang="en-US" altLang="zh-CN" dirty="0"/>
              <a:t>SI</a:t>
            </a:r>
            <a:r>
              <a:rPr lang="zh-CN" altLang="en-US" dirty="0"/>
              <a:t>和</a:t>
            </a:r>
            <a:r>
              <a:rPr lang="en-US" altLang="zh-CN" dirty="0"/>
              <a:t>DI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操作数的段地址由选择的基址寄存器决定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基址寄存器为</a:t>
            </a:r>
            <a:r>
              <a:rPr lang="en-US" altLang="zh-CN" dirty="0"/>
              <a:t>BX</a:t>
            </a:r>
            <a:r>
              <a:rPr lang="zh-CN" altLang="en-US" dirty="0"/>
              <a:t>，默认在数据段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基址寄存器为</a:t>
            </a:r>
            <a:r>
              <a:rPr lang="en-US" altLang="zh-CN" dirty="0"/>
              <a:t>BP</a:t>
            </a:r>
            <a:r>
              <a:rPr lang="zh-CN" altLang="en-US" dirty="0"/>
              <a:t>，默认在堆栈段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850" y="20918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</a:rPr>
              <a:t>对于</a:t>
            </a:r>
            <a:r>
              <a:rPr lang="en-US" altLang="zh-CN" sz="2800" b="1" dirty="0">
                <a:solidFill>
                  <a:srgbClr val="C00000"/>
                </a:solidFill>
              </a:rPr>
              <a:t>16</a:t>
            </a:r>
            <a:r>
              <a:rPr lang="zh-CN" altLang="en-US" sz="2800" b="1" dirty="0">
                <a:solidFill>
                  <a:srgbClr val="C00000"/>
                </a:solidFill>
              </a:rPr>
              <a:t>位模式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7A4C6F-DB40-4E18-AEFB-38A6EA9C1D2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74887"/>
          </a:xfrm>
        </p:spPr>
        <p:txBody>
          <a:bodyPr/>
          <a:lstStyle/>
          <a:p>
            <a:pPr eaLnBrk="1" hangingPunct="1"/>
            <a:r>
              <a:rPr lang="zh-CN" altLang="en-US" dirty="0"/>
              <a:t>执行下列程序段：</a:t>
            </a:r>
          </a:p>
          <a:p>
            <a:pPr lvl="1" eaLnBrk="1" hangingPunct="1"/>
            <a:r>
              <a:rPr lang="en-US" altLang="zh-CN" dirty="0"/>
              <a:t>MOV SI</a:t>
            </a:r>
            <a:r>
              <a:rPr lang="zh-CN" altLang="en-US" dirty="0"/>
              <a:t>，</a:t>
            </a:r>
            <a:r>
              <a:rPr lang="en-US" altLang="zh-CN" dirty="0"/>
              <a:t>2000H</a:t>
            </a:r>
          </a:p>
          <a:p>
            <a:pPr lvl="1" eaLnBrk="1" hangingPunct="1"/>
            <a:r>
              <a:rPr lang="en-US" altLang="zh-CN" dirty="0"/>
              <a:t>MOV BX</a:t>
            </a:r>
            <a:r>
              <a:rPr lang="zh-CN" altLang="en-US" dirty="0"/>
              <a:t>，</a:t>
            </a:r>
            <a:r>
              <a:rPr lang="en-US" altLang="zh-CN" dirty="0"/>
              <a:t>200H</a:t>
            </a:r>
          </a:p>
          <a:p>
            <a:pPr lvl="1" eaLnBrk="1" hangingPunct="1"/>
            <a:r>
              <a:rPr lang="en-US" altLang="zh-CN" dirty="0"/>
              <a:t>MOV AX，[SI+BX]</a:t>
            </a:r>
            <a:endParaRPr lang="zh-CN" altLang="en-US" dirty="0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343650" y="38830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6343650" y="4873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6343650" y="5254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flipH="1">
            <a:off x="6343650" y="3443288"/>
            <a:ext cx="0" cy="30591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8056563" y="3429000"/>
            <a:ext cx="0" cy="30241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2" name="Freeform 10"/>
          <p:cNvSpPr>
            <a:spLocks/>
          </p:cNvSpPr>
          <p:nvPr/>
        </p:nvSpPr>
        <p:spPr bwMode="auto">
          <a:xfrm>
            <a:off x="6354763" y="334010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3" name="Freeform 11"/>
          <p:cNvSpPr>
            <a:spLocks/>
          </p:cNvSpPr>
          <p:nvPr/>
        </p:nvSpPr>
        <p:spPr bwMode="auto">
          <a:xfrm>
            <a:off x="6323013" y="6153150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6821488" y="4873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22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6821488" y="52546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5292725" y="4725988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2200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2630488" y="4448175"/>
            <a:ext cx="1376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偏移地址</a:t>
            </a:r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3849688" y="4692650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2935288" y="5607050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3621088" y="560705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935288" y="51498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AH    AL</a:t>
            </a:r>
          </a:p>
        </p:txBody>
      </p:sp>
      <p:sp>
        <p:nvSpPr>
          <p:cNvPr id="320532" name="Line 20"/>
          <p:cNvSpPr>
            <a:spLocks noChangeShapeType="1"/>
          </p:cNvSpPr>
          <p:nvPr/>
        </p:nvSpPr>
        <p:spPr bwMode="auto">
          <a:xfrm flipH="1">
            <a:off x="3240088" y="6369050"/>
            <a:ext cx="2438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3240088" y="6064250"/>
            <a:ext cx="0" cy="304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34" name="Text Box 22"/>
          <p:cNvSpPr txBox="1">
            <a:spLocks noChangeArrowheads="1"/>
          </p:cNvSpPr>
          <p:nvPr/>
        </p:nvSpPr>
        <p:spPr bwMode="auto">
          <a:xfrm>
            <a:off x="6897688" y="43878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900363" y="5602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11    22</a:t>
            </a:r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5068888" y="5149850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37" name="Line 25"/>
          <p:cNvSpPr>
            <a:spLocks noChangeShapeType="1"/>
          </p:cNvSpPr>
          <p:nvPr/>
        </p:nvSpPr>
        <p:spPr bwMode="auto">
          <a:xfrm flipH="1">
            <a:off x="4306888" y="5835650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38" name="Text Box 26"/>
          <p:cNvSpPr txBox="1">
            <a:spLocks noChangeArrowheads="1"/>
          </p:cNvSpPr>
          <p:nvPr/>
        </p:nvSpPr>
        <p:spPr bwMode="auto">
          <a:xfrm>
            <a:off x="8578850" y="4437063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数据段</a:t>
            </a:r>
          </a:p>
        </p:txBody>
      </p:sp>
      <p:sp>
        <p:nvSpPr>
          <p:cNvPr id="320539" name="AutoShape 27"/>
          <p:cNvSpPr>
            <a:spLocks/>
          </p:cNvSpPr>
          <p:nvPr/>
        </p:nvSpPr>
        <p:spPr bwMode="auto">
          <a:xfrm>
            <a:off x="8316913" y="4078288"/>
            <a:ext cx="215900" cy="1655762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20543" name="Line 31"/>
          <p:cNvSpPr>
            <a:spLocks noChangeShapeType="1"/>
          </p:cNvSpPr>
          <p:nvPr/>
        </p:nvSpPr>
        <p:spPr bwMode="auto">
          <a:xfrm>
            <a:off x="5080000" y="51435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>
            <a:off x="5684838" y="544671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>
            <a:off x="5684838" y="5461000"/>
            <a:ext cx="0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nimBg="1"/>
      <p:bldP spid="320518" grpId="0" animBg="1"/>
      <p:bldP spid="320519" grpId="0" animBg="1"/>
      <p:bldP spid="320520" grpId="0" animBg="1"/>
      <p:bldP spid="320521" grpId="0" animBg="1"/>
      <p:bldP spid="320522" grpId="0" animBg="1"/>
      <p:bldP spid="320523" grpId="0" animBg="1"/>
      <p:bldP spid="320524" grpId="0"/>
      <p:bldP spid="320525" grpId="0"/>
      <p:bldP spid="320526" grpId="0"/>
      <p:bldP spid="320527" grpId="0"/>
      <p:bldP spid="320528" grpId="0" animBg="1"/>
      <p:bldP spid="320529" grpId="0" animBg="1"/>
      <p:bldP spid="320530" grpId="0" animBg="1"/>
      <p:bldP spid="320531" grpId="0"/>
      <p:bldP spid="320532" grpId="0" animBg="1"/>
      <p:bldP spid="320533" grpId="0" animBg="1"/>
      <p:bldP spid="320534" grpId="0"/>
      <p:bldP spid="320535" grpId="0"/>
      <p:bldP spid="320536" grpId="0" animBg="1"/>
      <p:bldP spid="320537" grpId="0" animBg="1"/>
      <p:bldP spid="320538" grpId="0"/>
      <p:bldP spid="320539" grpId="0" animBg="1"/>
      <p:bldP spid="320543" grpId="0" animBg="1"/>
      <p:bldP spid="320544" grpId="0" animBg="1"/>
      <p:bldP spid="3205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75554" y="4639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</a:rPr>
              <a:t>对于</a:t>
            </a:r>
            <a:r>
              <a:rPr lang="en-US" altLang="zh-CN" sz="2800" b="1" dirty="0">
                <a:solidFill>
                  <a:srgbClr val="C00000"/>
                </a:solidFill>
              </a:rPr>
              <a:t>32</a:t>
            </a:r>
            <a:r>
              <a:rPr lang="zh-CN" altLang="en-US" sz="2800" b="1" dirty="0">
                <a:solidFill>
                  <a:srgbClr val="C00000"/>
                </a:solidFill>
              </a:rPr>
              <a:t>位模式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977670" y="56961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pt-B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32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位的变址寄存器可以乘上一个比例常数</a:t>
            </a:r>
            <a:r>
              <a:rPr kumimoji="0" lang="pt-B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、</a:t>
            </a:r>
            <a:r>
              <a:rPr kumimoji="0" lang="pt-B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和</a:t>
            </a:r>
            <a:r>
              <a:rPr kumimoji="0" lang="pt-B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，从而形成比例变址寻址方式、基址比例变址寻址方式和基址比例变址位移寻址方式。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4294" y="1912073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/>
              <a:t>上述三种情况可用公式表示：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91680" y="2112128"/>
            <a:ext cx="4563578" cy="2962746"/>
            <a:chOff x="2156935" y="3429000"/>
            <a:chExt cx="4563578" cy="2962746"/>
          </a:xfrm>
        </p:grpSpPr>
        <p:sp>
          <p:nvSpPr>
            <p:cNvPr id="9" name="文本框 8"/>
            <p:cNvSpPr txBox="1"/>
            <p:nvPr/>
          </p:nvSpPr>
          <p:spPr>
            <a:xfrm>
              <a:off x="2227498" y="3645024"/>
              <a:ext cx="7920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EAX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EBX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ECX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EDX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>
                  <a:solidFill>
                    <a:srgbClr val="C00000"/>
                  </a:solidFill>
                </a:rPr>
                <a:t>ESP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EBP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ESI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EDI</a:t>
              </a:r>
              <a:endParaRPr lang="zh-CN" altLang="en-US" sz="18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63888" y="3861048"/>
              <a:ext cx="7920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EAX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EBX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ECX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EDX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EBP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ESI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EDI</a:t>
              </a:r>
              <a:endParaRPr lang="zh-CN" altLang="en-US" sz="18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65145" y="4216583"/>
              <a:ext cx="3197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1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2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4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8</a:t>
              </a:r>
              <a:endParaRPr lang="zh-CN" altLang="en-US" sz="18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24128" y="4276545"/>
              <a:ext cx="7920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None</a:t>
              </a:r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  8</a:t>
              </a:r>
              <a:r>
                <a:rPr lang="zh-CN" altLang="en-US" sz="1800" b="1" dirty="0"/>
                <a:t>位</a:t>
              </a:r>
              <a:endParaRPr lang="en-US" altLang="zh-CN" sz="1800" b="1" dirty="0"/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16</a:t>
              </a:r>
              <a:r>
                <a:rPr lang="zh-CN" altLang="en-US" sz="1800" b="1" dirty="0"/>
                <a:t>位</a:t>
              </a:r>
              <a:endParaRPr lang="en-US" altLang="zh-CN" sz="1800" b="1" dirty="0"/>
            </a:p>
            <a:p>
              <a:pPr>
                <a:buClr>
                  <a:srgbClr val="C00000"/>
                </a:buClr>
              </a:pPr>
              <a:r>
                <a:rPr lang="en-US" altLang="zh-CN" sz="1800" b="1" dirty="0"/>
                <a:t>32</a:t>
              </a:r>
              <a:r>
                <a:rPr lang="zh-CN" altLang="en-US" sz="1800" b="1" dirty="0"/>
                <a:t>位</a:t>
              </a:r>
            </a:p>
          </p:txBody>
        </p:sp>
        <p:sp>
          <p:nvSpPr>
            <p:cNvPr id="13" name="左中括号 12"/>
            <p:cNvSpPr/>
            <p:nvPr/>
          </p:nvSpPr>
          <p:spPr bwMode="auto">
            <a:xfrm>
              <a:off x="2195736" y="3675511"/>
              <a:ext cx="189735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左中括号 13"/>
            <p:cNvSpPr/>
            <p:nvPr/>
          </p:nvSpPr>
          <p:spPr bwMode="auto">
            <a:xfrm flipH="1">
              <a:off x="2682405" y="3675511"/>
              <a:ext cx="216024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左中括号 14"/>
            <p:cNvSpPr/>
            <p:nvPr/>
          </p:nvSpPr>
          <p:spPr bwMode="auto">
            <a:xfrm>
              <a:off x="3275043" y="3693074"/>
              <a:ext cx="189735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弧形 15"/>
            <p:cNvSpPr/>
            <p:nvPr/>
          </p:nvSpPr>
          <p:spPr bwMode="auto">
            <a:xfrm>
              <a:off x="3019586" y="3505201"/>
              <a:ext cx="1336390" cy="2844552"/>
            </a:xfrm>
            <a:prstGeom prst="arc">
              <a:avLst>
                <a:gd name="adj1" fmla="val 17784578"/>
                <a:gd name="adj2" fmla="val 349215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 flipH="1">
              <a:off x="3369908" y="3645023"/>
              <a:ext cx="1274100" cy="2520281"/>
            </a:xfrm>
            <a:prstGeom prst="arc">
              <a:avLst>
                <a:gd name="adj1" fmla="val 17606007"/>
                <a:gd name="adj2" fmla="val 378092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3782646" y="3454433"/>
              <a:ext cx="1336390" cy="2844552"/>
            </a:xfrm>
            <a:prstGeom prst="arc">
              <a:avLst>
                <a:gd name="adj1" fmla="val 19098209"/>
                <a:gd name="adj2" fmla="val 23008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 flipH="1">
              <a:off x="4673843" y="3429000"/>
              <a:ext cx="1722245" cy="2844552"/>
            </a:xfrm>
            <a:prstGeom prst="arc">
              <a:avLst>
                <a:gd name="adj1" fmla="val 19507633"/>
                <a:gd name="adj2" fmla="val 17942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中括号 19"/>
            <p:cNvSpPr/>
            <p:nvPr/>
          </p:nvSpPr>
          <p:spPr bwMode="auto">
            <a:xfrm flipH="1">
              <a:off x="5004048" y="3675511"/>
              <a:ext cx="216024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左中括号 20"/>
            <p:cNvSpPr/>
            <p:nvPr/>
          </p:nvSpPr>
          <p:spPr bwMode="auto">
            <a:xfrm flipH="1">
              <a:off x="6221215" y="3693072"/>
              <a:ext cx="216024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左中括号 21"/>
            <p:cNvSpPr/>
            <p:nvPr/>
          </p:nvSpPr>
          <p:spPr bwMode="auto">
            <a:xfrm>
              <a:off x="5739828" y="3693072"/>
              <a:ext cx="189735" cy="2247349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9729" y="4514996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en-US" b="1" dirty="0"/>
                <a:t>+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2618" y="4509127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en-US" b="1" dirty="0"/>
                <a:t>+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71727" y="456835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en-US" b="1" dirty="0"/>
                <a:t>*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56935" y="5983835"/>
              <a:ext cx="70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zh-CN" altLang="en-US" sz="2000" b="1" dirty="0"/>
                <a:t>基址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45953" y="5981219"/>
              <a:ext cx="70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zh-CN" altLang="en-US" sz="2000" b="1" dirty="0"/>
                <a:t>变址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47963" y="5962331"/>
              <a:ext cx="70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zh-CN" altLang="en-US" sz="2000" b="1" dirty="0"/>
                <a:t>比例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36271" y="5991636"/>
              <a:ext cx="1084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zh-CN" altLang="en-US" sz="2000" b="1" dirty="0"/>
                <a:t>位移量</a:t>
              </a:r>
            </a:p>
          </p:txBody>
        </p:sp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06605" y="5079337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例如：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400" b="1" dirty="0"/>
              <a:t>MOV	EBX, ADDR[ESI*2]	      ;</a:t>
            </a:r>
            <a:r>
              <a:rPr lang="zh-CN" altLang="en-US" sz="2400" b="1" dirty="0"/>
              <a:t>比例变址寻址方式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400" b="1" dirty="0"/>
              <a:t>MOV	EAX, [EDI*4][EDX]	      ;</a:t>
            </a:r>
            <a:r>
              <a:rPr lang="zh-CN" altLang="en-US" sz="2400" b="1" dirty="0"/>
              <a:t>基址比例变址寻址方式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400" b="1" dirty="0"/>
              <a:t>MOV	EBX, [EDI*8][EBP+10]  ;</a:t>
            </a:r>
            <a:r>
              <a:rPr lang="zh-CN" altLang="en-US" sz="2400" b="1" dirty="0"/>
              <a:t>基址比例变址位移寻址方式</a:t>
            </a:r>
          </a:p>
        </p:txBody>
      </p:sp>
    </p:spTree>
    <p:extLst>
      <p:ext uri="{BB962C8B-B14F-4D97-AF65-F5344CB8AC3E}">
        <p14:creationId xmlns:p14="http://schemas.microsoft.com/office/powerpoint/2010/main" val="221526708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09F3941-2743-4AEE-9C00-AFA34B3FA20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七、隐含寻址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20888"/>
            <a:ext cx="7848600" cy="3279775"/>
          </a:xfrm>
        </p:spPr>
        <p:txBody>
          <a:bodyPr/>
          <a:lstStyle/>
          <a:p>
            <a:pPr eaLnBrk="1" hangingPunct="1"/>
            <a:r>
              <a:rPr lang="zh-CN" altLang="en-US" dirty="0"/>
              <a:t>指令中隐含了一个或两个操作数的地址，即操作数在默认的地址中。</a:t>
            </a:r>
          </a:p>
          <a:p>
            <a:pPr eaLnBrk="1" hangingPunct="1"/>
            <a:r>
              <a:rPr lang="zh-CN" altLang="en-US" dirty="0"/>
              <a:t>例： </a:t>
            </a:r>
          </a:p>
          <a:p>
            <a:pPr lvl="1" eaLnBrk="1" hangingPunct="1"/>
            <a:r>
              <a:rPr lang="en-US" altLang="zh-CN" dirty="0"/>
              <a:t>MUL  BL</a:t>
            </a:r>
          </a:p>
          <a:p>
            <a:pPr eaLnBrk="1" hangingPunct="1"/>
            <a:r>
              <a:rPr lang="zh-CN" altLang="en-US" dirty="0"/>
              <a:t>指令执行功能：</a:t>
            </a:r>
          </a:p>
          <a:p>
            <a:pPr lvl="1" eaLnBrk="1" hangingPunct="1"/>
            <a:r>
              <a:rPr lang="en-US" altLang="zh-CN" dirty="0"/>
              <a:t>AL</a:t>
            </a:r>
            <a:r>
              <a:rPr lang="en-US" altLang="zh-CN" dirty="0">
                <a:cs typeface="Arial" charset="0"/>
              </a:rPr>
              <a:t>×</a:t>
            </a:r>
            <a:r>
              <a:rPr lang="en-US" altLang="zh-CN" dirty="0"/>
              <a:t>BL</a:t>
            </a: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930525" y="4945063"/>
            <a:ext cx="762000" cy="15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795713" y="4714875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AX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020" y="5246837"/>
            <a:ext cx="608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隐含了寄存器操作数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AL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以及存放结果的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AX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2EF524B-AE3D-45F0-9668-F6C80F198FCD}" type="slidenum">
              <a:rPr lang="zh-CN" altLang="en-US" sz="1400" b="0" smtClean="0">
                <a:solidFill>
                  <a:schemeClr val="bg2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zh-CN" sz="1400" b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b="1" dirty="0">
                <a:latin typeface="宋体" pitchFamily="2" charset="-122"/>
                <a:ea typeface="宋体" pitchFamily="2" charset="-122"/>
              </a:rPr>
              <a:t>§3.3 80</a:t>
            </a:r>
            <a:r>
              <a:rPr lang="en-US" altLang="zh-CN" sz="4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4800" b="1" dirty="0">
                <a:latin typeface="宋体" pitchFamily="2" charset="-122"/>
                <a:ea typeface="宋体" pitchFamily="2" charset="-122"/>
              </a:rPr>
              <a:t>86</a:t>
            </a:r>
            <a:r>
              <a:rPr lang="zh-CN" altLang="en-US" sz="5400" dirty="0">
                <a:latin typeface="华文行楷" pitchFamily="2" charset="-122"/>
                <a:ea typeface="华文行楷" pitchFamily="2" charset="-122"/>
              </a:rPr>
              <a:t>指令系统</a:t>
            </a:r>
          </a:p>
        </p:txBody>
      </p:sp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63ACF05-6D99-4041-B001-D26EE742112B}" type="slidenum">
              <a:rPr lang="zh-CN" altLang="en-US" sz="1400" b="0" smtClean="0">
                <a:solidFill>
                  <a:schemeClr val="bg2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zh-CN" sz="1400" b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389688" cy="1462088"/>
          </a:xfrm>
        </p:spPr>
        <p:txBody>
          <a:bodyPr/>
          <a:lstStyle/>
          <a:p>
            <a:pPr algn="ctr" eaLnBrk="1" hangingPunct="1"/>
            <a:r>
              <a:rPr lang="zh-CN" altLang="en-US" b="1">
                <a:latin typeface="隶书" pitchFamily="49" charset="-122"/>
              </a:rPr>
              <a:t>§3.1</a:t>
            </a:r>
            <a:r>
              <a:rPr lang="zh-CN" altLang="en-US" sz="4800">
                <a:latin typeface="隶书" pitchFamily="49" charset="-122"/>
              </a:rPr>
              <a:t> </a:t>
            </a: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概述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9672" y="3645024"/>
            <a:ext cx="5616624" cy="241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4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宋体" pitchFamily="2" charset="-122"/>
              </a:rPr>
              <a:t>指令及指令系统；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宋体" pitchFamily="2" charset="-122"/>
              </a:rPr>
              <a:t>指令的格式；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宋体" pitchFamily="2" charset="-122"/>
              </a:rPr>
              <a:t>指令中的操作数类型；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latin typeface="宋体" pitchFamily="2" charset="-122"/>
              </a:rPr>
              <a:t>指令的执行时间</a:t>
            </a:r>
          </a:p>
        </p:txBody>
      </p:sp>
    </p:spTree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EE36F57-149F-4042-9DA3-2C279129299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掌握：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2017713"/>
            <a:ext cx="771525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指令的功能</a:t>
            </a:r>
          </a:p>
          <a:p>
            <a:pPr eaLnBrk="1" hangingPunct="1"/>
            <a:r>
              <a:rPr lang="zh-CN" altLang="en-US" dirty="0"/>
              <a:t>指令对操作数的要求</a:t>
            </a:r>
          </a:p>
          <a:p>
            <a:pPr eaLnBrk="1" hangingPunct="1"/>
            <a:r>
              <a:rPr lang="zh-CN" altLang="en-US" dirty="0"/>
              <a:t>指令对标志位的影响：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指令执行是否影响标志位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对加、减运算，需明确指令执行如何影响标志位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AEE5024-A195-40CD-AFAE-763FBF52CC7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隶书" pitchFamily="49" charset="-122"/>
              </a:rPr>
              <a:t>整数操作类</a:t>
            </a:r>
            <a:r>
              <a:rPr lang="zh-CN" altLang="en-US" dirty="0">
                <a:latin typeface="隶书" pitchFamily="49" charset="-122"/>
              </a:rPr>
              <a:t>指令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386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u="sng">
                <a:solidFill>
                  <a:srgbClr val="FF0000"/>
                </a:solidFill>
              </a:rPr>
              <a:t>从功能上包括六大类：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819400" y="2743200"/>
            <a:ext cx="42672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处理器控制</a:t>
            </a:r>
          </a:p>
        </p:txBody>
      </p:sp>
      <p:sp>
        <p:nvSpPr>
          <p:cNvPr id="39942" name="AutoShape 5"/>
          <p:cNvSpPr>
            <a:spLocks/>
          </p:cNvSpPr>
          <p:nvPr/>
        </p:nvSpPr>
        <p:spPr bwMode="auto">
          <a:xfrm>
            <a:off x="2484438" y="3043238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69764C3-7321-4DB2-ACA3-81E6C820AD9D}" type="slidenum">
              <a:rPr lang="zh-CN" altLang="en-US" sz="1400" b="0" smtClean="0">
                <a:solidFill>
                  <a:schemeClr val="bg2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en-US" altLang="zh-CN" sz="1400" b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677025" cy="1462088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ea typeface="华文行楷" pitchFamily="2" charset="-122"/>
              </a:rPr>
              <a:t>数据传送指令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429000"/>
            <a:ext cx="6400800" cy="2735263"/>
          </a:xfrm>
        </p:spPr>
        <p:txBody>
          <a:bodyPr/>
          <a:lstStyle/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z="2800" b="1"/>
              <a:t>通用数据传送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z="2800" b="1"/>
              <a:t>输入输出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z="2800" b="1"/>
              <a:t>地址传送</a:t>
            </a:r>
          </a:p>
          <a:p>
            <a:pPr marL="2151063" indent="-361950" algn="l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sz="2800" b="1"/>
              <a:t>标志位操作</a:t>
            </a:r>
          </a:p>
        </p:txBody>
      </p:sp>
    </p:spTree>
  </p:cSld>
  <p:clrMapOvr>
    <a:masterClrMapping/>
  </p:clrMapOvr>
  <p:transition spd="med"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3BDC080-3126-482A-BF44-155634DEB3E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一、通用数据传送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975" y="2060575"/>
            <a:ext cx="4419600" cy="2667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一般数据传送指令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堆栈操作指令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交换指令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字位扩展指令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71600" y="4500985"/>
            <a:ext cx="6553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12800" indent="-269875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30000"/>
              </a:spcAft>
              <a:buClr>
                <a:srgbClr val="FF0000"/>
              </a:buClr>
              <a:buSzPct val="65000"/>
            </a:pPr>
            <a:r>
              <a:rPr kumimoji="1" lang="zh-CN" altLang="en-US" u="sng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特点：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Clr>
                <a:srgbClr val="FF0000"/>
              </a:buClr>
              <a:buSzPct val="65000"/>
            </a:pPr>
            <a:r>
              <a:rPr kumimoji="1" lang="zh-CN" altLang="en-US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该类指令的执行对标志位不产生影响</a:t>
            </a:r>
            <a:r>
              <a:rPr kumimoji="1" lang="zh-CN" altLang="en-US" sz="2800" dirty="0">
                <a:latin typeface="华文宋体" pitchFamily="2" charset="-122"/>
                <a:ea typeface="华文宋体" pitchFamily="2" charset="-122"/>
              </a:rPr>
              <a:t>  </a:t>
            </a:r>
            <a:endParaRPr kumimoji="1" lang="zh-CN" altLang="en-US" b="0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41990" name="AutoShape 5"/>
          <p:cNvSpPr>
            <a:spLocks/>
          </p:cNvSpPr>
          <p:nvPr/>
        </p:nvSpPr>
        <p:spPr bwMode="auto">
          <a:xfrm>
            <a:off x="1979613" y="2276872"/>
            <a:ext cx="360362" cy="1656184"/>
          </a:xfrm>
          <a:prstGeom prst="leftBrace">
            <a:avLst>
              <a:gd name="adj1" fmla="val 562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72313" y="62150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2592773-98F5-4DFB-8F19-8140F3B09FE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1. </a:t>
            </a:r>
            <a:r>
              <a:rPr lang="zh-CN" altLang="en-US"/>
              <a:t>一般数据传送指令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2139950"/>
            <a:ext cx="5334000" cy="42179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/>
              <a:t>一般数据传送指令 </a:t>
            </a:r>
            <a:r>
              <a:rPr lang="en-US" altLang="zh-CN" dirty="0"/>
              <a:t>MOV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dirty="0"/>
              <a:t>MOV  </a:t>
            </a:r>
            <a:r>
              <a:rPr lang="en-US" altLang="zh-CN" dirty="0" err="1"/>
              <a:t>dest，src</a:t>
            </a:r>
            <a:endParaRPr lang="en-US" altLang="zh-CN" dirty="0"/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src</a:t>
            </a:r>
            <a:endParaRPr lang="en-US" altLang="zh-CN" dirty="0"/>
          </a:p>
          <a:p>
            <a:pPr eaLnBrk="1" hangingPunct="1">
              <a:spcBef>
                <a:spcPts val="1200"/>
              </a:spcBef>
              <a:spcAft>
                <a:spcPct val="0"/>
              </a:spcAft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dirty="0"/>
              <a:t> </a:t>
            </a:r>
            <a:r>
              <a:rPr lang="en-US" altLang="zh-CN" dirty="0"/>
              <a:t>MOV  AL，BL</a:t>
            </a:r>
            <a:endParaRPr lang="zh-CN" altLang="en-US" dirty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800350" y="4640263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475038" y="4365625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dest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  <p:bldP spid="1065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D9CA362-BCEC-4A4D-9AC3-C98863C7625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01675"/>
            <a:ext cx="7828359" cy="974725"/>
          </a:xfrm>
        </p:spPr>
        <p:txBody>
          <a:bodyPr/>
          <a:lstStyle/>
          <a:p>
            <a:pPr eaLnBrk="1" hangingPunct="1"/>
            <a:r>
              <a:rPr lang="en-US" altLang="zh-CN" dirty="0"/>
              <a:t>MOV</a:t>
            </a:r>
            <a:r>
              <a:rPr lang="zh-CN" altLang="en-US" dirty="0"/>
              <a:t>指令使用上的注意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76438"/>
            <a:ext cx="7772400" cy="4116387"/>
          </a:xfrm>
        </p:spPr>
        <p:txBody>
          <a:bodyPr/>
          <a:lstStyle/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itchFamily="18" charset="0"/>
              </a:rPr>
              <a:t>两操作数长</a:t>
            </a:r>
            <a:r>
              <a:rPr lang="zh-CN" altLang="en-US" dirty="0">
                <a:latin typeface="Times New Roman" pitchFamily="18" charset="0"/>
              </a:rPr>
              <a:t>度</a:t>
            </a:r>
            <a:r>
              <a:rPr lang="zh-CN" altLang="en-GB" dirty="0">
                <a:latin typeface="Times New Roman" pitchFamily="18" charset="0"/>
              </a:rPr>
              <a:t>必须相同</a:t>
            </a:r>
            <a:r>
              <a:rPr lang="zh-CN" altLang="en-US" dirty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zh-CN" dirty="0">
                <a:solidFill>
                  <a:schemeClr val="bg2"/>
                </a:solidFill>
              </a:rPr>
              <a:t>存储单元之间不能直接传送</a:t>
            </a:r>
            <a:r>
              <a:rPr lang="zh-CN" altLang="en-GB" dirty="0">
                <a:latin typeface="Times New Roman" pitchFamily="18" charset="0"/>
              </a:rPr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zh-CN" dirty="0">
                <a:solidFill>
                  <a:schemeClr val="bg2"/>
                </a:solidFill>
              </a:rPr>
              <a:t>段寄存器CS只能作源操作数，段寄存器之间不能直接传送</a:t>
            </a:r>
            <a:r>
              <a:rPr lang="zh-CN" altLang="en-GB" dirty="0">
                <a:latin typeface="Times New Roman" pitchFamily="18" charset="0"/>
              </a:rPr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itchFamily="18" charset="0"/>
              </a:rPr>
              <a:t>在源操作数是立即数时，目标操作数不能是段寄存器；</a:t>
            </a:r>
            <a:endParaRPr lang="en-US" altLang="zh-CN" dirty="0">
              <a:latin typeface="Times New Roman" pitchFamily="18" charset="0"/>
            </a:endParaRP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标志寄存器（</a:t>
            </a:r>
            <a:r>
              <a:rPr lang="en-US" altLang="zh-CN" dirty="0"/>
              <a:t>EFLAGS</a:t>
            </a:r>
            <a:r>
              <a:rPr lang="zh-CN" altLang="en-US" dirty="0"/>
              <a:t>或</a:t>
            </a:r>
            <a:r>
              <a:rPr lang="en-US" altLang="zh-CN" dirty="0"/>
              <a:t>FLAGS</a:t>
            </a:r>
            <a:r>
              <a:rPr lang="zh-CN" altLang="en-US" dirty="0"/>
              <a:t>）一般不作为操作数在指令中出现。</a:t>
            </a:r>
            <a:endParaRPr lang="en-US" altLang="zh-CN" dirty="0"/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zh-CN" dirty="0">
                <a:solidFill>
                  <a:schemeClr val="bg2"/>
                </a:solidFill>
              </a:rPr>
              <a:t>MOV指令不影响标志位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14313"/>
            <a:ext cx="8100392" cy="1462087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MOV</a:t>
            </a:r>
            <a:r>
              <a:rPr lang="zh-CN" altLang="en-US" dirty="0"/>
              <a:t>指令的传送方向示意图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95387" y="2647181"/>
            <a:ext cx="6143625" cy="2819400"/>
            <a:chOff x="0" y="0"/>
            <a:chExt cx="3870" cy="1776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0" y="0"/>
              <a:ext cx="3552" cy="1776"/>
              <a:chOff x="0" y="0"/>
              <a:chExt cx="3552" cy="1776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864" y="0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400">
                    <a:solidFill>
                      <a:schemeClr val="bg2"/>
                    </a:solidFill>
                  </a:rPr>
                  <a:t>立即数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384"/>
                <a:ext cx="240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0" y="480"/>
                <a:ext cx="346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zh-CN" sz="2400">
                    <a:solidFill>
                      <a:schemeClr val="bg2"/>
                    </a:solidFill>
                  </a:rPr>
                  <a:t>存储器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2208" y="384"/>
                <a:ext cx="1344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chemeClr val="bg2"/>
                    </a:solidFill>
                  </a:rPr>
                  <a:t>8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位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,16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位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,32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位</a:t>
                </a: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algn="ctr" eaLnBrk="1" hangingPunct="1"/>
                <a:r>
                  <a:rPr lang="zh-CN" altLang="zh-CN" sz="2400" dirty="0">
                    <a:solidFill>
                      <a:schemeClr val="bg2"/>
                    </a:solidFill>
                  </a:rPr>
                  <a:t>通用寄存器</a:t>
                </a: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690" y="1296"/>
                <a:ext cx="140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400" dirty="0">
                    <a:solidFill>
                      <a:schemeClr val="bg2"/>
                    </a:solidFill>
                  </a:rPr>
                  <a:t>段寄存器</a:t>
                </a:r>
              </a:p>
              <a:p>
                <a:pPr algn="ctr" eaLnBrk="1" hangingPunct="1"/>
                <a:r>
                  <a:rPr lang="zh-CN" altLang="zh-CN" sz="2400" dirty="0">
                    <a:solidFill>
                      <a:schemeClr val="bg2"/>
                    </a:solidFill>
                  </a:rPr>
                  <a:t>DS ES SS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 FS GS</a:t>
                </a:r>
                <a:endParaRPr lang="zh-CN" altLang="zh-CN" sz="2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1056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88" y="48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488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488" y="48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88" y="62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288" y="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056" y="96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1728" y="96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728" y="96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200" y="9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400">
                    <a:solidFill>
                      <a:schemeClr val="bg2"/>
                    </a:solidFill>
                  </a:rPr>
                  <a:t>CS</a:t>
                </a: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V="1">
                <a:off x="1296" y="81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288" y="81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1440" y="81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1440" y="816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2873" y="115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2873" y="1385"/>
              <a:ext cx="9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V="1">
              <a:off x="3870" y="750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H="1">
              <a:off x="3553" y="750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87710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0AA0B6-D2F3-4AB0-A52F-CAAA5CE0492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589" y="309489"/>
            <a:ext cx="5156659" cy="1462087"/>
          </a:xfrm>
        </p:spPr>
        <p:txBody>
          <a:bodyPr/>
          <a:lstStyle/>
          <a:p>
            <a:pPr eaLnBrk="1" hangingPunct="1"/>
            <a:r>
              <a:rPr lang="en-US" altLang="zh-CN" dirty="0"/>
              <a:t>MOV</a:t>
            </a:r>
            <a:r>
              <a:rPr lang="zh-CN" altLang="en-US" dirty="0"/>
              <a:t>传送指令示例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4403725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判断下列指令的正确性：</a:t>
            </a:r>
          </a:p>
          <a:p>
            <a:pPr lvl="1" eaLnBrk="1" hangingPunct="1"/>
            <a:r>
              <a:rPr lang="en-US" altLang="zh-CN" dirty="0"/>
              <a:t>MOV  AL，BX</a:t>
            </a:r>
          </a:p>
          <a:p>
            <a:pPr lvl="1" eaLnBrk="1" hangingPunct="1"/>
            <a:r>
              <a:rPr lang="en-US" altLang="zh-CN" dirty="0"/>
              <a:t>MOV  AX，[ESI]05H</a:t>
            </a:r>
          </a:p>
          <a:p>
            <a:pPr lvl="1" eaLnBrk="1" hangingPunct="1"/>
            <a:r>
              <a:rPr lang="en-US" altLang="zh-CN" dirty="0"/>
              <a:t>MOV  [BX][SI]，AX</a:t>
            </a:r>
          </a:p>
          <a:p>
            <a:pPr lvl="1" eaLnBrk="1" hangingPunct="1"/>
            <a:r>
              <a:rPr lang="en-US" altLang="zh-CN" dirty="0"/>
              <a:t>MOV  DS，1000H</a:t>
            </a:r>
          </a:p>
          <a:p>
            <a:pPr lvl="1" eaLnBrk="1" hangingPunct="1"/>
            <a:r>
              <a:rPr lang="en-US" altLang="zh-CN" dirty="0"/>
              <a:t>MOV  DX，09H</a:t>
            </a:r>
          </a:p>
          <a:p>
            <a:pPr lvl="1" eaLnBrk="1" hangingPunct="1"/>
            <a:r>
              <a:rPr lang="en-US" altLang="zh-CN" dirty="0"/>
              <a:t>MOV  [1200]，SI</a:t>
            </a:r>
          </a:p>
          <a:p>
            <a:pPr lvl="1" eaLnBrk="1" hangingPunct="1"/>
            <a:r>
              <a:rPr lang="en-US" altLang="zh-CN" dirty="0"/>
              <a:t>MOV  AX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</a:p>
          <a:p>
            <a:pPr lvl="1" eaLnBrk="1" hangingPunct="1"/>
            <a:r>
              <a:rPr lang="en-US" altLang="zh-CN" dirty="0"/>
              <a:t>MOV  DS</a:t>
            </a:r>
            <a:r>
              <a:rPr lang="zh-CN" altLang="en-US" dirty="0"/>
              <a:t>，</a:t>
            </a:r>
            <a:r>
              <a:rPr lang="en-US" altLang="zh-CN" dirty="0"/>
              <a:t>CS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8064" y="328498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 </a:t>
            </a:r>
            <a:r>
              <a:rPr lang="zh-CN" altLang="en-US" sz="2400" b="1" dirty="0">
                <a:solidFill>
                  <a:srgbClr val="FF0000"/>
                </a:solidFill>
              </a:rPr>
              <a:t>位移量表示错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48064" y="27089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8064" y="3697585"/>
            <a:ext cx="399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 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位模式下出错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8064" y="423272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8064" y="474022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8064" y="5201890"/>
            <a:ext cx="379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 32</a:t>
            </a:r>
            <a:r>
              <a:rPr lang="zh-CN" altLang="en-US" sz="2400" b="1" dirty="0">
                <a:solidFill>
                  <a:srgbClr val="FF0000"/>
                </a:solidFill>
              </a:rPr>
              <a:t>位模式下出错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8020" y="61735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8020" y="572172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81D5A3-87EB-4DBA-B8C8-C13FE1AE8AA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一般数据传送指令应用例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844675"/>
            <a:ext cx="7561263" cy="48402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将符号“</a:t>
            </a:r>
            <a:r>
              <a:rPr lang="en-US" altLang="zh-CN" dirty="0">
                <a:latin typeface="宋体" pitchFamily="2" charset="-122"/>
              </a:rPr>
              <a:t>*</a:t>
            </a:r>
            <a:r>
              <a:rPr lang="zh-CN" altLang="en-US" dirty="0">
                <a:latin typeface="宋体" pitchFamily="2" charset="-122"/>
              </a:rPr>
              <a:t>”的</a:t>
            </a:r>
            <a:r>
              <a:rPr lang="en-US" altLang="zh-CN" dirty="0">
                <a:latin typeface="宋体" pitchFamily="2" charset="-122"/>
              </a:rPr>
              <a:t>ASCII</a:t>
            </a:r>
            <a:r>
              <a:rPr lang="zh-CN" altLang="en-US" dirty="0">
                <a:latin typeface="宋体" pitchFamily="2" charset="-122"/>
              </a:rPr>
              <a:t>码2</a:t>
            </a:r>
            <a:r>
              <a:rPr lang="en-US" altLang="zh-CN" dirty="0">
                <a:latin typeface="宋体" pitchFamily="2" charset="-122"/>
              </a:rPr>
              <a:t>AH</a:t>
            </a:r>
            <a:r>
              <a:rPr lang="zh-CN" altLang="en-US" dirty="0">
                <a:latin typeface="宋体" pitchFamily="2" charset="-122"/>
              </a:rPr>
              <a:t>送入内存数据段中以变址指针</a:t>
            </a:r>
            <a:r>
              <a:rPr lang="en-US" altLang="zh-CN" dirty="0">
                <a:latin typeface="宋体" pitchFamily="2" charset="-122"/>
              </a:rPr>
              <a:t>EDI</a:t>
            </a:r>
            <a:r>
              <a:rPr lang="zh-CN" altLang="en-US" dirty="0">
                <a:latin typeface="宋体" pitchFamily="2" charset="-122"/>
              </a:rPr>
              <a:t>所指的单元再偏移100个字节单元中。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dirty="0">
              <a:latin typeface="宋体" pitchFamily="2" charset="-122"/>
            </a:endParaRPr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>
            <a:off x="6300192" y="558924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5582642" y="4552601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100B</a:t>
            </a:r>
          </a:p>
        </p:txBody>
      </p:sp>
      <p:sp>
        <p:nvSpPr>
          <p:cNvPr id="319503" name="AutoShape 15"/>
          <p:cNvSpPr>
            <a:spLocks/>
          </p:cNvSpPr>
          <p:nvPr/>
        </p:nvSpPr>
        <p:spPr bwMode="auto">
          <a:xfrm flipH="1">
            <a:off x="6219230" y="4050770"/>
            <a:ext cx="442912" cy="1373371"/>
          </a:xfrm>
          <a:prstGeom prst="rightBrace">
            <a:avLst>
              <a:gd name="adj1" fmla="val 45660"/>
              <a:gd name="adj2" fmla="val 51153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5596931" y="3744565"/>
            <a:ext cx="7413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EDI</a:t>
            </a:r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>
            <a:off x="6300192" y="397951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90742" y="3107978"/>
            <a:ext cx="1501775" cy="3451225"/>
            <a:chOff x="3704" y="1850"/>
            <a:chExt cx="946" cy="2174"/>
          </a:xfrm>
        </p:grpSpPr>
        <p:sp>
          <p:nvSpPr>
            <p:cNvPr id="46098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6099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6100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6101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5 w 1091"/>
                <a:gd name="T1" fmla="*/ 222 h 280"/>
                <a:gd name="T2" fmla="*/ 20 w 1091"/>
                <a:gd name="T3" fmla="*/ 185 h 280"/>
                <a:gd name="T4" fmla="*/ 43 w 1091"/>
                <a:gd name="T5" fmla="*/ 148 h 280"/>
                <a:gd name="T6" fmla="*/ 88 w 1091"/>
                <a:gd name="T7" fmla="*/ 83 h 280"/>
                <a:gd name="T8" fmla="*/ 142 w 1091"/>
                <a:gd name="T9" fmla="*/ 0 h 280"/>
                <a:gd name="T10" fmla="*/ 185 w 1091"/>
                <a:gd name="T11" fmla="*/ 9 h 280"/>
                <a:gd name="T12" fmla="*/ 208 w 1091"/>
                <a:gd name="T13" fmla="*/ 65 h 280"/>
                <a:gd name="T14" fmla="*/ 248 w 1091"/>
                <a:gd name="T15" fmla="*/ 120 h 280"/>
                <a:gd name="T16" fmla="*/ 365 w 1091"/>
                <a:gd name="T17" fmla="*/ 259 h 280"/>
                <a:gd name="T18" fmla="*/ 436 w 1091"/>
                <a:gd name="T19" fmla="*/ 259 h 280"/>
                <a:gd name="T20" fmla="*/ 444 w 1091"/>
                <a:gd name="T21" fmla="*/ 240 h 280"/>
                <a:gd name="T22" fmla="*/ 455 w 1091"/>
                <a:gd name="T23" fmla="*/ 222 h 280"/>
                <a:gd name="T24" fmla="*/ 464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46105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6106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319515" name="Text Box 27"/>
          <p:cNvSpPr txBox="1">
            <a:spLocks noChangeArrowheads="1"/>
          </p:cNvSpPr>
          <p:nvPr/>
        </p:nvSpPr>
        <p:spPr bwMode="auto">
          <a:xfrm>
            <a:off x="7311429" y="540032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2AH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19310" y="3510350"/>
            <a:ext cx="4502982" cy="10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宋体" pitchFamily="2" charset="-122"/>
              </a:rPr>
              <a:t>MOV  AL，</a:t>
            </a:r>
            <a:r>
              <a:rPr lang="zh-CN" altLang="en-US" sz="2400" kern="0" dirty="0">
                <a:solidFill>
                  <a:schemeClr val="tx1"/>
                </a:solidFill>
                <a:latin typeface="宋体" pitchFamily="2" charset="-122"/>
              </a:rPr>
              <a:t>‘</a:t>
            </a:r>
            <a:r>
              <a:rPr lang="en-US" altLang="zh-CN" sz="2400" kern="0" dirty="0">
                <a:solidFill>
                  <a:schemeClr val="tx1"/>
                </a:solidFill>
                <a:latin typeface="宋体" pitchFamily="2" charset="-122"/>
              </a:rPr>
              <a:t>*’</a:t>
            </a:r>
            <a:r>
              <a:rPr lang="zh-CN" altLang="en-US" sz="2400" kern="0" dirty="0">
                <a:solidFill>
                  <a:schemeClr val="tx1"/>
                </a:solidFill>
                <a:latin typeface="宋体" pitchFamily="2" charset="-122"/>
              </a:rPr>
              <a:t>或</a:t>
            </a:r>
            <a:r>
              <a:rPr lang="en-US" altLang="zh-CN" sz="2400" kern="0" dirty="0">
                <a:solidFill>
                  <a:schemeClr val="tx1"/>
                </a:solidFill>
                <a:latin typeface="宋体" pitchFamily="2" charset="-122"/>
              </a:rPr>
              <a:t>MOV AL,2AH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宋体" pitchFamily="2" charset="-122"/>
              </a:rPr>
              <a:t>MOV  100[EDI]，AL       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1" grpId="0" animBg="1"/>
      <p:bldP spid="319502" grpId="0"/>
      <p:bldP spid="319503" grpId="0" animBg="1"/>
      <p:bldP spid="319504" grpId="0"/>
      <p:bldP spid="319505" grpId="0" animBg="1"/>
      <p:bldP spid="3195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零扩展和符号扩展传送指令</a:t>
            </a:r>
            <a:br>
              <a:rPr lang="en-US" altLang="zh-CN" dirty="0"/>
            </a:br>
            <a:r>
              <a:rPr lang="en-US" altLang="zh-CN" dirty="0"/>
              <a:t>MOVZX/MOVSX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MOV</a:t>
            </a:r>
            <a:r>
              <a:rPr lang="zh-CN" altLang="en-US" sz="2400" dirty="0"/>
              <a:t>指令要求两个操作数的位数一致，如果要把位数短的操作数传到较长的操作数，则可使用零扩展指令或符号扩展指令。</a:t>
            </a:r>
            <a:endParaRPr lang="en-US" altLang="zh-CN" sz="2400" dirty="0"/>
          </a:p>
          <a:p>
            <a:r>
              <a:rPr lang="en-US" altLang="zh-CN" sz="2400" dirty="0"/>
              <a:t>MOVZX</a:t>
            </a:r>
            <a:r>
              <a:rPr lang="zh-CN" altLang="en-US" sz="2400" dirty="0"/>
              <a:t>指令有三种形式：</a:t>
            </a:r>
            <a:endParaRPr lang="en-US" altLang="zh-CN" sz="2400" dirty="0"/>
          </a:p>
          <a:p>
            <a:pPr lvl="1"/>
            <a:r>
              <a:rPr lang="en-US" altLang="zh-CN" sz="2000" dirty="0"/>
              <a:t>MOVZX reg32,reg/mem8</a:t>
            </a:r>
          </a:p>
          <a:p>
            <a:pPr lvl="1"/>
            <a:r>
              <a:rPr lang="en-US" altLang="zh-CN" sz="2000" dirty="0"/>
              <a:t>MOVZX reg32,reg/mem16</a:t>
            </a:r>
          </a:p>
          <a:p>
            <a:pPr lvl="1"/>
            <a:r>
              <a:rPr lang="en-US" altLang="zh-CN" sz="2000" dirty="0"/>
              <a:t>MOVZX reg16,reg/mem8</a:t>
            </a:r>
          </a:p>
          <a:p>
            <a:r>
              <a:rPr lang="zh-CN" altLang="en-US" sz="2400" dirty="0"/>
              <a:t>指令执行后，目的操作数比源操作数长的高位部分全部用</a:t>
            </a:r>
            <a:r>
              <a:rPr lang="en-US" altLang="zh-CN" sz="2400" dirty="0"/>
              <a:t>0</a:t>
            </a:r>
            <a:r>
              <a:rPr lang="zh-CN" altLang="en-US" sz="2400" dirty="0"/>
              <a:t>填充。</a:t>
            </a:r>
            <a:endParaRPr lang="en-US" altLang="zh-CN" sz="2400" dirty="0"/>
          </a:p>
          <a:p>
            <a:r>
              <a:rPr lang="zh-CN" altLang="en-US" sz="2400" dirty="0"/>
              <a:t>指令将短数传送到长数时把数字视为无符号数。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33926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BB506E4-4A7D-4A47-9CB7-858131301AB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一、指令与指令系统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58988"/>
            <a:ext cx="7273925" cy="41560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/>
              <a:t>指令：</a:t>
            </a:r>
          </a:p>
          <a:p>
            <a:pPr lvl="1" eaLnBrk="1" hangingPunct="1"/>
            <a:r>
              <a:rPr lang="zh-CN" altLang="en-US"/>
              <a:t>控制计算机完成某种操作的命令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/>
              <a:t>指令系统：</a:t>
            </a:r>
          </a:p>
          <a:p>
            <a:pPr lvl="1" eaLnBrk="1" hangingPunct="1"/>
            <a:r>
              <a:rPr lang="zh-CN" altLang="en-US">
                <a:latin typeface="Times New Roman" pitchFamily="18" charset="0"/>
              </a:rPr>
              <a:t>处理器所能识别的所有指令的集合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/>
              <a:t>指令的兼容性：</a:t>
            </a:r>
          </a:p>
          <a:p>
            <a:pPr lvl="1" eaLnBrk="1" hangingPunct="1"/>
            <a:r>
              <a:rPr lang="zh-CN" altLang="en-US"/>
              <a:t>同一系列机的指令都是兼容的。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916832"/>
            <a:ext cx="7772400" cy="4114800"/>
          </a:xfrm>
        </p:spPr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r>
              <a:rPr lang="en-US" altLang="zh-CN" dirty="0"/>
              <a:t>, 0A68CH</a:t>
            </a:r>
          </a:p>
          <a:p>
            <a:pPr marL="457200" lvl="1" indent="0">
              <a:buNone/>
            </a:pPr>
            <a:r>
              <a:rPr lang="en-US" altLang="zh-CN" dirty="0" err="1"/>
              <a:t>movzx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bx</a:t>
            </a:r>
            <a:r>
              <a:rPr lang="en-US" altLang="zh-CN" dirty="0"/>
              <a:t>    ;EAX=0000A68CH</a:t>
            </a:r>
          </a:p>
          <a:p>
            <a:pPr marL="457200" lvl="1" indent="0">
              <a:buNone/>
            </a:pPr>
            <a:r>
              <a:rPr lang="en-US" altLang="zh-CN" dirty="0" err="1"/>
              <a:t>movzx</a:t>
            </a:r>
            <a:r>
              <a:rPr lang="en-US" altLang="zh-CN" dirty="0"/>
              <a:t> </a:t>
            </a:r>
            <a:r>
              <a:rPr lang="en-US" altLang="zh-CN" dirty="0" err="1"/>
              <a:t>edx,bl</a:t>
            </a:r>
            <a:r>
              <a:rPr lang="en-US" altLang="zh-CN" dirty="0"/>
              <a:t>      ;EDX=0000008CH</a:t>
            </a:r>
          </a:p>
          <a:p>
            <a:pPr marL="457200" lvl="1" indent="0">
              <a:buNone/>
            </a:pPr>
            <a:r>
              <a:rPr lang="en-US" altLang="zh-CN" dirty="0" err="1"/>
              <a:t>movzx</a:t>
            </a:r>
            <a:r>
              <a:rPr lang="en-US" altLang="zh-CN" dirty="0"/>
              <a:t> </a:t>
            </a:r>
            <a:r>
              <a:rPr lang="en-US" altLang="zh-CN" dirty="0" err="1"/>
              <a:t>cx,bh</a:t>
            </a:r>
            <a:r>
              <a:rPr lang="en-US" altLang="zh-CN" dirty="0"/>
              <a:t>         ;CX  =00A6H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301886"/>
      </p:ext>
    </p:extLst>
  </p:cSld>
  <p:clrMapOvr>
    <a:masterClrMapping/>
  </p:clrMapOvr>
  <p:transition spd="med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474617"/>
            <a:ext cx="7772400" cy="6243638"/>
          </a:xfrm>
        </p:spPr>
        <p:txBody>
          <a:bodyPr/>
          <a:lstStyle/>
          <a:p>
            <a:r>
              <a:rPr lang="en-US" altLang="zh-CN" sz="2400" dirty="0"/>
              <a:t>MOVSX</a:t>
            </a:r>
            <a:r>
              <a:rPr lang="zh-CN" altLang="en-US" sz="2400" dirty="0"/>
              <a:t>指令有三种形式：</a:t>
            </a:r>
            <a:endParaRPr lang="en-US" altLang="zh-CN" sz="2400" dirty="0"/>
          </a:p>
          <a:p>
            <a:pPr lvl="1"/>
            <a:r>
              <a:rPr lang="en-US" altLang="zh-CN" sz="2000" dirty="0"/>
              <a:t>MOVSX reg32,reg/mem8</a:t>
            </a:r>
          </a:p>
          <a:p>
            <a:pPr lvl="1"/>
            <a:r>
              <a:rPr lang="en-US" altLang="zh-CN" sz="2000" dirty="0"/>
              <a:t>MOVSX reg32,reg/mem16</a:t>
            </a:r>
          </a:p>
          <a:p>
            <a:pPr lvl="1"/>
            <a:r>
              <a:rPr lang="en-US" altLang="zh-CN" sz="2000" dirty="0"/>
              <a:t>MOVSX reg16,reg/mem8</a:t>
            </a:r>
          </a:p>
          <a:p>
            <a:r>
              <a:rPr lang="zh-CN" altLang="en-US" sz="2400" dirty="0"/>
              <a:t>指令执行后，目的操作数比源操作数长的高位部分全部用源操作数的最高位填充。</a:t>
            </a:r>
            <a:endParaRPr lang="en-US" altLang="zh-CN" sz="2400" dirty="0"/>
          </a:p>
          <a:p>
            <a:r>
              <a:rPr lang="zh-CN" altLang="en-US" sz="2400" dirty="0"/>
              <a:t>指令将短数传送到长数时把数字视为带符号数。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r>
              <a:rPr lang="en-US" altLang="zh-CN" dirty="0"/>
              <a:t>, 0A68CH</a:t>
            </a:r>
          </a:p>
          <a:p>
            <a:pPr marL="457200" lvl="1" indent="0">
              <a:buNone/>
            </a:pPr>
            <a:r>
              <a:rPr lang="en-US" altLang="zh-CN" dirty="0" err="1"/>
              <a:t>movsx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bx</a:t>
            </a:r>
            <a:r>
              <a:rPr lang="en-US" altLang="zh-CN" dirty="0"/>
              <a:t>    ;EAX=FFFFA68CH</a:t>
            </a:r>
          </a:p>
          <a:p>
            <a:pPr marL="457200" lvl="1" indent="0">
              <a:buNone/>
            </a:pPr>
            <a:r>
              <a:rPr lang="en-US" altLang="zh-CN" dirty="0" err="1"/>
              <a:t>Movsx</a:t>
            </a:r>
            <a:r>
              <a:rPr lang="en-US" altLang="zh-CN" dirty="0"/>
              <a:t> </a:t>
            </a:r>
            <a:r>
              <a:rPr lang="en-US" altLang="zh-CN" dirty="0" err="1"/>
              <a:t>edx,bl</a:t>
            </a:r>
            <a:r>
              <a:rPr lang="en-US" altLang="zh-CN" dirty="0"/>
              <a:t>      ;EDX=FFFFFF8CH</a:t>
            </a:r>
          </a:p>
          <a:p>
            <a:pPr marL="457200" lvl="1" indent="0">
              <a:buNone/>
            </a:pPr>
            <a:r>
              <a:rPr lang="en-US" altLang="zh-CN" dirty="0" err="1"/>
              <a:t>movsx</a:t>
            </a:r>
            <a:r>
              <a:rPr lang="en-US" altLang="zh-CN" dirty="0"/>
              <a:t> </a:t>
            </a:r>
            <a:r>
              <a:rPr lang="en-US" altLang="zh-CN" dirty="0" err="1"/>
              <a:t>cx,bh</a:t>
            </a:r>
            <a:r>
              <a:rPr lang="en-US" altLang="zh-CN" dirty="0"/>
              <a:t>       ;CX  =FFA6H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7051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52AF65-D7E3-4BB2-A6B6-9E38B65CC656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2. </a:t>
            </a:r>
            <a:r>
              <a:rPr lang="zh-CN" altLang="en-US" dirty="0"/>
              <a:t>堆栈操作指令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780" y="2930997"/>
            <a:ext cx="7456487" cy="3312641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dirty="0"/>
              <a:t>堆栈操作以字为单位</a:t>
            </a:r>
            <a:endParaRPr lang="en-US" altLang="zh-CN" dirty="0"/>
          </a:p>
          <a:p>
            <a:pPr lvl="1" eaLnBrk="1" hangingPunct="1">
              <a:spcBef>
                <a:spcPct val="15000"/>
              </a:spcBef>
            </a:pPr>
            <a:r>
              <a:rPr lang="zh-CN" altLang="en-US" dirty="0"/>
              <a:t>堆栈操作指令的操作数必为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eaLnBrk="1" hangingPunct="1">
              <a:spcBef>
                <a:spcPct val="15000"/>
              </a:spcBef>
            </a:pPr>
            <a:r>
              <a:rPr lang="zh-CN" altLang="en-US" dirty="0"/>
              <a:t>堆栈指令对操作数的要求：</a:t>
            </a:r>
            <a:endParaRPr lang="en-US" altLang="zh-CN" dirty="0"/>
          </a:p>
          <a:p>
            <a:pPr lvl="1" eaLnBrk="1" hangingPunct="1">
              <a:spcBef>
                <a:spcPct val="15000"/>
              </a:spcBef>
            </a:pPr>
            <a:r>
              <a:rPr lang="zh-CN" altLang="en-US" dirty="0"/>
              <a:t>不能是立即数；</a:t>
            </a:r>
            <a:endParaRPr lang="en-US" altLang="zh-CN" dirty="0"/>
          </a:p>
          <a:p>
            <a:pPr lvl="1" eaLnBrk="1" hangingPunct="1">
              <a:spcBef>
                <a:spcPct val="15000"/>
              </a:spcBef>
            </a:pPr>
            <a:r>
              <a:rPr lang="zh-CN" altLang="en-US" dirty="0"/>
              <a:t>可以是</a:t>
            </a:r>
            <a:r>
              <a:rPr lang="en-US" altLang="zh-CN" dirty="0"/>
              <a:t>16</a:t>
            </a:r>
            <a:r>
              <a:rPr lang="zh-CN" altLang="en-US" dirty="0"/>
              <a:t>位寄存器或存储器的</a:t>
            </a:r>
            <a:r>
              <a:rPr lang="en-US" altLang="zh-CN" dirty="0"/>
              <a:t>1</a:t>
            </a:r>
            <a:r>
              <a:rPr lang="zh-CN" altLang="en-US" dirty="0"/>
              <a:t>个字单元；</a:t>
            </a:r>
            <a:endParaRPr lang="en-US" altLang="zh-CN" dirty="0"/>
          </a:p>
          <a:p>
            <a:pPr lvl="1" eaLnBrk="1" hangingPunct="1">
              <a:spcBef>
                <a:spcPct val="15000"/>
              </a:spcBef>
            </a:pPr>
            <a:r>
              <a:rPr lang="zh-CN" altLang="en-US" dirty="0"/>
              <a:t>若为存储器操作数，需要声明为字存储单元。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600" y="220486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(1) </a:t>
            </a:r>
            <a:r>
              <a:rPr lang="zh-CN" altLang="en-US" sz="2800" b="1" dirty="0">
                <a:solidFill>
                  <a:srgbClr val="C00000"/>
                </a:solidFill>
              </a:rPr>
              <a:t>实模式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8887C7-ADA8-4D13-A1AD-14239604F5B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堆栈操作指令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24" y="2071688"/>
            <a:ext cx="7252791" cy="37560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sz="3200" dirty="0"/>
              <a:t>压栈指令 </a:t>
            </a:r>
            <a:r>
              <a:rPr lang="en-US" altLang="zh-CN" sz="3200" dirty="0"/>
              <a:t>PUSH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格式</a:t>
            </a:r>
            <a:r>
              <a:rPr lang="en-US" altLang="zh-CN" dirty="0"/>
              <a:t>:    PUSH  OPRD</a:t>
            </a:r>
          </a:p>
          <a:p>
            <a:pPr algn="just" eaLnBrk="1" hangingPunct="1">
              <a:spcBef>
                <a:spcPts val="2400"/>
              </a:spcBef>
              <a:spcAft>
                <a:spcPct val="0"/>
              </a:spcAft>
            </a:pPr>
            <a:r>
              <a:rPr lang="zh-CN" altLang="en-US" sz="3200" dirty="0"/>
              <a:t>出栈指令 </a:t>
            </a:r>
            <a:r>
              <a:rPr lang="en-US" altLang="zh-CN" sz="3200" dirty="0"/>
              <a:t>POP</a:t>
            </a:r>
          </a:p>
          <a:p>
            <a:pPr lvl="1" algn="just" eaLnBrk="1" hangingPunct="1">
              <a:spcBef>
                <a:spcPts val="600"/>
              </a:spcBef>
              <a:spcAft>
                <a:spcPct val="30000"/>
              </a:spcAft>
            </a:pPr>
            <a:r>
              <a:rPr lang="zh-CN" altLang="en-US" dirty="0"/>
              <a:t>格式</a:t>
            </a:r>
            <a:r>
              <a:rPr lang="en-US" altLang="zh-CN" dirty="0"/>
              <a:t>:  POP  OPRD</a:t>
            </a:r>
          </a:p>
          <a:p>
            <a:pPr algn="just" eaLnBrk="1" hangingPunct="1">
              <a:spcBef>
                <a:spcPts val="600"/>
              </a:spcBef>
              <a:spcAft>
                <a:spcPct val="30000"/>
              </a:spcAft>
            </a:pPr>
            <a:r>
              <a:rPr lang="zh-CN" altLang="en-US" dirty="0"/>
              <a:t>标志寄存器</a:t>
            </a:r>
            <a:r>
              <a:rPr lang="en-US" altLang="zh-CN" dirty="0"/>
              <a:t>FLAGS</a:t>
            </a:r>
            <a:r>
              <a:rPr lang="zh-CN" altLang="en-US" dirty="0"/>
              <a:t>进栈</a:t>
            </a:r>
            <a:r>
              <a:rPr lang="en-US" altLang="zh-CN" dirty="0"/>
              <a:t>/</a:t>
            </a:r>
            <a:r>
              <a:rPr lang="zh-CN" altLang="en-US" dirty="0"/>
              <a:t>出栈指令</a:t>
            </a:r>
            <a:endParaRPr lang="en-US" altLang="zh-CN" dirty="0"/>
          </a:p>
          <a:p>
            <a:pPr lvl="1" algn="just" eaLnBrk="1" hangingPunct="1">
              <a:spcBef>
                <a:spcPts val="600"/>
              </a:spcBef>
              <a:spcAft>
                <a:spcPct val="30000"/>
              </a:spcAft>
            </a:pPr>
            <a:r>
              <a:rPr lang="zh-CN" altLang="en-US" dirty="0"/>
              <a:t>格式：</a:t>
            </a:r>
            <a:r>
              <a:rPr lang="en-US" altLang="zh-CN" dirty="0"/>
              <a:t>PUSHF </a:t>
            </a:r>
            <a:r>
              <a:rPr lang="zh-CN" altLang="en-US" dirty="0"/>
              <a:t>或 </a:t>
            </a:r>
            <a:r>
              <a:rPr lang="en-US" altLang="zh-CN" dirty="0"/>
              <a:t>POPF</a:t>
            </a:r>
          </a:p>
        </p:txBody>
      </p:sp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5680058" y="3517328"/>
            <a:ext cx="2159000" cy="936625"/>
          </a:xfrm>
          <a:prstGeom prst="wedgeRoundRectCallout">
            <a:avLst>
              <a:gd name="adj1" fmla="val -102179"/>
              <a:gd name="adj2" fmla="val 3758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位寄存器或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存储器字单元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5652120" y="2217802"/>
            <a:ext cx="2122487" cy="936625"/>
          </a:xfrm>
          <a:prstGeom prst="wedgeRoundRectCallout">
            <a:avLst>
              <a:gd name="adj1" fmla="val -84108"/>
              <a:gd name="adj2" fmla="val 2524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位寄存器或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存储器字单元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1" grpId="0" animBg="1"/>
      <p:bldP spid="1116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5D4A2E4-115C-4516-9F85-A3BFC5B9E44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压栈指令 </a:t>
            </a:r>
            <a:r>
              <a:rPr lang="en-US" altLang="zh-CN" sz="3600" b="1"/>
              <a:t>PUSH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49463"/>
            <a:ext cx="4973637" cy="3540125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SP - 2 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en-US" altLang="zh-CN" dirty="0">
                <a:latin typeface="宋体" pitchFamily="2" charset="-122"/>
              </a:rPr>
              <a:t> SP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操作数高字节 → </a:t>
            </a:r>
            <a:r>
              <a:rPr lang="en-US" altLang="zh-CN" dirty="0">
                <a:latin typeface="宋体" pitchFamily="2" charset="-122"/>
              </a:rPr>
              <a:t>(SP+1)</a:t>
            </a:r>
            <a:endParaRPr lang="zh-CN" altLang="zh-CN" dirty="0">
              <a:latin typeface="宋体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操作数低字节 → </a:t>
            </a:r>
            <a:r>
              <a:rPr lang="en-US" altLang="zh-CN" dirty="0">
                <a:latin typeface="宋体" pitchFamily="2" charset="-122"/>
              </a:rPr>
              <a:t>(SP)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343650" y="42386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343650" y="46021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343650" y="496252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343650" y="32337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7804150" y="32131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Freeform 10"/>
          <p:cNvSpPr>
            <a:spLocks/>
          </p:cNvSpPr>
          <p:nvPr/>
        </p:nvSpPr>
        <p:spPr bwMode="auto">
          <a:xfrm>
            <a:off x="6343650" y="57991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6800850" y="33480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343650" y="38687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148263" y="494823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SP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721350" y="516255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8239125" y="406082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堆栈段</a:t>
            </a:r>
          </a:p>
        </p:txBody>
      </p:sp>
      <p:sp>
        <p:nvSpPr>
          <p:cNvPr id="112656" name="AutoShape 16"/>
          <p:cNvSpPr>
            <a:spLocks/>
          </p:cNvSpPr>
          <p:nvPr/>
        </p:nvSpPr>
        <p:spPr bwMode="auto">
          <a:xfrm>
            <a:off x="7939088" y="38481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148263" y="422751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SP</a:t>
            </a: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5721350" y="444182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6686550" y="45878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高</a:t>
            </a:r>
            <a:r>
              <a:rPr lang="en-US" altLang="zh-CN" sz="1800">
                <a:solidFill>
                  <a:schemeClr val="bg1"/>
                </a:solidFill>
                <a:ea typeface="宋体" pitchFamily="2" charset="-122"/>
              </a:rPr>
              <a:t>8</a:t>
            </a: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位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6686550" y="42275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低</a:t>
            </a:r>
            <a:r>
              <a:rPr lang="en-US" altLang="zh-CN" sz="1800">
                <a:solidFill>
                  <a:schemeClr val="bg1"/>
                </a:solidFill>
                <a:ea typeface="宋体" pitchFamily="2" charset="-122"/>
              </a:rPr>
              <a:t>8</a:t>
            </a: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7652" y="3202805"/>
            <a:ext cx="921746" cy="37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小地址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79552" y="5713033"/>
            <a:ext cx="9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0" grpId="0" animBg="1"/>
      <p:bldP spid="112651" grpId="0"/>
      <p:bldP spid="112652" grpId="0" animBg="1"/>
      <p:bldP spid="112653" grpId="0"/>
      <p:bldP spid="112653" grpId="1"/>
      <p:bldP spid="112654" grpId="0" animBg="1"/>
      <p:bldP spid="112654" grpId="1" animBg="1"/>
      <p:bldP spid="112655" grpId="0"/>
      <p:bldP spid="112656" grpId="0" animBg="1"/>
      <p:bldP spid="112657" grpId="0"/>
      <p:bldP spid="112658" grpId="0" animBg="1"/>
      <p:bldP spid="112659" grpId="0"/>
      <p:bldP spid="112660" grpId="0"/>
      <p:bldP spid="2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3119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3B8D309-AFC7-48CF-8A66-7F2D78A91E9A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37" name="Rectangle 73"/>
          <p:cNvSpPr>
            <a:spLocks noChangeArrowheads="1"/>
          </p:cNvSpPr>
          <p:nvPr/>
        </p:nvSpPr>
        <p:spPr bwMode="auto">
          <a:xfrm>
            <a:off x="6705600" y="442595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压栈指令的操作示例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928813"/>
            <a:ext cx="6137275" cy="1279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MOV  AX</a:t>
            </a:r>
            <a:r>
              <a:rPr lang="zh-CN" altLang="en-US" sz="2400"/>
              <a:t>，</a:t>
            </a:r>
            <a:r>
              <a:rPr lang="en-US" altLang="zh-CN" sz="2400"/>
              <a:t>1234H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MOV  SP</a:t>
            </a:r>
            <a:r>
              <a:rPr lang="zh-CN" altLang="en-US" sz="2400"/>
              <a:t>，</a:t>
            </a:r>
            <a:r>
              <a:rPr lang="en-US" altLang="zh-CN" sz="2400"/>
              <a:t>1200H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PUSH  AX  </a:t>
            </a:r>
            <a:r>
              <a:rPr lang="zh-CN" altLang="en-US" sz="2400"/>
              <a:t> </a:t>
            </a:r>
          </a:p>
        </p:txBody>
      </p:sp>
      <p:sp>
        <p:nvSpPr>
          <p:cNvPr id="113718" name="Rectangle 54"/>
          <p:cNvSpPr>
            <a:spLocks noChangeArrowheads="1"/>
          </p:cNvSpPr>
          <p:nvPr/>
        </p:nvSpPr>
        <p:spPr bwMode="auto">
          <a:xfrm>
            <a:off x="6705600" y="47894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19" name="Rectangle 55"/>
          <p:cNvSpPr>
            <a:spLocks noChangeArrowheads="1"/>
          </p:cNvSpPr>
          <p:nvPr/>
        </p:nvSpPr>
        <p:spPr bwMode="auto">
          <a:xfrm>
            <a:off x="6705600" y="514985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20" name="Line 56"/>
          <p:cNvSpPr>
            <a:spLocks noChangeShapeType="1"/>
          </p:cNvSpPr>
          <p:nvPr/>
        </p:nvSpPr>
        <p:spPr bwMode="auto">
          <a:xfrm>
            <a:off x="6705600" y="34210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1" name="Line 57"/>
          <p:cNvSpPr>
            <a:spLocks noChangeShapeType="1"/>
          </p:cNvSpPr>
          <p:nvPr/>
        </p:nvSpPr>
        <p:spPr bwMode="auto">
          <a:xfrm>
            <a:off x="8166100" y="3400425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3" name="Freeform 59"/>
          <p:cNvSpPr>
            <a:spLocks/>
          </p:cNvSpPr>
          <p:nvPr/>
        </p:nvSpPr>
        <p:spPr bwMode="auto">
          <a:xfrm>
            <a:off x="6705600" y="598646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715000" y="513556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7162800" y="35353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8686800" y="4537075"/>
            <a:ext cx="45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堆栈段</a:t>
            </a:r>
          </a:p>
        </p:txBody>
      </p:sp>
      <p:sp>
        <p:nvSpPr>
          <p:cNvPr id="113733" name="AutoShape 69"/>
          <p:cNvSpPr>
            <a:spLocks/>
          </p:cNvSpPr>
          <p:nvPr/>
        </p:nvSpPr>
        <p:spPr bwMode="auto">
          <a:xfrm>
            <a:off x="8301038" y="432435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2092349" y="4749801"/>
            <a:ext cx="12123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11FEH</a:t>
            </a:r>
          </a:p>
        </p:txBody>
      </p:sp>
      <p:sp>
        <p:nvSpPr>
          <p:cNvPr id="113755" name="Rectangle 91"/>
          <p:cNvSpPr>
            <a:spLocks noChangeArrowheads="1"/>
          </p:cNvSpPr>
          <p:nvPr/>
        </p:nvSpPr>
        <p:spPr bwMode="auto">
          <a:xfrm>
            <a:off x="3235325" y="48053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57" name="Rectangle 93"/>
          <p:cNvSpPr>
            <a:spLocks noChangeArrowheads="1"/>
          </p:cNvSpPr>
          <p:nvPr/>
        </p:nvSpPr>
        <p:spPr bwMode="auto">
          <a:xfrm>
            <a:off x="3235325" y="44370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58" name="Rectangle 94"/>
          <p:cNvSpPr>
            <a:spLocks noChangeArrowheads="1"/>
          </p:cNvSpPr>
          <p:nvPr/>
        </p:nvSpPr>
        <p:spPr bwMode="auto">
          <a:xfrm>
            <a:off x="3235325" y="51689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59" name="Rectangle 95"/>
          <p:cNvSpPr>
            <a:spLocks noChangeArrowheads="1"/>
          </p:cNvSpPr>
          <p:nvPr/>
        </p:nvSpPr>
        <p:spPr bwMode="auto">
          <a:xfrm>
            <a:off x="3235325" y="5529263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>
            <a:off x="3235325" y="3794125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1" name="Line 97"/>
          <p:cNvSpPr>
            <a:spLocks noChangeShapeType="1"/>
          </p:cNvSpPr>
          <p:nvPr/>
        </p:nvSpPr>
        <p:spPr bwMode="auto">
          <a:xfrm>
            <a:off x="4695825" y="37766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2" name="Freeform 98"/>
          <p:cNvSpPr>
            <a:spLocks/>
          </p:cNvSpPr>
          <p:nvPr/>
        </p:nvSpPr>
        <p:spPr bwMode="auto">
          <a:xfrm>
            <a:off x="3235325" y="6365875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3509963" y="5118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3509963" y="47577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34H</a:t>
            </a:r>
          </a:p>
        </p:txBody>
      </p:sp>
      <p:sp>
        <p:nvSpPr>
          <p:cNvPr id="113765" name="Text Box 101"/>
          <p:cNvSpPr txBox="1">
            <a:spLocks noChangeArrowheads="1"/>
          </p:cNvSpPr>
          <p:nvPr/>
        </p:nvSpPr>
        <p:spPr bwMode="auto">
          <a:xfrm>
            <a:off x="2244725" y="5476875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13766" name="Text Box 102"/>
          <p:cNvSpPr txBox="1">
            <a:spLocks noChangeArrowheads="1"/>
          </p:cNvSpPr>
          <p:nvPr/>
        </p:nvSpPr>
        <p:spPr bwMode="auto">
          <a:xfrm>
            <a:off x="3692525" y="37639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3767" name="Text Box 103"/>
          <p:cNvSpPr txBox="1">
            <a:spLocks noChangeArrowheads="1"/>
          </p:cNvSpPr>
          <p:nvPr/>
        </p:nvSpPr>
        <p:spPr bwMode="auto">
          <a:xfrm>
            <a:off x="5089525" y="4814888"/>
            <a:ext cx="45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堆栈段</a:t>
            </a:r>
          </a:p>
        </p:txBody>
      </p:sp>
      <p:sp>
        <p:nvSpPr>
          <p:cNvPr id="113768" name="AutoShape 104"/>
          <p:cNvSpPr>
            <a:spLocks/>
          </p:cNvSpPr>
          <p:nvPr/>
        </p:nvSpPr>
        <p:spPr bwMode="auto">
          <a:xfrm>
            <a:off x="4830763" y="4602163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69" name="Line 105"/>
          <p:cNvSpPr>
            <a:spLocks noChangeShapeType="1"/>
          </p:cNvSpPr>
          <p:nvPr/>
        </p:nvSpPr>
        <p:spPr bwMode="auto">
          <a:xfrm>
            <a:off x="1362745" y="4990952"/>
            <a:ext cx="358775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70" name="Rectangle 106"/>
          <p:cNvSpPr>
            <a:spLocks noChangeArrowheads="1"/>
          </p:cNvSpPr>
          <p:nvPr/>
        </p:nvSpPr>
        <p:spPr bwMode="auto">
          <a:xfrm>
            <a:off x="568325" y="3763963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>
            <a:off x="1254125" y="376396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517525" y="37607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   34H</a:t>
            </a:r>
          </a:p>
        </p:txBody>
      </p:sp>
      <p:sp>
        <p:nvSpPr>
          <p:cNvPr id="113773" name="Text Box 109"/>
          <p:cNvSpPr txBox="1">
            <a:spLocks noChangeArrowheads="1"/>
          </p:cNvSpPr>
          <p:nvPr/>
        </p:nvSpPr>
        <p:spPr bwMode="auto">
          <a:xfrm>
            <a:off x="923925" y="42465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AX</a:t>
            </a:r>
          </a:p>
        </p:txBody>
      </p:sp>
      <p:sp>
        <p:nvSpPr>
          <p:cNvPr id="113774" name="Rectangle 110"/>
          <p:cNvSpPr>
            <a:spLocks noChangeArrowheads="1"/>
          </p:cNvSpPr>
          <p:nvPr/>
        </p:nvSpPr>
        <p:spPr bwMode="auto">
          <a:xfrm>
            <a:off x="6705600" y="40560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3775" name="Text Box 111"/>
          <p:cNvSpPr txBox="1">
            <a:spLocks noChangeArrowheads="1"/>
          </p:cNvSpPr>
          <p:nvPr/>
        </p:nvSpPr>
        <p:spPr bwMode="auto">
          <a:xfrm>
            <a:off x="3463925" y="32146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入栈后</a:t>
            </a:r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6934200" y="2781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入栈前</a:t>
            </a:r>
          </a:p>
        </p:txBody>
      </p:sp>
      <p:sp>
        <p:nvSpPr>
          <p:cNvPr id="113780" name="Line 116"/>
          <p:cNvSpPr>
            <a:spLocks noChangeShapeType="1"/>
          </p:cNvSpPr>
          <p:nvPr/>
        </p:nvSpPr>
        <p:spPr bwMode="auto">
          <a:xfrm>
            <a:off x="1939925" y="3992563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81" name="Line 117"/>
          <p:cNvSpPr>
            <a:spLocks noChangeShapeType="1"/>
          </p:cNvSpPr>
          <p:nvPr/>
        </p:nvSpPr>
        <p:spPr bwMode="auto">
          <a:xfrm>
            <a:off x="2625725" y="3992563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82" name="Line 118"/>
          <p:cNvSpPr>
            <a:spLocks noChangeShapeType="1"/>
          </p:cNvSpPr>
          <p:nvPr/>
        </p:nvSpPr>
        <p:spPr bwMode="auto">
          <a:xfrm>
            <a:off x="2625725" y="4678363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567805" y="4766470"/>
            <a:ext cx="92154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SP-2</a:t>
            </a: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1616745" y="4766470"/>
            <a:ext cx="6361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SP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37" grpId="0" animBg="1"/>
      <p:bldP spid="113718" grpId="0" animBg="1"/>
      <p:bldP spid="113719" grpId="0" animBg="1"/>
      <p:bldP spid="113720" grpId="0" animBg="1"/>
      <p:bldP spid="113721" grpId="0" animBg="1"/>
      <p:bldP spid="113723" grpId="0" animBg="1"/>
      <p:bldP spid="113726" grpId="0"/>
      <p:bldP spid="113730" grpId="0"/>
      <p:bldP spid="113732" grpId="0"/>
      <p:bldP spid="113733" grpId="0" animBg="1"/>
      <p:bldP spid="113755" grpId="0" animBg="1"/>
      <p:bldP spid="113757" grpId="0" animBg="1"/>
      <p:bldP spid="113758" grpId="0" animBg="1"/>
      <p:bldP spid="113759" grpId="0" animBg="1"/>
      <p:bldP spid="113760" grpId="0" animBg="1"/>
      <p:bldP spid="113761" grpId="0" animBg="1"/>
      <p:bldP spid="113762" grpId="0" animBg="1"/>
      <p:bldP spid="113763" grpId="0"/>
      <p:bldP spid="113764" grpId="0"/>
      <p:bldP spid="113765" grpId="0"/>
      <p:bldP spid="113766" grpId="0"/>
      <p:bldP spid="113767" grpId="0"/>
      <p:bldP spid="113768" grpId="0" animBg="1"/>
      <p:bldP spid="113769" grpId="0" animBg="1"/>
      <p:bldP spid="113770" grpId="0" animBg="1"/>
      <p:bldP spid="113771" grpId="0" animBg="1"/>
      <p:bldP spid="113772" grpId="0"/>
      <p:bldP spid="113773" grpId="0"/>
      <p:bldP spid="113774" grpId="0" animBg="1"/>
      <p:bldP spid="113775" grpId="0"/>
      <p:bldP spid="113776" grpId="0"/>
      <p:bldP spid="113780" grpId="0" animBg="1"/>
      <p:bldP spid="113781" grpId="0" animBg="1"/>
      <p:bldP spid="1137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73ACB41-D3FB-4549-99B1-C81277CAB72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出栈指令</a:t>
            </a:r>
            <a:r>
              <a:rPr lang="en-US" altLang="zh-CN" sz="4000" b="1"/>
              <a:t>POP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2032000"/>
            <a:ext cx="5324475" cy="2817813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指令执行过程：</a:t>
            </a:r>
          </a:p>
          <a:p>
            <a:pPr algn="just" eaLnBrk="1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(SP)</a:t>
            </a:r>
            <a:r>
              <a:rPr lang="zh-CN" altLang="en-US" dirty="0">
                <a:ea typeface="宋体" pitchFamily="2" charset="-122"/>
              </a:rPr>
              <a:t>操作数低字节</a:t>
            </a:r>
          </a:p>
          <a:p>
            <a:pPr algn="just" eaLnBrk="1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宋体" pitchFamily="2" charset="-122"/>
              </a:rPr>
              <a:t>(SP+1)</a:t>
            </a:r>
            <a:r>
              <a:rPr lang="zh-CN" altLang="en-US" dirty="0">
                <a:ea typeface="宋体" pitchFamily="2" charset="-122"/>
              </a:rPr>
              <a:t>操作数高字节</a:t>
            </a:r>
          </a:p>
          <a:p>
            <a:pPr algn="just" eaLnBrk="1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SP ← SP+2</a:t>
            </a:r>
            <a:endParaRPr lang="zh-CN" altLang="en-US" dirty="0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889199" y="2959891"/>
            <a:ext cx="688975" cy="1270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4001911" y="3491706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4521819" y="2700335"/>
            <a:ext cx="938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弹出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4521819" y="3213100"/>
            <a:ext cx="100726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弹出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704013" y="459263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704013" y="495617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704013" y="5316538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6704013" y="358775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8164513" y="356711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Freeform 14"/>
          <p:cNvSpPr>
            <a:spLocks/>
          </p:cNvSpPr>
          <p:nvPr/>
        </p:nvSpPr>
        <p:spPr bwMode="auto">
          <a:xfrm>
            <a:off x="6704013" y="615315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161213" y="37020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704013" y="4222750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5510213" y="53022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SP</a:t>
            </a: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083300" y="5516563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8599488" y="441483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堆栈段</a:t>
            </a:r>
          </a:p>
        </p:txBody>
      </p:sp>
      <p:sp>
        <p:nvSpPr>
          <p:cNvPr id="114708" name="AutoShape 20"/>
          <p:cNvSpPr>
            <a:spLocks/>
          </p:cNvSpPr>
          <p:nvPr/>
        </p:nvSpPr>
        <p:spPr bwMode="auto">
          <a:xfrm>
            <a:off x="8299450" y="4202113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510213" y="4581525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SP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6083300" y="4795838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7046913" y="49418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高</a:t>
            </a:r>
            <a:r>
              <a:rPr lang="en-US" altLang="zh-CN" sz="1800">
                <a:solidFill>
                  <a:schemeClr val="bg1"/>
                </a:solidFill>
                <a:ea typeface="宋体" pitchFamily="2" charset="-122"/>
              </a:rPr>
              <a:t>8</a:t>
            </a: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位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7046913" y="458152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低</a:t>
            </a:r>
            <a:r>
              <a:rPr lang="en-US" altLang="zh-CN" sz="1800">
                <a:solidFill>
                  <a:schemeClr val="bg1"/>
                </a:solidFill>
                <a:ea typeface="宋体" pitchFamily="2" charset="-122"/>
              </a:rPr>
              <a:t>8</a:t>
            </a: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5" grpId="0"/>
      <p:bldP spid="114696" grpId="0"/>
      <p:bldP spid="114697" grpId="0" animBg="1"/>
      <p:bldP spid="114698" grpId="0" animBg="1"/>
      <p:bldP spid="114699" grpId="0" animBg="1"/>
      <p:bldP spid="114700" grpId="0" animBg="1"/>
      <p:bldP spid="114701" grpId="0" animBg="1"/>
      <p:bldP spid="114702" grpId="0" animBg="1"/>
      <p:bldP spid="114703" grpId="0"/>
      <p:bldP spid="114704" grpId="0" animBg="1"/>
      <p:bldP spid="114706" grpId="0" animBg="1"/>
      <p:bldP spid="114707" grpId="0"/>
      <p:bldP spid="114708" grpId="0" animBg="1"/>
      <p:bldP spid="114709" grpId="0"/>
      <p:bldP spid="114709" grpId="1"/>
      <p:bldP spid="114710" grpId="0" animBg="1"/>
      <p:bldP spid="114710" grpId="1" animBg="1"/>
      <p:bldP spid="114711" grpId="0"/>
      <p:bldP spid="114711" grpId="1"/>
      <p:bldP spid="114712" grpId="0"/>
      <p:bldP spid="11471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D1E39F-6991-48D3-8C92-31E6ED40A5D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出栈指令的操作示例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2952750" cy="792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执行 </a:t>
            </a:r>
            <a:r>
              <a:rPr lang="en-US" altLang="zh-CN"/>
              <a:t>POP  AX  </a:t>
            </a:r>
            <a:endParaRPr lang="zh-CN" alt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338513" y="48656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338513" y="3378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338513" y="3759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338513" y="522922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338513" y="558958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338513" y="28336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051425" y="28209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Freeform 11"/>
          <p:cNvSpPr>
            <a:spLocks/>
          </p:cNvSpPr>
          <p:nvPr/>
        </p:nvSpPr>
        <p:spPr bwMode="auto">
          <a:xfrm>
            <a:off x="3335338" y="270668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3317875" y="6224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867150" y="51784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867150" y="48180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34H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5219700" y="472440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1FEH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3892550" y="43148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5338763" y="515778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堆栈段</a:t>
            </a:r>
          </a:p>
        </p:txBody>
      </p:sp>
      <p:sp>
        <p:nvSpPr>
          <p:cNvPr id="115730" name="AutoShape 18"/>
          <p:cNvSpPr>
            <a:spLocks/>
          </p:cNvSpPr>
          <p:nvPr/>
        </p:nvSpPr>
        <p:spPr bwMode="auto">
          <a:xfrm>
            <a:off x="5148263" y="494188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5399088" y="324008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代码段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5192713" y="324008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08413" y="3409950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POP</a:t>
            </a: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501650" y="445770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293813" y="445770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7" name="Freeform 25"/>
          <p:cNvSpPr>
            <a:spLocks/>
          </p:cNvSpPr>
          <p:nvPr/>
        </p:nvSpPr>
        <p:spPr bwMode="auto">
          <a:xfrm>
            <a:off x="1079500" y="394970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8" name="Freeform 26"/>
          <p:cNvSpPr>
            <a:spLocks/>
          </p:cNvSpPr>
          <p:nvPr/>
        </p:nvSpPr>
        <p:spPr bwMode="auto">
          <a:xfrm>
            <a:off x="1727200" y="399891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863600" y="50847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AX</a:t>
            </a: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1150938" y="616426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SP+2</a:t>
            </a: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1739900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1082675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V="1">
            <a:off x="2001838" y="580231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2" name="Rectangle 50"/>
          <p:cNvSpPr>
            <a:spLocks noChangeArrowheads="1"/>
          </p:cNvSpPr>
          <p:nvPr/>
        </p:nvSpPr>
        <p:spPr bwMode="auto">
          <a:xfrm>
            <a:off x="6767513" y="430212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63" name="Rectangle 51"/>
          <p:cNvSpPr>
            <a:spLocks noChangeArrowheads="1"/>
          </p:cNvSpPr>
          <p:nvPr/>
        </p:nvSpPr>
        <p:spPr bwMode="auto">
          <a:xfrm>
            <a:off x="6767513" y="466566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64" name="Rectangle 52"/>
          <p:cNvSpPr>
            <a:spLocks noChangeArrowheads="1"/>
          </p:cNvSpPr>
          <p:nvPr/>
        </p:nvSpPr>
        <p:spPr bwMode="auto">
          <a:xfrm>
            <a:off x="6767513" y="502602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6767513" y="32972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8228013" y="32766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7" name="Freeform 55"/>
          <p:cNvSpPr>
            <a:spLocks/>
          </p:cNvSpPr>
          <p:nvPr/>
        </p:nvSpPr>
        <p:spPr bwMode="auto">
          <a:xfrm>
            <a:off x="6767513" y="58626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8197850" y="50117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1200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7224713" y="34115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15772" name="Rectangle 60"/>
          <p:cNvSpPr>
            <a:spLocks noChangeArrowheads="1"/>
          </p:cNvSpPr>
          <p:nvPr/>
        </p:nvSpPr>
        <p:spPr bwMode="auto">
          <a:xfrm>
            <a:off x="6767513" y="393223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5773" name="Text Box 61"/>
          <p:cNvSpPr txBox="1">
            <a:spLocks noChangeArrowheads="1"/>
          </p:cNvSpPr>
          <p:nvPr/>
        </p:nvSpPr>
        <p:spPr bwMode="auto">
          <a:xfrm>
            <a:off x="6996113" y="272573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出栈后</a:t>
            </a:r>
          </a:p>
        </p:txBody>
      </p:sp>
      <p:sp>
        <p:nvSpPr>
          <p:cNvPr id="115774" name="Text Box 62"/>
          <p:cNvSpPr txBox="1">
            <a:spLocks noChangeArrowheads="1"/>
          </p:cNvSpPr>
          <p:nvPr/>
        </p:nvSpPr>
        <p:spPr bwMode="auto">
          <a:xfrm>
            <a:off x="3671888" y="23415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出栈前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038601" y="4962525"/>
            <a:ext cx="6418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SP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6511924" y="5273321"/>
            <a:ext cx="29908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2503416" y="4785519"/>
            <a:ext cx="6418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SP</a:t>
            </a: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2976739" y="5096315"/>
            <a:ext cx="29908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10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10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157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7" grpId="0" animBg="1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/>
      <p:bldP spid="115726" grpId="0"/>
      <p:bldP spid="115727" grpId="0"/>
      <p:bldP spid="115728" grpId="0"/>
      <p:bldP spid="115729" grpId="0"/>
      <p:bldP spid="115730" grpId="0" animBg="1"/>
      <p:bldP spid="115731" grpId="0"/>
      <p:bldP spid="115732" grpId="0" animBg="1"/>
      <p:bldP spid="115733" grpId="0"/>
      <p:bldP spid="115734" grpId="0" animBg="1"/>
      <p:bldP spid="115736" grpId="0" animBg="1"/>
      <p:bldP spid="115737" grpId="0" animBg="1"/>
      <p:bldP spid="115738" grpId="0" animBg="1"/>
      <p:bldP spid="115741" grpId="0"/>
      <p:bldP spid="115742" grpId="0"/>
      <p:bldP spid="115746" grpId="0" animBg="1"/>
      <p:bldP spid="115747" grpId="0" animBg="1"/>
      <p:bldP spid="115748" grpId="0" animBg="1"/>
      <p:bldP spid="115762" grpId="0" animBg="1"/>
      <p:bldP spid="115763" grpId="0" animBg="1"/>
      <p:bldP spid="115764" grpId="0" animBg="1"/>
      <p:bldP spid="115765" grpId="0" animBg="1"/>
      <p:bldP spid="115766" grpId="0" animBg="1"/>
      <p:bldP spid="115767" grpId="0" animBg="1"/>
      <p:bldP spid="115768" grpId="0"/>
      <p:bldP spid="115768" grpId="1"/>
      <p:bldP spid="115769" grpId="0"/>
      <p:bldP spid="115772" grpId="0" animBg="1"/>
      <p:bldP spid="115773" grpId="0"/>
      <p:bldP spid="115774" grpId="0"/>
      <p:bldP spid="44" grpId="0"/>
      <p:bldP spid="45" grpId="0" animBg="1"/>
      <p:bldP spid="46" grpId="0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E47AD93-F17D-448F-A722-B66E87BECE2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使用注意：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0425"/>
            <a:ext cx="7772400" cy="396240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dirty="0">
                <a:latin typeface="宋体" pitchFamily="2" charset="-122"/>
              </a:rPr>
              <a:t>指令的操作数必须是16位；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>
                <a:latin typeface="宋体" pitchFamily="2" charset="-122"/>
              </a:rPr>
              <a:t>操作数可以是寄存器或存储器字单元，但不能是立即数；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>
                <a:latin typeface="宋体" pitchFamily="2" charset="-122"/>
              </a:rPr>
              <a:t>不能从栈顶弹出一个字给</a:t>
            </a:r>
            <a:r>
              <a:rPr lang="en-US" altLang="zh-CN" dirty="0">
                <a:latin typeface="宋体" pitchFamily="2" charset="-122"/>
              </a:rPr>
              <a:t>CS；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>
                <a:latin typeface="宋体" pitchFamily="2" charset="-122"/>
              </a:rPr>
              <a:t>PUSH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</a:rPr>
              <a:t>POP</a:t>
            </a:r>
            <a:r>
              <a:rPr lang="zh-CN" altLang="en-US" dirty="0">
                <a:latin typeface="宋体" pitchFamily="2" charset="-122"/>
              </a:rPr>
              <a:t>指令在程序中一般成对出现；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zh-CN" dirty="0">
                <a:latin typeface="宋体" pitchFamily="2" charset="-122"/>
              </a:rPr>
              <a:t>PUSH</a:t>
            </a:r>
            <a:r>
              <a:rPr lang="zh-CN" altLang="en-US" dirty="0">
                <a:latin typeface="宋体" pitchFamily="2" charset="-122"/>
              </a:rPr>
              <a:t>指令的操作方向是从高地址向低地址，而</a:t>
            </a:r>
            <a:r>
              <a:rPr lang="en-US" altLang="zh-CN" dirty="0">
                <a:latin typeface="宋体" pitchFamily="2" charset="-122"/>
              </a:rPr>
              <a:t>POP</a:t>
            </a:r>
            <a:r>
              <a:rPr lang="zh-CN" altLang="en-US" dirty="0">
                <a:latin typeface="宋体" pitchFamily="2" charset="-122"/>
              </a:rPr>
              <a:t>指令的操作正好相反。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66B7F8C-11E8-43F6-BF1B-6500C5A5605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堆栈操作指令例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6705600" cy="45354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MOV  AX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1234H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MOV  SP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MOV  BX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5678H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MOV  [BX]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AH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MOV  [BX+1]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BL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PUSH  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PUSH  BX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PUSH  WORD  PTR[BX]         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endParaRPr lang="en-US" altLang="zh-CN" sz="2000" dirty="0"/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POP  WORD  PTR[BX]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POP  AX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/>
              <a:t>POP  BX</a:t>
            </a:r>
          </a:p>
        </p:txBody>
      </p:sp>
      <p:sp>
        <p:nvSpPr>
          <p:cNvPr id="122885" name="AutoShape 1029"/>
          <p:cNvSpPr>
            <a:spLocks/>
          </p:cNvSpPr>
          <p:nvPr/>
        </p:nvSpPr>
        <p:spPr bwMode="auto">
          <a:xfrm>
            <a:off x="3124200" y="582453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886" name="Line 1030"/>
          <p:cNvSpPr>
            <a:spLocks noChangeShapeType="1"/>
          </p:cNvSpPr>
          <p:nvPr/>
        </p:nvSpPr>
        <p:spPr bwMode="auto">
          <a:xfrm flipH="1" flipV="1">
            <a:off x="3378200" y="6154738"/>
            <a:ext cx="7620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7" name="Text Box 1031"/>
          <p:cNvSpPr txBox="1">
            <a:spLocks noChangeArrowheads="1"/>
          </p:cNvSpPr>
          <p:nvPr/>
        </p:nvSpPr>
        <p:spPr bwMode="auto">
          <a:xfrm>
            <a:off x="4140200" y="612775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如此，会使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AX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BX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的内容互换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78438" y="4933331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78835" y="345666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78835" y="383766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78438" y="529686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079231" y="1676400"/>
            <a:ext cx="0" cy="435865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792143" y="1676400"/>
            <a:ext cx="0" cy="434595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077270" y="1541095"/>
            <a:ext cx="1712888" cy="383868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058593" y="5693743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607075" y="524606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78H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607075" y="488570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641206" y="454174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078438" y="421498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6717904" y="491586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5678H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717904" y="528813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5679H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078438" y="269307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078438" y="3074077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081217" y="196788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081217" y="232792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6771132" y="4211842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1234H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642993" y="378104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5641032" y="340824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34H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652120" y="303638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56H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5641032" y="265538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78H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5619799" y="191054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12H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629944" y="230352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78H</a:t>
            </a:r>
          </a:p>
        </p:txBody>
      </p:sp>
      <p:sp>
        <p:nvSpPr>
          <p:cNvPr id="38" name="Text Box 111"/>
          <p:cNvSpPr txBox="1">
            <a:spLocks noChangeArrowheads="1"/>
          </p:cNvSpPr>
          <p:nvPr/>
        </p:nvSpPr>
        <p:spPr bwMode="auto">
          <a:xfrm>
            <a:off x="5492775" y="119461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入栈后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  <p:bldP spid="122886" grpId="0" animBg="1"/>
      <p:bldP spid="12288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4" grpId="0" animBg="1"/>
      <p:bldP spid="25" grpId="0"/>
      <p:bldP spid="25" grpId="1"/>
      <p:bldP spid="26" grpId="0"/>
      <p:bldP spid="26" grpId="1"/>
      <p:bldP spid="27" grpId="0" animBg="1"/>
      <p:bldP spid="28" grpId="0" animBg="1"/>
      <p:bldP spid="29" grpId="0" animBg="1"/>
      <p:bldP spid="30" grpId="0" animBg="1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A6EA65-9F0E-414A-8159-D8F1FE12776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二、指令格式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71688"/>
            <a:ext cx="6500813" cy="1714500"/>
          </a:xfrm>
        </p:spPr>
        <p:txBody>
          <a:bodyPr/>
          <a:lstStyle/>
          <a:p>
            <a:pPr eaLnBrk="1" hangingPunct="1"/>
            <a:r>
              <a:rPr lang="zh-CN" altLang="en-US" dirty="0"/>
              <a:t>指令中应包含两部分内容：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指令执行的功能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0070C0"/>
                </a:solidFill>
              </a:rPr>
              <a:t>操作码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指令执行的对象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0070C0"/>
                </a:solidFill>
              </a:rPr>
              <a:t>操作数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617440" y="4005064"/>
            <a:ext cx="411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执行的操作</a:t>
            </a:r>
            <a:endParaRPr kumimoji="1" lang="zh-CN" altLang="en-US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运算数据的来源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运算结果的去向</a:t>
            </a:r>
          </a:p>
        </p:txBody>
      </p:sp>
      <p:sp>
        <p:nvSpPr>
          <p:cNvPr id="86021" name="AutoShape 5"/>
          <p:cNvSpPr>
            <a:spLocks/>
          </p:cNvSpPr>
          <p:nvPr/>
        </p:nvSpPr>
        <p:spPr bwMode="auto">
          <a:xfrm>
            <a:off x="2401540" y="4134861"/>
            <a:ext cx="215900" cy="1439863"/>
          </a:xfrm>
          <a:prstGeom prst="leftBrace">
            <a:avLst>
              <a:gd name="adj1" fmla="val 55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1028" y="3454320"/>
            <a:ext cx="476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具体应包括以下三个内容：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6021" grpId="0" animBg="1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105273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</a:rPr>
              <a:t>32</a:t>
            </a:r>
            <a:r>
              <a:rPr lang="zh-CN" altLang="en-US" sz="2800" b="1" dirty="0">
                <a:solidFill>
                  <a:srgbClr val="C00000"/>
                </a:solidFill>
              </a:rPr>
              <a:t>位保护模式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9592" y="19888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前面介绍的实模式下的指令都可以使用，还可以使用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位寄存器和存储单元，另外增加了以下指令。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11560" y="2924944"/>
            <a:ext cx="7886909" cy="3638128"/>
          </a:xfrm>
        </p:spPr>
        <p:txBody>
          <a:bodyPr/>
          <a:lstStyle/>
          <a:p>
            <a:r>
              <a:rPr lang="pt-BR" altLang="en-US" sz="2400" dirty="0">
                <a:solidFill>
                  <a:srgbClr val="0000FF"/>
                </a:solidFill>
              </a:rPr>
              <a:t>PUSH</a:t>
            </a:r>
            <a:r>
              <a:rPr lang="zh-CN" altLang="en-US" sz="2400" dirty="0"/>
              <a:t>允许立即数入栈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例如：</a:t>
            </a:r>
            <a:r>
              <a:rPr lang="pt-BR" altLang="en-US" sz="2400" dirty="0"/>
              <a:t>PUSH	0ABCDH          ;</a:t>
            </a:r>
            <a:r>
              <a:rPr lang="zh-CN" altLang="en-US" sz="2400" dirty="0"/>
              <a:t>将</a:t>
            </a:r>
            <a:r>
              <a:rPr lang="pt-BR" altLang="en-US" sz="2400" dirty="0"/>
              <a:t>16</a:t>
            </a:r>
            <a:r>
              <a:rPr lang="zh-CN" altLang="en-US" sz="2400" dirty="0"/>
              <a:t>位立即数入栈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  </a:t>
            </a:r>
            <a:r>
              <a:rPr lang="pt-BR" altLang="en-US" sz="2400" dirty="0"/>
              <a:t>PUSH0ABCD0000H  ;</a:t>
            </a:r>
            <a:r>
              <a:rPr lang="zh-CN" altLang="en-US" sz="2400" dirty="0"/>
              <a:t>将</a:t>
            </a:r>
            <a:r>
              <a:rPr lang="pt-BR" altLang="en-US" sz="2400" dirty="0"/>
              <a:t>32</a:t>
            </a:r>
            <a:r>
              <a:rPr lang="zh-CN" altLang="en-US" sz="2400" dirty="0"/>
              <a:t>位立即数入栈  </a:t>
            </a:r>
          </a:p>
          <a:p>
            <a:r>
              <a:rPr lang="zh-CN" altLang="zh-CN" sz="2400" dirty="0"/>
              <a:t>新增两条</a:t>
            </a:r>
            <a:r>
              <a:rPr lang="zh-CN" altLang="en-US" sz="2400" dirty="0"/>
              <a:t>入栈</a:t>
            </a:r>
            <a:r>
              <a:rPr lang="zh-CN" altLang="zh-CN" sz="2400" dirty="0"/>
              <a:t>指令</a:t>
            </a:r>
            <a:r>
              <a:rPr lang="zh-CN" altLang="en-US" sz="2400" dirty="0"/>
              <a:t>：</a:t>
            </a:r>
            <a:r>
              <a:rPr lang="pt-BR" altLang="en-US" sz="2400" dirty="0">
                <a:solidFill>
                  <a:srgbClr val="0000FF"/>
                </a:solidFill>
              </a:rPr>
              <a:t>PUSHA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pt-BR" altLang="en-US" sz="2400" dirty="0">
                <a:solidFill>
                  <a:srgbClr val="0000FF"/>
                </a:solidFill>
              </a:rPr>
              <a:t>PUSHD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pt-BR" altLang="en-US" dirty="0">
                <a:solidFill>
                  <a:srgbClr val="0000FF"/>
                </a:solidFill>
              </a:rPr>
              <a:t>PUSHA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位通用寄存器按</a:t>
            </a:r>
            <a:r>
              <a:rPr lang="pt-BR" altLang="en-US" dirty="0"/>
              <a:t>AX</a:t>
            </a:r>
            <a:r>
              <a:rPr lang="zh-CN" altLang="en-US" dirty="0"/>
              <a:t>、</a:t>
            </a:r>
            <a:r>
              <a:rPr lang="pt-BR" altLang="en-US" dirty="0"/>
              <a:t>CX</a:t>
            </a:r>
            <a:r>
              <a:rPr lang="zh-CN" altLang="en-US" dirty="0"/>
              <a:t>、</a:t>
            </a:r>
            <a:r>
              <a:rPr lang="pt-BR" altLang="en-US" dirty="0"/>
              <a:t>DX</a:t>
            </a:r>
            <a:r>
              <a:rPr lang="zh-CN" altLang="en-US" dirty="0"/>
              <a:t>、</a:t>
            </a:r>
            <a:r>
              <a:rPr lang="pt-BR" altLang="en-US" dirty="0"/>
              <a:t>BX</a:t>
            </a:r>
            <a:r>
              <a:rPr lang="zh-CN" altLang="en-US" dirty="0"/>
              <a:t>、</a:t>
            </a:r>
            <a:r>
              <a:rPr lang="pt-BR" altLang="en-US" dirty="0"/>
              <a:t>SP</a:t>
            </a:r>
            <a:r>
              <a:rPr lang="zh-CN" altLang="en-US" dirty="0"/>
              <a:t>、</a:t>
            </a:r>
            <a:r>
              <a:rPr lang="pt-BR" altLang="en-US" dirty="0"/>
              <a:t>BP</a:t>
            </a:r>
            <a:r>
              <a:rPr lang="zh-CN" altLang="en-US" dirty="0"/>
              <a:t>、</a:t>
            </a:r>
            <a:r>
              <a:rPr lang="pt-BR" altLang="en-US" dirty="0"/>
              <a:t>SI</a:t>
            </a:r>
            <a:r>
              <a:rPr lang="zh-CN" altLang="en-US" dirty="0"/>
              <a:t>与</a:t>
            </a:r>
            <a:r>
              <a:rPr lang="pt-BR" altLang="en-US" dirty="0"/>
              <a:t>DI</a:t>
            </a:r>
            <a:r>
              <a:rPr lang="zh-CN" altLang="en-US" dirty="0"/>
              <a:t>的顺序入栈。</a:t>
            </a:r>
          </a:p>
          <a:p>
            <a:pPr lvl="1"/>
            <a:r>
              <a:rPr lang="pt-BR" altLang="en-US" dirty="0">
                <a:solidFill>
                  <a:srgbClr val="0000FF"/>
                </a:solidFill>
              </a:rPr>
              <a:t>PUSHD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位通用寄存器按</a:t>
            </a:r>
            <a:r>
              <a:rPr lang="pt-BR" altLang="en-US" dirty="0"/>
              <a:t>EAX</a:t>
            </a:r>
            <a:r>
              <a:rPr lang="zh-CN" altLang="en-US" dirty="0"/>
              <a:t>、</a:t>
            </a:r>
            <a:r>
              <a:rPr lang="pt-BR" altLang="en-US" dirty="0"/>
              <a:t>ECX</a:t>
            </a:r>
            <a:r>
              <a:rPr lang="zh-CN" altLang="en-US" dirty="0"/>
              <a:t>、</a:t>
            </a:r>
            <a:r>
              <a:rPr lang="pt-BR" altLang="en-US" dirty="0"/>
              <a:t>EDX</a:t>
            </a:r>
            <a:r>
              <a:rPr lang="zh-CN" altLang="en-US" dirty="0"/>
              <a:t>、</a:t>
            </a:r>
            <a:r>
              <a:rPr lang="pt-BR" altLang="en-US" dirty="0"/>
              <a:t>EBX</a:t>
            </a:r>
            <a:r>
              <a:rPr lang="zh-CN" altLang="en-US" dirty="0"/>
              <a:t>、</a:t>
            </a:r>
            <a:r>
              <a:rPr lang="pt-BR" altLang="en-US" dirty="0"/>
              <a:t>ESP</a:t>
            </a:r>
            <a:r>
              <a:rPr lang="zh-CN" altLang="en-US" dirty="0"/>
              <a:t>、</a:t>
            </a:r>
            <a:r>
              <a:rPr lang="pt-BR" altLang="en-US" dirty="0"/>
              <a:t>EBP</a:t>
            </a:r>
            <a:r>
              <a:rPr lang="zh-CN" altLang="en-US" dirty="0"/>
              <a:t>、</a:t>
            </a:r>
            <a:r>
              <a:rPr lang="pt-BR" altLang="en-US" dirty="0"/>
              <a:t>ESI</a:t>
            </a:r>
            <a:r>
              <a:rPr lang="zh-CN" altLang="en-US" dirty="0"/>
              <a:t>与</a:t>
            </a:r>
            <a:r>
              <a:rPr lang="pt-BR" altLang="en-US" dirty="0"/>
              <a:t>EDI</a:t>
            </a:r>
            <a:r>
              <a:rPr lang="zh-CN" altLang="en-US" dirty="0"/>
              <a:t>的顺序入栈。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616409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366" y="1916832"/>
            <a:ext cx="7868114" cy="4114800"/>
          </a:xfrm>
        </p:spPr>
        <p:txBody>
          <a:bodyPr/>
          <a:lstStyle/>
          <a:p>
            <a:r>
              <a:rPr lang="zh-CN" altLang="zh-CN" sz="2400" dirty="0"/>
              <a:t>新增两条</a:t>
            </a:r>
            <a:r>
              <a:rPr lang="zh-CN" altLang="en-US" sz="2400" dirty="0"/>
              <a:t>出栈</a:t>
            </a:r>
            <a:r>
              <a:rPr lang="zh-CN" altLang="zh-CN" sz="2400" dirty="0"/>
              <a:t>指令</a:t>
            </a:r>
            <a:r>
              <a:rPr lang="zh-CN" altLang="en-US" sz="2400" dirty="0"/>
              <a:t>：</a:t>
            </a:r>
            <a:r>
              <a:rPr lang="pt-BR" altLang="en-US" sz="2400" dirty="0">
                <a:solidFill>
                  <a:srgbClr val="0000FF"/>
                </a:solidFill>
              </a:rPr>
              <a:t>POPA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pt-BR" altLang="en-US" sz="2400" dirty="0">
                <a:solidFill>
                  <a:srgbClr val="0000FF"/>
                </a:solidFill>
              </a:rPr>
              <a:t>POPD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pt-BR" altLang="en-US" dirty="0"/>
              <a:t>POPA</a:t>
            </a:r>
            <a:r>
              <a:rPr lang="zh-CN" altLang="en-US" dirty="0"/>
              <a:t>指令从栈顶弹出</a:t>
            </a:r>
            <a:r>
              <a:rPr lang="pt-BR" altLang="en-US" dirty="0"/>
              <a:t>8</a:t>
            </a:r>
            <a:r>
              <a:rPr lang="zh-CN" altLang="en-US" dirty="0"/>
              <a:t>个字数据分别送入</a:t>
            </a:r>
            <a:r>
              <a:rPr lang="pt-BR" altLang="en-US" dirty="0"/>
              <a:t>DI</a:t>
            </a:r>
            <a:r>
              <a:rPr lang="zh-CN" altLang="en-US" dirty="0"/>
              <a:t>、</a:t>
            </a:r>
            <a:r>
              <a:rPr lang="pt-BR" altLang="en-US" dirty="0"/>
              <a:t>SI</a:t>
            </a:r>
            <a:r>
              <a:rPr lang="zh-CN" altLang="en-US" dirty="0"/>
              <a:t>、</a:t>
            </a:r>
            <a:r>
              <a:rPr lang="pt-BR" altLang="en-US" dirty="0"/>
              <a:t>BP</a:t>
            </a:r>
            <a:r>
              <a:rPr lang="zh-CN" altLang="en-US" dirty="0"/>
              <a:t>、</a:t>
            </a:r>
            <a:r>
              <a:rPr lang="pt-BR" altLang="en-US" dirty="0"/>
              <a:t>SP</a:t>
            </a:r>
            <a:r>
              <a:rPr lang="zh-CN" altLang="en-US" dirty="0"/>
              <a:t>、</a:t>
            </a:r>
            <a:r>
              <a:rPr lang="pt-BR" altLang="en-US" dirty="0"/>
              <a:t>BX</a:t>
            </a:r>
            <a:r>
              <a:rPr lang="zh-CN" altLang="en-US" dirty="0"/>
              <a:t>、</a:t>
            </a:r>
            <a:r>
              <a:rPr lang="pt-BR" altLang="en-US" dirty="0"/>
              <a:t>DX</a:t>
            </a:r>
            <a:r>
              <a:rPr lang="zh-CN" altLang="en-US" dirty="0"/>
              <a:t>、</a:t>
            </a:r>
            <a:r>
              <a:rPr lang="pt-BR" altLang="en-US" dirty="0"/>
              <a:t>CX</a:t>
            </a:r>
            <a:r>
              <a:rPr lang="zh-CN" altLang="en-US" dirty="0"/>
              <a:t>与</a:t>
            </a:r>
            <a:r>
              <a:rPr lang="pt-BR" altLang="en-US" dirty="0"/>
              <a:t>AX</a:t>
            </a:r>
            <a:r>
              <a:rPr lang="zh-CN" altLang="en-US" dirty="0"/>
              <a:t>。</a:t>
            </a:r>
            <a:endParaRPr lang="pt-BR" altLang="en-US" dirty="0">
              <a:solidFill>
                <a:srgbClr val="0000FF"/>
              </a:solidFill>
            </a:endParaRPr>
          </a:p>
          <a:p>
            <a:pPr lvl="1"/>
            <a:r>
              <a:rPr lang="pt-BR" altLang="en-US" dirty="0"/>
              <a:t>POPD</a:t>
            </a:r>
            <a:r>
              <a:rPr lang="zh-CN" altLang="en-US" dirty="0"/>
              <a:t>指令从栈顶弹出</a:t>
            </a:r>
            <a:r>
              <a:rPr lang="pt-BR" altLang="en-US" dirty="0"/>
              <a:t>8</a:t>
            </a:r>
            <a:r>
              <a:rPr lang="zh-CN" altLang="en-US" dirty="0"/>
              <a:t>个双字数据分别送入</a:t>
            </a:r>
            <a:r>
              <a:rPr lang="pt-BR" altLang="en-US" dirty="0"/>
              <a:t>EDI</a:t>
            </a:r>
            <a:r>
              <a:rPr lang="zh-CN" altLang="en-US" dirty="0"/>
              <a:t>、</a:t>
            </a:r>
            <a:r>
              <a:rPr lang="pt-BR" altLang="en-US" dirty="0"/>
              <a:t>ESI</a:t>
            </a:r>
            <a:r>
              <a:rPr lang="zh-CN" altLang="en-US" dirty="0"/>
              <a:t>、</a:t>
            </a:r>
            <a:r>
              <a:rPr lang="pt-BR" altLang="en-US" dirty="0"/>
              <a:t>EBP</a:t>
            </a:r>
            <a:r>
              <a:rPr lang="zh-CN" altLang="en-US" dirty="0"/>
              <a:t>、</a:t>
            </a:r>
            <a:r>
              <a:rPr lang="pt-BR" altLang="en-US" dirty="0"/>
              <a:t>ESP</a:t>
            </a:r>
            <a:r>
              <a:rPr lang="zh-CN" altLang="en-US" dirty="0"/>
              <a:t>、</a:t>
            </a:r>
            <a:r>
              <a:rPr lang="pt-BR" altLang="en-US" dirty="0"/>
              <a:t>EBX</a:t>
            </a:r>
            <a:r>
              <a:rPr lang="zh-CN" altLang="en-US" dirty="0"/>
              <a:t>、</a:t>
            </a:r>
            <a:r>
              <a:rPr lang="pt-BR" altLang="en-US" dirty="0"/>
              <a:t>EDX</a:t>
            </a:r>
            <a:r>
              <a:rPr lang="zh-CN" altLang="en-US" dirty="0"/>
              <a:t>、</a:t>
            </a:r>
            <a:r>
              <a:rPr lang="pt-BR" altLang="en-US" dirty="0"/>
              <a:t>ECX</a:t>
            </a:r>
            <a:r>
              <a:rPr lang="zh-CN" altLang="en-US" dirty="0"/>
              <a:t>与</a:t>
            </a:r>
            <a:r>
              <a:rPr lang="pt-BR" altLang="en-US" dirty="0"/>
              <a:t>EAX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sz="2400" dirty="0"/>
              <a:t>新增</a:t>
            </a:r>
            <a:r>
              <a:rPr lang="en-US" altLang="en-US" sz="2400" dirty="0"/>
              <a:t>32</a:t>
            </a:r>
            <a:r>
              <a:rPr lang="zh-CN" altLang="en-US" sz="2400" dirty="0"/>
              <a:t>位标志寄存器</a:t>
            </a:r>
            <a:r>
              <a:rPr lang="en-US" altLang="zh-CN" sz="2400" dirty="0"/>
              <a:t>EFLAGS</a:t>
            </a:r>
            <a:r>
              <a:rPr lang="zh-CN" altLang="en-US" sz="2400" dirty="0"/>
              <a:t>进栈</a:t>
            </a:r>
            <a:r>
              <a:rPr lang="en-US" altLang="zh-CN" sz="2400" dirty="0"/>
              <a:t>/</a:t>
            </a:r>
            <a:r>
              <a:rPr lang="zh-CN" altLang="en-US" sz="2400" dirty="0"/>
              <a:t>出栈指令</a:t>
            </a:r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格式：</a:t>
            </a:r>
            <a:r>
              <a:rPr lang="en-US" altLang="zh-CN" dirty="0">
                <a:solidFill>
                  <a:srgbClr val="0000FF"/>
                </a:solidFill>
              </a:rPr>
              <a:t>PUSHFD 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pt-BR" altLang="en-US" dirty="0">
                <a:solidFill>
                  <a:srgbClr val="0000FF"/>
                </a:solidFill>
              </a:rPr>
              <a:t>POPFD</a:t>
            </a:r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15207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FFE265A-237C-487E-BCF5-116A27B684D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93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3. </a:t>
            </a:r>
            <a:r>
              <a:rPr lang="zh-CN" altLang="en-US" dirty="0"/>
              <a:t>交换指令</a:t>
            </a: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XCHG  REG/MEM，MEM/REG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两操作数至少有一个是寄存器操作数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不允许使用段寄存器</a:t>
            </a: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XCHG	AX，BX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XCHG	[EBP]，CL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CC731CF-CFA3-418A-AFAA-32A0CD52646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二、输入输出指令</a:t>
            </a:r>
          </a:p>
        </p:txBody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133600"/>
            <a:ext cx="7415212" cy="41148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3200" u="sng" dirty="0">
                <a:solidFill>
                  <a:schemeClr val="tx1"/>
                </a:solidFill>
              </a:rPr>
              <a:t>掌握：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指令的格式及操作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指令的两种寻址方式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指令对操作数的要求</a:t>
            </a:r>
          </a:p>
        </p:txBody>
      </p:sp>
    </p:spTree>
  </p:cSld>
  <p:clrMapOvr>
    <a:masterClrMapping/>
  </p:clrMapOvr>
  <p:transition spd="med"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B2123D2-67E8-4FC3-AB20-B82184EDCCC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输入输出指令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24075"/>
            <a:ext cx="7772400" cy="3321149"/>
          </a:xfrm>
        </p:spPr>
        <p:txBody>
          <a:bodyPr/>
          <a:lstStyle/>
          <a:p>
            <a:pPr eaLnBrk="1" hangingPunct="1"/>
            <a:r>
              <a:rPr lang="zh-CN" altLang="en-US" dirty="0"/>
              <a:t>专门面向</a:t>
            </a:r>
            <a:r>
              <a:rPr lang="en-US" altLang="zh-CN" dirty="0"/>
              <a:t>I/O</a:t>
            </a:r>
            <a:r>
              <a:rPr lang="zh-CN" altLang="en-US" dirty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指令格式：</a:t>
            </a:r>
          </a:p>
          <a:p>
            <a:pPr lvl="1" eaLnBrk="1" hangingPunct="1"/>
            <a:r>
              <a:rPr kumimoji="1" lang="zh-CN" altLang="en-US" dirty="0"/>
              <a:t>输入指令： </a:t>
            </a:r>
            <a:r>
              <a:rPr kumimoji="1" lang="en-US" altLang="zh-CN" dirty="0"/>
              <a:t>IN  </a:t>
            </a:r>
            <a:r>
              <a:rPr kumimoji="1" lang="en-US" altLang="zh-CN" dirty="0" err="1"/>
              <a:t>acc，PORT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输出指令 ：</a:t>
            </a:r>
            <a:r>
              <a:rPr kumimoji="1" lang="en-US" altLang="zh-CN" dirty="0"/>
              <a:t>OUT  </a:t>
            </a:r>
            <a:r>
              <a:rPr kumimoji="1" lang="en-US" altLang="zh-CN" dirty="0" err="1"/>
              <a:t>PORT，acc</a:t>
            </a:r>
            <a:endParaRPr kumimoji="1" lang="en-US" altLang="zh-CN" dirty="0"/>
          </a:p>
          <a:p>
            <a:pPr lvl="1" eaLnBrk="1" hangingPunct="1"/>
            <a:r>
              <a:rPr kumimoji="1" lang="en-US" altLang="zh-CN" dirty="0"/>
              <a:t>PORT</a:t>
            </a:r>
            <a:r>
              <a:rPr kumimoji="1" lang="zh-CN" altLang="en-US" dirty="0"/>
              <a:t>为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端口地址；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</a:rPr>
              <a:t>acc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为累加器，在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16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位模式可以是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AL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AX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，在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32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位模式还可以是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EAX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62BF271-DCF2-401E-9BCF-44A1010FBE4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指令寻址方式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989888" cy="45370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根据端口地址码的长度，指令具有两种不同的</a:t>
            </a:r>
            <a:r>
              <a:rPr lang="en-US" altLang="zh-CN" sz="2400" dirty="0">
                <a:solidFill>
                  <a:srgbClr val="FF0000"/>
                </a:solidFill>
              </a:rPr>
              <a:t>PORT</a:t>
            </a:r>
            <a:r>
              <a:rPr lang="zh-CN" altLang="en-US" sz="2400" dirty="0"/>
              <a:t>表现形式（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</a:rPr>
              <a:t>位模式和</a:t>
            </a:r>
            <a:r>
              <a:rPr lang="en-US" altLang="zh-CN" sz="2400" dirty="0">
                <a:solidFill>
                  <a:srgbClr val="FF0000"/>
                </a:solidFill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</a:rPr>
              <a:t>位模式都一样）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端口地址为</a:t>
            </a:r>
            <a:r>
              <a:rPr lang="en-US" altLang="zh-CN" dirty="0"/>
              <a:t>8</a:t>
            </a:r>
            <a:r>
              <a:rPr lang="zh-CN" altLang="en-US" dirty="0"/>
              <a:t>位时，指令中的</a:t>
            </a:r>
            <a:r>
              <a:rPr lang="en-US" altLang="zh-CN" dirty="0"/>
              <a:t>PORT</a:t>
            </a:r>
            <a:r>
              <a:rPr lang="zh-CN" altLang="en-US" dirty="0"/>
              <a:t>直接由一个</a:t>
            </a:r>
            <a:r>
              <a:rPr lang="en-US" altLang="zh-CN" dirty="0"/>
              <a:t>8</a:t>
            </a:r>
            <a:r>
              <a:rPr lang="zh-CN" altLang="en-US" dirty="0"/>
              <a:t>位无符号常数；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可寻址256个端口。</a:t>
            </a:r>
          </a:p>
          <a:p>
            <a:pPr eaLnBrk="1" hangingPunct="1"/>
            <a:r>
              <a:rPr lang="zh-CN" altLang="en-US" sz="2400" dirty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当端口地址超过</a:t>
            </a:r>
            <a:r>
              <a:rPr lang="en-US" altLang="zh-CN" dirty="0"/>
              <a:t>255</a:t>
            </a:r>
            <a:r>
              <a:rPr lang="zh-CN" altLang="en-US" dirty="0"/>
              <a:t>时，地址码为</a:t>
            </a:r>
            <a:r>
              <a:rPr lang="en-US" altLang="zh-CN" dirty="0"/>
              <a:t>16</a:t>
            </a:r>
            <a:r>
              <a:rPr lang="zh-CN" altLang="en-US" dirty="0"/>
              <a:t>位，指令中的端口地址必须由</a:t>
            </a:r>
            <a:r>
              <a:rPr lang="en-US" altLang="zh-CN" dirty="0"/>
              <a:t>DX</a:t>
            </a:r>
            <a:r>
              <a:rPr lang="zh-CN" altLang="en-US" dirty="0"/>
              <a:t>指定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不能使用</a:t>
            </a:r>
            <a:r>
              <a:rPr lang="en-US" altLang="zh-CN" dirty="0">
                <a:solidFill>
                  <a:srgbClr val="FF0000"/>
                </a:solidFill>
              </a:rPr>
              <a:t>EDX</a:t>
            </a:r>
            <a:r>
              <a:rPr lang="zh-CN" altLang="en-US" dirty="0">
                <a:solidFill>
                  <a:srgbClr val="FF0000"/>
                </a:solidFill>
              </a:rPr>
              <a:t>指定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可寻址64</a:t>
            </a:r>
            <a:r>
              <a:rPr lang="en-US" altLang="zh-CN" dirty="0"/>
              <a:t>K</a:t>
            </a:r>
            <a:r>
              <a:rPr lang="zh-CN" altLang="en-US" dirty="0"/>
              <a:t>个端口。</a:t>
            </a:r>
            <a:endParaRPr lang="en-US" altLang="zh-CN" dirty="0"/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当端口地址为</a:t>
            </a:r>
            <a:r>
              <a:rPr lang="en-US" altLang="zh-CN" dirty="0"/>
              <a:t>0~255</a:t>
            </a:r>
            <a:r>
              <a:rPr lang="zh-CN" altLang="en-US" dirty="0"/>
              <a:t>时也可以用</a:t>
            </a:r>
            <a:r>
              <a:rPr lang="en-US" altLang="zh-CN" dirty="0"/>
              <a:t>DX</a:t>
            </a:r>
            <a:r>
              <a:rPr lang="zh-CN" altLang="en-US" dirty="0"/>
              <a:t>间接寻址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B893F8A-D349-439F-8570-7DF5330A3D1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I/O</a:t>
            </a:r>
            <a:r>
              <a:rPr lang="zh-CN" altLang="en-US"/>
              <a:t>指令例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245" y="1988841"/>
            <a:ext cx="7697216" cy="25922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2400" dirty="0"/>
              <a:t>IN  AX，80H</a:t>
            </a:r>
            <a:r>
              <a:rPr lang="zh-CN" altLang="en-US" sz="2400" dirty="0"/>
              <a:t>；从</a:t>
            </a:r>
            <a:r>
              <a:rPr lang="en-US" altLang="zh-CN" sz="2400" dirty="0"/>
              <a:t>80H</a:t>
            </a:r>
            <a:r>
              <a:rPr lang="zh-CN" altLang="en-US" sz="2400" dirty="0"/>
              <a:t>端口输入一个字</a:t>
            </a:r>
            <a:endParaRPr lang="en-US" altLang="zh-CN" sz="2400" dirty="0"/>
          </a:p>
          <a:p>
            <a:pPr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 altLang="zh-CN" sz="2400" dirty="0"/>
              <a:t>MOV DX，2400H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IN  AL，DX   </a:t>
            </a:r>
            <a:r>
              <a:rPr lang="zh-CN" altLang="en-US" sz="2400" dirty="0"/>
              <a:t>；从</a:t>
            </a:r>
            <a:r>
              <a:rPr lang="en-US" altLang="zh-CN" sz="2400" dirty="0"/>
              <a:t>2400H</a:t>
            </a:r>
            <a:r>
              <a:rPr lang="zh-CN" altLang="en-US" sz="2400" dirty="0"/>
              <a:t>端口输入一个字节</a:t>
            </a:r>
            <a:endParaRPr lang="en-US" altLang="zh-CN" sz="2400" dirty="0"/>
          </a:p>
          <a:p>
            <a:pPr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sz="2400" dirty="0"/>
              <a:t>OUT  35H ，EAX</a:t>
            </a:r>
            <a:r>
              <a:rPr lang="zh-CN" altLang="en-US" sz="2400" dirty="0"/>
              <a:t>；向</a:t>
            </a:r>
            <a:r>
              <a:rPr lang="en-US" altLang="zh-CN" sz="2400" dirty="0"/>
              <a:t>35H</a:t>
            </a:r>
            <a:r>
              <a:rPr lang="zh-CN" altLang="en-US" sz="2400" dirty="0"/>
              <a:t>端口输出一个双字数据</a:t>
            </a:r>
            <a:endParaRPr lang="en-US" altLang="zh-CN" sz="24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4A642D7-5572-4BD6-9E0B-F7FEAC2E391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三、</a:t>
            </a:r>
            <a:r>
              <a:rPr lang="zh-CN" altLang="en-US" dirty="0"/>
              <a:t>取偏移地址指令</a:t>
            </a:r>
            <a:r>
              <a:rPr lang="en-US" altLang="zh-CN" sz="4000" b="1" dirty="0"/>
              <a:t>LEA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96331"/>
            <a:ext cx="7993508" cy="4840288"/>
          </a:xfrm>
        </p:spPr>
        <p:txBody>
          <a:bodyPr/>
          <a:lstStyle/>
          <a:p>
            <a:pPr algn="just" eaLnBrk="1" hangingPunct="1"/>
            <a:r>
              <a:rPr lang="zh-CN" altLang="en-US" sz="2400" dirty="0">
                <a:latin typeface="宋体" pitchFamily="2" charset="-122"/>
              </a:rPr>
              <a:t>操作：</a:t>
            </a:r>
          </a:p>
          <a:p>
            <a:pPr lvl="1" algn="just" eaLnBrk="1" hangingPunct="1">
              <a:spcBef>
                <a:spcPct val="5000"/>
              </a:spcBef>
            </a:pPr>
            <a:r>
              <a:rPr lang="zh-CN" altLang="en-US" dirty="0">
                <a:latin typeface="宋体" pitchFamily="2" charset="-122"/>
              </a:rPr>
              <a:t>将一个存储单元的16位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实模式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</a:rPr>
              <a:t>32</a:t>
            </a:r>
            <a:r>
              <a:rPr lang="zh-CN" altLang="en-US" dirty="0">
                <a:latin typeface="宋体" pitchFamily="2" charset="-122"/>
              </a:rPr>
              <a:t>位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保护模式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偏移地址取出送目标寄存器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sz="2400" dirty="0"/>
              <a:t>当程序中用符号地址表示内存偏移地址时，可以使用该指令方便获得偏移地址。</a:t>
            </a:r>
            <a:endParaRPr lang="zh-CN" altLang="en-US" sz="2400" dirty="0">
              <a:latin typeface="宋体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sz="2400" dirty="0">
                <a:latin typeface="宋体" pitchFamily="2" charset="-122"/>
              </a:rPr>
              <a:t>格式：</a:t>
            </a:r>
          </a:p>
          <a:p>
            <a:pPr algn="just" eaLnBrk="1" hangingPunct="1">
              <a:spcBef>
                <a:spcPct val="5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LEA REG，MEM</a:t>
            </a:r>
            <a:r>
              <a:rPr lang="en-US" altLang="zh-CN" dirty="0">
                <a:latin typeface="宋体" pitchFamily="2" charset="-122"/>
              </a:rPr>
              <a:t> </a:t>
            </a:r>
            <a:endParaRPr lang="zh-CN" altLang="en-US" dirty="0">
              <a:latin typeface="宋体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2400" dirty="0">
                <a:latin typeface="宋体" pitchFamily="2" charset="-122"/>
              </a:rPr>
              <a:t>指令要求：</a:t>
            </a:r>
          </a:p>
          <a:p>
            <a:pPr lvl="1"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源操作数</a:t>
            </a:r>
            <a:r>
              <a:rPr lang="zh-CN" altLang="en-US" dirty="0">
                <a:latin typeface="宋体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存储器操作数</a:t>
            </a:r>
            <a:r>
              <a:rPr lang="zh-CN" altLang="en-US" dirty="0">
                <a:latin typeface="宋体" pitchFamily="2" charset="-122"/>
              </a:rPr>
              <a:t>，目标操作数必须是</a:t>
            </a:r>
            <a:r>
              <a:rPr lang="en-US" altLang="zh-CN" dirty="0">
                <a:latin typeface="宋体" pitchFamily="2" charset="-122"/>
              </a:rPr>
              <a:t>16</a:t>
            </a:r>
            <a:r>
              <a:rPr lang="zh-CN" altLang="en-US" dirty="0">
                <a:latin typeface="宋体" pitchFamily="2" charset="-122"/>
              </a:rPr>
              <a:t>位或</a:t>
            </a:r>
            <a:r>
              <a:rPr lang="en-US" altLang="zh-CN" dirty="0">
                <a:latin typeface="宋体" pitchFamily="2" charset="-122"/>
              </a:rPr>
              <a:t>32</a:t>
            </a:r>
            <a:r>
              <a:rPr lang="zh-CN" altLang="en-US" dirty="0">
                <a:latin typeface="宋体" pitchFamily="2" charset="-122"/>
              </a:rPr>
              <a:t>位通用寄存器。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29475" y="1166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在实模式下：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75656" y="615943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REG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位通用寄存器，例如：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4644" y="1080522"/>
            <a:ext cx="761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LEA  AX, [SI][DI] ; </a:t>
            </a:r>
            <a:r>
              <a:rPr lang="zh-CN" altLang="en-US" sz="2000" b="1" dirty="0"/>
              <a:t>指令将</a:t>
            </a:r>
            <a:r>
              <a:rPr lang="en-US" altLang="zh-CN" sz="2000" b="1" dirty="0"/>
              <a:t>SI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DI</a:t>
            </a:r>
            <a:r>
              <a:rPr lang="zh-CN" altLang="en-US" sz="2000" b="1" dirty="0"/>
              <a:t>的内容相加送入</a:t>
            </a:r>
            <a:r>
              <a:rPr lang="en-US" altLang="zh-CN" sz="2000" b="1" dirty="0"/>
              <a:t>AX</a:t>
            </a:r>
            <a:r>
              <a:rPr lang="zh-CN" altLang="en-US" sz="2000" b="1" dirty="0"/>
              <a:t>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29475" y="202062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在保护模式下：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3608" y="2492896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REG</a:t>
            </a:r>
            <a:r>
              <a:rPr lang="zh-CN" altLang="en-US" sz="2000" b="1" dirty="0"/>
              <a:t>可以是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位通用寄存器或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位通用寄存器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/>
              <a:t>若为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位寄存器，则取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位偏移地址的低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位装入该寄存器中。这时就不能直接用该寄存器去访问存储单元。</a:t>
            </a:r>
            <a:endParaRPr lang="en-US" altLang="zh-CN" sz="2000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b="1" dirty="0"/>
              <a:t>例如：</a:t>
            </a:r>
            <a:r>
              <a:rPr lang="en-US" altLang="zh-CN" sz="2000" b="1" dirty="0"/>
              <a:t>LEA SI, [EDI]  ;SI</a:t>
            </a:r>
            <a:r>
              <a:rPr lang="zh-CN" altLang="en-US" sz="2000" b="1" dirty="0"/>
              <a:t>中只存储了</a:t>
            </a:r>
            <a:r>
              <a:rPr lang="en-US" altLang="zh-CN" sz="2000" b="1" dirty="0"/>
              <a:t>EDI</a:t>
            </a:r>
            <a:r>
              <a:rPr lang="zh-CN" altLang="en-US" sz="2000" b="1" dirty="0"/>
              <a:t>的低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</a:t>
            </a:r>
            <a:r>
              <a:rPr lang="en-US" altLang="zh-CN" sz="2000" b="1" dirty="0"/>
              <a:t> 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/>
              <a:t>若为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位寄存器，则将存储单元的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位偏移地址装入该寄存器。</a:t>
            </a:r>
            <a:endParaRPr lang="en-US" altLang="zh-CN" sz="2000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b="1" dirty="0"/>
              <a:t>例如：</a:t>
            </a:r>
            <a:r>
              <a:rPr lang="en-US" altLang="zh-CN" sz="2000" b="1" dirty="0"/>
              <a:t>LEA ESI, [EAX][EBX]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指令执行后</a:t>
            </a:r>
            <a:r>
              <a:rPr lang="en-US" altLang="zh-CN" sz="2000" b="1" dirty="0"/>
              <a:t>ESI</a:t>
            </a:r>
            <a:r>
              <a:rPr lang="zh-CN" altLang="en-US" sz="2000" b="1" dirty="0"/>
              <a:t>的内容为</a:t>
            </a:r>
            <a:r>
              <a:rPr lang="en-US" altLang="zh-CN" sz="2000" b="1" dirty="0"/>
              <a:t>EAX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EBX</a:t>
            </a:r>
            <a:r>
              <a:rPr lang="zh-CN" altLang="en-US" sz="2000" b="1" dirty="0"/>
              <a:t>两寄存器内容之和。</a:t>
            </a:r>
          </a:p>
        </p:txBody>
      </p:sp>
    </p:spTree>
    <p:extLst>
      <p:ext uri="{BB962C8B-B14F-4D97-AF65-F5344CB8AC3E}">
        <p14:creationId xmlns:p14="http://schemas.microsoft.com/office/powerpoint/2010/main" val="206961760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/>
      <p:bldP spid="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3848" y="6350669"/>
            <a:ext cx="1905000" cy="457200"/>
          </a:xfrm>
        </p:spPr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5496" y="242870"/>
            <a:ext cx="91085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</a:rPr>
              <a:t>例：</a:t>
            </a:r>
            <a:r>
              <a:rPr lang="zh-CN" altLang="zh-CN" dirty="0">
                <a:solidFill>
                  <a:schemeClr val="bg2"/>
                </a:solidFill>
              </a:rPr>
              <a:t>比较指令 </a:t>
            </a:r>
            <a:r>
              <a:rPr lang="zh-CN" altLang="zh-CN" dirty="0">
                <a:solidFill>
                  <a:schemeClr val="hlink"/>
                </a:solidFill>
              </a:rPr>
              <a:t>MOV  </a:t>
            </a:r>
            <a:r>
              <a:rPr lang="en-US" altLang="zh-CN" dirty="0">
                <a:solidFill>
                  <a:schemeClr val="hlink"/>
                </a:solidFill>
              </a:rPr>
              <a:t>EB</a:t>
            </a:r>
            <a:r>
              <a:rPr lang="zh-CN" altLang="zh-CN" dirty="0">
                <a:solidFill>
                  <a:schemeClr val="hlink"/>
                </a:solidFill>
              </a:rPr>
              <a:t>X，[</a:t>
            </a:r>
            <a:r>
              <a:rPr lang="en-US" altLang="zh-CN" dirty="0">
                <a:solidFill>
                  <a:schemeClr val="hlink"/>
                </a:solidFill>
              </a:rPr>
              <a:t>EAX</a:t>
            </a:r>
            <a:r>
              <a:rPr lang="zh-CN" altLang="zh-CN" dirty="0">
                <a:solidFill>
                  <a:schemeClr val="hlink"/>
                </a:solidFill>
              </a:rPr>
              <a:t>]</a:t>
            </a:r>
            <a:r>
              <a:rPr lang="zh-CN" altLang="zh-CN" dirty="0">
                <a:solidFill>
                  <a:schemeClr val="bg2"/>
                </a:solidFill>
              </a:rPr>
              <a:t>与</a:t>
            </a:r>
            <a:r>
              <a:rPr lang="zh-CN" altLang="zh-CN" dirty="0">
                <a:solidFill>
                  <a:schemeClr val="hlink"/>
                </a:solidFill>
              </a:rPr>
              <a:t>LEA   </a:t>
            </a:r>
            <a:r>
              <a:rPr lang="en-US" altLang="zh-CN" dirty="0">
                <a:solidFill>
                  <a:schemeClr val="hlink"/>
                </a:solidFill>
              </a:rPr>
              <a:t>EB</a:t>
            </a:r>
            <a:r>
              <a:rPr lang="zh-CN" altLang="zh-CN" dirty="0">
                <a:solidFill>
                  <a:schemeClr val="hlink"/>
                </a:solidFill>
              </a:rPr>
              <a:t>X，[</a:t>
            </a:r>
            <a:r>
              <a:rPr lang="en-US" altLang="zh-CN" dirty="0">
                <a:solidFill>
                  <a:schemeClr val="hlink"/>
                </a:solidFill>
              </a:rPr>
              <a:t>EAX</a:t>
            </a:r>
            <a:r>
              <a:rPr lang="zh-CN" altLang="zh-CN" dirty="0">
                <a:solidFill>
                  <a:schemeClr val="hlink"/>
                </a:solidFill>
              </a:rPr>
              <a:t>]</a:t>
            </a:r>
            <a:br>
              <a:rPr lang="en-US" altLang="zh-CN" dirty="0">
                <a:solidFill>
                  <a:schemeClr val="hlink"/>
                </a:solidFill>
              </a:rPr>
            </a:br>
            <a:r>
              <a:rPr lang="en-US" altLang="zh-CN" dirty="0">
                <a:solidFill>
                  <a:schemeClr val="tx2"/>
                </a:solidFill>
              </a:rPr>
              <a:t>       </a:t>
            </a:r>
            <a:r>
              <a:rPr lang="zh-CN" altLang="en-US" dirty="0">
                <a:solidFill>
                  <a:schemeClr val="tx2"/>
                </a:solidFill>
              </a:rPr>
              <a:t>设</a:t>
            </a:r>
            <a:r>
              <a:rPr lang="en-US" altLang="zh-CN" dirty="0">
                <a:solidFill>
                  <a:schemeClr val="tx2"/>
                </a:solidFill>
              </a:rPr>
              <a:t>EAX=10000H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611560" y="2111376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0" dirty="0"/>
              <a:t>MOV  </a:t>
            </a:r>
            <a:r>
              <a:rPr lang="en-US" altLang="zh-CN" sz="2400" b="0" dirty="0"/>
              <a:t>E</a:t>
            </a:r>
            <a:r>
              <a:rPr lang="zh-CN" altLang="zh-CN" sz="2400" b="0" dirty="0"/>
              <a:t>BX, [</a:t>
            </a:r>
            <a:r>
              <a:rPr lang="en-US" altLang="zh-CN" sz="2400" b="0" dirty="0"/>
              <a:t>EAX</a:t>
            </a:r>
            <a:r>
              <a:rPr lang="zh-CN" altLang="zh-CN" sz="2400" b="0" dirty="0"/>
              <a:t>]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86222" y="2890839"/>
            <a:ext cx="3469009" cy="2809651"/>
            <a:chOff x="1086222" y="2890839"/>
            <a:chExt cx="3469009" cy="2809651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086222" y="2890839"/>
              <a:ext cx="1219200" cy="279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1086222" y="364921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1086222" y="395401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086222" y="425881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462499" y="2967038"/>
              <a:ext cx="553998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0"/>
                <a:t>…...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493555" y="4938490"/>
              <a:ext cx="553998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0" dirty="0"/>
                <a:t>…...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314822" y="3573016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12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314822" y="3877816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34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44" name="AutoShape 40"/>
            <p:cNvSpPr>
              <a:spLocks/>
            </p:cNvSpPr>
            <p:nvPr/>
          </p:nvSpPr>
          <p:spPr bwMode="auto">
            <a:xfrm>
              <a:off x="2381622" y="3801616"/>
              <a:ext cx="228600" cy="99060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2343522" y="3729038"/>
              <a:ext cx="266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2576785" y="3538797"/>
              <a:ext cx="1978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/>
                <a:t>EAX=10000</a:t>
              </a:r>
              <a:r>
                <a:rPr lang="zh-CN" altLang="zh-CN" sz="2400" b="0" dirty="0"/>
                <a:t>H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649413" y="4750469"/>
              <a:ext cx="1706563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chemeClr val="bg2"/>
                  </a:solidFill>
                </a:rPr>
                <a:t>78563412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649413" y="429326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106614" y="4293269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2954214" y="5055269"/>
              <a:ext cx="9144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/>
                <a:t>E</a:t>
              </a:r>
              <a:r>
                <a:rPr lang="zh-CN" altLang="zh-CN" sz="2400" b="0" dirty="0"/>
                <a:t>BX</a:t>
              </a:r>
            </a:p>
          </p:txBody>
        </p:sp>
        <p:sp>
          <p:nvSpPr>
            <p:cNvPr id="60" name="Text Box 39"/>
            <p:cNvSpPr txBox="1">
              <a:spLocks noChangeArrowheads="1"/>
            </p:cNvSpPr>
            <p:nvPr/>
          </p:nvSpPr>
          <p:spPr bwMode="auto">
            <a:xfrm>
              <a:off x="1314822" y="421277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56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1314822" y="451757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78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>
              <a:off x="1086222" y="4576624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>
              <a:off x="1086222" y="489924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4211960" y="2066008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0" dirty="0">
                <a:solidFill>
                  <a:schemeClr val="bg2"/>
                </a:solidFill>
              </a:rPr>
              <a:t>LEA   </a:t>
            </a:r>
            <a:r>
              <a:rPr lang="en-US" altLang="zh-CN" sz="2400" b="0" dirty="0">
                <a:solidFill>
                  <a:schemeClr val="bg2"/>
                </a:solidFill>
              </a:rPr>
              <a:t>E</a:t>
            </a:r>
            <a:r>
              <a:rPr lang="zh-CN" altLang="zh-CN" sz="2400" b="0" dirty="0">
                <a:solidFill>
                  <a:schemeClr val="bg2"/>
                </a:solidFill>
              </a:rPr>
              <a:t>BX</a:t>
            </a:r>
            <a:r>
              <a:rPr lang="en-US" altLang="zh-CN" sz="2400" b="0" dirty="0">
                <a:solidFill>
                  <a:schemeClr val="bg2"/>
                </a:solidFill>
              </a:rPr>
              <a:t>, </a:t>
            </a:r>
            <a:r>
              <a:rPr lang="zh-CN" altLang="zh-CN" sz="2400" b="0" dirty="0">
                <a:solidFill>
                  <a:schemeClr val="bg2"/>
                </a:solidFill>
              </a:rPr>
              <a:t>[</a:t>
            </a:r>
            <a:r>
              <a:rPr lang="en-US" altLang="zh-CN" sz="2400" b="0" dirty="0">
                <a:solidFill>
                  <a:schemeClr val="bg2"/>
                </a:solidFill>
              </a:rPr>
              <a:t>EAX</a:t>
            </a:r>
            <a:r>
              <a:rPr lang="zh-CN" altLang="zh-CN" sz="2400" b="0" dirty="0">
                <a:solidFill>
                  <a:schemeClr val="bg2"/>
                </a:solidFill>
              </a:rPr>
              <a:t>]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691756" y="2924944"/>
            <a:ext cx="3621088" cy="2809651"/>
            <a:chOff x="4691756" y="2924944"/>
            <a:chExt cx="3621088" cy="2809651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5930846" y="3794777"/>
              <a:ext cx="29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6139556" y="3545897"/>
              <a:ext cx="217328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/>
                <a:t>EAX=10000</a:t>
              </a:r>
              <a:r>
                <a:rPr lang="zh-CN" altLang="zh-CN" sz="2400" b="0" dirty="0"/>
                <a:t>H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44048" y="4576624"/>
              <a:ext cx="1319213" cy="292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0" dirty="0">
                  <a:solidFill>
                    <a:schemeClr val="bg2"/>
                  </a:solidFill>
                </a:rPr>
                <a:t>10000H</a:t>
              </a:r>
              <a:endParaRPr lang="zh-CN" altLang="zh-CN" sz="2400" b="0" dirty="0">
                <a:solidFill>
                  <a:schemeClr val="bg2"/>
                </a:solidFill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7125048" y="4881424"/>
              <a:ext cx="8382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/>
                <a:t>E</a:t>
              </a:r>
              <a:r>
                <a:rPr lang="zh-CN" altLang="zh-CN" sz="2400" b="0" dirty="0"/>
                <a:t>BX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7421653" y="3980184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4691756" y="2924944"/>
              <a:ext cx="1219200" cy="279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4691756" y="3683321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4691756" y="3988121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4691756" y="4292921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5068033" y="3001143"/>
              <a:ext cx="553998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0"/>
                <a:t>…...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5099089" y="4972595"/>
              <a:ext cx="553998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0" dirty="0"/>
                <a:t>…...</a:t>
              </a: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4920356" y="360712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12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4920356" y="391192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34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4920356" y="4246884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56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4920356" y="4551684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/>
                  </a:solidFill>
                </a:rPr>
                <a:t>78</a:t>
              </a:r>
              <a:r>
                <a:rPr lang="zh-CN" altLang="zh-CN" sz="2400" b="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>
              <a:off x="4691756" y="4610729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2"/>
            <p:cNvSpPr>
              <a:spLocks noChangeShapeType="1"/>
            </p:cNvSpPr>
            <p:nvPr/>
          </p:nvSpPr>
          <p:spPr bwMode="auto">
            <a:xfrm>
              <a:off x="4691756" y="493335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69467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6" grpId="0" autoUpdateAnimBg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E85985-1BF0-495E-A65F-262B28829C0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指令的一般格式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0888" y="2459038"/>
            <a:ext cx="5638800" cy="9906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操作码    [操作数]，[操作数]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47800" y="44799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500063" y="414337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执行何种操作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H="1">
            <a:off x="1976438" y="3032125"/>
            <a:ext cx="381000" cy="1066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44" name="AutoShape 8"/>
          <p:cNvSpPr>
            <a:spLocks/>
          </p:cNvSpPr>
          <p:nvPr/>
        </p:nvSpPr>
        <p:spPr bwMode="auto">
          <a:xfrm rot="-5400000">
            <a:off x="5067300" y="2957513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3200400" y="36417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目标操作数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5638800" y="36417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源操作数</a:t>
            </a: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4038600" y="3032125"/>
            <a:ext cx="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6096000" y="3032125"/>
            <a:ext cx="22860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771775" y="45720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参加操作的数据或数据存放的地址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2" grpId="0"/>
      <p:bldP spid="193543" grpId="0" animBg="1"/>
      <p:bldP spid="193544" grpId="0" animBg="1"/>
      <p:bldP spid="193545" grpId="0"/>
      <p:bldP spid="193546" grpId="0"/>
      <p:bldP spid="193547" grpId="0" animBg="1"/>
      <p:bldP spid="193548" grpId="0" animBg="1"/>
      <p:bldP spid="19354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31335ED-2CCE-4D39-8598-4761A7FDFF5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60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6212" cy="690594"/>
          </a:xfrm>
        </p:spPr>
        <p:txBody>
          <a:bodyPr/>
          <a:lstStyle/>
          <a:p>
            <a:pPr eaLnBrk="1" hangingPunct="1"/>
            <a:r>
              <a:rPr lang="zh-CN" altLang="en-US" dirty="0"/>
              <a:t>又例如：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507" y="908720"/>
            <a:ext cx="3957638" cy="4402137"/>
          </a:xfrm>
        </p:spPr>
        <p:txBody>
          <a:bodyPr/>
          <a:lstStyle/>
          <a:p>
            <a:pPr eaLnBrk="1" hangingPunct="1">
              <a:lnSpc>
                <a:spcPts val="2500"/>
              </a:lnSpc>
              <a:spcAft>
                <a:spcPct val="30000"/>
              </a:spcAft>
            </a:pPr>
            <a:r>
              <a:rPr lang="zh-CN" altLang="en-US" dirty="0">
                <a:solidFill>
                  <a:schemeClr val="tx1"/>
                </a:solidFill>
              </a:rPr>
              <a:t>比较下列指令：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MOV  ESI，DATA1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LEA  ESI，DATA1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MOV  EAX，[EBX]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LEA  EAX，[EBX]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dirty="0"/>
              <a:t>    LEA  CX, [EBX]</a:t>
            </a:r>
          </a:p>
        </p:txBody>
      </p:sp>
      <p:sp>
        <p:nvSpPr>
          <p:cNvPr id="138264" name="AutoShape 24"/>
          <p:cNvSpPr>
            <a:spLocks noChangeArrowheads="1"/>
          </p:cNvSpPr>
          <p:nvPr/>
        </p:nvSpPr>
        <p:spPr bwMode="auto">
          <a:xfrm>
            <a:off x="4855369" y="229546"/>
            <a:ext cx="1219200" cy="990600"/>
          </a:xfrm>
          <a:prstGeom prst="cloudCallout">
            <a:avLst>
              <a:gd name="adj1" fmla="val -97728"/>
              <a:gd name="adj2" fmla="val 666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符号地址</a:t>
            </a:r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5724400" y="3719042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4807637" y="4047951"/>
            <a:ext cx="2522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EBX=22331100H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1237574" y="1805657"/>
            <a:ext cx="3622458" cy="462307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执行结果：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ESI=12345678H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1211699" y="2647481"/>
            <a:ext cx="3045976" cy="421078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执行结果：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ESI=123H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1181476" y="3485024"/>
            <a:ext cx="3678556" cy="421078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执行结果：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EAX=55667788H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1224682" y="4482976"/>
            <a:ext cx="3818275" cy="462307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执行结果：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EAX=22331100H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97675" y="764704"/>
            <a:ext cx="3366813" cy="4511674"/>
            <a:chOff x="5092975" y="2346325"/>
            <a:chExt cx="3366813" cy="4511674"/>
          </a:xfrm>
        </p:grpSpPr>
        <p:sp>
          <p:nvSpPr>
            <p:cNvPr id="138246" name="Rectangle 6"/>
            <p:cNvSpPr>
              <a:spLocks noChangeArrowheads="1"/>
            </p:cNvSpPr>
            <p:nvPr/>
          </p:nvSpPr>
          <p:spPr bwMode="auto">
            <a:xfrm>
              <a:off x="6707188" y="2357438"/>
              <a:ext cx="1752600" cy="4500561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 flipH="1">
              <a:off x="6697481" y="2346325"/>
              <a:ext cx="11294" cy="448624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8459788" y="2346325"/>
              <a:ext cx="0" cy="451167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6707188" y="2780928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1" name="Line 11"/>
            <p:cNvSpPr>
              <a:spLocks noChangeShapeType="1"/>
            </p:cNvSpPr>
            <p:nvPr/>
          </p:nvSpPr>
          <p:spPr bwMode="auto">
            <a:xfrm>
              <a:off x="6707188" y="3641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2" name="Line 12"/>
            <p:cNvSpPr>
              <a:spLocks noChangeShapeType="1"/>
            </p:cNvSpPr>
            <p:nvPr/>
          </p:nvSpPr>
          <p:spPr bwMode="auto">
            <a:xfrm>
              <a:off x="6707188" y="4022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3" name="Line 13"/>
            <p:cNvSpPr>
              <a:spLocks noChangeShapeType="1"/>
            </p:cNvSpPr>
            <p:nvPr/>
          </p:nvSpPr>
          <p:spPr bwMode="auto">
            <a:xfrm>
              <a:off x="6707188" y="23463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4" name="Line 14"/>
            <p:cNvSpPr>
              <a:spLocks noChangeShapeType="1"/>
            </p:cNvSpPr>
            <p:nvPr/>
          </p:nvSpPr>
          <p:spPr bwMode="auto">
            <a:xfrm>
              <a:off x="6707188" y="5318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>
              <a:off x="6707188" y="4937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6" name="Line 16"/>
            <p:cNvSpPr>
              <a:spLocks noChangeShapeType="1"/>
            </p:cNvSpPr>
            <p:nvPr/>
          </p:nvSpPr>
          <p:spPr bwMode="auto">
            <a:xfrm>
              <a:off x="6694488" y="6375369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6707188" y="5699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7316788" y="4461578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38260" name="Text Box 20"/>
            <p:cNvSpPr txBox="1">
              <a:spLocks noChangeArrowheads="1"/>
            </p:cNvSpPr>
            <p:nvPr/>
          </p:nvSpPr>
          <p:spPr bwMode="auto">
            <a:xfrm>
              <a:off x="7291388" y="2357438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38261" name="Text Box 21"/>
            <p:cNvSpPr txBox="1">
              <a:spLocks noChangeArrowheads="1"/>
            </p:cNvSpPr>
            <p:nvPr/>
          </p:nvSpPr>
          <p:spPr bwMode="auto">
            <a:xfrm>
              <a:off x="7316788" y="6375369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38262" name="Text Box 2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10493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DATA1</a:t>
              </a:r>
            </a:p>
          </p:txBody>
        </p:sp>
        <p:sp>
          <p:nvSpPr>
            <p:cNvPr id="138265" name="Text Box 25"/>
            <p:cNvSpPr txBox="1">
              <a:spLocks noChangeArrowheads="1"/>
            </p:cNvSpPr>
            <p:nvPr/>
          </p:nvSpPr>
          <p:spPr bwMode="auto">
            <a:xfrm>
              <a:off x="7189788" y="405192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38266" name="Text Box 26"/>
            <p:cNvSpPr txBox="1">
              <a:spLocks noChangeArrowheads="1"/>
            </p:cNvSpPr>
            <p:nvPr/>
          </p:nvSpPr>
          <p:spPr bwMode="auto">
            <a:xfrm>
              <a:off x="7223012" y="3619872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34H</a:t>
              </a:r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5092975" y="4916488"/>
              <a:ext cx="1766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22331100H</a:t>
              </a:r>
            </a:p>
          </p:txBody>
        </p:sp>
        <p:sp>
          <p:nvSpPr>
            <p:cNvPr id="138269" name="Text Box 29"/>
            <p:cNvSpPr txBox="1">
              <a:spLocks noChangeArrowheads="1"/>
            </p:cNvSpPr>
            <p:nvPr/>
          </p:nvSpPr>
          <p:spPr bwMode="auto">
            <a:xfrm>
              <a:off x="7189788" y="4860925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88H</a:t>
              </a:r>
            </a:p>
          </p:txBody>
        </p:sp>
        <p:sp>
          <p:nvSpPr>
            <p:cNvPr id="138270" name="Text Box 30"/>
            <p:cNvSpPr txBox="1">
              <a:spLocks noChangeArrowheads="1"/>
            </p:cNvSpPr>
            <p:nvPr/>
          </p:nvSpPr>
          <p:spPr bwMode="auto">
            <a:xfrm>
              <a:off x="7189788" y="5292725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77H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6707188" y="3246564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694488" y="4460117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694488" y="6021288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7215188" y="5634037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66H</a:t>
              </a: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7208656" y="5934737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55H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7250159" y="3201305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56H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7260319" y="2821483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78H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84610" y="2956882"/>
              <a:ext cx="947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123H</a:t>
              </a:r>
              <a:endParaRPr lang="zh-CN" altLang="en-US" sz="2000" dirty="0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215639" y="5686089"/>
            <a:ext cx="3818275" cy="421078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执行结果：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CX=1100H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8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4" grpId="0" animBg="1"/>
      <p:bldP spid="138264" grpId="1" animBg="1"/>
      <p:bldP spid="138271" grpId="0" animBg="1"/>
      <p:bldP spid="138272" grpId="0"/>
      <p:bldP spid="138274" grpId="0" animBg="1"/>
      <p:bldP spid="138274" grpId="1" animBg="1"/>
      <p:bldP spid="138275" grpId="0" animBg="1"/>
      <p:bldP spid="138275" grpId="1" animBg="1"/>
      <p:bldP spid="138276" grpId="0" animBg="1"/>
      <p:bldP spid="138276" grpId="1" animBg="1"/>
      <p:bldP spid="138277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EE25B93-AD76-4C01-92A4-7601FC0D356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LEA</a:t>
            </a:r>
            <a:r>
              <a:rPr lang="zh-CN" altLang="en-US" dirty="0"/>
              <a:t>指令在程序中的应用示例</a:t>
            </a:r>
            <a:endParaRPr lang="en-US" altLang="zh-CN" dirty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558088" cy="38322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/>
              <a:t>将数据段中首地址为</a:t>
            </a:r>
            <a:r>
              <a:rPr lang="en-US" altLang="zh-CN" dirty="0"/>
              <a:t>MEM1 </a:t>
            </a:r>
            <a:r>
              <a:rPr lang="zh-CN" altLang="en-US" dirty="0"/>
              <a:t>的50个字节的数据传送到同一逻辑段首地址为</a:t>
            </a:r>
            <a:r>
              <a:rPr lang="en-US" altLang="zh-CN" dirty="0"/>
              <a:t>MEM2</a:t>
            </a:r>
            <a:r>
              <a:rPr lang="zh-CN" altLang="en-US" dirty="0"/>
              <a:t>的区域存放。编写相应的程序段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>          </a:t>
            </a:r>
          </a:p>
        </p:txBody>
      </p:sp>
    </p:spTree>
  </p:cSld>
  <p:clrMapOvr>
    <a:masterClrMapping/>
  </p:clrMapOvr>
  <p:transition spd="med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08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FE900D-C76C-4A04-BA28-5BF0460BBFD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2622550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5289550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LEA</a:t>
            </a:r>
            <a:r>
              <a:rPr lang="zh-CN" altLang="en-US" dirty="0"/>
              <a:t>指令在程序中的应用示例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35369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76388" y="26876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952500" y="3567113"/>
            <a:ext cx="2285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取源地址到地址指针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87425" y="4447490"/>
            <a:ext cx="2251074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5365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2546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987425" y="4473575"/>
            <a:ext cx="2251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取目标地址到指针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5416550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送数据块长度到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2606675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3460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43751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349567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441007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540385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64166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30797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3994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4908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3003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193675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39179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48323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5899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5822950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6584950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1936750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1936750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5594350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2089150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2089150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51577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5911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3" name="流程图: 终止 2"/>
          <p:cNvSpPr/>
          <p:nvPr/>
        </p:nvSpPr>
        <p:spPr bwMode="auto">
          <a:xfrm>
            <a:off x="5029200" y="6356350"/>
            <a:ext cx="1487016" cy="427038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3" grpId="0"/>
      <p:bldP spid="142355" grpId="0"/>
      <p:bldP spid="142361" grpId="0" animBg="1"/>
      <p:bldP spid="142362" grpId="0" animBg="1"/>
      <p:bldP spid="142364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5" grpId="0" animBg="1"/>
      <p:bldP spid="142376" grpId="0" animBg="1"/>
      <p:bldP spid="142377" grpId="0" animBg="1"/>
      <p:bldP spid="142378" grpId="0" animBg="1"/>
      <p:bldP spid="142379" grpId="0" animBg="1"/>
      <p:bldP spid="142381" grpId="0" animBg="1"/>
      <p:bldP spid="142383" grpId="0" animBg="1"/>
      <p:bldP spid="142386" grpId="0"/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D8923CA-8BEF-4D69-A78F-79B87207EED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LEA</a:t>
            </a:r>
            <a:r>
              <a:rPr lang="zh-CN" altLang="en-US" dirty="0"/>
              <a:t>指令在程序中的应用示例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4895850" cy="43164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              LEA   ESI，MEM1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              LEA   EDI，MEM2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              MOV  CL，50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NEXT： MOV  AL，[ESI]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              MOV  [EDI]，AL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>
                <a:solidFill>
                  <a:srgbClr val="FF0000"/>
                </a:solidFill>
              </a:rPr>
              <a:t>INC    ESI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INC    EDI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DEC   CL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JNZ   NEXT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40388" y="2346325"/>
            <a:ext cx="2819400" cy="3962400"/>
            <a:chOff x="3553" y="1478"/>
            <a:chExt cx="1776" cy="2496"/>
          </a:xfrm>
        </p:grpSpPr>
        <p:sp>
          <p:nvSpPr>
            <p:cNvPr id="76806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6807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8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6818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6819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76820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MEM1</a:t>
              </a:r>
            </a:p>
          </p:txBody>
        </p:sp>
        <p:sp>
          <p:nvSpPr>
            <p:cNvPr id="76821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76822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34H</a:t>
              </a:r>
            </a:p>
          </p:txBody>
        </p:sp>
        <p:sp>
          <p:nvSpPr>
            <p:cNvPr id="76823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MEM2</a:t>
              </a: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44B14CB-4885-4978-84F1-D8B61F84ADB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060575"/>
            <a:ext cx="7772400" cy="15128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/>
              <a:t>LAHF    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的低8位装入</a:t>
            </a:r>
            <a:r>
              <a:rPr lang="en-US" altLang="zh-CN" dirty="0"/>
              <a:t>AH</a:t>
            </a:r>
            <a:endParaRPr lang="zh-CN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847850" y="4910138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77914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41338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72580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68008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62674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6672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57340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5200650" y="49101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133850" y="48720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SF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6775450" y="4872038"/>
            <a:ext cx="748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PF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708650" y="48466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AF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667250" y="48720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ZF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7778750" y="48720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CF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4133850" y="4071938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52006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46672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57340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2674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68008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72580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7791450" y="4071938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 flipV="1">
            <a:off x="4413250" y="445293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 flipV="1">
            <a:off x="8020050" y="445293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5734050" y="43767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….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3454400" y="40274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AH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539750" y="48926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FLAGS</a:t>
            </a: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1695450" y="45291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16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8027988" y="45291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16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3957638" y="36925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16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47493" name="Text Box 37"/>
          <p:cNvSpPr txBox="1">
            <a:spLocks noChangeArrowheads="1"/>
          </p:cNvSpPr>
          <p:nvPr/>
        </p:nvSpPr>
        <p:spPr bwMode="auto">
          <a:xfrm>
            <a:off x="7918450" y="36909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16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900113" y="5876925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70000"/>
            </a:pPr>
            <a:r>
              <a:rPr lang="en-US" altLang="zh-CN">
                <a:ea typeface="宋体" pitchFamily="2" charset="-122"/>
              </a:rPr>
              <a:t>  SAHF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3276600" y="5876925"/>
            <a:ext cx="4392613" cy="541338"/>
          </a:xfrm>
          <a:prstGeom prst="rect">
            <a:avLst/>
          </a:prstGeom>
          <a:solidFill>
            <a:srgbClr val="FF6600"/>
          </a:solidFill>
          <a:ln w="22225">
            <a:solidFill>
              <a:srgbClr val="FF6600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执行与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LAHF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相反的操作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14313"/>
            <a:ext cx="8280920" cy="1462087"/>
          </a:xfrm>
        </p:spPr>
        <p:txBody>
          <a:bodyPr/>
          <a:lstStyle/>
          <a:p>
            <a:r>
              <a:rPr lang="zh-CN" altLang="en-US" dirty="0"/>
              <a:t>四、标志位操作指令</a:t>
            </a:r>
            <a:r>
              <a:rPr lang="en-US" altLang="zh-CN" dirty="0"/>
              <a:t>LAHF/SAHF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 animBg="1"/>
      <p:bldP spid="147461" grpId="0" animBg="1"/>
      <p:bldP spid="147462" grpId="0" animBg="1"/>
      <p:bldP spid="147463" grpId="0" animBg="1"/>
      <p:bldP spid="147464" grpId="0" animBg="1"/>
      <p:bldP spid="147465" grpId="0" animBg="1"/>
      <p:bldP spid="147466" grpId="0" animBg="1"/>
      <p:bldP spid="147467" grpId="0" animBg="1"/>
      <p:bldP spid="147468" grpId="0" animBg="1"/>
      <p:bldP spid="147469" grpId="0"/>
      <p:bldP spid="147470" grpId="0"/>
      <p:bldP spid="147471" grpId="0"/>
      <p:bldP spid="147472" grpId="0"/>
      <p:bldP spid="147473" grpId="0"/>
      <p:bldP spid="147474" grpId="0" animBg="1"/>
      <p:bldP spid="147475" grpId="0" animBg="1"/>
      <p:bldP spid="147476" grpId="0" animBg="1"/>
      <p:bldP spid="147477" grpId="0" animBg="1"/>
      <p:bldP spid="147478" grpId="0" animBg="1"/>
      <p:bldP spid="147479" grpId="0" animBg="1"/>
      <p:bldP spid="147480" grpId="0" animBg="1"/>
      <p:bldP spid="147481" grpId="0" animBg="1"/>
      <p:bldP spid="147482" grpId="0" animBg="1"/>
      <p:bldP spid="147486" grpId="0" animBg="1"/>
      <p:bldP spid="147487" grpId="0"/>
      <p:bldP spid="147488" grpId="0"/>
      <p:bldP spid="147489" grpId="0"/>
      <p:bldP spid="147490" grpId="0"/>
      <p:bldP spid="147491" grpId="0"/>
      <p:bldP spid="147492" grpId="0"/>
      <p:bldP spid="147493" grpId="0"/>
      <p:bldP spid="147495" grpId="0"/>
      <p:bldP spid="14749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2F4A3E3-B13F-4625-B034-0F2929D7FAC1}" type="slidenum">
              <a:rPr lang="zh-CN" altLang="en-US" sz="1400" b="0" smtClean="0">
                <a:solidFill>
                  <a:schemeClr val="bg2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65</a:t>
            </a:fld>
            <a:endParaRPr lang="en-US" altLang="zh-CN" sz="1400" b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81850" cy="1462088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ea typeface="华文行楷" pitchFamily="2" charset="-122"/>
              </a:rPr>
              <a:t>算术运算类指令</a:t>
            </a:r>
          </a:p>
        </p:txBody>
      </p:sp>
    </p:spTree>
  </p:cSld>
  <p:clrMapOvr>
    <a:masterClrMapping/>
  </p:clrMapOvr>
  <p:transition spd="med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3C14CBC-F392-420E-93BE-144865F501D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算术运算类指令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133600"/>
            <a:ext cx="4038600" cy="2667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加法运算指令</a:t>
            </a:r>
          </a:p>
          <a:p>
            <a:pPr eaLnBrk="1" hangingPunct="1"/>
            <a:r>
              <a:rPr lang="zh-CN" altLang="en-US" sz="3200" dirty="0"/>
              <a:t>减法运算指令</a:t>
            </a:r>
          </a:p>
          <a:p>
            <a:pPr eaLnBrk="1" hangingPunct="1"/>
            <a:r>
              <a:rPr lang="zh-CN" altLang="en-US" sz="3200" dirty="0"/>
              <a:t>乘法指令</a:t>
            </a:r>
          </a:p>
          <a:p>
            <a:pPr eaLnBrk="1" hangingPunct="1"/>
            <a:r>
              <a:rPr lang="zh-CN" altLang="en-US" sz="3200" dirty="0"/>
              <a:t>除法指令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11188" y="5013325"/>
            <a:ext cx="8243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算术运算指令的执行大多对状态标志位会产生影响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539C4C2-EB47-40F5-9725-8E75337D2906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一、加法指令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3" y="2263775"/>
            <a:ext cx="5410200" cy="2438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    普通加法指令</a:t>
            </a:r>
            <a:r>
              <a:rPr lang="en-US" altLang="zh-CN" dirty="0"/>
              <a:t>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带进位位的加法指令</a:t>
            </a:r>
            <a:r>
              <a:rPr lang="en-US" altLang="zh-CN" dirty="0"/>
              <a:t>ADC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    加1指令</a:t>
            </a:r>
            <a:r>
              <a:rPr lang="en-US" altLang="zh-CN" dirty="0"/>
              <a:t>INC</a:t>
            </a:r>
          </a:p>
        </p:txBody>
      </p:sp>
      <p:sp>
        <p:nvSpPr>
          <p:cNvPr id="82949" name="AutoShape 4"/>
          <p:cNvSpPr>
            <a:spLocks/>
          </p:cNvSpPr>
          <p:nvPr/>
        </p:nvSpPr>
        <p:spPr bwMode="auto">
          <a:xfrm>
            <a:off x="2195513" y="2565400"/>
            <a:ext cx="215900" cy="1260475"/>
          </a:xfrm>
          <a:prstGeom prst="leftBrace">
            <a:avLst>
              <a:gd name="adj1" fmla="val 4865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114425" y="4675188"/>
            <a:ext cx="749002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加法指令对操作数的要求与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指令基本相同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E520686-6EC7-4BC8-A1DA-382F3ED4872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1.</a:t>
            </a:r>
            <a:r>
              <a:rPr lang="zh-CN" altLang="en-US" sz="4000" dirty="0"/>
              <a:t> </a:t>
            </a:r>
            <a:r>
              <a:rPr lang="en-US" altLang="zh-CN" sz="4000" b="1" dirty="0"/>
              <a:t>ADD</a:t>
            </a:r>
            <a:r>
              <a:rPr lang="zh-CN" altLang="en-US" dirty="0"/>
              <a:t>指令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621337" cy="2706687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ADD  OPRD1，OPRD2</a:t>
            </a:r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OPRD1+OPRD2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657725" y="3903663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899592" y="4169297"/>
            <a:ext cx="6935143" cy="535531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指令的执行对全部6个状态标志位都产生影响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8625" y="369252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OPRD1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4D61FE-A5B1-4D6F-B151-20C16C2243A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ADD</a:t>
            </a:r>
            <a:r>
              <a:rPr lang="zh-CN" altLang="en-US"/>
              <a:t>指令例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5028728" cy="176294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MOV  AL，78H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ADD  AL，99H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指令执行后6个状态标志位的状态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712" y="3226495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kern="0"/>
              <a:t>       01111000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kern="0"/>
              <a:t> +   10011001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kern="0"/>
              <a:t>       00010001</a:t>
            </a:r>
            <a:endParaRPr lang="zh-CN" altLang="en-US" sz="2400" kern="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946374" y="4269482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06960" y="4301531"/>
            <a:ext cx="360040" cy="461665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3224" y="5110151"/>
            <a:ext cx="4687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标志位状态：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CF=             SF=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AF=             ZF=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PF=            OF=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60233" y="5099039"/>
            <a:ext cx="4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47977" y="508518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31468" y="5658592"/>
            <a:ext cx="4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939664" y="565859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9427" y="6180108"/>
            <a:ext cx="4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947977" y="616766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C05BA20-C843-4C0C-8F68-EB8C61C5855E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指令格式：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071688"/>
            <a:ext cx="7772400" cy="714375"/>
          </a:xfrm>
        </p:spPr>
        <p:txBody>
          <a:bodyPr/>
          <a:lstStyle/>
          <a:p>
            <a:pPr eaLnBrk="1" hangingPunct="1"/>
            <a:r>
              <a:rPr lang="zh-CN" altLang="en-US"/>
              <a:t>根据操作数的数量，指令可以有以下格式：</a:t>
            </a:r>
            <a:r>
              <a:rPr lang="zh-CN" altLang="zh-CN"/>
              <a:t>                                                   </a:t>
            </a:r>
            <a:endParaRPr lang="zh-CN" alt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311275" y="3216275"/>
            <a:ext cx="260350" cy="1727200"/>
          </a:xfrm>
          <a:prstGeom prst="leftBrace">
            <a:avLst>
              <a:gd name="adj1" fmla="val 602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671638" y="3000375"/>
            <a:ext cx="6257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零操作数指令：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操作码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单操作数指令：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操作码  操作数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双操作数指令：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操作码  操作数，操作数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多操作数指令：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三操作数及以上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8F8C923-1C7D-48B1-97AA-DC672FCC1F5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2.</a:t>
            </a:r>
            <a:r>
              <a:rPr lang="en-US" altLang="zh-CN" sz="4000"/>
              <a:t> </a:t>
            </a:r>
            <a:r>
              <a:rPr lang="en-US" altLang="zh-CN" sz="4000" b="1"/>
              <a:t>ADC</a:t>
            </a:r>
            <a:r>
              <a:rPr lang="zh-CN" altLang="en-US"/>
              <a:t>指令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4"/>
            <a:ext cx="7772400" cy="432075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ADD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 </a:t>
            </a:r>
            <a:r>
              <a:rPr lang="en-US" altLang="zh-CN" dirty="0"/>
              <a:t>OPRD1+OPRD2+CF             OPRD1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注意：</a:t>
            </a:r>
            <a:r>
              <a:rPr lang="en-US" altLang="zh-CN" dirty="0"/>
              <a:t>CF</a:t>
            </a:r>
            <a:r>
              <a:rPr lang="zh-CN" altLang="en-US" dirty="0"/>
              <a:t>是该指令执行前的值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ADC</a:t>
            </a:r>
            <a:r>
              <a:rPr lang="zh-CN" altLang="en-US" dirty="0">
                <a:solidFill>
                  <a:srgbClr val="FF0000"/>
                </a:solidFill>
              </a:rPr>
              <a:t>指令常用于多字节数相加，使用前要先将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清零。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4937125" y="410686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134FD80-3794-40D8-B867-313C70E8581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ADC</a:t>
            </a:r>
            <a:r>
              <a:rPr lang="zh-CN" altLang="en-US" dirty="0"/>
              <a:t>指令应用例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求两个大数的和，两个数的长度都为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字节。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829175" cy="45799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LEA  ESI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M1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LEA  EDI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M2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MOV CL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20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CLC                         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；使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CF=0</a:t>
            </a:r>
          </a:p>
          <a:p>
            <a:pPr marL="985838" indent="-985838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NEXT 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>
                <a:ea typeface="宋体" pitchFamily="2" charset="-122"/>
              </a:rPr>
              <a:t>MOV AL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[ESI]</a:t>
            </a:r>
          </a:p>
          <a:p>
            <a:pPr marL="985838" indent="-985838" eaLnBrk="1" hangingPunct="1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      ADC [EDI]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AL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INC ESI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INC EDI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DEC CL 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JNZ NEXT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             HLT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99163" y="2346325"/>
            <a:ext cx="2460625" cy="3962400"/>
            <a:chOff x="3779" y="1478"/>
            <a:chExt cx="1550" cy="2496"/>
          </a:xfrm>
        </p:grpSpPr>
        <p:sp>
          <p:nvSpPr>
            <p:cNvPr id="88070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8071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4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8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8082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8083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1" lang="en-US" altLang="zh-CN" sz="2400" b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8084" name="Text Box 19"/>
            <p:cNvSpPr txBox="1">
              <a:spLocks noChangeArrowheads="1"/>
            </p:cNvSpPr>
            <p:nvPr/>
          </p:nvSpPr>
          <p:spPr bwMode="auto">
            <a:xfrm>
              <a:off x="3806" y="2046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M1</a:t>
              </a:r>
            </a:p>
          </p:txBody>
        </p:sp>
        <p:sp>
          <p:nvSpPr>
            <p:cNvPr id="88085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88086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94H</a:t>
              </a:r>
            </a:p>
          </p:txBody>
        </p:sp>
        <p:sp>
          <p:nvSpPr>
            <p:cNvPr id="88087" name="Text Box 22"/>
            <p:cNvSpPr txBox="1">
              <a:spLocks noChangeArrowheads="1"/>
            </p:cNvSpPr>
            <p:nvPr/>
          </p:nvSpPr>
          <p:spPr bwMode="auto">
            <a:xfrm>
              <a:off x="3779" y="3097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M2</a:t>
              </a: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189788" y="489528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80H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185027" y="530701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14H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35496" y="4060825"/>
            <a:ext cx="1728192" cy="876299"/>
          </a:xfrm>
          <a:prstGeom prst="wedgeEllipseCallout">
            <a:avLst>
              <a:gd name="adj1" fmla="val 79023"/>
              <a:gd name="adj2" fmla="val -30468"/>
            </a:avLst>
          </a:prstGeom>
          <a:solidFill>
            <a:schemeClr val="accent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为什么要用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ADC?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444BC7B-C755-4838-9CB2-B0C28AD4DECA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3.</a:t>
            </a:r>
            <a:r>
              <a:rPr lang="en-US" altLang="zh-CN" sz="4000" dirty="0"/>
              <a:t> </a:t>
            </a:r>
            <a:r>
              <a:rPr lang="en-US" altLang="zh-CN" sz="4000" b="1" dirty="0"/>
              <a:t>INC</a:t>
            </a:r>
            <a:r>
              <a:rPr lang="zh-CN" altLang="en-US" dirty="0"/>
              <a:t>指令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INC  OPRD</a:t>
            </a:r>
          </a:p>
          <a:p>
            <a:pPr eaLnBrk="1" hangingPunct="1"/>
            <a:r>
              <a:rPr lang="zh-CN" altLang="en-US" dirty="0"/>
              <a:t>操作：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OPRD+1            OPRD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INC</a:t>
            </a:r>
            <a:r>
              <a:rPr lang="zh-CN" altLang="en-US" dirty="0"/>
              <a:t>指令执行不影响</a:t>
            </a:r>
            <a:r>
              <a:rPr lang="en-US" altLang="zh-CN" dirty="0"/>
              <a:t>CF</a:t>
            </a:r>
            <a:r>
              <a:rPr lang="zh-CN" altLang="en-US" dirty="0"/>
              <a:t>标志</a:t>
            </a:r>
            <a:endParaRPr lang="en-US" altLang="zh-CN" dirty="0"/>
          </a:p>
          <a:p>
            <a:pPr eaLnBrk="1" hangingPunct="1">
              <a:spcBef>
                <a:spcPct val="400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常用于在程序中修改地址指针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3775075" y="44084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4427984" y="1916832"/>
            <a:ext cx="1981200" cy="762000"/>
          </a:xfrm>
          <a:prstGeom prst="wedgeRectCallout">
            <a:avLst>
              <a:gd name="adj1" fmla="val -83736"/>
              <a:gd name="adj2" fmla="val 59167"/>
            </a:avLst>
          </a:prstGeom>
          <a:ln>
            <a:headEnd type="none" w="sm" len="sm"/>
            <a:tailEnd type="none" w="lg" len="lg"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不能是段寄存器或立即数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56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8" grpId="0" animBg="1"/>
      <p:bldP spid="155658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C1B8779-8D67-415D-8311-4243E7931FB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01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二、减法指令</a:t>
            </a:r>
          </a:p>
        </p:txBody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54288" y="2170113"/>
            <a:ext cx="5334000" cy="31242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普通减法指令</a:t>
            </a:r>
            <a:r>
              <a:rPr lang="en-US" altLang="zh-CN" dirty="0"/>
              <a:t>SUB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带借位的减法指令</a:t>
            </a:r>
            <a:r>
              <a:rPr lang="en-US" altLang="zh-CN" dirty="0"/>
              <a:t>SBB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减1指令</a:t>
            </a:r>
            <a:r>
              <a:rPr lang="en-US" altLang="zh-CN" dirty="0"/>
              <a:t>DEC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比较指令</a:t>
            </a:r>
            <a:r>
              <a:rPr lang="en-US" altLang="zh-CN" dirty="0"/>
              <a:t>CMP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求补指令</a:t>
            </a:r>
            <a:r>
              <a:rPr lang="en-US" altLang="zh-CN" dirty="0"/>
              <a:t>NEG</a:t>
            </a:r>
          </a:p>
        </p:txBody>
      </p:sp>
      <p:sp>
        <p:nvSpPr>
          <p:cNvPr id="90117" name="AutoShape 1028"/>
          <p:cNvSpPr>
            <a:spLocks/>
          </p:cNvSpPr>
          <p:nvPr/>
        </p:nvSpPr>
        <p:spPr bwMode="auto">
          <a:xfrm>
            <a:off x="2195513" y="2511425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6677" name="Text Box 1029"/>
          <p:cNvSpPr txBox="1">
            <a:spLocks noChangeArrowheads="1"/>
          </p:cNvSpPr>
          <p:nvPr/>
        </p:nvSpPr>
        <p:spPr bwMode="auto">
          <a:xfrm>
            <a:off x="611188" y="535781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减法指令对操作数的要求与对应的加法指令相同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55DF2A-139D-4DCC-99E6-05140651D4A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1.</a:t>
            </a:r>
            <a:r>
              <a:rPr lang="zh-CN" altLang="en-US" sz="4000"/>
              <a:t> </a:t>
            </a:r>
            <a:r>
              <a:rPr lang="en-US" altLang="zh-CN" sz="4000" b="1"/>
              <a:t>SUB</a:t>
            </a:r>
            <a:r>
              <a:rPr lang="zh-CN" altLang="en-US"/>
              <a:t>指令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362585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SUB  OPRD1，OPRD2</a:t>
            </a:r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/>
              <a:t>OPRD1- OPRD2              OPRD1</a:t>
            </a:r>
          </a:p>
          <a:p>
            <a:pPr eaLnBrk="1" hangingPunct="1">
              <a:spcBef>
                <a:spcPct val="75000"/>
              </a:spcBef>
              <a:spcAft>
                <a:spcPct val="300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对标志位的影响与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zh-CN" altLang="en-US" dirty="0">
                <a:solidFill>
                  <a:srgbClr val="FF0000"/>
                </a:solidFill>
              </a:rPr>
              <a:t>指令同</a:t>
            </a: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4270375" y="3908425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64D82E-F3F0-48D1-AAB5-0C87612D4D3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2.</a:t>
            </a:r>
            <a:r>
              <a:rPr lang="en-US" altLang="zh-CN" sz="4000" dirty="0"/>
              <a:t> </a:t>
            </a:r>
            <a:r>
              <a:rPr lang="en-US" altLang="zh-CN" sz="4000" b="1" dirty="0"/>
              <a:t>SBB</a:t>
            </a:r>
            <a:r>
              <a:rPr lang="zh-CN" altLang="en-US" dirty="0"/>
              <a:t>指令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2122488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SUB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dirty="0"/>
              <a:t>OPRD1- OPRD2- CF             OPRD1</a:t>
            </a:r>
            <a:endParaRPr lang="zh-CN" altLang="en-US" dirty="0"/>
          </a:p>
        </p:txBody>
      </p:sp>
      <p:sp>
        <p:nvSpPr>
          <p:cNvPr id="158724" name="Line 1028"/>
          <p:cNvSpPr>
            <a:spLocks noChangeShapeType="1"/>
          </p:cNvSpPr>
          <p:nvPr/>
        </p:nvSpPr>
        <p:spPr bwMode="auto">
          <a:xfrm>
            <a:off x="4830763" y="4337050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BD22474-1FB6-4B17-A818-75A2D1DFFE2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3.</a:t>
            </a:r>
            <a:r>
              <a:rPr lang="en-US" altLang="zh-CN" sz="4000" dirty="0"/>
              <a:t> </a:t>
            </a:r>
            <a:r>
              <a:rPr lang="en-US" altLang="zh-CN" sz="4000" b="1" dirty="0"/>
              <a:t>DEC</a:t>
            </a:r>
            <a:r>
              <a:rPr lang="zh-CN" altLang="en-US" dirty="0"/>
              <a:t>指令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格式：</a:t>
            </a:r>
          </a:p>
          <a:p>
            <a:pPr lvl="1" eaLnBrk="1" hangingPunct="1"/>
            <a:r>
              <a:rPr lang="en-US" altLang="zh-CN"/>
              <a:t>DEC  OPRD</a:t>
            </a:r>
          </a:p>
          <a:p>
            <a:pPr eaLnBrk="1" hangingPunct="1"/>
            <a:r>
              <a:rPr lang="zh-CN" altLang="en-US"/>
              <a:t>操作：</a:t>
            </a:r>
          </a:p>
          <a:p>
            <a:pPr lvl="1" eaLnBrk="1" hangingPunct="1"/>
            <a:r>
              <a:rPr lang="en-US" altLang="zh-CN"/>
              <a:t>OPRD - 1            OPRD</a:t>
            </a:r>
            <a:endParaRPr lang="zh-CN" altLang="en-US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3521075" y="390525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827584" y="4672218"/>
            <a:ext cx="7961312" cy="110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指令对操作数的要求以及对标志的影响与</a:t>
            </a: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</a:rPr>
              <a:t>INC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相同</a:t>
            </a:r>
          </a:p>
          <a:p>
            <a:pPr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楷体_GB2312" pitchFamily="49" charset="-122"/>
              </a:rPr>
              <a:t>指令常用于在程序中修改计数值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5905" y="2345531"/>
            <a:ext cx="4916488" cy="140176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zh-CN" altLang="zh-CN" dirty="0">
                <a:solidFill>
                  <a:schemeClr val="bg2"/>
                </a:solidFill>
              </a:rPr>
              <a:t>                 MOV  AL，10H</a:t>
            </a:r>
            <a:br>
              <a:rPr lang="zh-CN" altLang="zh-CN" dirty="0">
                <a:solidFill>
                  <a:schemeClr val="bg2"/>
                </a:solidFill>
              </a:rPr>
            </a:br>
            <a:r>
              <a:rPr lang="zh-CN" altLang="zh-CN" dirty="0">
                <a:solidFill>
                  <a:schemeClr val="bg2"/>
                </a:solidFill>
              </a:rPr>
              <a:t>       LOP： DEC    AL</a:t>
            </a:r>
            <a:br>
              <a:rPr lang="zh-CN" altLang="zh-CN" dirty="0">
                <a:solidFill>
                  <a:schemeClr val="bg2"/>
                </a:solidFill>
              </a:rPr>
            </a:br>
            <a:r>
              <a:rPr lang="zh-CN" altLang="zh-CN" dirty="0">
                <a:solidFill>
                  <a:schemeClr val="bg2"/>
                </a:solidFill>
              </a:rPr>
              <a:t>                     JNC     LOP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0128" y="4005064"/>
            <a:ext cx="81391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/>
              <a:t>上述程序段中</a:t>
            </a:r>
            <a:r>
              <a:rPr lang="zh-CN" altLang="en-US" dirty="0"/>
              <a:t>错误地使用了</a:t>
            </a:r>
            <a:r>
              <a:rPr lang="en-US" altLang="zh-CN" dirty="0"/>
              <a:t>CF</a:t>
            </a:r>
            <a:r>
              <a:rPr lang="zh-CN" altLang="en-US" dirty="0"/>
              <a:t>标志位，</a:t>
            </a:r>
            <a:r>
              <a:rPr lang="en-US" altLang="zh-CN" dirty="0"/>
              <a:t>DEC</a:t>
            </a:r>
            <a:r>
              <a:rPr lang="zh-CN" altLang="en-US" dirty="0"/>
              <a:t>指令不影响</a:t>
            </a:r>
            <a:r>
              <a:rPr lang="en-US" altLang="zh-CN" dirty="0"/>
              <a:t>CF</a:t>
            </a:r>
            <a:r>
              <a:rPr lang="zh-CN" altLang="en-US" dirty="0"/>
              <a:t>标志。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627784" y="110231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实现一个计数循环程序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7164288" y="2345531"/>
            <a:ext cx="936104" cy="14017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7042150" y="2492896"/>
            <a:ext cx="1202258" cy="12241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32344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BE9A3CC-A598-4A2E-8FA7-21851544200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应用程序示例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4640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                MOV  BL，2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NEXT1 ：MOV  CX，0FFFFH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NEXT2： DEC  CX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                JNZ  NEXT2         </a:t>
            </a:r>
            <a:r>
              <a:rPr lang="en-US" altLang="zh-CN" sz="2400">
                <a:solidFill>
                  <a:schemeClr val="tx1"/>
                </a:solidFill>
              </a:rPr>
              <a:t>; ZF=0</a:t>
            </a:r>
            <a:r>
              <a:rPr lang="zh-CN" altLang="en-US" sz="2400">
                <a:solidFill>
                  <a:schemeClr val="tx1"/>
                </a:solidFill>
              </a:rPr>
              <a:t>转</a:t>
            </a:r>
            <a:r>
              <a:rPr lang="en-US" altLang="zh-CN" sz="2400">
                <a:solidFill>
                  <a:schemeClr val="tx1"/>
                </a:solidFill>
              </a:rPr>
              <a:t>NEXT2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                DEC  BL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                JNZ  NEXT1         </a:t>
            </a:r>
            <a:r>
              <a:rPr lang="en-US" altLang="zh-CN" sz="2400">
                <a:solidFill>
                  <a:schemeClr val="tx1"/>
                </a:solidFill>
              </a:rPr>
              <a:t>; ZF=0</a:t>
            </a:r>
            <a:r>
              <a:rPr lang="zh-CN" altLang="en-US" sz="2400">
                <a:solidFill>
                  <a:schemeClr val="tx1"/>
                </a:solidFill>
              </a:rPr>
              <a:t>转</a:t>
            </a:r>
            <a:r>
              <a:rPr lang="en-US" altLang="zh-CN" sz="2400">
                <a:solidFill>
                  <a:schemeClr val="tx1"/>
                </a:solidFill>
              </a:rPr>
              <a:t>NEXT1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                HLT                      </a:t>
            </a:r>
            <a:r>
              <a:rPr lang="en-US" altLang="zh-CN" sz="2400">
                <a:solidFill>
                  <a:schemeClr val="tx1"/>
                </a:solidFill>
              </a:rPr>
              <a:t>; </a:t>
            </a:r>
            <a:r>
              <a:rPr lang="zh-CN" altLang="en-US" sz="2400">
                <a:solidFill>
                  <a:schemeClr val="tx1"/>
                </a:solidFill>
              </a:rPr>
              <a:t>暂停执行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BB685CF-F673-4E72-BEC1-F75019EC7AD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4.</a:t>
            </a:r>
            <a:r>
              <a:rPr lang="en-US" altLang="zh-CN" sz="4000" dirty="0"/>
              <a:t> </a:t>
            </a:r>
            <a:r>
              <a:rPr lang="en-US" altLang="zh-CN" sz="4000" b="1" dirty="0"/>
              <a:t>NEG</a:t>
            </a:r>
            <a:r>
              <a:rPr lang="zh-CN" altLang="en-US" dirty="0"/>
              <a:t>指令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NEG  OPRD</a:t>
            </a:r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/>
              <a:t>0 - </a:t>
            </a:r>
            <a:r>
              <a:rPr lang="en-US" altLang="zh-CN" dirty="0"/>
              <a:t>OPRD            </a:t>
            </a:r>
            <a:r>
              <a:rPr lang="en-US" altLang="zh-CN" dirty="0" err="1"/>
              <a:t>OPRD</a:t>
            </a:r>
            <a:endParaRPr lang="zh-CN" altLang="en-US" dirty="0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3405188" y="3962400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4462463" y="2019300"/>
            <a:ext cx="1981200" cy="762000"/>
          </a:xfrm>
          <a:prstGeom prst="wedgeRectCallout">
            <a:avLst>
              <a:gd name="adj1" fmla="val -84856"/>
              <a:gd name="adj2" fmla="val 6562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8/16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/32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位寄存器或存储器操作数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971600" y="4340225"/>
            <a:ext cx="770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用0减去操作数，相当于对该操作数求补，但不是补码。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1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7" grpId="1" animBg="1"/>
      <p:bldP spid="1617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C8A38ED-71C5-4D5F-9B0F-0E0A09C163D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三、指令中的操作数的类型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213" y="2492375"/>
            <a:ext cx="3529012" cy="2633663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zh-CN" altLang="en-US"/>
              <a:t>立即数</a:t>
            </a: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zh-CN" altLang="en-US"/>
              <a:t>寄存器</a:t>
            </a:r>
            <a:endParaRPr lang="zh-CN" altLang="en-US"/>
          </a:p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kumimoji="1" lang="zh-CN" altLang="en-US"/>
              <a:t>存储器</a:t>
            </a:r>
          </a:p>
        </p:txBody>
      </p:sp>
      <p:sp>
        <p:nvSpPr>
          <p:cNvPr id="53252" name="AutoShape 4"/>
          <p:cNvSpPr>
            <a:spLocks/>
          </p:cNvSpPr>
          <p:nvPr/>
        </p:nvSpPr>
        <p:spPr bwMode="auto">
          <a:xfrm>
            <a:off x="1212850" y="2820988"/>
            <a:ext cx="336550" cy="1512887"/>
          </a:xfrm>
          <a:prstGeom prst="leftBrace">
            <a:avLst>
              <a:gd name="adj1" fmla="val 3746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870200" y="2820988"/>
            <a:ext cx="61118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AutoShape 8"/>
          <p:cNvSpPr>
            <a:spLocks/>
          </p:cNvSpPr>
          <p:nvPr/>
        </p:nvSpPr>
        <p:spPr bwMode="auto">
          <a:xfrm rot="10800000">
            <a:off x="2941638" y="3613150"/>
            <a:ext cx="200025" cy="792163"/>
          </a:xfrm>
          <a:prstGeom prst="leftBrace">
            <a:avLst>
              <a:gd name="adj1" fmla="val 3300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490913" y="2555875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ea typeface="宋体" pitchFamily="2" charset="-122"/>
              </a:rPr>
              <a:t>表征参加操作的数据本身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228975" y="3741738"/>
            <a:ext cx="431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ea typeface="宋体" pitchFamily="2" charset="-122"/>
              </a:rPr>
              <a:t>表征数据存放的地址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5" grpId="0" animBg="1"/>
      <p:bldP spid="53256" grpId="0" animBg="1"/>
      <p:bldP spid="53257" grpId="0"/>
      <p:bldP spid="5325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对标志位的影响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435623"/>
          </a:xfrm>
        </p:spPr>
        <p:txBody>
          <a:bodyPr/>
          <a:lstStyle/>
          <a:p>
            <a:r>
              <a:rPr lang="zh-CN" altLang="zh-CN" dirty="0">
                <a:solidFill>
                  <a:schemeClr val="bg2"/>
                </a:solidFill>
              </a:rPr>
              <a:t>NEG指令将影响标志PF、AF、ZF、SF、CF和OF。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对进位标志CF的影响</a:t>
            </a:r>
          </a:p>
          <a:p>
            <a:pPr lvl="1"/>
            <a:r>
              <a:rPr lang="zh-CN" altLang="zh-CN" dirty="0">
                <a:solidFill>
                  <a:schemeClr val="bg2"/>
                </a:solidFill>
              </a:rPr>
              <a:t>只有当操作数为零时，进位标志CF被置零，其它情况都被置1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对溢出标志OF的影响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zh-CN" dirty="0">
                <a:solidFill>
                  <a:schemeClr val="bg2"/>
                </a:solidFill>
              </a:rPr>
              <a:t>当字节操作数为-128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80H</a:t>
            </a:r>
            <a:r>
              <a:rPr lang="zh-CN" altLang="en-US" dirty="0">
                <a:solidFill>
                  <a:schemeClr val="bg2"/>
                </a:solidFill>
              </a:rPr>
              <a:t>）</a:t>
            </a:r>
            <a:r>
              <a:rPr lang="zh-CN" altLang="zh-CN" dirty="0">
                <a:solidFill>
                  <a:schemeClr val="bg2"/>
                </a:solidFill>
              </a:rPr>
              <a:t>，或字操作数为</a:t>
            </a:r>
            <a:r>
              <a:rPr lang="en-US" altLang="zh-CN" dirty="0">
                <a:solidFill>
                  <a:schemeClr val="bg2"/>
                </a:solidFill>
              </a:rPr>
              <a:t>      </a:t>
            </a:r>
            <a:r>
              <a:rPr lang="zh-CN" altLang="zh-CN" dirty="0">
                <a:solidFill>
                  <a:schemeClr val="bg2"/>
                </a:solidFill>
              </a:rPr>
              <a:t>-32768</a:t>
            </a:r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8000H</a:t>
            </a:r>
            <a:r>
              <a:rPr lang="zh-CN" altLang="en-US" dirty="0">
                <a:solidFill>
                  <a:schemeClr val="bg2"/>
                </a:solidFill>
              </a:rPr>
              <a:t>）或双字操作数为</a:t>
            </a:r>
            <a:r>
              <a:rPr lang="en-US" altLang="zh-CN" dirty="0">
                <a:solidFill>
                  <a:schemeClr val="bg2"/>
                </a:solidFill>
              </a:rPr>
              <a:t>80000000H</a:t>
            </a:r>
            <a:r>
              <a:rPr lang="zh-CN" altLang="zh-CN" dirty="0">
                <a:solidFill>
                  <a:schemeClr val="bg2"/>
                </a:solidFill>
              </a:rPr>
              <a:t>时，结果将无变化，但溢出标志OF被置1</a:t>
            </a:r>
            <a:r>
              <a:rPr lang="en-US" altLang="zh-CN" dirty="0">
                <a:solidFill>
                  <a:schemeClr val="bg2"/>
                </a:solidFill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87277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B988F5-5665-4D8E-B1DF-188EF7417B3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5.</a:t>
            </a:r>
            <a:r>
              <a:rPr lang="en-US" altLang="zh-CN" sz="4000" dirty="0"/>
              <a:t> </a:t>
            </a:r>
            <a:r>
              <a:rPr lang="en-US" altLang="zh-CN" sz="4000" b="1" dirty="0"/>
              <a:t>CMP</a:t>
            </a:r>
            <a:r>
              <a:rPr lang="zh-CN" altLang="en-US" dirty="0"/>
              <a:t>指令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4824"/>
            <a:ext cx="7488237" cy="38100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格式：</a:t>
            </a:r>
          </a:p>
          <a:p>
            <a:pPr lvl="1" eaLnBrk="1" hangingPunct="1"/>
            <a:r>
              <a:rPr lang="en-US" altLang="zh-CN" dirty="0"/>
              <a:t>CMP  OPRD1，OPRD2</a:t>
            </a:r>
          </a:p>
          <a:p>
            <a:pPr eaLnBrk="1" hangingPunct="1"/>
            <a:r>
              <a:rPr lang="zh-CN" altLang="en-US" sz="2400" dirty="0"/>
              <a:t>操作：</a:t>
            </a:r>
          </a:p>
          <a:p>
            <a:pPr lvl="1" eaLnBrk="1" hangingPunct="1"/>
            <a:r>
              <a:rPr lang="en-US" altLang="zh-CN" dirty="0"/>
              <a:t>OPRD1- OPRD2    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指令执行的结果不影响目标操作数，仅影响标志位！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sz="2400" dirty="0"/>
              <a:t>用途：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用于比较两个数的大小，可作为条件转移指令转移的条件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指令对操作数的要求及对标志位的影响与</a:t>
            </a:r>
            <a:r>
              <a:rPr lang="en-US" altLang="zh-CN" sz="2400" dirty="0">
                <a:solidFill>
                  <a:srgbClr val="FF0000"/>
                </a:solidFill>
              </a:rPr>
              <a:t>SUB</a:t>
            </a:r>
            <a:r>
              <a:rPr lang="zh-CN" altLang="en-US" sz="2400" dirty="0">
                <a:solidFill>
                  <a:srgbClr val="FF0000"/>
                </a:solidFill>
              </a:rPr>
              <a:t>指令相同</a:t>
            </a:r>
          </a:p>
          <a:p>
            <a:pPr eaLnBrk="1" hangingPunct="1"/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63E9F43-E97F-4F8F-82DD-078927F116D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CMP</a:t>
            </a:r>
            <a:r>
              <a:rPr lang="zh-CN" altLang="en-US"/>
              <a:t>指令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71688"/>
            <a:ext cx="7772400" cy="3733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dirty="0"/>
              <a:t>用途：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用于比较两个数的大小，可作为条件转移指令转移的条件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指令对操作数的要求及对标志位的影响与</a:t>
            </a:r>
            <a:r>
              <a:rPr lang="en-US" altLang="zh-CN" dirty="0">
                <a:solidFill>
                  <a:srgbClr val="FF0000"/>
                </a:solidFill>
              </a:rPr>
              <a:t>SUB</a:t>
            </a:r>
            <a:r>
              <a:rPr lang="zh-CN" altLang="en-US" dirty="0">
                <a:solidFill>
                  <a:srgbClr val="FF0000"/>
                </a:solidFill>
              </a:rPr>
              <a:t>指令相同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9C69E0-8AD7-4F9A-942F-627946031BA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两个数大小的比较</a:t>
            </a:r>
            <a:endParaRPr lang="zh-CN" alt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772816"/>
            <a:ext cx="6624910" cy="4104729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sz="2400" dirty="0"/>
              <a:t>比较两个无符号数：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/>
              <a:t> 例如：</a:t>
            </a:r>
            <a:r>
              <a:rPr lang="en-US" altLang="zh-CN" sz="2400" dirty="0"/>
              <a:t>CMP  AX，BX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两个数的大小由</a:t>
            </a:r>
            <a:r>
              <a:rPr lang="en-US" altLang="zh-CN" sz="2400" dirty="0">
                <a:solidFill>
                  <a:srgbClr val="FF0000"/>
                </a:solidFill>
              </a:rPr>
              <a:t>CF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ZF</a:t>
            </a:r>
            <a:r>
              <a:rPr lang="zh-CN" altLang="en-US" sz="2400" dirty="0">
                <a:solidFill>
                  <a:srgbClr val="FF0000"/>
                </a:solidFill>
              </a:rPr>
              <a:t>来判断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若  </a:t>
            </a:r>
            <a:r>
              <a:rPr lang="en-US" altLang="zh-CN" sz="2400" dirty="0"/>
              <a:t>AX </a:t>
            </a:r>
            <a:r>
              <a:rPr lang="en-US" altLang="zh-CN" sz="2400" dirty="0">
                <a:cs typeface="Arial" charset="0"/>
              </a:rPr>
              <a:t>&gt; BX</a:t>
            </a:r>
            <a:endParaRPr lang="en-US" altLang="zh-CN" sz="2400" dirty="0"/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/>
              <a:t>   若  </a:t>
            </a:r>
            <a:r>
              <a:rPr lang="en-US" altLang="zh-CN" sz="2400" dirty="0"/>
              <a:t>AX </a:t>
            </a:r>
            <a:r>
              <a:rPr lang="en-US" altLang="zh-CN" sz="2400" dirty="0">
                <a:cs typeface="Arial" charset="0"/>
              </a:rPr>
              <a:t>&lt; BX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>
                <a:cs typeface="Arial" charset="0"/>
              </a:rPr>
              <a:t>   </a:t>
            </a:r>
            <a:r>
              <a:rPr lang="zh-CN" altLang="en-US" sz="2400" dirty="0">
                <a:cs typeface="Arial" charset="0"/>
              </a:rPr>
              <a:t>若  </a:t>
            </a:r>
            <a:r>
              <a:rPr lang="en-US" altLang="zh-CN" sz="2400" dirty="0">
                <a:cs typeface="Arial" charset="0"/>
              </a:rPr>
              <a:t>AX = BX 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sz="2400" dirty="0">
                <a:cs typeface="Arial" charset="0"/>
              </a:rPr>
              <a:t>有专门的判断无符号数大小指令：</a:t>
            </a:r>
            <a:r>
              <a:rPr lang="en-US" altLang="zh-CN" sz="2400" dirty="0"/>
              <a:t>JA/JAE/JB/JBE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>
                <a:cs typeface="Arial" charset="0"/>
              </a:rPr>
              <a:t>即在比较指令后执行判断指令</a:t>
            </a:r>
            <a:endParaRPr lang="en-US" altLang="zh-CN" sz="2400" dirty="0">
              <a:cs typeface="Arial" charset="0"/>
            </a:endParaRP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endParaRPr lang="zh-CN" altLang="en-US" sz="24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4211960" y="3359756"/>
            <a:ext cx="24488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CF=0,ZF=0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212474" y="3846159"/>
            <a:ext cx="23048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CF=1,ZF=0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29797" y="4308466"/>
            <a:ext cx="12969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ZF=1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  <p:bldP spid="164871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398CE71-4DBF-4EFD-AEDA-C41E03D034D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44824"/>
            <a:ext cx="6989763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dirty="0"/>
              <a:t>比较两个带符号数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       CMP  AX，BX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rgbClr val="FF0000"/>
                </a:solidFill>
              </a:rPr>
              <a:t>两个数的大小由</a:t>
            </a:r>
            <a:r>
              <a:rPr lang="en-US" altLang="zh-CN" u="sng" dirty="0">
                <a:solidFill>
                  <a:srgbClr val="FF0000"/>
                </a:solidFill>
              </a:rPr>
              <a:t>OF</a:t>
            </a:r>
            <a:r>
              <a:rPr lang="zh-CN" altLang="en-US" u="sng" dirty="0">
                <a:solidFill>
                  <a:srgbClr val="FF0000"/>
                </a:solidFill>
              </a:rPr>
              <a:t>、</a:t>
            </a:r>
            <a:r>
              <a:rPr lang="en-US" altLang="zh-CN" u="sng" dirty="0">
                <a:solidFill>
                  <a:srgbClr val="FF0000"/>
                </a:solidFill>
              </a:rPr>
              <a:t>SF</a:t>
            </a:r>
            <a:r>
              <a:rPr lang="zh-CN" altLang="en-US" u="sng" dirty="0">
                <a:solidFill>
                  <a:srgbClr val="FF0000"/>
                </a:solidFill>
              </a:rPr>
              <a:t>和</a:t>
            </a:r>
            <a:r>
              <a:rPr lang="en-US" altLang="zh-CN" u="sng" dirty="0">
                <a:solidFill>
                  <a:srgbClr val="FF0000"/>
                </a:solidFill>
              </a:rPr>
              <a:t>ZF</a:t>
            </a:r>
            <a:r>
              <a:rPr lang="zh-CN" altLang="en-US" u="sng" dirty="0">
                <a:solidFill>
                  <a:srgbClr val="FF0000"/>
                </a:solidFill>
              </a:rPr>
              <a:t>共同决定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OF=SF,ZF=0</a:t>
            </a:r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AX </a:t>
            </a:r>
            <a:r>
              <a:rPr lang="en-US" altLang="zh-CN" dirty="0">
                <a:solidFill>
                  <a:schemeClr val="tx1"/>
                </a:solidFill>
                <a:cs typeface="Arial" charset="0"/>
              </a:rPr>
              <a:t>&gt; BX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SF,ZF=0</a:t>
            </a:r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AX </a:t>
            </a:r>
            <a:r>
              <a:rPr lang="en-US" altLang="zh-CN" dirty="0">
                <a:solidFill>
                  <a:schemeClr val="tx1"/>
                </a:solidFill>
                <a:cs typeface="Arial" charset="0"/>
              </a:rPr>
              <a:t>&lt; BX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cs typeface="Arial" charset="0"/>
              </a:rPr>
              <a:t>        ZF=1                     AX=BX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cs typeface="Arial" charset="0"/>
              </a:rPr>
              <a:t>有专门的判断带符号数大小的指令：</a:t>
            </a:r>
            <a:endParaRPr lang="en-US" altLang="zh-CN" dirty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JG/JGE/JL/JLE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8660" name="AutoShape 4"/>
          <p:cNvSpPr>
            <a:spLocks/>
          </p:cNvSpPr>
          <p:nvPr/>
        </p:nvSpPr>
        <p:spPr bwMode="auto">
          <a:xfrm>
            <a:off x="1619250" y="4077072"/>
            <a:ext cx="144438" cy="1512167"/>
          </a:xfrm>
          <a:prstGeom prst="leftBrace">
            <a:avLst>
              <a:gd name="adj1" fmla="val 29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F0078ED-BECF-4D46-B8F7-ECFBD06F6D66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CMP</a:t>
            </a:r>
            <a:r>
              <a:rPr lang="zh-CN" altLang="en-US" dirty="0"/>
              <a:t>指令示例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778500" y="2600325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5778500" y="3003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>
            <a:off x="5778500" y="3384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5778500" y="3765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5778500" y="4832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5778500" y="5213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778500" y="59531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H="1">
            <a:off x="5778500" y="2111375"/>
            <a:ext cx="17463" cy="447357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>
            <a:off x="7378700" y="2182813"/>
            <a:ext cx="1588" cy="4402137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1" name="Freeform 13"/>
          <p:cNvSpPr>
            <a:spLocks/>
          </p:cNvSpPr>
          <p:nvPr/>
        </p:nvSpPr>
        <p:spPr bwMode="auto">
          <a:xfrm>
            <a:off x="5748338" y="6402388"/>
            <a:ext cx="1631950" cy="388937"/>
          </a:xfrm>
          <a:custGeom>
            <a:avLst/>
            <a:gdLst>
              <a:gd name="T0" fmla="*/ 0 w 1028"/>
              <a:gd name="T1" fmla="*/ 2147483647 h 245"/>
              <a:gd name="T2" fmla="*/ 2147483647 w 1028"/>
              <a:gd name="T3" fmla="*/ 2147483647 h 245"/>
              <a:gd name="T4" fmla="*/ 2147483647 w 1028"/>
              <a:gd name="T5" fmla="*/ 2147483647 h 245"/>
              <a:gd name="T6" fmla="*/ 2147483647 w 1028"/>
              <a:gd name="T7" fmla="*/ 2147483647 h 245"/>
              <a:gd name="T8" fmla="*/ 2147483647 w 1028"/>
              <a:gd name="T9" fmla="*/ 2147483647 h 245"/>
              <a:gd name="T10" fmla="*/ 2147483647 w 1028"/>
              <a:gd name="T11" fmla="*/ 2147483647 h 245"/>
              <a:gd name="T12" fmla="*/ 2147483647 w 1028"/>
              <a:gd name="T13" fmla="*/ 0 h 245"/>
              <a:gd name="T14" fmla="*/ 2147483647 w 1028"/>
              <a:gd name="T15" fmla="*/ 2147483647 h 245"/>
              <a:gd name="T16" fmla="*/ 2147483647 w 1028"/>
              <a:gd name="T17" fmla="*/ 2147483647 h 245"/>
              <a:gd name="T18" fmla="*/ 2147483647 w 1028"/>
              <a:gd name="T19" fmla="*/ 2147483647 h 245"/>
              <a:gd name="T20" fmla="*/ 2147483647 w 1028"/>
              <a:gd name="T21" fmla="*/ 2147483647 h 245"/>
              <a:gd name="T22" fmla="*/ 2147483647 w 1028"/>
              <a:gd name="T23" fmla="*/ 2147483647 h 245"/>
              <a:gd name="T24" fmla="*/ 2147483647 w 1028"/>
              <a:gd name="T25" fmla="*/ 2147483647 h 245"/>
              <a:gd name="T26" fmla="*/ 2147483647 w 1028"/>
              <a:gd name="T27" fmla="*/ 2147483647 h 245"/>
              <a:gd name="T28" fmla="*/ 2147483647 w 1028"/>
              <a:gd name="T29" fmla="*/ 2147483647 h 245"/>
              <a:gd name="T30" fmla="*/ 2147483647 w 1028"/>
              <a:gd name="T31" fmla="*/ 2147483647 h 245"/>
              <a:gd name="T32" fmla="*/ 2147483647 w 1028"/>
              <a:gd name="T33" fmla="*/ 2147483647 h 245"/>
              <a:gd name="T34" fmla="*/ 2147483647 w 1028"/>
              <a:gd name="T35" fmla="*/ 2147483647 h 245"/>
              <a:gd name="T36" fmla="*/ 2147483647 w 1028"/>
              <a:gd name="T37" fmla="*/ 2147483647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8"/>
              <a:gd name="T58" fmla="*/ 0 h 245"/>
              <a:gd name="T59" fmla="*/ 1028 w 1028"/>
              <a:gd name="T60" fmla="*/ 245 h 2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2" name="Freeform 14"/>
          <p:cNvSpPr>
            <a:spLocks/>
          </p:cNvSpPr>
          <p:nvPr/>
        </p:nvSpPr>
        <p:spPr bwMode="auto">
          <a:xfrm>
            <a:off x="5773738" y="1916113"/>
            <a:ext cx="1606550" cy="339725"/>
          </a:xfrm>
          <a:custGeom>
            <a:avLst/>
            <a:gdLst>
              <a:gd name="T0" fmla="*/ 0 w 1012"/>
              <a:gd name="T1" fmla="*/ 2147483647 h 214"/>
              <a:gd name="T2" fmla="*/ 2147483647 w 1012"/>
              <a:gd name="T3" fmla="*/ 2147483647 h 214"/>
              <a:gd name="T4" fmla="*/ 2147483647 w 1012"/>
              <a:gd name="T5" fmla="*/ 2147483647 h 214"/>
              <a:gd name="T6" fmla="*/ 2147483647 w 1012"/>
              <a:gd name="T7" fmla="*/ 0 h 214"/>
              <a:gd name="T8" fmla="*/ 2147483647 w 1012"/>
              <a:gd name="T9" fmla="*/ 2147483647 h 214"/>
              <a:gd name="T10" fmla="*/ 2147483647 w 1012"/>
              <a:gd name="T11" fmla="*/ 2147483647 h 214"/>
              <a:gd name="T12" fmla="*/ 2147483647 w 1012"/>
              <a:gd name="T13" fmla="*/ 2147483647 h 214"/>
              <a:gd name="T14" fmla="*/ 2147483647 w 1012"/>
              <a:gd name="T15" fmla="*/ 2147483647 h 214"/>
              <a:gd name="T16" fmla="*/ 2147483647 w 1012"/>
              <a:gd name="T17" fmla="*/ 2147483647 h 214"/>
              <a:gd name="T18" fmla="*/ 2147483647 w 1012"/>
              <a:gd name="T19" fmla="*/ 2147483647 h 214"/>
              <a:gd name="T20" fmla="*/ 2147483647 w 1012"/>
              <a:gd name="T21" fmla="*/ 2147483647 h 214"/>
              <a:gd name="T22" fmla="*/ 2147483647 w 1012"/>
              <a:gd name="T23" fmla="*/ 2147483647 h 214"/>
              <a:gd name="T24" fmla="*/ 2147483647 w 1012"/>
              <a:gd name="T25" fmla="*/ 2147483647 h 214"/>
              <a:gd name="T26" fmla="*/ 2147483647 w 1012"/>
              <a:gd name="T27" fmla="*/ 2147483647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12"/>
              <a:gd name="T43" fmla="*/ 0 h 214"/>
              <a:gd name="T44" fmla="*/ 1012 w 1012"/>
              <a:gd name="T45" fmla="*/ 214 h 2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5778500" y="26003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6311900" y="2066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6311900" y="60293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6311900" y="40481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┇</a:t>
            </a:r>
            <a:r>
              <a:rPr kumimoji="1" lang="en-US" altLang="zh-CN" sz="24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4762500" y="47593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</a:t>
            </a:r>
          </a:p>
        </p:txBody>
      </p:sp>
      <p:sp>
        <p:nvSpPr>
          <p:cNvPr id="171028" name="Text Box 20"/>
          <p:cNvSpPr txBox="1">
            <a:spLocks noChangeArrowheads="1"/>
          </p:cNvSpPr>
          <p:nvPr/>
        </p:nvSpPr>
        <p:spPr bwMode="auto">
          <a:xfrm>
            <a:off x="4864100" y="25495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BUF</a:t>
            </a:r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6146800" y="25749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XXH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6159500" y="29813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XXH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6159500" y="33623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XXH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1331641" y="3141663"/>
            <a:ext cx="315146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在20个无符号数中</a:t>
            </a:r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</a:rPr>
              <a:t>找出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最大的数，并将其存放在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单元中。</a:t>
            </a:r>
          </a:p>
        </p:txBody>
      </p:sp>
      <p:cxnSp>
        <p:nvCxnSpPr>
          <p:cNvPr id="171034" name="AutoShape 26"/>
          <p:cNvCxnSpPr>
            <a:cxnSpLocks noChangeShapeType="1"/>
          </p:cNvCxnSpPr>
          <p:nvPr/>
        </p:nvCxnSpPr>
        <p:spPr bwMode="auto">
          <a:xfrm rot="16200000" flipH="1">
            <a:off x="3374232" y="3761581"/>
            <a:ext cx="234950" cy="2160587"/>
          </a:xfrm>
          <a:prstGeom prst="bentConnector2">
            <a:avLst/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171013" grpId="0" animBg="1"/>
      <p:bldP spid="171014" grpId="0" animBg="1"/>
      <p:bldP spid="171015" grpId="0" animBg="1"/>
      <p:bldP spid="171016" grpId="0" animBg="1"/>
      <p:bldP spid="171017" grpId="0" animBg="1"/>
      <p:bldP spid="171018" grpId="0" animBg="1"/>
      <p:bldP spid="171019" grpId="0" animBg="1"/>
      <p:bldP spid="171020" grpId="0" animBg="1"/>
      <p:bldP spid="171021" grpId="0" animBg="1"/>
      <p:bldP spid="171022" grpId="0" animBg="1"/>
      <p:bldP spid="171023" grpId="0" animBg="1"/>
      <p:bldP spid="171024" grpId="0"/>
      <p:bldP spid="171025" grpId="0"/>
      <p:bldP spid="171026" grpId="0"/>
      <p:bldP spid="171027" grpId="0"/>
      <p:bldP spid="171028" grpId="0"/>
      <p:bldP spid="171029" grpId="0"/>
      <p:bldP spid="171030" grpId="0"/>
      <p:bldP spid="171031" grpId="0"/>
      <p:bldP spid="17103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0C5A7E-E742-4529-BE6B-6154A8809EFE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实现程序</a:t>
            </a:r>
            <a:endParaRPr lang="zh-CN" altLang="en-US" dirty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109788"/>
            <a:ext cx="5329237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</a:t>
            </a:r>
            <a:r>
              <a:rPr lang="en-US" altLang="zh-CN" sz="2400" dirty="0"/>
              <a:t>LEA EBX，MAX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  LEA ESI，BUF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  MOV CL，20-1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  MOV AL，[ESI]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NEXT：INC   ESI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  CMP AL，[ESI]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  JNC  GOON</a:t>
            </a:r>
            <a:r>
              <a:rPr lang="en-US" altLang="zh-CN" dirty="0"/>
              <a:t>    </a:t>
            </a:r>
            <a:r>
              <a:rPr lang="en-US" altLang="zh-CN" sz="2000" dirty="0">
                <a:solidFill>
                  <a:srgbClr val="A50021"/>
                </a:solidFill>
              </a:rPr>
              <a:t>；CF=0</a:t>
            </a:r>
            <a:r>
              <a:rPr lang="zh-CN" altLang="en-US" sz="2000" dirty="0">
                <a:solidFill>
                  <a:srgbClr val="A50021"/>
                </a:solidFill>
              </a:rPr>
              <a:t>转移</a:t>
            </a:r>
            <a:endParaRPr lang="zh-CN" altLang="en-US" dirty="0">
              <a:solidFill>
                <a:srgbClr val="A5002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</a:t>
            </a:r>
            <a:r>
              <a:rPr lang="en-US" altLang="zh-CN" sz="2400" dirty="0"/>
              <a:t>MOV  AL, [ESI]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5158929" y="2138358"/>
            <a:ext cx="378504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GOON：DEC  CL</a:t>
            </a:r>
          </a:p>
          <a:p>
            <a:pPr eaLnBrk="1" hangingPunct="1"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  JNZ  NEXT</a:t>
            </a:r>
          </a:p>
          <a:p>
            <a:pPr eaLnBrk="1" hangingPunct="1"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  MOV [EBX]，AL</a:t>
            </a:r>
          </a:p>
          <a:p>
            <a:pPr eaLnBrk="1" hangingPunct="1"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</a:t>
            </a:r>
            <a:r>
              <a:rPr kumimoji="1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HLT</a:t>
            </a:r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>
            <a:off x="5148064" y="1844675"/>
            <a:ext cx="0" cy="50133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Dot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C866473-103B-42ED-A3A2-A9BBCB6C986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87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三、乘法指令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6738" y="2060575"/>
            <a:ext cx="5105400" cy="15113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/>
              <a:t>无符号的乘法指令</a:t>
            </a:r>
            <a:r>
              <a:rPr lang="en-US" altLang="zh-CN"/>
              <a:t>MUL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带符号的乘法指令</a:t>
            </a:r>
            <a:r>
              <a:rPr lang="en-US" altLang="zh-CN"/>
              <a:t>IMUL</a:t>
            </a:r>
            <a:endParaRPr lang="zh-CN" altLang="en-US"/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1619250" y="2235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0" y="3323684"/>
            <a:ext cx="8943975" cy="31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261938" indent="-2619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15963" indent="-274638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900113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00113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00113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001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注意点：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latin typeface="楷体_GB2312" pitchFamily="49" charset="-122"/>
              </a:rPr>
              <a:t>运算结果长度是乘数的两倍，即</a:t>
            </a:r>
            <a:r>
              <a:rPr kumimoji="1" lang="en-US" altLang="zh-CN" dirty="0">
                <a:latin typeface="楷体_GB2312" pitchFamily="49" charset="-122"/>
              </a:rPr>
              <a:t>8</a:t>
            </a:r>
            <a:r>
              <a:rPr kumimoji="1" lang="zh-CN" altLang="en-US" dirty="0">
                <a:latin typeface="楷体_GB2312" pitchFamily="49" charset="-122"/>
              </a:rPr>
              <a:t>位</a:t>
            </a:r>
            <a:r>
              <a:rPr kumimoji="1" lang="en-US" altLang="zh-CN" dirty="0">
                <a:latin typeface="楷体_GB2312" pitchFamily="49" charset="-122"/>
              </a:rPr>
              <a:t>-&gt;16</a:t>
            </a:r>
            <a:r>
              <a:rPr kumimoji="1" lang="zh-CN" altLang="en-US" dirty="0">
                <a:latin typeface="楷体_GB2312" pitchFamily="49" charset="-122"/>
              </a:rPr>
              <a:t>位，</a:t>
            </a:r>
            <a:r>
              <a:rPr kumimoji="1" lang="en-US" altLang="zh-CN" dirty="0">
                <a:latin typeface="楷体_GB2312" pitchFamily="49" charset="-122"/>
              </a:rPr>
              <a:t>16</a:t>
            </a:r>
            <a:r>
              <a:rPr kumimoji="1" lang="zh-CN" altLang="en-US" dirty="0">
                <a:latin typeface="楷体_GB2312" pitchFamily="49" charset="-122"/>
              </a:rPr>
              <a:t>位</a:t>
            </a:r>
            <a:r>
              <a:rPr kumimoji="1" lang="en-US" altLang="zh-CN" dirty="0">
                <a:latin typeface="楷体_GB2312" pitchFamily="49" charset="-122"/>
              </a:rPr>
              <a:t>-&gt;32</a:t>
            </a:r>
            <a:r>
              <a:rPr kumimoji="1" lang="zh-CN" altLang="en-US" dirty="0">
                <a:latin typeface="楷体_GB2312" pitchFamily="49" charset="-122"/>
              </a:rPr>
              <a:t>位</a:t>
            </a:r>
            <a:r>
              <a:rPr kumimoji="1" lang="en-US" altLang="zh-CN" dirty="0">
                <a:latin typeface="楷体_GB2312" pitchFamily="49" charset="-122"/>
              </a:rPr>
              <a:t>…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latin typeface="楷体_GB2312" pitchFamily="49" charset="-122"/>
              </a:rPr>
              <a:t>乘法指令采用隐含寻址，隐含的是存放被乘数的累加器</a:t>
            </a:r>
            <a:r>
              <a:rPr kumimoji="1" lang="en-US" altLang="zh-CN" dirty="0">
                <a:latin typeface="楷体_GB2312" pitchFamily="49" charset="-122"/>
              </a:rPr>
              <a:t>AL</a:t>
            </a:r>
            <a:r>
              <a:rPr kumimoji="1" lang="zh-CN" altLang="en-US" dirty="0">
                <a:latin typeface="楷体_GB2312" pitchFamily="49" charset="-122"/>
              </a:rPr>
              <a:t>或</a:t>
            </a:r>
            <a:r>
              <a:rPr kumimoji="1" lang="en-US" altLang="zh-CN" dirty="0">
                <a:latin typeface="楷体_GB2312" pitchFamily="49" charset="-122"/>
              </a:rPr>
              <a:t>AX</a:t>
            </a:r>
            <a:r>
              <a:rPr kumimoji="1" lang="zh-CN" altLang="en-US" dirty="0">
                <a:latin typeface="楷体_GB2312" pitchFamily="49" charset="-122"/>
              </a:rPr>
              <a:t>或</a:t>
            </a:r>
            <a:r>
              <a:rPr kumimoji="1" lang="en-US" altLang="zh-CN" dirty="0">
                <a:latin typeface="楷体_GB2312" pitchFamily="49" charset="-122"/>
              </a:rPr>
              <a:t>EAX</a:t>
            </a:r>
            <a:r>
              <a:rPr kumimoji="1" lang="zh-CN" altLang="en-US" dirty="0">
                <a:latin typeface="楷体_GB2312" pitchFamily="49" charset="-122"/>
              </a:rPr>
              <a:t>及存放结果的</a:t>
            </a:r>
            <a:r>
              <a:rPr kumimoji="1" lang="en-US" altLang="zh-CN" dirty="0">
                <a:latin typeface="楷体_GB2312" pitchFamily="49" charset="-122"/>
              </a:rPr>
              <a:t>AX，DX</a:t>
            </a:r>
            <a:r>
              <a:rPr kumimoji="1" lang="zh-CN" altLang="en-US" dirty="0">
                <a:latin typeface="楷体_GB2312" pitchFamily="49" charset="-122"/>
              </a:rPr>
              <a:t>，</a:t>
            </a:r>
            <a:r>
              <a:rPr kumimoji="1" lang="en-US" altLang="zh-CN" dirty="0">
                <a:latin typeface="楷体_GB2312" pitchFamily="49" charset="-122"/>
              </a:rPr>
              <a:t>EDX；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500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latin typeface="楷体_GB2312" pitchFamily="49" charset="-122"/>
              </a:rPr>
              <a:t>若运算结果的高半部分是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无效数值</a:t>
            </a:r>
            <a:r>
              <a:rPr kumimoji="1" lang="zh-CN" altLang="en-US" dirty="0">
                <a:latin typeface="楷体_GB2312" pitchFamily="49" charset="-122"/>
              </a:rPr>
              <a:t>，则</a:t>
            </a:r>
            <a:r>
              <a:rPr kumimoji="1" lang="en-US" altLang="zh-CN" dirty="0">
                <a:latin typeface="楷体_GB2312" pitchFamily="49" charset="-122"/>
              </a:rPr>
              <a:t>OF=CF=0</a:t>
            </a:r>
            <a:r>
              <a:rPr kumimoji="1" lang="zh-CN" altLang="en-US" dirty="0">
                <a:latin typeface="楷体_GB2312" pitchFamily="49" charset="-122"/>
              </a:rPr>
              <a:t>，否则</a:t>
            </a:r>
            <a:r>
              <a:rPr kumimoji="1" lang="en-US" altLang="zh-CN" dirty="0">
                <a:latin typeface="楷体_GB2312" pitchFamily="49" charset="-122"/>
              </a:rPr>
              <a:t>OF=CF=1</a:t>
            </a:r>
            <a:r>
              <a:rPr kumimoji="1" lang="zh-CN" altLang="en-US" dirty="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1. </a:t>
            </a:r>
            <a:r>
              <a:rPr lang="zh-CN" altLang="en-US" dirty="0"/>
              <a:t>无符号数乘法指令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1971297"/>
            <a:ext cx="874871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指令格式：</a:t>
            </a:r>
            <a:r>
              <a:rPr lang="zh-CN" altLang="zh-CN" sz="2800" b="1" dirty="0">
                <a:solidFill>
                  <a:srgbClr val="0000CC"/>
                </a:solidFill>
              </a:rPr>
              <a:t>MUL    OPRD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0000CC"/>
                </a:solidFill>
              </a:rPr>
              <a:t>OPRD</a:t>
            </a:r>
            <a:r>
              <a:rPr lang="zh-CN" altLang="zh-CN" sz="2400" b="1" dirty="0"/>
              <a:t>提供乘法运算的一个操作数，</a:t>
            </a:r>
            <a:r>
              <a:rPr lang="zh-CN" altLang="zh-CN" sz="2400" b="1" dirty="0">
                <a:solidFill>
                  <a:schemeClr val="hlink"/>
                </a:solidFill>
              </a:rPr>
              <a:t>只能是寄存器或存储器操作数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指令的</a:t>
            </a:r>
            <a:r>
              <a:rPr lang="zh-CN" altLang="zh-CN" sz="2400" b="1" dirty="0"/>
              <a:t>另一操作数隐含使用AL或AX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EAX</a:t>
            </a:r>
            <a:r>
              <a:rPr lang="zh-CN" altLang="zh-CN" sz="2400" b="1" dirty="0"/>
              <a:t>寄存器。</a:t>
            </a:r>
            <a:endParaRPr lang="en-US" altLang="zh-CN" sz="2400" b="1" dirty="0"/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/>
              <a:t>结果存放在AX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字节运算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或DX</a:t>
            </a:r>
            <a:r>
              <a:rPr lang="en-US" altLang="zh-CN" sz="2400" b="1" dirty="0"/>
              <a:t>:</a:t>
            </a:r>
            <a:r>
              <a:rPr lang="zh-CN" altLang="zh-CN" sz="2400" b="1" dirty="0"/>
              <a:t>AX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字乘法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EDX:EAX(</a:t>
            </a:r>
            <a:r>
              <a:rPr lang="zh-CN" altLang="en-US" sz="2400" b="1" dirty="0"/>
              <a:t>双字乘法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中。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3608" y="5013176"/>
            <a:ext cx="7056784" cy="156966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b="1" dirty="0"/>
              <a:t>字节运算：</a:t>
            </a:r>
            <a:r>
              <a:rPr lang="zh-CN" altLang="en-US" sz="2400" b="1" dirty="0">
                <a:latin typeface="宋体" pitchFamily="2" charset="-122"/>
              </a:rPr>
              <a:t>AX&lt;=(AL)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latin typeface="宋体" pitchFamily="2" charset="-122"/>
              </a:rPr>
              <a:t>×(OPRD)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字运算 ：DX:AX&lt;= (AX)×(OPRD)</a:t>
            </a:r>
            <a:endParaRPr lang="en-US" altLang="zh-CN" sz="2400" b="1" dirty="0">
              <a:latin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双字运算：</a:t>
            </a:r>
            <a:r>
              <a:rPr lang="en-US" altLang="zh-CN" sz="2400" b="1" dirty="0">
                <a:latin typeface="宋体" pitchFamily="2" charset="-122"/>
              </a:rPr>
              <a:t>EDX:EAX&lt;=(EAX)</a:t>
            </a:r>
            <a:r>
              <a:rPr lang="zh-CN" altLang="en-US" sz="2400" b="1" dirty="0">
                <a:latin typeface="宋体" pitchFamily="2" charset="-122"/>
              </a:rPr>
              <a:t> ×(OPRD)</a:t>
            </a:r>
          </a:p>
        </p:txBody>
      </p:sp>
    </p:spTree>
    <p:extLst>
      <p:ext uri="{BB962C8B-B14F-4D97-AF65-F5344CB8AC3E}">
        <p14:creationId xmlns:p14="http://schemas.microsoft.com/office/powerpoint/2010/main" val="241573761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73388" y="6305548"/>
            <a:ext cx="2133600" cy="365125"/>
          </a:xfrm>
        </p:spPr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1354" y="198224"/>
            <a:ext cx="8207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/>
              <a:t>MUL只对CF和OF标志产生有效影响,其他标志位的值不确定。</a:t>
            </a:r>
            <a:endParaRPr lang="en-US" altLang="zh-CN" sz="2800" b="1" dirty="0"/>
          </a:p>
          <a:p>
            <a:pPr marL="457200" indent="-457200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/>
              <a:t>若结果的AH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字节运算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或DX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字运算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EDX(</a:t>
            </a:r>
            <a:r>
              <a:rPr lang="zh-CN" altLang="en-US" sz="2800" b="1" dirty="0"/>
              <a:t>双字运算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为全0，则CF=OF=0，否则 CF=OF=1。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1354" y="2673784"/>
            <a:ext cx="653335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2、带符号数乘法指令IMUL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9308" y="3320115"/>
            <a:ext cx="828972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CC"/>
                </a:solidFill>
              </a:rPr>
              <a:t>指令格式：IMUL   OPRD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IMUL</a:t>
            </a:r>
            <a:r>
              <a:rPr lang="zh-CN" altLang="zh-CN" sz="2800" b="1" dirty="0"/>
              <a:t>的功能除了操作数是带符号外，其余与MUL指令相同。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2553" y="4920553"/>
            <a:ext cx="8433943" cy="138499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对标志位的影响：若乘积的高半部</a:t>
            </a:r>
            <a:r>
              <a:rPr lang="zh-CN" altLang="en-US" sz="2800" b="1" dirty="0"/>
              <a:t>（</a:t>
            </a:r>
            <a:r>
              <a:rPr lang="zh-CN" altLang="zh-CN" sz="2800" b="1" dirty="0"/>
              <a:t>AH或DX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EDX</a:t>
            </a:r>
            <a:r>
              <a:rPr lang="zh-CN" altLang="zh-CN" sz="2800" b="1" dirty="0"/>
              <a:t>）是低半部的符号扩展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不是有效数值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，则CF=OF=0 。否则CF=OF=1 。</a:t>
            </a:r>
          </a:p>
        </p:txBody>
      </p:sp>
    </p:spTree>
    <p:extLst>
      <p:ext uri="{BB962C8B-B14F-4D97-AF65-F5344CB8AC3E}">
        <p14:creationId xmlns:p14="http://schemas.microsoft.com/office/powerpoint/2010/main" val="29722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7" grpId="0" build="p" autoUpdateAnimBg="0"/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237E68-4A76-4E70-B4B4-94E554C67FE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立即数操作数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04137" cy="439261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/>
              <a:t>立即数本身是参加操作的数据，可以是8位或16位、</a:t>
            </a:r>
            <a:r>
              <a:rPr lang="en-US" altLang="zh-CN" dirty="0"/>
              <a:t>32</a:t>
            </a:r>
            <a:r>
              <a:rPr lang="zh-CN" altLang="en-US" dirty="0"/>
              <a:t>位，只能作为源操作数。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例： </a:t>
            </a:r>
            <a:r>
              <a:rPr lang="en-US" altLang="zh-CN" dirty="0"/>
              <a:t>MOV  AX，1234H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/>
              <a:t>MOV  BL，22H 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 MOV EDX, 12345678H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立即数是运算数据本身，无地址含义，故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无法作为目标操作数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 descr="羊皮纸"/>
          <p:cNvSpPr txBox="1">
            <a:spLocks noChangeArrowheads="1"/>
          </p:cNvSpPr>
          <p:nvPr/>
        </p:nvSpPr>
        <p:spPr bwMode="auto">
          <a:xfrm>
            <a:off x="428077" y="415528"/>
            <a:ext cx="846440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例如，对</a:t>
            </a:r>
            <a:r>
              <a:rPr lang="zh-CN" altLang="en-US" sz="2800" b="1" dirty="0"/>
              <a:t>于</a:t>
            </a:r>
            <a:r>
              <a:rPr lang="zh-CN" altLang="zh-CN" sz="2800" b="1" dirty="0"/>
              <a:t>字节乘法：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800" b="1" dirty="0"/>
              <a:t>若乘积的(AH)=11111111，且AL最高位为1，表示符号扩展, 则CF=OF=0；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800" b="1" dirty="0"/>
              <a:t>若乘积的(AH)=00000000，且AL最高为0，表示符号扩展, 则CF=OF=0；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800" b="1" dirty="0"/>
              <a:t>若乘积的(AH)=11111111，但AL最高位为0，不是符号扩展, 则CF=OF=1；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800" b="1" dirty="0"/>
              <a:t>若乘积的(AH)=11111110，不是符号扩展, 则CF=OF=1；</a:t>
            </a:r>
          </a:p>
          <a:p>
            <a:pPr marL="457200" indent="-457200">
              <a:spcBef>
                <a:spcPct val="500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800" b="1" dirty="0"/>
              <a:t>若乘积的(AH)=00000010，不是符号扩展, 则CF=OF=1。</a:t>
            </a:r>
          </a:p>
        </p:txBody>
      </p:sp>
    </p:spTree>
    <p:extLst>
      <p:ext uri="{BB962C8B-B14F-4D97-AF65-F5344CB8AC3E}">
        <p14:creationId xmlns:p14="http://schemas.microsoft.com/office/powerpoint/2010/main" val="2321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70297"/>
            <a:ext cx="7793037" cy="766415"/>
          </a:xfrm>
        </p:spPr>
        <p:txBody>
          <a:bodyPr/>
          <a:lstStyle/>
          <a:p>
            <a:r>
              <a:rPr lang="en-US" altLang="zh-CN" dirty="0"/>
              <a:t>3. 32</a:t>
            </a:r>
            <a:r>
              <a:rPr lang="zh-CN" altLang="en-US" dirty="0"/>
              <a:t>位模式新增</a:t>
            </a:r>
            <a:r>
              <a:rPr lang="en-US" altLang="zh-CN" dirty="0"/>
              <a:t>IMUL</a:t>
            </a:r>
            <a:r>
              <a:rPr lang="zh-CN" altLang="en-US" dirty="0"/>
              <a:t>指令格式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237" y="836712"/>
            <a:ext cx="7772400" cy="5688632"/>
          </a:xfrm>
        </p:spPr>
        <p:txBody>
          <a:bodyPr/>
          <a:lstStyle/>
          <a:p>
            <a:r>
              <a:rPr lang="zh-CN" altLang="en-US" sz="2000" dirty="0"/>
              <a:t>双操作数格式</a:t>
            </a:r>
            <a:r>
              <a:rPr lang="en-US" altLang="zh-CN" sz="2000" dirty="0"/>
              <a:t>: </a:t>
            </a:r>
            <a:r>
              <a:rPr lang="pt-BR" altLang="en-US" sz="2000" dirty="0">
                <a:solidFill>
                  <a:schemeClr val="tx2">
                    <a:lumMod val="75000"/>
                  </a:schemeClr>
                </a:solidFill>
              </a:rPr>
              <a:t>IMUL DEST, SRC </a:t>
            </a:r>
          </a:p>
          <a:p>
            <a:pPr marL="0" indent="0">
              <a:buNone/>
            </a:pPr>
            <a:r>
              <a:rPr lang="pt-BR" altLang="zh-CN" sz="20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指令功能：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DEST&lt;=(DEST)×(SRC)</a:t>
            </a:r>
            <a:endParaRPr lang="en-US" altLang="zh-CN" sz="2000" dirty="0"/>
          </a:p>
          <a:p>
            <a:pPr lvl="1"/>
            <a:r>
              <a:rPr lang="en-US" altLang="zh-CN" sz="2000" dirty="0"/>
              <a:t>16</a:t>
            </a:r>
            <a:r>
              <a:rPr lang="zh-CN" altLang="en-US" sz="2000" dirty="0"/>
              <a:t>位操作数格式：</a:t>
            </a:r>
            <a:endParaRPr lang="en-US" altLang="zh-CN" sz="2000" dirty="0"/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reg16,reg/mem16</a:t>
            </a:r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reg16,imm8/imm16</a:t>
            </a:r>
          </a:p>
          <a:p>
            <a:pPr lvl="1"/>
            <a:r>
              <a:rPr lang="en-US" altLang="zh-CN" sz="2000" dirty="0"/>
              <a:t>32</a:t>
            </a:r>
            <a:r>
              <a:rPr lang="zh-CN" altLang="en-US" sz="2000" dirty="0"/>
              <a:t>位操作数格式：</a:t>
            </a:r>
            <a:endParaRPr lang="en-US" altLang="zh-CN" sz="2000" dirty="0"/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reg32,reg/mem32</a:t>
            </a:r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reg32,imm8/imm16/imm32</a:t>
            </a:r>
          </a:p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三操作数格式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BR" altLang="en-US" sz="2000" dirty="0">
                <a:solidFill>
                  <a:schemeClr val="tx2">
                    <a:lumMod val="75000"/>
                  </a:schemeClr>
                </a:solidFill>
              </a:rPr>
              <a:t>IMUL DEST, SRC1, SRC2</a:t>
            </a:r>
          </a:p>
          <a:p>
            <a:pPr marL="0" indent="0">
              <a:buNone/>
            </a:pPr>
            <a:r>
              <a:rPr lang="pt-BR" altLang="en-US" sz="2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指令功能：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DEST&lt;=(SRC1) ×(SRC1) </a:t>
            </a:r>
            <a:endParaRPr lang="pt-BR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reg16,reg/mem16,imm8/imm16</a:t>
            </a:r>
          </a:p>
          <a:p>
            <a:pPr lvl="2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IMUL reg32,reg/mem32,imm8/imm16/imm32</a:t>
            </a:r>
          </a:p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如果存放结果的目的寄存器中丢弃了乘积高位的有效数值，则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CF=OF=1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，因此使用这些指令后应该检查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CF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标志。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581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DECCA33-C92D-427A-A321-21E8B4F5548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四、除法指令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814979"/>
            <a:ext cx="7848872" cy="262213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u="sng" dirty="0"/>
              <a:t>无符号除法指令</a:t>
            </a:r>
            <a:r>
              <a:rPr lang="zh-CN" altLang="en-US" sz="2400" dirty="0"/>
              <a:t>格式：</a:t>
            </a:r>
          </a:p>
          <a:p>
            <a:pPr marL="457200" lvl="1" indent="0" eaLnBrk="1" hangingPunct="1">
              <a:lnSpc>
                <a:spcPct val="115000"/>
              </a:lnSpc>
              <a:buNone/>
            </a:pPr>
            <a:r>
              <a:rPr lang="en-US" altLang="zh-CN" sz="2000" dirty="0"/>
              <a:t>DIV 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/mem8</a:t>
            </a:r>
            <a:r>
              <a:rPr lang="zh-CN" altLang="en-US" sz="2000" dirty="0"/>
              <a:t>或</a:t>
            </a:r>
            <a:r>
              <a:rPr lang="en-US" altLang="zh-CN" sz="2000" dirty="0"/>
              <a:t>DIV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/mem16</a:t>
            </a:r>
            <a:r>
              <a:rPr lang="zh-CN" altLang="en-US" sz="2000" dirty="0"/>
              <a:t>或</a:t>
            </a:r>
            <a:r>
              <a:rPr lang="en-US" altLang="zh-CN" sz="2000" dirty="0"/>
              <a:t>DIV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/mem32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z="2400" u="sng" dirty="0"/>
              <a:t>有符号除法指令</a:t>
            </a:r>
            <a:r>
              <a:rPr lang="zh-CN" altLang="en-US" sz="2400" dirty="0"/>
              <a:t>格式：</a:t>
            </a:r>
          </a:p>
          <a:p>
            <a:pPr marL="457200" lvl="1" indent="0" eaLnBrk="1" hangingPunct="1">
              <a:lnSpc>
                <a:spcPct val="115000"/>
              </a:lnSpc>
              <a:buNone/>
            </a:pPr>
            <a:r>
              <a:rPr lang="en-US" altLang="zh-CN" sz="2000" dirty="0"/>
              <a:t>IDIV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/mem8</a:t>
            </a:r>
            <a:r>
              <a:rPr lang="zh-CN" altLang="en-US" sz="2000" dirty="0"/>
              <a:t>或</a:t>
            </a:r>
            <a:r>
              <a:rPr lang="en-US" altLang="zh-CN" sz="2000" dirty="0"/>
              <a:t>DIV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/mem16</a:t>
            </a:r>
            <a:r>
              <a:rPr lang="zh-CN" altLang="en-US" sz="2000" dirty="0"/>
              <a:t>或</a:t>
            </a:r>
            <a:r>
              <a:rPr lang="en-US" altLang="zh-CN" sz="2000" dirty="0"/>
              <a:t>DIV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/mem32</a:t>
            </a:r>
          </a:p>
          <a:p>
            <a:pPr marL="57150" indent="0" eaLnBrk="1" hangingPunct="1">
              <a:lnSpc>
                <a:spcPct val="115000"/>
              </a:lnSpc>
              <a:buNone/>
            </a:pPr>
            <a:r>
              <a:rPr lang="zh-CN" altLang="en-US" sz="2400" dirty="0"/>
              <a:t>指令中只给出除数，而被除数和商、余数都为隐含。</a:t>
            </a:r>
            <a:endParaRPr lang="en-US" altLang="zh-CN" sz="2400" dirty="0"/>
          </a:p>
          <a:p>
            <a:pPr marL="57150" indent="0" eaLnBrk="1" hangingPunct="1">
              <a:lnSpc>
                <a:spcPct val="115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85170"/>
              </p:ext>
            </p:extLst>
          </p:nvPr>
        </p:nvGraphicFramePr>
        <p:xfrm>
          <a:off x="1331640" y="44371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661716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63577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055671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488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被除数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除数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</a:t>
                      </a:r>
                      <a:r>
                        <a:rPr lang="en-US" altLang="zh-CN" dirty="0"/>
                        <a:t>/mem8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9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DX:AX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</a:t>
                      </a:r>
                      <a:r>
                        <a:rPr lang="en-US" altLang="zh-CN" dirty="0"/>
                        <a:t>/mem16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3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EDX:EAX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reg</a:t>
                      </a:r>
                      <a:r>
                        <a:rPr lang="en-US" altLang="zh-CN" dirty="0"/>
                        <a:t>/mem32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0563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592047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指令要求被除数是除数的双倍字长，因此</a:t>
            </a:r>
            <a:r>
              <a:rPr kumimoji="1" lang="zh-CN" altLang="en-US" sz="2400" b="1" dirty="0"/>
              <a:t>除法指令常与扩展指令</a:t>
            </a:r>
            <a:r>
              <a:rPr kumimoji="1" lang="en-US" altLang="zh-CN" sz="2400" b="1" dirty="0"/>
              <a:t>CBW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CWD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CDQ</a:t>
            </a:r>
            <a:r>
              <a:rPr kumimoji="1" lang="zh-CN" altLang="en-US" sz="2400" b="1" dirty="0"/>
              <a:t>配合使用。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574F788-824E-4F5B-85C5-55352C46E13E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608" y="1782987"/>
            <a:ext cx="4168100" cy="551929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字节到字的扩展指令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3609" y="2276872"/>
            <a:ext cx="7421562" cy="288032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z="2400" dirty="0"/>
              <a:t>功能：将</a:t>
            </a:r>
            <a:r>
              <a:rPr lang="en-US" altLang="zh-CN" sz="2400" dirty="0"/>
              <a:t>AL</a:t>
            </a:r>
            <a:r>
              <a:rPr lang="zh-CN" altLang="en-US" sz="2400" dirty="0"/>
              <a:t>的符号位扩展到</a:t>
            </a:r>
            <a:r>
              <a:rPr lang="en-US" altLang="zh-CN" sz="2400" dirty="0"/>
              <a:t>AH</a:t>
            </a:r>
          </a:p>
          <a:p>
            <a:pPr>
              <a:spcAft>
                <a:spcPct val="0"/>
              </a:spcAft>
            </a:pPr>
            <a:r>
              <a:rPr lang="zh-CN" altLang="en-US" sz="2400" dirty="0"/>
              <a:t>规则：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AL</a:t>
            </a:r>
            <a:r>
              <a:rPr lang="zh-CN" altLang="en-US" dirty="0"/>
              <a:t>最高位=1，则执行后</a:t>
            </a:r>
            <a:r>
              <a:rPr lang="en-US" altLang="zh-CN" dirty="0"/>
              <a:t>AH=FFH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AL</a:t>
            </a:r>
            <a:r>
              <a:rPr lang="zh-CN" altLang="en-US" dirty="0"/>
              <a:t>最高位=0，则执行后</a:t>
            </a:r>
            <a:r>
              <a:rPr lang="en-US" altLang="zh-CN" dirty="0"/>
              <a:t>AH=00H</a:t>
            </a:r>
            <a:endParaRPr lang="zh-CN" altLang="en-US" dirty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954048" y="85938"/>
            <a:ext cx="7793037" cy="69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kern="0" dirty="0"/>
              <a:t>字位扩展指令</a:t>
            </a:r>
            <a:r>
              <a:rPr kumimoji="1"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kumimoji="1"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kumimoji="1"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043608" y="890173"/>
            <a:ext cx="7421563" cy="89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sz="2400" kern="0" dirty="0"/>
              <a:t>指令为零操作数指令，采用隐含寻址，隐含的操作数为</a:t>
            </a:r>
            <a:r>
              <a:rPr lang="en-US" altLang="zh-CN" sz="2400" kern="0" dirty="0">
                <a:solidFill>
                  <a:srgbClr val="FF0000"/>
                </a:solidFill>
              </a:rPr>
              <a:t>AX</a:t>
            </a:r>
            <a:r>
              <a:rPr lang="zh-CN" altLang="en-US" sz="2400" kern="0" dirty="0"/>
              <a:t>、</a:t>
            </a:r>
            <a:r>
              <a:rPr lang="en-US" altLang="zh-CN" sz="2400" kern="0" dirty="0">
                <a:solidFill>
                  <a:srgbClr val="FF0000"/>
                </a:solidFill>
              </a:rPr>
              <a:t>DX</a:t>
            </a:r>
            <a:r>
              <a:rPr lang="zh-CN" altLang="en-US" sz="2400" kern="0" dirty="0">
                <a:solidFill>
                  <a:schemeClr val="tx1"/>
                </a:solidFill>
              </a:rPr>
              <a:t>或</a:t>
            </a:r>
            <a:r>
              <a:rPr lang="en-US" altLang="zh-CN" sz="2400" kern="0" dirty="0">
                <a:solidFill>
                  <a:srgbClr val="FF0000"/>
                </a:solidFill>
              </a:rPr>
              <a:t>EAX</a:t>
            </a:r>
            <a:r>
              <a:rPr lang="zh-CN" altLang="en-US" sz="2400" kern="0" dirty="0">
                <a:solidFill>
                  <a:schemeClr val="tx1"/>
                </a:solidFill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</a:rPr>
              <a:t>EDX</a:t>
            </a:r>
            <a:r>
              <a:rPr lang="zh-CN" altLang="en-US" sz="2400" kern="0" dirty="0">
                <a:solidFill>
                  <a:schemeClr val="tx1"/>
                </a:solidFill>
              </a:rPr>
              <a:t>。</a:t>
            </a:r>
            <a:endParaRPr lang="en-US" altLang="zh-CN" sz="2400" kern="0" dirty="0">
              <a:solidFill>
                <a:schemeClr val="tx1"/>
              </a:solidFill>
            </a:endParaRPr>
          </a:p>
        </p:txBody>
      </p:sp>
      <p:sp>
        <p:nvSpPr>
          <p:cNvPr id="7" name="Rectangle 4099"/>
          <p:cNvSpPr txBox="1">
            <a:spLocks noChangeArrowheads="1"/>
          </p:cNvSpPr>
          <p:nvPr/>
        </p:nvSpPr>
        <p:spPr bwMode="auto">
          <a:xfrm>
            <a:off x="1172669" y="4755890"/>
            <a:ext cx="7021462" cy="210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zh-CN" altLang="en-US" sz="2400" kern="0" dirty="0"/>
              <a:t>功能：将</a:t>
            </a:r>
            <a:r>
              <a:rPr lang="en-US" altLang="zh-CN" sz="2400" kern="0" dirty="0"/>
              <a:t>AX</a:t>
            </a:r>
            <a:r>
              <a:rPr lang="zh-CN" altLang="en-US" sz="2400" kern="0" dirty="0"/>
              <a:t>符号位扩展到</a:t>
            </a:r>
            <a:r>
              <a:rPr lang="en-US" altLang="zh-CN" sz="2400" kern="0" dirty="0"/>
              <a:t>DX</a:t>
            </a:r>
          </a:p>
          <a:p>
            <a:r>
              <a:rPr lang="zh-CN" altLang="en-US" sz="2400" kern="0" dirty="0"/>
              <a:t>规则：</a:t>
            </a:r>
          </a:p>
          <a:p>
            <a:pPr lvl="1"/>
            <a:r>
              <a:rPr lang="zh-CN" altLang="en-US" kern="0" dirty="0"/>
              <a:t>若</a:t>
            </a:r>
            <a:r>
              <a:rPr lang="en-US" altLang="zh-CN" kern="0" dirty="0"/>
              <a:t>AX</a:t>
            </a:r>
            <a:r>
              <a:rPr lang="zh-CN" altLang="en-US" kern="0" dirty="0"/>
              <a:t>最高位=1，则执行后</a:t>
            </a:r>
            <a:r>
              <a:rPr lang="en-US" altLang="zh-CN" kern="0" dirty="0"/>
              <a:t>DX=FFFFH</a:t>
            </a:r>
          </a:p>
          <a:p>
            <a:pPr lvl="1"/>
            <a:r>
              <a:rPr lang="zh-CN" altLang="en-US" kern="0" dirty="0"/>
              <a:t>若</a:t>
            </a:r>
            <a:r>
              <a:rPr lang="en-US" altLang="zh-CN" kern="0" dirty="0"/>
              <a:t>AX</a:t>
            </a:r>
            <a:r>
              <a:rPr lang="zh-CN" altLang="en-US" kern="0" dirty="0"/>
              <a:t>最高位=0，则执行后</a:t>
            </a:r>
            <a:r>
              <a:rPr lang="en-US" altLang="zh-CN" kern="0" dirty="0"/>
              <a:t>DX=0000H</a:t>
            </a:r>
            <a:endParaRPr lang="zh-CN" altLang="en-US" kern="0" dirty="0"/>
          </a:p>
        </p:txBody>
      </p:sp>
      <p:sp>
        <p:nvSpPr>
          <p:cNvPr id="8" name="Rectangle 4098"/>
          <p:cNvSpPr txBox="1">
            <a:spLocks noChangeArrowheads="1"/>
          </p:cNvSpPr>
          <p:nvPr/>
        </p:nvSpPr>
        <p:spPr bwMode="auto">
          <a:xfrm>
            <a:off x="935725" y="4276269"/>
            <a:ext cx="4213150" cy="47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r>
              <a:rPr lang="zh-CN" altLang="en-US" sz="2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字到双字的扩展指令</a:t>
            </a:r>
            <a:r>
              <a:rPr lang="en-US" altLang="zh-CN" sz="2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endParaRPr lang="zh-CN" altLang="en-US" sz="28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" grpId="0"/>
      <p:bldP spid="7" grpId="0" build="p"/>
      <p:bldP spid="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3E8170D-BA82-497B-9504-445A560C9A9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39" name="Rectangle 4098"/>
          <p:cNvSpPr>
            <a:spLocks noGrp="1" noChangeArrowheads="1"/>
          </p:cNvSpPr>
          <p:nvPr>
            <p:ph type="title"/>
          </p:nvPr>
        </p:nvSpPr>
        <p:spPr>
          <a:xfrm>
            <a:off x="1182688" y="0"/>
            <a:ext cx="4501182" cy="695672"/>
          </a:xfrm>
        </p:spPr>
        <p:txBody>
          <a:bodyPr/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双字到四字的扩展指令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00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961312" cy="215726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zh-CN" altLang="en-US" sz="2400" dirty="0"/>
              <a:t>功能：将</a:t>
            </a:r>
            <a:r>
              <a:rPr lang="en-US" altLang="zh-CN" sz="2400" dirty="0"/>
              <a:t>EAX</a:t>
            </a:r>
            <a:r>
              <a:rPr lang="zh-CN" altLang="en-US" sz="2400" dirty="0"/>
              <a:t>符号位扩展到</a:t>
            </a:r>
            <a:r>
              <a:rPr lang="en-US" altLang="zh-CN" sz="2400" dirty="0"/>
              <a:t>EDX</a:t>
            </a:r>
          </a:p>
          <a:p>
            <a:r>
              <a:rPr lang="zh-CN" altLang="en-US" sz="2400" dirty="0"/>
              <a:t>规则：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EAX</a:t>
            </a:r>
            <a:r>
              <a:rPr lang="zh-CN" altLang="en-US" dirty="0"/>
              <a:t>最高位=1，则执行后</a:t>
            </a:r>
            <a:r>
              <a:rPr lang="en-US" altLang="zh-CN" dirty="0"/>
              <a:t>EDX=FFFFFFFFH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EAX</a:t>
            </a:r>
            <a:r>
              <a:rPr lang="zh-CN" altLang="en-US" dirty="0"/>
              <a:t>最高位=0，则执行后</a:t>
            </a:r>
            <a:r>
              <a:rPr lang="en-US" altLang="zh-CN" dirty="0"/>
              <a:t>EDX=00000000H</a:t>
            </a:r>
            <a:endParaRPr lang="zh-CN" alt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115616" y="2993976"/>
            <a:ext cx="5396011" cy="352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kern="0">
                <a:solidFill>
                  <a:srgbClr val="A50021"/>
                </a:solidFill>
              </a:rPr>
              <a:t>字位扩展指令示例</a:t>
            </a:r>
            <a:endParaRPr lang="en-US" altLang="zh-CN" u="sng" kern="0">
              <a:solidFill>
                <a:srgbClr val="A5002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u="sng" kern="0">
                <a:solidFill>
                  <a:schemeClr val="tx1"/>
                </a:solidFill>
              </a:rPr>
              <a:t>判断以下指令执行结果：</a:t>
            </a:r>
            <a:endParaRPr lang="en-US" altLang="zh-CN" sz="2400" u="sng" ker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kern="0"/>
              <a:t>  </a:t>
            </a:r>
            <a:r>
              <a:rPr lang="en-US" altLang="zh-CN" sz="2000" kern="0"/>
              <a:t>  MOV  AL，44H</a:t>
            </a:r>
            <a:br>
              <a:rPr lang="en-US" altLang="zh-CN" sz="2000" kern="0"/>
            </a:br>
            <a:r>
              <a:rPr lang="en-US" altLang="zh-CN" sz="2000" kern="0"/>
              <a:t>CBW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/>
              <a:t>    MOV  AX，0AFDEH</a:t>
            </a:r>
            <a:br>
              <a:rPr lang="en-US" altLang="zh-CN" sz="2000" kern="0"/>
            </a:br>
            <a:r>
              <a:rPr lang="en-US" altLang="zh-CN" sz="2000" kern="0"/>
              <a:t>CWD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/>
              <a:t>    MOV  AL，86H</a:t>
            </a:r>
            <a:br>
              <a:rPr lang="en-US" altLang="zh-CN" sz="2000" kern="0"/>
            </a:br>
            <a:r>
              <a:rPr lang="en-US" altLang="zh-CN" sz="2000" kern="0"/>
              <a:t>CBW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5484733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4A09FEF-9F1E-4623-9024-F051024B1EE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</a:t>
            </a:r>
            <a:r>
              <a:rPr lang="en-US" altLang="zh-CN" sz="4000" b="1"/>
              <a:t>BCD</a:t>
            </a:r>
            <a:r>
              <a:rPr lang="zh-CN" altLang="en-US" sz="4800"/>
              <a:t>码调整指令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7772400" cy="4105275"/>
          </a:xfrm>
        </p:spPr>
        <p:txBody>
          <a:bodyPr/>
          <a:lstStyle/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共6条（详见教材表</a:t>
            </a:r>
            <a:r>
              <a:rPr lang="en-US" altLang="zh-CN" dirty="0"/>
              <a:t>3-3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pPr marL="0" indent="0" eaLnBrk="1" fontAlgn="ctr" hangingPunct="1">
              <a:lnSpc>
                <a:spcPct val="125000"/>
              </a:lnSpc>
              <a:buNone/>
            </a:pPr>
            <a:r>
              <a:rPr lang="en-US" altLang="zh-CN" dirty="0"/>
              <a:t>      DAA</a:t>
            </a:r>
            <a:r>
              <a:rPr lang="zh-CN" altLang="en-US" dirty="0"/>
              <a:t>，</a:t>
            </a:r>
            <a:r>
              <a:rPr lang="en-US" altLang="zh-CN" dirty="0"/>
              <a:t>AAA</a:t>
            </a:r>
            <a:r>
              <a:rPr lang="zh-CN" altLang="en-US" dirty="0"/>
              <a:t>，</a:t>
            </a:r>
            <a:r>
              <a:rPr lang="en-US" altLang="zh-CN" dirty="0"/>
              <a:t>DAS</a:t>
            </a:r>
            <a:r>
              <a:rPr lang="zh-CN" altLang="en-US" dirty="0"/>
              <a:t>，</a:t>
            </a:r>
            <a:r>
              <a:rPr lang="en-US" altLang="zh-CN" dirty="0"/>
              <a:t>AAS</a:t>
            </a:r>
            <a:r>
              <a:rPr lang="zh-CN" altLang="en-US" dirty="0"/>
              <a:t>，</a:t>
            </a:r>
            <a:r>
              <a:rPr lang="en-US" altLang="zh-CN" dirty="0"/>
              <a:t>AAM</a:t>
            </a:r>
            <a:r>
              <a:rPr lang="zh-CN" altLang="en-US" dirty="0"/>
              <a:t>，</a:t>
            </a:r>
            <a:r>
              <a:rPr lang="en-US" altLang="zh-CN" dirty="0"/>
              <a:t>AAD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都是隐含寻址方式，隐含的操作数是</a:t>
            </a:r>
            <a:r>
              <a:rPr lang="en-US" altLang="zh-CN" dirty="0"/>
              <a:t>:</a:t>
            </a:r>
            <a:endParaRPr lang="zh-CN" altLang="en-US" dirty="0"/>
          </a:p>
          <a:p>
            <a:pPr eaLnBrk="1" fontAlgn="ctr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/>
              <a:t>    AL </a:t>
            </a:r>
            <a:r>
              <a:rPr lang="zh-CN" altLang="en-US" dirty="0"/>
              <a:t>或者 </a:t>
            </a:r>
            <a:r>
              <a:rPr lang="en-US" altLang="zh-CN" dirty="0"/>
              <a:t>AX</a:t>
            </a:r>
            <a:r>
              <a:rPr lang="zh-CN" altLang="en-US" dirty="0"/>
              <a:t>（</a:t>
            </a:r>
            <a:r>
              <a:rPr lang="en-US" altLang="zh-CN" dirty="0"/>
              <a:t>AL</a:t>
            </a:r>
            <a:r>
              <a:rPr lang="zh-CN" altLang="en-US" dirty="0"/>
              <a:t>与</a:t>
            </a:r>
            <a:r>
              <a:rPr lang="en-US" altLang="zh-CN" dirty="0"/>
              <a:t>AH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不能单独使用，要与相应的算术运算指令配合使用；加、减、乘、除指令。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执行结果为压缩</a:t>
            </a:r>
            <a:r>
              <a:rPr lang="en-US" altLang="zh-CN" dirty="0"/>
              <a:t>BCD</a:t>
            </a:r>
            <a:r>
              <a:rPr lang="zh-CN" altLang="en-US" dirty="0"/>
              <a:t>码或非压缩</a:t>
            </a:r>
            <a:r>
              <a:rPr lang="en-US" altLang="zh-CN" dirty="0"/>
              <a:t>BCD</a:t>
            </a:r>
            <a:r>
              <a:rPr lang="zh-CN" altLang="en-US" dirty="0"/>
              <a:t>码表示的十进制数。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hlink"/>
                </a:solidFill>
              </a:rPr>
              <a:t>十进制数的表示</a:t>
            </a:r>
            <a:r>
              <a:rPr lang="en-US" altLang="zh-CN" b="1" dirty="0">
                <a:solidFill>
                  <a:schemeClr val="hlink"/>
                </a:solidFill>
              </a:rPr>
              <a:t>—BCD</a:t>
            </a:r>
            <a:r>
              <a:rPr lang="zh-CN" altLang="en-US" b="1" dirty="0">
                <a:solidFill>
                  <a:schemeClr val="hlink"/>
                </a:solidFill>
              </a:rPr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计算机中采用BCD码来表示十进制数。BCD码就是使用四位二进制数表示一位十进制数。</a:t>
            </a:r>
            <a:endParaRPr lang="en-US" altLang="zh-CN" dirty="0"/>
          </a:p>
          <a:p>
            <a:r>
              <a:rPr lang="zh-CN" altLang="zh-CN" dirty="0"/>
              <a:t>BCD码分为两种格式：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zh-CN" dirty="0"/>
              <a:t>压缩型（组合型、装配型）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zh-CN" dirty="0"/>
              <a:t>非压缩型（非组合型、拆散型）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692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75735"/>
            <a:ext cx="2133600" cy="365125"/>
          </a:xfrm>
        </p:spPr>
        <p:txBody>
          <a:bodyPr/>
          <a:lstStyle/>
          <a:p>
            <a:pPr>
              <a:defRPr/>
            </a:pPr>
            <a:fld id="{591860F6-BFAC-49E4-A370-39C019CE30B4}" type="slidenum">
              <a:rPr lang="zh-CN" altLang="en-US" smtClean="0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3528" y="226963"/>
            <a:ext cx="8820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压缩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</a:rPr>
              <a:t>型：一个字节表示两个BCD码，即两位十进制数。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27584" y="2379613"/>
            <a:ext cx="5544616" cy="46166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/>
              <a:t>例如：0010 0011 表示十进制数的23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23072"/>
              </p:ext>
            </p:extLst>
          </p:nvPr>
        </p:nvGraphicFramePr>
        <p:xfrm>
          <a:off x="1117252" y="750183"/>
          <a:ext cx="61722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" r:id="rId3" imgW="8725936" imgH="2212992" progId="Visio.Drawing.6">
                  <p:embed/>
                </p:oleObj>
              </mc:Choice>
              <mc:Fallback>
                <p:oleObj r:id="rId3" imgW="8725936" imgH="221299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52" y="750183"/>
                        <a:ext cx="61722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638" y="3196084"/>
            <a:ext cx="8847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</a:rPr>
              <a:t>非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压缩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</a:rPr>
              <a:t>型：一个字节的低四位表示一个BCD码，而高四位对所表示的十进制数没有影响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zh-CN" altLang="zh-CN" sz="2800" b="1" dirty="0">
                <a:solidFill>
                  <a:schemeClr val="tx2">
                    <a:lumMod val="75000"/>
                  </a:schemeClr>
                </a:solidFill>
              </a:rPr>
              <a:t>常为0000或0011。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43730"/>
              </p:ext>
            </p:extLst>
          </p:nvPr>
        </p:nvGraphicFramePr>
        <p:xfrm>
          <a:off x="1961466" y="4293096"/>
          <a:ext cx="54102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" r:id="rId5" imgW="7469038" imgH="2212675" progId="Visio.Drawing.11">
                  <p:embed/>
                </p:oleObj>
              </mc:Choice>
              <mc:Fallback>
                <p:oleObj r:id="rId5" imgW="7469038" imgH="221267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466" y="4293096"/>
                        <a:ext cx="54102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67543" y="5805264"/>
            <a:ext cx="8568951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/>
              <a:t>例如：0000 1001与0011 1001都是十进制数9的非</a:t>
            </a:r>
            <a:r>
              <a:rPr lang="zh-CN" altLang="en-US" sz="2400" b="1" dirty="0"/>
              <a:t>压缩</a:t>
            </a:r>
            <a:r>
              <a:rPr lang="zh-CN" altLang="zh-CN" sz="2400" b="1" dirty="0"/>
              <a:t>型BCD码</a:t>
            </a:r>
          </a:p>
        </p:txBody>
      </p:sp>
    </p:spTree>
    <p:extLst>
      <p:ext uri="{BB962C8B-B14F-4D97-AF65-F5344CB8AC3E}">
        <p14:creationId xmlns:p14="http://schemas.microsoft.com/office/powerpoint/2010/main" val="2969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 autoUpdateAnimBg="0"/>
      <p:bldP spid="13" grpId="0"/>
      <p:bldP spid="15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十进制数(BCD码)的运算有两种方法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916832"/>
            <a:ext cx="8674224" cy="4392488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数制转换</a:t>
            </a:r>
            <a:r>
              <a:rPr lang="zh-CN" altLang="zh-CN" dirty="0"/>
              <a:t>: 先把十进制数转换为二进制数,</a:t>
            </a:r>
            <a:r>
              <a:rPr lang="zh-CN" altLang="en-US" dirty="0"/>
              <a:t>再</a:t>
            </a:r>
            <a:r>
              <a:rPr lang="zh-CN" altLang="zh-CN" dirty="0"/>
              <a:t>用二进制运算指令进行运算。最后将结果由二进制数转换为十进制数</a:t>
            </a:r>
            <a:r>
              <a:rPr lang="en-US" altLang="zh-CN" dirty="0"/>
              <a:t>(BCD</a:t>
            </a:r>
            <a:r>
              <a:rPr lang="zh-CN" altLang="en-US" dirty="0"/>
              <a:t>码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用BCD码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zh-CN" dirty="0">
                <a:solidFill>
                  <a:srgbClr val="FF0000"/>
                </a:solidFill>
              </a:rPr>
              <a:t>指令</a:t>
            </a:r>
            <a:r>
              <a:rPr lang="zh-CN" altLang="zh-CN" dirty="0"/>
              <a:t>，直接进行十进制数运算。</a:t>
            </a:r>
            <a:r>
              <a:rPr lang="zh-CN" altLang="en-US" dirty="0"/>
              <a:t>它又有两种方法：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chemeClr val="bg2"/>
                </a:solidFill>
              </a:rPr>
              <a:t>指令系统提供专门实现BCD码运算的加、减、乘、除运算指令。</a:t>
            </a:r>
          </a:p>
          <a:p>
            <a:pPr lvl="1"/>
            <a:r>
              <a:rPr lang="zh-CN" altLang="zh-CN" dirty="0">
                <a:solidFill>
                  <a:schemeClr val="bg2"/>
                </a:solidFill>
              </a:rPr>
              <a:t>先用二进制数的加、减、乘、除运算指令对BCD码运算，再用BCD码</a:t>
            </a:r>
            <a:r>
              <a:rPr lang="zh-CN" altLang="en-US" dirty="0">
                <a:solidFill>
                  <a:schemeClr val="bg2"/>
                </a:solidFill>
              </a:rPr>
              <a:t>调整</a:t>
            </a:r>
            <a:r>
              <a:rPr lang="zh-CN" altLang="zh-CN" dirty="0">
                <a:solidFill>
                  <a:schemeClr val="bg2"/>
                </a:solidFill>
              </a:rPr>
              <a:t>指令对结果校正。</a:t>
            </a:r>
            <a:r>
              <a:rPr lang="en-US" altLang="zh-CN" dirty="0">
                <a:solidFill>
                  <a:schemeClr val="bg2"/>
                </a:solidFill>
              </a:rPr>
              <a:t>--80x86</a:t>
            </a:r>
            <a:r>
              <a:rPr lang="zh-CN" altLang="en-US" dirty="0">
                <a:solidFill>
                  <a:schemeClr val="bg2"/>
                </a:solidFill>
              </a:rPr>
              <a:t>就是用这种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064800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9143</TotalTime>
  <Words>5939</Words>
  <Application>Microsoft Office PowerPoint</Application>
  <PresentationFormat>全屏显示(4:3)</PresentationFormat>
  <Paragraphs>1086</Paragraphs>
  <Slides>98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15" baseType="lpstr">
      <vt:lpstr>黑体</vt:lpstr>
      <vt:lpstr>华文宋体</vt:lpstr>
      <vt:lpstr>华文行楷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Wingdings</vt:lpstr>
      <vt:lpstr>Blends</vt:lpstr>
      <vt:lpstr>自定义设计方案</vt:lpstr>
      <vt:lpstr>诗情画意</vt:lpstr>
      <vt:lpstr>剪辑</vt:lpstr>
      <vt:lpstr>Microsoft Visio 2000/2002 Drawing</vt:lpstr>
      <vt:lpstr>Microsoft Visio 2003-2010 Drawing</vt:lpstr>
      <vt:lpstr>第3章  指令系统</vt:lpstr>
      <vt:lpstr>主要内容：</vt:lpstr>
      <vt:lpstr>§3.1 概述</vt:lpstr>
      <vt:lpstr>一、指令与指令系统</vt:lpstr>
      <vt:lpstr>二、指令格式</vt:lpstr>
      <vt:lpstr>指令的一般格式</vt:lpstr>
      <vt:lpstr>指令格式：</vt:lpstr>
      <vt:lpstr>三、指令中的操作数的类型</vt:lpstr>
      <vt:lpstr>立即数操作数</vt:lpstr>
      <vt:lpstr>寄存器操作数：</vt:lpstr>
      <vt:lpstr>存储器操作数</vt:lpstr>
      <vt:lpstr>存储器操作数举例</vt:lpstr>
      <vt:lpstr>四、指令的执行速度</vt:lpstr>
      <vt:lpstr>§3.2 寻址方式(32位模式)</vt:lpstr>
      <vt:lpstr>寻址方式</vt:lpstr>
      <vt:lpstr>寻址方式</vt:lpstr>
      <vt:lpstr>一、立即寻址</vt:lpstr>
      <vt:lpstr>二、寄存器寻址</vt:lpstr>
      <vt:lpstr>三、直接寻址</vt:lpstr>
      <vt:lpstr>PowerPoint 演示文稿</vt:lpstr>
      <vt:lpstr>PowerPoint 演示文稿</vt:lpstr>
      <vt:lpstr>四、寄存器间接寻址</vt:lpstr>
      <vt:lpstr>PowerPoint 演示文稿</vt:lpstr>
      <vt:lpstr>五、寄存器相对寻址</vt:lpstr>
      <vt:lpstr>六、基址-变址寻址</vt:lpstr>
      <vt:lpstr>例：</vt:lpstr>
      <vt:lpstr>PowerPoint 演示文稿</vt:lpstr>
      <vt:lpstr>七、隐含寻址</vt:lpstr>
      <vt:lpstr>§3.3 80x86指令系统</vt:lpstr>
      <vt:lpstr>掌握：</vt:lpstr>
      <vt:lpstr>整数操作类指令</vt:lpstr>
      <vt:lpstr>数据传送指令</vt:lpstr>
      <vt:lpstr>一、通用数据传送</vt:lpstr>
      <vt:lpstr>1. 一般数据传送指令</vt:lpstr>
      <vt:lpstr>MOV指令使用上的注意</vt:lpstr>
      <vt:lpstr>MOV指令的传送方向示意图</vt:lpstr>
      <vt:lpstr>MOV传送指令示例</vt:lpstr>
      <vt:lpstr>一般数据传送指令应用例</vt:lpstr>
      <vt:lpstr>零扩展和符号扩展传送指令 MOVZX/MOVSX</vt:lpstr>
      <vt:lpstr>PowerPoint 演示文稿</vt:lpstr>
      <vt:lpstr>PowerPoint 演示文稿</vt:lpstr>
      <vt:lpstr>2. 堆栈操作指令</vt:lpstr>
      <vt:lpstr>堆栈操作指令</vt:lpstr>
      <vt:lpstr>压栈指令 PUSH</vt:lpstr>
      <vt:lpstr>压栈指令的操作示例</vt:lpstr>
      <vt:lpstr>出栈指令POP</vt:lpstr>
      <vt:lpstr>出栈指令的操作示例</vt:lpstr>
      <vt:lpstr>使用注意：</vt:lpstr>
      <vt:lpstr>堆栈操作指令例</vt:lpstr>
      <vt:lpstr>PowerPoint 演示文稿</vt:lpstr>
      <vt:lpstr>PowerPoint 演示文稿</vt:lpstr>
      <vt:lpstr>3. 交换指令</vt:lpstr>
      <vt:lpstr>二、输入输出指令</vt:lpstr>
      <vt:lpstr>输入输出指令</vt:lpstr>
      <vt:lpstr>指令寻址方式</vt:lpstr>
      <vt:lpstr>I/O指令例</vt:lpstr>
      <vt:lpstr>三、取偏移地址指令LEA</vt:lpstr>
      <vt:lpstr>PowerPoint 演示文稿</vt:lpstr>
      <vt:lpstr>例：比较指令 MOV  EBX，[EAX]与LEA   EBX，[EAX]        设EAX=10000H</vt:lpstr>
      <vt:lpstr>又例如：</vt:lpstr>
      <vt:lpstr>LEA指令在程序中的应用示例</vt:lpstr>
      <vt:lpstr>LEA指令在程序中的应用示例</vt:lpstr>
      <vt:lpstr>LEA指令在程序中的应用示例</vt:lpstr>
      <vt:lpstr>四、标志位操作指令LAHF/SAHF</vt:lpstr>
      <vt:lpstr>算术运算类指令</vt:lpstr>
      <vt:lpstr>算术运算类指令</vt:lpstr>
      <vt:lpstr>一、加法指令</vt:lpstr>
      <vt:lpstr>1. ADD指令</vt:lpstr>
      <vt:lpstr>ADD指令例</vt:lpstr>
      <vt:lpstr>2. ADC指令</vt:lpstr>
      <vt:lpstr>ADC指令应用例——求两个大数的和，两个数的长度都为20字节。</vt:lpstr>
      <vt:lpstr>3. INC指令</vt:lpstr>
      <vt:lpstr>二、减法指令</vt:lpstr>
      <vt:lpstr>1. SUB指令</vt:lpstr>
      <vt:lpstr>2. SBB指令</vt:lpstr>
      <vt:lpstr>3. DEC指令</vt:lpstr>
      <vt:lpstr>例如</vt:lpstr>
      <vt:lpstr>应用程序示例</vt:lpstr>
      <vt:lpstr>4. NEG指令</vt:lpstr>
      <vt:lpstr>对标志位的影响</vt:lpstr>
      <vt:lpstr>5. CMP指令</vt:lpstr>
      <vt:lpstr>CMP指令</vt:lpstr>
      <vt:lpstr>两个数大小的比较</vt:lpstr>
      <vt:lpstr>PowerPoint 演示文稿</vt:lpstr>
      <vt:lpstr>CMP指令示例</vt:lpstr>
      <vt:lpstr>实现程序</vt:lpstr>
      <vt:lpstr>三、乘法指令</vt:lpstr>
      <vt:lpstr>1. 无符号数乘法指令</vt:lpstr>
      <vt:lpstr>PowerPoint 演示文稿</vt:lpstr>
      <vt:lpstr>PowerPoint 演示文稿</vt:lpstr>
      <vt:lpstr>3. 32位模式新增IMUL指令格式 </vt:lpstr>
      <vt:lpstr>四、除法指令</vt:lpstr>
      <vt:lpstr>字节到字的扩展指令CBW</vt:lpstr>
      <vt:lpstr>双字到四字的扩展指令CDQ</vt:lpstr>
      <vt:lpstr>五、BCD码调整指令</vt:lpstr>
      <vt:lpstr>十进制数的表示—BCD码</vt:lpstr>
      <vt:lpstr>PowerPoint 演示文稿</vt:lpstr>
      <vt:lpstr>十进制数(BCD码)的运算有两种方法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微型计算机基础</dc:title>
  <dc:creator>Xiangguo Yan</dc:creator>
  <cp:lastModifiedBy>Liao jianming</cp:lastModifiedBy>
  <cp:revision>543</cp:revision>
  <cp:lastPrinted>1995-12-08T18:33:06Z</cp:lastPrinted>
  <dcterms:created xsi:type="dcterms:W3CDTF">2002-02-18T14:13:56Z</dcterms:created>
  <dcterms:modified xsi:type="dcterms:W3CDTF">2022-09-20T08:20:42Z</dcterms:modified>
</cp:coreProperties>
</file>