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1"/>
    <p:sldMasterId id="2147483774" r:id="rId2"/>
  </p:sldMasterIdLst>
  <p:notesMasterIdLst>
    <p:notesMasterId r:id="rId86"/>
  </p:notesMasterIdLst>
  <p:handoutMasterIdLst>
    <p:handoutMasterId r:id="rId87"/>
  </p:handoutMasterIdLst>
  <p:sldIdLst>
    <p:sldId id="256" r:id="rId3"/>
    <p:sldId id="414" r:id="rId4"/>
    <p:sldId id="415" r:id="rId5"/>
    <p:sldId id="306" r:id="rId6"/>
    <p:sldId id="317" r:id="rId7"/>
    <p:sldId id="307" r:id="rId8"/>
    <p:sldId id="399" r:id="rId9"/>
    <p:sldId id="400" r:id="rId10"/>
    <p:sldId id="401" r:id="rId11"/>
    <p:sldId id="263" r:id="rId12"/>
    <p:sldId id="264" r:id="rId13"/>
    <p:sldId id="262" r:id="rId14"/>
    <p:sldId id="381" r:id="rId15"/>
    <p:sldId id="265" r:id="rId16"/>
    <p:sldId id="266" r:id="rId17"/>
    <p:sldId id="267" r:id="rId18"/>
    <p:sldId id="402" r:id="rId19"/>
    <p:sldId id="440" r:id="rId20"/>
    <p:sldId id="441" r:id="rId21"/>
    <p:sldId id="442" r:id="rId22"/>
    <p:sldId id="323" r:id="rId23"/>
    <p:sldId id="324" r:id="rId24"/>
    <p:sldId id="319" r:id="rId25"/>
    <p:sldId id="435" r:id="rId26"/>
    <p:sldId id="436" r:id="rId27"/>
    <p:sldId id="320" r:id="rId28"/>
    <p:sldId id="404" r:id="rId29"/>
    <p:sldId id="322" r:id="rId30"/>
    <p:sldId id="325" r:id="rId31"/>
    <p:sldId id="326" r:id="rId32"/>
    <p:sldId id="327" r:id="rId33"/>
    <p:sldId id="328" r:id="rId34"/>
    <p:sldId id="437" r:id="rId35"/>
    <p:sldId id="422" r:id="rId36"/>
    <p:sldId id="331" r:id="rId37"/>
    <p:sldId id="443" r:id="rId38"/>
    <p:sldId id="416" r:id="rId39"/>
    <p:sldId id="329" r:id="rId40"/>
    <p:sldId id="334" r:id="rId41"/>
    <p:sldId id="338" r:id="rId42"/>
    <p:sldId id="427" r:id="rId43"/>
    <p:sldId id="405" r:id="rId44"/>
    <p:sldId id="337" r:id="rId45"/>
    <p:sldId id="362" r:id="rId46"/>
    <p:sldId id="340" r:id="rId47"/>
    <p:sldId id="341" r:id="rId48"/>
    <p:sldId id="342" r:id="rId49"/>
    <p:sldId id="343" r:id="rId50"/>
    <p:sldId id="430" r:id="rId51"/>
    <p:sldId id="432" r:id="rId52"/>
    <p:sldId id="433" r:id="rId53"/>
    <p:sldId id="444" r:id="rId54"/>
    <p:sldId id="428" r:id="rId55"/>
    <p:sldId id="417" r:id="rId56"/>
    <p:sldId id="429" r:id="rId57"/>
    <p:sldId id="349" r:id="rId58"/>
    <p:sldId id="357" r:id="rId59"/>
    <p:sldId id="350" r:id="rId60"/>
    <p:sldId id="406" r:id="rId61"/>
    <p:sldId id="352" r:id="rId62"/>
    <p:sldId id="407" r:id="rId63"/>
    <p:sldId id="355" r:id="rId64"/>
    <p:sldId id="413" r:id="rId65"/>
    <p:sldId id="382" r:id="rId66"/>
    <p:sldId id="383" r:id="rId67"/>
    <p:sldId id="356" r:id="rId68"/>
    <p:sldId id="359" r:id="rId69"/>
    <p:sldId id="409" r:id="rId70"/>
    <p:sldId id="410" r:id="rId71"/>
    <p:sldId id="361" r:id="rId72"/>
    <p:sldId id="363" r:id="rId73"/>
    <p:sldId id="367" r:id="rId74"/>
    <p:sldId id="371" r:id="rId75"/>
    <p:sldId id="411" r:id="rId76"/>
    <p:sldId id="368" r:id="rId77"/>
    <p:sldId id="372" r:id="rId78"/>
    <p:sldId id="412" r:id="rId79"/>
    <p:sldId id="373" r:id="rId80"/>
    <p:sldId id="374" r:id="rId81"/>
    <p:sldId id="377" r:id="rId82"/>
    <p:sldId id="375" r:id="rId83"/>
    <p:sldId id="376" r:id="rId84"/>
    <p:sldId id="439" r:id="rId85"/>
  </p:sldIdLst>
  <p:sldSz cx="9144000" cy="6858000" type="screen4x3"/>
  <p:notesSz cx="6934200" cy="9398000"/>
  <p:custDataLst>
    <p:tags r:id="rId8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38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60">
          <p15:clr>
            <a:srgbClr val="A4A3A4"/>
          </p15:clr>
        </p15:guide>
        <p15:guide id="2" pos="218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66FF"/>
    <a:srgbClr val="2A823F"/>
    <a:srgbClr val="FF0000"/>
    <a:srgbClr val="FFCCFF"/>
    <a:srgbClr val="CCECFF"/>
    <a:srgbClr val="CCCCFF"/>
    <a:srgbClr val="CC99FF"/>
    <a:srgbClr val="FFFF00"/>
    <a:srgbClr val="33CC33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6" autoAdjust="0"/>
    <p:restoredTop sz="94490" autoAdjust="0"/>
  </p:normalViewPr>
  <p:slideViewPr>
    <p:cSldViewPr>
      <p:cViewPr varScale="1">
        <p:scale>
          <a:sx n="72" d="100"/>
          <a:sy n="72" d="100"/>
        </p:scale>
        <p:origin x="1108" y="52"/>
      </p:cViewPr>
      <p:guideLst>
        <p:guide orient="horz" pos="4032"/>
        <p:guide pos="38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652"/>
    </p:cViewPr>
  </p:sorterViewPr>
  <p:notesViewPr>
    <p:cSldViewPr>
      <p:cViewPr varScale="1">
        <p:scale>
          <a:sx n="36" d="100"/>
          <a:sy n="36" d="100"/>
        </p:scale>
        <p:origin x="-1104" y="-58"/>
      </p:cViewPr>
      <p:guideLst>
        <p:guide orient="horz" pos="2960"/>
        <p:guide pos="218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viewProps" Target="viewProps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gs" Target="tags/tag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handoutMaster" Target="handoutMasters/handout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1C2DCA-1B6A-498C-A2B8-07966374204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3936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079500" y="685800"/>
            <a:ext cx="4775200" cy="3581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95800"/>
            <a:ext cx="5105400" cy="419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915400"/>
            <a:ext cx="29718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F9ADBC7-8695-48B0-AA5F-724F0A8FEE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92389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0AD4A74-12A3-41AE-B0A3-4F98C440532F}" type="slidenum">
              <a:rPr lang="zh-CN" altLang="en-US" smtClean="0">
                <a:latin typeface="Times New Roman" pitchFamily="18" charset="0"/>
              </a:rPr>
              <a:pPr/>
              <a:t>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1267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2546BF5-4453-4CDD-ACE8-BA886F785B0E}" type="slidenum">
              <a:rPr lang="zh-CN" altLang="en-US" smtClean="0">
                <a:latin typeface="Times New Roman" pitchFamily="18" charset="0"/>
              </a:rPr>
              <a:pPr/>
              <a:t>10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911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67975F2-EACF-4882-8F7C-548FD7AC544A}" type="slidenum">
              <a:rPr lang="zh-CN" altLang="en-US" smtClean="0">
                <a:latin typeface="Times New Roman" pitchFamily="18" charset="0"/>
              </a:rPr>
              <a:pPr/>
              <a:t>11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94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4BCDECD-8E78-4C51-804C-08F87314F7E7}" type="slidenum">
              <a:rPr lang="zh-CN" altLang="en-US" smtClean="0">
                <a:latin typeface="Times New Roman" pitchFamily="18" charset="0"/>
              </a:rPr>
              <a:pPr/>
              <a:t>12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73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4D269A6-E689-467E-B8C7-4879A87A55A6}" type="slidenum">
              <a:rPr lang="zh-CN" altLang="en-US" smtClean="0">
                <a:latin typeface="Times New Roman" pitchFamily="18" charset="0"/>
              </a:rPr>
              <a:pPr/>
              <a:t>13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01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4FE514D-D0FB-40B7-B860-A962630E5EDE}" type="slidenum">
              <a:rPr lang="zh-CN" altLang="en-US" smtClean="0">
                <a:latin typeface="Times New Roman" pitchFamily="18" charset="0"/>
              </a:rPr>
              <a:pPr/>
              <a:t>14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28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4B4016D-0E77-4CC7-9E0F-8C8DAA405DCC}" type="slidenum">
              <a:rPr lang="zh-CN" altLang="en-US" smtClean="0">
                <a:latin typeface="Times New Roman" pitchFamily="18" charset="0"/>
              </a:rPr>
              <a:pPr/>
              <a:t>15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7989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E406728-9936-4F64-904D-2BDA7AFD7171}" type="slidenum">
              <a:rPr lang="zh-CN" altLang="en-US" smtClean="0">
                <a:latin typeface="Times New Roman" pitchFamily="18" charset="0"/>
              </a:rPr>
              <a:pPr/>
              <a:t>16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2321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C621BF6-24D5-4ACC-A411-905B4A39B079}" type="slidenum">
              <a:rPr lang="zh-CN" altLang="en-US" smtClean="0">
                <a:latin typeface="Times New Roman" pitchFamily="18" charset="0"/>
              </a:rPr>
              <a:pPr/>
              <a:t>17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71770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FF4AB43-85BF-4E3C-B832-8305CD2C3B32}" type="slidenum">
              <a:rPr lang="zh-CN" altLang="en-US" smtClean="0">
                <a:latin typeface="Times New Roman" pitchFamily="18" charset="0"/>
              </a:rPr>
              <a:pPr/>
              <a:t>21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3377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E94DE2C-5CAB-467D-BE33-6DB9AB325E7D}" type="slidenum">
              <a:rPr lang="zh-CN" altLang="en-US" smtClean="0">
                <a:latin typeface="Times New Roman" pitchFamily="18" charset="0"/>
              </a:rPr>
              <a:pPr/>
              <a:t>22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706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7EE1E0A-1969-4E97-8AEB-D6FD42D9A93F}" type="slidenum">
              <a:rPr lang="zh-CN" altLang="en-US" smtClean="0">
                <a:latin typeface="Times New Roman" pitchFamily="18" charset="0"/>
              </a:rPr>
              <a:pPr/>
              <a:t>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5072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B026CFF-148B-4E54-AFFA-1C4FFDEC5A59}" type="slidenum">
              <a:rPr lang="zh-CN" altLang="en-US" smtClean="0">
                <a:latin typeface="Times New Roman" pitchFamily="18" charset="0"/>
              </a:rPr>
              <a:pPr/>
              <a:t>23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99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7E2D50F-C0AC-41E3-BBC1-2C0E01D98D7E}" type="slidenum">
              <a:rPr lang="zh-CN" altLang="en-US" smtClean="0">
                <a:latin typeface="Times New Roman" pitchFamily="18" charset="0"/>
              </a:rPr>
              <a:pPr/>
              <a:t>26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28318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E47C1DF-8FC2-45A2-8861-3649AB885702}" type="slidenum">
              <a:rPr lang="zh-CN" altLang="en-US" smtClean="0">
                <a:latin typeface="Times New Roman" pitchFamily="18" charset="0"/>
              </a:rPr>
              <a:pPr/>
              <a:t>27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116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3AF1C5E-28C4-42CC-8DA6-36CFA56E1437}" type="slidenum">
              <a:rPr lang="zh-CN" altLang="en-US" smtClean="0">
                <a:latin typeface="Times New Roman" pitchFamily="18" charset="0"/>
              </a:rPr>
              <a:pPr/>
              <a:t>28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73831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F7FDA5C-AB8B-4358-B454-A11960D05D95}" type="slidenum">
              <a:rPr lang="zh-CN" altLang="en-US" smtClean="0">
                <a:latin typeface="Times New Roman" pitchFamily="18" charset="0"/>
              </a:rPr>
              <a:pPr/>
              <a:t>29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1528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E5142AC-9248-4B8F-874D-28852F2B3C76}" type="slidenum">
              <a:rPr lang="zh-CN" altLang="en-US" smtClean="0">
                <a:latin typeface="Times New Roman" pitchFamily="18" charset="0"/>
              </a:rPr>
              <a:pPr/>
              <a:t>30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4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1C2D5D69-56AA-4049-A835-4F23AC5AFB72}" type="slidenum">
              <a:rPr lang="zh-CN" altLang="en-US" smtClean="0">
                <a:latin typeface="Times New Roman" pitchFamily="18" charset="0"/>
              </a:rPr>
              <a:pPr/>
              <a:t>31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3055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138C13F-157B-4CB6-8036-50084B6C61D3}" type="slidenum">
              <a:rPr lang="zh-CN" altLang="en-US" smtClean="0">
                <a:latin typeface="Times New Roman" pitchFamily="18" charset="0"/>
              </a:rPr>
              <a:pPr/>
              <a:t>32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916024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AA766F7-DF09-4C20-90BA-B45FAB94D7F5}" type="slidenum">
              <a:rPr lang="zh-CN" altLang="en-US" smtClean="0">
                <a:latin typeface="Times New Roman" pitchFamily="18" charset="0"/>
              </a:rPr>
              <a:pPr/>
              <a:t>34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5678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17515E6-5CA2-4C56-A980-CFF2F14F847F}" type="slidenum">
              <a:rPr lang="zh-CN" altLang="en-US" smtClean="0">
                <a:latin typeface="Times New Roman" pitchFamily="18" charset="0"/>
              </a:rPr>
              <a:pPr/>
              <a:t>35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42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1057C9E-D6A4-4FE4-810C-6D4F77EF52B8}" type="slidenum">
              <a:rPr lang="zh-CN" altLang="en-US" smtClean="0">
                <a:latin typeface="Times New Roman" pitchFamily="18" charset="0"/>
              </a:rPr>
              <a:pPr/>
              <a:t>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5278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CE0E664-1473-4D93-8C8B-B247C3B9AC63}" type="slidenum">
              <a:rPr lang="zh-CN" altLang="en-US" smtClean="0">
                <a:latin typeface="Times New Roman" pitchFamily="18" charset="0"/>
              </a:rPr>
              <a:pPr/>
              <a:t>37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152129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40DD540-2806-4BAA-ACB4-81894F4D10E0}" type="slidenum">
              <a:rPr lang="zh-CN" altLang="en-US" smtClean="0">
                <a:latin typeface="Times New Roman" pitchFamily="18" charset="0"/>
              </a:rPr>
              <a:pPr/>
              <a:t>38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9875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C7F958E-FC75-4C39-B159-FC488A772C43}" type="slidenum">
              <a:rPr lang="zh-CN" altLang="en-US" smtClean="0">
                <a:latin typeface="Times New Roman" pitchFamily="18" charset="0"/>
              </a:rPr>
              <a:pPr/>
              <a:t>39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4163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357E278-E663-41FE-BB87-F4FDA3DABAD9}" type="slidenum">
              <a:rPr lang="zh-CN" altLang="en-US" smtClean="0">
                <a:latin typeface="Times New Roman" pitchFamily="18" charset="0"/>
              </a:rPr>
              <a:pPr/>
              <a:t>40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98774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470E743-8C68-4D01-A3D6-4C8F7B9E2767}" type="slidenum">
              <a:rPr lang="zh-CN" altLang="en-US" smtClean="0">
                <a:latin typeface="Times New Roman" pitchFamily="18" charset="0"/>
              </a:rPr>
              <a:pPr/>
              <a:t>41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473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86E746C-3AEF-404A-BF6C-5DC5A9A3C111}" type="slidenum">
              <a:rPr lang="zh-CN" altLang="en-US" smtClean="0">
                <a:latin typeface="Times New Roman" pitchFamily="18" charset="0"/>
              </a:rPr>
              <a:pPr/>
              <a:t>42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62167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12B0E46-3EC1-4AE2-B067-1A07569BE7DB}" type="slidenum">
              <a:rPr lang="zh-CN" altLang="en-US" smtClean="0">
                <a:latin typeface="Times New Roman" pitchFamily="18" charset="0"/>
              </a:rPr>
              <a:pPr/>
              <a:t>43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4851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B54A3FC-456A-4A55-9FE9-ED1716B13C69}" type="slidenum">
              <a:rPr lang="zh-CN" altLang="en-US" smtClean="0">
                <a:latin typeface="Times New Roman" pitchFamily="18" charset="0"/>
              </a:rPr>
              <a:pPr/>
              <a:t>44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6414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57D6034-8263-4EA7-B6C6-1C42160C1CBD}" type="slidenum">
              <a:rPr lang="zh-CN" altLang="en-US" smtClean="0">
                <a:latin typeface="Times New Roman" pitchFamily="18" charset="0"/>
              </a:rPr>
              <a:pPr/>
              <a:t>45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69963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0865C9C-507C-44D0-884C-4EAD4A385B27}" type="slidenum">
              <a:rPr lang="zh-CN" altLang="en-US" smtClean="0">
                <a:latin typeface="Times New Roman" pitchFamily="18" charset="0"/>
              </a:rPr>
              <a:pPr/>
              <a:t>46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80784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0CD2B4B-0C65-4829-9D37-D4E6A02C1BB8}" type="slidenum">
              <a:rPr lang="zh-CN" altLang="en-US" smtClean="0">
                <a:latin typeface="Times New Roman" pitchFamily="18" charset="0"/>
              </a:rPr>
              <a:pPr/>
              <a:t>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4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A28EC0D-A94A-4B89-BA79-D2D263D0F4E2}" type="slidenum">
              <a:rPr lang="zh-CN" altLang="en-US" smtClean="0">
                <a:latin typeface="Times New Roman" pitchFamily="18" charset="0"/>
              </a:rPr>
              <a:pPr/>
              <a:t>47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605902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566193C-4021-49BF-8007-7EDD4DE5D417}" type="slidenum">
              <a:rPr lang="zh-CN" altLang="en-US" smtClean="0">
                <a:latin typeface="Times New Roman" pitchFamily="18" charset="0"/>
              </a:rPr>
              <a:pPr/>
              <a:t>48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2244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63DF795F-EC51-4AAF-9C88-6A082ADAEBA4}" type="slidenum">
              <a:rPr lang="zh-CN" altLang="en-US" smtClean="0">
                <a:latin typeface="Times New Roman" pitchFamily="18" charset="0"/>
              </a:rPr>
              <a:pPr/>
              <a:t>49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93914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928FFED-CEB1-44F7-B25F-BE30F43EA9D2}" type="slidenum">
              <a:rPr lang="zh-CN" altLang="en-US" smtClean="0">
                <a:latin typeface="Times New Roman" pitchFamily="18" charset="0"/>
              </a:rPr>
              <a:pPr/>
              <a:t>50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150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70AECE-7F5E-45A1-BB8A-60A18258FE4C}" type="slidenum">
              <a:rPr lang="zh-CN" altLang="en-US" smtClean="0">
                <a:latin typeface="Times New Roman" pitchFamily="18" charset="0"/>
              </a:rPr>
              <a:pPr/>
              <a:t>54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8086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32</a:t>
            </a:r>
            <a:r>
              <a:rPr lang="zh-CN" altLang="en-US" dirty="0"/>
              <a:t>位模式下一般采用平坦模式</a:t>
            </a:r>
            <a:r>
              <a:rPr lang="en-US" altLang="zh-CN" dirty="0"/>
              <a:t>flat</a:t>
            </a:r>
            <a:r>
              <a:rPr lang="zh-CN" altLang="en-US" dirty="0"/>
              <a:t>，不使用段寄存器，因此不需要修改</a:t>
            </a:r>
            <a:r>
              <a:rPr lang="en-US" altLang="zh-CN" dirty="0"/>
              <a:t>CS</a:t>
            </a:r>
            <a:r>
              <a:rPr lang="zh-CN" altLang="en-US" dirty="0"/>
              <a:t>。</a:t>
            </a:r>
            <a:r>
              <a:rPr lang="en-US" altLang="zh-CN" dirty="0"/>
              <a:t>16</a:t>
            </a:r>
            <a:r>
              <a:rPr lang="zh-CN" altLang="en-US" dirty="0"/>
              <a:t>位模式下由于有段寄存器，在转移时分为段内和段间两种情况。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F9ADBC7-8695-48B0-AA5F-724F0A8FEEF7}" type="slidenum">
              <a:rPr lang="zh-CN" altLang="en-US" smtClean="0"/>
              <a:pPr>
                <a:defRPr/>
              </a:pPr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09747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206E94A-9B03-4171-A311-A03DE971A668}" type="slidenum">
              <a:rPr lang="zh-CN" altLang="en-US" smtClean="0">
                <a:latin typeface="Times New Roman" pitchFamily="18" charset="0"/>
              </a:rPr>
              <a:pPr/>
              <a:t>56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2804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E8ED2326-382F-459F-ADF2-BFEAD9EAF61D}" type="slidenum">
              <a:rPr lang="zh-CN" altLang="en-US" smtClean="0">
                <a:latin typeface="Times New Roman" pitchFamily="18" charset="0"/>
              </a:rPr>
              <a:pPr/>
              <a:t>57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94615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886BF88-D14F-43FA-94FC-A7BB1603A11C}" type="slidenum">
              <a:rPr lang="zh-CN" altLang="en-US" smtClean="0">
                <a:latin typeface="Times New Roman" pitchFamily="18" charset="0"/>
              </a:rPr>
              <a:pPr/>
              <a:t>58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2178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B4E24C2B-D79D-46D6-AACF-3BFC9E074ED2}" type="slidenum">
              <a:rPr lang="zh-CN" altLang="en-US" smtClean="0">
                <a:latin typeface="Times New Roman" pitchFamily="18" charset="0"/>
              </a:rPr>
              <a:pPr/>
              <a:t>59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525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7BFC6C2-50FC-4AF9-9769-ECA7EB4C76D1}" type="slidenum">
              <a:rPr lang="zh-CN" altLang="en-US" smtClean="0">
                <a:latin typeface="Times New Roman" pitchFamily="18" charset="0"/>
              </a:rPr>
              <a:pPr/>
              <a:t>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77650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B02C61B-758D-4A45-A723-FAAB8460850E}" type="slidenum">
              <a:rPr lang="zh-CN" altLang="en-US" smtClean="0">
                <a:latin typeface="Times New Roman" pitchFamily="18" charset="0"/>
              </a:rPr>
              <a:pPr/>
              <a:t>60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79997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5A99A46-3ACA-4999-BF43-70980FF4BC1A}" type="slidenum">
              <a:rPr lang="zh-CN" altLang="en-US" smtClean="0">
                <a:latin typeface="Times New Roman" pitchFamily="18" charset="0"/>
              </a:rPr>
              <a:pPr/>
              <a:t>61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652161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1774F51-5CB5-47D7-B113-C0403910C542}" type="slidenum">
              <a:rPr lang="zh-CN" altLang="en-US" smtClean="0">
                <a:latin typeface="Times New Roman" pitchFamily="18" charset="0"/>
              </a:rPr>
              <a:pPr/>
              <a:t>62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32707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8DC0E26-7A4A-491C-9117-AD2BABFA2A8D}" type="slidenum">
              <a:rPr lang="zh-CN" altLang="en-US" smtClean="0">
                <a:latin typeface="Times New Roman" pitchFamily="18" charset="0"/>
              </a:rPr>
              <a:pPr/>
              <a:t>63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391214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EBFBDB9-1C0D-4935-913C-2C19E5E53D73}" type="slidenum">
              <a:rPr lang="zh-CN" altLang="en-US" smtClean="0">
                <a:latin typeface="Times New Roman" pitchFamily="18" charset="0"/>
              </a:rPr>
              <a:pPr/>
              <a:t>64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62708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64E0261-C7D9-45D3-AD59-925C377480EA}" type="slidenum">
              <a:rPr lang="zh-CN" altLang="en-US" smtClean="0">
                <a:latin typeface="Times New Roman" pitchFamily="18" charset="0"/>
              </a:rPr>
              <a:pPr/>
              <a:t>65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3605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57698F87-52F9-4477-8BA5-3733D8C25E2E}" type="slidenum">
              <a:rPr lang="zh-CN" altLang="en-US" smtClean="0">
                <a:latin typeface="Times New Roman" pitchFamily="18" charset="0"/>
              </a:rPr>
              <a:pPr/>
              <a:t>66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1138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E97A6F4-D651-4FFA-84D5-4EEA0647A5FE}" type="slidenum">
              <a:rPr lang="zh-CN" altLang="en-US" smtClean="0">
                <a:latin typeface="Times New Roman" pitchFamily="18" charset="0"/>
              </a:rPr>
              <a:pPr/>
              <a:t>67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04196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D089727D-1D27-44FE-9EF5-F5C4D255D709}" type="slidenum">
              <a:rPr lang="zh-CN" altLang="en-US" smtClean="0">
                <a:latin typeface="Times New Roman" pitchFamily="18" charset="0"/>
              </a:rPr>
              <a:pPr/>
              <a:t>68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2414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35A0C3E-B44D-42B8-A229-FB7CA7EEF89F}" type="slidenum">
              <a:rPr lang="zh-CN" altLang="en-US" smtClean="0">
                <a:latin typeface="Times New Roman" pitchFamily="18" charset="0"/>
              </a:rPr>
              <a:pPr/>
              <a:t>69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407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9D6997B9-B44A-4F41-B8D8-3269BFF6550A}" type="slidenum">
              <a:rPr lang="zh-CN" altLang="en-US" smtClean="0">
                <a:latin typeface="Times New Roman" pitchFamily="18" charset="0"/>
              </a:rPr>
              <a:pPr/>
              <a:t>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866411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FB44DFCD-A516-45B7-8E90-78C9B87BAA9A}" type="slidenum">
              <a:rPr lang="zh-CN" altLang="en-US" smtClean="0">
                <a:latin typeface="Times New Roman" pitchFamily="18" charset="0"/>
              </a:rPr>
              <a:pPr/>
              <a:t>70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19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28F9737-4943-4F00-9A42-B363F38050AE}" type="slidenum">
              <a:rPr lang="zh-CN" altLang="en-US" smtClean="0">
                <a:latin typeface="Times New Roman" pitchFamily="18" charset="0"/>
              </a:rPr>
              <a:pPr/>
              <a:t>71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8353671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8A1AEE6E-911B-4DDE-BA90-6195B3203C70}" type="slidenum">
              <a:rPr lang="zh-CN" altLang="en-US" smtClean="0">
                <a:latin typeface="Times New Roman" pitchFamily="18" charset="0"/>
              </a:rPr>
              <a:pPr/>
              <a:t>72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3622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6519AB1-5790-4B3F-BE6B-B7581C83F6D5}" type="slidenum">
              <a:rPr lang="zh-CN" altLang="en-US" smtClean="0">
                <a:latin typeface="Times New Roman" pitchFamily="18" charset="0"/>
              </a:rPr>
              <a:pPr/>
              <a:t>73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5677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7EDD5DB-8766-45F8-B182-1AA3A485E559}" type="slidenum">
              <a:rPr lang="zh-CN" altLang="en-US" smtClean="0">
                <a:latin typeface="Times New Roman" pitchFamily="18" charset="0"/>
              </a:rPr>
              <a:pPr/>
              <a:t>74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01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7C81B32-1B5F-479D-BC68-AEAA02E482D3}" type="slidenum">
              <a:rPr lang="zh-CN" altLang="en-US" smtClean="0">
                <a:latin typeface="Times New Roman" pitchFamily="18" charset="0"/>
              </a:rPr>
              <a:pPr/>
              <a:t>75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684662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98A14E8-3C1D-49D1-90F9-039546F55F3A}" type="slidenum">
              <a:rPr lang="zh-CN" altLang="en-US" smtClean="0">
                <a:latin typeface="Times New Roman" pitchFamily="18" charset="0"/>
              </a:rPr>
              <a:pPr/>
              <a:t>76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4518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49C55BC-2335-4A1A-A6AB-DCDBE8CEE59B}" type="slidenum">
              <a:rPr lang="zh-CN" altLang="en-US" smtClean="0">
                <a:latin typeface="Times New Roman" pitchFamily="18" charset="0"/>
              </a:rPr>
              <a:pPr/>
              <a:t>77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40724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24F86C7E-778D-43B2-B118-85DC9E59C292}" type="slidenum">
              <a:rPr lang="zh-CN" altLang="en-US" smtClean="0">
                <a:latin typeface="Times New Roman" pitchFamily="18" charset="0"/>
              </a:rPr>
              <a:pPr/>
              <a:t>78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1484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015D2C02-528E-4760-9494-C6C2BE5F5C5F}" type="slidenum">
              <a:rPr lang="zh-CN" altLang="en-US" smtClean="0">
                <a:latin typeface="Times New Roman" pitchFamily="18" charset="0"/>
              </a:rPr>
              <a:pPr/>
              <a:t>79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685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5B20E1B-2E2C-4501-9026-340C8E79EDC3}" type="slidenum">
              <a:rPr lang="zh-CN" altLang="en-US" smtClean="0">
                <a:latin typeface="Times New Roman" pitchFamily="18" charset="0"/>
              </a:rPr>
              <a:pPr/>
              <a:t>7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3061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E328202-1D8E-4446-BF25-5FFCD147ED20}" type="slidenum">
              <a:rPr lang="zh-CN" altLang="en-US" smtClean="0">
                <a:latin typeface="Times New Roman" pitchFamily="18" charset="0"/>
              </a:rPr>
              <a:pPr/>
              <a:t>80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8729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C8956C4B-FA96-4BAA-9BC9-57C282CA56EE}" type="slidenum">
              <a:rPr lang="zh-CN" altLang="en-US" smtClean="0">
                <a:latin typeface="Times New Roman" pitchFamily="18" charset="0"/>
              </a:rPr>
              <a:pPr/>
              <a:t>81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99415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A139971B-C845-4AE5-BC11-A09BA2F05330}" type="slidenum">
              <a:rPr lang="zh-CN" altLang="en-US" smtClean="0">
                <a:latin typeface="Times New Roman" pitchFamily="18" charset="0"/>
              </a:rPr>
              <a:pPr/>
              <a:t>82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1291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3AE30F75-3E9F-47FF-A4A5-F007FD961891}" type="slidenum">
              <a:rPr lang="zh-CN" altLang="en-US" smtClean="0">
                <a:latin typeface="Times New Roman" pitchFamily="18" charset="0"/>
              </a:rPr>
              <a:pPr/>
              <a:t>8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411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461DF951-6AF6-4047-BAA0-1B5F11F13117}" type="slidenum">
              <a:rPr lang="zh-CN" altLang="en-US" smtClean="0">
                <a:latin typeface="Times New Roman" pitchFamily="18" charset="0"/>
              </a:rPr>
              <a:pPr/>
              <a:t>9</a:t>
            </a:fld>
            <a:endParaRPr lang="en-US" altLang="zh-CN">
              <a:latin typeface="Times New Roman" pitchFamily="18" charset="0"/>
            </a:endParaRPr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054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63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63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E941F7D4-52E6-4226-A657-280C35A9C7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943171"/>
      </p:ext>
    </p:extLst>
  </p:cSld>
  <p:clrMapOvr>
    <a:masterClrMapping/>
  </p:clrMapOvr>
  <p:transition spd="med">
    <p:blinds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7AD60-F986-4700-A117-CC05388E975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1060444"/>
      </p:ext>
    </p:extLst>
  </p:cSld>
  <p:clrMapOvr>
    <a:masterClrMapping/>
  </p:clrMapOvr>
  <p:transition spd="med">
    <p:blinds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ACC6BB-6F26-4B81-997E-E226CC3781A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3074767"/>
      </p:ext>
    </p:extLst>
  </p:cSld>
  <p:clrMapOvr>
    <a:masterClrMapping/>
  </p:clrMapOvr>
  <p:transition spd="med">
    <p:blinds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0F5E75-6594-4FF1-B766-B6DC4692BA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7567175"/>
      </p:ext>
    </p:extLst>
  </p:cSld>
  <p:clrMapOvr>
    <a:masterClrMapping/>
  </p:clrMapOvr>
  <p:transition spd="med">
    <p:blinds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4E89C-8FBC-436D-A603-E141B0047A1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9721748"/>
      </p:ext>
    </p:extLst>
  </p:cSld>
  <p:clrMapOvr>
    <a:masterClrMapping/>
  </p:clrMapOvr>
  <p:transition spd="med">
    <p:blinds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A30FA-B2A6-44C6-A2E8-A0A9AA65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65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gi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62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62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62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62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62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62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zh-CN" altLang="en-US" sz="2400">
              <a:latin typeface="Tahoma" pitchFamily="34" charset="0"/>
            </a:endParaRPr>
          </a:p>
        </p:txBody>
      </p:sp>
      <p:sp>
        <p:nvSpPr>
          <p:cNvPr id="103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62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2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1041B47E-7901-4192-8EDC-5E232E5646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graphicFrame>
        <p:nvGraphicFramePr>
          <p:cNvPr id="1026" name="Object 14">
            <a:hlinkClick r:id="" action="ppaction://hlinkshowjump?jump=endshow"/>
          </p:cNvPr>
          <p:cNvGraphicFramePr>
            <a:graphicFrameLocks noChangeAspect="1"/>
          </p:cNvGraphicFramePr>
          <p:nvPr/>
        </p:nvGraphicFramePr>
        <p:xfrm>
          <a:off x="7740650" y="260350"/>
          <a:ext cx="1179513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6" name="剪辑" r:id="rId8" imgW="4602960" imgH="3652200" progId="MS_ClipArt_Gallery.2">
                  <p:embed/>
                </p:oleObj>
              </mc:Choice>
              <mc:Fallback>
                <p:oleObj name="剪辑" r:id="rId8" imgW="4602960" imgH="3652200" progId="MS_ClipArt_Gallery.2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0650" y="260350"/>
                        <a:ext cx="1179513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0" name="Picture 16" descr="gif020"/>
          <p:cNvPicPr>
            <a:picLocks noChangeAspect="1" noChangeArrowheads="1" noCrop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1" name="Picture 17" descr="gif020"/>
          <p:cNvPicPr>
            <a:picLocks noChangeAspect="1" noChangeArrowheads="1" noCrop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3" y="2603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2" name="Picture 18" descr="gif020"/>
          <p:cNvPicPr>
            <a:picLocks noChangeAspect="1" noChangeArrowheads="1" noCrop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813" y="1341438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43" name="Picture 19" descr="gif020"/>
          <p:cNvPicPr>
            <a:picLocks noChangeAspect="1" noChangeArrowheads="1" noCrop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6165850"/>
            <a:ext cx="3048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52" r:id="rId2"/>
    <p:sldLayoutId id="2147483753" r:id="rId3"/>
    <p:sldLayoutId id="2147483756" r:id="rId4"/>
    <p:sldLayoutId id="2147483757" r:id="rId5"/>
  </p:sldLayoutIdLst>
  <p:transition spd="med">
    <p:blinds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rgbClr val="990033"/>
          </a:solidFill>
          <a:latin typeface="Tahoma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lnSpc>
          <a:spcPct val="110000"/>
        </a:lnSpc>
        <a:spcBef>
          <a:spcPct val="15000"/>
        </a:spcBef>
        <a:spcAft>
          <a:spcPct val="5000"/>
        </a:spcAft>
        <a:buClr>
          <a:schemeClr val="folHlink"/>
        </a:buClr>
        <a:buSzPct val="60000"/>
        <a:buFont typeface="Wingdings" pitchFamily="2" charset="2"/>
        <a:buChar char="n"/>
        <a:defRPr sz="2800" b="1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10000"/>
        </a:lnSpc>
        <a:spcBef>
          <a:spcPct val="15000"/>
        </a:spcBef>
        <a:spcAft>
          <a:spcPct val="5000"/>
        </a:spcAft>
        <a:buClr>
          <a:schemeClr val="hlink"/>
        </a:buClr>
        <a:buSzPct val="5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110000"/>
        </a:lnSpc>
        <a:spcBef>
          <a:spcPct val="15000"/>
        </a:spcBef>
        <a:spcAft>
          <a:spcPct val="5000"/>
        </a:spcAft>
        <a:buClr>
          <a:schemeClr val="folHlink"/>
        </a:buClr>
        <a:buSzPct val="50000"/>
        <a:buFont typeface="Wingdings" pitchFamily="2" charset="2"/>
        <a:buChar char="n"/>
        <a:defRPr sz="2000" b="1">
          <a:solidFill>
            <a:srgbClr val="FF0000"/>
          </a:solidFill>
          <a:latin typeface="+mn-lt"/>
          <a:ea typeface="宋体" pitchFamily="2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4A30FA-B2A6-44C6-A2E8-A0A9AA6559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23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31913" y="1989138"/>
            <a:ext cx="6781800" cy="1143000"/>
          </a:xfrm>
          <a:noFill/>
        </p:spPr>
        <p:txBody>
          <a:bodyPr lIns="92075" tIns="46038" rIns="92075" bIns="46038" anchor="b"/>
          <a:lstStyle/>
          <a:p>
            <a:pPr eaLnBrk="1" hangingPunct="1"/>
            <a:r>
              <a:rPr lang="zh-CN" altLang="en-US" sz="4800" b="1" dirty="0"/>
              <a:t>8</a:t>
            </a:r>
            <a:r>
              <a:rPr lang="en-US" altLang="zh-CN" sz="4800" b="1" dirty="0"/>
              <a:t>0X86</a:t>
            </a:r>
            <a:r>
              <a:rPr lang="zh-CN" altLang="zh-CN" sz="5400" b="1" dirty="0">
                <a:ea typeface="华文行楷" pitchFamily="2" charset="-122"/>
              </a:rPr>
              <a:t>指令系统</a:t>
            </a:r>
            <a:r>
              <a:rPr lang="zh-CN" altLang="en-US" sz="3600" b="1" dirty="0"/>
              <a:t>（</a:t>
            </a:r>
            <a:r>
              <a:rPr lang="en-US" altLang="zh-CN" sz="3600" b="1" dirty="0"/>
              <a:t>2</a:t>
            </a:r>
            <a:r>
              <a:rPr lang="zh-CN" altLang="en-US" sz="3600" b="1" dirty="0"/>
              <a:t>）</a:t>
            </a:r>
            <a:endParaRPr lang="zh-CN" altLang="zh-CN" sz="3600" b="1" dirty="0"/>
          </a:p>
        </p:txBody>
      </p:sp>
      <p:sp>
        <p:nvSpPr>
          <p:cNvPr id="3075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fld id="{77AB1EEC-B542-42D8-9F38-170393C2A0B1}" type="slidenum">
              <a:rPr lang="zh-CN" altLang="en-US" smtClean="0"/>
              <a:pPr/>
              <a:t>1</a:t>
            </a:fld>
            <a:endParaRPr lang="en-US" altLang="zh-CN"/>
          </a:p>
        </p:txBody>
      </p:sp>
      <p:graphicFrame>
        <p:nvGraphicFramePr>
          <p:cNvPr id="3074" name="Object 15"/>
          <p:cNvGraphicFramePr>
            <a:graphicFrameLocks noChangeAspect="1"/>
          </p:cNvGraphicFramePr>
          <p:nvPr/>
        </p:nvGraphicFramePr>
        <p:xfrm>
          <a:off x="6372225" y="4221163"/>
          <a:ext cx="17526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30" name="剪辑" r:id="rId4" imgW="4755600" imgH="4827960" progId="MS_ClipArt_Gallery.2">
                  <p:embed/>
                </p:oleObj>
              </mc:Choice>
              <mc:Fallback>
                <p:oleObj name="剪辑" r:id="rId4" imgW="4755600" imgH="4827960" progId="MS_ClipArt_Gallery.2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2225" y="4221163"/>
                        <a:ext cx="1752600" cy="136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blinds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54F8B7-A2EF-4A8D-A94B-B5DDBA5DE760}" type="slidenum">
              <a:rPr lang="zh-CN" altLang="en-US"/>
              <a:pPr>
                <a:defRPr/>
              </a:pPr>
              <a:t>10</a:t>
            </a:fld>
            <a:endParaRPr lang="en-US" altLang="zh-CN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293813" y="214313"/>
            <a:ext cx="4933950" cy="1462087"/>
          </a:xfrm>
        </p:spPr>
        <p:txBody>
          <a:bodyPr/>
          <a:lstStyle/>
          <a:p>
            <a:pPr eaLnBrk="1" hangingPunct="1"/>
            <a:r>
              <a:rPr lang="en-US" altLang="zh-CN" b="1"/>
              <a:t>2.</a:t>
            </a:r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或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运算指令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6688137" cy="3455988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格式：</a:t>
            </a:r>
            <a:r>
              <a:rPr lang="zh-CN" altLang="en-US" sz="2400" b="0" dirty="0"/>
              <a:t>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/>
              <a:t>OR  OPRD1，OPRD2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操作：</a:t>
            </a:r>
            <a:r>
              <a:rPr lang="zh-CN" altLang="en-US" sz="2400" b="0" dirty="0"/>
              <a:t>  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两操作数按位相“或”，结果送目标地址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F3FBC4-69CC-42AB-813F-538B984E9F40}" type="slidenum">
              <a:rPr lang="zh-CN" altLang="en-US"/>
              <a:pPr>
                <a:defRPr/>
              </a:pPr>
              <a:t>11</a:t>
            </a:fld>
            <a:endParaRPr lang="en-US" altLang="zh-CN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或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指令的应用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133600"/>
            <a:ext cx="7559675" cy="4175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实现两操作数 相“或”的运算</a:t>
            </a:r>
          </a:p>
          <a:p>
            <a:pPr lvl="1" eaLnBrk="1" hangingPunct="1">
              <a:spcBef>
                <a:spcPct val="30000"/>
              </a:spcBef>
              <a:spcAft>
                <a:spcPct val="30000"/>
              </a:spcAft>
            </a:pPr>
            <a:r>
              <a:rPr lang="en-US" altLang="zh-CN" dirty="0">
                <a:latin typeface="Times New Roman" pitchFamily="18" charset="0"/>
              </a:rPr>
              <a:t>OR  </a:t>
            </a:r>
            <a:r>
              <a:rPr lang="en-US" altLang="zh-CN">
                <a:latin typeface="Times New Roman" pitchFamily="18" charset="0"/>
              </a:rPr>
              <a:t>AX，[EDI</a:t>
            </a:r>
            <a:r>
              <a:rPr lang="en-US" altLang="zh-CN" dirty="0">
                <a:latin typeface="Times New Roman" pitchFamily="18" charset="0"/>
              </a:rPr>
              <a:t>]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使某些位不变，某些位置“1”</a:t>
            </a:r>
          </a:p>
          <a:p>
            <a:pPr lvl="1" eaLnBrk="1" hangingPunct="1">
              <a:lnSpc>
                <a:spcPct val="120000"/>
              </a:lnSpc>
              <a:spcAft>
                <a:spcPct val="30000"/>
              </a:spcAft>
            </a:pPr>
            <a:r>
              <a:rPr lang="en-US" altLang="zh-CN" dirty="0">
                <a:latin typeface="Times New Roman" pitchFamily="18" charset="0"/>
              </a:rPr>
              <a:t>OR  CL，0FH</a:t>
            </a:r>
            <a:endParaRPr lang="zh-CN" altLang="en-US" dirty="0">
              <a:solidFill>
                <a:schemeClr val="tx2"/>
              </a:solidFill>
            </a:endParaRP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在不改变操作数的情况下使</a:t>
            </a:r>
            <a:r>
              <a:rPr lang="en-US" altLang="zh-CN" dirty="0"/>
              <a:t>OF=CF=0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zh-CN" dirty="0">
                <a:latin typeface="Times New Roman" pitchFamily="18" charset="0"/>
              </a:rPr>
              <a:t>OR  AX，AX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C4E1B-F9E2-483C-B168-4A3FC23D29D2}" type="slidenum">
              <a:rPr lang="zh-CN" altLang="en-US"/>
              <a:pPr>
                <a:defRPr/>
              </a:pPr>
              <a:t>12</a:t>
            </a:fld>
            <a:endParaRPr lang="en-US" altLang="zh-CN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或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指令的应用例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835150" y="2205038"/>
            <a:ext cx="4186238" cy="25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just">
              <a:spcBef>
                <a:spcPct val="50000"/>
              </a:spcBef>
            </a:pPr>
            <a:r>
              <a:rPr kumimoji="1" lang="en-US" altLang="zh-CN" sz="3200" b="1" dirty="0">
                <a:latin typeface="Times New Roman" pitchFamily="18" charset="0"/>
              </a:rPr>
              <a:t>         </a:t>
            </a:r>
            <a:r>
              <a:rPr kumimoji="1" lang="en-US" altLang="zh-CN" sz="2800" b="1" dirty="0">
                <a:latin typeface="Times New Roman" pitchFamily="18" charset="0"/>
              </a:rPr>
              <a:t>OR  AL，AL</a:t>
            </a:r>
          </a:p>
          <a:p>
            <a:pPr algn="just"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          JPE  GOON</a:t>
            </a:r>
          </a:p>
          <a:p>
            <a:pPr>
              <a:spcBef>
                <a:spcPct val="50000"/>
              </a:spcBef>
            </a:pPr>
            <a:r>
              <a:rPr kumimoji="1" lang="en-GB" altLang="zh-CN" sz="2800" b="1" dirty="0">
                <a:latin typeface="Times New Roman" pitchFamily="18" charset="0"/>
              </a:rPr>
              <a:t>          OR  AL</a:t>
            </a:r>
            <a:r>
              <a:rPr kumimoji="1" lang="en-GB" altLang="zh-CN" sz="2800" b="1" dirty="0">
                <a:latin typeface="宋体" pitchFamily="2" charset="-122"/>
              </a:rPr>
              <a:t>，</a:t>
            </a:r>
            <a:r>
              <a:rPr kumimoji="1" lang="en-GB" altLang="zh-CN" sz="2800" b="1" dirty="0">
                <a:latin typeface="Times New Roman" pitchFamily="18" charset="0"/>
              </a:rPr>
              <a:t>80H</a:t>
            </a:r>
            <a:r>
              <a:rPr kumimoji="1" lang="en-US" altLang="zh-CN" sz="2800" dirty="0">
                <a:latin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kumimoji="1" lang="en-US" altLang="zh-CN" sz="2800" b="1" dirty="0">
                <a:latin typeface="Times New Roman" pitchFamily="18" charset="0"/>
              </a:rPr>
              <a:t>GOON：….</a:t>
            </a:r>
            <a:endParaRPr kumimoji="1" lang="zh-CN" altLang="en-US" sz="2800" b="1" dirty="0">
              <a:latin typeface="Times New Roman" pitchFamily="18" charset="0"/>
            </a:endParaRPr>
          </a:p>
        </p:txBody>
      </p:sp>
      <p:sp>
        <p:nvSpPr>
          <p:cNvPr id="19461" name="AutoShape 5"/>
          <p:cNvSpPr>
            <a:spLocks/>
          </p:cNvSpPr>
          <p:nvPr/>
        </p:nvSpPr>
        <p:spPr bwMode="auto">
          <a:xfrm>
            <a:off x="4716463" y="5157788"/>
            <a:ext cx="1828800" cy="503237"/>
          </a:xfrm>
          <a:prstGeom prst="borderCallout3">
            <a:avLst>
              <a:gd name="adj1" fmla="val 22713"/>
              <a:gd name="adj2" fmla="val 104167"/>
              <a:gd name="adj3" fmla="val 22713"/>
              <a:gd name="adj4" fmla="val 111023"/>
              <a:gd name="adj5" fmla="val -182019"/>
              <a:gd name="adj6" fmla="val 111023"/>
              <a:gd name="adj7" fmla="val -389273"/>
              <a:gd name="adj8" fmla="val 15537"/>
            </a:avLst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en-US" altLang="zh-CN" sz="2400" b="1">
                <a:solidFill>
                  <a:srgbClr val="990033"/>
                </a:solidFill>
              </a:rPr>
              <a:t>PF=1</a:t>
            </a:r>
            <a:r>
              <a:rPr kumimoji="1" lang="zh-CN" altLang="en-US" sz="2400" b="1">
                <a:solidFill>
                  <a:srgbClr val="990033"/>
                </a:solidFill>
                <a:latin typeface="Times New Roman" pitchFamily="18" charset="0"/>
              </a:rPr>
              <a:t>转移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9CBC08-4578-4A49-A278-56C662A0ACBE}" type="slidenum">
              <a:rPr lang="zh-CN" altLang="en-US"/>
              <a:pPr>
                <a:defRPr/>
              </a:pPr>
              <a:t>13</a:t>
            </a:fld>
            <a:endParaRPr lang="en-US" altLang="zh-CN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或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指令的应用</a:t>
            </a: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1547813" y="2349500"/>
            <a:ext cx="3455987" cy="2374900"/>
          </a:xfrm>
          <a:prstGeom prst="cloudCallout">
            <a:avLst>
              <a:gd name="adj1" fmla="val 74481"/>
              <a:gd name="adj2" fmla="val 49333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将一个</a:t>
            </a:r>
            <a:r>
              <a:rPr kumimoji="1" lang="en-US" altLang="zh-CN" sz="2800" b="1" dirty="0">
                <a:solidFill>
                  <a:schemeClr val="bg1"/>
                </a:solidFill>
                <a:latin typeface="Times New Roman" pitchFamily="18" charset="0"/>
              </a:rPr>
              <a:t>8</a:t>
            </a:r>
            <a:r>
              <a:rPr kumimoji="1" lang="zh-CN" altLang="en-US" sz="2800" b="1" dirty="0">
                <a:solidFill>
                  <a:schemeClr val="bg1"/>
                </a:solidFill>
                <a:latin typeface="Times New Roman" pitchFamily="18" charset="0"/>
              </a:rPr>
              <a:t>位二进制数9变为字符‘9’</a:t>
            </a:r>
          </a:p>
        </p:txBody>
      </p:sp>
      <p:sp>
        <p:nvSpPr>
          <p:cNvPr id="144389" name="Text Box 5"/>
          <p:cNvSpPr txBox="1">
            <a:spLocks noChangeArrowheads="1"/>
          </p:cNvSpPr>
          <p:nvPr/>
        </p:nvSpPr>
        <p:spPr bwMode="auto">
          <a:xfrm>
            <a:off x="6156325" y="4581525"/>
            <a:ext cx="25193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3200" b="1">
                <a:latin typeface="Times New Roman" pitchFamily="18" charset="0"/>
              </a:rPr>
              <a:t>如何实现</a:t>
            </a:r>
            <a:r>
              <a:rPr kumimoji="1" lang="zh-CN" altLang="en-US" sz="4000" b="1">
                <a:latin typeface="Times New Roman" pitchFamily="18" charset="0"/>
              </a:rPr>
              <a:t>？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43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E8F7C5-ED28-4EDB-A531-2D4F5CB1B805}" type="slidenum">
              <a:rPr lang="zh-CN" altLang="en-US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214313"/>
            <a:ext cx="5076825" cy="1462087"/>
          </a:xfrm>
        </p:spPr>
        <p:txBody>
          <a:bodyPr/>
          <a:lstStyle/>
          <a:p>
            <a:pPr eaLnBrk="1" hangingPunct="1"/>
            <a:r>
              <a:rPr lang="en-US" altLang="zh-CN" b="1"/>
              <a:t>3.</a:t>
            </a:r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非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运算指令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989138"/>
            <a:ext cx="7086600" cy="4283075"/>
          </a:xfrm>
        </p:spPr>
        <p:txBody>
          <a:bodyPr/>
          <a:lstStyle/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itchFamily="2" charset="-122"/>
              </a:rPr>
              <a:t>格式：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en-US" altLang="zh-CN" dirty="0">
                <a:latin typeface="宋体" pitchFamily="2" charset="-122"/>
              </a:rPr>
              <a:t>NOT  OPRD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itchFamily="2" charset="-122"/>
              </a:rPr>
              <a:t>操作：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itchFamily="2" charset="-122"/>
              </a:rPr>
              <a:t>操作数按位取反再送回原地址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itchFamily="2" charset="-122"/>
              </a:rPr>
              <a:t>注：</a:t>
            </a:r>
          </a:p>
          <a:p>
            <a:pPr lvl="1"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指令中的操作数不能是立即数</a:t>
            </a:r>
          </a:p>
          <a:p>
            <a:pPr lvl="1" eaLnBrk="1" hangingPunct="1">
              <a:lnSpc>
                <a:spcPct val="100000"/>
              </a:lnSpc>
              <a:spcBef>
                <a:spcPct val="5000"/>
              </a:spcBef>
              <a:spcAft>
                <a:spcPct val="10000"/>
              </a:spcAft>
            </a:pPr>
            <a:r>
              <a:rPr lang="zh-CN" altLang="en-US" dirty="0">
                <a:solidFill>
                  <a:srgbClr val="FF0000"/>
                </a:solidFill>
                <a:latin typeface="宋体" pitchFamily="2" charset="-122"/>
              </a:rPr>
              <a:t>指令的执行对标志位无影响</a:t>
            </a:r>
          </a:p>
          <a:p>
            <a:pPr eaLnBrk="1" hangingPunct="1">
              <a:spcBef>
                <a:spcPct val="10000"/>
              </a:spcBef>
              <a:spcAft>
                <a:spcPct val="10000"/>
              </a:spcAft>
            </a:pPr>
            <a:r>
              <a:rPr lang="zh-CN" altLang="en-US" dirty="0">
                <a:latin typeface="宋体" pitchFamily="2" charset="-122"/>
              </a:rPr>
              <a:t>例：</a:t>
            </a:r>
            <a:r>
              <a:rPr lang="en-US" altLang="zh-CN" dirty="0">
                <a:latin typeface="宋体" pitchFamily="2" charset="-122"/>
              </a:rPr>
              <a:t>NOT BYTE PTR[EBX]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B1E1DD9-9E09-4970-BE07-EA6C0E18812D}" type="slidenum">
              <a:rPr lang="zh-CN" altLang="en-US"/>
              <a:pPr>
                <a:defRPr/>
              </a:pPr>
              <a:t>15</a:t>
            </a:fld>
            <a:endParaRPr lang="en-US" altLang="zh-CN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835025"/>
            <a:ext cx="5437187" cy="841375"/>
          </a:xfrm>
        </p:spPr>
        <p:txBody>
          <a:bodyPr/>
          <a:lstStyle/>
          <a:p>
            <a:pPr eaLnBrk="1" hangingPunct="1"/>
            <a:r>
              <a:rPr lang="en-US" altLang="zh-CN" b="1"/>
              <a:t>4.</a:t>
            </a:r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异或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运算指令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1989138"/>
            <a:ext cx="6945313" cy="381635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格式： 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en-US" altLang="zh-CN" dirty="0"/>
              <a:t>XOR  OPRD1，OPRD2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操作：</a:t>
            </a:r>
          </a:p>
          <a:p>
            <a:pPr lvl="1">
              <a:spcBef>
                <a:spcPct val="10000"/>
              </a:spcBef>
            </a:pPr>
            <a:r>
              <a:rPr lang="zh-CN" altLang="en-US" dirty="0"/>
              <a:t>两操作数按位相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异或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，结果送目标地址</a:t>
            </a:r>
          </a:p>
          <a:p>
            <a:pPr>
              <a:spcBef>
                <a:spcPct val="10000"/>
              </a:spcBef>
            </a:pPr>
            <a:r>
              <a:rPr lang="zh-CN" altLang="en-US" dirty="0"/>
              <a:t>例：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dirty="0"/>
              <a:t>       XOR</a:t>
            </a:r>
            <a:r>
              <a:rPr lang="en-US" altLang="zh-CN" sz="3200" dirty="0"/>
              <a:t>  </a:t>
            </a:r>
            <a:r>
              <a:rPr lang="en-US" altLang="zh-CN" dirty="0"/>
              <a:t>BL</a:t>
            </a:r>
            <a:r>
              <a:rPr lang="zh-CN" altLang="en-US" dirty="0"/>
              <a:t>，</a:t>
            </a:r>
            <a:r>
              <a:rPr lang="en-US" altLang="zh-CN" dirty="0"/>
              <a:t>80H  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  <a:r>
              <a:rPr lang="zh-CN" altLang="en-US" dirty="0">
                <a:solidFill>
                  <a:srgbClr val="FF0000"/>
                </a:solidFill>
              </a:rPr>
              <a:t>将</a:t>
            </a:r>
            <a:r>
              <a:rPr lang="en-US" altLang="zh-CN" dirty="0">
                <a:solidFill>
                  <a:srgbClr val="FF0000"/>
                </a:solidFill>
              </a:rPr>
              <a:t>BL</a:t>
            </a:r>
            <a:r>
              <a:rPr lang="zh-CN" altLang="en-US" dirty="0">
                <a:solidFill>
                  <a:srgbClr val="FF0000"/>
                </a:solidFill>
              </a:rPr>
              <a:t>的最高位变反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3200" dirty="0"/>
              <a:t>      </a:t>
            </a:r>
            <a:r>
              <a:rPr lang="en-US" altLang="zh-CN" dirty="0"/>
              <a:t>XOR  AX，AX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5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F99111-190E-42B3-A675-39510F582135}" type="slidenum">
              <a:rPr lang="zh-CN" altLang="en-US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620713"/>
            <a:ext cx="5437188" cy="1055687"/>
          </a:xfrm>
        </p:spPr>
        <p:txBody>
          <a:bodyPr/>
          <a:lstStyle/>
          <a:p>
            <a:pPr eaLnBrk="1" hangingPunct="1"/>
            <a:r>
              <a:rPr lang="en-US" altLang="zh-CN" b="1"/>
              <a:t>5.</a:t>
            </a:r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测试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指令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162175"/>
            <a:ext cx="6697663" cy="4291013"/>
          </a:xfrm>
        </p:spPr>
        <p:txBody>
          <a:bodyPr/>
          <a:lstStyle/>
          <a:p>
            <a:pPr eaLnBrk="1" hangingPunct="1">
              <a:spcAft>
                <a:spcPct val="15000"/>
              </a:spcAft>
            </a:pPr>
            <a:r>
              <a:rPr lang="zh-CN" altLang="en-US" dirty="0"/>
              <a:t>格式： </a:t>
            </a:r>
          </a:p>
          <a:p>
            <a:pPr lvl="1" eaLnBrk="1" hangingPunct="1">
              <a:spcAft>
                <a:spcPct val="40000"/>
              </a:spcAft>
            </a:pPr>
            <a:r>
              <a:rPr lang="en-US" altLang="zh-CN" dirty="0"/>
              <a:t>TEST  OPRD1，OPRD2</a:t>
            </a:r>
          </a:p>
          <a:p>
            <a:pPr eaLnBrk="1" hangingPunct="1"/>
            <a:r>
              <a:rPr lang="zh-CN" altLang="en-US" dirty="0"/>
              <a:t>操作： </a:t>
            </a:r>
          </a:p>
          <a:p>
            <a:pPr lvl="1" eaLnBrk="1" hangingPunct="1">
              <a:spcAft>
                <a:spcPct val="45000"/>
              </a:spcAft>
            </a:pPr>
            <a:r>
              <a:rPr lang="zh-CN" altLang="en-US" dirty="0"/>
              <a:t>执行</a:t>
            </a:r>
            <a:r>
              <a:rPr lang="zh-CN" altLang="en-US" dirty="0">
                <a:latin typeface="Arial" charset="0"/>
              </a:rPr>
              <a:t>“</a:t>
            </a:r>
            <a:r>
              <a:rPr lang="zh-CN" altLang="en-US" dirty="0"/>
              <a:t>与</a:t>
            </a:r>
            <a:r>
              <a:rPr lang="zh-CN" altLang="en-US" dirty="0">
                <a:latin typeface="Arial" charset="0"/>
              </a:rPr>
              <a:t>”</a:t>
            </a:r>
            <a:r>
              <a:rPr lang="zh-CN" altLang="en-US" dirty="0"/>
              <a:t>运算，运算的结果影响标志位，但不送回目标地址。</a:t>
            </a:r>
          </a:p>
          <a:p>
            <a:pPr eaLnBrk="1" hangingPunct="1"/>
            <a:r>
              <a:rPr lang="zh-CN" altLang="en-US" dirty="0"/>
              <a:t>应用：</a:t>
            </a:r>
          </a:p>
          <a:p>
            <a:pPr lvl="1" eaLnBrk="1" hangingPunct="1"/>
            <a:r>
              <a:rPr lang="zh-CN" altLang="en-US" dirty="0"/>
              <a:t>常用于测试某些位的状态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2AC41F-34E8-4705-B959-7842B2607891}" type="slidenum">
              <a:rPr lang="zh-CN" altLang="en-US"/>
              <a:pPr>
                <a:defRPr/>
              </a:pPr>
              <a:t>17</a:t>
            </a:fld>
            <a:endParaRPr lang="en-US" altLang="zh-CN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例：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dirty="0"/>
              <a:t>从地址为</a:t>
            </a:r>
            <a:r>
              <a:rPr lang="en-US" altLang="zh-CN" dirty="0"/>
              <a:t>3F8H</a:t>
            </a:r>
            <a:r>
              <a:rPr lang="zh-CN" altLang="en-US" dirty="0"/>
              <a:t>的端口中读入一个字节的状态数据，当</a:t>
            </a:r>
            <a:r>
              <a:rPr lang="zh-CN" altLang="en-US" dirty="0">
                <a:solidFill>
                  <a:schemeClr val="tx1"/>
                </a:solidFill>
              </a:rPr>
              <a:t>该数的 </a:t>
            </a:r>
            <a:r>
              <a:rPr lang="en-US" altLang="zh-CN" dirty="0">
                <a:solidFill>
                  <a:schemeClr val="tx1"/>
                </a:solidFill>
              </a:rPr>
              <a:t>bit1</a:t>
            </a:r>
            <a:r>
              <a:rPr lang="zh-CN" altLang="en-US" dirty="0">
                <a:solidFill>
                  <a:schemeClr val="tx1"/>
                </a:solidFill>
              </a:rPr>
              <a:t>， </a:t>
            </a:r>
            <a:r>
              <a:rPr lang="en-US" altLang="zh-CN" dirty="0">
                <a:solidFill>
                  <a:schemeClr val="tx1"/>
                </a:solidFill>
              </a:rPr>
              <a:t>bit3</a:t>
            </a:r>
            <a:r>
              <a:rPr lang="zh-CN" altLang="en-US" dirty="0">
                <a:solidFill>
                  <a:schemeClr val="tx1"/>
                </a:solidFill>
              </a:rPr>
              <a:t>， </a:t>
            </a:r>
            <a:r>
              <a:rPr lang="en-US" altLang="zh-CN" dirty="0">
                <a:solidFill>
                  <a:schemeClr val="tx1"/>
                </a:solidFill>
              </a:rPr>
              <a:t>bit5</a:t>
            </a:r>
            <a:r>
              <a:rPr lang="zh-CN" altLang="en-US" dirty="0">
                <a:solidFill>
                  <a:schemeClr val="tx1"/>
                </a:solidFill>
              </a:rPr>
              <a:t>位同时为1时</a:t>
            </a:r>
            <a:r>
              <a:rPr lang="zh-CN" altLang="en-US" dirty="0"/>
              <a:t>，则从38</a:t>
            </a:r>
            <a:r>
              <a:rPr lang="en-US" altLang="zh-CN" dirty="0"/>
              <a:t>FH</a:t>
            </a:r>
            <a:r>
              <a:rPr lang="zh-CN" altLang="en-US" dirty="0"/>
              <a:t>端口将</a:t>
            </a:r>
            <a:r>
              <a:rPr lang="en-US" altLang="zh-CN" dirty="0"/>
              <a:t>DATA</a:t>
            </a:r>
            <a:r>
              <a:rPr lang="zh-CN" altLang="en-US" dirty="0"/>
              <a:t>为首地址的一个字输出，否则就从端口重新输入状态数据。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zh-CN" altLang="en-US" dirty="0"/>
              <a:t>    编写实现该功能的程序段。</a:t>
            </a:r>
          </a:p>
        </p:txBody>
      </p:sp>
    </p:spTree>
  </p:cSld>
  <p:clrMapOvr>
    <a:masterClrMapping/>
  </p:clrMapOvr>
  <p:transition spd="med">
    <p:blinds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AD60-F986-4700-A117-CC05388E9753}" type="slidenum">
              <a:rPr lang="zh-CN" altLang="en-US" smtClean="0"/>
              <a:pPr>
                <a:defRPr/>
              </a:pPr>
              <a:t>18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dirty="0"/>
              <a:t>源程序代码：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2988" y="1844675"/>
            <a:ext cx="68453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kern="0" dirty="0"/>
              <a:t>         </a:t>
            </a:r>
            <a:r>
              <a:rPr kumimoji="1" lang="en-US" altLang="zh-CN" sz="2000" kern="0" dirty="0"/>
              <a:t>LEA  ESI，DATA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MOV  DX，3F8H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WAIT：IN  AL，DX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 MOV  DX，38FH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 MOV  AX，[ESI]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 OUT  DX，AX</a:t>
            </a:r>
            <a:endParaRPr kumimoji="1" lang="zh-CN" altLang="en-US" sz="2000" kern="0" dirty="0"/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016125" y="3151872"/>
            <a:ext cx="5051425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0000"/>
              </a:lnSpc>
            </a:pPr>
            <a:r>
              <a:rPr kumimoji="1" lang="en-US" altLang="zh-CN" sz="2000" b="1" dirty="0"/>
              <a:t>TEST  AL，02H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/>
              <a:t>JZ WAIT                       </a:t>
            </a:r>
            <a:r>
              <a:rPr kumimoji="1" lang="en-US" altLang="zh-CN" b="1" dirty="0">
                <a:solidFill>
                  <a:srgbClr val="990033"/>
                </a:solidFill>
              </a:rPr>
              <a:t>；ZF=1</a:t>
            </a:r>
            <a:r>
              <a:rPr kumimoji="1" lang="zh-CN" altLang="en-US" b="1" dirty="0">
                <a:solidFill>
                  <a:srgbClr val="990033"/>
                </a:solidFill>
              </a:rPr>
              <a:t>转移</a:t>
            </a:r>
            <a:endParaRPr kumimoji="1" lang="en-US" altLang="zh-CN" sz="2000" b="1" dirty="0"/>
          </a:p>
          <a:p>
            <a:pPr>
              <a:lnSpc>
                <a:spcPct val="110000"/>
              </a:lnSpc>
            </a:pPr>
            <a:r>
              <a:rPr kumimoji="1" lang="en-US" altLang="zh-CN" sz="2000" b="1" dirty="0"/>
              <a:t>TEST AL</a:t>
            </a:r>
            <a:r>
              <a:rPr kumimoji="1" lang="zh-CN" altLang="en-US" sz="2000" b="1" dirty="0"/>
              <a:t>，</a:t>
            </a:r>
            <a:r>
              <a:rPr kumimoji="1" lang="en-US" altLang="zh-CN" sz="2000" b="1" dirty="0"/>
              <a:t>08H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/>
              <a:t>JZ WAIT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/>
              <a:t>TEST AL</a:t>
            </a:r>
            <a:r>
              <a:rPr kumimoji="1" lang="zh-CN" altLang="en-US" sz="2000" b="1" dirty="0"/>
              <a:t>，</a:t>
            </a:r>
            <a:r>
              <a:rPr kumimoji="1" lang="en-US" altLang="zh-CN" sz="2000" b="1" dirty="0"/>
              <a:t>20H</a:t>
            </a:r>
          </a:p>
          <a:p>
            <a:pPr>
              <a:lnSpc>
                <a:spcPct val="110000"/>
              </a:lnSpc>
            </a:pPr>
            <a:r>
              <a:rPr kumimoji="1" lang="en-US" altLang="zh-CN" sz="2000" b="1" dirty="0"/>
              <a:t>JZ WAIT</a:t>
            </a:r>
          </a:p>
        </p:txBody>
      </p:sp>
    </p:spTree>
    <p:extLst>
      <p:ext uri="{BB962C8B-B14F-4D97-AF65-F5344CB8AC3E}">
        <p14:creationId xmlns:p14="http://schemas.microsoft.com/office/powerpoint/2010/main" val="240077034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AD60-F986-4700-A117-CC05388E9753}" type="slidenum">
              <a:rPr lang="zh-CN" altLang="en-US" smtClean="0"/>
              <a:pPr>
                <a:defRPr/>
              </a:pPr>
              <a:t>19</a:t>
            </a:fld>
            <a:endParaRPr lang="en-US" altLang="zh-CN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042988" y="1844675"/>
            <a:ext cx="68453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kern="0" dirty="0"/>
              <a:t>         </a:t>
            </a:r>
            <a:r>
              <a:rPr kumimoji="1" lang="en-US" altLang="zh-CN" sz="2000" kern="0" dirty="0"/>
              <a:t>LEA  ESI，DATA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MOV  DX，3F8H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WAIT：IN  AL，DX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 MOV  DX，38FH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 MOV  AX，[ESI]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 OUT  DX，AX</a:t>
            </a:r>
            <a:endParaRPr kumimoji="1" lang="zh-CN" altLang="en-US" sz="2000" kern="0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dirty="0"/>
              <a:t>源程序代码：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016125" y="3357563"/>
            <a:ext cx="2339975" cy="143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en-US" altLang="zh-CN" sz="2400" b="1" dirty="0"/>
              <a:t>AND  AL，2AH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en-US" altLang="zh-CN" sz="2400" b="1" dirty="0"/>
              <a:t>CMP AL</a:t>
            </a:r>
            <a:r>
              <a:rPr kumimoji="1" lang="zh-CN" altLang="en-US" sz="2400" b="1" dirty="0"/>
              <a:t>，</a:t>
            </a:r>
            <a:r>
              <a:rPr kumimoji="1" lang="en-US" altLang="zh-CN" sz="2400" b="1" dirty="0"/>
              <a:t>2AH</a:t>
            </a:r>
          </a:p>
          <a:p>
            <a:pPr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</a:pPr>
            <a:r>
              <a:rPr kumimoji="1" lang="en-US" altLang="zh-CN" sz="2400" b="1" dirty="0"/>
              <a:t>JNZ   WAIT</a:t>
            </a:r>
            <a:endParaRPr kumimoji="1"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50908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54D5F5C-2E3A-494B-AB05-A298A064D3EE}" type="slidenum">
              <a:rPr lang="zh-CN" altLang="en-US"/>
              <a:pPr>
                <a:defRPr/>
              </a:pPr>
              <a:t>2</a:t>
            </a:fld>
            <a:endParaRPr lang="en-US" altLang="zh-CN"/>
          </a:p>
        </p:txBody>
      </p:sp>
      <p:sp>
        <p:nvSpPr>
          <p:cNvPr id="614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253288" cy="1462088"/>
          </a:xfrm>
        </p:spPr>
        <p:txBody>
          <a:bodyPr/>
          <a:lstStyle/>
          <a:p>
            <a:pPr algn="ctr" eaLnBrk="1" hangingPunct="1"/>
            <a:r>
              <a:rPr lang="zh-CN" altLang="en-US" sz="4800">
                <a:ea typeface="华文行楷" pitchFamily="2" charset="-122"/>
              </a:rPr>
              <a:t>逻辑运算和移位指令</a:t>
            </a:r>
          </a:p>
        </p:txBody>
      </p:sp>
    </p:spTree>
  </p:cSld>
  <p:clrMapOvr>
    <a:masterClrMapping/>
  </p:clrMapOvr>
  <p:transition spd="med">
    <p:blinds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AD60-F986-4700-A117-CC05388E9753}" type="slidenum">
              <a:rPr lang="zh-CN" altLang="en-US" smtClean="0"/>
              <a:pPr>
                <a:defRPr/>
              </a:pPr>
              <a:t>20</a:t>
            </a:fld>
            <a:endParaRPr lang="en-US" altLang="zh-C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dirty="0"/>
              <a:t>源程序代码：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042988" y="1844675"/>
            <a:ext cx="6845300" cy="4840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kern="0" dirty="0"/>
              <a:t>         </a:t>
            </a:r>
            <a:r>
              <a:rPr kumimoji="1" lang="en-US" altLang="zh-CN" sz="2000" kern="0" dirty="0"/>
              <a:t>LEA  ESI，DATA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MOV  DX，3F8H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WAIT：IN  AL，DX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endParaRPr kumimoji="1" lang="en-US" altLang="zh-CN" sz="2000" kern="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 MOV  DX，38FH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 MOV  AX，[ESI]</a:t>
            </a:r>
          </a:p>
          <a:p>
            <a:pPr eaLnBrk="1" hangingPunct="1">
              <a:spcBef>
                <a:spcPct val="5000"/>
              </a:spcBef>
              <a:buFont typeface="Wingdings" pitchFamily="2" charset="2"/>
              <a:buNone/>
            </a:pPr>
            <a:r>
              <a:rPr kumimoji="1" lang="en-US" altLang="zh-CN" sz="2000" kern="0" dirty="0"/>
              <a:t>              OUT  DX，AX</a:t>
            </a:r>
            <a:endParaRPr kumimoji="1" lang="zh-CN" altLang="en-US" sz="2000" kern="0" dirty="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2051720" y="3356992"/>
            <a:ext cx="3240088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/>
              <a:t>AND AL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2AH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XOR AL</a:t>
            </a:r>
            <a:r>
              <a:rPr lang="zh-CN" altLang="en-US" sz="2400" b="1" dirty="0"/>
              <a:t>，</a:t>
            </a:r>
            <a:r>
              <a:rPr lang="en-US" altLang="zh-CN" sz="2400" b="1" dirty="0"/>
              <a:t>2AH</a:t>
            </a:r>
          </a:p>
          <a:p>
            <a:pPr>
              <a:spcBef>
                <a:spcPct val="50000"/>
              </a:spcBef>
            </a:pPr>
            <a:r>
              <a:rPr lang="en-US" altLang="zh-CN" sz="2400" b="1" dirty="0"/>
              <a:t>JNZ WAIT</a:t>
            </a:r>
          </a:p>
        </p:txBody>
      </p:sp>
    </p:spTree>
    <p:extLst>
      <p:ext uri="{BB962C8B-B14F-4D97-AF65-F5344CB8AC3E}">
        <p14:creationId xmlns:p14="http://schemas.microsoft.com/office/powerpoint/2010/main" val="3204989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3A10BD-C739-4203-9800-572BB32EE2F9}" type="slidenum">
              <a:rPr lang="zh-CN" altLang="en-US"/>
              <a:pPr>
                <a:defRPr/>
              </a:pPr>
              <a:t>21</a:t>
            </a:fld>
            <a:endParaRPr lang="en-US" altLang="zh-CN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66838" y="214313"/>
            <a:ext cx="4141787" cy="1462087"/>
          </a:xfrm>
        </p:spPr>
        <p:txBody>
          <a:bodyPr/>
          <a:lstStyle/>
          <a:p>
            <a:pPr eaLnBrk="1" hangingPunct="1"/>
            <a:r>
              <a:rPr lang="zh-CN" altLang="en-US"/>
              <a:t>二、移位指令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133600"/>
            <a:ext cx="5975350" cy="1800225"/>
          </a:xfrm>
        </p:spPr>
        <p:txBody>
          <a:bodyPr/>
          <a:lstStyle/>
          <a:p>
            <a:pPr eaLnBrk="1" hangingPunct="1">
              <a:spcAft>
                <a:spcPct val="30000"/>
              </a:spcAft>
              <a:buFont typeface="Wingdings" pitchFamily="2" charset="2"/>
              <a:buNone/>
            </a:pPr>
            <a:r>
              <a:rPr lang="zh-CN" altLang="en-US"/>
              <a:t>   </a:t>
            </a:r>
            <a:r>
              <a:rPr lang="zh-CN" altLang="en-US" sz="3200"/>
              <a:t>非循环移位指令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3200"/>
              <a:t>   循环移位指令</a:t>
            </a:r>
          </a:p>
        </p:txBody>
      </p:sp>
      <p:sp>
        <p:nvSpPr>
          <p:cNvPr id="83972" name="AutoShape 4"/>
          <p:cNvSpPr>
            <a:spLocks/>
          </p:cNvSpPr>
          <p:nvPr/>
        </p:nvSpPr>
        <p:spPr bwMode="auto">
          <a:xfrm>
            <a:off x="1619250" y="2349500"/>
            <a:ext cx="206375" cy="863600"/>
          </a:xfrm>
          <a:prstGeom prst="leftBrace">
            <a:avLst>
              <a:gd name="adj1" fmla="val 3487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755576" y="3645024"/>
            <a:ext cx="7993384" cy="269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zh-CN" altLang="en-US" sz="2800" b="1" dirty="0"/>
              <a:t>注：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 移动次数用</a:t>
            </a:r>
            <a:r>
              <a:rPr lang="en-US" altLang="zh-CN" sz="2800" b="1" dirty="0">
                <a:solidFill>
                  <a:srgbClr val="FF0000"/>
                </a:solidFill>
              </a:rPr>
              <a:t>CL</a:t>
            </a:r>
            <a:r>
              <a:rPr lang="zh-CN" altLang="en-US" sz="2800" b="1" dirty="0">
                <a:solidFill>
                  <a:srgbClr val="FF0000"/>
                </a:solidFill>
              </a:rPr>
              <a:t>或</a:t>
            </a:r>
            <a:r>
              <a:rPr lang="en-US" altLang="zh-CN" sz="2800" b="1" dirty="0">
                <a:solidFill>
                  <a:srgbClr val="FF0000"/>
                </a:solidFill>
              </a:rPr>
              <a:t>8</a:t>
            </a:r>
            <a:r>
              <a:rPr lang="zh-CN" altLang="en-US" sz="2800" b="1" dirty="0">
                <a:solidFill>
                  <a:srgbClr val="FF0000"/>
                </a:solidFill>
              </a:rPr>
              <a:t>位常数来指定，即移位次数为</a:t>
            </a:r>
            <a:r>
              <a:rPr lang="en-US" altLang="zh-CN" sz="2800" b="1" dirty="0">
                <a:solidFill>
                  <a:srgbClr val="FF0000"/>
                </a:solidFill>
              </a:rPr>
              <a:t>0~255</a:t>
            </a:r>
            <a:r>
              <a:rPr lang="zh-CN" altLang="en-US" sz="2800" b="1" dirty="0">
                <a:solidFill>
                  <a:srgbClr val="FF0000"/>
                </a:solidFill>
              </a:rPr>
              <a:t>；</a:t>
            </a:r>
          </a:p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zh-CN" altLang="en-US" sz="2800" b="1" dirty="0">
                <a:solidFill>
                  <a:srgbClr val="FF0000"/>
                </a:solidFill>
              </a:rPr>
              <a:t> 对于</a:t>
            </a:r>
            <a:r>
              <a:rPr lang="en-US" altLang="zh-CN" sz="2800" b="1" dirty="0">
                <a:solidFill>
                  <a:srgbClr val="FF0000"/>
                </a:solidFill>
              </a:rPr>
              <a:t>16</a:t>
            </a:r>
            <a:r>
              <a:rPr lang="zh-CN" altLang="en-US" sz="2800" b="1" dirty="0">
                <a:solidFill>
                  <a:srgbClr val="FF0000"/>
                </a:solidFill>
              </a:rPr>
              <a:t>位模式常数只能为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，即只有移位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次，才可以在指令中直接写常数“</a:t>
            </a:r>
            <a:r>
              <a:rPr lang="en-US" altLang="zh-CN" sz="2800" b="1" dirty="0">
                <a:solidFill>
                  <a:srgbClr val="FF0000"/>
                </a:solidFill>
              </a:rPr>
              <a:t>1</a:t>
            </a:r>
            <a:r>
              <a:rPr lang="zh-CN" altLang="en-US" sz="2800" b="1" dirty="0">
                <a:solidFill>
                  <a:srgbClr val="FF0000"/>
                </a:solidFill>
              </a:rPr>
              <a:t>”。</a:t>
            </a:r>
            <a:endParaRPr lang="zh-CN" altLang="en-US" sz="2800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839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839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839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720EB3-3A24-4920-B50D-88D0B3FB271A}" type="slidenum">
              <a:rPr lang="zh-CN" altLang="en-US"/>
              <a:pPr>
                <a:defRPr/>
              </a:pPr>
              <a:t>22</a:t>
            </a:fld>
            <a:endParaRPr lang="en-US" altLang="zh-CN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 </a:t>
            </a:r>
            <a:r>
              <a:rPr lang="zh-CN" altLang="en-US"/>
              <a:t>非循环移位指令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73288" y="2246313"/>
            <a:ext cx="4876800" cy="3505200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zh-CN" altLang="en-US"/>
              <a:t>逻辑左移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算术左移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逻辑右移</a:t>
            </a:r>
          </a:p>
          <a:p>
            <a:pPr eaLnBrk="1" hangingPunct="1">
              <a:lnSpc>
                <a:spcPct val="115000"/>
              </a:lnSpc>
            </a:pPr>
            <a:r>
              <a:rPr lang="zh-CN" altLang="en-US"/>
              <a:t>算术右移</a:t>
            </a:r>
          </a:p>
        </p:txBody>
      </p:sp>
    </p:spTree>
  </p:cSld>
  <p:clrMapOvr>
    <a:masterClrMapping/>
  </p:clrMapOvr>
  <p:transition spd="med">
    <p:blinds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2DE1CC-0F44-4539-8F7B-B5C89D0B6340}" type="slidenum">
              <a:rPr lang="zh-CN" altLang="en-US"/>
              <a:pPr>
                <a:defRPr/>
              </a:pPr>
              <a:t>23</a:t>
            </a:fld>
            <a:endParaRPr lang="en-US" altLang="zh-CN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算术左移和逻辑左移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813" y="1989138"/>
            <a:ext cx="6656387" cy="3744912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dirty="0"/>
              <a:t>算术左移指 令：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dirty="0"/>
              <a:t>       </a:t>
            </a:r>
            <a:r>
              <a:rPr lang="en-US" altLang="zh-CN" dirty="0">
                <a:latin typeface="Times New Roman" pitchFamily="18" charset="0"/>
              </a:rPr>
              <a:t>SAL  OPRD，imm8</a:t>
            </a:r>
            <a:br>
              <a:rPr lang="en-US" altLang="zh-CN" dirty="0">
                <a:latin typeface="Times New Roman" pitchFamily="18" charset="0"/>
              </a:rPr>
            </a:br>
            <a:r>
              <a:rPr lang="en-US" altLang="zh-CN" dirty="0">
                <a:latin typeface="Times New Roman" pitchFamily="18" charset="0"/>
              </a:rPr>
              <a:t>     SAL  OPRD，CL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dirty="0">
                <a:latin typeface="Times New Roman" pitchFamily="18" charset="0"/>
              </a:rPr>
              <a:t>逻辑左移指 令：          </a:t>
            </a:r>
          </a:p>
          <a:p>
            <a:pPr eaLnBrk="1" hangingPunct="1">
              <a:buNone/>
            </a:pPr>
            <a:r>
              <a:rPr lang="en-US" altLang="zh-CN" dirty="0">
                <a:latin typeface="Times New Roman" pitchFamily="18" charset="0"/>
              </a:rPr>
              <a:t>        SHL  OPRD，imm8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>
                <a:latin typeface="Times New Roman" pitchFamily="18" charset="0"/>
              </a:rPr>
              <a:t>        SHL  OPRD，CL</a:t>
            </a:r>
            <a:endParaRPr lang="zh-CN" altLang="en-US" dirty="0">
              <a:latin typeface="Times New Roman" pitchFamily="18" charset="0"/>
            </a:endParaRPr>
          </a:p>
        </p:txBody>
      </p:sp>
      <p:sp>
        <p:nvSpPr>
          <p:cNvPr id="79878" name="AutoShape 6"/>
          <p:cNvSpPr>
            <a:spLocks/>
          </p:cNvSpPr>
          <p:nvPr/>
        </p:nvSpPr>
        <p:spPr bwMode="auto">
          <a:xfrm>
            <a:off x="5651673" y="2851150"/>
            <a:ext cx="144463" cy="649288"/>
          </a:xfrm>
          <a:prstGeom prst="rightBrace">
            <a:avLst>
              <a:gd name="adj1" fmla="val 374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9879" name="AutoShape 7"/>
          <p:cNvSpPr>
            <a:spLocks/>
          </p:cNvSpPr>
          <p:nvPr/>
        </p:nvSpPr>
        <p:spPr bwMode="auto">
          <a:xfrm>
            <a:off x="5652244" y="4581525"/>
            <a:ext cx="215900" cy="792163"/>
          </a:xfrm>
          <a:prstGeom prst="rightBrace">
            <a:avLst>
              <a:gd name="adj1" fmla="val 3057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79880" name="Text Box 8"/>
          <p:cNvSpPr txBox="1">
            <a:spLocks noChangeArrowheads="1"/>
          </p:cNvSpPr>
          <p:nvPr/>
        </p:nvSpPr>
        <p:spPr bwMode="auto">
          <a:xfrm>
            <a:off x="5795963" y="2971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有符号数</a:t>
            </a:r>
          </a:p>
        </p:txBody>
      </p:sp>
      <p:sp>
        <p:nvSpPr>
          <p:cNvPr id="79881" name="Text Box 9"/>
          <p:cNvSpPr txBox="1">
            <a:spLocks noChangeArrowheads="1"/>
          </p:cNvSpPr>
          <p:nvPr/>
        </p:nvSpPr>
        <p:spPr bwMode="auto">
          <a:xfrm>
            <a:off x="5795963" y="477202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无符号数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8" dur="500"/>
                                        <p:tgtEl>
                                          <p:spTgt spid="7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8" grpId="0" animBg="1"/>
      <p:bldP spid="79879" grpId="0" animBg="1"/>
      <p:bldP spid="79880" grpId="0"/>
      <p:bldP spid="7988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AD60-F986-4700-A117-CC05388E9753}" type="slidenum">
              <a:rPr lang="zh-CN" altLang="en-US" smtClean="0"/>
              <a:pPr>
                <a:defRPr/>
              </a:pPr>
              <a:t>24</a:t>
            </a:fld>
            <a:endParaRPr lang="en-US" altLang="zh-CN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827931" y="2260253"/>
            <a:ext cx="6973888" cy="990600"/>
            <a:chOff x="0" y="0"/>
            <a:chExt cx="4393" cy="624"/>
          </a:xfrm>
        </p:grpSpPr>
        <p:sp>
          <p:nvSpPr>
            <p:cNvPr id="6" name="Rectangle 7"/>
            <p:cNvSpPr>
              <a:spLocks noChangeArrowheads="1"/>
            </p:cNvSpPr>
            <p:nvPr/>
          </p:nvSpPr>
          <p:spPr bwMode="auto">
            <a:xfrm>
              <a:off x="768" y="288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7" name="Rectangle 8"/>
            <p:cNvSpPr>
              <a:spLocks noChangeArrowheads="1"/>
            </p:cNvSpPr>
            <p:nvPr/>
          </p:nvSpPr>
          <p:spPr bwMode="auto">
            <a:xfrm>
              <a:off x="0" y="28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chemeClr val="bg2"/>
                  </a:solidFill>
                </a:rPr>
                <a:t>CF</a:t>
              </a:r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 flipH="1">
              <a:off x="2832" y="4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10"/>
            <p:cNvSpPr>
              <a:spLocks noChangeShapeType="1"/>
            </p:cNvSpPr>
            <p:nvPr/>
          </p:nvSpPr>
          <p:spPr bwMode="auto">
            <a:xfrm flipH="1">
              <a:off x="384" y="4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216" y="2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flipH="1">
              <a:off x="860" y="432"/>
              <a:ext cx="18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Text Box 13"/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13" name="Text Box 14"/>
            <p:cNvSpPr txBox="1">
              <a:spLocks noChangeArrowheads="1"/>
            </p:cNvSpPr>
            <p:nvPr/>
          </p:nvSpPr>
          <p:spPr bwMode="auto">
            <a:xfrm>
              <a:off x="576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14" name="Line 15"/>
            <p:cNvSpPr>
              <a:spLocks noChangeShapeType="1"/>
            </p:cNvSpPr>
            <p:nvPr/>
          </p:nvSpPr>
          <p:spPr bwMode="auto">
            <a:xfrm>
              <a:off x="96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6"/>
            <p:cNvSpPr>
              <a:spLocks noChangeShapeType="1"/>
            </p:cNvSpPr>
            <p:nvPr/>
          </p:nvSpPr>
          <p:spPr bwMode="auto">
            <a:xfrm>
              <a:off x="264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Text Box 17"/>
            <p:cNvSpPr txBox="1">
              <a:spLocks noChangeArrowheads="1"/>
            </p:cNvSpPr>
            <p:nvPr/>
          </p:nvSpPr>
          <p:spPr bwMode="auto">
            <a:xfrm>
              <a:off x="3667" y="259"/>
              <a:ext cx="72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/>
                <a:t>SAL</a:t>
              </a:r>
            </a:p>
          </p:txBody>
        </p:sp>
      </p:grpSp>
      <p:grpSp>
        <p:nvGrpSpPr>
          <p:cNvPr id="43" name="Group 5"/>
          <p:cNvGrpSpPr>
            <a:grpSpLocks/>
          </p:cNvGrpSpPr>
          <p:nvPr/>
        </p:nvGrpSpPr>
        <p:grpSpPr bwMode="auto">
          <a:xfrm>
            <a:off x="776387" y="3493989"/>
            <a:ext cx="6705600" cy="990600"/>
            <a:chOff x="0" y="0"/>
            <a:chExt cx="4224" cy="624"/>
          </a:xfrm>
        </p:grpSpPr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768" y="288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5" name="Rectangle 7"/>
            <p:cNvSpPr>
              <a:spLocks noChangeArrowheads="1"/>
            </p:cNvSpPr>
            <p:nvPr/>
          </p:nvSpPr>
          <p:spPr bwMode="auto">
            <a:xfrm>
              <a:off x="0" y="28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chemeClr val="bg2"/>
                  </a:solidFill>
                </a:rPr>
                <a:t>CF</a:t>
              </a:r>
            </a:p>
          </p:txBody>
        </p:sp>
        <p:sp>
          <p:nvSpPr>
            <p:cNvPr id="46" name="Line 8"/>
            <p:cNvSpPr>
              <a:spLocks noChangeShapeType="1"/>
            </p:cNvSpPr>
            <p:nvPr/>
          </p:nvSpPr>
          <p:spPr bwMode="auto">
            <a:xfrm flipH="1">
              <a:off x="2832" y="43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7" name="Line 9"/>
            <p:cNvSpPr>
              <a:spLocks noChangeShapeType="1"/>
            </p:cNvSpPr>
            <p:nvPr/>
          </p:nvSpPr>
          <p:spPr bwMode="auto">
            <a:xfrm flipH="1">
              <a:off x="384" y="48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3216" y="2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49" name="Line 11"/>
            <p:cNvSpPr>
              <a:spLocks noChangeShapeType="1"/>
            </p:cNvSpPr>
            <p:nvPr/>
          </p:nvSpPr>
          <p:spPr bwMode="auto">
            <a:xfrm flipH="1">
              <a:off x="860" y="432"/>
              <a:ext cx="18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0" name="Text Box 12"/>
            <p:cNvSpPr txBox="1">
              <a:spLocks noChangeArrowheads="1"/>
            </p:cNvSpPr>
            <p:nvPr/>
          </p:nvSpPr>
          <p:spPr bwMode="auto">
            <a:xfrm>
              <a:off x="2592" y="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51" name="Text Box 13"/>
            <p:cNvSpPr txBox="1">
              <a:spLocks noChangeArrowheads="1"/>
            </p:cNvSpPr>
            <p:nvPr/>
          </p:nvSpPr>
          <p:spPr bwMode="auto">
            <a:xfrm>
              <a:off x="576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52" name="Line 14"/>
            <p:cNvSpPr>
              <a:spLocks noChangeShapeType="1"/>
            </p:cNvSpPr>
            <p:nvPr/>
          </p:nvSpPr>
          <p:spPr bwMode="auto">
            <a:xfrm>
              <a:off x="96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264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3660" y="275"/>
              <a:ext cx="5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solidFill>
                    <a:schemeClr val="bg2"/>
                  </a:solidFill>
                </a:rPr>
                <a:t>SHL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077764" y="4862711"/>
            <a:ext cx="5810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2060"/>
                </a:solidFill>
              </a:rPr>
              <a:t>大家发现这两条指令有什么差别？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697523" y="5385930"/>
            <a:ext cx="18600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相同！</a:t>
            </a:r>
          </a:p>
        </p:txBody>
      </p:sp>
      <p:sp>
        <p:nvSpPr>
          <p:cNvPr id="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dirty="0"/>
              <a:t>算术左移和逻辑左移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32731" y="5970705"/>
            <a:ext cx="61755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其实在指令系统中它们是同一条指令</a:t>
            </a:r>
          </a:p>
        </p:txBody>
      </p:sp>
    </p:spTree>
    <p:extLst>
      <p:ext uri="{BB962C8B-B14F-4D97-AF65-F5344CB8AC3E}">
        <p14:creationId xmlns:p14="http://schemas.microsoft.com/office/powerpoint/2010/main" val="3305261725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56" grpId="0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AD60-F986-4700-A117-CC05388E9753}" type="slidenum">
              <a:rPr lang="zh-CN" altLang="en-US" smtClean="0"/>
              <a:pPr>
                <a:defRPr/>
              </a:pPr>
              <a:t>25</a:t>
            </a:fld>
            <a:endParaRPr lang="en-US" altLang="zh-CN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dirty="0"/>
              <a:t>算术右移和逻辑右移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187624" y="2204864"/>
            <a:ext cx="6656387" cy="3744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spcAft>
                <a:spcPct val="30000"/>
              </a:spcAft>
            </a:pPr>
            <a:r>
              <a:rPr lang="zh-CN" altLang="en-US" kern="0" dirty="0"/>
              <a:t>算术右移指 令：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zh-CN" kern="0" dirty="0"/>
              <a:t>       </a:t>
            </a:r>
            <a:r>
              <a:rPr lang="en-US" altLang="zh-CN" kern="0" dirty="0">
                <a:latin typeface="Times New Roman" pitchFamily="18" charset="0"/>
              </a:rPr>
              <a:t>SAR  OPRD，</a:t>
            </a:r>
            <a:r>
              <a:rPr lang="en-US" altLang="zh-CN" dirty="0">
                <a:latin typeface="Times New Roman" pitchFamily="18" charset="0"/>
              </a:rPr>
              <a:t>imm8</a:t>
            </a:r>
            <a:endParaRPr lang="en-US" altLang="zh-CN" kern="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kern="0" dirty="0">
                <a:latin typeface="Times New Roman" pitchFamily="18" charset="0"/>
              </a:rPr>
              <a:t>        SAR  OPRD，CL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kern="0" dirty="0">
                <a:latin typeface="Times New Roman" pitchFamily="18" charset="0"/>
              </a:rPr>
              <a:t>逻辑右移指 令：          </a:t>
            </a:r>
          </a:p>
          <a:p>
            <a:pPr eaLnBrk="1" hangingPunct="1">
              <a:buNone/>
            </a:pPr>
            <a:r>
              <a:rPr lang="en-US" altLang="zh-CN" kern="0" dirty="0">
                <a:latin typeface="Times New Roman" pitchFamily="18" charset="0"/>
              </a:rPr>
              <a:t>        SHR  OPRD，</a:t>
            </a:r>
            <a:r>
              <a:rPr lang="en-US" altLang="zh-CN" dirty="0">
                <a:latin typeface="Times New Roman" pitchFamily="18" charset="0"/>
              </a:rPr>
              <a:t>imm8</a:t>
            </a:r>
            <a:endParaRPr lang="en-US" altLang="zh-CN" kern="0" dirty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</a:pPr>
            <a:r>
              <a:rPr lang="en-US" altLang="zh-CN" kern="0" dirty="0">
                <a:latin typeface="Times New Roman" pitchFamily="18" charset="0"/>
              </a:rPr>
              <a:t>        SHR  OPRD，CL</a:t>
            </a:r>
            <a:endParaRPr lang="zh-CN" altLang="en-US" kern="0" dirty="0">
              <a:latin typeface="Times New Roman" pitchFamily="18" charset="0"/>
            </a:endParaRPr>
          </a:p>
        </p:txBody>
      </p:sp>
      <p:sp>
        <p:nvSpPr>
          <p:cNvPr id="7" name="AutoShape 6"/>
          <p:cNvSpPr>
            <a:spLocks/>
          </p:cNvSpPr>
          <p:nvPr/>
        </p:nvSpPr>
        <p:spPr bwMode="auto">
          <a:xfrm>
            <a:off x="5363641" y="3066876"/>
            <a:ext cx="144463" cy="649288"/>
          </a:xfrm>
          <a:prstGeom prst="rightBrace">
            <a:avLst>
              <a:gd name="adj1" fmla="val 374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" name="AutoShape 7"/>
          <p:cNvSpPr>
            <a:spLocks/>
          </p:cNvSpPr>
          <p:nvPr/>
        </p:nvSpPr>
        <p:spPr bwMode="auto">
          <a:xfrm>
            <a:off x="5292204" y="4797251"/>
            <a:ext cx="215900" cy="792163"/>
          </a:xfrm>
          <a:prstGeom prst="rightBrace">
            <a:avLst>
              <a:gd name="adj1" fmla="val 3057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5435774" y="3187526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有符号数</a:t>
            </a:r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5435774" y="4987751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无符号数</a:t>
            </a:r>
          </a:p>
        </p:txBody>
      </p:sp>
    </p:spTree>
    <p:extLst>
      <p:ext uri="{BB962C8B-B14F-4D97-AF65-F5344CB8AC3E}">
        <p14:creationId xmlns:p14="http://schemas.microsoft.com/office/powerpoint/2010/main" val="1409766324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71D48F-7642-461D-BB54-784D5AC935AF}" type="slidenum">
              <a:rPr lang="zh-CN" altLang="en-US"/>
              <a:pPr>
                <a:defRPr/>
              </a:pPr>
              <a:t>26</a:t>
            </a:fld>
            <a:endParaRPr lang="en-US" altLang="zh-CN"/>
          </a:p>
        </p:txBody>
      </p:sp>
      <p:grpSp>
        <p:nvGrpSpPr>
          <p:cNvPr id="14" name="Group 17"/>
          <p:cNvGrpSpPr>
            <a:grpSpLocks/>
          </p:cNvGrpSpPr>
          <p:nvPr/>
        </p:nvGrpSpPr>
        <p:grpSpPr bwMode="auto">
          <a:xfrm>
            <a:off x="1187624" y="4345458"/>
            <a:ext cx="6500813" cy="1028700"/>
            <a:chOff x="0" y="0"/>
            <a:chExt cx="4095" cy="648"/>
          </a:xfrm>
        </p:grpSpPr>
        <p:sp>
          <p:nvSpPr>
            <p:cNvPr id="16" name="Rectangle 18"/>
            <p:cNvSpPr>
              <a:spLocks noChangeArrowheads="1"/>
            </p:cNvSpPr>
            <p:nvPr/>
          </p:nvSpPr>
          <p:spPr bwMode="auto">
            <a:xfrm>
              <a:off x="528" y="288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7" name="Line 19"/>
            <p:cNvSpPr>
              <a:spLocks noChangeShapeType="1"/>
            </p:cNvSpPr>
            <p:nvPr/>
          </p:nvSpPr>
          <p:spPr bwMode="auto">
            <a:xfrm>
              <a:off x="72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20"/>
            <p:cNvSpPr>
              <a:spLocks noChangeShapeType="1"/>
            </p:cNvSpPr>
            <p:nvPr/>
          </p:nvSpPr>
          <p:spPr bwMode="auto">
            <a:xfrm>
              <a:off x="2400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21"/>
            <p:cNvSpPr>
              <a:spLocks noChangeShapeType="1"/>
            </p:cNvSpPr>
            <p:nvPr/>
          </p:nvSpPr>
          <p:spPr bwMode="auto">
            <a:xfrm>
              <a:off x="635" y="480"/>
              <a:ext cx="1861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Text Box 22"/>
            <p:cNvSpPr txBox="1">
              <a:spLocks noChangeArrowheads="1"/>
            </p:cNvSpPr>
            <p:nvPr/>
          </p:nvSpPr>
          <p:spPr bwMode="auto">
            <a:xfrm>
              <a:off x="2352" y="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21" name="Text Box 23"/>
            <p:cNvSpPr txBox="1">
              <a:spLocks noChangeArrowheads="1"/>
            </p:cNvSpPr>
            <p:nvPr/>
          </p:nvSpPr>
          <p:spPr bwMode="auto">
            <a:xfrm>
              <a:off x="336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240" y="4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Rectangle 25"/>
            <p:cNvSpPr>
              <a:spLocks noChangeArrowheads="1"/>
            </p:cNvSpPr>
            <p:nvPr/>
          </p:nvSpPr>
          <p:spPr bwMode="auto">
            <a:xfrm>
              <a:off x="2880" y="28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chemeClr val="bg2"/>
                  </a:solidFill>
                </a:rPr>
                <a:t>CF</a:t>
              </a:r>
            </a:p>
          </p:txBody>
        </p:sp>
        <p:sp>
          <p:nvSpPr>
            <p:cNvPr id="24" name="Line 26"/>
            <p:cNvSpPr>
              <a:spLocks noChangeShapeType="1"/>
            </p:cNvSpPr>
            <p:nvPr/>
          </p:nvSpPr>
          <p:spPr bwMode="auto">
            <a:xfrm>
              <a:off x="2592" y="4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27"/>
            <p:cNvSpPr txBox="1">
              <a:spLocks noChangeArrowheads="1"/>
            </p:cNvSpPr>
            <p:nvPr/>
          </p:nvSpPr>
          <p:spPr bwMode="auto">
            <a:xfrm>
              <a:off x="0" y="2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26" name="Rectangle 28"/>
            <p:cNvSpPr>
              <a:spLocks noChangeArrowheads="1"/>
            </p:cNvSpPr>
            <p:nvPr/>
          </p:nvSpPr>
          <p:spPr bwMode="auto">
            <a:xfrm>
              <a:off x="3518" y="321"/>
              <a:ext cx="57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solidFill>
                    <a:schemeClr val="bg2"/>
                  </a:solidFill>
                </a:rPr>
                <a:t>SHR</a:t>
              </a:r>
            </a:p>
          </p:txBody>
        </p:sp>
      </p:grpSp>
      <p:sp>
        <p:nvSpPr>
          <p:cNvPr id="2" name="矩形 1"/>
          <p:cNvSpPr/>
          <p:nvPr/>
        </p:nvSpPr>
        <p:spPr>
          <a:xfrm>
            <a:off x="2993823" y="5517232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333399"/>
                </a:solidFill>
                <a:latin typeface="Tahoma"/>
              </a:rPr>
              <a:t>OPRD</a:t>
            </a:r>
            <a:endParaRPr lang="zh-CN" altLang="en-US" dirty="0"/>
          </a:p>
        </p:txBody>
      </p:sp>
      <p:grpSp>
        <p:nvGrpSpPr>
          <p:cNvPr id="29" name="Group 18"/>
          <p:cNvGrpSpPr>
            <a:grpSpLocks/>
          </p:cNvGrpSpPr>
          <p:nvPr/>
        </p:nvGrpSpPr>
        <p:grpSpPr bwMode="auto">
          <a:xfrm>
            <a:off x="1665635" y="2348880"/>
            <a:ext cx="5810250" cy="1295400"/>
            <a:chOff x="0" y="0"/>
            <a:chExt cx="3660" cy="816"/>
          </a:xfrm>
        </p:grpSpPr>
        <p:sp>
          <p:nvSpPr>
            <p:cNvPr id="30" name="Rectangle 19"/>
            <p:cNvSpPr>
              <a:spLocks noChangeArrowheads="1"/>
            </p:cNvSpPr>
            <p:nvPr/>
          </p:nvSpPr>
          <p:spPr bwMode="auto">
            <a:xfrm>
              <a:off x="192" y="288"/>
              <a:ext cx="206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31" name="Line 20"/>
            <p:cNvSpPr>
              <a:spLocks noChangeShapeType="1"/>
            </p:cNvSpPr>
            <p:nvPr/>
          </p:nvSpPr>
          <p:spPr bwMode="auto">
            <a:xfrm>
              <a:off x="384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Line 21"/>
            <p:cNvSpPr>
              <a:spLocks noChangeShapeType="1"/>
            </p:cNvSpPr>
            <p:nvPr/>
          </p:nvSpPr>
          <p:spPr bwMode="auto">
            <a:xfrm>
              <a:off x="2064" y="28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" name="Line 22"/>
            <p:cNvSpPr>
              <a:spLocks noChangeShapeType="1"/>
            </p:cNvSpPr>
            <p:nvPr/>
          </p:nvSpPr>
          <p:spPr bwMode="auto">
            <a:xfrm>
              <a:off x="288" y="480"/>
              <a:ext cx="1872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4" name="Text Box 23"/>
            <p:cNvSpPr txBox="1">
              <a:spLocks noChangeArrowheads="1"/>
            </p:cNvSpPr>
            <p:nvPr/>
          </p:nvSpPr>
          <p:spPr bwMode="auto">
            <a:xfrm>
              <a:off x="2016" y="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b="0"/>
                <a:t>0</a:t>
              </a:r>
            </a:p>
          </p:txBody>
        </p:sp>
        <p:sp>
          <p:nvSpPr>
            <p:cNvPr id="35" name="Text Box 24"/>
            <p:cNvSpPr txBox="1">
              <a:spLocks noChangeArrowheads="1"/>
            </p:cNvSpPr>
            <p:nvPr/>
          </p:nvSpPr>
          <p:spPr bwMode="auto">
            <a:xfrm>
              <a:off x="0" y="0"/>
              <a:ext cx="7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zh-CN" sz="2400"/>
                <a:t>最高位</a:t>
              </a:r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>
              <a:off x="288" y="624"/>
              <a:ext cx="0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 flipH="1">
              <a:off x="0" y="81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V="1">
              <a:off x="0" y="480"/>
              <a:ext cx="0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0" y="480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Rectangle 29"/>
            <p:cNvSpPr>
              <a:spLocks noChangeArrowheads="1"/>
            </p:cNvSpPr>
            <p:nvPr/>
          </p:nvSpPr>
          <p:spPr bwMode="auto">
            <a:xfrm>
              <a:off x="2544" y="288"/>
              <a:ext cx="384" cy="3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ctr" eaLnBrk="1" hangingPunct="1"/>
              <a:r>
                <a:rPr lang="zh-CN" altLang="zh-CN" b="0">
                  <a:solidFill>
                    <a:schemeClr val="bg2"/>
                  </a:solidFill>
                </a:rPr>
                <a:t>CF</a:t>
              </a:r>
            </a:p>
          </p:txBody>
        </p:sp>
        <p:sp>
          <p:nvSpPr>
            <p:cNvPr id="41" name="Line 30"/>
            <p:cNvSpPr>
              <a:spLocks noChangeShapeType="1"/>
            </p:cNvSpPr>
            <p:nvPr/>
          </p:nvSpPr>
          <p:spPr bwMode="auto">
            <a:xfrm>
              <a:off x="2256" y="480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2" name="Rectangle 31"/>
            <p:cNvSpPr>
              <a:spLocks noChangeArrowheads="1"/>
            </p:cNvSpPr>
            <p:nvPr/>
          </p:nvSpPr>
          <p:spPr bwMode="auto">
            <a:xfrm>
              <a:off x="3095" y="243"/>
              <a:ext cx="56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itchFamily="34" charset="0"/>
                <a:defRPr sz="2800" b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zh-CN">
                  <a:solidFill>
                    <a:schemeClr val="bg2"/>
                  </a:solidFill>
                </a:rPr>
                <a:t>SAR</a:t>
              </a:r>
            </a:p>
          </p:txBody>
        </p:sp>
      </p:grpSp>
      <p:sp>
        <p:nvSpPr>
          <p:cNvPr id="43" name="矩形 42"/>
          <p:cNvSpPr/>
          <p:nvPr/>
        </p:nvSpPr>
        <p:spPr>
          <a:xfrm>
            <a:off x="3049212" y="3491880"/>
            <a:ext cx="122982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kern="0" dirty="0">
                <a:solidFill>
                  <a:srgbClr val="333399"/>
                </a:solidFill>
                <a:latin typeface="Tahoma"/>
              </a:rPr>
              <a:t>OPRD</a:t>
            </a:r>
            <a:endParaRPr lang="zh-CN" altLang="en-US" dirty="0"/>
          </a:p>
        </p:txBody>
      </p:sp>
      <p:sp>
        <p:nvSpPr>
          <p:cNvPr id="44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pPr eaLnBrk="1" hangingPunct="1"/>
            <a:r>
              <a:rPr lang="zh-CN" altLang="en-US" dirty="0"/>
              <a:t>算术右移和逻辑右移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E02102-0761-471F-9E3F-038DD4D0B522}" type="slidenum">
              <a:rPr lang="zh-CN" altLang="en-US"/>
              <a:pPr>
                <a:defRPr/>
              </a:pPr>
              <a:t>27</a:t>
            </a:fld>
            <a:endParaRPr lang="en-US" altLang="zh-CN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逻辑右移例：</a:t>
            </a:r>
            <a:endParaRPr lang="en-US" altLang="zh-CN"/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060575"/>
            <a:ext cx="5905500" cy="1987550"/>
          </a:xfrm>
        </p:spPr>
        <p:txBody>
          <a:bodyPr/>
          <a:lstStyle/>
          <a:p>
            <a:pPr eaLnBrk="1" hangingPunct="1"/>
            <a:r>
              <a:rPr lang="en-US" altLang="zh-CN" dirty="0"/>
              <a:t>MOV AL</a:t>
            </a:r>
            <a:r>
              <a:rPr lang="zh-CN" altLang="en-US" dirty="0"/>
              <a:t>，</a:t>
            </a:r>
            <a:r>
              <a:rPr lang="en-US" altLang="zh-CN" dirty="0"/>
              <a:t>6AH</a:t>
            </a:r>
          </a:p>
          <a:p>
            <a:pPr eaLnBrk="1" hangingPunct="1"/>
            <a:r>
              <a:rPr lang="en-US" altLang="zh-CN" dirty="0"/>
              <a:t>SHR AL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</a:p>
        </p:txBody>
      </p:sp>
      <p:sp>
        <p:nvSpPr>
          <p:cNvPr id="212996" name="Rectangle 4"/>
          <p:cNvSpPr>
            <a:spLocks noChangeArrowheads="1"/>
          </p:cNvSpPr>
          <p:nvPr/>
        </p:nvSpPr>
        <p:spPr bwMode="auto">
          <a:xfrm>
            <a:off x="3536950" y="3832225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2998" name="Line 6"/>
          <p:cNvSpPr>
            <a:spLocks noChangeShapeType="1"/>
          </p:cNvSpPr>
          <p:nvPr/>
        </p:nvSpPr>
        <p:spPr bwMode="auto">
          <a:xfrm>
            <a:off x="6630988" y="4092575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2999" name="Line 7"/>
          <p:cNvSpPr>
            <a:spLocks noChangeShapeType="1"/>
          </p:cNvSpPr>
          <p:nvPr/>
        </p:nvSpPr>
        <p:spPr bwMode="auto">
          <a:xfrm>
            <a:off x="2557463" y="4076700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00" name="Text Box 8"/>
          <p:cNvSpPr txBox="1">
            <a:spLocks noChangeArrowheads="1"/>
          </p:cNvSpPr>
          <p:nvPr/>
        </p:nvSpPr>
        <p:spPr bwMode="auto">
          <a:xfrm>
            <a:off x="2168525" y="3835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0</a:t>
            </a:r>
          </a:p>
        </p:txBody>
      </p:sp>
      <p:sp>
        <p:nvSpPr>
          <p:cNvPr id="213001" name="Text Box 9"/>
          <p:cNvSpPr txBox="1">
            <a:spLocks noChangeArrowheads="1"/>
          </p:cNvSpPr>
          <p:nvPr/>
        </p:nvSpPr>
        <p:spPr bwMode="auto">
          <a:xfrm>
            <a:off x="7607300" y="339248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CF</a:t>
            </a:r>
          </a:p>
        </p:txBody>
      </p:sp>
      <p:sp>
        <p:nvSpPr>
          <p:cNvPr id="213002" name="Text Box 10"/>
          <p:cNvSpPr txBox="1">
            <a:spLocks noChangeArrowheads="1"/>
          </p:cNvSpPr>
          <p:nvPr/>
        </p:nvSpPr>
        <p:spPr bwMode="auto">
          <a:xfrm>
            <a:off x="3968750" y="3860800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0 1 1 0 1 0 </a:t>
            </a:r>
          </a:p>
        </p:txBody>
      </p:sp>
      <p:sp>
        <p:nvSpPr>
          <p:cNvPr id="213003" name="Rectangle 11"/>
          <p:cNvSpPr>
            <a:spLocks noChangeArrowheads="1"/>
          </p:cNvSpPr>
          <p:nvPr/>
        </p:nvSpPr>
        <p:spPr bwMode="auto">
          <a:xfrm>
            <a:off x="7612063" y="3803650"/>
            <a:ext cx="703262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3004" name="Text Box 12"/>
          <p:cNvSpPr txBox="1">
            <a:spLocks noChangeArrowheads="1"/>
          </p:cNvSpPr>
          <p:nvPr/>
        </p:nvSpPr>
        <p:spPr bwMode="auto">
          <a:xfrm>
            <a:off x="4832350" y="339248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AL</a:t>
            </a:r>
          </a:p>
        </p:txBody>
      </p:sp>
      <p:sp>
        <p:nvSpPr>
          <p:cNvPr id="213005" name="Text Box 13"/>
          <p:cNvSpPr txBox="1">
            <a:spLocks noChangeArrowheads="1"/>
          </p:cNvSpPr>
          <p:nvPr/>
        </p:nvSpPr>
        <p:spPr bwMode="auto">
          <a:xfrm>
            <a:off x="5494338" y="386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1 </a:t>
            </a:r>
          </a:p>
        </p:txBody>
      </p:sp>
      <p:sp>
        <p:nvSpPr>
          <p:cNvPr id="213006" name="Text Box 14"/>
          <p:cNvSpPr txBox="1">
            <a:spLocks noChangeArrowheads="1"/>
          </p:cNvSpPr>
          <p:nvPr/>
        </p:nvSpPr>
        <p:spPr bwMode="auto">
          <a:xfrm>
            <a:off x="5768975" y="386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13007" name="Text Box 15"/>
          <p:cNvSpPr txBox="1">
            <a:spLocks noChangeArrowheads="1"/>
          </p:cNvSpPr>
          <p:nvPr/>
        </p:nvSpPr>
        <p:spPr bwMode="auto">
          <a:xfrm>
            <a:off x="7770813" y="386080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13010" name="Rectangle 18"/>
          <p:cNvSpPr>
            <a:spLocks noChangeArrowheads="1"/>
          </p:cNvSpPr>
          <p:nvPr/>
        </p:nvSpPr>
        <p:spPr bwMode="auto">
          <a:xfrm>
            <a:off x="3536950" y="4984750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3011" name="Text Box 19"/>
          <p:cNvSpPr txBox="1">
            <a:spLocks noChangeArrowheads="1"/>
          </p:cNvSpPr>
          <p:nvPr/>
        </p:nvSpPr>
        <p:spPr bwMode="auto">
          <a:xfrm>
            <a:off x="3968750" y="5013325"/>
            <a:ext cx="2303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0 0 1 1 0 1 0 1</a:t>
            </a:r>
          </a:p>
        </p:txBody>
      </p:sp>
      <p:sp>
        <p:nvSpPr>
          <p:cNvPr id="213012" name="Text Box 20"/>
          <p:cNvSpPr txBox="1">
            <a:spLocks noChangeArrowheads="1"/>
          </p:cNvSpPr>
          <p:nvPr/>
        </p:nvSpPr>
        <p:spPr bwMode="auto">
          <a:xfrm>
            <a:off x="4832350" y="4581525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AL</a:t>
            </a:r>
          </a:p>
        </p:txBody>
      </p:sp>
      <p:sp>
        <p:nvSpPr>
          <p:cNvPr id="213015" name="Line 23"/>
          <p:cNvSpPr>
            <a:spLocks noChangeShapeType="1"/>
          </p:cNvSpPr>
          <p:nvPr/>
        </p:nvSpPr>
        <p:spPr bwMode="auto">
          <a:xfrm>
            <a:off x="6632575" y="5229225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16" name="Text Box 24"/>
          <p:cNvSpPr txBox="1">
            <a:spLocks noChangeArrowheads="1"/>
          </p:cNvSpPr>
          <p:nvPr/>
        </p:nvSpPr>
        <p:spPr bwMode="auto">
          <a:xfrm>
            <a:off x="7608888" y="4529138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CF</a:t>
            </a:r>
          </a:p>
        </p:txBody>
      </p:sp>
      <p:sp>
        <p:nvSpPr>
          <p:cNvPr id="213017" name="Rectangle 25"/>
          <p:cNvSpPr>
            <a:spLocks noChangeArrowheads="1"/>
          </p:cNvSpPr>
          <p:nvPr/>
        </p:nvSpPr>
        <p:spPr bwMode="auto">
          <a:xfrm>
            <a:off x="7613650" y="4940300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3018" name="Text Box 26"/>
          <p:cNvSpPr txBox="1">
            <a:spLocks noChangeArrowheads="1"/>
          </p:cNvSpPr>
          <p:nvPr/>
        </p:nvSpPr>
        <p:spPr bwMode="auto">
          <a:xfrm>
            <a:off x="7772400" y="4997450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</a:rPr>
              <a:t>0 </a:t>
            </a:r>
          </a:p>
        </p:txBody>
      </p:sp>
      <p:sp>
        <p:nvSpPr>
          <p:cNvPr id="213019" name="Line 27"/>
          <p:cNvSpPr>
            <a:spLocks noChangeShapeType="1"/>
          </p:cNvSpPr>
          <p:nvPr/>
        </p:nvSpPr>
        <p:spPr bwMode="auto">
          <a:xfrm>
            <a:off x="2557463" y="5229225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20" name="Text Box 28"/>
          <p:cNvSpPr txBox="1">
            <a:spLocks noChangeArrowheads="1"/>
          </p:cNvSpPr>
          <p:nvPr/>
        </p:nvSpPr>
        <p:spPr bwMode="auto">
          <a:xfrm>
            <a:off x="2168525" y="49958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0</a:t>
            </a:r>
          </a:p>
        </p:txBody>
      </p:sp>
      <p:sp>
        <p:nvSpPr>
          <p:cNvPr id="213021" name="Rectangle 29"/>
          <p:cNvSpPr>
            <a:spLocks noChangeArrowheads="1"/>
          </p:cNvSpPr>
          <p:nvPr/>
        </p:nvSpPr>
        <p:spPr bwMode="auto">
          <a:xfrm>
            <a:off x="3492500" y="5991225"/>
            <a:ext cx="307975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3022" name="Text Box 30"/>
          <p:cNvSpPr txBox="1">
            <a:spLocks noChangeArrowheads="1"/>
          </p:cNvSpPr>
          <p:nvPr/>
        </p:nvSpPr>
        <p:spPr bwMode="auto">
          <a:xfrm>
            <a:off x="3995738" y="6019800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bg1"/>
                </a:solidFill>
              </a:rPr>
              <a:t>0 0 0 1 1 0 1 0 </a:t>
            </a:r>
          </a:p>
        </p:txBody>
      </p:sp>
      <p:sp>
        <p:nvSpPr>
          <p:cNvPr id="213023" name="Text Box 31"/>
          <p:cNvSpPr txBox="1">
            <a:spLocks noChangeArrowheads="1"/>
          </p:cNvSpPr>
          <p:nvPr/>
        </p:nvSpPr>
        <p:spPr bwMode="auto">
          <a:xfrm>
            <a:off x="4787900" y="5588000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AL</a:t>
            </a:r>
          </a:p>
        </p:txBody>
      </p:sp>
      <p:sp>
        <p:nvSpPr>
          <p:cNvPr id="213024" name="Line 32"/>
          <p:cNvSpPr>
            <a:spLocks noChangeShapeType="1"/>
          </p:cNvSpPr>
          <p:nvPr/>
        </p:nvSpPr>
        <p:spPr bwMode="auto">
          <a:xfrm>
            <a:off x="6588125" y="6235700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25" name="Text Box 33"/>
          <p:cNvSpPr txBox="1">
            <a:spLocks noChangeArrowheads="1"/>
          </p:cNvSpPr>
          <p:nvPr/>
        </p:nvSpPr>
        <p:spPr bwMode="auto">
          <a:xfrm>
            <a:off x="7564438" y="553561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CF</a:t>
            </a:r>
          </a:p>
        </p:txBody>
      </p:sp>
      <p:sp>
        <p:nvSpPr>
          <p:cNvPr id="213026" name="Rectangle 34"/>
          <p:cNvSpPr>
            <a:spLocks noChangeArrowheads="1"/>
          </p:cNvSpPr>
          <p:nvPr/>
        </p:nvSpPr>
        <p:spPr bwMode="auto">
          <a:xfrm>
            <a:off x="7569200" y="5946775"/>
            <a:ext cx="703263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3027" name="Text Box 35"/>
          <p:cNvSpPr txBox="1">
            <a:spLocks noChangeArrowheads="1"/>
          </p:cNvSpPr>
          <p:nvPr/>
        </p:nvSpPr>
        <p:spPr bwMode="auto">
          <a:xfrm>
            <a:off x="7727950" y="6003925"/>
            <a:ext cx="43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bg1"/>
                </a:solidFill>
              </a:rPr>
              <a:t>1 </a:t>
            </a:r>
          </a:p>
        </p:txBody>
      </p:sp>
      <p:sp>
        <p:nvSpPr>
          <p:cNvPr id="213028" name="Line 36"/>
          <p:cNvSpPr>
            <a:spLocks noChangeShapeType="1"/>
          </p:cNvSpPr>
          <p:nvPr/>
        </p:nvSpPr>
        <p:spPr bwMode="auto">
          <a:xfrm>
            <a:off x="2513013" y="6235700"/>
            <a:ext cx="9144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3029" name="Text Box 37"/>
          <p:cNvSpPr txBox="1">
            <a:spLocks noChangeArrowheads="1"/>
          </p:cNvSpPr>
          <p:nvPr/>
        </p:nvSpPr>
        <p:spPr bwMode="auto">
          <a:xfrm>
            <a:off x="2124075" y="60023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med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0</a:t>
            </a:r>
          </a:p>
        </p:txBody>
      </p:sp>
      <p:sp>
        <p:nvSpPr>
          <p:cNvPr id="213030" name="Text Box 38"/>
          <p:cNvSpPr txBox="1">
            <a:spLocks noChangeArrowheads="1"/>
          </p:cNvSpPr>
          <p:nvPr/>
        </p:nvSpPr>
        <p:spPr bwMode="auto">
          <a:xfrm>
            <a:off x="466725" y="5013325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移动</a:t>
            </a:r>
            <a:r>
              <a:rPr kumimoji="1" lang="en-US" altLang="zh-CN" sz="2000" b="1" dirty="0">
                <a:latin typeface="Times New Roman" pitchFamily="18" charset="0"/>
              </a:rPr>
              <a:t>1</a:t>
            </a:r>
            <a:r>
              <a:rPr kumimoji="1" lang="zh-CN" altLang="en-US" sz="2000" b="1" dirty="0">
                <a:latin typeface="Times New Roman" pitchFamily="18" charset="0"/>
              </a:rPr>
              <a:t>次</a:t>
            </a:r>
          </a:p>
        </p:txBody>
      </p:sp>
      <p:sp>
        <p:nvSpPr>
          <p:cNvPr id="213031" name="Text Box 39"/>
          <p:cNvSpPr txBox="1">
            <a:spLocks noChangeArrowheads="1"/>
          </p:cNvSpPr>
          <p:nvPr/>
        </p:nvSpPr>
        <p:spPr bwMode="auto">
          <a:xfrm>
            <a:off x="395288" y="6021388"/>
            <a:ext cx="12969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移动</a:t>
            </a:r>
            <a:r>
              <a:rPr kumimoji="1" lang="en-US" altLang="zh-CN" sz="2000" b="1">
                <a:latin typeface="Times New Roman" pitchFamily="18" charset="0"/>
              </a:rPr>
              <a:t>2</a:t>
            </a:r>
            <a:r>
              <a:rPr kumimoji="1" lang="zh-CN" altLang="en-US" sz="2000" b="1">
                <a:latin typeface="Times New Roman" pitchFamily="18" charset="0"/>
              </a:rPr>
              <a:t>次</a:t>
            </a:r>
          </a:p>
        </p:txBody>
      </p:sp>
      <p:sp>
        <p:nvSpPr>
          <p:cNvPr id="36" name="Text Box 38"/>
          <p:cNvSpPr txBox="1">
            <a:spLocks noChangeArrowheads="1"/>
          </p:cNvSpPr>
          <p:nvPr/>
        </p:nvSpPr>
        <p:spPr bwMode="auto">
          <a:xfrm>
            <a:off x="544512" y="3968750"/>
            <a:ext cx="12969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移动前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30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30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3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30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12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13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13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13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13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2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30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13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13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21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3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3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1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13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13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213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3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3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30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30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2130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213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13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213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21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0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213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25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130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130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6" grpId="0" animBg="1"/>
      <p:bldP spid="212998" grpId="0" animBg="1"/>
      <p:bldP spid="212999" grpId="0" animBg="1"/>
      <p:bldP spid="213000" grpId="0"/>
      <p:bldP spid="213001" grpId="0"/>
      <p:bldP spid="213002" grpId="0"/>
      <p:bldP spid="213003" grpId="0" animBg="1"/>
      <p:bldP spid="213004" grpId="0"/>
      <p:bldP spid="213005" grpId="0"/>
      <p:bldP spid="213006" grpId="0"/>
      <p:bldP spid="213007" grpId="0"/>
      <p:bldP spid="213010" grpId="0" animBg="1"/>
      <p:bldP spid="213011" grpId="0"/>
      <p:bldP spid="213012" grpId="0"/>
      <p:bldP spid="213015" grpId="0" animBg="1"/>
      <p:bldP spid="213016" grpId="0"/>
      <p:bldP spid="213017" grpId="0" animBg="1"/>
      <p:bldP spid="213018" grpId="0"/>
      <p:bldP spid="213019" grpId="0" animBg="1"/>
      <p:bldP spid="213020" grpId="0"/>
      <p:bldP spid="213021" grpId="0" animBg="1"/>
      <p:bldP spid="213022" grpId="0"/>
      <p:bldP spid="213023" grpId="0"/>
      <p:bldP spid="213024" grpId="0" animBg="1"/>
      <p:bldP spid="213025" grpId="0"/>
      <p:bldP spid="213026" grpId="0" animBg="1"/>
      <p:bldP spid="213027" grpId="0"/>
      <p:bldP spid="213028" grpId="0" animBg="1"/>
      <p:bldP spid="213029" grpId="0"/>
      <p:bldP spid="213030" grpId="0"/>
      <p:bldP spid="213031" grpId="0"/>
      <p:bldP spid="3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6B07B91-9D41-4715-829F-0C258DE5B75F}" type="slidenum">
              <a:rPr lang="zh-CN" altLang="en-US"/>
              <a:pPr>
                <a:defRPr/>
              </a:pPr>
              <a:t>28</a:t>
            </a:fld>
            <a:endParaRPr lang="en-US" altLang="zh-CN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非循环移位指令的应用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30291" y="1768193"/>
            <a:ext cx="7813684" cy="1843087"/>
          </a:xfrm>
        </p:spPr>
        <p:txBody>
          <a:bodyPr/>
          <a:lstStyle/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/>
              <a:t>左移可实现乘法运算</a:t>
            </a:r>
            <a:r>
              <a:rPr lang="en-US" altLang="zh-CN" sz="2400" dirty="0"/>
              <a:t>,</a:t>
            </a:r>
            <a:r>
              <a:rPr lang="zh-CN" altLang="en-US" sz="2400" dirty="0"/>
              <a:t>右移可实现除法运算</a:t>
            </a:r>
            <a:endParaRPr lang="en-US" altLang="zh-CN" sz="2400" dirty="0"/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当移位次为n时，其作用分别相当于乘以2</a:t>
            </a:r>
            <a:r>
              <a:rPr lang="zh-CN" altLang="en-US" sz="2400" baseline="30000" dirty="0">
                <a:solidFill>
                  <a:schemeClr val="bg2"/>
                </a:solidFill>
              </a:rPr>
              <a:t>n</a:t>
            </a:r>
            <a:r>
              <a:rPr lang="zh-CN" altLang="en-US" sz="2400" dirty="0">
                <a:solidFill>
                  <a:schemeClr val="bg2"/>
                </a:solidFill>
              </a:rPr>
              <a:t>和除以2</a:t>
            </a:r>
            <a:r>
              <a:rPr lang="zh-CN" altLang="en-US" sz="2400" baseline="30000" dirty="0">
                <a:solidFill>
                  <a:schemeClr val="bg2"/>
                </a:solidFill>
              </a:rPr>
              <a:t>n</a:t>
            </a:r>
            <a:endParaRPr lang="en-US" altLang="zh-CN" sz="2400" baseline="30000" dirty="0">
              <a:solidFill>
                <a:schemeClr val="bg2"/>
              </a:solidFill>
            </a:endParaRPr>
          </a:p>
          <a:p>
            <a:pPr eaLnBrk="1" hangingPunct="1">
              <a:lnSpc>
                <a:spcPct val="115000"/>
              </a:lnSpc>
              <a:defRPr/>
            </a:pPr>
            <a:r>
              <a:rPr lang="zh-CN" altLang="en-US" sz="2400" dirty="0">
                <a:solidFill>
                  <a:schemeClr val="bg2"/>
                </a:solidFill>
              </a:rPr>
              <a:t>SAL和SAR将操作数视为带符号数，</a:t>
            </a:r>
            <a:r>
              <a:rPr lang="en-US" altLang="zh-CN" sz="2400" dirty="0">
                <a:solidFill>
                  <a:schemeClr val="bg2"/>
                </a:solidFill>
              </a:rPr>
              <a:t>SHL</a:t>
            </a:r>
            <a:r>
              <a:rPr lang="zh-CN" altLang="en-US" sz="2400" dirty="0">
                <a:solidFill>
                  <a:schemeClr val="bg2"/>
                </a:solidFill>
              </a:rPr>
              <a:t>和</a:t>
            </a:r>
            <a:r>
              <a:rPr lang="en-US" altLang="zh-CN" sz="2400" dirty="0">
                <a:solidFill>
                  <a:schemeClr val="bg2"/>
                </a:solidFill>
              </a:rPr>
              <a:t>SHR</a:t>
            </a:r>
            <a:r>
              <a:rPr lang="zh-CN" altLang="en-US" sz="2400" dirty="0">
                <a:solidFill>
                  <a:schemeClr val="bg2"/>
                </a:solidFill>
              </a:rPr>
              <a:t>将操作数视为无符号数。</a:t>
            </a:r>
            <a:endParaRPr lang="zh-CN" altLang="en-US" sz="2400" dirty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400" dirty="0"/>
              <a:t>          </a:t>
            </a:r>
            <a:endParaRPr lang="zh-CN" altLang="en-US" sz="2400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899592" y="3721618"/>
            <a:ext cx="7543800" cy="267765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b="1" dirty="0">
                <a:solidFill>
                  <a:schemeClr val="bg2"/>
                </a:solidFill>
              </a:rPr>
              <a:t>例5  设AX中存放一个带符号数，若要实现</a:t>
            </a:r>
            <a:br>
              <a:rPr lang="zh-CN" altLang="zh-CN" sz="2800" b="1" dirty="0">
                <a:solidFill>
                  <a:schemeClr val="bg2"/>
                </a:solidFill>
              </a:rPr>
            </a:br>
            <a:r>
              <a:rPr lang="zh-CN" altLang="zh-CN" sz="2800" b="1" dirty="0">
                <a:solidFill>
                  <a:schemeClr val="bg2"/>
                </a:solidFill>
              </a:rPr>
              <a:t>(AX) </a:t>
            </a:r>
            <a: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  <a:t></a:t>
            </a:r>
            <a:r>
              <a:rPr lang="zh-CN" altLang="zh-CN" sz="2800" b="1" dirty="0">
                <a:solidFill>
                  <a:schemeClr val="bg2"/>
                </a:solidFill>
              </a:rPr>
              <a:t>5</a:t>
            </a:r>
            <a: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  <a:t>2，可由以下几条指令完成。</a:t>
            </a:r>
            <a:b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</a:br>
            <a: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  <a:t>           MOV      DX，AX</a:t>
            </a:r>
            <a:b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</a:br>
            <a: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  <a:t>           SAL        AX，</a:t>
            </a:r>
            <a:r>
              <a:rPr lang="en-US" altLang="zh-CN" sz="2800" b="1" dirty="0">
                <a:solidFill>
                  <a:schemeClr val="bg2"/>
                </a:solidFill>
                <a:sym typeface="Symbol" pitchFamily="18" charset="2"/>
              </a:rPr>
              <a:t>2</a:t>
            </a:r>
            <a:b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</a:br>
            <a:r>
              <a:rPr lang="en-US" altLang="zh-CN" sz="2800" b="1" dirty="0">
                <a:solidFill>
                  <a:schemeClr val="bg2"/>
                </a:solidFill>
                <a:sym typeface="Symbol" pitchFamily="18" charset="2"/>
              </a:rPr>
              <a:t>           </a:t>
            </a:r>
            <a: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  <a:t>ADD       AX，DX</a:t>
            </a:r>
            <a:b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</a:br>
            <a:r>
              <a:rPr lang="zh-CN" altLang="zh-CN" sz="2800" b="1" dirty="0">
                <a:solidFill>
                  <a:schemeClr val="bg2"/>
                </a:solidFill>
                <a:sym typeface="Symbol" pitchFamily="18" charset="2"/>
              </a:rPr>
              <a:t>           SAR        AX，1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AB6345-5DAB-4D2B-B78C-FDE6A62D4183}" type="slidenum">
              <a:rPr lang="zh-CN" altLang="en-US"/>
              <a:pPr>
                <a:defRPr/>
              </a:pPr>
              <a:t>29</a:t>
            </a:fld>
            <a:endParaRPr lang="en-US" altLang="zh-CN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2. </a:t>
            </a:r>
            <a:r>
              <a:rPr lang="zh-CN" altLang="en-US"/>
              <a:t>循环移位指令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1916113"/>
            <a:ext cx="4392613" cy="2881312"/>
          </a:xfrm>
        </p:spPr>
        <p:txBody>
          <a:bodyPr/>
          <a:lstStyle/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不带进位位的循环移位</a:t>
            </a:r>
          </a:p>
          <a:p>
            <a:pPr eaLnBrk="1" hangingPunct="1"/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带进位位的循环移位</a:t>
            </a:r>
            <a:endParaRPr lang="zh-CN" altLang="en-US" sz="2000">
              <a:solidFill>
                <a:srgbClr val="FF0000"/>
              </a:solidFill>
            </a:endParaRPr>
          </a:p>
        </p:txBody>
      </p:sp>
      <p:sp>
        <p:nvSpPr>
          <p:cNvPr id="86020" name="Text Box 4"/>
          <p:cNvSpPr txBox="1">
            <a:spLocks noChangeArrowheads="1"/>
          </p:cNvSpPr>
          <p:nvPr/>
        </p:nvSpPr>
        <p:spPr bwMode="auto">
          <a:xfrm>
            <a:off x="5292725" y="2197100"/>
            <a:ext cx="213360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左移 </a:t>
            </a:r>
            <a:r>
              <a:rPr kumimoji="1" lang="en-US" altLang="zh-CN" sz="2800" b="1" dirty="0">
                <a:latin typeface="Times New Roman" pitchFamily="18" charset="0"/>
              </a:rPr>
              <a:t>ROL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Times New Roman" pitchFamily="18" charset="0"/>
              </a:rPr>
              <a:t>右移 </a:t>
            </a:r>
            <a:r>
              <a:rPr kumimoji="1" lang="en-US" altLang="zh-CN" sz="2800" b="1" dirty="0">
                <a:latin typeface="Times New Roman" pitchFamily="18" charset="0"/>
              </a:rPr>
              <a:t>ROR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946650" y="3852863"/>
            <a:ext cx="2057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左移  </a:t>
            </a:r>
            <a:r>
              <a:rPr kumimoji="1" lang="en-US" altLang="zh-CN" sz="2800" b="1">
                <a:latin typeface="Times New Roman" pitchFamily="18" charset="0"/>
              </a:rPr>
              <a:t>RCL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右移  </a:t>
            </a:r>
            <a:r>
              <a:rPr kumimoji="1" lang="en-US" altLang="zh-CN" sz="2800" b="1">
                <a:latin typeface="Times New Roman" pitchFamily="18" charset="0"/>
              </a:rPr>
              <a:t>RCR</a:t>
            </a:r>
          </a:p>
        </p:txBody>
      </p:sp>
      <p:sp>
        <p:nvSpPr>
          <p:cNvPr id="86022" name="AutoShape 6"/>
          <p:cNvSpPr>
            <a:spLocks/>
          </p:cNvSpPr>
          <p:nvPr/>
        </p:nvSpPr>
        <p:spPr bwMode="auto">
          <a:xfrm>
            <a:off x="5076825" y="2339975"/>
            <a:ext cx="215900" cy="838200"/>
          </a:xfrm>
          <a:prstGeom prst="leftBrace">
            <a:avLst>
              <a:gd name="adj1" fmla="val 3235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6023" name="AutoShape 7"/>
          <p:cNvSpPr>
            <a:spLocks/>
          </p:cNvSpPr>
          <p:nvPr/>
        </p:nvSpPr>
        <p:spPr bwMode="auto">
          <a:xfrm>
            <a:off x="4716463" y="3983038"/>
            <a:ext cx="225425" cy="838200"/>
          </a:xfrm>
          <a:prstGeom prst="leftBrace">
            <a:avLst>
              <a:gd name="adj1" fmla="val 3098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539750" y="5516563"/>
            <a:ext cx="81359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指令格式、对操作数的要求与非循环移位指令相同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6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6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860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9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60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60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6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2" grpId="0" animBg="1"/>
      <p:bldP spid="86023" grpId="0" animBg="1"/>
      <p:bldP spid="860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390BCBB-D214-4611-8784-E461AD7F1458}" type="slidenum">
              <a:rPr lang="zh-CN" altLang="en-US"/>
              <a:pPr>
                <a:defRPr/>
              </a:pPr>
              <a:t>3</a:t>
            </a:fld>
            <a:endParaRPr lang="en-US" altLang="zh-CN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指令类型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>
                <a:latin typeface="Times New Roman" pitchFamily="18" charset="0"/>
              </a:rPr>
              <a:t>逻辑运算</a:t>
            </a:r>
          </a:p>
          <a:p>
            <a:pPr lvl="1"/>
            <a:r>
              <a:rPr lang="zh-CN" altLang="en-US">
                <a:latin typeface="Times New Roman" pitchFamily="18" charset="0"/>
              </a:rPr>
              <a:t>与，或，非，异或</a:t>
            </a:r>
          </a:p>
          <a:p>
            <a:pPr>
              <a:spcBef>
                <a:spcPct val="50000"/>
              </a:spcBef>
            </a:pPr>
            <a:r>
              <a:rPr lang="zh-CN" altLang="en-US"/>
              <a:t>移位操作</a:t>
            </a:r>
          </a:p>
          <a:p>
            <a:pPr lvl="1"/>
            <a:r>
              <a:rPr lang="zh-CN" altLang="en-US"/>
              <a:t>非循环移位，循环移位</a:t>
            </a:r>
          </a:p>
        </p:txBody>
      </p:sp>
    </p:spTree>
  </p:cSld>
  <p:clrMapOvr>
    <a:masterClrMapping/>
  </p:clrMapOvr>
  <p:transition spd="med">
    <p:blinds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97347-1513-43EE-AA87-13F5BD5DEADA}" type="slidenum">
              <a:rPr lang="zh-CN" altLang="en-US"/>
              <a:pPr>
                <a:defRPr/>
              </a:pPr>
              <a:t>30</a:t>
            </a:fld>
            <a:endParaRPr lang="en-US" altLang="zh-CN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不带进位位的循环移位</a:t>
            </a:r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2495550" y="4419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7046" name="Line 6"/>
          <p:cNvSpPr>
            <a:spLocks noChangeShapeType="1"/>
          </p:cNvSpPr>
          <p:nvPr/>
        </p:nvSpPr>
        <p:spPr bwMode="auto">
          <a:xfrm>
            <a:off x="3332163" y="4681538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7" name="Line 7"/>
          <p:cNvSpPr>
            <a:spLocks noChangeShapeType="1"/>
          </p:cNvSpPr>
          <p:nvPr/>
        </p:nvSpPr>
        <p:spPr bwMode="auto">
          <a:xfrm>
            <a:off x="6091238" y="4676775"/>
            <a:ext cx="9858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8" name="Line 8"/>
          <p:cNvSpPr>
            <a:spLocks noChangeShapeType="1"/>
          </p:cNvSpPr>
          <p:nvPr/>
        </p:nvSpPr>
        <p:spPr bwMode="auto">
          <a:xfrm>
            <a:off x="1581150" y="4695825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49" name="Text Box 9"/>
          <p:cNvSpPr txBox="1">
            <a:spLocks noChangeArrowheads="1"/>
          </p:cNvSpPr>
          <p:nvPr/>
        </p:nvSpPr>
        <p:spPr bwMode="auto">
          <a:xfrm>
            <a:off x="7086600" y="4419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CF</a:t>
            </a:r>
          </a:p>
        </p:txBody>
      </p:sp>
      <p:sp>
        <p:nvSpPr>
          <p:cNvPr id="87050" name="Line 10"/>
          <p:cNvSpPr>
            <a:spLocks noChangeShapeType="1"/>
          </p:cNvSpPr>
          <p:nvPr/>
        </p:nvSpPr>
        <p:spPr bwMode="auto">
          <a:xfrm>
            <a:off x="1581150" y="4724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1" name="Line 11"/>
          <p:cNvSpPr>
            <a:spLocks noChangeShapeType="1"/>
          </p:cNvSpPr>
          <p:nvPr/>
        </p:nvSpPr>
        <p:spPr bwMode="auto">
          <a:xfrm>
            <a:off x="1609725" y="542925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2" name="Line 12"/>
          <p:cNvSpPr>
            <a:spLocks noChangeShapeType="1"/>
          </p:cNvSpPr>
          <p:nvPr/>
        </p:nvSpPr>
        <p:spPr bwMode="auto">
          <a:xfrm>
            <a:off x="6505575" y="4676775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3352800" y="2514600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7057" name="Text Box 17"/>
          <p:cNvSpPr txBox="1">
            <a:spLocks noChangeArrowheads="1"/>
          </p:cNvSpPr>
          <p:nvPr/>
        </p:nvSpPr>
        <p:spPr bwMode="auto">
          <a:xfrm>
            <a:off x="1676400" y="2514600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CF</a:t>
            </a:r>
          </a:p>
        </p:txBody>
      </p:sp>
      <p:sp>
        <p:nvSpPr>
          <p:cNvPr id="87058" name="Line 18"/>
          <p:cNvSpPr>
            <a:spLocks noChangeShapeType="1"/>
          </p:cNvSpPr>
          <p:nvPr/>
        </p:nvSpPr>
        <p:spPr bwMode="auto">
          <a:xfrm>
            <a:off x="7786688" y="2743200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59" name="Line 19"/>
          <p:cNvSpPr>
            <a:spLocks noChangeShapeType="1"/>
          </p:cNvSpPr>
          <p:nvPr/>
        </p:nvSpPr>
        <p:spPr bwMode="auto">
          <a:xfrm>
            <a:off x="2924175" y="3505200"/>
            <a:ext cx="4876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0" name="Line 20"/>
          <p:cNvSpPr>
            <a:spLocks noChangeShapeType="1"/>
          </p:cNvSpPr>
          <p:nvPr/>
        </p:nvSpPr>
        <p:spPr bwMode="auto">
          <a:xfrm>
            <a:off x="2924175" y="2819400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1" name="Line 21"/>
          <p:cNvSpPr>
            <a:spLocks noChangeShapeType="1"/>
          </p:cNvSpPr>
          <p:nvPr/>
        </p:nvSpPr>
        <p:spPr bwMode="auto">
          <a:xfrm flipH="1">
            <a:off x="4114800" y="2770188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2" name="Line 22"/>
          <p:cNvSpPr>
            <a:spLocks noChangeShapeType="1"/>
          </p:cNvSpPr>
          <p:nvPr/>
        </p:nvSpPr>
        <p:spPr bwMode="auto">
          <a:xfrm flipH="1">
            <a:off x="6934200" y="2743200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7063" name="Line 23"/>
          <p:cNvSpPr>
            <a:spLocks noChangeShapeType="1"/>
          </p:cNvSpPr>
          <p:nvPr/>
        </p:nvSpPr>
        <p:spPr bwMode="auto">
          <a:xfrm flipH="1">
            <a:off x="2362200" y="2786063"/>
            <a:ext cx="97948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0907" y="2514600"/>
            <a:ext cx="158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ROL</a:t>
            </a:r>
            <a:r>
              <a:rPr lang="zh-CN" altLang="en-US" sz="3200" b="1" dirty="0"/>
              <a:t>：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75" y="4432012"/>
            <a:ext cx="158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ROR</a:t>
            </a:r>
            <a:r>
              <a:rPr lang="zh-CN" altLang="en-US" sz="3200" b="1" dirty="0"/>
              <a:t>：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87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7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87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8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87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7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87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3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87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8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0" dur="10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5" grpId="0" animBg="1"/>
      <p:bldP spid="87046" grpId="0" animBg="1"/>
      <p:bldP spid="87047" grpId="0" animBg="1"/>
      <p:bldP spid="87048" grpId="0" animBg="1"/>
      <p:bldP spid="87049" grpId="0" animBg="1"/>
      <p:bldP spid="87050" grpId="0" animBg="1"/>
      <p:bldP spid="87051" grpId="0" animBg="1"/>
      <p:bldP spid="87052" grpId="0" animBg="1"/>
      <p:bldP spid="87053" grpId="0" animBg="1"/>
      <p:bldP spid="87057" grpId="0" animBg="1"/>
      <p:bldP spid="87058" grpId="0" animBg="1"/>
      <p:bldP spid="87059" grpId="0" animBg="1"/>
      <p:bldP spid="87060" grpId="0" animBg="1"/>
      <p:bldP spid="87061" grpId="0" animBg="1"/>
      <p:bldP spid="87062" grpId="0" animBg="1"/>
      <p:bldP spid="87063" grpId="0" animBg="1"/>
      <p:bldP spid="2" grpId="0"/>
      <p:bldP spid="2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D5F621D-8293-42E1-9163-D1489725AFEC}" type="slidenum">
              <a:rPr lang="zh-CN" altLang="en-US"/>
              <a:pPr>
                <a:defRPr/>
              </a:pPr>
              <a:t>31</a:t>
            </a:fld>
            <a:endParaRPr lang="en-US" altLang="zh-CN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带进位位的循环移位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2695574" y="4278312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8069" name="Line 5"/>
          <p:cNvSpPr>
            <a:spLocks noChangeShapeType="1"/>
          </p:cNvSpPr>
          <p:nvPr/>
        </p:nvSpPr>
        <p:spPr bwMode="auto">
          <a:xfrm>
            <a:off x="3532187" y="4540250"/>
            <a:ext cx="2058987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6291262" y="4535487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1857374" y="4554537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2" name="Text Box 8"/>
          <p:cNvSpPr txBox="1">
            <a:spLocks noChangeArrowheads="1"/>
          </p:cNvSpPr>
          <p:nvPr/>
        </p:nvSpPr>
        <p:spPr bwMode="auto">
          <a:xfrm>
            <a:off x="7177087" y="4278312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CF</a:t>
            </a:r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1857374" y="4554537"/>
            <a:ext cx="0" cy="723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 flipV="1">
            <a:off x="1871662" y="5283200"/>
            <a:ext cx="6753225" cy="19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5" name="Line 11"/>
          <p:cNvSpPr>
            <a:spLocks noChangeShapeType="1"/>
          </p:cNvSpPr>
          <p:nvPr/>
        </p:nvSpPr>
        <p:spPr bwMode="auto">
          <a:xfrm>
            <a:off x="8639174" y="4535487"/>
            <a:ext cx="0" cy="7588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6" name="Rectangle 12"/>
          <p:cNvSpPr>
            <a:spLocks noChangeArrowheads="1"/>
          </p:cNvSpPr>
          <p:nvPr/>
        </p:nvSpPr>
        <p:spPr bwMode="auto">
          <a:xfrm>
            <a:off x="4143374" y="2525712"/>
            <a:ext cx="3581400" cy="533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2586037" y="2525712"/>
            <a:ext cx="685800" cy="544513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800" b="1">
                <a:solidFill>
                  <a:schemeClr val="bg1"/>
                </a:solidFill>
                <a:latin typeface="Times New Roman" pitchFamily="18" charset="0"/>
              </a:rPr>
              <a:t>CF</a:t>
            </a:r>
          </a:p>
        </p:txBody>
      </p:sp>
      <p:sp>
        <p:nvSpPr>
          <p:cNvPr id="88078" name="Line 14"/>
          <p:cNvSpPr>
            <a:spLocks noChangeShapeType="1"/>
          </p:cNvSpPr>
          <p:nvPr/>
        </p:nvSpPr>
        <p:spPr bwMode="auto">
          <a:xfrm>
            <a:off x="8577262" y="2754312"/>
            <a:ext cx="14287" cy="762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79" name="Line 15"/>
          <p:cNvSpPr>
            <a:spLocks noChangeShapeType="1"/>
          </p:cNvSpPr>
          <p:nvPr/>
        </p:nvSpPr>
        <p:spPr bwMode="auto">
          <a:xfrm>
            <a:off x="1814512" y="3516312"/>
            <a:ext cx="678021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0" name="Line 16"/>
          <p:cNvSpPr>
            <a:spLocks noChangeShapeType="1"/>
          </p:cNvSpPr>
          <p:nvPr/>
        </p:nvSpPr>
        <p:spPr bwMode="auto">
          <a:xfrm>
            <a:off x="1824037" y="2801937"/>
            <a:ext cx="0" cy="685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1" name="Line 17"/>
          <p:cNvSpPr>
            <a:spLocks noChangeShapeType="1"/>
          </p:cNvSpPr>
          <p:nvPr/>
        </p:nvSpPr>
        <p:spPr bwMode="auto">
          <a:xfrm flipH="1">
            <a:off x="4905374" y="2781300"/>
            <a:ext cx="1903413" cy="0"/>
          </a:xfrm>
          <a:prstGeom prst="line">
            <a:avLst/>
          </a:prstGeom>
          <a:noFill/>
          <a:ln w="25400" cap="sq">
            <a:solidFill>
              <a:schemeClr val="bg1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2" name="Line 18"/>
          <p:cNvSpPr>
            <a:spLocks noChangeShapeType="1"/>
          </p:cNvSpPr>
          <p:nvPr/>
        </p:nvSpPr>
        <p:spPr bwMode="auto">
          <a:xfrm flipH="1">
            <a:off x="7724774" y="2754312"/>
            <a:ext cx="838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3" name="Line 19"/>
          <p:cNvSpPr>
            <a:spLocks noChangeShapeType="1"/>
          </p:cNvSpPr>
          <p:nvPr/>
        </p:nvSpPr>
        <p:spPr bwMode="auto">
          <a:xfrm flipH="1">
            <a:off x="3294062" y="2797175"/>
            <a:ext cx="8350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5" name="Line 21"/>
          <p:cNvSpPr>
            <a:spLocks noChangeShapeType="1"/>
          </p:cNvSpPr>
          <p:nvPr/>
        </p:nvSpPr>
        <p:spPr bwMode="auto">
          <a:xfrm>
            <a:off x="1814512" y="2801937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8086" name="Line 22"/>
          <p:cNvSpPr>
            <a:spLocks noChangeShapeType="1"/>
          </p:cNvSpPr>
          <p:nvPr/>
        </p:nvSpPr>
        <p:spPr bwMode="auto">
          <a:xfrm>
            <a:off x="7880349" y="4535487"/>
            <a:ext cx="7588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30907" y="2514600"/>
            <a:ext cx="158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RCL</a:t>
            </a:r>
            <a:r>
              <a:rPr lang="zh-CN" altLang="en-US" sz="3200" b="1" dirty="0"/>
              <a:t>：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575" y="4432012"/>
            <a:ext cx="1581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latin typeface="Times New Roman" pitchFamily="18" charset="0"/>
              </a:rPr>
              <a:t>RCR</a:t>
            </a:r>
            <a:r>
              <a:rPr lang="zh-CN" altLang="en-US" sz="3200" b="1" dirty="0"/>
              <a:t>：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88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0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4" dur="500"/>
                                        <p:tgtEl>
                                          <p:spTgt spid="88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88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88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880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80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6" dur="500"/>
                                        <p:tgtEl>
                                          <p:spTgt spid="88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88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8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88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000"/>
                            </p:stCondLst>
                            <p:childTnLst>
                              <p:par>
                                <p:cTn id="8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88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500"/>
                            </p:stCondLst>
                            <p:childTnLst>
                              <p:par>
                                <p:cTn id="8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88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3000"/>
                            </p:stCondLst>
                            <p:childTnLst>
                              <p:par>
                                <p:cTn id="8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0" dur="500"/>
                                        <p:tgtEl>
                                          <p:spTgt spid="88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8" grpId="0" animBg="1"/>
      <p:bldP spid="88069" grpId="0" animBg="1"/>
      <p:bldP spid="88070" grpId="0" animBg="1"/>
      <p:bldP spid="88071" grpId="0" animBg="1"/>
      <p:bldP spid="88072" grpId="0" animBg="1"/>
      <p:bldP spid="88073" grpId="0" animBg="1"/>
      <p:bldP spid="88074" grpId="0" animBg="1"/>
      <p:bldP spid="88075" grpId="0" animBg="1"/>
      <p:bldP spid="88076" grpId="0" animBg="1"/>
      <p:bldP spid="88077" grpId="0" animBg="1"/>
      <p:bldP spid="88078" grpId="0" animBg="1"/>
      <p:bldP spid="88079" grpId="0" animBg="1"/>
      <p:bldP spid="88080" grpId="0" animBg="1"/>
      <p:bldP spid="88081" grpId="0" animBg="1"/>
      <p:bldP spid="88082" grpId="0" animBg="1"/>
      <p:bldP spid="88083" grpId="0" animBg="1"/>
      <p:bldP spid="88085" grpId="0" animBg="1"/>
      <p:bldP spid="88086" grpId="0" animBg="1"/>
      <p:bldP spid="22" grpId="0"/>
      <p:bldP spid="2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6BFED8-B885-4047-A651-CDA748A21D47}" type="slidenum">
              <a:rPr lang="zh-CN" altLang="en-US"/>
              <a:pPr>
                <a:defRPr/>
              </a:pPr>
              <a:t>32</a:t>
            </a:fld>
            <a:endParaRPr lang="en-US" altLang="zh-CN"/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循环移位指令的应用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7450" y="2205038"/>
            <a:ext cx="7072313" cy="2997200"/>
          </a:xfrm>
        </p:spPr>
        <p:txBody>
          <a:bodyPr/>
          <a:lstStyle/>
          <a:p>
            <a:pPr eaLnBrk="1" hangingPunct="1">
              <a:lnSpc>
                <a:spcPct val="125000"/>
              </a:lnSpc>
            </a:pPr>
            <a:r>
              <a:rPr lang="zh-CN" altLang="en-US"/>
              <a:t>用于对某些位状态的测试；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高位部分和低位部分的交换；</a:t>
            </a:r>
          </a:p>
          <a:p>
            <a:pPr eaLnBrk="1" hangingPunct="1">
              <a:lnSpc>
                <a:spcPct val="125000"/>
              </a:lnSpc>
            </a:pPr>
            <a:r>
              <a:rPr lang="zh-CN" altLang="en-US"/>
              <a:t>与非循环移位指令一起组成32位或更长字长数的移位。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多字节单元数据联合移位例子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AD60-F986-4700-A117-CC05388E9753}" type="slidenum">
              <a:rPr lang="zh-CN" altLang="en-US" smtClean="0"/>
              <a:pPr>
                <a:defRPr/>
              </a:pPr>
              <a:t>33</a:t>
            </a:fld>
            <a:endParaRPr lang="en-US" altLang="zh-CN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838200" y="1981199"/>
            <a:ext cx="7620000" cy="222726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zh-CN" sz="2800" dirty="0">
                <a:solidFill>
                  <a:schemeClr val="bg2"/>
                </a:solidFill>
              </a:rPr>
              <a:t>例   下面程序段对从存储单元M开始的三字数据执行左移一位。</a:t>
            </a:r>
            <a:br>
              <a:rPr lang="zh-CN" altLang="zh-CN" sz="2800" dirty="0">
                <a:solidFill>
                  <a:schemeClr val="bg2"/>
                </a:solidFill>
              </a:rPr>
            </a:br>
            <a:r>
              <a:rPr lang="zh-CN" altLang="zh-CN" sz="2800" dirty="0">
                <a:solidFill>
                  <a:schemeClr val="bg2"/>
                </a:solidFill>
              </a:rPr>
              <a:t>           SAL    M，1</a:t>
            </a:r>
            <a:br>
              <a:rPr lang="zh-CN" altLang="zh-CN" sz="2800" dirty="0">
                <a:solidFill>
                  <a:schemeClr val="bg2"/>
                </a:solidFill>
              </a:rPr>
            </a:br>
            <a:r>
              <a:rPr lang="zh-CN" altLang="zh-CN" sz="2800" dirty="0">
                <a:solidFill>
                  <a:schemeClr val="bg2"/>
                </a:solidFill>
              </a:rPr>
              <a:t>           RCL    M+2，1</a:t>
            </a:r>
            <a:br>
              <a:rPr lang="zh-CN" altLang="zh-CN" sz="2800" dirty="0">
                <a:solidFill>
                  <a:schemeClr val="bg2"/>
                </a:solidFill>
              </a:rPr>
            </a:br>
            <a:r>
              <a:rPr lang="zh-CN" altLang="zh-CN" sz="2800" dirty="0">
                <a:solidFill>
                  <a:schemeClr val="bg2"/>
                </a:solidFill>
              </a:rPr>
              <a:t>           RCL    M+4，1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5867400" y="4297288"/>
            <a:ext cx="3276600" cy="1590020"/>
            <a:chOff x="5867400" y="4648199"/>
            <a:chExt cx="3276600" cy="1590020"/>
          </a:xfrm>
        </p:grpSpPr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6629400" y="5105399"/>
              <a:ext cx="17526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5943600" y="5105399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H="1">
              <a:off x="6705600" y="5257799"/>
              <a:ext cx="16002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H="1">
              <a:off x="6400800" y="5257799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 flipH="1">
              <a:off x="838200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8686800" y="5029199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0</a:t>
              </a:r>
            </a:p>
          </p:txBody>
        </p:sp>
        <p:sp>
          <p:nvSpPr>
            <p:cNvPr id="33" name="Text Box 31"/>
            <p:cNvSpPr txBox="1">
              <a:spLocks noChangeArrowheads="1"/>
            </p:cNvSpPr>
            <p:nvPr/>
          </p:nvSpPr>
          <p:spPr bwMode="auto">
            <a:xfrm>
              <a:off x="5867400" y="464819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CF</a:t>
              </a:r>
            </a:p>
          </p:txBody>
        </p:sp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6781800" y="4648199"/>
              <a:ext cx="457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M</a:t>
              </a:r>
            </a:p>
          </p:txBody>
        </p:sp>
        <p:sp>
          <p:nvSpPr>
            <p:cNvPr id="35" name="Text Box 33"/>
            <p:cNvSpPr txBox="1">
              <a:spLocks noChangeArrowheads="1"/>
            </p:cNvSpPr>
            <p:nvPr/>
          </p:nvSpPr>
          <p:spPr bwMode="auto">
            <a:xfrm>
              <a:off x="7086600" y="4648199"/>
              <a:ext cx="13716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字单元</a:t>
              </a:r>
            </a:p>
          </p:txBody>
        </p:sp>
        <p:sp>
          <p:nvSpPr>
            <p:cNvPr id="38" name="Text Box 36"/>
            <p:cNvSpPr txBox="1">
              <a:spLocks noChangeArrowheads="1"/>
            </p:cNvSpPr>
            <p:nvPr/>
          </p:nvSpPr>
          <p:spPr bwMode="auto">
            <a:xfrm>
              <a:off x="6705600" y="5714999"/>
              <a:ext cx="16764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 dirty="0"/>
                <a:t>SAL</a:t>
              </a:r>
              <a:r>
                <a:rPr lang="en-US" altLang="zh-CN" sz="2800" b="0" dirty="0"/>
                <a:t> M,1</a:t>
              </a:r>
              <a:endParaRPr lang="zh-CN" altLang="zh-CN" sz="2800" b="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971800" y="4221088"/>
            <a:ext cx="2667000" cy="1742420"/>
            <a:chOff x="2971800" y="4571999"/>
            <a:chExt cx="2667000" cy="1742420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3276600" y="5105399"/>
              <a:ext cx="1524000" cy="38100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5105400" y="5105399"/>
              <a:ext cx="457200" cy="381000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480060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048000" y="5257799"/>
              <a:ext cx="2286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3048000" y="5257799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3048000" y="5714999"/>
              <a:ext cx="23160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 flipV="1">
              <a:off x="5364088" y="5486399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9" name="Line 27"/>
            <p:cNvSpPr>
              <a:spLocks noChangeShapeType="1"/>
            </p:cNvSpPr>
            <p:nvPr/>
          </p:nvSpPr>
          <p:spPr bwMode="auto">
            <a:xfrm flipH="1">
              <a:off x="3352800" y="5257799"/>
              <a:ext cx="13716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2" name="Text Box 30"/>
            <p:cNvSpPr txBox="1">
              <a:spLocks noChangeArrowheads="1"/>
            </p:cNvSpPr>
            <p:nvPr/>
          </p:nvSpPr>
          <p:spPr bwMode="auto">
            <a:xfrm>
              <a:off x="4953000" y="464819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CF</a:t>
              </a:r>
            </a:p>
          </p:txBody>
        </p:sp>
        <p:sp>
          <p:nvSpPr>
            <p:cNvPr id="36" name="Text Box 34"/>
            <p:cNvSpPr txBox="1">
              <a:spLocks noChangeArrowheads="1"/>
            </p:cNvSpPr>
            <p:nvPr/>
          </p:nvSpPr>
          <p:spPr bwMode="auto">
            <a:xfrm>
              <a:off x="2971800" y="4571999"/>
              <a:ext cx="20574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M+2字单元</a:t>
              </a:r>
            </a:p>
          </p:txBody>
        </p:sp>
        <p:sp>
          <p:nvSpPr>
            <p:cNvPr id="39" name="Text Box 37"/>
            <p:cNvSpPr txBox="1">
              <a:spLocks noChangeArrowheads="1"/>
            </p:cNvSpPr>
            <p:nvPr/>
          </p:nvSpPr>
          <p:spPr bwMode="auto">
            <a:xfrm>
              <a:off x="3491880" y="5791199"/>
              <a:ext cx="214692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 dirty="0"/>
                <a:t>RCL</a:t>
              </a:r>
              <a:r>
                <a:rPr lang="en-US" altLang="zh-CN" sz="2800" b="0" dirty="0"/>
                <a:t> M+2,1</a:t>
              </a:r>
              <a:endParaRPr lang="zh-CN" altLang="zh-CN" sz="2800" b="0" dirty="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07504" y="4221088"/>
            <a:ext cx="2667000" cy="1738313"/>
            <a:chOff x="0" y="4571999"/>
            <a:chExt cx="2667000" cy="1738313"/>
          </a:xfrm>
        </p:grpSpPr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304800" y="5105399"/>
              <a:ext cx="1447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11" name="Rectangle 9"/>
            <p:cNvSpPr>
              <a:spLocks noChangeArrowheads="1"/>
            </p:cNvSpPr>
            <p:nvPr/>
          </p:nvSpPr>
          <p:spPr bwMode="auto">
            <a:xfrm>
              <a:off x="2057400" y="5105399"/>
              <a:ext cx="4572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800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175260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0" y="5257799"/>
              <a:ext cx="3048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0" y="5257799"/>
              <a:ext cx="0" cy="457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>
              <a:off x="0" y="5714999"/>
              <a:ext cx="2286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0" name="Line 28"/>
            <p:cNvSpPr>
              <a:spLocks noChangeShapeType="1"/>
            </p:cNvSpPr>
            <p:nvPr/>
          </p:nvSpPr>
          <p:spPr bwMode="auto">
            <a:xfrm flipH="1">
              <a:off x="533400" y="5257799"/>
              <a:ext cx="1066800" cy="0"/>
            </a:xfrm>
            <a:prstGeom prst="line">
              <a:avLst/>
            </a:prstGeom>
            <a:noFill/>
            <a:ln w="28575">
              <a:solidFill>
                <a:schemeClr val="bg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1" name="Text Box 29"/>
            <p:cNvSpPr txBox="1">
              <a:spLocks noChangeArrowheads="1"/>
            </p:cNvSpPr>
            <p:nvPr/>
          </p:nvSpPr>
          <p:spPr bwMode="auto">
            <a:xfrm>
              <a:off x="1981200" y="4648199"/>
              <a:ext cx="6858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/>
                <a:t>CF</a:t>
              </a:r>
            </a:p>
          </p:txBody>
        </p:sp>
        <p:sp>
          <p:nvSpPr>
            <p:cNvPr id="37" name="Text Box 35"/>
            <p:cNvSpPr txBox="1">
              <a:spLocks noChangeArrowheads="1"/>
            </p:cNvSpPr>
            <p:nvPr/>
          </p:nvSpPr>
          <p:spPr bwMode="auto">
            <a:xfrm>
              <a:off x="0" y="4571999"/>
              <a:ext cx="198120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/>
                <a:t>M+4字单元</a:t>
              </a:r>
            </a:p>
          </p:txBody>
        </p:sp>
        <p:sp>
          <p:nvSpPr>
            <p:cNvPr id="40" name="Text Box 38"/>
            <p:cNvSpPr txBox="1">
              <a:spLocks noChangeArrowheads="1"/>
            </p:cNvSpPr>
            <p:nvPr/>
          </p:nvSpPr>
          <p:spPr bwMode="auto">
            <a:xfrm>
              <a:off x="360040" y="5791199"/>
              <a:ext cx="2306960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zh-CN" sz="2800" b="0" dirty="0"/>
                <a:t>RCL</a:t>
              </a:r>
              <a:r>
                <a:rPr lang="en-US" altLang="zh-CN" sz="2800" b="0" dirty="0"/>
                <a:t> M+4, 1</a:t>
              </a:r>
              <a:endParaRPr lang="zh-CN" altLang="zh-CN" sz="2800" b="0" dirty="0"/>
            </a:p>
          </p:txBody>
        </p:sp>
        <p:sp>
          <p:nvSpPr>
            <p:cNvPr id="43" name="Line 19"/>
            <p:cNvSpPr>
              <a:spLocks noChangeShapeType="1"/>
            </p:cNvSpPr>
            <p:nvPr/>
          </p:nvSpPr>
          <p:spPr bwMode="auto">
            <a:xfrm flipV="1">
              <a:off x="2286000" y="5495923"/>
              <a:ext cx="0" cy="2286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4345553-69B2-4635-B222-85612A18A563}"/>
              </a:ext>
            </a:extLst>
          </p:cNvPr>
          <p:cNvSpPr txBox="1"/>
          <p:nvPr/>
        </p:nvSpPr>
        <p:spPr>
          <a:xfrm>
            <a:off x="1619672" y="6093296"/>
            <a:ext cx="5976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如果要联合移位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位或更多位，如何实现？</a:t>
            </a:r>
          </a:p>
        </p:txBody>
      </p:sp>
    </p:spTree>
    <p:extLst>
      <p:ext uri="{BB962C8B-B14F-4D97-AF65-F5344CB8AC3E}">
        <p14:creationId xmlns:p14="http://schemas.microsoft.com/office/powerpoint/2010/main" val="3480218033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 autoUpdateAnimBg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97B821-D26D-4685-B534-14795BE4EDD3}" type="slidenum">
              <a:rPr lang="zh-CN" altLang="en-US"/>
              <a:pPr>
                <a:defRPr/>
              </a:pPr>
              <a:t>34</a:t>
            </a:fld>
            <a:endParaRPr lang="en-US" altLang="zh-CN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移位指令应用例子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2017713"/>
            <a:ext cx="3816300" cy="4148137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Aft>
                <a:spcPct val="20000"/>
              </a:spcAft>
            </a:pPr>
            <a:r>
              <a:rPr lang="zh-CN" altLang="en-US" dirty="0">
                <a:latin typeface="宋体" pitchFamily="2" charset="-122"/>
              </a:rPr>
              <a:t>将1000</a:t>
            </a:r>
            <a:r>
              <a:rPr lang="en-US" altLang="zh-CN" dirty="0">
                <a:latin typeface="宋体" pitchFamily="2" charset="-122"/>
              </a:rPr>
              <a:t>H</a:t>
            </a:r>
            <a:r>
              <a:rPr lang="zh-CN" altLang="en-US" dirty="0">
                <a:latin typeface="宋体" pitchFamily="2" charset="-122"/>
              </a:rPr>
              <a:t>开始存放的</a:t>
            </a:r>
            <a:r>
              <a:rPr lang="en-US" altLang="zh-CN" dirty="0">
                <a:latin typeface="宋体" pitchFamily="2" charset="-122"/>
              </a:rPr>
              <a:t>4</a:t>
            </a:r>
            <a:r>
              <a:rPr lang="zh-CN" altLang="en-US" dirty="0">
                <a:latin typeface="宋体" pitchFamily="2" charset="-122"/>
              </a:rPr>
              <a:t>个压缩</a:t>
            </a:r>
            <a:r>
              <a:rPr lang="en-US" altLang="zh-CN" dirty="0">
                <a:latin typeface="宋体" pitchFamily="2" charset="-122"/>
              </a:rPr>
              <a:t>BCD</a:t>
            </a:r>
            <a:r>
              <a:rPr lang="zh-CN" altLang="en-US" dirty="0">
                <a:latin typeface="宋体" pitchFamily="2" charset="-122"/>
              </a:rPr>
              <a:t>码转换为</a:t>
            </a:r>
            <a:r>
              <a:rPr lang="en-US" altLang="zh-CN" dirty="0">
                <a:latin typeface="宋体" pitchFamily="2" charset="-122"/>
              </a:rPr>
              <a:t>ASCII</a:t>
            </a:r>
            <a:r>
              <a:rPr lang="zh-CN" altLang="en-US" dirty="0">
                <a:latin typeface="宋体" pitchFamily="2" charset="-122"/>
              </a:rPr>
              <a:t>码存放到3000</a:t>
            </a:r>
            <a:r>
              <a:rPr lang="en-US" altLang="zh-CN" dirty="0">
                <a:latin typeface="宋体" pitchFamily="2" charset="-122"/>
              </a:rPr>
              <a:t>H</a:t>
            </a:r>
            <a:r>
              <a:rPr lang="zh-CN" altLang="en-US" dirty="0">
                <a:latin typeface="宋体" pitchFamily="2" charset="-122"/>
              </a:rPr>
              <a:t>开始的单元中去。</a:t>
            </a:r>
          </a:p>
        </p:txBody>
      </p:sp>
      <p:sp>
        <p:nvSpPr>
          <p:cNvPr id="334852" name="Rectangle 4"/>
          <p:cNvSpPr>
            <a:spLocks noChangeArrowheads="1"/>
          </p:cNvSpPr>
          <p:nvPr/>
        </p:nvSpPr>
        <p:spPr bwMode="auto">
          <a:xfrm>
            <a:off x="6440488" y="2871788"/>
            <a:ext cx="1371600" cy="27432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34853" name="Line 5"/>
          <p:cNvSpPr>
            <a:spLocks noChangeShapeType="1"/>
          </p:cNvSpPr>
          <p:nvPr/>
        </p:nvSpPr>
        <p:spPr bwMode="auto">
          <a:xfrm>
            <a:off x="6440488" y="2185988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54" name="Line 6"/>
          <p:cNvSpPr>
            <a:spLocks noChangeShapeType="1"/>
          </p:cNvSpPr>
          <p:nvPr/>
        </p:nvSpPr>
        <p:spPr bwMode="auto">
          <a:xfrm>
            <a:off x="7812088" y="2185988"/>
            <a:ext cx="0" cy="838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55" name="Line 7"/>
          <p:cNvSpPr>
            <a:spLocks noChangeShapeType="1"/>
          </p:cNvSpPr>
          <p:nvPr/>
        </p:nvSpPr>
        <p:spPr bwMode="auto">
          <a:xfrm>
            <a:off x="6440488" y="2947988"/>
            <a:ext cx="0" cy="3352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56" name="Line 8"/>
          <p:cNvSpPr>
            <a:spLocks noChangeShapeType="1"/>
          </p:cNvSpPr>
          <p:nvPr/>
        </p:nvSpPr>
        <p:spPr bwMode="auto">
          <a:xfrm>
            <a:off x="7812088" y="2871788"/>
            <a:ext cx="0" cy="3429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57" name="Line 9"/>
          <p:cNvSpPr>
            <a:spLocks noChangeShapeType="1"/>
          </p:cNvSpPr>
          <p:nvPr/>
        </p:nvSpPr>
        <p:spPr bwMode="auto">
          <a:xfrm>
            <a:off x="6440488" y="2871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58" name="Line 10"/>
          <p:cNvSpPr>
            <a:spLocks noChangeShapeType="1"/>
          </p:cNvSpPr>
          <p:nvPr/>
        </p:nvSpPr>
        <p:spPr bwMode="auto">
          <a:xfrm>
            <a:off x="6440488" y="3252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59" name="Line 11"/>
          <p:cNvSpPr>
            <a:spLocks noChangeShapeType="1"/>
          </p:cNvSpPr>
          <p:nvPr/>
        </p:nvSpPr>
        <p:spPr bwMode="auto">
          <a:xfrm>
            <a:off x="6440488" y="3633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60" name="Line 12"/>
          <p:cNvSpPr>
            <a:spLocks noChangeShapeType="1"/>
          </p:cNvSpPr>
          <p:nvPr/>
        </p:nvSpPr>
        <p:spPr bwMode="auto">
          <a:xfrm>
            <a:off x="6440488" y="4014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61" name="Line 13"/>
          <p:cNvSpPr>
            <a:spLocks noChangeShapeType="1"/>
          </p:cNvSpPr>
          <p:nvPr/>
        </p:nvSpPr>
        <p:spPr bwMode="auto">
          <a:xfrm>
            <a:off x="6440488" y="43957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62" name="Freeform 14"/>
          <p:cNvSpPr>
            <a:spLocks/>
          </p:cNvSpPr>
          <p:nvPr/>
        </p:nvSpPr>
        <p:spPr bwMode="auto">
          <a:xfrm>
            <a:off x="6426200" y="2066925"/>
            <a:ext cx="1357313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63" name="Freeform 15"/>
          <p:cNvSpPr>
            <a:spLocks/>
          </p:cNvSpPr>
          <p:nvPr/>
        </p:nvSpPr>
        <p:spPr bwMode="auto">
          <a:xfrm>
            <a:off x="6440488" y="6137275"/>
            <a:ext cx="1357312" cy="315913"/>
          </a:xfrm>
          <a:custGeom>
            <a:avLst/>
            <a:gdLst>
              <a:gd name="T0" fmla="*/ 0 w 855"/>
              <a:gd name="T1" fmla="*/ 2147483647 h 200"/>
              <a:gd name="T2" fmla="*/ 2147483647 w 855"/>
              <a:gd name="T3" fmla="*/ 2147483647 h 200"/>
              <a:gd name="T4" fmla="*/ 2147483647 w 855"/>
              <a:gd name="T5" fmla="*/ 2147483647 h 200"/>
              <a:gd name="T6" fmla="*/ 2147483647 w 855"/>
              <a:gd name="T7" fmla="*/ 0 h 200"/>
              <a:gd name="T8" fmla="*/ 2147483647 w 855"/>
              <a:gd name="T9" fmla="*/ 2147483647 h 200"/>
              <a:gd name="T10" fmla="*/ 2147483647 w 855"/>
              <a:gd name="T11" fmla="*/ 2147483647 h 200"/>
              <a:gd name="T12" fmla="*/ 2147483647 w 855"/>
              <a:gd name="T13" fmla="*/ 2147483647 h 200"/>
              <a:gd name="T14" fmla="*/ 2147483647 w 855"/>
              <a:gd name="T15" fmla="*/ 2147483647 h 200"/>
              <a:gd name="T16" fmla="*/ 2147483647 w 855"/>
              <a:gd name="T17" fmla="*/ 2147483647 h 200"/>
              <a:gd name="T18" fmla="*/ 2147483647 w 855"/>
              <a:gd name="T19" fmla="*/ 2147483647 h 200"/>
              <a:gd name="T20" fmla="*/ 2147483647 w 855"/>
              <a:gd name="T21" fmla="*/ 2147483647 h 200"/>
              <a:gd name="T22" fmla="*/ 2147483647 w 855"/>
              <a:gd name="T23" fmla="*/ 2147483647 h 200"/>
              <a:gd name="T24" fmla="*/ 2147483647 w 855"/>
              <a:gd name="T25" fmla="*/ 2147483647 h 200"/>
              <a:gd name="T26" fmla="*/ 2147483647 w 855"/>
              <a:gd name="T27" fmla="*/ 2147483647 h 2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55"/>
              <a:gd name="T43" fmla="*/ 0 h 200"/>
              <a:gd name="T44" fmla="*/ 855 w 855"/>
              <a:gd name="T45" fmla="*/ 200 h 20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55" h="200">
                <a:moveTo>
                  <a:pt x="0" y="90"/>
                </a:moveTo>
                <a:cubicBezTo>
                  <a:pt x="6" y="81"/>
                  <a:pt x="13" y="73"/>
                  <a:pt x="18" y="63"/>
                </a:cubicBezTo>
                <a:cubicBezTo>
                  <a:pt x="22" y="55"/>
                  <a:pt x="19" y="42"/>
                  <a:pt x="27" y="36"/>
                </a:cubicBezTo>
                <a:cubicBezTo>
                  <a:pt x="65" y="9"/>
                  <a:pt x="148" y="5"/>
                  <a:pt x="189" y="0"/>
                </a:cubicBezTo>
                <a:cubicBezTo>
                  <a:pt x="247" y="6"/>
                  <a:pt x="289" y="9"/>
                  <a:pt x="342" y="27"/>
                </a:cubicBezTo>
                <a:cubicBezTo>
                  <a:pt x="375" y="77"/>
                  <a:pt x="341" y="37"/>
                  <a:pt x="387" y="63"/>
                </a:cubicBezTo>
                <a:cubicBezTo>
                  <a:pt x="406" y="74"/>
                  <a:pt x="441" y="99"/>
                  <a:pt x="441" y="99"/>
                </a:cubicBezTo>
                <a:cubicBezTo>
                  <a:pt x="447" y="108"/>
                  <a:pt x="451" y="119"/>
                  <a:pt x="459" y="126"/>
                </a:cubicBezTo>
                <a:cubicBezTo>
                  <a:pt x="466" y="132"/>
                  <a:pt x="479" y="128"/>
                  <a:pt x="486" y="135"/>
                </a:cubicBezTo>
                <a:cubicBezTo>
                  <a:pt x="493" y="142"/>
                  <a:pt x="487" y="156"/>
                  <a:pt x="495" y="162"/>
                </a:cubicBezTo>
                <a:cubicBezTo>
                  <a:pt x="519" y="179"/>
                  <a:pt x="551" y="182"/>
                  <a:pt x="576" y="198"/>
                </a:cubicBezTo>
                <a:cubicBezTo>
                  <a:pt x="630" y="195"/>
                  <a:pt x="685" y="200"/>
                  <a:pt x="738" y="189"/>
                </a:cubicBezTo>
                <a:cubicBezTo>
                  <a:pt x="759" y="185"/>
                  <a:pt x="771" y="160"/>
                  <a:pt x="792" y="153"/>
                </a:cubicBezTo>
                <a:cubicBezTo>
                  <a:pt x="852" y="133"/>
                  <a:pt x="838" y="152"/>
                  <a:pt x="855" y="117"/>
                </a:cubicBezTo>
              </a:path>
            </a:pathLst>
          </a:cu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6821488" y="23383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6821488" y="4395788"/>
            <a:ext cx="6858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8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zh-CN" altLang="en-US" sz="280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6821488" y="2795588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12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334867" name="Text Box 19"/>
          <p:cNvSpPr txBox="1">
            <a:spLocks noChangeArrowheads="1"/>
          </p:cNvSpPr>
          <p:nvPr/>
        </p:nvSpPr>
        <p:spPr bwMode="auto">
          <a:xfrm>
            <a:off x="6821488" y="3224213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34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334868" name="Text Box 20"/>
          <p:cNvSpPr txBox="1">
            <a:spLocks noChangeArrowheads="1"/>
          </p:cNvSpPr>
          <p:nvPr/>
        </p:nvSpPr>
        <p:spPr bwMode="auto">
          <a:xfrm>
            <a:off x="6835775" y="36195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56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334869" name="Text Box 21"/>
          <p:cNvSpPr txBox="1">
            <a:spLocks noChangeArrowheads="1"/>
          </p:cNvSpPr>
          <p:nvPr/>
        </p:nvSpPr>
        <p:spPr bwMode="auto">
          <a:xfrm>
            <a:off x="6821488" y="398145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78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334870" name="Line 22"/>
          <p:cNvSpPr>
            <a:spLocks noChangeShapeType="1"/>
          </p:cNvSpPr>
          <p:nvPr/>
        </p:nvSpPr>
        <p:spPr bwMode="auto">
          <a:xfrm>
            <a:off x="6440488" y="49291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71" name="Line 23"/>
          <p:cNvSpPr>
            <a:spLocks noChangeShapeType="1"/>
          </p:cNvSpPr>
          <p:nvPr/>
        </p:nvSpPr>
        <p:spPr bwMode="auto">
          <a:xfrm>
            <a:off x="6440488" y="5310188"/>
            <a:ext cx="1371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6821488" y="57054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</a:pPr>
            <a:r>
              <a:rPr kumimoji="1" lang="zh-CN" altLang="en-US" sz="2800" b="1"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zh-CN" altLang="en-US" sz="2800">
              <a:latin typeface="Times New Roman" pitchFamily="18" charset="0"/>
            </a:endParaRPr>
          </a:p>
        </p:txBody>
      </p:sp>
      <p:sp>
        <p:nvSpPr>
          <p:cNvPr id="334873" name="Text Box 25"/>
          <p:cNvSpPr txBox="1">
            <a:spLocks noChangeArrowheads="1"/>
          </p:cNvSpPr>
          <p:nvPr/>
        </p:nvSpPr>
        <p:spPr bwMode="auto">
          <a:xfrm>
            <a:off x="5387975" y="2843213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1000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  <p:sp>
        <p:nvSpPr>
          <p:cNvPr id="334874" name="Text Box 26"/>
          <p:cNvSpPr txBox="1">
            <a:spLocks noChangeArrowheads="1"/>
          </p:cNvSpPr>
          <p:nvPr/>
        </p:nvSpPr>
        <p:spPr bwMode="auto">
          <a:xfrm>
            <a:off x="5373688" y="4852988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3000</a:t>
            </a:r>
            <a:r>
              <a:rPr kumimoji="1" lang="en-US" altLang="zh-CN" sz="2400" b="1">
                <a:latin typeface="Times New Roman" pitchFamily="18" charset="0"/>
              </a:rPr>
              <a:t>H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4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48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4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48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4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48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48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4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348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48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348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4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34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348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348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34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34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48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348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348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348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348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2" grpId="0" animBg="1"/>
      <p:bldP spid="334853" grpId="0" animBg="1"/>
      <p:bldP spid="334854" grpId="0" animBg="1"/>
      <p:bldP spid="334855" grpId="0" animBg="1"/>
      <p:bldP spid="334856" grpId="0" animBg="1"/>
      <p:bldP spid="334857" grpId="0" animBg="1"/>
      <p:bldP spid="334858" grpId="0" animBg="1"/>
      <p:bldP spid="334859" grpId="0" animBg="1"/>
      <p:bldP spid="334860" grpId="0" animBg="1"/>
      <p:bldP spid="334861" grpId="0" animBg="1"/>
      <p:bldP spid="334862" grpId="0" animBg="1"/>
      <p:bldP spid="334863" grpId="0" animBg="1"/>
      <p:bldP spid="334864" grpId="0"/>
      <p:bldP spid="334865" grpId="0"/>
      <p:bldP spid="334866" grpId="0"/>
      <p:bldP spid="334867" grpId="0"/>
      <p:bldP spid="334868" grpId="0"/>
      <p:bldP spid="334869" grpId="0"/>
      <p:bldP spid="334870" grpId="0" animBg="1"/>
      <p:bldP spid="334871" grpId="0" animBg="1"/>
      <p:bldP spid="334872" grpId="0"/>
      <p:bldP spid="334873" grpId="0"/>
      <p:bldP spid="33487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11DA06-C600-4663-B68F-AAF9D7BCCEF0}" type="slidenum">
              <a:rPr lang="zh-CN" altLang="en-US"/>
              <a:pPr>
                <a:defRPr/>
              </a:pPr>
              <a:t>35</a:t>
            </a:fld>
            <a:endParaRPr lang="en-US" altLang="zh-CN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实现程序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844675"/>
            <a:ext cx="3760787" cy="4752975"/>
          </a:xfrm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3200" b="0" dirty="0">
                <a:latin typeface="Times New Roman" pitchFamily="18" charset="0"/>
              </a:rPr>
              <a:t>         </a:t>
            </a:r>
            <a:r>
              <a:rPr lang="en-US" altLang="zh-CN" sz="2400" dirty="0">
                <a:latin typeface="Times New Roman" pitchFamily="18" charset="0"/>
              </a:rPr>
              <a:t>MOV ESI,1000H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       MOV EDI,3000H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       MOV CX,4	</a:t>
            </a:r>
            <a:endParaRPr lang="zh-CN" altLang="en-US" sz="2400" dirty="0">
              <a:latin typeface="Times New Roman" pitchFamily="18" charset="0"/>
            </a:endParaRP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 err="1">
                <a:latin typeface="Times New Roman" pitchFamily="18" charset="0"/>
              </a:rPr>
              <a:t>Next：MOV</a:t>
            </a:r>
            <a:r>
              <a:rPr lang="en-US" altLang="zh-CN" sz="2400" dirty="0">
                <a:latin typeface="Times New Roman" pitchFamily="18" charset="0"/>
              </a:rPr>
              <a:t> AL,[ESI]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zh-CN" sz="2400" dirty="0">
                <a:latin typeface="Times New Roman" pitchFamily="18" charset="0"/>
              </a:rPr>
              <a:t>    </a:t>
            </a:r>
            <a:r>
              <a:rPr lang="zh-CN" altLang="en-US" sz="2400" dirty="0">
                <a:latin typeface="Times New Roman" pitchFamily="18" charset="0"/>
              </a:rPr>
              <a:t>        </a:t>
            </a:r>
            <a:r>
              <a:rPr lang="en-US" altLang="zh-CN" sz="2400" dirty="0">
                <a:latin typeface="Times New Roman" pitchFamily="18" charset="0"/>
              </a:rPr>
              <a:t>MOV BL,AL	</a:t>
            </a:r>
            <a:r>
              <a:rPr lang="zh-CN" altLang="en-US" sz="2400" dirty="0">
                <a:latin typeface="Times New Roman" pitchFamily="18" charset="0"/>
              </a:rPr>
              <a:t>    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AND AL,0FH	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            OR AL,30H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sz="2400" dirty="0">
                <a:solidFill>
                  <a:schemeClr val="tx1"/>
                </a:solidFill>
                <a:latin typeface="Times New Roman" pitchFamily="18" charset="0"/>
              </a:rPr>
              <a:t>MOV [EDI],AL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       INC EDI</a:t>
            </a:r>
          </a:p>
          <a:p>
            <a:pPr eaLnBrk="1" hangingPunct="1">
              <a:spcBef>
                <a:spcPct val="10000"/>
              </a:spcBef>
              <a:buFont typeface="Wingdings" pitchFamily="2" charset="2"/>
              <a:buNone/>
            </a:pPr>
            <a:r>
              <a:rPr lang="en-US" altLang="zh-CN" sz="2400" dirty="0">
                <a:latin typeface="Times New Roman" pitchFamily="18" charset="0"/>
              </a:rPr>
              <a:t>            MOV AL,BL</a:t>
            </a: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92164" name="Text Box 4"/>
          <p:cNvSpPr txBox="1">
            <a:spLocks noChangeArrowheads="1"/>
          </p:cNvSpPr>
          <p:nvPr/>
        </p:nvSpPr>
        <p:spPr bwMode="auto">
          <a:xfrm>
            <a:off x="4716463" y="1985963"/>
            <a:ext cx="2895600" cy="3003707"/>
          </a:xfrm>
          <a:prstGeom prst="rect">
            <a:avLst/>
          </a:prstGeom>
          <a:noFill/>
          <a:ln w="25400" cap="sq">
            <a:noFill/>
            <a:miter lim="800000"/>
            <a:headEnd type="none" w="sm" len="sm"/>
            <a:tailEnd type="none" w="lg" len="lg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SHR  AL,4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OR   AL,30H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MOV  [EDI],AL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INC  EDI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INC ESI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DEC CX</a:t>
            </a:r>
          </a:p>
          <a:p>
            <a:pPr>
              <a:lnSpc>
                <a:spcPct val="105000"/>
              </a:lnSpc>
              <a:spcBef>
                <a:spcPct val="10000"/>
              </a:spcBef>
              <a:defRPr/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JNZ  Next</a:t>
            </a:r>
          </a:p>
        </p:txBody>
      </p:sp>
      <p:sp>
        <p:nvSpPr>
          <p:cNvPr id="92165" name="Line 5"/>
          <p:cNvSpPr>
            <a:spLocks noChangeShapeType="1"/>
          </p:cNvSpPr>
          <p:nvPr/>
        </p:nvSpPr>
        <p:spPr bwMode="auto">
          <a:xfrm>
            <a:off x="4356100" y="1828800"/>
            <a:ext cx="0" cy="5029200"/>
          </a:xfrm>
          <a:prstGeom prst="line">
            <a:avLst/>
          </a:prstGeom>
          <a:noFill/>
          <a:ln w="25400">
            <a:solidFill>
              <a:srgbClr val="FF6600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21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92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21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21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921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21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21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921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双精度移位指令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61256" y="1772816"/>
            <a:ext cx="7982744" cy="5085184"/>
          </a:xfrm>
        </p:spPr>
        <p:txBody>
          <a:bodyPr/>
          <a:lstStyle/>
          <a:p>
            <a:r>
              <a:rPr lang="en-US" altLang="zh-CN" sz="2400" dirty="0"/>
              <a:t>32</a:t>
            </a:r>
            <a:r>
              <a:rPr lang="zh-CN" altLang="en-US" sz="2400" dirty="0"/>
              <a:t>位模式下增加了双精度移位指令</a:t>
            </a:r>
            <a:r>
              <a:rPr lang="en-US" altLang="zh-CN" sz="2400" dirty="0"/>
              <a:t>SHLD</a:t>
            </a:r>
            <a:r>
              <a:rPr lang="zh-CN" altLang="en-US" sz="2400" dirty="0"/>
              <a:t>和</a:t>
            </a:r>
            <a:r>
              <a:rPr lang="en-US" altLang="zh-CN" sz="2400" dirty="0"/>
              <a:t>SHRD</a:t>
            </a:r>
          </a:p>
          <a:p>
            <a:r>
              <a:rPr lang="zh-CN" altLang="en-US" sz="2400" dirty="0"/>
              <a:t>双精度左移指令：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SHLD </a:t>
            </a:r>
            <a:r>
              <a:rPr lang="en-US" altLang="zh-CN" sz="2400" dirty="0" err="1">
                <a:solidFill>
                  <a:srgbClr val="FF0000"/>
                </a:solidFill>
              </a:rPr>
              <a:t>dest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source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count</a:t>
            </a:r>
          </a:p>
          <a:p>
            <a:pPr marL="0" indent="0">
              <a:buNone/>
            </a:pPr>
            <a:r>
              <a:rPr lang="zh-CN" altLang="en-US" sz="2400" dirty="0"/>
              <a:t>其中，</a:t>
            </a:r>
            <a:r>
              <a:rPr lang="en-US" altLang="zh-CN" sz="2400" dirty="0"/>
              <a:t>count</a:t>
            </a:r>
            <a:r>
              <a:rPr lang="zh-CN" altLang="en-US" sz="2400" dirty="0"/>
              <a:t>为</a:t>
            </a:r>
            <a:r>
              <a:rPr lang="en-US" altLang="zh-CN" sz="2400" dirty="0"/>
              <a:t>CL</a:t>
            </a:r>
            <a:r>
              <a:rPr lang="zh-CN" altLang="en-US" sz="2400" dirty="0"/>
              <a:t>或</a:t>
            </a:r>
            <a:r>
              <a:rPr lang="en-US" altLang="zh-CN" sz="2400" dirty="0"/>
              <a:t>8</a:t>
            </a:r>
            <a:r>
              <a:rPr lang="zh-CN" altLang="en-US" sz="2400" dirty="0"/>
              <a:t>位常数，指定移位次数。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err="1">
                <a:solidFill>
                  <a:srgbClr val="FF0000"/>
                </a:solidFill>
              </a:rPr>
              <a:t>dest</a:t>
            </a:r>
            <a:r>
              <a:rPr lang="zh-CN" altLang="en-US" sz="2400" dirty="0"/>
              <a:t>可以是寄存器或存储器操作数，</a:t>
            </a:r>
            <a:r>
              <a:rPr lang="en-US" altLang="zh-CN" sz="2400" dirty="0">
                <a:solidFill>
                  <a:srgbClr val="FF0000"/>
                </a:solidFill>
              </a:rPr>
              <a:t>source</a:t>
            </a:r>
            <a:r>
              <a:rPr lang="zh-CN" altLang="en-US" sz="2400" dirty="0"/>
              <a:t>只能是寄存器操作数。</a:t>
            </a:r>
            <a:r>
              <a:rPr lang="en-US" altLang="zh-CN" sz="2400" dirty="0" err="1"/>
              <a:t>dest</a:t>
            </a:r>
            <a:r>
              <a:rPr lang="zh-CN" altLang="en-US" sz="2400" dirty="0"/>
              <a:t>与</a:t>
            </a:r>
            <a:r>
              <a:rPr lang="en-US" altLang="zh-CN" sz="2400" dirty="0"/>
              <a:t>source</a:t>
            </a:r>
            <a:r>
              <a:rPr lang="zh-CN" altLang="en-US" sz="2400" dirty="0"/>
              <a:t>的长度必须一致。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操作：</a:t>
            </a:r>
            <a:r>
              <a:rPr lang="zh-CN" altLang="en-US" sz="2400" dirty="0"/>
              <a:t>将目的操作数</a:t>
            </a:r>
            <a:r>
              <a:rPr lang="en-US" altLang="zh-CN" sz="2400" dirty="0" err="1"/>
              <a:t>dest</a:t>
            </a:r>
            <a:r>
              <a:rPr lang="zh-CN" altLang="en-US" sz="2400" dirty="0"/>
              <a:t>向左移动指定位数，移动形成的空位由源操作数</a:t>
            </a:r>
            <a:r>
              <a:rPr lang="en-US" altLang="zh-CN" sz="2400" dirty="0"/>
              <a:t>source</a:t>
            </a:r>
            <a:r>
              <a:rPr lang="zh-CN" altLang="en-US" sz="2400" dirty="0"/>
              <a:t>的高位填充，指令执行后</a:t>
            </a:r>
            <a:r>
              <a:rPr lang="en-US" altLang="zh-CN" sz="2400" dirty="0"/>
              <a:t>source</a:t>
            </a:r>
            <a:r>
              <a:rPr lang="zh-CN" altLang="en-US" sz="2400" dirty="0"/>
              <a:t>保持不变。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对标志位的影响：</a:t>
            </a:r>
            <a:r>
              <a:rPr lang="zh-CN" altLang="en-US" sz="2400" dirty="0"/>
              <a:t>会影响</a:t>
            </a:r>
            <a:r>
              <a:rPr lang="en-US" altLang="zh-CN" sz="2400" dirty="0"/>
              <a:t>SF</a:t>
            </a:r>
            <a:r>
              <a:rPr lang="zh-CN" altLang="en-US" sz="2400" dirty="0"/>
              <a:t>、</a:t>
            </a:r>
            <a:r>
              <a:rPr lang="en-US" altLang="zh-CN" sz="2400" dirty="0"/>
              <a:t>ZF</a:t>
            </a:r>
            <a:r>
              <a:rPr lang="zh-CN" altLang="en-US" sz="2400" dirty="0"/>
              <a:t>、</a:t>
            </a:r>
            <a:r>
              <a:rPr lang="en-US" altLang="zh-CN" sz="2400" dirty="0"/>
              <a:t>AF</a:t>
            </a:r>
            <a:r>
              <a:rPr lang="zh-CN" altLang="en-US" sz="2400" dirty="0"/>
              <a:t>、</a:t>
            </a:r>
            <a:r>
              <a:rPr lang="en-US" altLang="zh-CN" sz="2400" dirty="0"/>
              <a:t>PF</a:t>
            </a:r>
            <a:r>
              <a:rPr lang="zh-CN" altLang="en-US" sz="2400" dirty="0"/>
              <a:t>、</a:t>
            </a:r>
            <a:r>
              <a:rPr lang="en-US" altLang="zh-CN" sz="2400" dirty="0"/>
              <a:t>CF</a:t>
            </a:r>
          </a:p>
          <a:p>
            <a:r>
              <a:rPr lang="zh-CN" altLang="en-US" sz="2400" dirty="0"/>
              <a:t>双精度右移指令：</a:t>
            </a:r>
            <a:r>
              <a:rPr lang="en-US" altLang="zh-CN" sz="2400" dirty="0">
                <a:solidFill>
                  <a:srgbClr val="FF0000"/>
                </a:solidFill>
              </a:rPr>
              <a:t>SHRD </a:t>
            </a:r>
            <a:r>
              <a:rPr lang="en-US" altLang="zh-CN" sz="2400" dirty="0" err="1">
                <a:solidFill>
                  <a:srgbClr val="FF0000"/>
                </a:solidFill>
              </a:rPr>
              <a:t>dest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source</a:t>
            </a:r>
            <a:r>
              <a:rPr lang="zh-CN" altLang="en-US" sz="2400" dirty="0">
                <a:solidFill>
                  <a:srgbClr val="FF0000"/>
                </a:solidFill>
              </a:rPr>
              <a:t>，</a:t>
            </a:r>
            <a:r>
              <a:rPr lang="en-US" altLang="zh-CN" sz="2400" dirty="0">
                <a:solidFill>
                  <a:srgbClr val="FF0000"/>
                </a:solidFill>
              </a:rPr>
              <a:t>count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AD60-F986-4700-A117-CC05388E9753}" type="slidenum">
              <a:rPr lang="zh-CN" altLang="en-US" smtClean="0"/>
              <a:pPr>
                <a:defRPr/>
              </a:pPr>
              <a:t>36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0552218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768DB0-D7FA-4692-8510-62EE4242BFDC}" type="slidenum">
              <a:rPr lang="zh-CN" altLang="en-US"/>
              <a:pPr>
                <a:defRPr/>
              </a:pPr>
              <a:t>37</a:t>
            </a:fld>
            <a:endParaRPr lang="en-US" altLang="zh-CN"/>
          </a:p>
        </p:txBody>
      </p:sp>
      <p:sp>
        <p:nvSpPr>
          <p:cNvPr id="36867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6965950" cy="1462088"/>
          </a:xfrm>
        </p:spPr>
        <p:txBody>
          <a:bodyPr/>
          <a:lstStyle/>
          <a:p>
            <a:pPr algn="ctr" eaLnBrk="1" hangingPunct="1"/>
            <a:r>
              <a:rPr lang="zh-CN" altLang="en-US" sz="5400"/>
              <a:t>串操作指令</a:t>
            </a:r>
          </a:p>
        </p:txBody>
      </p:sp>
    </p:spTree>
  </p:cSld>
  <p:clrMapOvr>
    <a:masterClrMapping/>
  </p:clrMapOvr>
  <p:transition spd="med">
    <p:blinds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1EBB32D-9031-4710-B2F2-C3491FB9CBC9}" type="slidenum">
              <a:rPr lang="zh-CN" altLang="en-US"/>
              <a:pPr>
                <a:defRPr/>
              </a:pPr>
              <a:t>38</a:t>
            </a:fld>
            <a:endParaRPr lang="en-US" altLang="zh-CN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串操作指令说明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2276475"/>
            <a:ext cx="7072312" cy="2717800"/>
          </a:xfrm>
        </p:spPr>
        <p:txBody>
          <a:bodyPr/>
          <a:lstStyle/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针对数据块或字符串的操作；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可实现存储器到存储器的数据传送；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</a:pPr>
            <a:r>
              <a:rPr lang="zh-CN" altLang="en-US" dirty="0"/>
              <a:t>待操作的数据串称为源串，目的地址称为目的串。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B0325-92E7-4C49-A1BE-F0E8B7269121}" type="slidenum">
              <a:rPr lang="zh-CN" altLang="en-US"/>
              <a:pPr>
                <a:defRPr/>
              </a:pPr>
              <a:t>39</a:t>
            </a:fld>
            <a:endParaRPr lang="en-US" altLang="zh-CN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串操作指令的特点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7794" y="1805056"/>
            <a:ext cx="7704137" cy="4321175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zh-CN" sz="2400" dirty="0"/>
              <a:t>源</a:t>
            </a:r>
            <a:r>
              <a:rPr lang="zh-CN" altLang="en-US" sz="2400" dirty="0"/>
              <a:t>串</a:t>
            </a:r>
            <a:r>
              <a:rPr lang="zh-CN" altLang="zh-CN" sz="2400" dirty="0"/>
              <a:t>地址由[</a:t>
            </a:r>
            <a:r>
              <a:rPr lang="en-US" altLang="zh-CN" sz="2400" dirty="0"/>
              <a:t>E</a:t>
            </a:r>
            <a:r>
              <a:rPr lang="zh-CN" altLang="zh-CN" sz="2400" dirty="0"/>
              <a:t>SI]提供，目的</a:t>
            </a:r>
            <a:r>
              <a:rPr lang="zh-CN" altLang="en-US" sz="2400" dirty="0"/>
              <a:t>串</a:t>
            </a:r>
            <a:r>
              <a:rPr lang="zh-CN" altLang="zh-CN" sz="2400" dirty="0"/>
              <a:t>由</a:t>
            </a:r>
            <a:r>
              <a:rPr lang="en-US" altLang="zh-CN" sz="2400" dirty="0"/>
              <a:t>[EDI]</a:t>
            </a:r>
            <a:r>
              <a:rPr lang="zh-CN" altLang="zh-CN" sz="2400" dirty="0"/>
              <a:t>提供。</a:t>
            </a:r>
            <a:endParaRPr lang="en-US" altLang="zh-CN" sz="2400" dirty="0"/>
          </a:p>
          <a:p>
            <a:pPr eaLnBrk="1" hangingPunct="1">
              <a:spcAft>
                <a:spcPct val="20000"/>
              </a:spcAft>
            </a:pPr>
            <a:r>
              <a:rPr lang="zh-CN" altLang="zh-CN" sz="2400" dirty="0"/>
              <a:t> </a:t>
            </a:r>
            <a:r>
              <a:rPr lang="zh-CN" altLang="en-US" sz="2400" dirty="0"/>
              <a:t>在</a:t>
            </a:r>
            <a:r>
              <a:rPr lang="en-US" altLang="zh-CN" sz="2400" dirty="0"/>
              <a:t>16</a:t>
            </a:r>
            <a:r>
              <a:rPr lang="zh-CN" altLang="en-US" sz="2400" dirty="0"/>
              <a:t>位模式下源串的段基址由</a:t>
            </a:r>
            <a:r>
              <a:rPr lang="en-US" altLang="zh-CN" sz="2400" dirty="0"/>
              <a:t>DS</a:t>
            </a:r>
            <a:r>
              <a:rPr lang="zh-CN" altLang="en-US" sz="2400" dirty="0"/>
              <a:t>提供，目的串的段基址由</a:t>
            </a:r>
            <a:r>
              <a:rPr lang="en-US" altLang="zh-CN" sz="2400" dirty="0"/>
              <a:t>ES</a:t>
            </a:r>
            <a:r>
              <a:rPr lang="zh-CN" altLang="en-US" sz="2400" dirty="0"/>
              <a:t>提供，但</a:t>
            </a:r>
            <a:r>
              <a:rPr lang="en-US" altLang="zh-CN" sz="2400" dirty="0"/>
              <a:t>32</a:t>
            </a:r>
            <a:r>
              <a:rPr lang="zh-CN" altLang="en-US" sz="2400" dirty="0"/>
              <a:t>位模式下一般设为平坦模式，故不用考虑段寄存器。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zh-CN" sz="2400" dirty="0"/>
              <a:t>每次只处理串中的一个单元</a:t>
            </a:r>
            <a:r>
              <a:rPr lang="en-US" altLang="zh-CN" sz="2400" dirty="0"/>
              <a:t>(</a:t>
            </a:r>
            <a:r>
              <a:rPr lang="zh-CN" altLang="zh-CN" sz="2400" dirty="0"/>
              <a:t>字节</a:t>
            </a:r>
            <a:r>
              <a:rPr lang="zh-CN" altLang="en-US" sz="2400" dirty="0"/>
              <a:t>或</a:t>
            </a:r>
            <a:r>
              <a:rPr lang="zh-CN" altLang="zh-CN" sz="2400" dirty="0"/>
              <a:t>字或</a:t>
            </a:r>
            <a:r>
              <a:rPr lang="zh-CN" altLang="en-US" sz="2400" dirty="0"/>
              <a:t>双字</a:t>
            </a:r>
            <a:r>
              <a:rPr lang="en-US" altLang="zh-CN" sz="2400" dirty="0"/>
              <a:t>)</a:t>
            </a:r>
            <a:r>
              <a:rPr lang="zh-CN" altLang="zh-CN" sz="2400" dirty="0"/>
              <a:t>，并自动修改</a:t>
            </a:r>
            <a:r>
              <a:rPr lang="en-US" altLang="zh-CN" sz="2400" dirty="0"/>
              <a:t>E</a:t>
            </a:r>
            <a:r>
              <a:rPr lang="zh-CN" altLang="zh-CN" sz="2400" dirty="0"/>
              <a:t>SI和(或)</a:t>
            </a:r>
            <a:r>
              <a:rPr lang="en-US" altLang="zh-CN" sz="2400" dirty="0"/>
              <a:t>EDI</a:t>
            </a:r>
            <a:r>
              <a:rPr lang="zh-CN" altLang="zh-CN" sz="2400" dirty="0"/>
              <a:t>，使其指向下一个单元。</a:t>
            </a:r>
            <a:endParaRPr lang="en-US" altLang="zh-CN" sz="2400" dirty="0"/>
          </a:p>
          <a:p>
            <a:pPr eaLnBrk="1" hangingPunct="1">
              <a:spcAft>
                <a:spcPct val="20000"/>
              </a:spcAft>
            </a:pPr>
            <a:r>
              <a:rPr lang="zh-CN" altLang="en-US" sz="2400" dirty="0"/>
              <a:t>地址修改方向由</a:t>
            </a:r>
            <a:r>
              <a:rPr lang="en-US" altLang="zh-CN" sz="2400" dirty="0"/>
              <a:t>DF</a:t>
            </a:r>
            <a:r>
              <a:rPr lang="zh-CN" altLang="en-US" sz="2400" dirty="0"/>
              <a:t>标志位决定：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endParaRPr lang="zh-CN" altLang="en-US" sz="2400" dirty="0"/>
          </a:p>
          <a:p>
            <a:pPr eaLnBrk="1" hangingPunct="1"/>
            <a:r>
              <a:rPr lang="zh-CN" altLang="en-US" sz="2400" dirty="0"/>
              <a:t>指令前面可加上自动重复前缀，实现自动重复执行串操作，重复执行次数由</a:t>
            </a:r>
            <a:r>
              <a:rPr lang="en-US" altLang="zh-CN" sz="2400" dirty="0"/>
              <a:t>ECX</a:t>
            </a:r>
            <a:r>
              <a:rPr lang="zh-CN" altLang="en-US" sz="2400" dirty="0"/>
              <a:t>指定。</a:t>
            </a:r>
          </a:p>
        </p:txBody>
      </p:sp>
      <p:sp>
        <p:nvSpPr>
          <p:cNvPr id="96260" name="Line 4"/>
          <p:cNvSpPr>
            <a:spLocks noChangeShapeType="1"/>
          </p:cNvSpPr>
          <p:nvPr/>
        </p:nvSpPr>
        <p:spPr bwMode="auto">
          <a:xfrm>
            <a:off x="2519953" y="5396297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1" name="Line 5"/>
          <p:cNvSpPr>
            <a:spLocks noChangeShapeType="1"/>
          </p:cNvSpPr>
          <p:nvPr/>
        </p:nvSpPr>
        <p:spPr bwMode="auto">
          <a:xfrm>
            <a:off x="5896768" y="5432648"/>
            <a:ext cx="533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6262" name="Text Box 6"/>
          <p:cNvSpPr txBox="1">
            <a:spLocks noChangeArrowheads="1"/>
          </p:cNvSpPr>
          <p:nvPr/>
        </p:nvSpPr>
        <p:spPr bwMode="auto">
          <a:xfrm>
            <a:off x="3064235" y="5167697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增地址方向；</a:t>
            </a:r>
          </a:p>
        </p:txBody>
      </p:sp>
      <p:sp>
        <p:nvSpPr>
          <p:cNvPr id="96263" name="Text Box 7"/>
          <p:cNvSpPr txBox="1">
            <a:spLocks noChangeArrowheads="1"/>
          </p:cNvSpPr>
          <p:nvPr/>
        </p:nvSpPr>
        <p:spPr bwMode="auto">
          <a:xfrm>
            <a:off x="6430168" y="5204048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>
                <a:solidFill>
                  <a:schemeClr val="tx2"/>
                </a:solidFill>
              </a:rPr>
              <a:t>减地址方向；</a:t>
            </a:r>
          </a:p>
        </p:txBody>
      </p:sp>
      <p:sp>
        <p:nvSpPr>
          <p:cNvPr id="2" name="矩形 1"/>
          <p:cNvSpPr/>
          <p:nvPr/>
        </p:nvSpPr>
        <p:spPr>
          <a:xfrm>
            <a:off x="1465195" y="5111962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+mn-lt"/>
                <a:ea typeface="+mn-ea"/>
              </a:rPr>
              <a:t>DF=0</a:t>
            </a:r>
            <a:endParaRPr lang="zh-CN" altLang="en-US" sz="24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959235" y="5172231"/>
            <a:ext cx="10438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chemeClr val="tx2"/>
                </a:solidFill>
                <a:latin typeface="+mn-lt"/>
                <a:ea typeface="+mn-ea"/>
              </a:rPr>
              <a:t>DF=1</a:t>
            </a:r>
            <a:endParaRPr lang="zh-CN" altLang="en-US" sz="2400" b="1" dirty="0">
              <a:solidFill>
                <a:schemeClr val="tx2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 animBg="1"/>
      <p:bldP spid="96261" grpId="0" animBg="1"/>
      <p:bldP spid="96262" grpId="0"/>
      <p:bldP spid="96263" grpId="0"/>
      <p:bldP spid="2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0B72D-CECB-42C9-A2E1-4BA1B927EEEB}" type="slidenum">
              <a:rPr lang="zh-CN" altLang="en-US"/>
              <a:pPr>
                <a:defRPr/>
              </a:pPr>
              <a:t>4</a:t>
            </a:fld>
            <a:endParaRPr lang="en-US" altLang="zh-CN" dirty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836613"/>
            <a:ext cx="6840537" cy="936625"/>
          </a:xfrm>
        </p:spPr>
        <p:txBody>
          <a:bodyPr/>
          <a:lstStyle/>
          <a:p>
            <a:pPr eaLnBrk="1" hangingPunct="1"/>
            <a:r>
              <a:rPr lang="zh-CN" altLang="en-US"/>
              <a:t> 一、</a:t>
            </a:r>
            <a:r>
              <a:rPr lang="zh-CN" altLang="en-US" sz="4800"/>
              <a:t>逻辑运算</a:t>
            </a:r>
            <a:endParaRPr lang="zh-CN" altLang="en-US" sz="4800" u="sng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32378"/>
            <a:ext cx="7561263" cy="4536777"/>
          </a:xfrm>
        </p:spPr>
        <p:txBody>
          <a:bodyPr/>
          <a:lstStyle/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dirty="0"/>
              <a:t>逻辑运算指令对操作数的要求大多与</a:t>
            </a:r>
            <a:r>
              <a:rPr lang="en-US" altLang="zh-CN" dirty="0"/>
              <a:t>MOV</a:t>
            </a:r>
            <a:r>
              <a:rPr lang="zh-CN" altLang="en-US" dirty="0"/>
              <a:t>指令相同。</a:t>
            </a:r>
          </a:p>
          <a:p>
            <a:pPr>
              <a:lnSpc>
                <a:spcPct val="120000"/>
              </a:lnSpc>
              <a:spcAft>
                <a:spcPts val="1300"/>
              </a:spcAft>
            </a:pP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非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运算指令要求操作数不能是立即数；</a:t>
            </a: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ts val="1300"/>
              </a:spcAft>
            </a:pPr>
            <a:r>
              <a:rPr lang="zh-CN" altLang="en-US" dirty="0">
                <a:solidFill>
                  <a:srgbClr val="FF0000"/>
                </a:solidFill>
              </a:rPr>
              <a:t>除“非”运算指令 外，其余指令的执行都会使标志位</a:t>
            </a:r>
            <a:r>
              <a:rPr lang="en-US" altLang="zh-CN" dirty="0">
                <a:solidFill>
                  <a:srgbClr val="FF0000"/>
                </a:solidFill>
              </a:rPr>
              <a:t>OF=CF=0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zh-CN" altLang="en-US" dirty="0">
                <a:solidFill>
                  <a:srgbClr val="0066FF"/>
                </a:solidFill>
              </a:rPr>
              <a:t>标志位</a:t>
            </a:r>
            <a:r>
              <a:rPr lang="en-US" altLang="zh-CN" dirty="0">
                <a:solidFill>
                  <a:srgbClr val="0066FF"/>
                </a:solidFill>
              </a:rPr>
              <a:t>SF</a:t>
            </a:r>
            <a:r>
              <a:rPr lang="zh-CN" altLang="en-US" dirty="0">
                <a:solidFill>
                  <a:srgbClr val="0066FF"/>
                </a:solidFill>
              </a:rPr>
              <a:t>、</a:t>
            </a:r>
            <a:r>
              <a:rPr lang="en-US" altLang="zh-CN" dirty="0">
                <a:solidFill>
                  <a:srgbClr val="0066FF"/>
                </a:solidFill>
              </a:rPr>
              <a:t>ZF</a:t>
            </a:r>
            <a:r>
              <a:rPr lang="zh-CN" altLang="en-US" dirty="0">
                <a:solidFill>
                  <a:srgbClr val="0066FF"/>
                </a:solidFill>
              </a:rPr>
              <a:t>、</a:t>
            </a:r>
            <a:r>
              <a:rPr lang="en-US" altLang="zh-CN" dirty="0">
                <a:solidFill>
                  <a:srgbClr val="0066FF"/>
                </a:solidFill>
              </a:rPr>
              <a:t>PF</a:t>
            </a:r>
            <a:r>
              <a:rPr lang="zh-CN" altLang="en-US" dirty="0">
                <a:solidFill>
                  <a:srgbClr val="0066FF"/>
                </a:solidFill>
              </a:rPr>
              <a:t>根据结果设置。</a:t>
            </a:r>
            <a:endParaRPr lang="en-US" altLang="zh-CN" dirty="0">
              <a:solidFill>
                <a:srgbClr val="0066FF"/>
              </a:solidFill>
            </a:endParaRPr>
          </a:p>
          <a:p>
            <a:pPr>
              <a:lnSpc>
                <a:spcPct val="135000"/>
              </a:lnSpc>
              <a:spcBef>
                <a:spcPct val="35000"/>
              </a:spcBef>
              <a:spcAft>
                <a:spcPts val="1300"/>
              </a:spcAft>
            </a:pPr>
            <a:r>
              <a:rPr lang="zh-CN" altLang="en-US" dirty="0">
                <a:solidFill>
                  <a:srgbClr val="0066FF"/>
                </a:solidFill>
              </a:rPr>
              <a:t>“非”运算指令不影响标志位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9CF3A6D-47BF-4610-BB4A-1FB26F9D3849}" type="slidenum">
              <a:rPr lang="zh-CN" altLang="en-US"/>
              <a:pPr>
                <a:defRPr/>
              </a:pPr>
              <a:t>40</a:t>
            </a:fld>
            <a:endParaRPr lang="en-US" altLang="zh-CN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重复前缀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213" y="2330872"/>
            <a:ext cx="6747147" cy="4351337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无条件重复</a:t>
            </a:r>
            <a:endParaRPr lang="en-US" altLang="zh-CN" sz="2400" dirty="0"/>
          </a:p>
          <a:p>
            <a:pPr lvl="1" eaLnBrk="1" hangingPunct="1">
              <a:spcAft>
                <a:spcPct val="20000"/>
              </a:spcAft>
            </a:pPr>
            <a:r>
              <a:rPr lang="en-US" altLang="zh-CN" dirty="0"/>
              <a:t>REP</a:t>
            </a:r>
            <a:endParaRPr lang="zh-CN" altLang="en-US" dirty="0"/>
          </a:p>
          <a:p>
            <a:pPr eaLnBrk="1" hangingPunct="1">
              <a:lnSpc>
                <a:spcPct val="115000"/>
              </a:lnSpc>
            </a:pPr>
            <a:r>
              <a:rPr kumimoji="1" lang="zh-CN" altLang="en-US" sz="2400" dirty="0"/>
              <a:t>条件重复</a:t>
            </a:r>
            <a:endParaRPr lang="en-US" altLang="zh-CN" sz="2400" dirty="0"/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/>
              <a:t>REPE     </a:t>
            </a:r>
            <a:r>
              <a:rPr lang="zh-CN" altLang="en-US" dirty="0"/>
              <a:t>相等重复</a:t>
            </a:r>
            <a:endParaRPr lang="en-US" altLang="zh-CN" dirty="0"/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/>
              <a:t>REPZ     </a:t>
            </a:r>
            <a:r>
              <a:rPr lang="zh-CN" altLang="en-US" dirty="0"/>
              <a:t>为零重复</a:t>
            </a:r>
          </a:p>
          <a:p>
            <a:pPr lvl="1" eaLnBrk="1" hangingPunct="1">
              <a:lnSpc>
                <a:spcPct val="115000"/>
              </a:lnSpc>
              <a:spcBef>
                <a:spcPct val="35000"/>
              </a:spcBef>
            </a:pPr>
            <a:r>
              <a:rPr lang="en-US" altLang="zh-CN" dirty="0"/>
              <a:t>REPNE  </a:t>
            </a:r>
            <a:r>
              <a:rPr lang="zh-CN" altLang="en-US" dirty="0"/>
              <a:t>不相等重复</a:t>
            </a:r>
          </a:p>
          <a:p>
            <a:pPr lvl="1" eaLnBrk="1" hangingPunct="1">
              <a:lnSpc>
                <a:spcPct val="115000"/>
              </a:lnSpc>
            </a:pPr>
            <a:r>
              <a:rPr lang="en-US" altLang="zh-CN" dirty="0"/>
              <a:t>REPNZ  </a:t>
            </a:r>
            <a:r>
              <a:rPr lang="zh-CN" altLang="en-US" dirty="0"/>
              <a:t>不为零重复</a:t>
            </a:r>
            <a:endParaRPr lang="en-US" altLang="zh-CN" dirty="0"/>
          </a:p>
          <a:p>
            <a:pPr eaLnBrk="1" hangingPunct="1">
              <a:lnSpc>
                <a:spcPct val="115000"/>
              </a:lnSpc>
            </a:pPr>
            <a:r>
              <a:rPr lang="zh-CN" altLang="en-US" sz="2400" dirty="0">
                <a:solidFill>
                  <a:srgbClr val="FF0000"/>
                </a:solidFill>
              </a:rPr>
              <a:t>注意：</a:t>
            </a:r>
            <a:r>
              <a:rPr lang="zh-CN" altLang="en-US" sz="2400" dirty="0"/>
              <a:t>重复前缀本身是不改变标志位的</a:t>
            </a:r>
          </a:p>
        </p:txBody>
      </p:sp>
      <p:sp>
        <p:nvSpPr>
          <p:cNvPr id="100356" name="AutoShape 4"/>
          <p:cNvSpPr>
            <a:spLocks/>
          </p:cNvSpPr>
          <p:nvPr/>
        </p:nvSpPr>
        <p:spPr bwMode="auto">
          <a:xfrm>
            <a:off x="4770239" y="4005064"/>
            <a:ext cx="150812" cy="808037"/>
          </a:xfrm>
          <a:prstGeom prst="rightBrace">
            <a:avLst>
              <a:gd name="adj1" fmla="val 4464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0357" name="AutoShape 5"/>
          <p:cNvSpPr>
            <a:spLocks/>
          </p:cNvSpPr>
          <p:nvPr/>
        </p:nvSpPr>
        <p:spPr bwMode="auto">
          <a:xfrm>
            <a:off x="4763889" y="5085184"/>
            <a:ext cx="215900" cy="646112"/>
          </a:xfrm>
          <a:prstGeom prst="rightBrace">
            <a:avLst>
              <a:gd name="adj1" fmla="val 2493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5065514" y="4149080"/>
            <a:ext cx="27468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ECX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≠0    </a:t>
            </a:r>
            <a:r>
              <a:rPr kumimoji="1" lang="en-US" altLang="zh-CN" sz="2400" b="1" dirty="0">
                <a:latin typeface="Times New Roman" pitchFamily="18" charset="0"/>
              </a:rPr>
              <a:t>ZF=1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5148064" y="5157192"/>
            <a:ext cx="26642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ECX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≠0     </a:t>
            </a:r>
            <a:r>
              <a:rPr kumimoji="1" lang="en-US" altLang="zh-CN" sz="2400" b="1" dirty="0">
                <a:latin typeface="Times New Roman" pitchFamily="18" charset="0"/>
              </a:rPr>
              <a:t>ZF=0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3609776" y="2940050"/>
            <a:ext cx="2618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Times New Roman" pitchFamily="18" charset="0"/>
              </a:rPr>
              <a:t>若</a:t>
            </a:r>
            <a:r>
              <a:rPr kumimoji="1" lang="en-US" altLang="zh-CN" sz="2400" b="1" dirty="0">
                <a:latin typeface="Times New Roman" pitchFamily="18" charset="0"/>
              </a:rPr>
              <a:t>ECX</a:t>
            </a:r>
            <a:r>
              <a:rPr kumimoji="1" lang="en-US" altLang="zh-CN" sz="2400" b="1" dirty="0">
                <a:latin typeface="Times New Roman" pitchFamily="18" charset="0"/>
                <a:cs typeface="Times New Roman" pitchFamily="18" charset="0"/>
              </a:rPr>
              <a:t>≠0 </a:t>
            </a:r>
            <a:r>
              <a:rPr kumimoji="1" lang="zh-CN" altLang="en-US" sz="24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kumimoji="1" lang="zh-CN" altLang="en-US" sz="2400" b="1" dirty="0">
                <a:latin typeface="Times New Roman" pitchFamily="18" charset="0"/>
              </a:rPr>
              <a:t>重复</a:t>
            </a:r>
          </a:p>
        </p:txBody>
      </p:sp>
      <p:sp>
        <p:nvSpPr>
          <p:cNvPr id="100363" name="Line 11"/>
          <p:cNvSpPr>
            <a:spLocks noChangeShapeType="1"/>
          </p:cNvSpPr>
          <p:nvPr/>
        </p:nvSpPr>
        <p:spPr bwMode="auto">
          <a:xfrm>
            <a:off x="2689026" y="3133725"/>
            <a:ext cx="7620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971600" y="1869207"/>
            <a:ext cx="79723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重复执行串操作指令时，每执行一次则：</a:t>
            </a:r>
            <a:r>
              <a:rPr lang="en-US" altLang="zh-CN" sz="2400" b="1" dirty="0"/>
              <a:t>ECX-1=&gt;ECX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0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0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00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0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03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03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100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0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00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6" grpId="0" animBg="1"/>
      <p:bldP spid="100357" grpId="0" animBg="1"/>
      <p:bldP spid="100360" grpId="0"/>
      <p:bldP spid="100361" grpId="0"/>
      <p:bldP spid="100362" grpId="0"/>
      <p:bldP spid="100363" grpId="0" animBg="1"/>
      <p:bldP spid="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C8B21D-A785-4D60-AA96-88069C9B05BB}" type="slidenum">
              <a:rPr lang="zh-CN" altLang="en-US"/>
              <a:pPr>
                <a:defRPr/>
              </a:pPr>
              <a:t>41</a:t>
            </a:fld>
            <a:endParaRPr lang="en-US" altLang="zh-CN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串操作指令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3688" y="1842321"/>
            <a:ext cx="4572000" cy="2594791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/>
              <a:t>串传送 </a:t>
            </a:r>
            <a:r>
              <a:rPr lang="en-US" altLang="zh-CN" dirty="0"/>
              <a:t>MOVS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串比较 </a:t>
            </a:r>
            <a:r>
              <a:rPr lang="en-US" altLang="zh-CN" dirty="0"/>
              <a:t>CMPS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串扫描 </a:t>
            </a:r>
            <a:r>
              <a:rPr lang="en-US" altLang="zh-CN" dirty="0"/>
              <a:t>SCAS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串装入 </a:t>
            </a:r>
            <a:r>
              <a:rPr lang="en-US" altLang="zh-CN" dirty="0"/>
              <a:t>LODS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dirty="0"/>
              <a:t>串送存 </a:t>
            </a:r>
            <a:r>
              <a:rPr lang="en-US" altLang="zh-CN" dirty="0"/>
              <a:t>STOS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39552" y="5229200"/>
            <a:ext cx="82809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</a:t>
            </a:r>
            <a:r>
              <a:rPr lang="zh-CN" altLang="en-US" sz="2400" b="1" dirty="0"/>
              <a:t>串操作指令中可以出现两个存储器操作数。这是与其他指令不同的地方。</a:t>
            </a:r>
            <a:endParaRPr lang="en-US" altLang="zh-CN" sz="2400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6E7C2B-3663-4BB7-A71B-7887B89CF56B}" type="slidenum">
              <a:rPr lang="zh-CN" altLang="en-US"/>
              <a:pPr>
                <a:defRPr/>
              </a:pPr>
              <a:t>42</a:t>
            </a:fld>
            <a:endParaRPr lang="en-US" altLang="zh-CN"/>
          </a:p>
        </p:txBody>
      </p:sp>
      <p:sp>
        <p:nvSpPr>
          <p:cNvPr id="214018" name="AutoShape 2"/>
          <p:cNvSpPr>
            <a:spLocks noChangeArrowheads="1"/>
          </p:cNvSpPr>
          <p:nvPr/>
        </p:nvSpPr>
        <p:spPr bwMode="auto">
          <a:xfrm>
            <a:off x="4628157" y="5013176"/>
            <a:ext cx="2824163" cy="576262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title"/>
          </p:nvPr>
        </p:nvSpPr>
        <p:spPr>
          <a:xfrm>
            <a:off x="1150938" y="714375"/>
            <a:ext cx="7793037" cy="962025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串操作指令使用流程</a:t>
            </a:r>
            <a:r>
              <a:rPr lang="en-US" altLang="zh-CN" sz="3200" dirty="0">
                <a:solidFill>
                  <a:schemeClr val="tx1"/>
                </a:solidFill>
              </a:rPr>
              <a:t>(</a:t>
            </a:r>
            <a:r>
              <a:rPr lang="zh-CN" altLang="en-US" sz="3200" dirty="0">
                <a:solidFill>
                  <a:schemeClr val="tx1"/>
                </a:solidFill>
              </a:rPr>
              <a:t>以传送操作为例</a:t>
            </a:r>
            <a:r>
              <a:rPr lang="en-US" altLang="zh-CN" sz="32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4020" name="Rectangle 4"/>
          <p:cNvSpPr>
            <a:spLocks noChangeArrowheads="1"/>
          </p:cNvSpPr>
          <p:nvPr/>
        </p:nvSpPr>
        <p:spPr bwMode="auto">
          <a:xfrm>
            <a:off x="1071563" y="2766863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1" name="Rectangle 5"/>
          <p:cNvSpPr>
            <a:spLocks noChangeArrowheads="1"/>
          </p:cNvSpPr>
          <p:nvPr/>
        </p:nvSpPr>
        <p:spPr bwMode="auto">
          <a:xfrm>
            <a:off x="1071563" y="3702967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2" name="Text Box 6"/>
          <p:cNvSpPr txBox="1">
            <a:spLocks noChangeArrowheads="1"/>
          </p:cNvSpPr>
          <p:nvPr/>
        </p:nvSpPr>
        <p:spPr bwMode="auto">
          <a:xfrm>
            <a:off x="1371600" y="2843063"/>
            <a:ext cx="1692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取源串地址</a:t>
            </a:r>
          </a:p>
        </p:txBody>
      </p:sp>
      <p:sp>
        <p:nvSpPr>
          <p:cNvPr id="214023" name="Text Box 7"/>
          <p:cNvSpPr txBox="1">
            <a:spLocks noChangeArrowheads="1"/>
          </p:cNvSpPr>
          <p:nvPr/>
        </p:nvSpPr>
        <p:spPr bwMode="auto">
          <a:xfrm>
            <a:off x="1192213" y="3779167"/>
            <a:ext cx="1839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取目的串地址</a:t>
            </a:r>
          </a:p>
        </p:txBody>
      </p:sp>
      <p:sp>
        <p:nvSpPr>
          <p:cNvPr id="214024" name="Rectangle 8"/>
          <p:cNvSpPr>
            <a:spLocks noChangeArrowheads="1"/>
          </p:cNvSpPr>
          <p:nvPr/>
        </p:nvSpPr>
        <p:spPr bwMode="auto">
          <a:xfrm>
            <a:off x="1071563" y="4619600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5" name="Text Box 9"/>
          <p:cNvSpPr txBox="1">
            <a:spLocks noChangeArrowheads="1"/>
          </p:cNvSpPr>
          <p:nvPr/>
        </p:nvSpPr>
        <p:spPr bwMode="auto">
          <a:xfrm>
            <a:off x="1376363" y="4695800"/>
            <a:ext cx="155257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设置串长度</a:t>
            </a:r>
          </a:p>
        </p:txBody>
      </p:sp>
      <p:sp>
        <p:nvSpPr>
          <p:cNvPr id="214026" name="Rectangle 10"/>
          <p:cNvSpPr>
            <a:spLocks noChangeArrowheads="1"/>
          </p:cNvSpPr>
          <p:nvPr/>
        </p:nvSpPr>
        <p:spPr bwMode="auto">
          <a:xfrm>
            <a:off x="4652963" y="2276872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7" name="Text Box 11"/>
          <p:cNvSpPr txBox="1">
            <a:spLocks noChangeArrowheads="1"/>
          </p:cNvSpPr>
          <p:nvPr/>
        </p:nvSpPr>
        <p:spPr bwMode="auto">
          <a:xfrm>
            <a:off x="4628157" y="2353072"/>
            <a:ext cx="2824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chemeClr val="bg1"/>
                </a:solidFill>
                <a:latin typeface="Times New Roman" pitchFamily="18" charset="0"/>
              </a:rPr>
              <a:t>传送一个字节或字、双字</a:t>
            </a:r>
          </a:p>
        </p:txBody>
      </p:sp>
      <p:sp>
        <p:nvSpPr>
          <p:cNvPr id="214028" name="Rectangle 12"/>
          <p:cNvSpPr>
            <a:spLocks noChangeArrowheads="1"/>
          </p:cNvSpPr>
          <p:nvPr/>
        </p:nvSpPr>
        <p:spPr bwMode="auto">
          <a:xfrm>
            <a:off x="4652963" y="3212976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29" name="Text Box 13"/>
          <p:cNvSpPr txBox="1">
            <a:spLocks noChangeArrowheads="1"/>
          </p:cNvSpPr>
          <p:nvPr/>
        </p:nvSpPr>
        <p:spPr bwMode="auto">
          <a:xfrm>
            <a:off x="5029200" y="3289176"/>
            <a:ext cx="192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修改地址指针</a:t>
            </a:r>
          </a:p>
        </p:txBody>
      </p:sp>
      <p:sp>
        <p:nvSpPr>
          <p:cNvPr id="214030" name="Rectangle 14"/>
          <p:cNvSpPr>
            <a:spLocks noChangeArrowheads="1"/>
          </p:cNvSpPr>
          <p:nvPr/>
        </p:nvSpPr>
        <p:spPr bwMode="auto">
          <a:xfrm>
            <a:off x="4652963" y="4125267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31" name="Text Box 15"/>
          <p:cNvSpPr txBox="1">
            <a:spLocks noChangeArrowheads="1"/>
          </p:cNvSpPr>
          <p:nvPr/>
        </p:nvSpPr>
        <p:spPr bwMode="auto">
          <a:xfrm>
            <a:off x="5029200" y="4201467"/>
            <a:ext cx="19240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修改串长度值</a:t>
            </a:r>
          </a:p>
        </p:txBody>
      </p:sp>
      <p:sp>
        <p:nvSpPr>
          <p:cNvPr id="214032" name="Text Box 16"/>
          <p:cNvSpPr txBox="1">
            <a:spLocks noChangeArrowheads="1"/>
          </p:cNvSpPr>
          <p:nvPr/>
        </p:nvSpPr>
        <p:spPr bwMode="auto">
          <a:xfrm>
            <a:off x="5307559" y="5103180"/>
            <a:ext cx="151254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传送完否？</a:t>
            </a:r>
          </a:p>
        </p:txBody>
      </p:sp>
      <p:sp>
        <p:nvSpPr>
          <p:cNvPr id="214033" name="Line 17"/>
          <p:cNvSpPr>
            <a:spLocks noChangeShapeType="1"/>
          </p:cNvSpPr>
          <p:nvPr/>
        </p:nvSpPr>
        <p:spPr bwMode="auto">
          <a:xfrm>
            <a:off x="5948363" y="1928813"/>
            <a:ext cx="0" cy="317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4" name="Line 18"/>
          <p:cNvSpPr>
            <a:spLocks noChangeShapeType="1"/>
          </p:cNvSpPr>
          <p:nvPr/>
        </p:nvSpPr>
        <p:spPr bwMode="auto">
          <a:xfrm>
            <a:off x="5948363" y="2897092"/>
            <a:ext cx="0" cy="30688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5" name="Line 19"/>
          <p:cNvSpPr>
            <a:spLocks noChangeShapeType="1"/>
          </p:cNvSpPr>
          <p:nvPr/>
        </p:nvSpPr>
        <p:spPr bwMode="auto">
          <a:xfrm>
            <a:off x="5948363" y="3822576"/>
            <a:ext cx="0" cy="302691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6" name="Line 20"/>
          <p:cNvSpPr>
            <a:spLocks noChangeShapeType="1"/>
          </p:cNvSpPr>
          <p:nvPr/>
        </p:nvSpPr>
        <p:spPr bwMode="auto">
          <a:xfrm>
            <a:off x="6012160" y="4734867"/>
            <a:ext cx="0" cy="319434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7" name="Line 21"/>
          <p:cNvSpPr>
            <a:spLocks noChangeShapeType="1"/>
          </p:cNvSpPr>
          <p:nvPr/>
        </p:nvSpPr>
        <p:spPr bwMode="auto">
          <a:xfrm flipH="1">
            <a:off x="6012160" y="5589239"/>
            <a:ext cx="0" cy="50704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8" name="Line 22"/>
          <p:cNvSpPr>
            <a:spLocks noChangeShapeType="1"/>
          </p:cNvSpPr>
          <p:nvPr/>
        </p:nvSpPr>
        <p:spPr bwMode="auto">
          <a:xfrm>
            <a:off x="7396164" y="5301208"/>
            <a:ext cx="8826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39" name="Line 23"/>
          <p:cNvSpPr>
            <a:spLocks noChangeShapeType="1"/>
          </p:cNvSpPr>
          <p:nvPr/>
        </p:nvSpPr>
        <p:spPr bwMode="auto">
          <a:xfrm flipV="1">
            <a:off x="8316416" y="1928812"/>
            <a:ext cx="0" cy="337115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0" name="Line 24"/>
          <p:cNvSpPr>
            <a:spLocks noChangeShapeType="1"/>
          </p:cNvSpPr>
          <p:nvPr/>
        </p:nvSpPr>
        <p:spPr bwMode="auto">
          <a:xfrm flipH="1">
            <a:off x="5948363" y="1928813"/>
            <a:ext cx="2368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1" name="Line 25"/>
          <p:cNvSpPr>
            <a:spLocks noChangeShapeType="1"/>
          </p:cNvSpPr>
          <p:nvPr/>
        </p:nvSpPr>
        <p:spPr bwMode="auto">
          <a:xfrm>
            <a:off x="2138363" y="3386805"/>
            <a:ext cx="0" cy="316161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2" name="Line 26"/>
          <p:cNvSpPr>
            <a:spLocks noChangeShapeType="1"/>
          </p:cNvSpPr>
          <p:nvPr/>
        </p:nvSpPr>
        <p:spPr bwMode="auto">
          <a:xfrm>
            <a:off x="2138363" y="4288754"/>
            <a:ext cx="0" cy="33084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3" name="Line 27"/>
          <p:cNvSpPr>
            <a:spLocks noChangeShapeType="1"/>
          </p:cNvSpPr>
          <p:nvPr/>
        </p:nvSpPr>
        <p:spPr bwMode="auto">
          <a:xfrm>
            <a:off x="2128838" y="6234113"/>
            <a:ext cx="0" cy="2159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4" name="Line 28"/>
          <p:cNvSpPr>
            <a:spLocks noChangeShapeType="1"/>
          </p:cNvSpPr>
          <p:nvPr/>
        </p:nvSpPr>
        <p:spPr bwMode="auto">
          <a:xfrm>
            <a:off x="2138363" y="6450013"/>
            <a:ext cx="1600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5" name="Line 29"/>
          <p:cNvSpPr>
            <a:spLocks noChangeShapeType="1"/>
          </p:cNvSpPr>
          <p:nvPr/>
        </p:nvSpPr>
        <p:spPr bwMode="auto">
          <a:xfrm flipV="1">
            <a:off x="3735388" y="1941513"/>
            <a:ext cx="0" cy="45085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6" name="Line 30"/>
          <p:cNvSpPr>
            <a:spLocks noChangeShapeType="1"/>
          </p:cNvSpPr>
          <p:nvPr/>
        </p:nvSpPr>
        <p:spPr bwMode="auto">
          <a:xfrm>
            <a:off x="3738563" y="1941513"/>
            <a:ext cx="2209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4047" name="Rectangle 31"/>
          <p:cNvSpPr>
            <a:spLocks noChangeArrowheads="1"/>
          </p:cNvSpPr>
          <p:nvPr/>
        </p:nvSpPr>
        <p:spPr bwMode="auto">
          <a:xfrm>
            <a:off x="4271963" y="1852614"/>
            <a:ext cx="4267200" cy="4133502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48" name="Text Box 32"/>
          <p:cNvSpPr txBox="1">
            <a:spLocks noChangeArrowheads="1"/>
          </p:cNvSpPr>
          <p:nvPr/>
        </p:nvSpPr>
        <p:spPr bwMode="auto">
          <a:xfrm>
            <a:off x="7672388" y="497887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/>
              <a:t>N</a:t>
            </a:r>
          </a:p>
        </p:txBody>
      </p:sp>
      <p:sp>
        <p:nvSpPr>
          <p:cNvPr id="214049" name="Text Box 33"/>
          <p:cNvSpPr txBox="1">
            <a:spLocks noChangeArrowheads="1"/>
          </p:cNvSpPr>
          <p:nvPr/>
        </p:nvSpPr>
        <p:spPr bwMode="auto">
          <a:xfrm>
            <a:off x="5429250" y="558924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 dirty="0"/>
              <a:t>Y</a:t>
            </a:r>
          </a:p>
        </p:txBody>
      </p:sp>
      <p:sp>
        <p:nvSpPr>
          <p:cNvPr id="214050" name="Rectangle 34"/>
          <p:cNvSpPr>
            <a:spLocks noChangeArrowheads="1"/>
          </p:cNvSpPr>
          <p:nvPr/>
        </p:nvSpPr>
        <p:spPr bwMode="auto">
          <a:xfrm>
            <a:off x="1120775" y="5624513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4051" name="Text Box 35"/>
          <p:cNvSpPr txBox="1">
            <a:spLocks noChangeArrowheads="1"/>
          </p:cNvSpPr>
          <p:nvPr/>
        </p:nvSpPr>
        <p:spPr bwMode="auto">
          <a:xfrm>
            <a:off x="1425574" y="5700713"/>
            <a:ext cx="17732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设置操作方向</a:t>
            </a:r>
          </a:p>
        </p:txBody>
      </p:sp>
      <p:sp>
        <p:nvSpPr>
          <p:cNvPr id="214052" name="Line 36"/>
          <p:cNvSpPr>
            <a:spLocks noChangeShapeType="1"/>
          </p:cNvSpPr>
          <p:nvPr/>
        </p:nvSpPr>
        <p:spPr bwMode="auto">
          <a:xfrm>
            <a:off x="2128838" y="5229200"/>
            <a:ext cx="0" cy="385788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" name="AutoShape 3">
            <a:extLst>
              <a:ext uri="{FF2B5EF4-FFF2-40B4-BE49-F238E27FC236}">
                <a16:creationId xmlns:a16="http://schemas.microsoft.com/office/drawing/2014/main" id="{ED771829-463E-46D1-8562-EE45753B3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7339" y="6096285"/>
            <a:ext cx="1447800" cy="5334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0" name="Text Box 5">
            <a:extLst>
              <a:ext uri="{FF2B5EF4-FFF2-40B4-BE49-F238E27FC236}">
                <a16:creationId xmlns:a16="http://schemas.microsoft.com/office/drawing/2014/main" id="{56D98520-C0F7-4EF1-AA41-2563CC7FB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8801" y="6146540"/>
            <a:ext cx="1066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200" b="1" dirty="0">
                <a:solidFill>
                  <a:schemeClr val="bg1"/>
                </a:solidFill>
                <a:latin typeface="Times New Roman" pitchFamily="18" charset="0"/>
              </a:rPr>
              <a:t>结  束 </a:t>
            </a:r>
          </a:p>
        </p:txBody>
      </p:sp>
      <p:sp>
        <p:nvSpPr>
          <p:cNvPr id="41" name="AutoShape 3">
            <a:extLst>
              <a:ext uri="{FF2B5EF4-FFF2-40B4-BE49-F238E27FC236}">
                <a16:creationId xmlns:a16="http://schemas.microsoft.com/office/drawing/2014/main" id="{3027BB3E-138D-4BF9-A233-785BA64660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574" y="1906959"/>
            <a:ext cx="1447800" cy="5334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2" name="Text Box 5">
            <a:extLst>
              <a:ext uri="{FF2B5EF4-FFF2-40B4-BE49-F238E27FC236}">
                <a16:creationId xmlns:a16="http://schemas.microsoft.com/office/drawing/2014/main" id="{D60ED2ED-9632-42FC-8080-0C333DFE80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7036" y="1957214"/>
            <a:ext cx="106680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200" b="1" dirty="0">
                <a:solidFill>
                  <a:schemeClr val="bg1"/>
                </a:solidFill>
                <a:latin typeface="Times New Roman" pitchFamily="18" charset="0"/>
              </a:rPr>
              <a:t>开  始 </a:t>
            </a:r>
          </a:p>
        </p:txBody>
      </p:sp>
      <p:sp>
        <p:nvSpPr>
          <p:cNvPr id="43" name="Line 25">
            <a:extLst>
              <a:ext uri="{FF2B5EF4-FFF2-40B4-BE49-F238E27FC236}">
                <a16:creationId xmlns:a16="http://schemas.microsoft.com/office/drawing/2014/main" id="{005073FD-0BC2-4894-BE37-3561BA4EB8B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46085" y="2450702"/>
            <a:ext cx="0" cy="316161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4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4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1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4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14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14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4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4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4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4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1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1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214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14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14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214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21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14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14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1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214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214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1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214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14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14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21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000"/>
                            </p:stCondLst>
                            <p:childTnLst>
                              <p:par>
                                <p:cTn id="1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21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500"/>
                            </p:stCondLst>
                            <p:childTnLst>
                              <p:par>
                                <p:cTn id="13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1" dur="500"/>
                                        <p:tgtEl>
                                          <p:spTgt spid="21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2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214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14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21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6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1500"/>
                            </p:stCondLst>
                            <p:childTnLst>
                              <p:par>
                                <p:cTn id="16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14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35" presetClass="emph" presetSubtype="0" repeatCount="5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74" dur="1000" fill="hold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404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8" grpId="0" animBg="1"/>
      <p:bldP spid="214020" grpId="0" animBg="1"/>
      <p:bldP spid="214021" grpId="0" animBg="1"/>
      <p:bldP spid="214022" grpId="0"/>
      <p:bldP spid="214023" grpId="0"/>
      <p:bldP spid="214024" grpId="0" animBg="1"/>
      <p:bldP spid="214025" grpId="0"/>
      <p:bldP spid="214026" grpId="0" animBg="1"/>
      <p:bldP spid="214027" grpId="0"/>
      <p:bldP spid="214028" grpId="0" animBg="1"/>
      <p:bldP spid="214029" grpId="0"/>
      <p:bldP spid="214030" grpId="0" animBg="1"/>
      <p:bldP spid="214031" grpId="0"/>
      <p:bldP spid="214032" grpId="0"/>
      <p:bldP spid="214033" grpId="0" animBg="1"/>
      <p:bldP spid="214033" grpId="1" animBg="1"/>
      <p:bldP spid="214034" grpId="0" animBg="1"/>
      <p:bldP spid="214035" grpId="0" animBg="1"/>
      <p:bldP spid="214036" grpId="0" animBg="1"/>
      <p:bldP spid="214037" grpId="0" animBg="1"/>
      <p:bldP spid="214038" grpId="0" animBg="1"/>
      <p:bldP spid="214039" grpId="0" animBg="1"/>
      <p:bldP spid="214040" grpId="0" animBg="1"/>
      <p:bldP spid="214041" grpId="0" animBg="1"/>
      <p:bldP spid="214042" grpId="0" animBg="1"/>
      <p:bldP spid="214043" grpId="0" animBg="1"/>
      <p:bldP spid="214044" grpId="0" animBg="1"/>
      <p:bldP spid="214045" grpId="0" animBg="1"/>
      <p:bldP spid="214046" grpId="0" animBg="1"/>
      <p:bldP spid="214047" grpId="0" animBg="1"/>
      <p:bldP spid="214047" grpId="1" animBg="1"/>
      <p:bldP spid="214048" grpId="0"/>
      <p:bldP spid="214049" grpId="0"/>
      <p:bldP spid="214050" grpId="0" animBg="1"/>
      <p:bldP spid="214051" grpId="0"/>
      <p:bldP spid="214052" grpId="0" animBg="1"/>
      <p:bldP spid="38" grpId="0" animBg="1"/>
      <p:bldP spid="40" grpId="0"/>
      <p:bldP spid="41" grpId="0" animBg="1"/>
      <p:bldP spid="42" grpId="0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71B1C9-F7C3-4093-9BC2-409D4D0A7403}" type="slidenum">
              <a:rPr lang="zh-CN" altLang="en-US"/>
              <a:pPr>
                <a:defRPr/>
              </a:pPr>
              <a:t>43</a:t>
            </a:fld>
            <a:endParaRPr lang="en-US" altLang="zh-CN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1. </a:t>
            </a:r>
            <a:r>
              <a:rPr lang="zh-CN" altLang="en-US"/>
              <a:t>串传送指令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/>
              <a:t>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MOVS    OPRD1，OPRD2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MOVSB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MOVSW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MOVSD</a:t>
            </a:r>
          </a:p>
          <a:p>
            <a:pPr eaLnBrk="1" hangingPunct="1"/>
            <a:r>
              <a:rPr lang="zh-CN" altLang="en-US" dirty="0">
                <a:solidFill>
                  <a:srgbClr val="002060"/>
                </a:solidFill>
              </a:rPr>
              <a:t>串传送指令</a:t>
            </a:r>
            <a:r>
              <a:rPr lang="zh-CN" altLang="en-US" dirty="0">
                <a:solidFill>
                  <a:srgbClr val="FF0000"/>
                </a:solidFill>
              </a:rPr>
              <a:t>不影响标志位</a:t>
            </a:r>
            <a:endParaRPr lang="en-US" altLang="zh-CN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002060"/>
                </a:solidFill>
              </a:rPr>
              <a:t>串传送指令常与无条件重复前缀连用</a:t>
            </a:r>
            <a:endParaRPr lang="en-US" altLang="zh-CN" dirty="0">
              <a:solidFill>
                <a:srgbClr val="002060"/>
              </a:solidFill>
            </a:endParaRP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能否与条件重复前缀连用？</a:t>
            </a:r>
          </a:p>
        </p:txBody>
      </p:sp>
      <p:sp>
        <p:nvSpPr>
          <p:cNvPr id="5" name="圆角矩形标注 4"/>
          <p:cNvSpPr/>
          <p:nvPr/>
        </p:nvSpPr>
        <p:spPr bwMode="auto">
          <a:xfrm>
            <a:off x="5652120" y="1874022"/>
            <a:ext cx="1068450" cy="504056"/>
          </a:xfrm>
          <a:prstGeom prst="wedgeRoundRectCallout">
            <a:avLst>
              <a:gd name="adj1" fmla="val -61526"/>
              <a:gd name="adj2" fmla="val 117409"/>
              <a:gd name="adj3" fmla="val 16667"/>
            </a:avLst>
          </a:prstGeom>
          <a:solidFill>
            <a:schemeClr val="accent1"/>
          </a:solidFill>
          <a:ln w="25400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源串</a:t>
            </a:r>
            <a:r>
              <a:rPr lang="en-US" altLang="zh-CN" dirty="0"/>
              <a:t>ESI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3851920" y="1837598"/>
            <a:ext cx="1368152" cy="504056"/>
          </a:xfrm>
          <a:prstGeom prst="wedgeRoundRectCallout">
            <a:avLst>
              <a:gd name="adj1" fmla="val -50020"/>
              <a:gd name="adj2" fmla="val 122591"/>
              <a:gd name="adj3" fmla="val 16667"/>
            </a:avLst>
          </a:prstGeom>
          <a:solidFill>
            <a:schemeClr val="accent1"/>
          </a:solidFill>
          <a:ln w="25400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目的串</a:t>
            </a: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EDI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6456670-F6AD-4363-BB43-EA1EE4839FE3}" type="slidenum">
              <a:rPr lang="zh-CN" altLang="en-US"/>
              <a:pPr>
                <a:defRPr/>
              </a:pPr>
              <a:t>44</a:t>
            </a:fld>
            <a:endParaRPr lang="en-US" altLang="zh-CN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串传送指令的应用例子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83107" y="1772816"/>
            <a:ext cx="8568952" cy="1123255"/>
          </a:xfrm>
        </p:spPr>
        <p:txBody>
          <a:bodyPr/>
          <a:lstStyle/>
          <a:p>
            <a:pPr eaLnBrk="1" hangingPunct="1">
              <a:lnSpc>
                <a:spcPct val="135000"/>
              </a:lnSpc>
              <a:spcAft>
                <a:spcPct val="20000"/>
              </a:spcAft>
            </a:pPr>
            <a:r>
              <a:rPr lang="zh-CN" altLang="en-US" sz="2400" dirty="0"/>
              <a:t>对比用</a:t>
            </a:r>
            <a:r>
              <a:rPr lang="en-US" altLang="zh-CN" sz="2400" dirty="0"/>
              <a:t>MOV</a:t>
            </a:r>
            <a:r>
              <a:rPr lang="zh-CN" altLang="en-US" sz="2400" dirty="0"/>
              <a:t>指令和</a:t>
            </a:r>
            <a:r>
              <a:rPr lang="en-US" altLang="zh-CN" sz="2400" dirty="0"/>
              <a:t>MOVS</a:t>
            </a:r>
            <a:r>
              <a:rPr lang="zh-CN" altLang="en-US" sz="2400" dirty="0"/>
              <a:t>指令实现将</a:t>
            </a:r>
            <a:r>
              <a:rPr lang="en-US" altLang="zh-CN" sz="2400" dirty="0"/>
              <a:t>20</a:t>
            </a:r>
            <a:r>
              <a:rPr lang="zh-CN" altLang="en-US" sz="2400" dirty="0"/>
              <a:t>0个字节数据从</a:t>
            </a:r>
            <a:r>
              <a:rPr lang="en-US" altLang="zh-CN" sz="2400" dirty="0"/>
              <a:t>MEM1</a:t>
            </a:r>
            <a:r>
              <a:rPr lang="zh-CN" altLang="en-US" sz="2400" dirty="0"/>
              <a:t>开始的一个内存区送到另一个从</a:t>
            </a:r>
            <a:r>
              <a:rPr lang="en-US" altLang="zh-CN" sz="2400" dirty="0"/>
              <a:t>MEM2</a:t>
            </a:r>
            <a:r>
              <a:rPr lang="zh-CN" altLang="en-US" sz="2400" dirty="0"/>
              <a:t>开始的区域的程序段。</a:t>
            </a:r>
            <a:endParaRPr lang="en-US" altLang="zh-CN" sz="2400" dirty="0"/>
          </a:p>
          <a:p>
            <a:pPr eaLnBrk="1" hangingPunct="1">
              <a:lnSpc>
                <a:spcPct val="135000"/>
              </a:lnSpc>
              <a:spcAft>
                <a:spcPct val="20000"/>
              </a:spcAft>
            </a:pPr>
            <a:r>
              <a:rPr lang="zh-CN" altLang="en-US" sz="2400" dirty="0"/>
              <a:t>用</a:t>
            </a:r>
            <a:r>
              <a:rPr lang="en-US" altLang="zh-CN" sz="2400" dirty="0"/>
              <a:t>MOV</a:t>
            </a:r>
            <a:r>
              <a:rPr lang="zh-CN" altLang="en-US" sz="2400" dirty="0"/>
              <a:t>指令实现：</a:t>
            </a:r>
            <a:endParaRPr lang="en-US" altLang="zh-CN" sz="2400" dirty="0"/>
          </a:p>
          <a:p>
            <a:pPr eaLnBrk="1" hangingPunct="1">
              <a:lnSpc>
                <a:spcPct val="135000"/>
              </a:lnSpc>
              <a:spcAft>
                <a:spcPct val="20000"/>
              </a:spcAft>
            </a:pPr>
            <a:r>
              <a:rPr lang="zh-CN" altLang="en-US" sz="2400" dirty="0"/>
              <a:t>用串指令实现：</a:t>
            </a:r>
            <a:r>
              <a:rPr lang="en-US" altLang="zh-CN" sz="2400" dirty="0"/>
              <a:t>       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139952" y="3060228"/>
            <a:ext cx="4176464" cy="34651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C00000"/>
                </a:solidFill>
                <a:latin typeface="Tahoma"/>
                <a:ea typeface="楷体_GB2312"/>
              </a:rPr>
              <a:t>            LEA  ESI，MEM1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C00000"/>
                </a:solidFill>
                <a:latin typeface="Tahoma"/>
                <a:ea typeface="楷体_GB2312"/>
              </a:rPr>
              <a:t>            LEA  EDI，MEM2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C00000"/>
                </a:solidFill>
                <a:latin typeface="Tahoma"/>
                <a:ea typeface="楷体_GB2312"/>
              </a:rPr>
              <a:t>            MOV  ECX，200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C00000"/>
                </a:solidFill>
                <a:latin typeface="Tahoma"/>
                <a:ea typeface="楷体_GB2312"/>
              </a:rPr>
              <a:t> NEXT: MOV AL,[ESI]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C00000"/>
                </a:solidFill>
                <a:latin typeface="Tahoma"/>
                <a:ea typeface="楷体_GB2312"/>
              </a:rPr>
              <a:t>            MOV [EDI],AL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C00000"/>
                </a:solidFill>
                <a:latin typeface="Tahoma"/>
                <a:ea typeface="楷体_GB2312"/>
              </a:rPr>
              <a:t>            INC ESI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C00000"/>
                </a:solidFill>
                <a:latin typeface="Tahoma"/>
                <a:ea typeface="楷体_GB2312"/>
              </a:rPr>
              <a:t>            INC EDI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C00000"/>
                </a:solidFill>
                <a:latin typeface="Tahoma"/>
                <a:ea typeface="楷体_GB2312"/>
              </a:rPr>
              <a:t>            DEC ECX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C00000"/>
                </a:solidFill>
                <a:latin typeface="Tahoma"/>
                <a:ea typeface="楷体_GB2312"/>
              </a:rPr>
              <a:t>            JNZ  NEXT</a:t>
            </a:r>
          </a:p>
        </p:txBody>
      </p:sp>
      <p:sp>
        <p:nvSpPr>
          <p:cNvPr id="4" name="矩形 3"/>
          <p:cNvSpPr/>
          <p:nvPr/>
        </p:nvSpPr>
        <p:spPr>
          <a:xfrm>
            <a:off x="1331132" y="4518898"/>
            <a:ext cx="2592796" cy="1926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0066FF"/>
                </a:solidFill>
                <a:latin typeface="Tahoma"/>
                <a:ea typeface="楷体_GB2312"/>
              </a:rPr>
              <a:t>LEA  ESI，MEM1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0066FF"/>
                </a:solidFill>
                <a:latin typeface="Tahoma"/>
                <a:ea typeface="楷体_GB2312"/>
              </a:rPr>
              <a:t>LEA  EDI，MEM2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0066FF"/>
                </a:solidFill>
                <a:latin typeface="Tahoma"/>
                <a:ea typeface="楷体_GB2312"/>
              </a:rPr>
              <a:t>MOV  ECX，200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0066FF"/>
                </a:solidFill>
                <a:latin typeface="Tahoma"/>
                <a:ea typeface="楷体_GB2312"/>
              </a:rPr>
              <a:t>CLD</a:t>
            </a:r>
          </a:p>
          <a:p>
            <a:pPr marL="342900" lvl="0" indent="-342900" eaLnBrk="1" hangingPunct="1">
              <a:lnSpc>
                <a:spcPct val="105000"/>
              </a:lnSpc>
              <a:spcBef>
                <a:spcPct val="15000"/>
              </a:spcBef>
              <a:spcAft>
                <a:spcPct val="5000"/>
              </a:spcAft>
              <a:buClr>
                <a:srgbClr val="3333CC"/>
              </a:buClr>
              <a:buSzPct val="60000"/>
            </a:pPr>
            <a:r>
              <a:rPr lang="en-US" altLang="zh-CN" sz="2000" b="1" kern="0" dirty="0">
                <a:solidFill>
                  <a:srgbClr val="0066FF"/>
                </a:solidFill>
                <a:latin typeface="Tahoma"/>
                <a:ea typeface="楷体_GB2312"/>
              </a:rPr>
              <a:t>REP  MOVSB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0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40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40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6" grpId="0" uiExpand="1" build="p"/>
      <p:bldP spid="2" grpId="0"/>
      <p:bldP spid="4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0FC09-A658-4AAB-976E-2AD5E881F2FA}" type="slidenum">
              <a:rPr lang="zh-CN" altLang="en-US"/>
              <a:pPr>
                <a:defRPr/>
              </a:pPr>
              <a:t>45</a:t>
            </a:fld>
            <a:endParaRPr lang="en-US" altLang="zh-CN"/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2. </a:t>
            </a:r>
            <a:r>
              <a:rPr lang="zh-CN" altLang="en-US"/>
              <a:t>串比较指令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844824"/>
            <a:ext cx="7704138" cy="4856014"/>
          </a:xfrm>
        </p:spPr>
        <p:txBody>
          <a:bodyPr/>
          <a:lstStyle/>
          <a:p>
            <a:pPr eaLnBrk="1" hangingPunct="1">
              <a:spcAft>
                <a:spcPct val="15000"/>
              </a:spcAft>
            </a:pPr>
            <a:r>
              <a:rPr lang="zh-CN" altLang="en-US" dirty="0"/>
              <a:t>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CMPS    OPRD1，OPRD2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CMPSB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</a:pPr>
            <a:r>
              <a:rPr lang="en-US" altLang="zh-CN" dirty="0"/>
              <a:t>    CMPSW</a:t>
            </a:r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</a:pPr>
            <a:r>
              <a:rPr lang="en-US" altLang="zh-CN" dirty="0"/>
              <a:t>    CMPSD</a:t>
            </a:r>
          </a:p>
          <a:p>
            <a:pPr eaLnBrk="1" hangingPunct="1"/>
            <a:r>
              <a:rPr lang="zh-CN" altLang="en-US" sz="2600" dirty="0">
                <a:solidFill>
                  <a:srgbClr val="FF0000"/>
                </a:solidFill>
              </a:rPr>
              <a:t>执行</a:t>
            </a:r>
            <a:r>
              <a:rPr lang="en-US" altLang="zh-CN" sz="2600" dirty="0">
                <a:solidFill>
                  <a:srgbClr val="FF0000"/>
                </a:solidFill>
              </a:rPr>
              <a:t>OPRD1-OPRD2,</a:t>
            </a:r>
            <a:r>
              <a:rPr lang="zh-CN" altLang="en-US" sz="2600" dirty="0">
                <a:solidFill>
                  <a:srgbClr val="FF0000"/>
                </a:solidFill>
              </a:rPr>
              <a:t>不送结果。</a:t>
            </a:r>
            <a:endParaRPr lang="en-US" altLang="zh-CN" sz="26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600" dirty="0">
                <a:solidFill>
                  <a:srgbClr val="FF0000"/>
                </a:solidFill>
              </a:rPr>
              <a:t>串比较指令常与条件重复前缀连用，指令的执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600" dirty="0">
                <a:solidFill>
                  <a:srgbClr val="FF0000"/>
                </a:solidFill>
              </a:rPr>
              <a:t>   行不改变操作数，仅影响标志位。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3203848" y="1772816"/>
            <a:ext cx="720080" cy="504056"/>
          </a:xfrm>
          <a:prstGeom prst="wedgeRoundRectCallout">
            <a:avLst>
              <a:gd name="adj1" fmla="val -43398"/>
              <a:gd name="adj2" fmla="val 98404"/>
              <a:gd name="adj3" fmla="val 16667"/>
            </a:avLst>
          </a:prstGeom>
          <a:solidFill>
            <a:schemeClr val="accent1"/>
          </a:solidFill>
          <a:ln w="25400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源串</a:t>
            </a:r>
          </a:p>
        </p:txBody>
      </p:sp>
      <p:sp>
        <p:nvSpPr>
          <p:cNvPr id="7" name="圆角矩形标注 6"/>
          <p:cNvSpPr/>
          <p:nvPr/>
        </p:nvSpPr>
        <p:spPr bwMode="auto">
          <a:xfrm>
            <a:off x="5220072" y="1772816"/>
            <a:ext cx="936104" cy="504056"/>
          </a:xfrm>
          <a:prstGeom prst="wedgeRoundRectCallout">
            <a:avLst>
              <a:gd name="adj1" fmla="val -43398"/>
              <a:gd name="adj2" fmla="val 98404"/>
              <a:gd name="adj3" fmla="val 16667"/>
            </a:avLst>
          </a:prstGeom>
          <a:solidFill>
            <a:schemeClr val="accent1"/>
          </a:solidFill>
          <a:ln w="25400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dirty="0"/>
              <a:t>目的串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3" name="爆炸形 1 2"/>
          <p:cNvSpPr/>
          <p:nvPr/>
        </p:nvSpPr>
        <p:spPr bwMode="auto">
          <a:xfrm>
            <a:off x="5940152" y="2216696"/>
            <a:ext cx="3203848" cy="1827535"/>
          </a:xfrm>
          <a:prstGeom prst="irregularSeal1">
            <a:avLst/>
          </a:prstGeom>
          <a:solidFill>
            <a:schemeClr val="accent1"/>
          </a:solidFill>
          <a:ln w="25400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操作数位置与</a:t>
            </a:r>
            <a:r>
              <a:rPr kumimoji="0" lang="en-US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MOVS</a:t>
            </a:r>
            <a:r>
              <a:rPr kumimoji="0" lang="zh-CN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的区别！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3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6F5C1-210A-473C-BC49-3BC8B496DF8F}" type="slidenum">
              <a:rPr lang="zh-CN" altLang="en-US"/>
              <a:pPr>
                <a:defRPr/>
              </a:pPr>
              <a:t>46</a:t>
            </a:fld>
            <a:endParaRPr lang="en-US" altLang="zh-CN"/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串比较指令使用例子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914400" y="2938463"/>
            <a:ext cx="3505200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LEA  ESI，MEM1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LEA  EDI，MEM2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MOV  ECX，200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CLD 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REPE   CMPSB 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4427538" y="2997200"/>
            <a:ext cx="4176910" cy="259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             JZ  STOP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             DEC  ESI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             MOV  AL，[ESI]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             MOV  EBX，ESI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None/>
            </a:pPr>
            <a:r>
              <a:rPr kumimoji="1" lang="en-US" altLang="zh-CN" sz="2800" b="1" dirty="0"/>
              <a:t>STOP：HLT </a:t>
            </a:r>
            <a:endParaRPr kumimoji="1" lang="en-US" altLang="zh-CN" sz="2400" dirty="0">
              <a:latin typeface="Times New Roman" pitchFamily="18" charset="0"/>
            </a:endParaRP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4356100" y="2590800"/>
            <a:ext cx="0" cy="4114800"/>
          </a:xfrm>
          <a:prstGeom prst="line">
            <a:avLst/>
          </a:prstGeom>
          <a:noFill/>
          <a:ln w="25400">
            <a:solidFill>
              <a:srgbClr val="339966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椭圆形标注 1"/>
          <p:cNvSpPr/>
          <p:nvPr/>
        </p:nvSpPr>
        <p:spPr bwMode="auto">
          <a:xfrm>
            <a:off x="323528" y="5567363"/>
            <a:ext cx="3816424" cy="1290637"/>
          </a:xfrm>
          <a:prstGeom prst="wedgeEllipseCallout">
            <a:avLst>
              <a:gd name="adj1" fmla="val -6294"/>
              <a:gd name="adj2" fmla="val -64814"/>
            </a:avLst>
          </a:prstGeom>
          <a:solidFill>
            <a:schemeClr val="accent1"/>
          </a:solidFill>
          <a:ln w="25400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000" b="1" dirty="0"/>
              <a:t>指令执行结束后就可知道找到了一个不同的数据吗？为什么？</a:t>
            </a:r>
            <a:endParaRPr kumimoji="0" lang="zh-CN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" name="椭圆形标注 2"/>
          <p:cNvSpPr/>
          <p:nvPr/>
        </p:nvSpPr>
        <p:spPr bwMode="auto">
          <a:xfrm>
            <a:off x="7380312" y="2997201"/>
            <a:ext cx="1763688" cy="863848"/>
          </a:xfrm>
          <a:prstGeom prst="wedgeEllipseCallout">
            <a:avLst>
              <a:gd name="adj1" fmla="val -65409"/>
              <a:gd name="adj2" fmla="val 25340"/>
            </a:avLst>
          </a:prstGeom>
          <a:solidFill>
            <a:schemeClr val="accent1"/>
          </a:solidFill>
          <a:ln w="25400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为什么要减</a:t>
            </a:r>
            <a:r>
              <a:rPr kumimoji="0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1</a:t>
            </a:r>
            <a:r>
              <a:rPr kumimoji="0" lang="zh-CN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rPr>
              <a:t>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14400" y="1862565"/>
            <a:ext cx="79060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2060"/>
                </a:solidFill>
              </a:rPr>
              <a:t>比较两组</a:t>
            </a:r>
            <a:r>
              <a:rPr lang="en-US" altLang="zh-CN" sz="2400" b="1" dirty="0">
                <a:solidFill>
                  <a:srgbClr val="002060"/>
                </a:solidFill>
              </a:rPr>
              <a:t>(</a:t>
            </a:r>
            <a:r>
              <a:rPr lang="zh-CN" altLang="en-US" sz="2400" b="1" dirty="0">
                <a:solidFill>
                  <a:srgbClr val="002060"/>
                </a:solidFill>
              </a:rPr>
              <a:t>200个字节</a:t>
            </a:r>
            <a:r>
              <a:rPr lang="en-US" altLang="zh-CN" sz="2400" b="1" dirty="0">
                <a:solidFill>
                  <a:srgbClr val="002060"/>
                </a:solidFill>
              </a:rPr>
              <a:t>)</a:t>
            </a:r>
            <a:r>
              <a:rPr lang="zh-CN" altLang="en-US" sz="2400" b="1" dirty="0">
                <a:solidFill>
                  <a:srgbClr val="002060"/>
                </a:solidFill>
              </a:rPr>
              <a:t>对应数据，找出第一个不同数据放入</a:t>
            </a:r>
            <a:r>
              <a:rPr lang="en-US" altLang="zh-CN" sz="2400" b="1" dirty="0">
                <a:solidFill>
                  <a:srgbClr val="002060"/>
                </a:solidFill>
              </a:rPr>
              <a:t>AL</a:t>
            </a:r>
            <a:r>
              <a:rPr lang="zh-CN" altLang="en-US" sz="2400" b="1" dirty="0">
                <a:solidFill>
                  <a:srgbClr val="002060"/>
                </a:solidFill>
              </a:rPr>
              <a:t>，其地址放入</a:t>
            </a:r>
            <a:r>
              <a:rPr lang="en-US" altLang="zh-CN" sz="2400" b="1" dirty="0">
                <a:solidFill>
                  <a:srgbClr val="002060"/>
                </a:solidFill>
              </a:rPr>
              <a:t>EBX</a:t>
            </a:r>
            <a:endParaRPr lang="zh-CN" altLang="en-US" sz="2400" b="1" dirty="0">
              <a:solidFill>
                <a:srgbClr val="00206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34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34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34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03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3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03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34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034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034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8" grpId="0" build="p" autoUpdateAnimBg="0"/>
      <p:bldP spid="103429" grpId="0" uiExpand="1" build="p" autoUpdateAnimBg="0"/>
      <p:bldP spid="103430" grpId="0" animBg="1"/>
      <p:bldP spid="2" grpId="0" animBg="1"/>
      <p:bldP spid="3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A51A9B-2AD0-4B3B-84D3-B7A3C6FFA44F}" type="slidenum">
              <a:rPr lang="zh-CN" altLang="en-US"/>
              <a:pPr>
                <a:defRPr/>
              </a:pPr>
              <a:t>47</a:t>
            </a:fld>
            <a:endParaRPr lang="en-US" altLang="zh-CN"/>
          </a:p>
        </p:txBody>
      </p:sp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/>
              <a:t>3. </a:t>
            </a:r>
            <a:r>
              <a:rPr lang="zh-CN" altLang="en-US" dirty="0"/>
              <a:t>串扫描指令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Aft>
                <a:spcPct val="25000"/>
              </a:spcAft>
            </a:pPr>
            <a:r>
              <a:rPr lang="zh-CN" altLang="en-US" dirty="0"/>
              <a:t>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SCAS    OPRD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SCASB</a:t>
            </a:r>
          </a:p>
          <a:p>
            <a:pPr eaLnBrk="1" hangingPunct="1">
              <a:spcAft>
                <a:spcPct val="45000"/>
              </a:spcAft>
              <a:buFont typeface="Wingdings" pitchFamily="2" charset="2"/>
              <a:buNone/>
            </a:pPr>
            <a:r>
              <a:rPr lang="en-US" altLang="zh-CN" dirty="0"/>
              <a:t>    SCASW</a:t>
            </a:r>
            <a:br>
              <a:rPr lang="en-US" altLang="zh-CN" dirty="0"/>
            </a:br>
            <a:r>
              <a:rPr lang="en-US" altLang="zh-CN" dirty="0"/>
              <a:t>SCASD</a:t>
            </a:r>
          </a:p>
          <a:p>
            <a:pPr eaLnBrk="1" hangingPunct="1"/>
            <a:r>
              <a:rPr lang="zh-CN" altLang="en-US" dirty="0">
                <a:solidFill>
                  <a:srgbClr val="FF0000"/>
                </a:solidFill>
              </a:rPr>
              <a:t>执行</a:t>
            </a:r>
            <a:r>
              <a:rPr lang="en-US" altLang="zh-CN" dirty="0">
                <a:solidFill>
                  <a:srgbClr val="FF0000"/>
                </a:solidFill>
              </a:rPr>
              <a:t>EAX/AX/AL-OPRD</a:t>
            </a:r>
            <a:r>
              <a:rPr lang="zh-CN" altLang="en-US" dirty="0">
                <a:solidFill>
                  <a:srgbClr val="FF0000"/>
                </a:solidFill>
              </a:rPr>
              <a:t>，结果不保存，只影响标志寄存器。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4788024" y="2348880"/>
            <a:ext cx="2736304" cy="586308"/>
          </a:xfrm>
          <a:prstGeom prst="wedgeRoundRectCallout">
            <a:avLst>
              <a:gd name="adj1" fmla="val -70918"/>
              <a:gd name="adj2" fmla="val 40003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目的串用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EDI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指示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44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44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44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2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7AF313-B5A6-46D3-B5EF-7E0FB0E3C76D}" type="slidenum">
              <a:rPr lang="zh-CN" altLang="en-US"/>
              <a:pPr>
                <a:defRPr/>
              </a:pPr>
              <a:t>48</a:t>
            </a:fld>
            <a:endParaRPr lang="en-US" altLang="zh-CN"/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串扫描指令的应用</a:t>
            </a:r>
            <a:endParaRPr lang="en-US" altLang="zh-CN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80A52-BBCC-4088-96BD-E1A1CC6CCAAC}"/>
              </a:ext>
            </a:extLst>
          </p:cNvPr>
          <p:cNvSpPr txBox="1"/>
          <p:nvPr/>
        </p:nvSpPr>
        <p:spPr>
          <a:xfrm>
            <a:off x="611559" y="1921135"/>
            <a:ext cx="8332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例：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在给定一字符串“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ABCDEFGH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”中扫描一个匹配字符“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”，如果找到了该字母，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DI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指向匹配字符串后面的一个字符；如果没有找到匹配字符，就执行</a:t>
            </a:r>
            <a:r>
              <a:rPr lang="en-US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JNZ</a:t>
            </a:r>
            <a:r>
              <a:rPr lang="zh-CN" altLang="zh-CN" sz="20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指令退出。</a:t>
            </a:r>
            <a:endParaRPr lang="zh-CN" altLang="en-US" sz="20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0670C7-8FE0-432F-985E-71ED16ABBE1C}"/>
              </a:ext>
            </a:extLst>
          </p:cNvPr>
          <p:cNvSpPr txBox="1"/>
          <p:nvPr/>
        </p:nvSpPr>
        <p:spPr>
          <a:xfrm>
            <a:off x="611559" y="3066246"/>
            <a:ext cx="705678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000" b="1" i="0" u="none" strike="noStrike" baseline="0" dirty="0">
                <a:latin typeface="TimesNewRomanPSMT"/>
              </a:rPr>
              <a:t>ALPHA DB ‘ABCDEFGH’</a:t>
            </a:r>
          </a:p>
          <a:p>
            <a:pPr algn="l"/>
            <a:r>
              <a:rPr lang="en-US" altLang="zh-CN" sz="2000" b="1" i="0" u="none" strike="noStrike" baseline="0" dirty="0">
                <a:latin typeface="Times New Roman" panose="02020603050405020304" pitchFamily="18" charset="0"/>
              </a:rPr>
              <a:t>COUNT EQU $ - ALPHA</a:t>
            </a:r>
          </a:p>
          <a:p>
            <a:pPr algn="l"/>
            <a:r>
              <a:rPr lang="en-US" altLang="zh-CN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…</a:t>
            </a:r>
          </a:p>
          <a:p>
            <a:pPr algn="l"/>
            <a:r>
              <a:rPr lang="en-US" altLang="zh-CN" sz="2000" b="1" i="0" u="none" strike="noStrike" baseline="0" dirty="0">
                <a:latin typeface="Times New Roman" panose="02020603050405020304" pitchFamily="18" charset="0"/>
              </a:rPr>
              <a:t>MOV EDI , OFFSET ALPHA 	</a:t>
            </a:r>
            <a:r>
              <a:rPr lang="en-US" altLang="zh-CN" sz="2000" b="1" i="0" u="none" strike="noStrike" baseline="0" dirty="0">
                <a:latin typeface="宋体" panose="02010600030101010101" pitchFamily="2" charset="-122"/>
              </a:rPr>
              <a:t>;</a:t>
            </a:r>
            <a:r>
              <a:rPr lang="en-US" altLang="zh-CN" sz="2000" b="1" dirty="0">
                <a:latin typeface="Times New Roman" panose="02020603050405020304" pitchFamily="18" charset="0"/>
              </a:rPr>
              <a:t>ED</a:t>
            </a:r>
            <a:r>
              <a:rPr lang="en-US" altLang="zh-CN" sz="2000" b="1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指向字符串</a:t>
            </a:r>
          </a:p>
          <a:p>
            <a:pPr algn="l"/>
            <a:r>
              <a:rPr lang="it-IT" altLang="zh-CN" sz="2000" b="1" i="0" u="none" strike="noStrike" baseline="0" dirty="0">
                <a:latin typeface="Times New Roman" panose="02020603050405020304" pitchFamily="18" charset="0"/>
              </a:rPr>
              <a:t>MOV AL , </a:t>
            </a:r>
            <a:r>
              <a:rPr lang="it-IT" altLang="zh-CN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‘</a:t>
            </a:r>
            <a:r>
              <a:rPr lang="it-IT" altLang="zh-CN" sz="2000" b="1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  <a:r>
              <a:rPr lang="it-IT" altLang="zh-CN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’ 		</a:t>
            </a:r>
            <a:r>
              <a:rPr lang="en-US" altLang="zh-CN" sz="2000" b="1" dirty="0">
                <a:latin typeface="宋体" panose="02010600030101010101" pitchFamily="2" charset="-122"/>
              </a:rPr>
              <a:t>;</a:t>
            </a:r>
            <a:r>
              <a:rPr lang="zh-CN" altLang="it-IT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查找字母</a:t>
            </a:r>
            <a:r>
              <a:rPr lang="it-IT" altLang="zh-CN" sz="2000" b="1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F</a:t>
            </a:r>
          </a:p>
          <a:p>
            <a:pPr algn="l"/>
            <a:r>
              <a:rPr lang="en-US" altLang="zh-CN" sz="2000" b="1" i="0" u="none" strike="noStrike" baseline="0" dirty="0">
                <a:latin typeface="Times New Roman" panose="02020603050405020304" pitchFamily="18" charset="0"/>
              </a:rPr>
              <a:t>MOV ECX , COUNT </a:t>
            </a:r>
            <a:r>
              <a:rPr lang="en-US" altLang="zh-CN" sz="2000" b="1" dirty="0">
                <a:latin typeface="宋体" panose="02010600030101010101" pitchFamily="2" charset="-122"/>
              </a:rPr>
              <a:t>		;</a:t>
            </a:r>
            <a:r>
              <a:rPr lang="zh-CN" altLang="en-US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设置查找计数器</a:t>
            </a:r>
          </a:p>
          <a:p>
            <a:pPr algn="l"/>
            <a:r>
              <a:rPr lang="en-US" altLang="zh-CN" sz="2000" b="1" i="0" u="none" strike="noStrike" baseline="0" dirty="0">
                <a:latin typeface="Times New Roman" panose="02020603050405020304" pitchFamily="18" charset="0"/>
              </a:rPr>
              <a:t>CLD </a:t>
            </a:r>
            <a:r>
              <a:rPr lang="zh-CN" altLang="en-US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；方向 </a:t>
            </a:r>
            <a:r>
              <a:rPr lang="en-US" altLang="zh-CN" sz="2000" b="1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zh-CN" altLang="en-US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向前</a:t>
            </a:r>
          </a:p>
          <a:p>
            <a:pPr algn="l"/>
            <a:r>
              <a:rPr lang="en-US" altLang="zh-CN" sz="2000" b="1" i="0" u="none" strike="noStrike" baseline="0" dirty="0">
                <a:latin typeface="Times New Roman" panose="02020603050405020304" pitchFamily="18" charset="0"/>
              </a:rPr>
              <a:t>REPNE SCASB </a:t>
            </a:r>
            <a:r>
              <a:rPr lang="en-US" altLang="zh-CN" sz="2000" b="1" dirty="0">
                <a:latin typeface="宋体" panose="02010600030101010101" pitchFamily="2" charset="-122"/>
              </a:rPr>
              <a:t>			;</a:t>
            </a:r>
            <a:r>
              <a:rPr lang="zh-CN" altLang="en-US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不相等则重复</a:t>
            </a:r>
          </a:p>
          <a:p>
            <a:pPr algn="l"/>
            <a:r>
              <a:rPr lang="en-US" altLang="zh-CN" sz="2000" b="1" i="0" u="none" strike="noStrike" baseline="0" dirty="0">
                <a:latin typeface="Times New Roman" panose="02020603050405020304" pitchFamily="18" charset="0"/>
              </a:rPr>
              <a:t>JNZ QUIT </a:t>
            </a:r>
            <a:r>
              <a:rPr lang="en-US" altLang="zh-CN" sz="2000" b="1" dirty="0">
                <a:latin typeface="宋体" panose="02010600030101010101" pitchFamily="2" charset="-122"/>
              </a:rPr>
              <a:t>			;</a:t>
            </a:r>
            <a:r>
              <a:rPr lang="zh-CN" altLang="en-US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如果字符未找到则退出</a:t>
            </a:r>
          </a:p>
          <a:p>
            <a:pPr algn="l"/>
            <a:r>
              <a:rPr lang="en-US" altLang="zh-CN" sz="2000" b="1" i="0" u="none" strike="noStrike" baseline="0" dirty="0">
                <a:latin typeface="Times New Roman" panose="02020603050405020304" pitchFamily="18" charset="0"/>
              </a:rPr>
              <a:t>DEC EDI </a:t>
            </a:r>
            <a:r>
              <a:rPr lang="en-US" altLang="zh-CN" sz="2000" b="1" dirty="0">
                <a:latin typeface="宋体" panose="02010600030101010101" pitchFamily="2" charset="-122"/>
              </a:rPr>
              <a:t>			;</a:t>
            </a:r>
            <a:r>
              <a:rPr lang="zh-CN" altLang="en-US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找到了：</a:t>
            </a:r>
            <a:r>
              <a:rPr lang="en-US" altLang="zh-CN" sz="2000" b="1" dirty="0">
                <a:latin typeface="Times New Roman" panose="02020603050405020304" pitchFamily="18" charset="0"/>
              </a:rPr>
              <a:t>ED</a:t>
            </a:r>
            <a:r>
              <a:rPr lang="en-US" altLang="zh-CN" sz="2000" b="1" i="0" u="none" strike="noStrike" baseline="0" dirty="0">
                <a:latin typeface="Times New Roman" panose="02020603050405020304" pitchFamily="18" charset="0"/>
                <a:ea typeface="宋体" panose="02010600030101010101" pitchFamily="2" charset="-122"/>
              </a:rPr>
              <a:t>I </a:t>
            </a:r>
            <a:r>
              <a:rPr lang="zh-CN" altLang="en-US" sz="2000" b="1" i="0" u="none" strike="noStrike" baseline="0" dirty="0">
                <a:latin typeface="宋体" panose="02010600030101010101" pitchFamily="2" charset="-122"/>
                <a:ea typeface="宋体" panose="02010600030101010101" pitchFamily="2" charset="-122"/>
              </a:rPr>
              <a:t>回退</a:t>
            </a:r>
            <a:endParaRPr lang="zh-CN" altLang="en-US" sz="2000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94FED-E9E1-4AEB-A310-4F1A56F1A2EF}" type="slidenum">
              <a:rPr lang="zh-CN" altLang="en-US"/>
              <a:pPr>
                <a:defRPr/>
              </a:pPr>
              <a:t>49</a:t>
            </a:fld>
            <a:endParaRPr lang="en-US" altLang="zh-CN"/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4. </a:t>
            </a:r>
            <a:r>
              <a:rPr lang="zh-CN" altLang="en-US"/>
              <a:t>串装入指令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0938" y="1814785"/>
            <a:ext cx="5118100" cy="3508103"/>
          </a:xfrm>
        </p:spPr>
        <p:txBody>
          <a:bodyPr/>
          <a:lstStyle/>
          <a:p>
            <a:pPr eaLnBrk="1" hangingPunct="1">
              <a:lnSpc>
                <a:spcPct val="100000"/>
              </a:lnSpc>
              <a:spcBef>
                <a:spcPts val="0"/>
              </a:spcBef>
              <a:spcAft>
                <a:spcPct val="30000"/>
              </a:spcAft>
            </a:pPr>
            <a:r>
              <a:rPr lang="zh-CN" altLang="en-US" sz="2400" dirty="0"/>
              <a:t>格式：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LODS    OPRD</a:t>
            </a:r>
          </a:p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en-US" altLang="zh-CN" sz="2400" dirty="0"/>
              <a:t>    LODSB</a:t>
            </a:r>
          </a:p>
          <a:p>
            <a:pPr eaLnBrk="1" hangingPunct="1">
              <a:lnSpc>
                <a:spcPct val="100000"/>
              </a:lnSpc>
              <a:spcAft>
                <a:spcPct val="40000"/>
              </a:spcAft>
              <a:buFont typeface="Wingdings" pitchFamily="2" charset="2"/>
              <a:buNone/>
            </a:pPr>
            <a:r>
              <a:rPr lang="en-US" altLang="zh-CN" sz="2400" dirty="0"/>
              <a:t>    LODSW</a:t>
            </a:r>
            <a:br>
              <a:rPr lang="en-US" altLang="zh-CN" sz="2400" dirty="0"/>
            </a:br>
            <a:r>
              <a:rPr lang="en-US" altLang="zh-CN" sz="2400" dirty="0"/>
              <a:t>LODSD</a:t>
            </a:r>
          </a:p>
          <a:p>
            <a:pPr eaLnBrk="1" hangingPunct="1">
              <a:lnSpc>
                <a:spcPct val="100000"/>
              </a:lnSpc>
              <a:spcBef>
                <a:spcPts val="0"/>
              </a:spcBef>
            </a:pPr>
            <a:r>
              <a:rPr lang="zh-CN" altLang="en-US" sz="2400" dirty="0"/>
              <a:t>操作：</a:t>
            </a: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itchFamily="2" charset="-122"/>
              </a:rPr>
              <a:t>字节：</a:t>
            </a:r>
            <a:endParaRPr lang="en-US" altLang="zh-CN" dirty="0">
              <a:latin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itchFamily="2" charset="-122"/>
              </a:rPr>
              <a:t>  字：</a:t>
            </a:r>
            <a:endParaRPr lang="en-US" altLang="zh-CN" dirty="0">
              <a:latin typeface="宋体" pitchFamily="2" charset="-122"/>
            </a:endParaRPr>
          </a:p>
          <a:p>
            <a:pPr lvl="1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宋体" pitchFamily="2" charset="-122"/>
              </a:rPr>
              <a:t>双字：</a:t>
            </a:r>
          </a:p>
        </p:txBody>
      </p:sp>
      <p:sp>
        <p:nvSpPr>
          <p:cNvPr id="106500" name="AutoShape 4"/>
          <p:cNvSpPr>
            <a:spLocks noChangeArrowheads="1"/>
          </p:cNvSpPr>
          <p:nvPr/>
        </p:nvSpPr>
        <p:spPr bwMode="auto">
          <a:xfrm>
            <a:off x="4500997" y="2014212"/>
            <a:ext cx="2971750" cy="534095"/>
          </a:xfrm>
          <a:prstGeom prst="wedgeRoundRectCallout">
            <a:avLst>
              <a:gd name="adj1" fmla="val -72458"/>
              <a:gd name="adj2" fmla="val 43466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源串用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[ESI]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指示</a:t>
            </a:r>
          </a:p>
        </p:txBody>
      </p:sp>
      <p:sp>
        <p:nvSpPr>
          <p:cNvPr id="106501" name="Line 5"/>
          <p:cNvSpPr>
            <a:spLocks noChangeShapeType="1"/>
          </p:cNvSpPr>
          <p:nvPr/>
        </p:nvSpPr>
        <p:spPr bwMode="auto">
          <a:xfrm flipH="1">
            <a:off x="3678560" y="4727302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2" name="Line 6"/>
          <p:cNvSpPr>
            <a:spLocks noChangeShapeType="1"/>
          </p:cNvSpPr>
          <p:nvPr/>
        </p:nvSpPr>
        <p:spPr bwMode="auto">
          <a:xfrm flipH="1">
            <a:off x="3692847" y="5041627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6503" name="Text Box 7"/>
          <p:cNvSpPr txBox="1">
            <a:spLocks noChangeArrowheads="1"/>
          </p:cNvSpPr>
          <p:nvPr/>
        </p:nvSpPr>
        <p:spPr bwMode="auto">
          <a:xfrm>
            <a:off x="4211960" y="4482827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</a:rPr>
              <a:t>[ESI]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4211960" y="4797152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</a:rPr>
              <a:t>[ESI]</a:t>
            </a:r>
            <a:endParaRPr lang="zh-CN" altLang="en-US" sz="2400" b="1" dirty="0">
              <a:latin typeface="宋体" pitchFamily="2" charset="-122"/>
            </a:endParaRPr>
          </a:p>
        </p:txBody>
      </p:sp>
      <p:sp>
        <p:nvSpPr>
          <p:cNvPr id="106505" name="Text Box 9"/>
          <p:cNvSpPr txBox="1">
            <a:spLocks noChangeArrowheads="1"/>
          </p:cNvSpPr>
          <p:nvPr/>
        </p:nvSpPr>
        <p:spPr bwMode="auto">
          <a:xfrm>
            <a:off x="3175323" y="4460602"/>
            <a:ext cx="504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tx2"/>
                </a:solidFill>
                <a:latin typeface="宋体" pitchFamily="2" charset="-122"/>
              </a:rPr>
              <a:t>AL</a:t>
            </a:r>
            <a:endParaRPr lang="zh-CN" altLang="en-US" sz="2400" b="1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3189610" y="4778102"/>
            <a:ext cx="576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</a:rPr>
              <a:t>AX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971600" y="5558717"/>
            <a:ext cx="7704856" cy="15617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lnSpc>
                <a:spcPct val="110000"/>
              </a:lnSpc>
              <a:spcBef>
                <a:spcPct val="15000"/>
              </a:spcBef>
              <a:spcAft>
                <a:spcPct val="500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000" b="1">
                <a:solidFill>
                  <a:srgbClr val="FF0000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zh-CN" altLang="en-US" sz="2400" kern="0" dirty="0"/>
              <a:t>用于将内存某个区域的数据串依次装入累加器，以便进行处理（如显示或输出到接口）。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zh-CN" sz="2400" kern="0" dirty="0">
                <a:solidFill>
                  <a:srgbClr val="FF0000"/>
                </a:solidFill>
              </a:rPr>
              <a:t>LODS</a:t>
            </a:r>
            <a:r>
              <a:rPr lang="zh-CN" altLang="en-US" sz="2400" kern="0" dirty="0">
                <a:solidFill>
                  <a:srgbClr val="FF0000"/>
                </a:solidFill>
              </a:rPr>
              <a:t>指令加重复前缀无意义。</a:t>
            </a:r>
          </a:p>
        </p:txBody>
      </p:sp>
      <p:sp>
        <p:nvSpPr>
          <p:cNvPr id="2" name="圆角矩形标注 1"/>
          <p:cNvSpPr/>
          <p:nvPr/>
        </p:nvSpPr>
        <p:spPr bwMode="auto">
          <a:xfrm>
            <a:off x="5939159" y="6339605"/>
            <a:ext cx="1533587" cy="457200"/>
          </a:xfrm>
          <a:prstGeom prst="wedgeRoundRectCallout">
            <a:avLst>
              <a:gd name="adj1" fmla="val -79797"/>
              <a:gd name="adj2" fmla="val 23452"/>
              <a:gd name="adj3" fmla="val 16667"/>
            </a:avLst>
          </a:prstGeom>
          <a:solidFill>
            <a:schemeClr val="accent1"/>
          </a:solidFill>
          <a:ln w="25400" cap="sq" cmpd="sng" algn="ctr">
            <a:solidFill>
              <a:srgbClr val="FF6600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/>
              <a:t>为什么？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4" name="Text Box 10"/>
          <p:cNvSpPr txBox="1">
            <a:spLocks noChangeArrowheads="1"/>
          </p:cNvSpPr>
          <p:nvPr/>
        </p:nvSpPr>
        <p:spPr bwMode="auto">
          <a:xfrm>
            <a:off x="3189610" y="5181327"/>
            <a:ext cx="6924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solidFill>
                  <a:schemeClr val="tx2"/>
                </a:solidFill>
                <a:latin typeface="宋体" pitchFamily="2" charset="-122"/>
              </a:rPr>
              <a:t>EAX</a:t>
            </a:r>
            <a:endParaRPr lang="zh-CN" altLang="en-US" sz="2400" b="1" dirty="0">
              <a:solidFill>
                <a:schemeClr val="tx2"/>
              </a:solidFill>
              <a:latin typeface="宋体" pitchFamily="2" charset="-122"/>
            </a:endParaRPr>
          </a:p>
        </p:txBody>
      </p:sp>
      <p:sp>
        <p:nvSpPr>
          <p:cNvPr id="15" name="Line 6"/>
          <p:cNvSpPr>
            <a:spLocks noChangeShapeType="1"/>
          </p:cNvSpPr>
          <p:nvPr/>
        </p:nvSpPr>
        <p:spPr bwMode="auto">
          <a:xfrm flipH="1">
            <a:off x="3754760" y="5445224"/>
            <a:ext cx="4572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Text Box 8"/>
          <p:cNvSpPr txBox="1">
            <a:spLocks noChangeArrowheads="1"/>
          </p:cNvSpPr>
          <p:nvPr/>
        </p:nvSpPr>
        <p:spPr bwMode="auto">
          <a:xfrm>
            <a:off x="4211960" y="5183559"/>
            <a:ext cx="172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>
                <a:latin typeface="宋体" pitchFamily="2" charset="-122"/>
              </a:rPr>
              <a:t>[ESI]</a:t>
            </a:r>
            <a:endParaRPr lang="zh-CN" altLang="en-US" sz="2400" b="1" dirty="0">
              <a:latin typeface="宋体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6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0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500"/>
                            </p:stCondLst>
                            <p:childTnLst>
                              <p:par>
                                <p:cTn id="7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000"/>
                            </p:stCondLst>
                            <p:childTnLst>
                              <p:par>
                                <p:cTn id="7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6500"/>
                            </p:stCondLst>
                            <p:childTnLst>
                              <p:par>
                                <p:cTn id="8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9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animBg="1"/>
      <p:bldP spid="106501" grpId="0" animBg="1"/>
      <p:bldP spid="106502" grpId="0" animBg="1"/>
      <p:bldP spid="106503" grpId="0"/>
      <p:bldP spid="106504" grpId="0"/>
      <p:bldP spid="106505" grpId="0"/>
      <p:bldP spid="106506" grpId="0"/>
      <p:bldP spid="2" grpId="0" animBg="1"/>
      <p:bldP spid="14" grpId="0"/>
      <p:bldP spid="15" grpId="0" animBg="1"/>
      <p:bldP spid="1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C83FB-4D18-46E9-8075-DF4E7538A332}" type="slidenum">
              <a:rPr lang="zh-CN" altLang="en-US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/>
              <a:t>1.</a:t>
            </a:r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与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指令：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2133600"/>
            <a:ext cx="7415213" cy="3663950"/>
          </a:xfrm>
        </p:spPr>
        <p:txBody>
          <a:bodyPr/>
          <a:lstStyle/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格式：</a:t>
            </a:r>
            <a:r>
              <a:rPr lang="zh-CN" altLang="en-US" b="0" dirty="0"/>
              <a:t>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b="0" dirty="0">
                <a:solidFill>
                  <a:schemeClr val="tx2"/>
                </a:solidFill>
              </a:rPr>
              <a:t> </a:t>
            </a:r>
            <a:r>
              <a:rPr lang="en-US" altLang="zh-CN" dirty="0"/>
              <a:t>AND  OPRD1，OPRD2</a:t>
            </a:r>
          </a:p>
          <a:p>
            <a:pPr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操作： </a:t>
            </a:r>
          </a:p>
          <a:p>
            <a:pPr lvl="1">
              <a:spcBef>
                <a:spcPct val="10000"/>
              </a:spcBef>
              <a:spcAft>
                <a:spcPts val="1300"/>
              </a:spcAft>
            </a:pPr>
            <a:r>
              <a:rPr lang="zh-CN" altLang="en-US" dirty="0"/>
              <a:t>两操作数按位相</a:t>
            </a:r>
            <a:r>
              <a:rPr lang="zh-CN" altLang="en-US" dirty="0">
                <a:latin typeface="Times New Roman" pitchFamily="18" charset="0"/>
              </a:rPr>
              <a:t>“</a:t>
            </a:r>
            <a:r>
              <a:rPr lang="zh-CN" altLang="en-US" dirty="0"/>
              <a:t>与</a:t>
            </a:r>
            <a:r>
              <a:rPr lang="zh-CN" altLang="en-US" dirty="0">
                <a:latin typeface="Times New Roman" pitchFamily="18" charset="0"/>
              </a:rPr>
              <a:t>”</a:t>
            </a:r>
            <a:r>
              <a:rPr lang="zh-CN" altLang="en-US" dirty="0"/>
              <a:t>，结果送目标地址。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234CC9-9A18-4DED-9C37-951EB2AAED93}" type="slidenum">
              <a:rPr lang="zh-CN" altLang="en-US"/>
              <a:pPr>
                <a:defRPr/>
              </a:pPr>
              <a:t>50</a:t>
            </a:fld>
            <a:endParaRPr lang="en-US" altLang="zh-CN"/>
          </a:p>
        </p:txBody>
      </p:sp>
      <p:sp>
        <p:nvSpPr>
          <p:cNvPr id="522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5. </a:t>
            </a:r>
            <a:r>
              <a:rPr lang="zh-CN" altLang="en-US"/>
              <a:t>串存储指令</a:t>
            </a:r>
          </a:p>
        </p:txBody>
      </p:sp>
      <p:sp>
        <p:nvSpPr>
          <p:cNvPr id="108547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59632" y="1827448"/>
            <a:ext cx="3894137" cy="4114800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    </a:t>
            </a:r>
            <a:r>
              <a:rPr lang="en-US" altLang="zh-CN" dirty="0"/>
              <a:t>STOS    OPRD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STOSB</a:t>
            </a:r>
          </a:p>
          <a:p>
            <a:pPr eaLnBrk="1" hangingPunct="1">
              <a:spcAft>
                <a:spcPct val="35000"/>
              </a:spcAft>
              <a:buFont typeface="Wingdings" pitchFamily="2" charset="2"/>
              <a:buNone/>
            </a:pPr>
            <a:r>
              <a:rPr lang="en-US" altLang="zh-CN" dirty="0"/>
              <a:t>    STOSW</a:t>
            </a:r>
            <a:br>
              <a:rPr lang="en-US" altLang="zh-CN" dirty="0"/>
            </a:br>
            <a:r>
              <a:rPr lang="en-US" altLang="zh-CN" dirty="0"/>
              <a:t> STOSD</a:t>
            </a:r>
          </a:p>
          <a:p>
            <a:pPr eaLnBrk="1" hangingPunct="1"/>
            <a:r>
              <a:rPr lang="zh-CN" altLang="en-US" dirty="0"/>
              <a:t>操作：</a:t>
            </a:r>
          </a:p>
          <a:p>
            <a:pPr lvl="1" eaLnBrk="1" hangingPunct="1"/>
            <a:r>
              <a:rPr lang="zh-CN" altLang="en-US" dirty="0">
                <a:latin typeface="宋体" pitchFamily="2" charset="-122"/>
              </a:rPr>
              <a:t>字节：  </a:t>
            </a:r>
            <a:r>
              <a:rPr lang="en-US" altLang="zh-CN" dirty="0">
                <a:latin typeface="宋体" pitchFamily="2" charset="-122"/>
              </a:rPr>
              <a:t>AL</a:t>
            </a:r>
          </a:p>
          <a:p>
            <a:pPr lvl="1" eaLnBrk="1" hangingPunct="1"/>
            <a:r>
              <a:rPr lang="zh-CN" altLang="en-US" dirty="0">
                <a:latin typeface="宋体" pitchFamily="2" charset="-122"/>
              </a:rPr>
              <a:t>  字：  </a:t>
            </a:r>
            <a:r>
              <a:rPr lang="en-US" altLang="zh-CN" dirty="0">
                <a:latin typeface="宋体" pitchFamily="2" charset="-122"/>
              </a:rPr>
              <a:t>AX</a:t>
            </a:r>
          </a:p>
          <a:p>
            <a:pPr lvl="1" eaLnBrk="1" hangingPunct="1"/>
            <a:r>
              <a:rPr lang="zh-CN" altLang="en-US" dirty="0">
                <a:latin typeface="宋体" pitchFamily="2" charset="-122"/>
              </a:rPr>
              <a:t>双字：  </a:t>
            </a:r>
            <a:r>
              <a:rPr lang="en-US" altLang="zh-CN" dirty="0">
                <a:latin typeface="宋体" pitchFamily="2" charset="-122"/>
              </a:rPr>
              <a:t>EAX</a:t>
            </a:r>
            <a:endParaRPr lang="zh-CN" altLang="en-US" dirty="0">
              <a:latin typeface="宋体" pitchFamily="2" charset="-122"/>
            </a:endParaRPr>
          </a:p>
        </p:txBody>
      </p:sp>
      <p:sp>
        <p:nvSpPr>
          <p:cNvPr id="108549" name="AutoShape 1029"/>
          <p:cNvSpPr>
            <a:spLocks noChangeArrowheads="1"/>
          </p:cNvSpPr>
          <p:nvPr/>
        </p:nvSpPr>
        <p:spPr bwMode="auto">
          <a:xfrm>
            <a:off x="4932040" y="1758625"/>
            <a:ext cx="2592413" cy="1224136"/>
          </a:xfrm>
          <a:prstGeom prst="wedgeEllipseCallout">
            <a:avLst>
              <a:gd name="adj1" fmla="val -77882"/>
              <a:gd name="adj2" fmla="val 22531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目的串用</a:t>
            </a: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</a:rPr>
              <a:t>[EDI]</a:t>
            </a: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指示</a:t>
            </a:r>
          </a:p>
        </p:txBody>
      </p:sp>
      <p:sp>
        <p:nvSpPr>
          <p:cNvPr id="108550" name="Line 1030"/>
          <p:cNvSpPr>
            <a:spLocks noChangeShapeType="1"/>
          </p:cNvSpPr>
          <p:nvPr/>
        </p:nvSpPr>
        <p:spPr bwMode="auto">
          <a:xfrm>
            <a:off x="3999929" y="5388967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1" name="Line 1031"/>
          <p:cNvSpPr>
            <a:spLocks noChangeShapeType="1"/>
          </p:cNvSpPr>
          <p:nvPr/>
        </p:nvSpPr>
        <p:spPr bwMode="auto">
          <a:xfrm>
            <a:off x="4014217" y="5908080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8552" name="Text Box 1032"/>
          <p:cNvSpPr txBox="1">
            <a:spLocks noChangeArrowheads="1"/>
          </p:cNvSpPr>
          <p:nvPr/>
        </p:nvSpPr>
        <p:spPr bwMode="auto">
          <a:xfrm>
            <a:off x="4499992" y="5157192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/>
              <a:t>[EDI]</a:t>
            </a:r>
            <a:endParaRPr lang="zh-CN" altLang="en-US" sz="2400" b="1" dirty="0"/>
          </a:p>
        </p:txBody>
      </p:sp>
      <p:sp>
        <p:nvSpPr>
          <p:cNvPr id="108553" name="Text Box 1033"/>
          <p:cNvSpPr txBox="1">
            <a:spLocks noChangeArrowheads="1"/>
          </p:cNvSpPr>
          <p:nvPr/>
        </p:nvSpPr>
        <p:spPr bwMode="auto">
          <a:xfrm>
            <a:off x="4499992" y="5666780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/>
              <a:t>[EDI]</a:t>
            </a:r>
            <a:endParaRPr lang="zh-CN" altLang="en-US" sz="2400" b="1" dirty="0"/>
          </a:p>
        </p:txBody>
      </p:sp>
      <p:sp>
        <p:nvSpPr>
          <p:cNvPr id="10" name="Line 1031"/>
          <p:cNvSpPr>
            <a:spLocks noChangeShapeType="1"/>
          </p:cNvSpPr>
          <p:nvPr/>
        </p:nvSpPr>
        <p:spPr bwMode="auto">
          <a:xfrm>
            <a:off x="3999929" y="6307013"/>
            <a:ext cx="4572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" name="Text Box 1033"/>
          <p:cNvSpPr txBox="1">
            <a:spLocks noChangeArrowheads="1"/>
          </p:cNvSpPr>
          <p:nvPr/>
        </p:nvSpPr>
        <p:spPr bwMode="auto">
          <a:xfrm>
            <a:off x="4478802" y="6078413"/>
            <a:ext cx="2016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400" b="1" dirty="0"/>
              <a:t>[EDI]</a:t>
            </a:r>
            <a:endParaRPr lang="zh-CN" altLang="en-US" sz="2400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8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8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8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8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8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8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08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8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8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8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08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08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9" grpId="0" animBg="1"/>
      <p:bldP spid="108550" grpId="0" animBg="1"/>
      <p:bldP spid="108551" grpId="0" animBg="1"/>
      <p:bldP spid="108552" grpId="0"/>
      <p:bldP spid="108553" grpId="0"/>
      <p:bldP spid="10" grpId="0" animBg="1"/>
      <p:bldP spid="1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51F502-05FD-49EA-86B9-B94F0751EF66}" type="slidenum">
              <a:rPr lang="zh-CN" altLang="en-US"/>
              <a:pPr>
                <a:defRPr/>
              </a:pPr>
              <a:t>51</a:t>
            </a:fld>
            <a:endParaRPr lang="en-US" altLang="zh-CN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串存储指令的应用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988840"/>
            <a:ext cx="7704137" cy="3528665"/>
          </a:xfrm>
        </p:spPr>
        <p:txBody>
          <a:bodyPr/>
          <a:lstStyle/>
          <a:p>
            <a:pPr eaLnBrk="1" hangingPunct="1"/>
            <a:r>
              <a:rPr lang="zh-CN" altLang="en-US" dirty="0"/>
              <a:t>常用于将内存某个区域置同样的值</a:t>
            </a:r>
          </a:p>
          <a:p>
            <a:pPr eaLnBrk="1" hangingPunct="1"/>
            <a:r>
              <a:rPr lang="zh-CN" altLang="en-US" dirty="0"/>
              <a:t>此时：</a:t>
            </a:r>
          </a:p>
          <a:p>
            <a:pPr lvl="1" eaLnBrk="1" hangingPunct="1"/>
            <a:r>
              <a:rPr lang="zh-CN" altLang="en-US" dirty="0"/>
              <a:t>将待送存的数据放入</a:t>
            </a:r>
            <a:r>
              <a:rPr lang="en-US" altLang="zh-CN" dirty="0"/>
              <a:t>AL</a:t>
            </a:r>
            <a:r>
              <a:rPr lang="zh-CN" altLang="en-US" dirty="0"/>
              <a:t>（字节数）或</a:t>
            </a:r>
            <a:r>
              <a:rPr lang="en-US" altLang="zh-CN" dirty="0"/>
              <a:t>AX</a:t>
            </a:r>
            <a:r>
              <a:rPr lang="zh-CN" altLang="en-US" dirty="0"/>
              <a:t>（字数据）或</a:t>
            </a:r>
            <a:r>
              <a:rPr lang="en-US" altLang="zh-CN" dirty="0"/>
              <a:t>EAX</a:t>
            </a:r>
            <a:r>
              <a:rPr lang="zh-CN" altLang="en-US" dirty="0"/>
              <a:t>（双字数据）；</a:t>
            </a:r>
          </a:p>
          <a:p>
            <a:pPr lvl="1" eaLnBrk="1" hangingPunct="1"/>
            <a:r>
              <a:rPr lang="zh-CN" altLang="en-US" dirty="0"/>
              <a:t>确定操作方向（增地址</a:t>
            </a:r>
            <a:r>
              <a:rPr lang="en-US" altLang="zh-CN" dirty="0"/>
              <a:t>/</a:t>
            </a:r>
            <a:r>
              <a:rPr lang="zh-CN" altLang="en-US" dirty="0"/>
              <a:t>减地址）和区域大小（串长度值）；</a:t>
            </a:r>
          </a:p>
          <a:p>
            <a:pPr lvl="1" eaLnBrk="1" hangingPunct="1"/>
            <a:r>
              <a:rPr lang="zh-CN" altLang="en-US" dirty="0"/>
              <a:t>使用串存储指令</a:t>
            </a:r>
            <a:r>
              <a:rPr lang="en-US" altLang="zh-CN" dirty="0"/>
              <a:t>+</a:t>
            </a:r>
            <a:r>
              <a:rPr lang="zh-CN" altLang="en-US" dirty="0"/>
              <a:t>无条件重复前缀，实现数据传送。</a:t>
            </a:r>
          </a:p>
        </p:txBody>
      </p:sp>
      <p:sp>
        <p:nvSpPr>
          <p:cNvPr id="5" name="Rectangle 2050"/>
          <p:cNvSpPr txBox="1">
            <a:spLocks noChangeArrowheads="1"/>
          </p:cNvSpPr>
          <p:nvPr/>
        </p:nvSpPr>
        <p:spPr bwMode="auto">
          <a:xfrm>
            <a:off x="467544" y="5132811"/>
            <a:ext cx="3849811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990033"/>
                </a:solidFill>
                <a:latin typeface="Tahoma" pitchFamily="34" charset="0"/>
                <a:ea typeface="隶书" pitchFamily="49" charset="-122"/>
              </a:defRPr>
            </a:lvl9pPr>
          </a:lstStyle>
          <a:p>
            <a:pPr eaLnBrk="1" hangingPunct="1"/>
            <a:r>
              <a:rPr lang="zh-CN" altLang="en-US" sz="3600" kern="0" dirty="0"/>
              <a:t>串存储指令例子：</a:t>
            </a:r>
            <a:endParaRPr lang="en-US" altLang="zh-CN" sz="3600" kern="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3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3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6EDC4FE-029F-40D7-85A0-E24C0FC85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AD60-F986-4700-A117-CC05388E9753}" type="slidenum">
              <a:rPr lang="zh-CN" altLang="en-US" smtClean="0"/>
              <a:pPr>
                <a:defRPr/>
              </a:pPr>
              <a:t>52</a:t>
            </a:fld>
            <a:endParaRPr lang="en-US" altLang="zh-CN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AEE2EC-326A-423B-8202-ADA27D28DEC6}"/>
              </a:ext>
            </a:extLst>
          </p:cNvPr>
          <p:cNvSpPr txBox="1"/>
          <p:nvPr/>
        </p:nvSpPr>
        <p:spPr>
          <a:xfrm>
            <a:off x="899592" y="548680"/>
            <a:ext cx="691276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例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STRING1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开始</a:t>
            </a:r>
            <a:r>
              <a:rPr lang="en-US" altLang="zh-CN" sz="2400" b="1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个字节</a:t>
            </a:r>
            <a:r>
              <a:rPr lang="zh-CN" altLang="en-US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初始化为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0FFH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400" b="1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061C29C-55D3-4A71-9E28-B0C17B9B4963}"/>
              </a:ext>
            </a:extLst>
          </p:cNvPr>
          <p:cNvSpPr txBox="1"/>
          <p:nvPr/>
        </p:nvSpPr>
        <p:spPr>
          <a:xfrm>
            <a:off x="971600" y="2276872"/>
            <a:ext cx="76438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  AL , 0FFH                      </a:t>
            </a:r>
            <a:r>
              <a:rPr lang="en-US" altLang="zh-CN" sz="2400" b="1" kern="100" dirty="0">
                <a:latin typeface="Times New Roman" panose="02020603050405020304" pitchFamily="18" charset="0"/>
              </a:rPr>
              <a:t>	   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要存储的值</a:t>
            </a: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  EDI , OFFSET  STRING1   ;EDI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指向目标</a:t>
            </a: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MOV  ECX , COUNT                      ;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字符计数</a:t>
            </a:r>
          </a:p>
          <a:p>
            <a:pPr indent="266700" algn="just"/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CLD                                  		    ;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方向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向前</a:t>
            </a:r>
          </a:p>
          <a:p>
            <a:r>
              <a:rPr lang="en-US" altLang="zh-CN" sz="2400" b="1" kern="100" dirty="0">
                <a:latin typeface="Times New Roman" panose="02020603050405020304" pitchFamily="18" charset="0"/>
              </a:rPr>
              <a:t>   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REP  STOSB                            	    ;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AL</a:t>
            </a:r>
            <a:r>
              <a:rPr lang="zh-CN" altLang="zh-CN" sz="2400" b="1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中的值填充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567884089"/>
      </p:ext>
    </p:extLst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8269AA-7A90-4D42-8ED7-95B040A0E6C4}" type="slidenum">
              <a:rPr lang="zh-CN" altLang="en-US"/>
              <a:pPr>
                <a:defRPr/>
              </a:pPr>
              <a:t>53</a:t>
            </a:fld>
            <a:endParaRPr lang="en-US" altLang="zh-CN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串操作指令应用注意事项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747838"/>
            <a:ext cx="7488238" cy="4724400"/>
          </a:xfrm>
        </p:spPr>
        <p:txBody>
          <a:bodyPr/>
          <a:lstStyle/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dirty="0"/>
              <a:t>需要设置数据的操作方向</a:t>
            </a:r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000" dirty="0"/>
              <a:t>确定</a:t>
            </a:r>
            <a:r>
              <a:rPr lang="en-US" altLang="zh-CN" sz="2000" dirty="0"/>
              <a:t>DF</a:t>
            </a:r>
            <a:r>
              <a:rPr lang="zh-CN" altLang="en-US" sz="2000" dirty="0"/>
              <a:t>的状态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dirty="0"/>
              <a:t>源串和目的串指针必须分别为</a:t>
            </a:r>
            <a:r>
              <a:rPr lang="en-US" altLang="zh-CN" sz="2400" dirty="0"/>
              <a:t>ESI</a:t>
            </a:r>
            <a:r>
              <a:rPr lang="zh-CN" altLang="en-US" sz="2400" dirty="0"/>
              <a:t>和</a:t>
            </a:r>
            <a:r>
              <a:rPr lang="en-US" altLang="zh-CN" sz="2400" dirty="0"/>
              <a:t>EDI</a:t>
            </a:r>
            <a:r>
              <a:rPr lang="zh-CN" altLang="en-US" sz="2400" dirty="0"/>
              <a:t>，故可以使用隐含操作数的形式，如</a:t>
            </a:r>
            <a:r>
              <a:rPr lang="en-US" altLang="zh-CN" sz="2400" dirty="0"/>
              <a:t>MOVSB</a:t>
            </a:r>
            <a:r>
              <a:rPr lang="zh-CN" altLang="en-US" sz="2400" dirty="0"/>
              <a:t>、</a:t>
            </a:r>
            <a:r>
              <a:rPr lang="en-US" altLang="zh-CN" sz="2400" dirty="0"/>
              <a:t>MOVSW</a:t>
            </a:r>
            <a:r>
              <a:rPr lang="zh-CN" altLang="en-US" sz="2400" dirty="0"/>
              <a:t>、</a:t>
            </a:r>
            <a:r>
              <a:rPr lang="en-US" altLang="zh-CN" sz="2400" dirty="0"/>
              <a:t>MOVSD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en-US" altLang="zh-CN" sz="2400" dirty="0"/>
              <a:t> </a:t>
            </a:r>
            <a:r>
              <a:rPr lang="zh-CN" altLang="en-US" sz="2400" dirty="0"/>
              <a:t>若指令中给出了源串或目的串，与其形式无关，只用其表示数据类型（字节、字或双字）。</a:t>
            </a:r>
            <a:endParaRPr lang="en-US" altLang="zh-CN" sz="2400" dirty="0"/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dirty="0"/>
              <a:t>串长度值必须由</a:t>
            </a:r>
            <a:r>
              <a:rPr lang="en-US" altLang="zh-CN" sz="2400" dirty="0"/>
              <a:t>ECX</a:t>
            </a:r>
            <a:r>
              <a:rPr lang="zh-CN" altLang="en-US" sz="2400" dirty="0"/>
              <a:t>给出</a:t>
            </a:r>
          </a:p>
          <a:p>
            <a:pPr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400" dirty="0"/>
              <a:t>注意重复前缀的使用方法</a:t>
            </a:r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000" dirty="0"/>
              <a:t>传送类指令前加无条件重复前缀</a:t>
            </a:r>
          </a:p>
          <a:p>
            <a:pPr lvl="1" eaLnBrk="1" hangingPunct="1">
              <a:lnSpc>
                <a:spcPct val="115000"/>
              </a:lnSpc>
              <a:spcAft>
                <a:spcPct val="10000"/>
              </a:spcAft>
            </a:pPr>
            <a:r>
              <a:rPr lang="zh-CN" altLang="en-US" sz="2000" dirty="0"/>
              <a:t>串比较类指令前加条件重复前缀，但前缀不影响</a:t>
            </a:r>
            <a:r>
              <a:rPr lang="en-US" altLang="zh-CN" sz="2000" dirty="0"/>
              <a:t>ZF</a:t>
            </a:r>
            <a:r>
              <a:rPr lang="zh-CN" altLang="en-US" sz="2000" dirty="0"/>
              <a:t>状态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7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7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7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4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28DFFB-B5E0-4B84-9FAE-18802646E8F3}" type="slidenum">
              <a:rPr lang="zh-CN" altLang="en-US"/>
              <a:pPr>
                <a:defRPr/>
              </a:pPr>
              <a:t>54</a:t>
            </a:fld>
            <a:endParaRPr lang="en-US" altLang="zh-CN"/>
          </a:p>
        </p:txBody>
      </p:sp>
      <p:sp>
        <p:nvSpPr>
          <p:cNvPr id="56323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253288" cy="1462088"/>
          </a:xfrm>
        </p:spPr>
        <p:txBody>
          <a:bodyPr/>
          <a:lstStyle/>
          <a:p>
            <a:pPr algn="ctr" eaLnBrk="1" hangingPunct="1"/>
            <a:r>
              <a:rPr lang="zh-CN" altLang="en-US" sz="5400" dirty="0"/>
              <a:t>程序控制指令</a:t>
            </a:r>
          </a:p>
        </p:txBody>
      </p:sp>
      <p:sp>
        <p:nvSpPr>
          <p:cNvPr id="3215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68538" y="3429000"/>
            <a:ext cx="4751387" cy="2592388"/>
          </a:xfrm>
        </p:spPr>
        <p:txBody>
          <a:bodyPr/>
          <a:lstStyle/>
          <a:p>
            <a:pPr marL="1428750" indent="-350838" algn="l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/>
              <a:t>转移指令</a:t>
            </a:r>
          </a:p>
          <a:p>
            <a:pPr marL="1428750" indent="-350838" algn="l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/>
              <a:t>循环控制</a:t>
            </a:r>
          </a:p>
          <a:p>
            <a:pPr marL="1428750" indent="-350838" algn="l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/>
              <a:t>过程调用</a:t>
            </a:r>
          </a:p>
          <a:p>
            <a:pPr marL="1428750" indent="-350838" algn="l" eaLnBrk="1" hangingPunct="1">
              <a:lnSpc>
                <a:spcPct val="120000"/>
              </a:lnSpc>
              <a:buFont typeface="Wingdings" pitchFamily="2" charset="2"/>
              <a:buChar char="n"/>
            </a:pPr>
            <a:r>
              <a:rPr lang="zh-CN" altLang="en-US"/>
              <a:t>中断控制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2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2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2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4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72A14-08F5-4EC4-8A19-F5BAC7ADFDB4}" type="slidenum">
              <a:rPr lang="zh-CN" altLang="en-US"/>
              <a:pPr>
                <a:defRPr/>
              </a:pPr>
              <a:t>55</a:t>
            </a:fld>
            <a:endParaRPr lang="en-US" altLang="zh-CN"/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程序的执行方向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2060574"/>
            <a:ext cx="7772400" cy="4640263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400" dirty="0"/>
              <a:t>程序控制类指令的本质：</a:t>
            </a:r>
          </a:p>
          <a:p>
            <a:pPr lvl="1" eaLnBrk="1" hangingPunct="1">
              <a:lnSpc>
                <a:spcPct val="100000"/>
              </a:lnSpc>
            </a:pPr>
            <a:r>
              <a:rPr lang="zh-CN" altLang="en-US" dirty="0"/>
              <a:t>控制程序的执行方向</a:t>
            </a:r>
          </a:p>
          <a:p>
            <a:pPr eaLnBrk="1" hangingPunct="1">
              <a:lnSpc>
                <a:spcPct val="100000"/>
              </a:lnSpc>
              <a:spcBef>
                <a:spcPct val="30000"/>
              </a:spcBef>
            </a:pPr>
            <a:r>
              <a:rPr lang="zh-CN" altLang="en-US" sz="2400" dirty="0"/>
              <a:t>决定程序执行方向的因素：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32</a:t>
            </a:r>
            <a:r>
              <a:rPr lang="zh-CN" altLang="en-US" dirty="0"/>
              <a:t>位模式下</a:t>
            </a:r>
            <a:r>
              <a:rPr lang="en-US" altLang="zh-CN" dirty="0"/>
              <a:t>EIP</a:t>
            </a:r>
            <a:r>
              <a:rPr lang="zh-CN" altLang="en-US" dirty="0"/>
              <a:t>决定了从哪里取指令，也即程序执行顺序或方向。</a:t>
            </a:r>
            <a:endParaRPr lang="en-US" altLang="zh-CN" dirty="0"/>
          </a:p>
          <a:p>
            <a:pPr lvl="1" eaLnBrk="1" hangingPunct="1">
              <a:lnSpc>
                <a:spcPct val="100000"/>
              </a:lnSpc>
            </a:pPr>
            <a:r>
              <a:rPr lang="en-US" altLang="zh-CN" dirty="0"/>
              <a:t>16</a:t>
            </a:r>
            <a:r>
              <a:rPr lang="zh-CN" altLang="en-US" dirty="0"/>
              <a:t>位模式由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决定从哪里取指令。</a:t>
            </a:r>
            <a:endParaRPr lang="en-US" altLang="zh-CN" dirty="0"/>
          </a:p>
          <a:p>
            <a:pPr eaLnBrk="1" hangingPunct="1">
              <a:lnSpc>
                <a:spcPct val="100000"/>
              </a:lnSpc>
              <a:spcBef>
                <a:spcPct val="35000"/>
              </a:spcBef>
            </a:pPr>
            <a:r>
              <a:rPr lang="zh-CN" altLang="en-US" sz="2400" dirty="0"/>
              <a:t>控制程序执行方向的方法：</a:t>
            </a:r>
          </a:p>
          <a:p>
            <a:pPr lvl="1" eaLnBrk="1" hangingPunct="1">
              <a:lnSpc>
                <a:spcPct val="100000"/>
              </a:lnSpc>
              <a:spcBef>
                <a:spcPct val="35000"/>
              </a:spcBef>
            </a:pPr>
            <a:r>
              <a:rPr lang="en-US" altLang="zh-CN" dirty="0"/>
              <a:t>32</a:t>
            </a:r>
            <a:r>
              <a:rPr lang="zh-CN" altLang="en-US" dirty="0"/>
              <a:t>位模式下修改</a:t>
            </a:r>
            <a:r>
              <a:rPr lang="en-US" altLang="zh-CN" dirty="0"/>
              <a:t>EIP</a:t>
            </a:r>
          </a:p>
          <a:p>
            <a:pPr lvl="1" eaLnBrk="1" hangingPunct="1">
              <a:lnSpc>
                <a:spcPct val="100000"/>
              </a:lnSpc>
              <a:spcBef>
                <a:spcPct val="35000"/>
              </a:spcBef>
            </a:pPr>
            <a:r>
              <a:rPr lang="en-US" altLang="zh-CN" dirty="0"/>
              <a:t>16</a:t>
            </a:r>
            <a:r>
              <a:rPr lang="zh-CN" altLang="en-US" dirty="0"/>
              <a:t>位模式修改</a:t>
            </a:r>
            <a:r>
              <a:rPr lang="en-US" altLang="zh-CN" dirty="0"/>
              <a:t>IP</a:t>
            </a:r>
            <a:r>
              <a:rPr lang="zh-CN" altLang="en-US" dirty="0"/>
              <a:t>或者</a:t>
            </a:r>
            <a:r>
              <a:rPr lang="en-US" altLang="zh-CN" dirty="0"/>
              <a:t>CS 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518006-07F9-4F4B-A234-D7FD30562AAE}" type="slidenum">
              <a:rPr lang="zh-CN" altLang="en-US"/>
              <a:pPr>
                <a:defRPr/>
              </a:pPr>
              <a:t>56</a:t>
            </a:fld>
            <a:endParaRPr lang="en-US" altLang="zh-CN"/>
          </a:p>
        </p:txBody>
      </p:sp>
      <p:sp>
        <p:nvSpPr>
          <p:cNvPr id="5837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一、转移指令</a:t>
            </a:r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507527" y="2132856"/>
            <a:ext cx="6934200" cy="2578100"/>
          </a:xfrm>
        </p:spPr>
        <p:txBody>
          <a:bodyPr/>
          <a:lstStyle/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dirty="0"/>
              <a:t>无条件</a:t>
            </a:r>
            <a:r>
              <a:rPr lang="zh-CN" altLang="en-US" dirty="0">
                <a:latin typeface="Times New Roman" pitchFamily="18" charset="0"/>
              </a:rPr>
              <a:t>转移指令</a:t>
            </a:r>
          </a:p>
          <a:p>
            <a:pPr eaLnBrk="1" hangingPunct="1">
              <a:spcAft>
                <a:spcPct val="50000"/>
              </a:spcAft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无条件转移到目的地址，执行新的指令</a:t>
            </a:r>
          </a:p>
          <a:p>
            <a:pPr eaLnBrk="1" hangingPunct="1">
              <a:spcAft>
                <a:spcPct val="20000"/>
              </a:spcAft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有条件转移指令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>
                <a:latin typeface="Times New Roman" pitchFamily="18" charset="0"/>
              </a:rPr>
              <a:t>       </a:t>
            </a:r>
            <a:r>
              <a:rPr lang="zh-CN" altLang="en-US" sz="2400" dirty="0">
                <a:solidFill>
                  <a:schemeClr val="tx1"/>
                </a:solidFill>
                <a:latin typeface="Times New Roman" pitchFamily="18" charset="0"/>
              </a:rPr>
              <a:t>在满足一定条件的情况下才转移到目的地址</a:t>
            </a:r>
          </a:p>
        </p:txBody>
      </p:sp>
      <p:sp>
        <p:nvSpPr>
          <p:cNvPr id="111623" name="AutoShape 1031"/>
          <p:cNvSpPr>
            <a:spLocks/>
          </p:cNvSpPr>
          <p:nvPr/>
        </p:nvSpPr>
        <p:spPr bwMode="auto">
          <a:xfrm>
            <a:off x="1147165" y="2564656"/>
            <a:ext cx="287337" cy="1223963"/>
          </a:xfrm>
          <a:prstGeom prst="leftBrace">
            <a:avLst>
              <a:gd name="adj1" fmla="val 3549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2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843B4B-FCA6-4B30-B7AE-266D049327F7}" type="slidenum">
              <a:rPr lang="zh-CN" altLang="en-US"/>
              <a:pPr>
                <a:defRPr/>
              </a:pPr>
              <a:t>57</a:t>
            </a:fld>
            <a:endParaRPr lang="en-US" altLang="zh-CN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/>
              <a:t>1. </a:t>
            </a:r>
            <a:r>
              <a:rPr lang="zh-CN" altLang="en-US"/>
              <a:t>无条件转移指令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1638" y="2100263"/>
            <a:ext cx="5205412" cy="680665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  <a:r>
              <a:rPr lang="en-US" altLang="zh-CN">
                <a:latin typeface="Times New Roman" pitchFamily="18" charset="0"/>
              </a:rPr>
              <a:t>JMP  OPRD</a:t>
            </a:r>
            <a:endParaRPr lang="en-US" altLang="zh-CN" dirty="0"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5916" y="2807216"/>
            <a:ext cx="67568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b="1" dirty="0">
                <a:latin typeface="Times New Roman" pitchFamily="18" charset="0"/>
              </a:rPr>
              <a:t>OPRD</a:t>
            </a:r>
            <a:r>
              <a:rPr lang="zh-CN" altLang="en-US" sz="2400" b="1" dirty="0">
                <a:latin typeface="Times New Roman" pitchFamily="18" charset="0"/>
              </a:rPr>
              <a:t>：转移目的地。它可以是以下三种情况：</a:t>
            </a:r>
            <a:endParaRPr lang="en-US" altLang="zh-CN" sz="2400" b="1" dirty="0">
              <a:latin typeface="Times New Roman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71600" y="3450079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/>
              <a:t>短转移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距离当前指令</a:t>
            </a:r>
            <a:r>
              <a:rPr lang="en-US" altLang="zh-CN" sz="2400" b="1" dirty="0"/>
              <a:t>-128~+127</a:t>
            </a:r>
            <a:r>
              <a:rPr lang="zh-CN" altLang="en-US" sz="2400" b="1" dirty="0"/>
              <a:t>字节范围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/>
              <a:t>近转移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与当前指令在同一代码段内</a:t>
            </a:r>
            <a:endParaRPr lang="en-US" altLang="zh-CN" sz="2400" b="1" dirty="0"/>
          </a:p>
          <a:p>
            <a:pPr marL="342900" indent="-34290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/>
              <a:t>远转移</a:t>
            </a:r>
            <a:r>
              <a:rPr lang="en-US" altLang="zh-CN" sz="2400" b="1" dirty="0"/>
              <a:t>—</a:t>
            </a:r>
            <a:r>
              <a:rPr lang="zh-CN" altLang="en-US" sz="2400" b="1" dirty="0"/>
              <a:t>转移到当前逻辑段之外的程序位置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827584" y="5301208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       根据转移目的地</a:t>
            </a:r>
            <a:r>
              <a:rPr lang="en-US" altLang="zh-CN" sz="2400" b="1" dirty="0"/>
              <a:t>OPRD</a:t>
            </a:r>
            <a:r>
              <a:rPr lang="zh-CN" altLang="en-US" sz="2400" b="1" dirty="0"/>
              <a:t>的提供方式一般分为直接寻址和间接寻址两种形式。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94A0C3F-0B36-4E6C-9557-4CD830BFAD21}" type="slidenum">
              <a:rPr lang="zh-CN" altLang="en-US"/>
              <a:pPr>
                <a:defRPr/>
              </a:pPr>
              <a:t>58</a:t>
            </a:fld>
            <a:endParaRPr lang="en-US" altLang="zh-CN"/>
          </a:p>
        </p:txBody>
      </p:sp>
      <p:sp>
        <p:nvSpPr>
          <p:cNvPr id="60419" name="Rectangle 3074"/>
          <p:cNvSpPr>
            <a:spLocks noGrp="1" noChangeArrowheads="1"/>
          </p:cNvSpPr>
          <p:nvPr>
            <p:ph type="title"/>
          </p:nvPr>
        </p:nvSpPr>
        <p:spPr>
          <a:xfrm>
            <a:off x="1150938" y="604838"/>
            <a:ext cx="7793037" cy="1071562"/>
          </a:xfrm>
        </p:spPr>
        <p:txBody>
          <a:bodyPr/>
          <a:lstStyle/>
          <a:p>
            <a:pPr eaLnBrk="1" hangingPunct="1"/>
            <a:r>
              <a:rPr lang="zh-CN" altLang="en-US" dirty="0"/>
              <a:t>直接寻址方式转移</a:t>
            </a:r>
          </a:p>
        </p:txBody>
      </p:sp>
      <p:sp>
        <p:nvSpPr>
          <p:cNvPr id="112643" name="Rectangle 3075"/>
          <p:cNvSpPr>
            <a:spLocks noGrp="1" noChangeArrowheads="1"/>
          </p:cNvSpPr>
          <p:nvPr>
            <p:ph type="body" idx="1"/>
          </p:nvPr>
        </p:nvSpPr>
        <p:spPr>
          <a:xfrm>
            <a:off x="755650" y="1772816"/>
            <a:ext cx="8388350" cy="2736577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转移的</a:t>
            </a:r>
            <a:r>
              <a:rPr lang="zh-CN" altLang="en-US" sz="2400" dirty="0">
                <a:solidFill>
                  <a:schemeClr val="tx1"/>
                </a:solidFill>
              </a:rPr>
              <a:t>目的地</a:t>
            </a:r>
            <a:r>
              <a:rPr lang="en-US" altLang="zh-CN" sz="2400" dirty="0">
                <a:solidFill>
                  <a:schemeClr val="tx1"/>
                </a:solidFill>
              </a:rPr>
              <a:t>OPRD</a:t>
            </a:r>
            <a:r>
              <a:rPr lang="zh-CN" altLang="en-US" sz="2400" dirty="0">
                <a:solidFill>
                  <a:schemeClr val="tx1"/>
                </a:solidFill>
              </a:rPr>
              <a:t>为所在程序中的一个标号</a:t>
            </a:r>
            <a:endParaRPr lang="zh-CN" altLang="en-US" sz="2400" dirty="0"/>
          </a:p>
          <a:p>
            <a:pPr lvl="1" eaLnBrk="1" hangingPunct="1"/>
            <a:r>
              <a:rPr lang="zh-CN" altLang="en-US" sz="2000" dirty="0">
                <a:solidFill>
                  <a:schemeClr val="tx1"/>
                </a:solidFill>
              </a:rPr>
              <a:t>短转移：</a:t>
            </a:r>
            <a:r>
              <a:rPr lang="en-US" altLang="zh-CN" sz="2000" dirty="0">
                <a:solidFill>
                  <a:schemeClr val="tx1"/>
                </a:solidFill>
              </a:rPr>
              <a:t>JMP</a:t>
            </a:r>
            <a:r>
              <a:rPr lang="zh-CN" altLang="en-US" sz="2000" dirty="0">
                <a:solidFill>
                  <a:schemeClr val="tx1"/>
                </a:solidFill>
              </a:rPr>
              <a:t>指令与目的地</a:t>
            </a:r>
            <a:r>
              <a:rPr lang="en-US" altLang="zh-CN" sz="2000" dirty="0">
                <a:solidFill>
                  <a:schemeClr val="tx1"/>
                </a:solidFill>
              </a:rPr>
              <a:t>OPRD</a:t>
            </a:r>
            <a:r>
              <a:rPr lang="zh-CN" altLang="en-US" sz="2000" dirty="0">
                <a:solidFill>
                  <a:schemeClr val="tx1"/>
                </a:solidFill>
              </a:rPr>
              <a:t>之间的距离为</a:t>
            </a:r>
            <a:r>
              <a:rPr lang="en-US" altLang="zh-CN" sz="2000" dirty="0">
                <a:solidFill>
                  <a:schemeClr val="tx1"/>
                </a:solidFill>
              </a:rPr>
              <a:t>-128~+127</a:t>
            </a:r>
            <a:r>
              <a:rPr lang="zh-CN" altLang="en-US" sz="2000" dirty="0">
                <a:solidFill>
                  <a:schemeClr val="tx1"/>
                </a:solidFill>
              </a:rPr>
              <a:t>字节，指令长度为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个字节，第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个字节就是距离，称为</a:t>
            </a:r>
            <a:r>
              <a:rPr lang="zh-CN" altLang="en-US" sz="2000" dirty="0">
                <a:solidFill>
                  <a:srgbClr val="FF0000"/>
                </a:solidFill>
              </a:rPr>
              <a:t>位移量</a:t>
            </a:r>
            <a:r>
              <a:rPr lang="zh-CN" altLang="en-US" sz="2000" dirty="0">
                <a:solidFill>
                  <a:schemeClr val="tx1"/>
                </a:solidFill>
              </a:rPr>
              <a:t>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 eaLnBrk="1" hangingPunct="1"/>
            <a:r>
              <a:rPr lang="zh-CN" altLang="en-US" sz="2000" dirty="0">
                <a:solidFill>
                  <a:schemeClr val="tx1"/>
                </a:solidFill>
              </a:rPr>
              <a:t>近转移：距离超过</a:t>
            </a:r>
            <a:r>
              <a:rPr lang="en-US" altLang="zh-CN" sz="2000" dirty="0">
                <a:solidFill>
                  <a:schemeClr val="tx1"/>
                </a:solidFill>
              </a:rPr>
              <a:t>-128~+127</a:t>
            </a:r>
            <a:r>
              <a:rPr lang="zh-CN" altLang="en-US" sz="2000" dirty="0">
                <a:solidFill>
                  <a:schemeClr val="tx1"/>
                </a:solidFill>
              </a:rPr>
              <a:t>字节时，指令长度为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个字节，</a:t>
            </a:r>
            <a:r>
              <a:rPr lang="zh-CN" altLang="en-US" sz="2000" dirty="0">
                <a:solidFill>
                  <a:srgbClr val="FF0000"/>
                </a:solidFill>
              </a:rPr>
              <a:t>位移量</a:t>
            </a:r>
            <a:r>
              <a:rPr lang="zh-CN" altLang="en-US" sz="2000" dirty="0">
                <a:solidFill>
                  <a:schemeClr val="tx1"/>
                </a:solidFill>
              </a:rPr>
              <a:t>为</a:t>
            </a:r>
            <a:r>
              <a:rPr lang="en-US" altLang="zh-CN" sz="2000" dirty="0">
                <a:solidFill>
                  <a:schemeClr val="tx1"/>
                </a:solidFill>
              </a:rPr>
              <a:t>32</a:t>
            </a:r>
            <a:r>
              <a:rPr lang="zh-CN" altLang="en-US" sz="2000" dirty="0">
                <a:solidFill>
                  <a:schemeClr val="tx1"/>
                </a:solidFill>
              </a:rPr>
              <a:t>位（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个字节），转移距离为</a:t>
            </a:r>
            <a:r>
              <a:rPr lang="en-US" altLang="zh-CN" sz="2000" dirty="0">
                <a:solidFill>
                  <a:schemeClr val="tx1"/>
                </a:solidFill>
              </a:rPr>
              <a:t>-2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31</a:t>
            </a:r>
            <a:r>
              <a:rPr lang="en-US" altLang="zh-CN" sz="2000" dirty="0">
                <a:solidFill>
                  <a:schemeClr val="tx1"/>
                </a:solidFill>
              </a:rPr>
              <a:t>~+2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31</a:t>
            </a:r>
            <a:r>
              <a:rPr lang="en-US" altLang="zh-CN" sz="2000" dirty="0">
                <a:solidFill>
                  <a:schemeClr val="tx1"/>
                </a:solidFill>
              </a:rPr>
              <a:t>-1</a:t>
            </a:r>
            <a:r>
              <a:rPr lang="zh-CN" altLang="en-US" sz="2000" dirty="0">
                <a:solidFill>
                  <a:schemeClr val="tx1"/>
                </a:solidFill>
              </a:rPr>
              <a:t>字节。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chemeClr val="tx1"/>
                </a:solidFill>
              </a:rPr>
              <a:t>JMP</a:t>
            </a:r>
            <a:r>
              <a:rPr lang="zh-CN" altLang="en-US" sz="2400" dirty="0">
                <a:solidFill>
                  <a:schemeClr val="tx1"/>
                </a:solidFill>
              </a:rPr>
              <a:t>指令与目的地</a:t>
            </a:r>
            <a:r>
              <a:rPr lang="en-US" altLang="zh-CN" sz="2400" dirty="0">
                <a:solidFill>
                  <a:schemeClr val="tx1"/>
                </a:solidFill>
              </a:rPr>
              <a:t>OPRD</a:t>
            </a:r>
            <a:r>
              <a:rPr lang="zh-CN" altLang="en-US" sz="2400" dirty="0">
                <a:solidFill>
                  <a:schemeClr val="tx1"/>
                </a:solidFill>
              </a:rPr>
              <a:t>之间的距离计算是以</a:t>
            </a:r>
            <a:r>
              <a:rPr lang="en-US" altLang="zh-CN" sz="2400" dirty="0">
                <a:solidFill>
                  <a:schemeClr val="tx1"/>
                </a:solidFill>
              </a:rPr>
              <a:t>JMP</a:t>
            </a:r>
            <a:r>
              <a:rPr lang="zh-CN" altLang="en-US" sz="2400" dirty="0">
                <a:solidFill>
                  <a:schemeClr val="tx1"/>
                </a:solidFill>
              </a:rPr>
              <a:t>指令的下一条指令的起始地址为起点。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chemeClr val="tx1"/>
                </a:solidFill>
              </a:rPr>
              <a:t>如果是相对本</a:t>
            </a:r>
            <a:r>
              <a:rPr lang="en-US" altLang="zh-CN" sz="2400" dirty="0">
                <a:solidFill>
                  <a:schemeClr val="tx1"/>
                </a:solidFill>
              </a:rPr>
              <a:t>JMP</a:t>
            </a:r>
            <a:r>
              <a:rPr lang="zh-CN" altLang="en-US" sz="2400" dirty="0">
                <a:solidFill>
                  <a:schemeClr val="tx1"/>
                </a:solidFill>
              </a:rPr>
              <a:t>指令的地址计算，则还要加上</a:t>
            </a:r>
            <a:r>
              <a:rPr lang="en-US" altLang="zh-CN" sz="2400" dirty="0">
                <a:solidFill>
                  <a:schemeClr val="tx1"/>
                </a:solidFill>
              </a:rPr>
              <a:t>JMP</a:t>
            </a:r>
            <a:r>
              <a:rPr lang="zh-CN" altLang="en-US" sz="2400" dirty="0">
                <a:solidFill>
                  <a:schemeClr val="tx1"/>
                </a:solidFill>
              </a:rPr>
              <a:t>指令的长度，即：</a:t>
            </a:r>
            <a:endParaRPr lang="en-US" altLang="zh-CN" sz="2400" dirty="0">
              <a:solidFill>
                <a:schemeClr val="tx1"/>
              </a:solidFill>
            </a:endParaRPr>
          </a:p>
          <a:p>
            <a:pPr marL="400050" lvl="1" indent="0" eaLnBrk="1" hangingPunct="1"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短转移距离为</a:t>
            </a:r>
            <a:r>
              <a:rPr lang="en-US" altLang="zh-CN" sz="2000" dirty="0">
                <a:solidFill>
                  <a:srgbClr val="FF0000"/>
                </a:solidFill>
              </a:rPr>
              <a:t>-126~+129</a:t>
            </a:r>
            <a:r>
              <a:rPr lang="zh-CN" altLang="en-US" sz="2000" dirty="0">
                <a:solidFill>
                  <a:srgbClr val="FF0000"/>
                </a:solidFill>
              </a:rPr>
              <a:t>字节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400050" lvl="1" indent="0" eaLnBrk="1" hangingPunct="1">
              <a:buNone/>
            </a:pPr>
            <a:r>
              <a:rPr lang="en-US" altLang="zh-CN" sz="2000" dirty="0">
                <a:solidFill>
                  <a:srgbClr val="FF0000"/>
                </a:solidFill>
              </a:rPr>
              <a:t>    </a:t>
            </a:r>
            <a:r>
              <a:rPr lang="zh-CN" altLang="en-US" sz="2000" dirty="0">
                <a:solidFill>
                  <a:srgbClr val="FF0000"/>
                </a:solidFill>
              </a:rPr>
              <a:t>近转移距离为</a:t>
            </a:r>
            <a:r>
              <a:rPr lang="en-US" altLang="zh-CN" sz="2000" dirty="0">
                <a:solidFill>
                  <a:srgbClr val="FF0000"/>
                </a:solidFill>
              </a:rPr>
              <a:t>-2</a:t>
            </a:r>
            <a:r>
              <a:rPr lang="en-US" altLang="zh-CN" sz="2000" baseline="30000" dirty="0">
                <a:solidFill>
                  <a:srgbClr val="FF0000"/>
                </a:solidFill>
              </a:rPr>
              <a:t>31</a:t>
            </a:r>
            <a:r>
              <a:rPr lang="en-US" altLang="zh-CN" sz="2000" dirty="0">
                <a:solidFill>
                  <a:srgbClr val="FF0000"/>
                </a:solidFill>
              </a:rPr>
              <a:t>+5~+2</a:t>
            </a:r>
            <a:r>
              <a:rPr lang="en-US" altLang="zh-CN" sz="2000" baseline="30000" dirty="0">
                <a:solidFill>
                  <a:srgbClr val="FF0000"/>
                </a:solidFill>
              </a:rPr>
              <a:t>31</a:t>
            </a:r>
            <a:r>
              <a:rPr lang="en-US" altLang="zh-CN" sz="2000" dirty="0">
                <a:solidFill>
                  <a:srgbClr val="FF0000"/>
                </a:solidFill>
              </a:rPr>
              <a:t>+5</a:t>
            </a:r>
            <a:r>
              <a:rPr lang="zh-CN" altLang="en-US" sz="2000" dirty="0">
                <a:solidFill>
                  <a:srgbClr val="FF0000"/>
                </a:solidFill>
              </a:rPr>
              <a:t>字节</a:t>
            </a:r>
            <a:endParaRPr lang="en-US" altLang="zh-CN" sz="2000" dirty="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0070C0"/>
                </a:solidFill>
              </a:rPr>
              <a:t>执行</a:t>
            </a:r>
            <a:r>
              <a:rPr lang="en-US" altLang="zh-CN" sz="2400" dirty="0">
                <a:solidFill>
                  <a:srgbClr val="0070C0"/>
                </a:solidFill>
              </a:rPr>
              <a:t>JMP</a:t>
            </a:r>
            <a:r>
              <a:rPr lang="zh-CN" altLang="en-US" sz="2400" dirty="0">
                <a:solidFill>
                  <a:srgbClr val="0070C0"/>
                </a:solidFill>
              </a:rPr>
              <a:t>后 </a:t>
            </a:r>
            <a:r>
              <a:rPr lang="en-US" altLang="zh-CN" sz="2400" dirty="0">
                <a:solidFill>
                  <a:srgbClr val="FF0000"/>
                </a:solidFill>
              </a:rPr>
              <a:t>EIP=EIP</a:t>
            </a:r>
            <a:r>
              <a:rPr lang="zh-CN" altLang="en-US" sz="2400" dirty="0">
                <a:solidFill>
                  <a:srgbClr val="FF0000"/>
                </a:solidFill>
              </a:rPr>
              <a:t>当前值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zh-CN" altLang="en-US" sz="2400" dirty="0">
                <a:solidFill>
                  <a:srgbClr val="FF0000"/>
                </a:solidFill>
              </a:rPr>
              <a:t>位移量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26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C736FE-8CF0-47F0-AEC0-246061820059}" type="slidenum">
              <a:rPr lang="zh-CN" altLang="en-US"/>
              <a:pPr>
                <a:defRPr/>
              </a:pPr>
              <a:t>59</a:t>
            </a:fld>
            <a:endParaRPr lang="en-US" altLang="zh-CN"/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直接寻址方式转移示例</a:t>
            </a:r>
          </a:p>
        </p:txBody>
      </p:sp>
      <p:sp>
        <p:nvSpPr>
          <p:cNvPr id="215044" name="Rectangle 4"/>
          <p:cNvSpPr>
            <a:spLocks noChangeArrowheads="1"/>
          </p:cNvSpPr>
          <p:nvPr/>
        </p:nvSpPr>
        <p:spPr bwMode="auto">
          <a:xfrm>
            <a:off x="6593730" y="1669713"/>
            <a:ext cx="1524000" cy="3657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045" name="Line 5"/>
          <p:cNvSpPr>
            <a:spLocks noChangeShapeType="1"/>
          </p:cNvSpPr>
          <p:nvPr/>
        </p:nvSpPr>
        <p:spPr bwMode="auto">
          <a:xfrm>
            <a:off x="6593730" y="24317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46" name="Line 6"/>
          <p:cNvSpPr>
            <a:spLocks noChangeShapeType="1"/>
          </p:cNvSpPr>
          <p:nvPr/>
        </p:nvSpPr>
        <p:spPr bwMode="auto">
          <a:xfrm>
            <a:off x="6593730" y="28889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47" name="Line 7"/>
          <p:cNvSpPr>
            <a:spLocks noChangeShapeType="1"/>
          </p:cNvSpPr>
          <p:nvPr/>
        </p:nvSpPr>
        <p:spPr bwMode="auto">
          <a:xfrm>
            <a:off x="6593730" y="33461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48" name="Line 8"/>
          <p:cNvSpPr>
            <a:spLocks noChangeShapeType="1"/>
          </p:cNvSpPr>
          <p:nvPr/>
        </p:nvSpPr>
        <p:spPr bwMode="auto">
          <a:xfrm>
            <a:off x="6593730" y="41843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49" name="Line 9"/>
          <p:cNvSpPr>
            <a:spLocks noChangeShapeType="1"/>
          </p:cNvSpPr>
          <p:nvPr/>
        </p:nvSpPr>
        <p:spPr bwMode="auto">
          <a:xfrm>
            <a:off x="6593730" y="46415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50" name="Text Box 10"/>
          <p:cNvSpPr txBox="1">
            <a:spLocks noChangeArrowheads="1"/>
          </p:cNvSpPr>
          <p:nvPr/>
        </p:nvSpPr>
        <p:spPr bwMode="auto">
          <a:xfrm>
            <a:off x="6898530" y="2431713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JMP</a:t>
            </a:r>
          </a:p>
        </p:txBody>
      </p:sp>
      <p:sp>
        <p:nvSpPr>
          <p:cNvPr id="215051" name="Text Box 11"/>
          <p:cNvSpPr txBox="1">
            <a:spLocks noChangeArrowheads="1"/>
          </p:cNvSpPr>
          <p:nvPr/>
        </p:nvSpPr>
        <p:spPr bwMode="auto">
          <a:xfrm>
            <a:off x="5461843" y="4295437"/>
            <a:ext cx="1038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Label</a:t>
            </a:r>
          </a:p>
        </p:txBody>
      </p:sp>
      <p:sp>
        <p:nvSpPr>
          <p:cNvPr id="215052" name="Text Box 12"/>
          <p:cNvSpPr txBox="1">
            <a:spLocks noChangeArrowheads="1"/>
          </p:cNvSpPr>
          <p:nvPr/>
        </p:nvSpPr>
        <p:spPr bwMode="auto">
          <a:xfrm>
            <a:off x="7050930" y="35747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5053" name="Text Box 13"/>
          <p:cNvSpPr txBox="1">
            <a:spLocks noChangeArrowheads="1"/>
          </p:cNvSpPr>
          <p:nvPr/>
        </p:nvSpPr>
        <p:spPr bwMode="auto">
          <a:xfrm>
            <a:off x="7050930" y="47939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5054" name="Text Box 14"/>
          <p:cNvSpPr txBox="1">
            <a:spLocks noChangeArrowheads="1"/>
          </p:cNvSpPr>
          <p:nvPr/>
        </p:nvSpPr>
        <p:spPr bwMode="auto">
          <a:xfrm>
            <a:off x="7050930" y="18221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5055" name="AutoShape 15"/>
          <p:cNvSpPr>
            <a:spLocks/>
          </p:cNvSpPr>
          <p:nvPr/>
        </p:nvSpPr>
        <p:spPr bwMode="auto">
          <a:xfrm>
            <a:off x="8270130" y="1898313"/>
            <a:ext cx="228600" cy="3124200"/>
          </a:xfrm>
          <a:prstGeom prst="rightBrace">
            <a:avLst>
              <a:gd name="adj1" fmla="val 11388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5056" name="Text Box 16"/>
          <p:cNvSpPr txBox="1">
            <a:spLocks noChangeArrowheads="1"/>
          </p:cNvSpPr>
          <p:nvPr/>
        </p:nvSpPr>
        <p:spPr bwMode="auto">
          <a:xfrm>
            <a:off x="8651130" y="2844463"/>
            <a:ext cx="461963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代码段</a:t>
            </a:r>
          </a:p>
        </p:txBody>
      </p:sp>
      <p:sp>
        <p:nvSpPr>
          <p:cNvPr id="215057" name="Line 17"/>
          <p:cNvSpPr>
            <a:spLocks noChangeShapeType="1"/>
          </p:cNvSpPr>
          <p:nvPr/>
        </p:nvSpPr>
        <p:spPr bwMode="auto">
          <a:xfrm>
            <a:off x="5523755" y="3498513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58" name="Line 18"/>
          <p:cNvSpPr>
            <a:spLocks noChangeShapeType="1"/>
          </p:cNvSpPr>
          <p:nvPr/>
        </p:nvSpPr>
        <p:spPr bwMode="auto">
          <a:xfrm>
            <a:off x="5526930" y="4295437"/>
            <a:ext cx="9144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59" name="Line 19"/>
          <p:cNvSpPr>
            <a:spLocks noChangeShapeType="1"/>
          </p:cNvSpPr>
          <p:nvPr/>
        </p:nvSpPr>
        <p:spPr bwMode="auto">
          <a:xfrm>
            <a:off x="5980955" y="3550701"/>
            <a:ext cx="0" cy="728861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5060" name="AutoShape 20"/>
          <p:cNvSpPr>
            <a:spLocks/>
          </p:cNvSpPr>
          <p:nvPr/>
        </p:nvSpPr>
        <p:spPr bwMode="auto">
          <a:xfrm>
            <a:off x="4210893" y="3828712"/>
            <a:ext cx="1009650" cy="473075"/>
          </a:xfrm>
          <a:prstGeom prst="borderCallout1">
            <a:avLst>
              <a:gd name="adj1" fmla="val 24162"/>
              <a:gd name="adj2" fmla="val 107546"/>
              <a:gd name="adj3" fmla="val 13086"/>
              <a:gd name="adj4" fmla="val 168240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lg" len="lg"/>
            <a:tailEnd type="none" w="sm" len="sm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位移量</a:t>
            </a:r>
          </a:p>
        </p:txBody>
      </p:sp>
      <p:sp>
        <p:nvSpPr>
          <p:cNvPr id="215062" name="Text Box 22"/>
          <p:cNvSpPr txBox="1">
            <a:spLocks noChangeArrowheads="1"/>
          </p:cNvSpPr>
          <p:nvPr/>
        </p:nvSpPr>
        <p:spPr bwMode="auto">
          <a:xfrm>
            <a:off x="1042988" y="2133600"/>
            <a:ext cx="23050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chemeClr val="tx2"/>
                </a:solidFill>
              </a:rPr>
              <a:t>JMP  Label</a:t>
            </a:r>
            <a:endParaRPr lang="zh-CN" altLang="en-US" sz="2800" b="1">
              <a:solidFill>
                <a:schemeClr val="tx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85434" y="2917457"/>
            <a:ext cx="1069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3"/>
                </a:solidFill>
              </a:rPr>
              <a:t>位移量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251520" y="2704900"/>
            <a:ext cx="63422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b="1" dirty="0"/>
              <a:t>Label: </a:t>
            </a:r>
            <a:r>
              <a:rPr lang="zh-CN" altLang="en-US" sz="2400" b="1" dirty="0"/>
              <a:t>汇编语言程序中是一个符号</a:t>
            </a:r>
            <a:r>
              <a:rPr lang="en-US" altLang="zh-CN" sz="2400" b="1" dirty="0"/>
              <a:t>(</a:t>
            </a:r>
            <a:r>
              <a:rPr lang="zh-CN" altLang="en-US" sz="2400" b="1" dirty="0"/>
              <a:t>标号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，表示一个存储器地址。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204465" y="4471738"/>
            <a:ext cx="52918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/>
              <a:t>装入内存时，</a:t>
            </a:r>
            <a:r>
              <a:rPr lang="en-US" altLang="zh-CN" sz="2400" b="1" dirty="0"/>
              <a:t>Label</a:t>
            </a:r>
            <a:r>
              <a:rPr lang="zh-CN" altLang="en-US" sz="2400" b="1" dirty="0"/>
              <a:t>已经被汇编成一个</a:t>
            </a:r>
            <a:r>
              <a:rPr lang="en-US" altLang="zh-CN" sz="2400" b="1" dirty="0"/>
              <a:t>8</a:t>
            </a:r>
            <a:r>
              <a:rPr lang="zh-CN" altLang="en-US" sz="2400" b="1" dirty="0"/>
              <a:t>位或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位的</a:t>
            </a:r>
            <a:r>
              <a:rPr lang="zh-CN" altLang="en-US" sz="2400" b="1" dirty="0">
                <a:solidFill>
                  <a:srgbClr val="FF0000"/>
                </a:solidFill>
              </a:rPr>
              <a:t>位移量</a:t>
            </a:r>
            <a:r>
              <a:rPr lang="zh-CN" altLang="en-US" sz="2400" b="1" dirty="0"/>
              <a:t>。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183902" y="5318551"/>
            <a:ext cx="6171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/>
              <a:t>位移量表示</a:t>
            </a:r>
            <a:r>
              <a:rPr lang="en-US" altLang="zh-CN" sz="2400" b="1" dirty="0"/>
              <a:t>JMP</a:t>
            </a:r>
            <a:r>
              <a:rPr lang="zh-CN" altLang="en-US" sz="2400" b="1" dirty="0"/>
              <a:t>指令的下一条指令到</a:t>
            </a:r>
            <a:r>
              <a:rPr lang="en-US" altLang="zh-CN" sz="2400" b="1" dirty="0"/>
              <a:t>Label</a:t>
            </a:r>
            <a:r>
              <a:rPr lang="zh-CN" altLang="en-US" sz="2400" b="1" dirty="0"/>
              <a:t>地址之间的字节单元数。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5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15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5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150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15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215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1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4" grpId="0" animBg="1"/>
      <p:bldP spid="215045" grpId="0" animBg="1"/>
      <p:bldP spid="215046" grpId="0" animBg="1"/>
      <p:bldP spid="215047" grpId="0" animBg="1"/>
      <p:bldP spid="215048" grpId="0" animBg="1"/>
      <p:bldP spid="215049" grpId="0" animBg="1"/>
      <p:bldP spid="215050" grpId="0"/>
      <p:bldP spid="215051" grpId="0"/>
      <p:bldP spid="215052" grpId="0"/>
      <p:bldP spid="215053" grpId="0"/>
      <p:bldP spid="215054" grpId="0"/>
      <p:bldP spid="215055" grpId="0" animBg="1"/>
      <p:bldP spid="215056" grpId="0"/>
      <p:bldP spid="215057" grpId="0" animBg="1"/>
      <p:bldP spid="215058" grpId="0" animBg="1"/>
      <p:bldP spid="215059" grpId="0" animBg="1"/>
      <p:bldP spid="215060" grpId="0" animBg="1"/>
      <p:bldP spid="215062" grpId="0"/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4D7F5F-4F05-4FC4-A276-1097112F0950}" type="slidenum">
              <a:rPr lang="zh-CN" altLang="en-US"/>
              <a:pPr>
                <a:defRPr/>
              </a:pPr>
              <a:t>6</a:t>
            </a:fld>
            <a:endParaRPr lang="en-US" altLang="zh-CN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与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指令的应用</a:t>
            </a:r>
            <a:endParaRPr lang="zh-CN" altLang="en-US" u="sng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2060575"/>
            <a:ext cx="7920037" cy="4032250"/>
          </a:xfrm>
        </p:spPr>
        <p:txBody>
          <a:bodyPr/>
          <a:lstStyle/>
          <a:p>
            <a:pPr>
              <a:spcAft>
                <a:spcPts val="100"/>
              </a:spcAft>
            </a:pPr>
            <a:r>
              <a:rPr lang="zh-CN" altLang="en-US" dirty="0"/>
              <a:t>实现两操作数按位相与的运算</a:t>
            </a:r>
          </a:p>
          <a:p>
            <a:pPr lvl="1" eaLnBrk="1" hangingPunct="1">
              <a:lnSpc>
                <a:spcPct val="120000"/>
              </a:lnSpc>
              <a:spcAft>
                <a:spcPct val="40000"/>
              </a:spcAft>
            </a:pPr>
            <a:r>
              <a:rPr lang="en-US" altLang="zh-CN" dirty="0"/>
              <a:t>AND  BL，[ESI]</a:t>
            </a:r>
            <a:endParaRPr lang="zh-CN" altLang="en-US" dirty="0"/>
          </a:p>
          <a:p>
            <a:pPr>
              <a:spcAft>
                <a:spcPts val="100"/>
              </a:spcAft>
            </a:pPr>
            <a:r>
              <a:rPr lang="zh-CN" altLang="en-US" dirty="0"/>
              <a:t>使目标操作数的某些位不变，某些位清零</a:t>
            </a:r>
          </a:p>
          <a:p>
            <a:pPr lvl="1">
              <a:spcAft>
                <a:spcPts val="1300"/>
              </a:spcAft>
            </a:pPr>
            <a:r>
              <a:rPr lang="en-US" altLang="zh-CN" dirty="0"/>
              <a:t>AND  AL，0FH</a:t>
            </a:r>
            <a:endParaRPr lang="zh-CN" altLang="en-US" dirty="0"/>
          </a:p>
          <a:p>
            <a:r>
              <a:rPr lang="zh-CN" altLang="en-US" dirty="0"/>
              <a:t>在操作数不变的 情况下使</a:t>
            </a:r>
            <a:r>
              <a:rPr lang="en-US" altLang="zh-CN" dirty="0"/>
              <a:t>CF</a:t>
            </a:r>
            <a:r>
              <a:rPr lang="zh-CN" altLang="en-US" dirty="0"/>
              <a:t>和</a:t>
            </a:r>
            <a:r>
              <a:rPr lang="en-US" altLang="zh-CN" dirty="0"/>
              <a:t>OF</a:t>
            </a:r>
            <a:r>
              <a:rPr lang="zh-CN" altLang="en-US" dirty="0"/>
              <a:t>清零</a:t>
            </a:r>
          </a:p>
          <a:p>
            <a:pPr lvl="1"/>
            <a:r>
              <a:rPr lang="en-US" altLang="zh-CN" dirty="0"/>
              <a:t>AND  AX，AX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1FF4B6-2501-4D0A-8759-E42983F75966}" type="slidenum">
              <a:rPr lang="zh-CN" altLang="en-US"/>
              <a:pPr>
                <a:defRPr/>
              </a:pPr>
              <a:t>60</a:t>
            </a:fld>
            <a:endParaRPr lang="en-US" altLang="zh-CN"/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间接寻址方式转移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088" y="1989138"/>
            <a:ext cx="7632700" cy="4265612"/>
          </a:xfrm>
        </p:spPr>
        <p:txBody>
          <a:bodyPr/>
          <a:lstStyle/>
          <a:p>
            <a:pPr eaLnBrk="1" hangingPunct="1">
              <a:spcBef>
                <a:spcPct val="40000"/>
              </a:spcBef>
              <a:spcAft>
                <a:spcPct val="10000"/>
              </a:spcAft>
            </a:pPr>
            <a:r>
              <a:rPr lang="zh-CN" altLang="en-US" sz="2400" dirty="0"/>
              <a:t>间接寻址转移的目的地址存放在某个</a:t>
            </a:r>
            <a:r>
              <a:rPr lang="en-US" altLang="zh-CN" sz="2400" dirty="0"/>
              <a:t>32</a:t>
            </a:r>
            <a:r>
              <a:rPr lang="zh-CN" altLang="en-US" sz="2400" dirty="0"/>
              <a:t>位通用寄存器或存储器的某双字单元中。</a:t>
            </a:r>
            <a:endParaRPr lang="en-US" altLang="zh-CN" sz="2400" dirty="0"/>
          </a:p>
          <a:p>
            <a:pPr eaLnBrk="1" hangingPunct="1">
              <a:spcBef>
                <a:spcPct val="40000"/>
              </a:spcBef>
              <a:spcAft>
                <a:spcPct val="10000"/>
              </a:spcAft>
            </a:pPr>
            <a:r>
              <a:rPr lang="zh-CN" altLang="en-US" sz="2400" dirty="0">
                <a:solidFill>
                  <a:srgbClr val="0070C0"/>
                </a:solidFill>
              </a:rPr>
              <a:t>执行</a:t>
            </a:r>
            <a:r>
              <a:rPr lang="en-US" altLang="zh-CN" sz="2400" dirty="0">
                <a:solidFill>
                  <a:srgbClr val="0070C0"/>
                </a:solidFill>
              </a:rPr>
              <a:t>JMP</a:t>
            </a:r>
            <a:r>
              <a:rPr lang="zh-CN" altLang="en-US" sz="2400" dirty="0">
                <a:solidFill>
                  <a:srgbClr val="0070C0"/>
                </a:solidFill>
              </a:rPr>
              <a:t>后 </a:t>
            </a:r>
            <a:r>
              <a:rPr lang="en-US" altLang="zh-CN" sz="2400" dirty="0">
                <a:solidFill>
                  <a:srgbClr val="FF0000"/>
                </a:solidFill>
              </a:rPr>
              <a:t>EIP=32</a:t>
            </a:r>
            <a:r>
              <a:rPr lang="zh-CN" altLang="en-US" sz="2400" dirty="0">
                <a:solidFill>
                  <a:srgbClr val="FF0000"/>
                </a:solidFill>
              </a:rPr>
              <a:t>位通用寄存器或双字单元的内容</a:t>
            </a:r>
            <a:endParaRPr lang="zh-CN" altLang="en-US" sz="2400" dirty="0"/>
          </a:p>
          <a:p>
            <a:pPr eaLnBrk="1" hangingPunct="1">
              <a:spcBef>
                <a:spcPct val="40000"/>
              </a:spcBef>
            </a:pPr>
            <a:r>
              <a:rPr lang="zh-CN" altLang="en-US" sz="2400" dirty="0"/>
              <a:t>例</a:t>
            </a:r>
            <a:r>
              <a:rPr lang="en-US" altLang="zh-CN" sz="2400" dirty="0"/>
              <a:t>1</a:t>
            </a:r>
            <a:r>
              <a:rPr lang="zh-CN" altLang="en-US" sz="2400" dirty="0"/>
              <a:t>：</a:t>
            </a:r>
          </a:p>
          <a:p>
            <a:pPr marL="457200" lvl="1" indent="0" eaLnBrk="1" hangingPunct="1">
              <a:spcBef>
                <a:spcPct val="10000"/>
              </a:spcBef>
              <a:buNone/>
            </a:pPr>
            <a:r>
              <a:rPr lang="en-US" altLang="zh-CN" dirty="0">
                <a:latin typeface="Times New Roman" pitchFamily="18" charset="0"/>
              </a:rPr>
              <a:t>JMP  EBX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000" dirty="0">
                <a:latin typeface="Times New Roman" pitchFamily="18" charset="0"/>
              </a:rPr>
              <a:t>若：</a:t>
            </a:r>
            <a:r>
              <a:rPr lang="en-US" altLang="zh-CN" sz="2000" dirty="0">
                <a:latin typeface="Times New Roman" pitchFamily="18" charset="0"/>
              </a:rPr>
              <a:t>EBX=00123456H</a:t>
            </a:r>
          </a:p>
          <a:p>
            <a:pPr lvl="1" eaLnBrk="1" hangingPunct="1">
              <a:spcBef>
                <a:spcPct val="10000"/>
              </a:spcBef>
            </a:pPr>
            <a:r>
              <a:rPr lang="zh-CN" altLang="en-US" sz="2000" dirty="0"/>
              <a:t>则：转移的目的地址</a:t>
            </a:r>
            <a:r>
              <a:rPr lang="en-US" altLang="zh-CN" sz="2000" dirty="0"/>
              <a:t>EIP=00123456H</a:t>
            </a:r>
            <a:endParaRPr lang="en-US" altLang="zh-CN" sz="2000" dirty="0">
              <a:latin typeface="Times New Roman" pitchFamily="18" charset="0"/>
            </a:endParaRPr>
          </a:p>
        </p:txBody>
      </p:sp>
      <p:sp>
        <p:nvSpPr>
          <p:cNvPr id="114792" name="Rectangle 104"/>
          <p:cNvSpPr>
            <a:spLocks noChangeArrowheads="1"/>
          </p:cNvSpPr>
          <p:nvPr/>
        </p:nvSpPr>
        <p:spPr bwMode="auto">
          <a:xfrm>
            <a:off x="6559550" y="3375025"/>
            <a:ext cx="1524000" cy="31686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4793" name="Line 105"/>
          <p:cNvSpPr>
            <a:spLocks noChangeShapeType="1"/>
          </p:cNvSpPr>
          <p:nvPr/>
        </p:nvSpPr>
        <p:spPr bwMode="auto">
          <a:xfrm>
            <a:off x="6559550" y="39354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94" name="Line 106"/>
          <p:cNvSpPr>
            <a:spLocks noChangeShapeType="1"/>
          </p:cNvSpPr>
          <p:nvPr/>
        </p:nvSpPr>
        <p:spPr bwMode="auto">
          <a:xfrm>
            <a:off x="6559550" y="43926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95" name="Line 107"/>
          <p:cNvSpPr>
            <a:spLocks noChangeShapeType="1"/>
          </p:cNvSpPr>
          <p:nvPr/>
        </p:nvSpPr>
        <p:spPr bwMode="auto">
          <a:xfrm>
            <a:off x="6559550" y="48498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96" name="Line 108"/>
          <p:cNvSpPr>
            <a:spLocks noChangeShapeType="1"/>
          </p:cNvSpPr>
          <p:nvPr/>
        </p:nvSpPr>
        <p:spPr bwMode="auto">
          <a:xfrm>
            <a:off x="6559550" y="56880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97" name="Line 109"/>
          <p:cNvSpPr>
            <a:spLocks noChangeShapeType="1"/>
          </p:cNvSpPr>
          <p:nvPr/>
        </p:nvSpPr>
        <p:spPr bwMode="auto">
          <a:xfrm>
            <a:off x="6559550" y="6145213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4798" name="Text Box 110"/>
          <p:cNvSpPr txBox="1">
            <a:spLocks noChangeArrowheads="1"/>
          </p:cNvSpPr>
          <p:nvPr/>
        </p:nvSpPr>
        <p:spPr bwMode="auto">
          <a:xfrm>
            <a:off x="6864350" y="39354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JMP</a:t>
            </a:r>
          </a:p>
        </p:txBody>
      </p:sp>
      <p:sp>
        <p:nvSpPr>
          <p:cNvPr id="114799" name="Text Box 111"/>
          <p:cNvSpPr txBox="1">
            <a:spLocks noChangeArrowheads="1"/>
          </p:cNvSpPr>
          <p:nvPr/>
        </p:nvSpPr>
        <p:spPr bwMode="auto">
          <a:xfrm>
            <a:off x="7016750" y="507841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4801" name="Text Box 113"/>
          <p:cNvSpPr txBox="1">
            <a:spLocks noChangeArrowheads="1"/>
          </p:cNvSpPr>
          <p:nvPr/>
        </p:nvSpPr>
        <p:spPr bwMode="auto">
          <a:xfrm>
            <a:off x="7016750" y="34210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14802" name="AutoShape 114"/>
          <p:cNvSpPr>
            <a:spLocks/>
          </p:cNvSpPr>
          <p:nvPr/>
        </p:nvSpPr>
        <p:spPr bwMode="auto">
          <a:xfrm>
            <a:off x="8213725" y="3402013"/>
            <a:ext cx="250825" cy="2925762"/>
          </a:xfrm>
          <a:prstGeom prst="rightBrace">
            <a:avLst>
              <a:gd name="adj1" fmla="val 9720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4803" name="Text Box 115"/>
          <p:cNvSpPr txBox="1">
            <a:spLocks noChangeArrowheads="1"/>
          </p:cNvSpPr>
          <p:nvPr/>
        </p:nvSpPr>
        <p:spPr bwMode="auto">
          <a:xfrm>
            <a:off x="8574088" y="4311650"/>
            <a:ext cx="461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代码段</a:t>
            </a:r>
          </a:p>
        </p:txBody>
      </p:sp>
      <p:sp>
        <p:nvSpPr>
          <p:cNvPr id="114804" name="Text Box 116"/>
          <p:cNvSpPr txBox="1">
            <a:spLocks noChangeArrowheads="1"/>
          </p:cNvSpPr>
          <p:nvPr/>
        </p:nvSpPr>
        <p:spPr bwMode="auto">
          <a:xfrm>
            <a:off x="5148065" y="5715000"/>
            <a:ext cx="148133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00123456H</a:t>
            </a:r>
          </a:p>
        </p:txBody>
      </p:sp>
      <p:sp>
        <p:nvSpPr>
          <p:cNvPr id="114805" name="Text Box 117"/>
          <p:cNvSpPr txBox="1">
            <a:spLocks noChangeArrowheads="1"/>
          </p:cNvSpPr>
          <p:nvPr/>
        </p:nvSpPr>
        <p:spPr bwMode="auto">
          <a:xfrm>
            <a:off x="6875463" y="5715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MOV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4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14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4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4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1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1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148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1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148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148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1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6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14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792" grpId="0" animBg="1"/>
      <p:bldP spid="114793" grpId="0" animBg="1"/>
      <p:bldP spid="114794" grpId="0" animBg="1"/>
      <p:bldP spid="114795" grpId="0" animBg="1"/>
      <p:bldP spid="114796" grpId="0" animBg="1"/>
      <p:bldP spid="114797" grpId="0" animBg="1"/>
      <p:bldP spid="114798" grpId="0"/>
      <p:bldP spid="114799" grpId="0"/>
      <p:bldP spid="114801" grpId="0"/>
      <p:bldP spid="114802" grpId="0" animBg="1"/>
      <p:bldP spid="114803" grpId="0"/>
      <p:bldP spid="114804" grpId="0"/>
      <p:bldP spid="11480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</a:t>
            </a:r>
            <a:r>
              <a:rPr lang="en-US" altLang="zh-CN"/>
              <a:t>2</a:t>
            </a:r>
            <a:endParaRPr lang="en-US" altLang="zh-CN" dirty="0"/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2988" y="1989138"/>
            <a:ext cx="4989512" cy="1482725"/>
          </a:xfrm>
        </p:spPr>
        <p:txBody>
          <a:bodyPr/>
          <a:lstStyle/>
          <a:p>
            <a:pPr eaLnBrk="1" hangingPunct="1">
              <a:lnSpc>
                <a:spcPct val="115000"/>
              </a:lnSpc>
            </a:pPr>
            <a:r>
              <a:rPr lang="en-US" altLang="zh-CN" sz="2400">
                <a:latin typeface="Times New Roman" pitchFamily="18" charset="0"/>
              </a:rPr>
              <a:t>JMP DWORD  PTR[EAX]</a:t>
            </a:r>
            <a:endParaRPr lang="zh-CN" altLang="en-US" sz="2400"/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lang="zh-CN" altLang="en-US" sz="2400"/>
              <a:t>   设：</a:t>
            </a:r>
            <a:r>
              <a:rPr lang="en-US" altLang="zh-CN" sz="2400"/>
              <a:t>EAX=1200H</a:t>
            </a:r>
            <a:endParaRPr lang="en-US" altLang="zh-CN" sz="2400" dirty="0"/>
          </a:p>
        </p:txBody>
      </p:sp>
      <p:sp>
        <p:nvSpPr>
          <p:cNvPr id="216068" name="Rectangle 4"/>
          <p:cNvSpPr>
            <a:spLocks noChangeArrowheads="1"/>
          </p:cNvSpPr>
          <p:nvPr/>
        </p:nvSpPr>
        <p:spPr bwMode="auto">
          <a:xfrm>
            <a:off x="6518275" y="1052736"/>
            <a:ext cx="1524000" cy="4940424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6069" name="Line 5"/>
          <p:cNvSpPr>
            <a:spLocks noChangeShapeType="1"/>
          </p:cNvSpPr>
          <p:nvPr/>
        </p:nvSpPr>
        <p:spPr bwMode="auto">
          <a:xfrm>
            <a:off x="6518275" y="365908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70" name="Line 6"/>
          <p:cNvSpPr>
            <a:spLocks noChangeShapeType="1"/>
          </p:cNvSpPr>
          <p:nvPr/>
        </p:nvSpPr>
        <p:spPr bwMode="auto">
          <a:xfrm>
            <a:off x="6518275" y="409723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6518275" y="449728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6518275" y="510688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74" name="Text Box 10"/>
          <p:cNvSpPr txBox="1">
            <a:spLocks noChangeArrowheads="1"/>
          </p:cNvSpPr>
          <p:nvPr/>
        </p:nvSpPr>
        <p:spPr bwMode="auto">
          <a:xfrm>
            <a:off x="6823075" y="36590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JMP</a:t>
            </a:r>
          </a:p>
        </p:txBody>
      </p:sp>
      <p:sp>
        <p:nvSpPr>
          <p:cNvPr id="216075" name="Text Box 11"/>
          <p:cNvSpPr txBox="1">
            <a:spLocks noChangeArrowheads="1"/>
          </p:cNvSpPr>
          <p:nvPr/>
        </p:nvSpPr>
        <p:spPr bwMode="auto">
          <a:xfrm>
            <a:off x="7023100" y="45734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6076" name="Text Box 12"/>
          <p:cNvSpPr txBox="1">
            <a:spLocks noChangeArrowheads="1"/>
          </p:cNvSpPr>
          <p:nvPr/>
        </p:nvSpPr>
        <p:spPr bwMode="auto">
          <a:xfrm>
            <a:off x="7051675" y="5509319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6077" name="Text Box 13"/>
          <p:cNvSpPr txBox="1">
            <a:spLocks noChangeArrowheads="1"/>
          </p:cNvSpPr>
          <p:nvPr/>
        </p:nvSpPr>
        <p:spPr bwMode="auto">
          <a:xfrm>
            <a:off x="7051675" y="31256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16078" name="AutoShape 14"/>
          <p:cNvSpPr>
            <a:spLocks/>
          </p:cNvSpPr>
          <p:nvPr/>
        </p:nvSpPr>
        <p:spPr bwMode="auto">
          <a:xfrm>
            <a:off x="8194675" y="3313013"/>
            <a:ext cx="304800" cy="2708275"/>
          </a:xfrm>
          <a:prstGeom prst="rightBrace">
            <a:avLst>
              <a:gd name="adj1" fmla="val 74045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6079" name="Text Box 15"/>
          <p:cNvSpPr txBox="1">
            <a:spLocks noChangeArrowheads="1"/>
          </p:cNvSpPr>
          <p:nvPr/>
        </p:nvSpPr>
        <p:spPr bwMode="auto">
          <a:xfrm>
            <a:off x="8575675" y="3995638"/>
            <a:ext cx="5334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latin typeface="Times New Roman" pitchFamily="18" charset="0"/>
              </a:rPr>
              <a:t>代码段</a:t>
            </a:r>
          </a:p>
        </p:txBody>
      </p:sp>
      <p:sp>
        <p:nvSpPr>
          <p:cNvPr id="216085" name="Line 21"/>
          <p:cNvSpPr>
            <a:spLocks noChangeShapeType="1"/>
          </p:cNvSpPr>
          <p:nvPr/>
        </p:nvSpPr>
        <p:spPr bwMode="auto">
          <a:xfrm>
            <a:off x="6518275" y="548788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92" name="Line 28"/>
          <p:cNvSpPr>
            <a:spLocks noChangeShapeType="1"/>
          </p:cNvSpPr>
          <p:nvPr/>
        </p:nvSpPr>
        <p:spPr bwMode="auto">
          <a:xfrm flipH="1">
            <a:off x="2959577" y="2213580"/>
            <a:ext cx="3162158" cy="1445508"/>
          </a:xfrm>
          <a:prstGeom prst="line">
            <a:avLst/>
          </a:prstGeom>
          <a:noFill/>
          <a:ln w="38100" cap="sq">
            <a:solidFill>
              <a:srgbClr val="FF66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95" name="Rectangle 31"/>
          <p:cNvSpPr>
            <a:spLocks noChangeArrowheads="1"/>
          </p:cNvSpPr>
          <p:nvPr/>
        </p:nvSpPr>
        <p:spPr bwMode="auto">
          <a:xfrm>
            <a:off x="1881188" y="3741167"/>
            <a:ext cx="1600200" cy="533400"/>
          </a:xfrm>
          <a:prstGeom prst="rect">
            <a:avLst/>
          </a:prstGeom>
          <a:noFill/>
          <a:ln w="25400" cap="sq">
            <a:solidFill>
              <a:schemeClr val="tx1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  12345678H</a:t>
            </a:r>
            <a:endParaRPr lang="zh-CN" altLang="en-US" dirty="0"/>
          </a:p>
        </p:txBody>
      </p:sp>
      <p:sp>
        <p:nvSpPr>
          <p:cNvPr id="216097" name="Text Box 33"/>
          <p:cNvSpPr txBox="1">
            <a:spLocks noChangeArrowheads="1"/>
          </p:cNvSpPr>
          <p:nvPr/>
        </p:nvSpPr>
        <p:spPr bwMode="auto">
          <a:xfrm>
            <a:off x="2414588" y="3356992"/>
            <a:ext cx="646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EIP</a:t>
            </a:r>
          </a:p>
        </p:txBody>
      </p:sp>
      <p:sp>
        <p:nvSpPr>
          <p:cNvPr id="216098" name="Line 34"/>
          <p:cNvSpPr>
            <a:spLocks noChangeShapeType="1"/>
          </p:cNvSpPr>
          <p:nvPr/>
        </p:nvSpPr>
        <p:spPr bwMode="auto">
          <a:xfrm>
            <a:off x="3341984" y="4138612"/>
            <a:ext cx="3023892" cy="96522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6099" name="Text Box 35"/>
          <p:cNvSpPr txBox="1">
            <a:spLocks noChangeArrowheads="1"/>
          </p:cNvSpPr>
          <p:nvPr/>
        </p:nvSpPr>
        <p:spPr bwMode="auto">
          <a:xfrm>
            <a:off x="6746875" y="5091013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指令码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51520" y="5719316"/>
            <a:ext cx="6079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注意：直接寻址转移和间接寻址转移在形成</a:t>
            </a:r>
            <a:r>
              <a:rPr lang="en-US" altLang="zh-CN" sz="2400" b="1" dirty="0">
                <a:solidFill>
                  <a:srgbClr val="C00000"/>
                </a:solidFill>
              </a:rPr>
              <a:t>EIP</a:t>
            </a:r>
            <a:r>
              <a:rPr lang="zh-CN" altLang="en-US" sz="2400" b="1" dirty="0">
                <a:solidFill>
                  <a:srgbClr val="C00000"/>
                </a:solidFill>
              </a:rPr>
              <a:t>值的区别！</a:t>
            </a:r>
          </a:p>
        </p:txBody>
      </p:sp>
      <p:sp>
        <p:nvSpPr>
          <p:cNvPr id="43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239000" y="6421568"/>
            <a:ext cx="1905000" cy="457200"/>
          </a:xfrm>
        </p:spPr>
        <p:txBody>
          <a:bodyPr/>
          <a:lstStyle/>
          <a:p>
            <a:pPr>
              <a:defRPr/>
            </a:pPr>
            <a:fld id="{440D8939-DA0D-4299-9862-983CB28E4DB7}" type="slidenum">
              <a:rPr lang="zh-CN" altLang="en-US" smtClean="0"/>
              <a:pPr>
                <a:defRPr/>
              </a:pPr>
              <a:t>61</a:t>
            </a:fld>
            <a:endParaRPr lang="en-US" altLang="zh-CN" dirty="0"/>
          </a:p>
        </p:txBody>
      </p:sp>
      <p:sp>
        <p:nvSpPr>
          <p:cNvPr id="44" name="Line 9"/>
          <p:cNvSpPr>
            <a:spLocks noChangeShapeType="1"/>
          </p:cNvSpPr>
          <p:nvPr/>
        </p:nvSpPr>
        <p:spPr bwMode="auto">
          <a:xfrm>
            <a:off x="6504384" y="2060848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6"/>
          <p:cNvSpPr>
            <a:spLocks noChangeShapeType="1"/>
          </p:cNvSpPr>
          <p:nvPr/>
        </p:nvSpPr>
        <p:spPr bwMode="auto">
          <a:xfrm>
            <a:off x="6504384" y="2348880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" name="AutoShape 17"/>
          <p:cNvSpPr>
            <a:spLocks/>
          </p:cNvSpPr>
          <p:nvPr/>
        </p:nvSpPr>
        <p:spPr bwMode="auto">
          <a:xfrm>
            <a:off x="8192964" y="1515875"/>
            <a:ext cx="209549" cy="1692837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47" name="Text Box 18"/>
          <p:cNvSpPr txBox="1">
            <a:spLocks noChangeArrowheads="1"/>
          </p:cNvSpPr>
          <p:nvPr/>
        </p:nvSpPr>
        <p:spPr bwMode="auto">
          <a:xfrm>
            <a:off x="8502526" y="1813019"/>
            <a:ext cx="4619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rgbClr val="FF0000"/>
                </a:solidFill>
                <a:latin typeface="Times New Roman" pitchFamily="18" charset="0"/>
              </a:rPr>
              <a:t>数据段</a:t>
            </a:r>
          </a:p>
        </p:txBody>
      </p:sp>
      <p:sp>
        <p:nvSpPr>
          <p:cNvPr id="48" name="Text Box 19"/>
          <p:cNvSpPr txBox="1">
            <a:spLocks noChangeArrowheads="1"/>
          </p:cNvSpPr>
          <p:nvPr/>
        </p:nvSpPr>
        <p:spPr bwMode="auto">
          <a:xfrm>
            <a:off x="4412316" y="1333946"/>
            <a:ext cx="159816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EAX=1200H</a:t>
            </a: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5964066" y="1545365"/>
            <a:ext cx="455340" cy="146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511801" y="1383267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" name="Line 23"/>
          <p:cNvSpPr>
            <a:spLocks noChangeShapeType="1"/>
          </p:cNvSpPr>
          <p:nvPr/>
        </p:nvSpPr>
        <p:spPr bwMode="auto">
          <a:xfrm>
            <a:off x="6504384" y="2727419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25"/>
          <p:cNvSpPr txBox="1">
            <a:spLocks noChangeArrowheads="1"/>
          </p:cNvSpPr>
          <p:nvPr/>
        </p:nvSpPr>
        <p:spPr bwMode="auto">
          <a:xfrm>
            <a:off x="6868988" y="19654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34H</a:t>
            </a:r>
          </a:p>
        </p:txBody>
      </p:sp>
      <p:sp>
        <p:nvSpPr>
          <p:cNvPr id="54" name="Text Box 26"/>
          <p:cNvSpPr txBox="1">
            <a:spLocks noChangeArrowheads="1"/>
          </p:cNvSpPr>
          <p:nvPr/>
        </p:nvSpPr>
        <p:spPr bwMode="auto">
          <a:xfrm>
            <a:off x="6868988" y="2346419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12H</a:t>
            </a:r>
          </a:p>
        </p:txBody>
      </p:sp>
      <p:sp>
        <p:nvSpPr>
          <p:cNvPr id="55" name="Line 22"/>
          <p:cNvSpPr>
            <a:spLocks noChangeShapeType="1"/>
          </p:cNvSpPr>
          <p:nvPr/>
        </p:nvSpPr>
        <p:spPr bwMode="auto">
          <a:xfrm>
            <a:off x="6516216" y="1720210"/>
            <a:ext cx="15240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Text Box 25"/>
          <p:cNvSpPr txBox="1">
            <a:spLocks noChangeArrowheads="1"/>
          </p:cNvSpPr>
          <p:nvPr/>
        </p:nvSpPr>
        <p:spPr bwMode="auto">
          <a:xfrm>
            <a:off x="6897563" y="13613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78H</a:t>
            </a:r>
          </a:p>
        </p:txBody>
      </p:sp>
      <p:sp>
        <p:nvSpPr>
          <p:cNvPr id="57" name="Text Box 25"/>
          <p:cNvSpPr txBox="1">
            <a:spLocks noChangeArrowheads="1"/>
          </p:cNvSpPr>
          <p:nvPr/>
        </p:nvSpPr>
        <p:spPr bwMode="auto">
          <a:xfrm>
            <a:off x="6868988" y="1650632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56H</a:t>
            </a:r>
          </a:p>
        </p:txBody>
      </p:sp>
      <p:sp>
        <p:nvSpPr>
          <p:cNvPr id="58" name="AutoShape 17"/>
          <p:cNvSpPr>
            <a:spLocks/>
          </p:cNvSpPr>
          <p:nvPr/>
        </p:nvSpPr>
        <p:spPr bwMode="auto">
          <a:xfrm rot="10800000">
            <a:off x="6200440" y="1608946"/>
            <a:ext cx="232506" cy="1099974"/>
          </a:xfrm>
          <a:prstGeom prst="rightBrace">
            <a:avLst>
              <a:gd name="adj1" fmla="val 4444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116613" y="5077554"/>
            <a:ext cx="13773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/>
              <a:t>12345678H</a:t>
            </a:r>
            <a:endParaRPr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6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6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16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16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8" grpId="0" animBg="1"/>
      <p:bldP spid="216069" grpId="0" animBg="1"/>
      <p:bldP spid="216070" grpId="0" animBg="1"/>
      <p:bldP spid="216071" grpId="0" animBg="1"/>
      <p:bldP spid="216072" grpId="0" animBg="1"/>
      <p:bldP spid="216074" grpId="0"/>
      <p:bldP spid="216075" grpId="0"/>
      <p:bldP spid="216076" grpId="0"/>
      <p:bldP spid="216077" grpId="0"/>
      <p:bldP spid="216078" grpId="0" animBg="1"/>
      <p:bldP spid="216079" grpId="0"/>
      <p:bldP spid="216085" grpId="0" animBg="1"/>
      <p:bldP spid="216092" grpId="0" animBg="1"/>
      <p:bldP spid="216095" grpId="0" animBg="1"/>
      <p:bldP spid="216097" grpId="0"/>
      <p:bldP spid="216098" grpId="0" animBg="1"/>
      <p:bldP spid="216099" grpId="0"/>
      <p:bldP spid="2" grpId="0"/>
      <p:bldP spid="44" grpId="0" animBg="1"/>
      <p:bldP spid="45" grpId="0" animBg="1"/>
      <p:bldP spid="46" grpId="0" animBg="1"/>
      <p:bldP spid="47" grpId="0"/>
      <p:bldP spid="48" grpId="0"/>
      <p:bldP spid="49" grpId="0" animBg="1"/>
      <p:bldP spid="50" grpId="0" animBg="1"/>
      <p:bldP spid="51" grpId="0" animBg="1"/>
      <p:bldP spid="53" grpId="0"/>
      <p:bldP spid="54" grpId="0"/>
      <p:bldP spid="55" grpId="0" animBg="1"/>
      <p:bldP spid="56" grpId="0"/>
      <p:bldP spid="57" grpId="0"/>
      <p:bldP spid="58" grpId="0" animBg="1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CE95F9-08B6-4F43-B126-AB7A2F636206}" type="slidenum">
              <a:rPr lang="zh-CN" altLang="en-US"/>
              <a:pPr>
                <a:defRPr/>
              </a:pPr>
              <a:t>62</a:t>
            </a:fld>
            <a:endParaRPr lang="en-US" altLang="zh-CN" dirty="0"/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2. </a:t>
            </a:r>
            <a:r>
              <a:rPr lang="zh-CN" altLang="en-US"/>
              <a:t>条件转移指令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918325" cy="3787551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在满足一定条件下，程序转移到目标地址继续执行。</a:t>
            </a: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条件转移指令均为直接寻址的短转移，即转移的位移量为</a:t>
            </a:r>
            <a:r>
              <a:rPr lang="en-US" altLang="zh-CN" sz="2400" dirty="0">
                <a:solidFill>
                  <a:srgbClr val="FF0000"/>
                </a:solidFill>
              </a:rPr>
              <a:t>8</a:t>
            </a:r>
            <a:r>
              <a:rPr lang="zh-CN" altLang="en-US" sz="2400" dirty="0">
                <a:solidFill>
                  <a:srgbClr val="FF0000"/>
                </a:solidFill>
              </a:rPr>
              <a:t>位补码表示，范围为：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              -128</a:t>
            </a:r>
            <a:r>
              <a:rPr lang="en-US" altLang="zh-CN" sz="2400" dirty="0">
                <a:solidFill>
                  <a:srgbClr val="FF0000"/>
                </a:solidFill>
              </a:rPr>
              <a:t>~</a:t>
            </a:r>
            <a:r>
              <a:rPr lang="zh-CN" altLang="en-US" sz="2400" dirty="0">
                <a:solidFill>
                  <a:srgbClr val="FF0000"/>
                </a:solidFill>
              </a:rPr>
              <a:t>+127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EIP=EIP+</a:t>
            </a:r>
            <a:r>
              <a:rPr lang="zh-CN" altLang="en-US" sz="2400" dirty="0">
                <a:solidFill>
                  <a:srgbClr val="FF0000"/>
                </a:solidFill>
              </a:rPr>
              <a:t>位移量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3528" y="5085184"/>
            <a:ext cx="8136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所有的条件转移指令见教材</a:t>
            </a:r>
            <a:r>
              <a:rPr lang="en-US" altLang="zh-CN" sz="2800" b="1" dirty="0"/>
              <a:t>P102~103</a:t>
            </a:r>
            <a:r>
              <a:rPr lang="zh-CN" altLang="en-US" sz="2800" b="1" dirty="0"/>
              <a:t>表</a:t>
            </a:r>
            <a:r>
              <a:rPr lang="en-US" altLang="zh-CN" sz="2800" b="1" dirty="0"/>
              <a:t>3-2~</a:t>
            </a:r>
            <a:r>
              <a:rPr lang="zh-CN" altLang="en-US" sz="2800" b="1" dirty="0"/>
              <a:t>表</a:t>
            </a:r>
            <a:r>
              <a:rPr lang="en-US" altLang="zh-CN" sz="2800" b="1" dirty="0"/>
              <a:t>3-4</a:t>
            </a:r>
            <a:endParaRPr lang="zh-CN" altLang="en-US" sz="2800" b="1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4F2D2C7-B164-4C78-8437-AFEE09615C26}" type="slidenum">
              <a:rPr lang="zh-CN" altLang="en-US"/>
              <a:pPr>
                <a:defRPr/>
              </a:pPr>
              <a:t>63</a:t>
            </a:fld>
            <a:endParaRPr lang="en-US" altLang="zh-CN"/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793037" cy="622399"/>
          </a:xfrm>
        </p:spPr>
        <p:txBody>
          <a:bodyPr/>
          <a:lstStyle/>
          <a:p>
            <a:pPr eaLnBrk="1" hangingPunct="1"/>
            <a:r>
              <a:rPr lang="zh-CN" altLang="en-US" dirty="0"/>
              <a:t>条件转移指令的应用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4245" y="620688"/>
            <a:ext cx="7772400" cy="4506912"/>
          </a:xfrm>
        </p:spPr>
        <p:txBody>
          <a:bodyPr/>
          <a:lstStyle/>
          <a:p>
            <a:pPr eaLnBrk="1" hangingPunct="1">
              <a:lnSpc>
                <a:spcPct val="100000"/>
              </a:lnSpc>
            </a:pPr>
            <a:r>
              <a:rPr lang="zh-CN" altLang="en-US" sz="2400" dirty="0"/>
              <a:t>单个标志位的条件转移指令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JC/JNC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 dirty="0"/>
              <a:t>判断</a:t>
            </a:r>
            <a:r>
              <a:rPr lang="en-US" altLang="zh-CN" sz="1800" dirty="0"/>
              <a:t>CF</a:t>
            </a:r>
            <a:r>
              <a:rPr lang="zh-CN" altLang="en-US" sz="1800" dirty="0"/>
              <a:t>的状态。常用于比大小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JZ/JNZ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 dirty="0"/>
              <a:t>判断</a:t>
            </a:r>
            <a:r>
              <a:rPr lang="en-US" altLang="zh-CN" sz="1800" dirty="0"/>
              <a:t>ZF</a:t>
            </a:r>
            <a:r>
              <a:rPr lang="zh-CN" altLang="en-US" sz="1800" dirty="0"/>
              <a:t>的状态。常用于循环体的结束判断</a:t>
            </a:r>
            <a:endParaRPr lang="en-US" altLang="zh-CN" sz="1800" dirty="0"/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JO/JNO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 dirty="0"/>
              <a:t>判断</a:t>
            </a:r>
            <a:r>
              <a:rPr lang="en-US" altLang="zh-CN" sz="1800" dirty="0"/>
              <a:t>OF</a:t>
            </a:r>
            <a:r>
              <a:rPr lang="zh-CN" altLang="en-US" sz="1800" dirty="0"/>
              <a:t>的状态。常用于有符号数溢出的判断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JP/JNP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 dirty="0"/>
              <a:t>判断</a:t>
            </a:r>
            <a:r>
              <a:rPr lang="en-US" altLang="zh-CN" sz="1800" dirty="0"/>
              <a:t>PF</a:t>
            </a:r>
            <a:r>
              <a:rPr lang="zh-CN" altLang="en-US" sz="1800" dirty="0"/>
              <a:t>的状态。用于判断运算结果低</a:t>
            </a:r>
            <a:r>
              <a:rPr lang="en-US" altLang="zh-CN" sz="1800" dirty="0"/>
              <a:t>8</a:t>
            </a:r>
            <a:r>
              <a:rPr lang="zh-CN" altLang="en-US" sz="1800" dirty="0"/>
              <a:t>位中</a:t>
            </a:r>
            <a:r>
              <a:rPr lang="en-US" altLang="zh-CN" sz="1800" dirty="0"/>
              <a:t>1</a:t>
            </a:r>
            <a:r>
              <a:rPr lang="zh-CN" altLang="en-US" sz="1800" dirty="0"/>
              <a:t>的个数是否为偶数</a:t>
            </a:r>
            <a:endParaRPr lang="en-US" altLang="zh-CN" sz="18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/>
              <a:t>多标志位的条件转移指令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JA/JAE/JB/JBE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 dirty="0"/>
              <a:t>判断</a:t>
            </a:r>
            <a:r>
              <a:rPr lang="en-US" altLang="zh-CN" sz="1800" dirty="0"/>
              <a:t>CF</a:t>
            </a:r>
            <a:r>
              <a:rPr lang="zh-CN" altLang="en-US" sz="1800" dirty="0"/>
              <a:t>或</a:t>
            </a:r>
            <a:r>
              <a:rPr lang="en-US" altLang="zh-CN" sz="1800" dirty="0"/>
              <a:t>CF+ZF</a:t>
            </a:r>
            <a:r>
              <a:rPr lang="zh-CN" altLang="en-US" sz="1800" dirty="0"/>
              <a:t>的状态。用于无符号数的大小比较</a:t>
            </a:r>
            <a:endParaRPr lang="en-US" altLang="zh-CN" sz="1800" dirty="0"/>
          </a:p>
          <a:p>
            <a:pPr lvl="1" eaLnBrk="1" hangingPunct="1">
              <a:lnSpc>
                <a:spcPct val="100000"/>
              </a:lnSpc>
            </a:pPr>
            <a:r>
              <a:rPr lang="en-US" altLang="zh-CN" sz="2200" dirty="0"/>
              <a:t>JG/JGE/JL/JLE</a:t>
            </a:r>
          </a:p>
          <a:p>
            <a:pPr lvl="2" eaLnBrk="1" hangingPunct="1">
              <a:lnSpc>
                <a:spcPct val="100000"/>
              </a:lnSpc>
            </a:pPr>
            <a:r>
              <a:rPr lang="zh-CN" altLang="en-US" sz="1800" dirty="0"/>
              <a:t>判断</a:t>
            </a:r>
            <a:r>
              <a:rPr lang="en-US" altLang="zh-CN" sz="1800" dirty="0"/>
              <a:t>SF</a:t>
            </a:r>
            <a:r>
              <a:rPr lang="zh-CN" altLang="en-US" sz="1800" dirty="0"/>
              <a:t>、</a:t>
            </a:r>
            <a:r>
              <a:rPr lang="en-US" altLang="zh-CN" sz="1800" dirty="0"/>
              <a:t>OF</a:t>
            </a:r>
            <a:r>
              <a:rPr lang="zh-CN" altLang="en-US" sz="1800" dirty="0"/>
              <a:t>和</a:t>
            </a:r>
            <a:r>
              <a:rPr lang="en-US" altLang="zh-CN" sz="1800" dirty="0"/>
              <a:t>ZF</a:t>
            </a:r>
            <a:r>
              <a:rPr lang="zh-CN" altLang="en-US" sz="1800" dirty="0"/>
              <a:t>的状态。用于带符号数的大小比较</a:t>
            </a:r>
            <a:endParaRPr lang="en-US" altLang="zh-CN" sz="1800" dirty="0"/>
          </a:p>
          <a:p>
            <a:pPr eaLnBrk="1" hangingPunct="1">
              <a:lnSpc>
                <a:spcPct val="100000"/>
              </a:lnSpc>
            </a:pPr>
            <a:r>
              <a:rPr lang="zh-CN" altLang="en-US" sz="2400" dirty="0"/>
              <a:t>判断</a:t>
            </a:r>
            <a:r>
              <a:rPr lang="en-US" altLang="zh-CN" sz="2400" dirty="0"/>
              <a:t>CX/ECX</a:t>
            </a:r>
            <a:r>
              <a:rPr lang="zh-CN" altLang="en-US" sz="2400" dirty="0"/>
              <a:t>是否为</a:t>
            </a:r>
            <a:r>
              <a:rPr lang="en-US" altLang="zh-CN" sz="2400" dirty="0"/>
              <a:t>0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zh-CN" sz="2000" dirty="0"/>
              <a:t>JCXZ/JECXZ</a:t>
            </a:r>
          </a:p>
          <a:p>
            <a:pPr lvl="2" eaLnBrk="1" hangingPunct="1">
              <a:lnSpc>
                <a:spcPct val="100000"/>
              </a:lnSpc>
            </a:pPr>
            <a:r>
              <a:rPr lang="en-US" altLang="zh-CN" sz="1600" dirty="0">
                <a:solidFill>
                  <a:srgbClr val="FF0000"/>
                </a:solidFill>
              </a:rPr>
              <a:t>CX=0(</a:t>
            </a:r>
            <a:r>
              <a:rPr lang="zh-CN" altLang="en-US" sz="1600" dirty="0">
                <a:solidFill>
                  <a:srgbClr val="FF0000"/>
                </a:solidFill>
              </a:rPr>
              <a:t>或</a:t>
            </a:r>
            <a:r>
              <a:rPr lang="en-US" altLang="zh-CN" sz="1600" dirty="0">
                <a:solidFill>
                  <a:srgbClr val="FF0000"/>
                </a:solidFill>
              </a:rPr>
              <a:t>ECX=0)</a:t>
            </a:r>
            <a:r>
              <a:rPr lang="zh-CN" altLang="en-US" sz="1600" dirty="0"/>
              <a:t>转移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2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27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27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27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27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27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27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27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27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27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27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270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270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270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7270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270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7270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8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3430A-4EF1-4B85-AA69-470AA105E46D}" type="slidenum">
              <a:rPr lang="zh-CN" altLang="en-US"/>
              <a:pPr>
                <a:defRPr/>
              </a:pPr>
              <a:t>64</a:t>
            </a:fld>
            <a:endParaRPr lang="en-US" altLang="zh-CN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转移指令例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133600"/>
            <a:ext cx="6985000" cy="2952750"/>
          </a:xfrm>
        </p:spPr>
        <p:txBody>
          <a:bodyPr/>
          <a:lstStyle/>
          <a:p>
            <a:pPr eaLnBrk="1" hangingPunct="1">
              <a:lnSpc>
                <a:spcPct val="120000"/>
              </a:lnSpc>
              <a:spcAft>
                <a:spcPct val="15000"/>
              </a:spcAft>
            </a:pPr>
            <a:r>
              <a:rPr lang="zh-CN" altLang="en-US" dirty="0"/>
              <a:t>统计内存数据段中以</a:t>
            </a:r>
            <a:r>
              <a:rPr lang="en-US" altLang="zh-CN" dirty="0"/>
              <a:t>TABLE</a:t>
            </a:r>
            <a:r>
              <a:rPr lang="zh-CN" altLang="en-US" dirty="0"/>
              <a:t>为首地址的</a:t>
            </a:r>
            <a:r>
              <a:rPr lang="en-US" altLang="zh-CN" dirty="0"/>
              <a:t>100</a:t>
            </a:r>
            <a:r>
              <a:rPr lang="zh-CN" altLang="en-US" dirty="0"/>
              <a:t>个</a:t>
            </a:r>
            <a:r>
              <a:rPr lang="en-US" altLang="zh-CN" dirty="0"/>
              <a:t>8</a:t>
            </a:r>
            <a:r>
              <a:rPr lang="zh-CN" altLang="en-US" dirty="0"/>
              <a:t>位有符号数中正数、负数和零的个数。</a:t>
            </a:r>
          </a:p>
        </p:txBody>
      </p:sp>
    </p:spTree>
  </p:cSld>
  <p:clrMapOvr>
    <a:masterClrMapping/>
  </p:clrMapOvr>
  <p:transition spd="med">
    <p:blinds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225680" y="6503625"/>
            <a:ext cx="899592" cy="365125"/>
          </a:xfrm>
        </p:spPr>
        <p:txBody>
          <a:bodyPr/>
          <a:lstStyle/>
          <a:p>
            <a:pPr>
              <a:defRPr/>
            </a:pPr>
            <a:fld id="{A7D2B084-EA85-4F8B-9941-53636751E953}" type="slidenum">
              <a:rPr lang="zh-CN" altLang="en-US"/>
              <a:pPr>
                <a:defRPr/>
              </a:pPr>
              <a:t>65</a:t>
            </a:fld>
            <a:endParaRPr lang="en-US" altLang="zh-CN" dirty="0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29365" y="101089"/>
            <a:ext cx="2606502" cy="505038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zh-CN" altLang="en-US" sz="2800" b="1" dirty="0"/>
              <a:t>实现程序流程</a:t>
            </a:r>
          </a:p>
        </p:txBody>
      </p:sp>
      <p:sp>
        <p:nvSpPr>
          <p:cNvPr id="165936" name="Rectangle 48"/>
          <p:cNvSpPr>
            <a:spLocks noChangeArrowheads="1"/>
          </p:cNvSpPr>
          <p:nvPr/>
        </p:nvSpPr>
        <p:spPr bwMode="auto">
          <a:xfrm>
            <a:off x="4731807" y="4374924"/>
            <a:ext cx="2743200" cy="542924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3" name="Rectangle 5"/>
          <p:cNvSpPr>
            <a:spLocks noChangeArrowheads="1"/>
          </p:cNvSpPr>
          <p:nvPr/>
        </p:nvSpPr>
        <p:spPr bwMode="auto">
          <a:xfrm>
            <a:off x="1067857" y="1383479"/>
            <a:ext cx="2209800" cy="8318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5" name="Text Box 7"/>
          <p:cNvSpPr txBox="1">
            <a:spLocks noChangeArrowheads="1"/>
          </p:cNvSpPr>
          <p:nvPr/>
        </p:nvSpPr>
        <p:spPr bwMode="auto">
          <a:xfrm>
            <a:off x="1188507" y="1459679"/>
            <a:ext cx="2012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将存放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3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种元素个数的单元清零</a:t>
            </a:r>
          </a:p>
        </p:txBody>
      </p:sp>
      <p:sp>
        <p:nvSpPr>
          <p:cNvPr id="165897" name="Rectangle 9"/>
          <p:cNvSpPr>
            <a:spLocks noChangeArrowheads="1"/>
          </p:cNvSpPr>
          <p:nvPr/>
        </p:nvSpPr>
        <p:spPr bwMode="auto">
          <a:xfrm>
            <a:off x="1067857" y="2589979"/>
            <a:ext cx="22098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898" name="Text Box 10"/>
          <p:cNvSpPr txBox="1">
            <a:spLocks noChangeArrowheads="1"/>
          </p:cNvSpPr>
          <p:nvPr/>
        </p:nvSpPr>
        <p:spPr bwMode="auto">
          <a:xfrm>
            <a:off x="1486957" y="2518541"/>
            <a:ext cx="1544638" cy="71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取首地址</a:t>
            </a:r>
          </a:p>
          <a:p>
            <a:pPr>
              <a:spcBef>
                <a:spcPct val="5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设串长度</a:t>
            </a:r>
          </a:p>
        </p:txBody>
      </p:sp>
      <p:sp>
        <p:nvSpPr>
          <p:cNvPr id="165899" name="Rectangle 11"/>
          <p:cNvSpPr>
            <a:spLocks noChangeArrowheads="1"/>
          </p:cNvSpPr>
          <p:nvPr/>
        </p:nvSpPr>
        <p:spPr bwMode="auto">
          <a:xfrm>
            <a:off x="828145" y="3526604"/>
            <a:ext cx="2743200" cy="6096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0" name="Text Box 12"/>
          <p:cNvSpPr txBox="1">
            <a:spLocks noChangeArrowheads="1"/>
          </p:cNvSpPr>
          <p:nvPr/>
        </p:nvSpPr>
        <p:spPr bwMode="auto">
          <a:xfrm>
            <a:off x="1264707" y="3602804"/>
            <a:ext cx="1939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取一个字节数</a:t>
            </a:r>
          </a:p>
        </p:txBody>
      </p:sp>
      <p:sp>
        <p:nvSpPr>
          <p:cNvPr id="165901" name="Rectangle 13"/>
          <p:cNvSpPr>
            <a:spLocks noChangeArrowheads="1"/>
          </p:cNvSpPr>
          <p:nvPr/>
        </p:nvSpPr>
        <p:spPr bwMode="auto">
          <a:xfrm>
            <a:off x="4632616" y="2486941"/>
            <a:ext cx="2727561" cy="441176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2" name="Text Box 14"/>
          <p:cNvSpPr txBox="1">
            <a:spLocks noChangeArrowheads="1"/>
          </p:cNvSpPr>
          <p:nvPr/>
        </p:nvSpPr>
        <p:spPr bwMode="auto">
          <a:xfrm>
            <a:off x="5231633" y="2507429"/>
            <a:ext cx="177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正数个数加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5903" name="Rectangle 15"/>
          <p:cNvSpPr>
            <a:spLocks noChangeArrowheads="1"/>
          </p:cNvSpPr>
          <p:nvPr/>
        </p:nvSpPr>
        <p:spPr bwMode="auto">
          <a:xfrm>
            <a:off x="4632616" y="3391714"/>
            <a:ext cx="2743200" cy="471635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05" name="Text Box 17"/>
          <p:cNvSpPr txBox="1">
            <a:spLocks noChangeArrowheads="1"/>
          </p:cNvSpPr>
          <p:nvPr/>
        </p:nvSpPr>
        <p:spPr bwMode="auto">
          <a:xfrm>
            <a:off x="5230282" y="4422549"/>
            <a:ext cx="15176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零元素加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5906" name="Line 18"/>
          <p:cNvSpPr>
            <a:spLocks noChangeShapeType="1"/>
          </p:cNvSpPr>
          <p:nvPr/>
        </p:nvSpPr>
        <p:spPr bwMode="auto">
          <a:xfrm>
            <a:off x="5944657" y="1135829"/>
            <a:ext cx="0" cy="277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07" name="Line 19"/>
          <p:cNvSpPr>
            <a:spLocks noChangeShapeType="1"/>
          </p:cNvSpPr>
          <p:nvPr/>
        </p:nvSpPr>
        <p:spPr bwMode="auto">
          <a:xfrm>
            <a:off x="5972293" y="1968473"/>
            <a:ext cx="0" cy="4937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0" name="Line 22"/>
          <p:cNvSpPr>
            <a:spLocks noChangeShapeType="1"/>
          </p:cNvSpPr>
          <p:nvPr/>
        </p:nvSpPr>
        <p:spPr bwMode="auto">
          <a:xfrm flipH="1">
            <a:off x="5940152" y="4917848"/>
            <a:ext cx="0" cy="45859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5" name="Line 27"/>
          <p:cNvSpPr>
            <a:spLocks noChangeShapeType="1"/>
          </p:cNvSpPr>
          <p:nvPr/>
        </p:nvSpPr>
        <p:spPr bwMode="auto">
          <a:xfrm>
            <a:off x="2125132" y="2215329"/>
            <a:ext cx="0" cy="374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7" name="Line 29"/>
          <p:cNvSpPr>
            <a:spLocks noChangeShapeType="1"/>
          </p:cNvSpPr>
          <p:nvPr/>
        </p:nvSpPr>
        <p:spPr bwMode="auto">
          <a:xfrm>
            <a:off x="3493557" y="4841054"/>
            <a:ext cx="5032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8" name="Line 30"/>
          <p:cNvSpPr>
            <a:spLocks noChangeShapeType="1"/>
          </p:cNvSpPr>
          <p:nvPr/>
        </p:nvSpPr>
        <p:spPr bwMode="auto">
          <a:xfrm flipV="1">
            <a:off x="3996795" y="1135829"/>
            <a:ext cx="0" cy="36861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19" name="Line 31"/>
          <p:cNvSpPr>
            <a:spLocks noChangeShapeType="1"/>
          </p:cNvSpPr>
          <p:nvPr/>
        </p:nvSpPr>
        <p:spPr bwMode="auto">
          <a:xfrm>
            <a:off x="3996795" y="1135829"/>
            <a:ext cx="194468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1" name="AutoShape 33"/>
          <p:cNvSpPr>
            <a:spLocks noChangeArrowheads="1"/>
          </p:cNvSpPr>
          <p:nvPr/>
        </p:nvSpPr>
        <p:spPr bwMode="auto">
          <a:xfrm>
            <a:off x="844020" y="4477516"/>
            <a:ext cx="2592387" cy="7239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22" name="Text Box 34"/>
          <p:cNvSpPr txBox="1">
            <a:spLocks noChangeArrowheads="1"/>
          </p:cNvSpPr>
          <p:nvPr/>
        </p:nvSpPr>
        <p:spPr bwMode="auto">
          <a:xfrm>
            <a:off x="1725082" y="4634679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为负？</a:t>
            </a:r>
          </a:p>
        </p:txBody>
      </p:sp>
      <p:sp>
        <p:nvSpPr>
          <p:cNvPr id="165923" name="Line 35"/>
          <p:cNvSpPr>
            <a:spLocks noChangeShapeType="1"/>
          </p:cNvSpPr>
          <p:nvPr/>
        </p:nvSpPr>
        <p:spPr bwMode="auto">
          <a:xfrm>
            <a:off x="2125132" y="3207516"/>
            <a:ext cx="0" cy="33337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4" name="Line 36"/>
          <p:cNvSpPr>
            <a:spLocks noChangeShapeType="1"/>
          </p:cNvSpPr>
          <p:nvPr/>
        </p:nvSpPr>
        <p:spPr bwMode="auto">
          <a:xfrm flipH="1">
            <a:off x="2125132" y="4145729"/>
            <a:ext cx="14288" cy="3317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5" name="AutoShape 37"/>
          <p:cNvSpPr>
            <a:spLocks noChangeArrowheads="1"/>
          </p:cNvSpPr>
          <p:nvPr/>
        </p:nvSpPr>
        <p:spPr bwMode="auto">
          <a:xfrm>
            <a:off x="4658782" y="1408879"/>
            <a:ext cx="2592388" cy="547687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65926" name="Text Box 38"/>
          <p:cNvSpPr txBox="1">
            <a:spLocks noChangeArrowheads="1"/>
          </p:cNvSpPr>
          <p:nvPr/>
        </p:nvSpPr>
        <p:spPr bwMode="auto">
          <a:xfrm>
            <a:off x="5546118" y="1505506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为零？</a:t>
            </a:r>
          </a:p>
        </p:txBody>
      </p:sp>
      <p:sp>
        <p:nvSpPr>
          <p:cNvPr id="165927" name="Text Box 39"/>
          <p:cNvSpPr txBox="1">
            <a:spLocks noChangeArrowheads="1"/>
          </p:cNvSpPr>
          <p:nvPr/>
        </p:nvSpPr>
        <p:spPr bwMode="auto">
          <a:xfrm>
            <a:off x="5210438" y="3475804"/>
            <a:ext cx="17795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负数个数加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65928" name="Line 40"/>
          <p:cNvSpPr>
            <a:spLocks noChangeShapeType="1"/>
          </p:cNvSpPr>
          <p:nvPr/>
        </p:nvSpPr>
        <p:spPr bwMode="auto">
          <a:xfrm flipV="1">
            <a:off x="4287593" y="3124966"/>
            <a:ext cx="0" cy="2366269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29" name="Line 41"/>
          <p:cNvSpPr>
            <a:spLocks noChangeShapeType="1"/>
          </p:cNvSpPr>
          <p:nvPr/>
        </p:nvSpPr>
        <p:spPr bwMode="auto">
          <a:xfrm>
            <a:off x="2153707" y="5491235"/>
            <a:ext cx="212407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0" name="Line 42"/>
          <p:cNvSpPr>
            <a:spLocks noChangeShapeType="1"/>
          </p:cNvSpPr>
          <p:nvPr/>
        </p:nvSpPr>
        <p:spPr bwMode="auto">
          <a:xfrm>
            <a:off x="4284390" y="3110679"/>
            <a:ext cx="1655762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1" name="Text Box 43"/>
          <p:cNvSpPr txBox="1">
            <a:spLocks noChangeArrowheads="1"/>
          </p:cNvSpPr>
          <p:nvPr/>
        </p:nvSpPr>
        <p:spPr bwMode="auto">
          <a:xfrm>
            <a:off x="3454664" y="444794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N</a:t>
            </a:r>
          </a:p>
        </p:txBody>
      </p:sp>
      <p:sp>
        <p:nvSpPr>
          <p:cNvPr id="165932" name="Text Box 44"/>
          <p:cNvSpPr txBox="1">
            <a:spLocks noChangeArrowheads="1"/>
          </p:cNvSpPr>
          <p:nvPr/>
        </p:nvSpPr>
        <p:spPr bwMode="auto">
          <a:xfrm>
            <a:off x="2412470" y="5059435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Y</a:t>
            </a:r>
          </a:p>
        </p:txBody>
      </p:sp>
      <p:sp>
        <p:nvSpPr>
          <p:cNvPr id="165933" name="Text Box 45"/>
          <p:cNvSpPr txBox="1">
            <a:spLocks noChangeArrowheads="1"/>
          </p:cNvSpPr>
          <p:nvPr/>
        </p:nvSpPr>
        <p:spPr bwMode="auto">
          <a:xfrm>
            <a:off x="6037575" y="2004193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N</a:t>
            </a:r>
          </a:p>
        </p:txBody>
      </p:sp>
      <p:sp>
        <p:nvSpPr>
          <p:cNvPr id="165934" name="Line 46"/>
          <p:cNvSpPr>
            <a:spLocks noChangeShapeType="1"/>
          </p:cNvSpPr>
          <p:nvPr/>
        </p:nvSpPr>
        <p:spPr bwMode="auto">
          <a:xfrm>
            <a:off x="7287682" y="1682722"/>
            <a:ext cx="68421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5" name="Line 47"/>
          <p:cNvSpPr>
            <a:spLocks noChangeShapeType="1"/>
          </p:cNvSpPr>
          <p:nvPr/>
        </p:nvSpPr>
        <p:spPr bwMode="auto">
          <a:xfrm flipV="1">
            <a:off x="7971895" y="1682722"/>
            <a:ext cx="0" cy="231695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7" name="Line 49"/>
          <p:cNvSpPr>
            <a:spLocks noChangeShapeType="1"/>
          </p:cNvSpPr>
          <p:nvPr/>
        </p:nvSpPr>
        <p:spPr bwMode="auto">
          <a:xfrm>
            <a:off x="5955770" y="4020911"/>
            <a:ext cx="20161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38" name="Text Box 50"/>
          <p:cNvSpPr txBox="1">
            <a:spLocks noChangeArrowheads="1"/>
          </p:cNvSpPr>
          <p:nvPr/>
        </p:nvSpPr>
        <p:spPr bwMode="auto">
          <a:xfrm>
            <a:off x="7438495" y="1163068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Y</a:t>
            </a:r>
          </a:p>
        </p:txBody>
      </p:sp>
      <p:sp>
        <p:nvSpPr>
          <p:cNvPr id="165940" name="Line 52"/>
          <p:cNvSpPr>
            <a:spLocks noChangeShapeType="1"/>
          </p:cNvSpPr>
          <p:nvPr/>
        </p:nvSpPr>
        <p:spPr bwMode="auto">
          <a:xfrm>
            <a:off x="7384568" y="2709801"/>
            <a:ext cx="100806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1" name="Line 53"/>
          <p:cNvSpPr>
            <a:spLocks noChangeShapeType="1"/>
          </p:cNvSpPr>
          <p:nvPr/>
        </p:nvSpPr>
        <p:spPr bwMode="auto">
          <a:xfrm>
            <a:off x="7402824" y="3619724"/>
            <a:ext cx="97155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2" name="Line 54"/>
          <p:cNvSpPr>
            <a:spLocks noChangeShapeType="1"/>
          </p:cNvSpPr>
          <p:nvPr/>
        </p:nvSpPr>
        <p:spPr bwMode="auto">
          <a:xfrm flipV="1">
            <a:off x="8392631" y="2734261"/>
            <a:ext cx="0" cy="241288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3" name="Line 55"/>
          <p:cNvSpPr>
            <a:spLocks noChangeShapeType="1"/>
          </p:cNvSpPr>
          <p:nvPr/>
        </p:nvSpPr>
        <p:spPr bwMode="auto">
          <a:xfrm>
            <a:off x="5940152" y="5173436"/>
            <a:ext cx="2463543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4" name="Line 56"/>
          <p:cNvSpPr>
            <a:spLocks noChangeShapeType="1"/>
          </p:cNvSpPr>
          <p:nvPr/>
        </p:nvSpPr>
        <p:spPr bwMode="auto">
          <a:xfrm>
            <a:off x="5941482" y="4016149"/>
            <a:ext cx="0" cy="344686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5945" name="Line 57"/>
          <p:cNvSpPr>
            <a:spLocks noChangeShapeType="1"/>
          </p:cNvSpPr>
          <p:nvPr/>
        </p:nvSpPr>
        <p:spPr bwMode="auto">
          <a:xfrm>
            <a:off x="5945450" y="3110679"/>
            <a:ext cx="0" cy="2778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9" name="Line 27"/>
          <p:cNvSpPr>
            <a:spLocks noChangeShapeType="1"/>
          </p:cNvSpPr>
          <p:nvPr/>
        </p:nvSpPr>
        <p:spPr bwMode="auto">
          <a:xfrm>
            <a:off x="2116399" y="1038991"/>
            <a:ext cx="0" cy="3746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41441" y="6212032"/>
            <a:ext cx="53662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请同学们自己编写实现程序</a:t>
            </a:r>
          </a:p>
        </p:txBody>
      </p:sp>
      <p:sp>
        <p:nvSpPr>
          <p:cNvPr id="3" name="圆角矩形 2"/>
          <p:cNvSpPr/>
          <p:nvPr/>
        </p:nvSpPr>
        <p:spPr>
          <a:xfrm>
            <a:off x="1643699" y="550999"/>
            <a:ext cx="998636" cy="470529"/>
          </a:xfrm>
          <a:prstGeom prst="roundRect">
            <a:avLst/>
          </a:prstGeom>
          <a:solidFill>
            <a:srgbClr val="2A8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开始</a:t>
            </a:r>
          </a:p>
        </p:txBody>
      </p:sp>
      <p:sp>
        <p:nvSpPr>
          <p:cNvPr id="52" name="圆角矩形 51"/>
          <p:cNvSpPr/>
          <p:nvPr/>
        </p:nvSpPr>
        <p:spPr>
          <a:xfrm>
            <a:off x="5489789" y="6342847"/>
            <a:ext cx="998636" cy="470529"/>
          </a:xfrm>
          <a:prstGeom prst="roundRect">
            <a:avLst/>
          </a:prstGeom>
          <a:solidFill>
            <a:srgbClr val="2A823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/>
              <a:t>结束</a:t>
            </a:r>
          </a:p>
        </p:txBody>
      </p:sp>
      <p:sp>
        <p:nvSpPr>
          <p:cNvPr id="50" name="AutoShape 37"/>
          <p:cNvSpPr>
            <a:spLocks noChangeArrowheads="1"/>
          </p:cNvSpPr>
          <p:nvPr/>
        </p:nvSpPr>
        <p:spPr bwMode="auto">
          <a:xfrm>
            <a:off x="4658782" y="5366317"/>
            <a:ext cx="2592388" cy="605631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51" name="Line 57"/>
          <p:cNvSpPr>
            <a:spLocks noChangeShapeType="1"/>
          </p:cNvSpPr>
          <p:nvPr/>
        </p:nvSpPr>
        <p:spPr bwMode="auto">
          <a:xfrm>
            <a:off x="2153707" y="5227410"/>
            <a:ext cx="0" cy="2778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" name="Text Box 38"/>
          <p:cNvSpPr txBox="1">
            <a:spLocks noChangeArrowheads="1"/>
          </p:cNvSpPr>
          <p:nvPr/>
        </p:nvSpPr>
        <p:spPr bwMode="auto">
          <a:xfrm>
            <a:off x="5366223" y="5475174"/>
            <a:ext cx="162380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循环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100</a:t>
            </a: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次？</a:t>
            </a:r>
          </a:p>
        </p:txBody>
      </p:sp>
      <p:sp>
        <p:nvSpPr>
          <p:cNvPr id="54" name="Line 22"/>
          <p:cNvSpPr>
            <a:spLocks noChangeShapeType="1"/>
          </p:cNvSpPr>
          <p:nvPr/>
        </p:nvSpPr>
        <p:spPr bwMode="auto">
          <a:xfrm flipH="1">
            <a:off x="5940152" y="5971948"/>
            <a:ext cx="0" cy="370899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5" name="Line 55"/>
          <p:cNvSpPr>
            <a:spLocks noChangeShapeType="1"/>
          </p:cNvSpPr>
          <p:nvPr/>
        </p:nvSpPr>
        <p:spPr bwMode="auto">
          <a:xfrm>
            <a:off x="539552" y="5672333"/>
            <a:ext cx="4112751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triangle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6" name="Line 22"/>
          <p:cNvSpPr>
            <a:spLocks noChangeShapeType="1"/>
          </p:cNvSpPr>
          <p:nvPr/>
        </p:nvSpPr>
        <p:spPr bwMode="auto">
          <a:xfrm flipH="1">
            <a:off x="544813" y="3296070"/>
            <a:ext cx="0" cy="233596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7" name="Line 42"/>
          <p:cNvSpPr>
            <a:spLocks noChangeShapeType="1"/>
          </p:cNvSpPr>
          <p:nvPr/>
        </p:nvSpPr>
        <p:spPr bwMode="auto">
          <a:xfrm>
            <a:off x="539552" y="3296069"/>
            <a:ext cx="159986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" name="Text Box 50"/>
          <p:cNvSpPr txBox="1">
            <a:spLocks noChangeArrowheads="1"/>
          </p:cNvSpPr>
          <p:nvPr/>
        </p:nvSpPr>
        <p:spPr bwMode="auto">
          <a:xfrm>
            <a:off x="5989107" y="5934180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Y</a:t>
            </a:r>
          </a:p>
        </p:txBody>
      </p:sp>
      <p:sp>
        <p:nvSpPr>
          <p:cNvPr id="59" name="Text Box 43"/>
          <p:cNvSpPr txBox="1">
            <a:spLocks noChangeArrowheads="1"/>
          </p:cNvSpPr>
          <p:nvPr/>
        </p:nvSpPr>
        <p:spPr bwMode="auto">
          <a:xfrm>
            <a:off x="4110510" y="5712236"/>
            <a:ext cx="43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6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65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65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65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5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65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5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5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65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0" dur="500"/>
                                        <p:tgtEl>
                                          <p:spTgt spid="16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5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8" dur="1000"/>
                                        <p:tgtEl>
                                          <p:spTgt spid="165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0"/>
                            </p:stCondLst>
                            <p:childTnLst>
                              <p:par>
                                <p:cTn id="7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165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6" dur="500"/>
                                        <p:tgtEl>
                                          <p:spTgt spid="165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6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6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1000"/>
                            </p:stCondLst>
                            <p:childTnLst>
                              <p:par>
                                <p:cTn id="92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94" dur="500"/>
                                        <p:tgtEl>
                                          <p:spTgt spid="165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1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6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0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165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65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65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165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165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16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6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65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3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5" dur="500"/>
                                        <p:tgtEl>
                                          <p:spTgt spid="16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25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65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500"/>
                                        <p:tgtEl>
                                          <p:spTgt spid="165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65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16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6" dur="500"/>
                                        <p:tgtEl>
                                          <p:spTgt spid="165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165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165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65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500"/>
                            </p:stCondLst>
                            <p:childTnLst>
                              <p:par>
                                <p:cTn id="1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3" dur="500"/>
                                        <p:tgtEl>
                                          <p:spTgt spid="165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10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165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1500"/>
                            </p:stCondLst>
                            <p:childTnLst>
                              <p:par>
                                <p:cTn id="17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1" dur="500"/>
                                        <p:tgtEl>
                                          <p:spTgt spid="165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000"/>
                            </p:stCondLst>
                            <p:childTnLst>
                              <p:par>
                                <p:cTn id="18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16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500"/>
                            </p:stCondLst>
                            <p:childTnLst>
                              <p:par>
                                <p:cTn id="20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1000"/>
                            </p:stCondLst>
                            <p:childTnLst>
                              <p:par>
                                <p:cTn id="20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1500"/>
                            </p:stCondLst>
                            <p:childTnLst>
                              <p:par>
                                <p:cTn id="2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50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936" grpId="0" animBg="1"/>
      <p:bldP spid="165893" grpId="0" animBg="1"/>
      <p:bldP spid="165895" grpId="0"/>
      <p:bldP spid="165897" grpId="0" animBg="1"/>
      <p:bldP spid="165898" grpId="0"/>
      <p:bldP spid="165899" grpId="0" animBg="1"/>
      <p:bldP spid="165901" grpId="0" animBg="1"/>
      <p:bldP spid="165902" grpId="0"/>
      <p:bldP spid="165903" grpId="0" animBg="1"/>
      <p:bldP spid="165905" grpId="0"/>
      <p:bldP spid="165906" grpId="0" animBg="1"/>
      <p:bldP spid="165907" grpId="0" animBg="1"/>
      <p:bldP spid="165910" grpId="0" animBg="1"/>
      <p:bldP spid="165915" grpId="0" animBg="1"/>
      <p:bldP spid="165917" grpId="0" animBg="1"/>
      <p:bldP spid="165918" grpId="0" animBg="1"/>
      <p:bldP spid="165919" grpId="0" animBg="1"/>
      <p:bldP spid="165921" grpId="0" animBg="1"/>
      <p:bldP spid="165923" grpId="0" animBg="1"/>
      <p:bldP spid="165924" grpId="0" animBg="1"/>
      <p:bldP spid="165925" grpId="0" animBg="1"/>
      <p:bldP spid="165926" grpId="0"/>
      <p:bldP spid="165927" grpId="0"/>
      <p:bldP spid="165928" grpId="0" animBg="1"/>
      <p:bldP spid="165929" grpId="0" animBg="1"/>
      <p:bldP spid="165930" grpId="0" animBg="1"/>
      <p:bldP spid="165932" grpId="0"/>
      <p:bldP spid="165933" grpId="0"/>
      <p:bldP spid="165934" grpId="0" animBg="1"/>
      <p:bldP spid="165935" grpId="0" animBg="1"/>
      <p:bldP spid="165937" grpId="0" animBg="1"/>
      <p:bldP spid="165938" grpId="0"/>
      <p:bldP spid="165940" grpId="0" animBg="1"/>
      <p:bldP spid="165941" grpId="0" animBg="1"/>
      <p:bldP spid="165942" grpId="0" animBg="1"/>
      <p:bldP spid="165943" grpId="0" animBg="1"/>
      <p:bldP spid="165944" grpId="0" animBg="1"/>
      <p:bldP spid="165945" grpId="0" animBg="1"/>
      <p:bldP spid="49" grpId="0" animBg="1"/>
      <p:bldP spid="2" grpId="0"/>
      <p:bldP spid="3" grpId="0" animBg="1"/>
      <p:bldP spid="52" grpId="0" animBg="1"/>
      <p:bldP spid="50" grpId="0" animBg="1"/>
      <p:bldP spid="51" grpId="0" animBg="1"/>
      <p:bldP spid="53" grpId="0"/>
      <p:bldP spid="54" grpId="0" animBg="1"/>
      <p:bldP spid="55" grpId="0" animBg="1"/>
      <p:bldP spid="56" grpId="0" animBg="1"/>
      <p:bldP spid="57" grpId="0" animBg="1"/>
      <p:bldP spid="5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42BE36-97CB-47BF-9BE1-3B8FFBF9D1B8}" type="slidenum">
              <a:rPr lang="zh-CN" altLang="en-US"/>
              <a:pPr>
                <a:defRPr/>
              </a:pPr>
              <a:t>66</a:t>
            </a:fld>
            <a:endParaRPr lang="en-US" altLang="zh-CN"/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二、循环控制指令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566025" cy="28511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循环范围：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latin typeface="Times New Roman" pitchFamily="18" charset="0"/>
              </a:rPr>
              <a:t>以当前</a:t>
            </a:r>
            <a:r>
              <a:rPr lang="en-US" altLang="zh-CN" dirty="0">
                <a:latin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</a:rPr>
              <a:t>为中心的-128～+127范围内循环。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itchFamily="18" charset="0"/>
              </a:rPr>
              <a:t>循环次数由</a:t>
            </a:r>
            <a:r>
              <a:rPr lang="en-US" altLang="zh-CN" dirty="0">
                <a:latin typeface="Times New Roman" pitchFamily="18" charset="0"/>
              </a:rPr>
              <a:t>ECX</a:t>
            </a:r>
            <a:r>
              <a:rPr lang="zh-CN" altLang="en-US" dirty="0">
                <a:latin typeface="Times New Roman" pitchFamily="18" charset="0"/>
              </a:rPr>
              <a:t>寄存器指定。</a:t>
            </a:r>
          </a:p>
          <a:p>
            <a:pPr eaLnBrk="1" hangingPunct="1">
              <a:lnSpc>
                <a:spcPct val="120000"/>
              </a:lnSpc>
              <a:spcBef>
                <a:spcPct val="45000"/>
              </a:spcBef>
            </a:pPr>
            <a:r>
              <a:rPr lang="zh-CN" altLang="en-US" dirty="0">
                <a:latin typeface="Times New Roman" pitchFamily="18" charset="0"/>
              </a:rPr>
              <a:t>循环指令：</a:t>
            </a:r>
          </a:p>
        </p:txBody>
      </p:sp>
      <p:sp>
        <p:nvSpPr>
          <p:cNvPr id="118788" name="Text Box 4"/>
          <p:cNvSpPr txBox="1">
            <a:spLocks noChangeArrowheads="1"/>
          </p:cNvSpPr>
          <p:nvPr/>
        </p:nvSpPr>
        <p:spPr bwMode="auto">
          <a:xfrm>
            <a:off x="2428875" y="4756150"/>
            <a:ext cx="18557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LOOP  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*LOOPZ      </a:t>
            </a:r>
          </a:p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*LOOPNZ</a:t>
            </a:r>
          </a:p>
        </p:txBody>
      </p:sp>
      <p:sp>
        <p:nvSpPr>
          <p:cNvPr id="118789" name="AutoShape 5"/>
          <p:cNvSpPr>
            <a:spLocks/>
          </p:cNvSpPr>
          <p:nvPr/>
        </p:nvSpPr>
        <p:spPr bwMode="auto">
          <a:xfrm>
            <a:off x="2124075" y="4984750"/>
            <a:ext cx="228600" cy="1143000"/>
          </a:xfrm>
          <a:prstGeom prst="leftBrace">
            <a:avLst>
              <a:gd name="adj1" fmla="val 41667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18790" name="Line 6"/>
          <p:cNvSpPr>
            <a:spLocks noChangeShapeType="1"/>
          </p:cNvSpPr>
          <p:nvPr/>
        </p:nvSpPr>
        <p:spPr bwMode="auto">
          <a:xfrm>
            <a:off x="3563938" y="4984750"/>
            <a:ext cx="720725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4384675" y="4752975"/>
            <a:ext cx="2449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/>
              <a:t>无条件循环指令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572000" y="5575300"/>
            <a:ext cx="288032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400" b="1" dirty="0"/>
              <a:t>条件循环指令</a:t>
            </a:r>
            <a:r>
              <a:rPr lang="en-US" altLang="zh-CN" sz="2400" b="1" dirty="0"/>
              <a:t>(</a:t>
            </a:r>
            <a:r>
              <a:rPr lang="zh-CN" altLang="en-US" sz="2400" b="1" dirty="0">
                <a:solidFill>
                  <a:srgbClr val="FF0000"/>
                </a:solidFill>
              </a:rPr>
              <a:t>自学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118793" name="AutoShape 9"/>
          <p:cNvSpPr>
            <a:spLocks/>
          </p:cNvSpPr>
          <p:nvPr/>
        </p:nvSpPr>
        <p:spPr bwMode="auto">
          <a:xfrm>
            <a:off x="4241800" y="5416550"/>
            <a:ext cx="142875" cy="792163"/>
          </a:xfrm>
          <a:prstGeom prst="rightBrace">
            <a:avLst>
              <a:gd name="adj1" fmla="val 4620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/>
      <p:bldP spid="118789" grpId="0" animBg="1"/>
      <p:bldP spid="118790" grpId="0" animBg="1"/>
      <p:bldP spid="118791" grpId="0"/>
      <p:bldP spid="118792" grpId="0"/>
      <p:bldP spid="118793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63716-8B97-489D-A0F7-AF6BE9BF25BD}" type="slidenum">
              <a:rPr lang="zh-CN" altLang="en-US"/>
              <a:pPr>
                <a:defRPr/>
              </a:pPr>
              <a:t>67</a:t>
            </a:fld>
            <a:endParaRPr lang="en-US" altLang="zh-CN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无条件循环指令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03350" y="1989138"/>
            <a:ext cx="7633146" cy="4176166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/>
              <a:t>格式：</a:t>
            </a:r>
          </a:p>
          <a:p>
            <a:pPr eaLnBrk="1" hangingPunct="1">
              <a:spcBef>
                <a:spcPct val="30000"/>
              </a:spcBef>
              <a:spcAft>
                <a:spcPct val="30000"/>
              </a:spcAft>
              <a:buFont typeface="Wingdings" pitchFamily="2" charset="2"/>
              <a:buNone/>
            </a:pPr>
            <a:r>
              <a:rPr lang="en-US" altLang="zh-CN" dirty="0"/>
              <a:t>       LOOP  LABEL</a:t>
            </a:r>
          </a:p>
          <a:p>
            <a:pPr eaLnBrk="1" hangingPunct="1"/>
            <a:r>
              <a:rPr lang="zh-CN" altLang="en-US" dirty="0"/>
              <a:t>循环条件：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dirty="0"/>
              <a:t>        ECX </a:t>
            </a:r>
            <a:r>
              <a:rPr lang="en-US" altLang="zh-CN" dirty="0">
                <a:cs typeface="Arial" charset="0"/>
              </a:rPr>
              <a:t>≠ 0</a:t>
            </a:r>
          </a:p>
          <a:p>
            <a:pPr eaLnBrk="1" hangingPunct="1"/>
            <a:r>
              <a:rPr lang="zh-CN" altLang="en-US" dirty="0"/>
              <a:t>操作： </a:t>
            </a:r>
          </a:p>
          <a:p>
            <a:pPr eaLnBrk="1" hangingPunct="1">
              <a:buNone/>
            </a:pPr>
            <a:r>
              <a:rPr lang="zh-CN" altLang="en-US" dirty="0"/>
              <a:t>   </a:t>
            </a:r>
            <a:r>
              <a:rPr lang="en-US" altLang="zh-CN" dirty="0"/>
              <a:t>(1) ECX-1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ECX</a:t>
            </a:r>
          </a:p>
          <a:p>
            <a:pPr eaLnBrk="1" hangingPunct="1">
              <a:buNone/>
            </a:pPr>
            <a:r>
              <a:rPr lang="en-US" altLang="zh-CN" dirty="0"/>
              <a:t>   (2) ECX </a:t>
            </a:r>
            <a:r>
              <a:rPr lang="en-US" altLang="zh-CN" dirty="0">
                <a:cs typeface="Arial" charset="0"/>
              </a:rPr>
              <a:t>≠ 0</a:t>
            </a:r>
            <a:r>
              <a:rPr lang="zh-CN" altLang="en-US" dirty="0"/>
              <a:t>则转</a:t>
            </a:r>
            <a:r>
              <a:rPr lang="en-US" altLang="zh-CN" dirty="0"/>
              <a:t>LABEL</a:t>
            </a:r>
            <a:r>
              <a:rPr lang="zh-CN" altLang="en-US" dirty="0"/>
              <a:t>，否则执行下条指令，即推出循环。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18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18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18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500"/>
                                        <p:tgtEl>
                                          <p:spTgt spid="1218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18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7BDB37-1716-49D1-AE7D-2252DE34A92D}" type="slidenum">
              <a:rPr lang="zh-CN" altLang="en-US"/>
              <a:pPr>
                <a:defRPr/>
              </a:pPr>
              <a:t>68</a:t>
            </a:fld>
            <a:endParaRPr lang="en-US" altLang="zh-CN"/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三、过程调用和返回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1989137"/>
            <a:ext cx="4103687" cy="38830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用于调用一个子过程；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子过程由程序员预先设计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/>
              <a:t>    并装入内存         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子过程执行结束后要返回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400" dirty="0"/>
              <a:t>    原调用处</a:t>
            </a:r>
            <a:endParaRPr lang="en-US" altLang="zh-CN" sz="2400" dirty="0"/>
          </a:p>
          <a:p>
            <a:pPr eaLnBrk="1" hangingPunct="1">
              <a:lnSpc>
                <a:spcPct val="130000"/>
              </a:lnSpc>
            </a:pPr>
            <a:r>
              <a:rPr lang="zh-CN" altLang="en-US" sz="2400" dirty="0"/>
              <a:t>有两个重要的概念：</a:t>
            </a:r>
            <a:r>
              <a:rPr lang="zh-CN" altLang="en-US" sz="2400" dirty="0">
                <a:solidFill>
                  <a:srgbClr val="FF0000"/>
                </a:solidFill>
              </a:rPr>
              <a:t>入口地址</a:t>
            </a:r>
            <a:r>
              <a:rPr lang="zh-CN" altLang="en-US" sz="2400" dirty="0"/>
              <a:t>和</a:t>
            </a:r>
            <a:r>
              <a:rPr lang="zh-CN" altLang="en-US" sz="2400" dirty="0">
                <a:solidFill>
                  <a:srgbClr val="FF0000"/>
                </a:solidFill>
              </a:rPr>
              <a:t>断点</a:t>
            </a:r>
            <a:r>
              <a:rPr lang="zh-CN" altLang="en-US" sz="2400" dirty="0"/>
              <a:t>。</a:t>
            </a:r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5840413" y="3068638"/>
            <a:ext cx="1368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/>
              <a:t>调用程序</a:t>
            </a:r>
          </a:p>
        </p:txBody>
      </p:sp>
      <p:sp>
        <p:nvSpPr>
          <p:cNvPr id="218120" name="Line 8"/>
          <p:cNvSpPr>
            <a:spLocks noChangeShapeType="1"/>
          </p:cNvSpPr>
          <p:nvPr/>
        </p:nvSpPr>
        <p:spPr bwMode="auto">
          <a:xfrm>
            <a:off x="6518275" y="3516313"/>
            <a:ext cx="6350" cy="9080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1" name="Line 9"/>
          <p:cNvSpPr>
            <a:spLocks noChangeShapeType="1"/>
          </p:cNvSpPr>
          <p:nvPr/>
        </p:nvSpPr>
        <p:spPr bwMode="auto">
          <a:xfrm flipV="1">
            <a:off x="6524625" y="3814763"/>
            <a:ext cx="914400" cy="609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2" name="Line 10"/>
          <p:cNvSpPr>
            <a:spLocks noChangeShapeType="1"/>
          </p:cNvSpPr>
          <p:nvPr/>
        </p:nvSpPr>
        <p:spPr bwMode="auto">
          <a:xfrm>
            <a:off x="7439025" y="3890963"/>
            <a:ext cx="0" cy="1905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3" name="Line 11"/>
          <p:cNvSpPr>
            <a:spLocks noChangeShapeType="1"/>
          </p:cNvSpPr>
          <p:nvPr/>
        </p:nvSpPr>
        <p:spPr bwMode="auto">
          <a:xfrm flipH="1" flipV="1">
            <a:off x="6524625" y="4652963"/>
            <a:ext cx="914400" cy="11430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4" name="Line 12"/>
          <p:cNvSpPr>
            <a:spLocks noChangeShapeType="1"/>
          </p:cNvSpPr>
          <p:nvPr/>
        </p:nvSpPr>
        <p:spPr bwMode="auto">
          <a:xfrm>
            <a:off x="6524625" y="4652963"/>
            <a:ext cx="0" cy="1219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8125" name="Oval 13"/>
          <p:cNvSpPr>
            <a:spLocks noChangeArrowheads="1"/>
          </p:cNvSpPr>
          <p:nvPr/>
        </p:nvSpPr>
        <p:spPr bwMode="auto">
          <a:xfrm>
            <a:off x="6353175" y="4500563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8126" name="AutoShape 14"/>
          <p:cNvSpPr>
            <a:spLocks noChangeArrowheads="1"/>
          </p:cNvSpPr>
          <p:nvPr/>
        </p:nvSpPr>
        <p:spPr bwMode="auto">
          <a:xfrm>
            <a:off x="5076825" y="5338763"/>
            <a:ext cx="792163" cy="466725"/>
          </a:xfrm>
          <a:prstGeom prst="wedgeRoundRectCallout">
            <a:avLst>
              <a:gd name="adj1" fmla="val 116532"/>
              <a:gd name="adj2" fmla="val -165306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</a:rPr>
              <a:t>断点</a:t>
            </a:r>
          </a:p>
        </p:txBody>
      </p:sp>
      <p:sp>
        <p:nvSpPr>
          <p:cNvPr id="218127" name="Oval 15"/>
          <p:cNvSpPr>
            <a:spLocks noChangeArrowheads="1"/>
          </p:cNvSpPr>
          <p:nvPr/>
        </p:nvSpPr>
        <p:spPr bwMode="auto">
          <a:xfrm>
            <a:off x="7119938" y="3676650"/>
            <a:ext cx="457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prstDash val="dash"/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8128" name="AutoShape 16"/>
          <p:cNvSpPr>
            <a:spLocks noChangeArrowheads="1"/>
          </p:cNvSpPr>
          <p:nvPr/>
        </p:nvSpPr>
        <p:spPr bwMode="auto">
          <a:xfrm>
            <a:off x="8102600" y="3860800"/>
            <a:ext cx="719138" cy="720725"/>
          </a:xfrm>
          <a:prstGeom prst="wedgeRoundRectCallout">
            <a:avLst>
              <a:gd name="adj1" fmla="val -109602"/>
              <a:gd name="adj2" fmla="val -35463"/>
              <a:gd name="adj3" fmla="val 16667"/>
            </a:avLst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kumimoji="1" lang="zh-CN" altLang="en-US" b="1">
                <a:solidFill>
                  <a:schemeClr val="bg1"/>
                </a:solidFill>
                <a:latin typeface="Times New Roman" pitchFamily="18" charset="0"/>
              </a:rPr>
              <a:t>入口地址</a:t>
            </a:r>
          </a:p>
        </p:txBody>
      </p:sp>
      <p:sp>
        <p:nvSpPr>
          <p:cNvPr id="218130" name="Oval 18"/>
          <p:cNvSpPr>
            <a:spLocks noChangeArrowheads="1"/>
          </p:cNvSpPr>
          <p:nvPr/>
        </p:nvSpPr>
        <p:spPr bwMode="auto">
          <a:xfrm>
            <a:off x="6486525" y="4378325"/>
            <a:ext cx="73025" cy="73025"/>
          </a:xfrm>
          <a:prstGeom prst="ellipse">
            <a:avLst/>
          </a:prstGeom>
          <a:solidFill>
            <a:schemeClr val="tx1"/>
          </a:solidFill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18135" name="Text Box 23"/>
          <p:cNvSpPr txBox="1">
            <a:spLocks noChangeArrowheads="1"/>
          </p:cNvSpPr>
          <p:nvPr/>
        </p:nvSpPr>
        <p:spPr bwMode="auto">
          <a:xfrm>
            <a:off x="7021513" y="3082925"/>
            <a:ext cx="1152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000" b="1"/>
              <a:t>子程序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8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8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9" dur="500"/>
                                        <p:tgtEl>
                                          <p:spTgt spid="218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4" dur="500"/>
                                        <p:tgtEl>
                                          <p:spTgt spid="21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6" presetID="33" presetClass="emph" presetSubtype="0" repeatCount="3000" fill="remove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7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48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2181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51" dur="25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0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1000"/>
                                        <p:tgtEl>
                                          <p:spTgt spid="218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1" dur="1000"/>
                                        <p:tgtEl>
                                          <p:spTgt spid="218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5" dur="500"/>
                                        <p:tgtEl>
                                          <p:spTgt spid="21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2000"/>
                                        <p:tgtEl>
                                          <p:spTgt spid="218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218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80" dur="500"/>
                                        <p:tgtEl>
                                          <p:spTgt spid="2181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8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1" presetClass="entr" presetSubtype="4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90" dur="500"/>
                                        <p:tgtEl>
                                          <p:spTgt spid="2181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8125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18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9" grpId="0"/>
      <p:bldP spid="218120" grpId="0" animBg="1"/>
      <p:bldP spid="218121" grpId="0" animBg="1"/>
      <p:bldP spid="218122" grpId="0" animBg="1"/>
      <p:bldP spid="218123" grpId="0" animBg="1"/>
      <p:bldP spid="218124" grpId="0" animBg="1"/>
      <p:bldP spid="218125" grpId="0" animBg="1"/>
      <p:bldP spid="218126" grpId="0" animBg="1"/>
      <p:bldP spid="218127" grpId="0" animBg="1"/>
      <p:bldP spid="218128" grpId="0" animBg="1"/>
      <p:bldP spid="218130" grpId="0" animBg="1"/>
      <p:bldP spid="218130" grpId="1" animBg="1"/>
      <p:bldP spid="21813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F1358C-E7FA-4E51-8113-3A77D5847F02}" type="slidenum">
              <a:rPr lang="zh-CN" altLang="en-US"/>
              <a:pPr>
                <a:defRPr/>
              </a:pPr>
              <a:t>69</a:t>
            </a:fld>
            <a:endParaRPr lang="en-US" altLang="zh-CN"/>
          </a:p>
        </p:txBody>
      </p: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调用与返回的执行过程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8064500" cy="432117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zh-CN" altLang="en-US" dirty="0"/>
              <a:t>保护断点；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将调用指令的下一条指令的地址（断点）压入堆栈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获取子过程的入口地址；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子过程第1条指令的地址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执行子过程，含相应参数的保存及恢复；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dirty="0"/>
              <a:t>恢复断点，返回原程序。</a:t>
            </a:r>
          </a:p>
          <a:p>
            <a:pPr lvl="1" eaLnBrk="1" hangingPunct="1">
              <a:lnSpc>
                <a:spcPct val="130000"/>
              </a:lnSpc>
            </a:pPr>
            <a:r>
              <a:rPr lang="zh-CN" altLang="en-US" dirty="0"/>
              <a:t>将断点地址由堆栈弹出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19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19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19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E47F5F9-D20B-4359-A00E-D17B4FAA3B26}" type="slidenum">
              <a:rPr lang="zh-CN" altLang="en-US"/>
              <a:pPr>
                <a:defRPr/>
              </a:pPr>
              <a:t>7</a:t>
            </a:fld>
            <a:endParaRPr lang="en-US" altLang="zh-CN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与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指令应用例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31913" y="1989138"/>
            <a:ext cx="7277100" cy="4114800"/>
          </a:xfrm>
        </p:spPr>
        <p:txBody>
          <a:bodyPr/>
          <a:lstStyle/>
          <a:p>
            <a:pPr eaLnBrk="1" hangingPunct="1">
              <a:lnSpc>
                <a:spcPct val="130000"/>
              </a:lnSpc>
              <a:spcBef>
                <a:spcPct val="40000"/>
              </a:spcBef>
              <a:spcAft>
                <a:spcPct val="25000"/>
              </a:spcAft>
            </a:pPr>
            <a:r>
              <a:rPr lang="zh-CN" altLang="en-US" dirty="0"/>
              <a:t>从地址为</a:t>
            </a:r>
            <a:r>
              <a:rPr lang="en-US" altLang="zh-CN" dirty="0"/>
              <a:t>3F8H  I/O</a:t>
            </a:r>
            <a:r>
              <a:rPr lang="zh-CN" altLang="en-US" dirty="0"/>
              <a:t>端口中读入一个字节数，如果该数</a:t>
            </a:r>
            <a:r>
              <a:rPr lang="en-US" altLang="zh-CN" dirty="0"/>
              <a:t>bit1</a:t>
            </a:r>
            <a:r>
              <a:rPr lang="zh-CN" altLang="en-US" dirty="0"/>
              <a:t>位为1，则将</a:t>
            </a:r>
            <a:r>
              <a:rPr lang="en-US" altLang="zh-CN" dirty="0"/>
              <a:t>DATA</a:t>
            </a:r>
            <a:r>
              <a:rPr lang="zh-CN" altLang="en-US" dirty="0"/>
              <a:t>为首地址的一个字输出到38</a:t>
            </a:r>
            <a:r>
              <a:rPr lang="en-US" altLang="zh-CN" dirty="0"/>
              <a:t>FH</a:t>
            </a:r>
            <a:r>
              <a:rPr lang="zh-CN" altLang="en-US" dirty="0"/>
              <a:t>端口，否则就不能进行数据传送。</a:t>
            </a:r>
          </a:p>
          <a:p>
            <a:pPr eaLnBrk="1" hangingPunct="1">
              <a:lnSpc>
                <a:spcPct val="120000"/>
              </a:lnSpc>
              <a:spcBef>
                <a:spcPct val="40000"/>
              </a:spcBef>
              <a:spcAft>
                <a:spcPct val="25000"/>
              </a:spcAft>
              <a:buFont typeface="Wingdings" pitchFamily="2" charset="2"/>
              <a:buNone/>
            </a:pPr>
            <a:r>
              <a:rPr lang="zh-CN" altLang="en-US" dirty="0"/>
              <a:t>    编写实现该功能的程序段。</a:t>
            </a:r>
          </a:p>
        </p:txBody>
      </p:sp>
    </p:spTree>
  </p:cSld>
  <p:clrMapOvr>
    <a:masterClrMapping/>
  </p:clrMapOvr>
  <p:transition spd="med">
    <p:blinds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AC3664-1C45-4EAC-8827-68DDA60F609A}" type="slidenum">
              <a:rPr lang="zh-CN" altLang="en-US"/>
              <a:pPr>
                <a:defRPr/>
              </a:pPr>
              <a:t>70</a:t>
            </a:fld>
            <a:endParaRPr lang="en-US" altLang="zh-CN"/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过程调用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2492896"/>
            <a:ext cx="7576432" cy="1525191"/>
          </a:xfrm>
        </p:spPr>
        <p:txBody>
          <a:bodyPr/>
          <a:lstStyle/>
          <a:p>
            <a:pPr eaLnBrk="1" hangingPunct="1">
              <a:lnSpc>
                <a:spcPct val="100000"/>
              </a:lnSpc>
              <a:buFont typeface="Wingdings" pitchFamily="2" charset="2"/>
              <a:buNone/>
            </a:pPr>
            <a:r>
              <a:rPr lang="zh-CN" altLang="en-US" sz="2400" dirty="0"/>
              <a:t>段内调用</a:t>
            </a:r>
            <a:endParaRPr lang="en-US" altLang="zh-CN" sz="2400" dirty="0"/>
          </a:p>
          <a:p>
            <a:pPr eaLnBrk="1" hangingPunct="1">
              <a:spcAft>
                <a:spcPct val="30000"/>
              </a:spcAft>
            </a:pPr>
            <a:r>
              <a:rPr lang="zh-CN" altLang="en-US" sz="2400" dirty="0"/>
              <a:t>被调用程序与调用程序在</a:t>
            </a:r>
            <a:r>
              <a:rPr lang="zh-CN" altLang="en-US" sz="2400" dirty="0">
                <a:solidFill>
                  <a:srgbClr val="FF0000"/>
                </a:solidFill>
              </a:rPr>
              <a:t>同一代码段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sz="2000" dirty="0"/>
              <a:t>调用时只需保护断点的偏移地址</a:t>
            </a:r>
            <a:r>
              <a:rPr lang="en-US" altLang="zh-CN" sz="2000" dirty="0"/>
              <a:t>IP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sz="2000" dirty="0"/>
              <a:t>执行过程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Wingdings" panose="05000000000000000000" pitchFamily="2" charset="2"/>
              </a:rPr>
              <a:t>(1)</a:t>
            </a:r>
            <a:r>
              <a:rPr lang="zh-CN" altLang="en-US" sz="2000" dirty="0"/>
              <a:t>将</a:t>
            </a:r>
            <a:r>
              <a:rPr lang="en-US" altLang="zh-CN" sz="2000" dirty="0"/>
              <a:t>IP</a:t>
            </a:r>
            <a:r>
              <a:rPr lang="zh-CN" altLang="en-US" sz="2000" dirty="0"/>
              <a:t>压入堆栈 </a:t>
            </a:r>
            <a:r>
              <a:rPr lang="en-US" altLang="zh-CN" sz="2000" dirty="0"/>
              <a:t>(2)</a:t>
            </a:r>
            <a:r>
              <a:rPr lang="zh-CN" altLang="en-US" sz="2000" dirty="0"/>
              <a:t>将过程入口地址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/>
              <a:t>IP</a:t>
            </a:r>
            <a:endParaRPr lang="zh-CN" altLang="en-US" sz="2000" dirty="0"/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r>
              <a:rPr lang="zh-CN" altLang="en-US" sz="2400" dirty="0"/>
              <a:t>段间调用</a:t>
            </a:r>
            <a:endParaRPr lang="en-US" altLang="zh-CN" sz="2400" dirty="0"/>
          </a:p>
          <a:p>
            <a:pPr eaLnBrk="1" hangingPunct="1">
              <a:spcBef>
                <a:spcPct val="60000"/>
              </a:spcBef>
            </a:pPr>
            <a:r>
              <a:rPr lang="zh-CN" altLang="en-US" sz="2400" dirty="0"/>
              <a:t>被调用过程与调用程序</a:t>
            </a:r>
            <a:r>
              <a:rPr lang="zh-CN" altLang="en-US" sz="2400" dirty="0">
                <a:solidFill>
                  <a:srgbClr val="FF0000"/>
                </a:solidFill>
              </a:rPr>
              <a:t>不在同一代码段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lvl="1" eaLnBrk="1" hangingPunct="1">
              <a:spcBef>
                <a:spcPct val="60000"/>
              </a:spcBef>
            </a:pPr>
            <a:r>
              <a:rPr lang="zh-CN" altLang="en-US" sz="2000" dirty="0"/>
              <a:t>调用时需要保护断点的段基址</a:t>
            </a:r>
            <a:r>
              <a:rPr lang="en-US" altLang="zh-CN" sz="2000" dirty="0"/>
              <a:t>CS</a:t>
            </a:r>
            <a:r>
              <a:rPr lang="zh-CN" altLang="en-US" sz="2000" dirty="0"/>
              <a:t>和偏移地址</a:t>
            </a:r>
            <a:r>
              <a:rPr lang="en-US" altLang="zh-CN" sz="2000" dirty="0"/>
              <a:t>IP</a:t>
            </a:r>
          </a:p>
          <a:p>
            <a:pPr lvl="1" eaLnBrk="1" hangingPunct="1">
              <a:spcBef>
                <a:spcPct val="60000"/>
              </a:spcBef>
            </a:pPr>
            <a:r>
              <a:rPr lang="zh-CN" altLang="en-US" sz="2000" dirty="0"/>
              <a:t>执行过程</a:t>
            </a:r>
            <a:r>
              <a:rPr lang="en-US" altLang="zh-CN" sz="2000" dirty="0"/>
              <a:t>:</a:t>
            </a:r>
            <a:r>
              <a:rPr lang="en-US" altLang="zh-CN" sz="2000" dirty="0">
                <a:sym typeface="Wingdings" panose="05000000000000000000" pitchFamily="2" charset="2"/>
              </a:rPr>
              <a:t>(1)</a:t>
            </a:r>
            <a:r>
              <a:rPr lang="zh-CN" altLang="en-US" sz="2000" dirty="0"/>
              <a:t>将</a:t>
            </a:r>
            <a:r>
              <a:rPr lang="en-US" altLang="zh-CN" sz="2000" dirty="0"/>
              <a:t>IP</a:t>
            </a:r>
            <a:r>
              <a:rPr lang="zh-CN" altLang="en-US" sz="2000" dirty="0"/>
              <a:t>和</a:t>
            </a:r>
            <a:r>
              <a:rPr lang="en-US" altLang="zh-CN" sz="2000" dirty="0"/>
              <a:t>CS</a:t>
            </a:r>
            <a:r>
              <a:rPr lang="zh-CN" altLang="en-US" sz="2000" dirty="0"/>
              <a:t>压栈 </a:t>
            </a:r>
            <a:r>
              <a:rPr lang="en-US" altLang="zh-CN" sz="2000" dirty="0"/>
              <a:t>(2)</a:t>
            </a:r>
            <a:r>
              <a:rPr lang="zh-CN" altLang="en-US" sz="2000" dirty="0"/>
              <a:t>将过程入口地址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</a:t>
            </a:r>
            <a:r>
              <a:rPr lang="en-US" altLang="zh-CN" sz="2000" dirty="0"/>
              <a:t>IP</a:t>
            </a:r>
            <a:r>
              <a:rPr lang="zh-CN" altLang="en-US" sz="2000" dirty="0"/>
              <a:t>和</a:t>
            </a:r>
            <a:r>
              <a:rPr lang="en-US" altLang="zh-CN" sz="2000" dirty="0"/>
              <a:t>CS</a:t>
            </a:r>
            <a:endParaRPr lang="zh-CN" altLang="en-US" sz="2000" dirty="0"/>
          </a:p>
          <a:p>
            <a:pPr marL="457200" lvl="1" indent="0" eaLnBrk="1" hangingPunct="1">
              <a:spcBef>
                <a:spcPct val="60000"/>
              </a:spcBef>
              <a:buNone/>
            </a:pPr>
            <a:endParaRPr lang="zh-CN" altLang="en-US" sz="2000" dirty="0"/>
          </a:p>
          <a:p>
            <a:pPr eaLnBrk="1" hangingPunct="1">
              <a:spcBef>
                <a:spcPct val="60000"/>
              </a:spcBef>
              <a:buFont typeface="Wingdings" pitchFamily="2" charset="2"/>
              <a:buNone/>
            </a:pP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67544" y="1966593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</a:rPr>
              <a:t>16</a:t>
            </a:r>
            <a:r>
              <a:rPr lang="zh-CN" altLang="en-US" sz="2800" b="1" dirty="0">
                <a:solidFill>
                  <a:schemeClr val="tx2"/>
                </a:solidFill>
              </a:rPr>
              <a:t>位模式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500"/>
                                        <p:tgtEl>
                                          <p:spTgt spid="1239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239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184C9-1FA2-445A-8319-FFA248C115B0}" type="slidenum">
              <a:rPr lang="zh-CN" altLang="en-US"/>
              <a:pPr>
                <a:defRPr/>
              </a:pPr>
              <a:t>71</a:t>
            </a:fld>
            <a:endParaRPr lang="en-US" altLang="zh-CN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17713"/>
            <a:ext cx="7200850" cy="3716337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>
                <a:latin typeface="Times New Roman" pitchFamily="18" charset="0"/>
              </a:rPr>
              <a:t>在</a:t>
            </a:r>
            <a:r>
              <a:rPr lang="en-US" altLang="zh-CN" sz="2400" dirty="0">
                <a:latin typeface="Times New Roman" pitchFamily="18" charset="0"/>
              </a:rPr>
              <a:t>32</a:t>
            </a:r>
            <a:r>
              <a:rPr lang="zh-CN" altLang="en-US" sz="2400" dirty="0">
                <a:latin typeface="Times New Roman" pitchFamily="18" charset="0"/>
              </a:rPr>
              <a:t>位模式下一般采用</a:t>
            </a:r>
            <a:r>
              <a:rPr lang="en-US" altLang="zh-CN" sz="2400" dirty="0">
                <a:latin typeface="Times New Roman" pitchFamily="18" charset="0"/>
              </a:rPr>
              <a:t>flat</a:t>
            </a:r>
            <a:r>
              <a:rPr lang="zh-CN" altLang="en-US" sz="2400" dirty="0">
                <a:latin typeface="Times New Roman" pitchFamily="18" charset="0"/>
              </a:rPr>
              <a:t>平坦存储模式，不涉及段地址的保护与返回。</a:t>
            </a:r>
            <a:endParaRPr lang="en-US" altLang="zh-CN" sz="2400" dirty="0">
              <a:latin typeface="Times New Roman" pitchFamily="18" charset="0"/>
            </a:endParaRPr>
          </a:p>
          <a:p>
            <a:pPr eaLnBrk="1" hangingPunct="1">
              <a:spcAft>
                <a:spcPct val="30000"/>
              </a:spcAft>
            </a:pPr>
            <a:r>
              <a:rPr lang="zh-CN" altLang="en-US" sz="2400" dirty="0">
                <a:latin typeface="Times New Roman" pitchFamily="18" charset="0"/>
              </a:rPr>
              <a:t>过程调用</a:t>
            </a:r>
            <a:endParaRPr lang="en-US" altLang="zh-CN" sz="2400" dirty="0">
              <a:latin typeface="Times New Roman" pitchFamily="18" charset="0"/>
              <a:sym typeface="Wingdings" panose="05000000000000000000" pitchFamily="2" charset="2"/>
            </a:endParaRPr>
          </a:p>
          <a:p>
            <a:pPr lvl="1" eaLnBrk="1" hangingPunct="1">
              <a:spcAft>
                <a:spcPct val="30000"/>
              </a:spcAft>
            </a:pPr>
            <a:r>
              <a:rPr lang="en-US" altLang="zh-CN" dirty="0">
                <a:latin typeface="Times New Roman" pitchFamily="18" charset="0"/>
                <a:sym typeface="Wingdings" panose="05000000000000000000" pitchFamily="2" charset="2"/>
              </a:rPr>
              <a:t>(1) </a:t>
            </a:r>
            <a:r>
              <a:rPr lang="en-US" altLang="zh-CN" dirty="0">
                <a:latin typeface="Times New Roman" pitchFamily="18" charset="0"/>
              </a:rPr>
              <a:t>32</a:t>
            </a:r>
            <a:r>
              <a:rPr lang="zh-CN" altLang="en-US" dirty="0">
                <a:latin typeface="Times New Roman" pitchFamily="18" charset="0"/>
              </a:rPr>
              <a:t>位的</a:t>
            </a:r>
            <a:r>
              <a:rPr lang="en-US" altLang="zh-CN" dirty="0">
                <a:latin typeface="Times New Roman" pitchFamily="18" charset="0"/>
              </a:rPr>
              <a:t>EIP</a:t>
            </a:r>
            <a:r>
              <a:rPr lang="zh-CN" altLang="en-US" dirty="0">
                <a:latin typeface="Times New Roman" pitchFamily="18" charset="0"/>
              </a:rPr>
              <a:t>压入堆栈</a:t>
            </a:r>
            <a:endParaRPr lang="en-US" altLang="zh-CN" dirty="0">
              <a:latin typeface="Times New Roman" pitchFamily="18" charset="0"/>
            </a:endParaRPr>
          </a:p>
          <a:p>
            <a:pPr lvl="1" eaLnBrk="1" hangingPunct="1">
              <a:spcAft>
                <a:spcPct val="30000"/>
              </a:spcAft>
            </a:pPr>
            <a:r>
              <a:rPr lang="en-US" altLang="zh-CN" dirty="0">
                <a:latin typeface="Times New Roman" pitchFamily="18" charset="0"/>
              </a:rPr>
              <a:t>(2) </a:t>
            </a:r>
            <a:r>
              <a:rPr lang="zh-CN" altLang="en-US" dirty="0">
                <a:latin typeface="Times New Roman" pitchFamily="18" charset="0"/>
              </a:rPr>
              <a:t>过程的入口偏移地址→</a:t>
            </a:r>
            <a:r>
              <a:rPr lang="en-US" altLang="zh-CN" dirty="0">
                <a:latin typeface="Times New Roman" pitchFamily="18" charset="0"/>
              </a:rPr>
              <a:t>EIP</a:t>
            </a:r>
            <a:endParaRPr lang="zh-CN" altLang="en-US" dirty="0">
              <a:latin typeface="Times New Roman" pitchFamily="18" charset="0"/>
            </a:endParaRPr>
          </a:p>
          <a:p>
            <a:pPr marL="457200" lvl="1" indent="0" eaLnBrk="1" hangingPunct="1">
              <a:spcAft>
                <a:spcPct val="30000"/>
              </a:spcAft>
              <a:buNone/>
            </a:pPr>
            <a:endParaRPr lang="en-US" altLang="zh-CN" sz="2000" dirty="0">
              <a:latin typeface="Times New Roman" pitchFamily="18" charset="0"/>
            </a:endParaRPr>
          </a:p>
          <a:p>
            <a:pPr eaLnBrk="1" hangingPunct="1">
              <a:spcAft>
                <a:spcPct val="30000"/>
              </a:spcAft>
            </a:pPr>
            <a:endParaRPr lang="zh-CN" altLang="en-US" sz="2400" dirty="0">
              <a:latin typeface="Times New Roman" pitchFamily="18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187624" y="980728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2"/>
              </a:buClr>
              <a:buFont typeface="Wingdings" panose="05000000000000000000" pitchFamily="2" charset="2"/>
              <a:buChar char="n"/>
            </a:pPr>
            <a:r>
              <a:rPr lang="en-US" altLang="zh-CN" sz="2800" b="1" dirty="0">
                <a:solidFill>
                  <a:schemeClr val="tx2"/>
                </a:solidFill>
              </a:rPr>
              <a:t>32</a:t>
            </a:r>
            <a:r>
              <a:rPr lang="zh-CN" altLang="en-US" sz="2800" b="1" dirty="0">
                <a:solidFill>
                  <a:schemeClr val="tx2"/>
                </a:solidFill>
              </a:rPr>
              <a:t>位模式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912EAA-EB32-4C4C-B851-69AD077D8A37}" type="slidenum">
              <a:rPr lang="zh-CN" altLang="en-US"/>
              <a:pPr>
                <a:defRPr/>
              </a:pPr>
              <a:t>72</a:t>
            </a:fld>
            <a:endParaRPr lang="en-US" altLang="zh-CN"/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3. </a:t>
            </a:r>
            <a:r>
              <a:rPr lang="zh-CN" altLang="en-US"/>
              <a:t>返回指令</a:t>
            </a:r>
          </a:p>
        </p:txBody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1916832"/>
            <a:ext cx="7772400" cy="4248472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>
                <a:latin typeface="宋体" pitchFamily="2" charset="-122"/>
              </a:rPr>
              <a:t>功能：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>
                <a:latin typeface="宋体" pitchFamily="2" charset="-122"/>
              </a:rPr>
              <a:t>从堆栈中弹出断点地址，返回原程序</a:t>
            </a:r>
          </a:p>
          <a:p>
            <a:pPr eaLnBrk="1" hangingPunct="1"/>
            <a:r>
              <a:rPr lang="zh-CN" altLang="en-US" sz="2400" dirty="0">
                <a:latin typeface="宋体" pitchFamily="2" charset="-122"/>
              </a:rPr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宋体" pitchFamily="2" charset="-122"/>
              </a:rPr>
              <a:t>  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 n</a:t>
            </a:r>
          </a:p>
          <a:p>
            <a:pPr eaLnBrk="1" hangingPunct="1"/>
            <a:r>
              <a:rPr lang="en-US" altLang="zh-CN" sz="2400" dirty="0">
                <a:latin typeface="宋体" pitchFamily="2" charset="-122"/>
              </a:rPr>
              <a:t>RET</a:t>
            </a:r>
            <a:r>
              <a:rPr lang="zh-CN" altLang="en-US" sz="2400" dirty="0">
                <a:latin typeface="宋体" pitchFamily="2" charset="-122"/>
              </a:rPr>
              <a:t>指令一般位于子程序的最后。</a:t>
            </a:r>
            <a:endParaRPr lang="en-US" altLang="zh-CN" sz="2400" dirty="0">
              <a:latin typeface="宋体" pitchFamily="2" charset="-122"/>
            </a:endParaRPr>
          </a:p>
          <a:p>
            <a:pPr eaLnBrk="1" hangingPunct="1"/>
            <a:r>
              <a:rPr lang="zh-CN" altLang="en-US" sz="2400" dirty="0">
                <a:latin typeface="宋体" pitchFamily="2" charset="-122"/>
              </a:rPr>
              <a:t>返回指令在格式上不区分</a:t>
            </a:r>
            <a:r>
              <a:rPr lang="en-US" altLang="zh-CN" sz="2400" dirty="0">
                <a:latin typeface="宋体" pitchFamily="2" charset="-122"/>
              </a:rPr>
              <a:t>16</a:t>
            </a:r>
            <a:r>
              <a:rPr lang="zh-CN" altLang="en-US" sz="2400" dirty="0">
                <a:latin typeface="宋体" pitchFamily="2" charset="-122"/>
              </a:rPr>
              <a:t>位模式（段内或段间）或</a:t>
            </a:r>
            <a:r>
              <a:rPr lang="en-US" altLang="zh-CN" sz="2400" dirty="0">
                <a:latin typeface="宋体" pitchFamily="2" charset="-122"/>
              </a:rPr>
              <a:t>32</a:t>
            </a:r>
            <a:r>
              <a:rPr lang="zh-CN" altLang="en-US" sz="2400" dirty="0">
                <a:latin typeface="宋体" pitchFamily="2" charset="-122"/>
              </a:rPr>
              <a:t>位模式。但不同的模式从堆栈中弹出的内容不一样。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00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00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00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B041A6-910A-4E35-BA8E-F85BD3CFB8D6}" type="slidenum">
              <a:rPr lang="zh-CN" altLang="en-US"/>
              <a:pPr>
                <a:defRPr/>
              </a:pPr>
              <a:t>73</a:t>
            </a:fld>
            <a:endParaRPr lang="en-US" altLang="zh-CN"/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四、中断指令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313" y="2132013"/>
            <a:ext cx="5972175" cy="3602037"/>
          </a:xfrm>
        </p:spPr>
        <p:txBody>
          <a:bodyPr/>
          <a:lstStyle/>
          <a:p>
            <a:pPr eaLnBrk="1" hangingPunct="1">
              <a:spcAft>
                <a:spcPct val="20000"/>
              </a:spcAft>
            </a:pPr>
            <a:r>
              <a:rPr lang="zh-CN" altLang="en-US" dirty="0"/>
              <a:t>中断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dirty="0"/>
              <a:t>中断源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dirty="0"/>
              <a:t>中断的类型</a:t>
            </a:r>
          </a:p>
          <a:p>
            <a:pPr eaLnBrk="1" hangingPunct="1">
              <a:spcAft>
                <a:spcPct val="20000"/>
              </a:spcAft>
            </a:pPr>
            <a:r>
              <a:rPr lang="zh-CN" altLang="en-US" dirty="0"/>
              <a:t>中断指令</a:t>
            </a:r>
          </a:p>
          <a:p>
            <a:pPr lvl="1" eaLnBrk="1" hangingPunct="1">
              <a:spcAft>
                <a:spcPct val="20000"/>
              </a:spcAft>
            </a:pPr>
            <a:r>
              <a:rPr lang="zh-CN" altLang="en-US" dirty="0"/>
              <a:t>引起</a:t>
            </a:r>
            <a:r>
              <a:rPr lang="en-US" altLang="zh-CN" dirty="0"/>
              <a:t>CPU</a:t>
            </a:r>
            <a:r>
              <a:rPr lang="zh-CN" altLang="en-US" dirty="0"/>
              <a:t>产生一次中断的指令</a:t>
            </a:r>
            <a:r>
              <a:rPr lang="en-US" altLang="zh-CN" dirty="0"/>
              <a:t>,</a:t>
            </a:r>
            <a:r>
              <a:rPr lang="zh-CN" altLang="en-US" dirty="0"/>
              <a:t>其响应过程按照一般的中断来处理。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4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4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75469D-E5EA-4F7B-890A-198D17B0EAEE}" type="slidenum">
              <a:rPr lang="zh-CN" altLang="en-US"/>
              <a:pPr>
                <a:defRPr/>
              </a:pPr>
              <a:t>74</a:t>
            </a:fld>
            <a:endParaRPr lang="en-US" altLang="zh-CN"/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中断与过程调用的区别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51050"/>
            <a:ext cx="7772400" cy="41148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中断是随机事件或异常事件引起，调用则是事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/>
              <a:t>   先已在程序中安排好 ；  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响应中断请求不仅要保护断点地址，还要保护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zh-CN" sz="2400" dirty="0"/>
              <a:t>   FLAGS(</a:t>
            </a:r>
            <a:r>
              <a:rPr lang="zh-CN" altLang="en-US" sz="2400" dirty="0"/>
              <a:t>或</a:t>
            </a:r>
            <a:r>
              <a:rPr lang="en-US" altLang="zh-CN" sz="2400" dirty="0"/>
              <a:t>EFLAGS)</a:t>
            </a:r>
            <a:r>
              <a:rPr lang="zh-CN" altLang="en-US" sz="2400" dirty="0"/>
              <a:t>内容；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400" dirty="0"/>
              <a:t>过程调用指令在指令中直接给出子程序入口地址；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zh-CN" altLang="en-US" sz="2400" dirty="0"/>
              <a:t>   中断指令只给出中断向量码，入口地址则在中断向量码指向的中断向量表（内存单元）中。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0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0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0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20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20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20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CC5F67-C7E2-4FE5-AB26-5806C5FEA37D}" type="slidenum">
              <a:rPr lang="zh-CN" altLang="en-US"/>
              <a:pPr>
                <a:defRPr/>
              </a:pPr>
              <a:t>75</a:t>
            </a:fld>
            <a:endParaRPr lang="en-US" altLang="zh-CN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701675"/>
            <a:ext cx="7793037" cy="974725"/>
          </a:xfrm>
        </p:spPr>
        <p:txBody>
          <a:bodyPr/>
          <a:lstStyle/>
          <a:p>
            <a:pPr eaLnBrk="1" hangingPunct="1"/>
            <a:r>
              <a:rPr lang="zh-CN" altLang="en-US" sz="4000" b="1" dirty="0"/>
              <a:t>1. </a:t>
            </a:r>
            <a:r>
              <a:rPr lang="zh-CN" altLang="en-US" dirty="0"/>
              <a:t>中断指令</a:t>
            </a:r>
            <a:r>
              <a:rPr lang="en-US" altLang="zh-CN" dirty="0"/>
              <a:t>(</a:t>
            </a:r>
            <a:r>
              <a:rPr lang="zh-CN" altLang="en-US" dirty="0"/>
              <a:t>也叫软中断指令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608" y="2176574"/>
            <a:ext cx="4614708" cy="2520950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格式：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dirty="0"/>
              <a:t>     </a:t>
            </a:r>
            <a:r>
              <a:rPr lang="en-US" altLang="zh-CN" sz="2400" dirty="0"/>
              <a:t>INT  n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400" dirty="0"/>
              <a:t>说明：</a:t>
            </a:r>
            <a:r>
              <a:rPr lang="en-US" altLang="zh-CN" sz="2400" dirty="0"/>
              <a:t>n</a:t>
            </a:r>
            <a:r>
              <a:rPr lang="zh-CN" altLang="en-US" sz="2400" dirty="0"/>
              <a:t>用来形成中断服务程序入口地址</a:t>
            </a:r>
          </a:p>
          <a:p>
            <a:pPr eaLnBrk="1" hangingPunct="1">
              <a:buNone/>
            </a:pPr>
            <a:r>
              <a:rPr lang="zh-CN" altLang="en-US" sz="2400" dirty="0"/>
              <a:t>下面以</a:t>
            </a:r>
            <a:r>
              <a:rPr lang="en-US" altLang="zh-CN" sz="2400" dirty="0"/>
              <a:t>16</a:t>
            </a:r>
            <a:r>
              <a:rPr lang="zh-CN" altLang="en-US" sz="2400" dirty="0"/>
              <a:t>位模式为例说明其过程</a:t>
            </a:r>
            <a:endParaRPr lang="en-US" altLang="zh-CN" sz="2400" dirty="0">
              <a:solidFill>
                <a:srgbClr val="FF0000"/>
              </a:solidFill>
            </a:endParaRPr>
          </a:p>
        </p:txBody>
      </p:sp>
      <p:sp>
        <p:nvSpPr>
          <p:cNvPr id="131078" name="Rectangle 6"/>
          <p:cNvSpPr>
            <a:spLocks noChangeArrowheads="1"/>
          </p:cNvSpPr>
          <p:nvPr/>
        </p:nvSpPr>
        <p:spPr bwMode="auto">
          <a:xfrm>
            <a:off x="6719888" y="2708275"/>
            <a:ext cx="1601787" cy="38163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1079" name="Line 7"/>
          <p:cNvSpPr>
            <a:spLocks noChangeShapeType="1"/>
          </p:cNvSpPr>
          <p:nvPr/>
        </p:nvSpPr>
        <p:spPr bwMode="auto">
          <a:xfrm>
            <a:off x="6719888" y="3622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0" name="Line 8"/>
          <p:cNvSpPr>
            <a:spLocks noChangeShapeType="1"/>
          </p:cNvSpPr>
          <p:nvPr/>
        </p:nvSpPr>
        <p:spPr bwMode="auto">
          <a:xfrm>
            <a:off x="6719888" y="4003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1" name="Line 9"/>
          <p:cNvSpPr>
            <a:spLocks noChangeShapeType="1"/>
          </p:cNvSpPr>
          <p:nvPr/>
        </p:nvSpPr>
        <p:spPr bwMode="auto">
          <a:xfrm>
            <a:off x="6719888" y="4384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2" name="Line 10"/>
          <p:cNvSpPr>
            <a:spLocks noChangeShapeType="1"/>
          </p:cNvSpPr>
          <p:nvPr/>
        </p:nvSpPr>
        <p:spPr bwMode="auto">
          <a:xfrm>
            <a:off x="6721475" y="3241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3" name="Line 11"/>
          <p:cNvSpPr>
            <a:spLocks noChangeShapeType="1"/>
          </p:cNvSpPr>
          <p:nvPr/>
        </p:nvSpPr>
        <p:spPr bwMode="auto">
          <a:xfrm>
            <a:off x="6721475" y="47656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4" name="AutoShape 12"/>
          <p:cNvSpPr>
            <a:spLocks noChangeArrowheads="1"/>
          </p:cNvSpPr>
          <p:nvPr/>
        </p:nvSpPr>
        <p:spPr bwMode="auto">
          <a:xfrm>
            <a:off x="2339752" y="2027237"/>
            <a:ext cx="1655762" cy="863600"/>
          </a:xfrm>
          <a:prstGeom prst="wedgeRoundRectCallout">
            <a:avLst>
              <a:gd name="adj1" fmla="val -77332"/>
              <a:gd name="adj2" fmla="val 48561"/>
              <a:gd name="adj3" fmla="val 16667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kumimoji="1" lang="zh-CN" altLang="en-US" sz="2000" b="1" dirty="0">
                <a:solidFill>
                  <a:schemeClr val="bg1"/>
                </a:solidFill>
                <a:latin typeface="Times New Roman" pitchFamily="18" charset="0"/>
              </a:rPr>
              <a:t>中断类型号</a:t>
            </a:r>
          </a:p>
          <a:p>
            <a:pPr>
              <a:spcBef>
                <a:spcPct val="20000"/>
              </a:spcBef>
            </a:pPr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n=0 </a:t>
            </a:r>
            <a:r>
              <a:rPr kumimoji="1" lang="en-US" altLang="zh-CN" sz="2000" b="1" dirty="0">
                <a:solidFill>
                  <a:schemeClr val="bg1"/>
                </a:solidFill>
                <a:cs typeface="Arial" charset="0"/>
              </a:rPr>
              <a:t>〜</a:t>
            </a:r>
            <a:r>
              <a:rPr kumimoji="1" lang="en-US" altLang="zh-CN" sz="2000" b="1" dirty="0">
                <a:solidFill>
                  <a:schemeClr val="bg1"/>
                </a:solidFill>
                <a:latin typeface="Times New Roman" pitchFamily="18" charset="0"/>
              </a:rPr>
              <a:t> 255</a:t>
            </a:r>
            <a:endParaRPr kumimoji="1" lang="zh-CN" altLang="en-US" sz="2000" b="1" dirty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1085" name="Text Box 13"/>
          <p:cNvSpPr txBox="1">
            <a:spLocks noChangeArrowheads="1"/>
          </p:cNvSpPr>
          <p:nvPr/>
        </p:nvSpPr>
        <p:spPr bwMode="auto">
          <a:xfrm>
            <a:off x="5419404" y="3041650"/>
            <a:ext cx="831006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n </a:t>
            </a:r>
            <a:r>
              <a:rPr kumimoji="1" lang="en-US" altLang="zh-CN" sz="2400" b="1" dirty="0">
                <a:cs typeface="Arial" charset="0"/>
              </a:rPr>
              <a:t>х4</a:t>
            </a:r>
            <a:r>
              <a:rPr kumimoji="1" lang="en-US" altLang="zh-CN" sz="2800" b="1" dirty="0">
                <a:cs typeface="Arial" charset="0"/>
              </a:rPr>
              <a:t> </a:t>
            </a:r>
          </a:p>
        </p:txBody>
      </p:sp>
      <p:sp>
        <p:nvSpPr>
          <p:cNvPr id="131086" name="Line 14"/>
          <p:cNvSpPr>
            <a:spLocks noChangeShapeType="1"/>
          </p:cNvSpPr>
          <p:nvPr/>
        </p:nvSpPr>
        <p:spPr bwMode="auto">
          <a:xfrm>
            <a:off x="6173788" y="3355580"/>
            <a:ext cx="431800" cy="395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87" name="Text Box 15"/>
          <p:cNvSpPr txBox="1">
            <a:spLocks noChangeArrowheads="1"/>
          </p:cNvSpPr>
          <p:nvPr/>
        </p:nvSpPr>
        <p:spPr bwMode="auto">
          <a:xfrm>
            <a:off x="7116763" y="32273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XXH</a:t>
            </a:r>
          </a:p>
        </p:txBody>
      </p:sp>
      <p:sp>
        <p:nvSpPr>
          <p:cNvPr id="131088" name="Text Box 16"/>
          <p:cNvSpPr txBox="1">
            <a:spLocks noChangeArrowheads="1"/>
          </p:cNvSpPr>
          <p:nvPr/>
        </p:nvSpPr>
        <p:spPr bwMode="auto">
          <a:xfrm>
            <a:off x="7116763" y="36083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XXH</a:t>
            </a:r>
          </a:p>
        </p:txBody>
      </p:sp>
      <p:sp>
        <p:nvSpPr>
          <p:cNvPr id="131089" name="Text Box 17"/>
          <p:cNvSpPr txBox="1">
            <a:spLocks noChangeArrowheads="1"/>
          </p:cNvSpPr>
          <p:nvPr/>
        </p:nvSpPr>
        <p:spPr bwMode="auto">
          <a:xfrm>
            <a:off x="7116763" y="39893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XXH</a:t>
            </a:r>
          </a:p>
        </p:txBody>
      </p:sp>
      <p:sp>
        <p:nvSpPr>
          <p:cNvPr id="131090" name="Text Box 18"/>
          <p:cNvSpPr txBox="1">
            <a:spLocks noChangeArrowheads="1"/>
          </p:cNvSpPr>
          <p:nvPr/>
        </p:nvSpPr>
        <p:spPr bwMode="auto">
          <a:xfrm>
            <a:off x="7116763" y="4370388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XXH</a:t>
            </a:r>
          </a:p>
        </p:txBody>
      </p:sp>
      <p:sp>
        <p:nvSpPr>
          <p:cNvPr id="131091" name="AutoShape 19"/>
          <p:cNvSpPr>
            <a:spLocks/>
          </p:cNvSpPr>
          <p:nvPr/>
        </p:nvSpPr>
        <p:spPr bwMode="auto">
          <a:xfrm>
            <a:off x="6840538" y="3389313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1092" name="AutoShape 20"/>
          <p:cNvSpPr>
            <a:spLocks/>
          </p:cNvSpPr>
          <p:nvPr/>
        </p:nvSpPr>
        <p:spPr bwMode="auto">
          <a:xfrm>
            <a:off x="6840538" y="4152900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1095" name="Text Box 23"/>
          <p:cNvSpPr txBox="1">
            <a:spLocks noChangeArrowheads="1"/>
          </p:cNvSpPr>
          <p:nvPr/>
        </p:nvSpPr>
        <p:spPr bwMode="auto">
          <a:xfrm>
            <a:off x="4908551" y="4364492"/>
            <a:ext cx="18716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入口的段地址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131096" name="Text Box 24"/>
          <p:cNvSpPr txBox="1">
            <a:spLocks noChangeArrowheads="1"/>
          </p:cNvSpPr>
          <p:nvPr/>
        </p:nvSpPr>
        <p:spPr bwMode="auto">
          <a:xfrm>
            <a:off x="4576278" y="3743447"/>
            <a:ext cx="2047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000" b="1" dirty="0">
                <a:latin typeface="Times New Roman" pitchFamily="18" charset="0"/>
              </a:rPr>
              <a:t>入口的偏移地址</a:t>
            </a:r>
            <a:endParaRPr kumimoji="1" lang="en-US" altLang="zh-CN" sz="2000" b="1" dirty="0">
              <a:latin typeface="Times New Roman" pitchFamily="18" charset="0"/>
            </a:endParaRPr>
          </a:p>
        </p:txBody>
      </p:sp>
      <p:sp>
        <p:nvSpPr>
          <p:cNvPr id="131098" name="Line 26"/>
          <p:cNvSpPr>
            <a:spLocks noChangeShapeType="1"/>
          </p:cNvSpPr>
          <p:nvPr/>
        </p:nvSpPr>
        <p:spPr bwMode="auto">
          <a:xfrm flipH="1">
            <a:off x="6498257" y="4364039"/>
            <a:ext cx="251792" cy="10795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099" name="Line 27"/>
          <p:cNvSpPr>
            <a:spLocks noChangeShapeType="1"/>
          </p:cNvSpPr>
          <p:nvPr/>
        </p:nvSpPr>
        <p:spPr bwMode="auto">
          <a:xfrm flipH="1">
            <a:off x="6427192" y="3676650"/>
            <a:ext cx="323453" cy="16986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100" name="Text Box 28"/>
          <p:cNvSpPr txBox="1">
            <a:spLocks noChangeArrowheads="1"/>
          </p:cNvSpPr>
          <p:nvPr/>
        </p:nvSpPr>
        <p:spPr bwMode="auto">
          <a:xfrm>
            <a:off x="389211" y="4893844"/>
            <a:ext cx="6246539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(n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cs typeface="Tahoma" pitchFamily="34" charset="0"/>
              </a:rPr>
              <a:t>×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  <a:cs typeface="Arial" charset="0"/>
              </a:rPr>
              <a:t>4)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  <a:cs typeface="Arial" charset="0"/>
              </a:rPr>
              <a:t>为</a:t>
            </a:r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存放“中断服务程序入口地址”的存储单元的偏移地址</a:t>
            </a:r>
            <a:r>
              <a:rPr lang="en-US" altLang="zh-CN" sz="2000" b="1" dirty="0">
                <a:solidFill>
                  <a:schemeClr val="tx2">
                    <a:lumMod val="75000"/>
                  </a:schemeClr>
                </a:solidFill>
              </a:rPr>
              <a:t>;</a:t>
            </a:r>
            <a:endParaRPr lang="zh-CN" altLang="en-US" sz="20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1109" name="Line 37"/>
          <p:cNvSpPr>
            <a:spLocks noChangeShapeType="1"/>
          </p:cNvSpPr>
          <p:nvPr/>
        </p:nvSpPr>
        <p:spPr bwMode="auto">
          <a:xfrm>
            <a:off x="6721475" y="54451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110" name="Line 38"/>
          <p:cNvSpPr>
            <a:spLocks noChangeShapeType="1"/>
          </p:cNvSpPr>
          <p:nvPr/>
        </p:nvSpPr>
        <p:spPr bwMode="auto">
          <a:xfrm>
            <a:off x="6721475" y="58769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1113" name="AutoShape 41"/>
          <p:cNvSpPr>
            <a:spLocks/>
          </p:cNvSpPr>
          <p:nvPr/>
        </p:nvSpPr>
        <p:spPr bwMode="auto">
          <a:xfrm rot="10800000">
            <a:off x="8405813" y="5229225"/>
            <a:ext cx="144462" cy="1079500"/>
          </a:xfrm>
          <a:prstGeom prst="leftBrace">
            <a:avLst>
              <a:gd name="adj1" fmla="val 62271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1114" name="AutoShape 42"/>
          <p:cNvSpPr>
            <a:spLocks/>
          </p:cNvSpPr>
          <p:nvPr/>
        </p:nvSpPr>
        <p:spPr bwMode="auto">
          <a:xfrm rot="10800000">
            <a:off x="8405812" y="2780928"/>
            <a:ext cx="71437" cy="2159372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1115" name="Text Box 43"/>
          <p:cNvSpPr txBox="1">
            <a:spLocks noChangeArrowheads="1"/>
          </p:cNvSpPr>
          <p:nvPr/>
        </p:nvSpPr>
        <p:spPr bwMode="auto">
          <a:xfrm>
            <a:off x="8550275" y="5464175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代码段</a:t>
            </a:r>
          </a:p>
        </p:txBody>
      </p:sp>
      <p:sp>
        <p:nvSpPr>
          <p:cNvPr id="131116" name="Text Box 44"/>
          <p:cNvSpPr txBox="1">
            <a:spLocks noChangeArrowheads="1"/>
          </p:cNvSpPr>
          <p:nvPr/>
        </p:nvSpPr>
        <p:spPr bwMode="auto">
          <a:xfrm>
            <a:off x="8578850" y="3521075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数据段</a:t>
            </a:r>
          </a:p>
        </p:txBody>
      </p:sp>
      <p:sp>
        <p:nvSpPr>
          <p:cNvPr id="131117" name="Text Box 45"/>
          <p:cNvSpPr txBox="1">
            <a:spLocks noChangeArrowheads="1"/>
          </p:cNvSpPr>
          <p:nvPr/>
        </p:nvSpPr>
        <p:spPr bwMode="auto">
          <a:xfrm>
            <a:off x="7224713" y="4843463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1119" name="Text Box 47"/>
          <p:cNvSpPr txBox="1">
            <a:spLocks noChangeArrowheads="1"/>
          </p:cNvSpPr>
          <p:nvPr/>
        </p:nvSpPr>
        <p:spPr bwMode="auto">
          <a:xfrm>
            <a:off x="397670" y="5601730"/>
            <a:ext cx="4392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C00000"/>
                </a:solidFill>
              </a:rPr>
              <a:t>该单元在数据段，段地址</a:t>
            </a:r>
            <a:r>
              <a:rPr lang="en-US" altLang="zh-CN" sz="2000" b="1" dirty="0">
                <a:solidFill>
                  <a:srgbClr val="C00000"/>
                </a:solidFill>
              </a:rPr>
              <a:t>=DS</a:t>
            </a:r>
          </a:p>
        </p:txBody>
      </p:sp>
      <p:sp>
        <p:nvSpPr>
          <p:cNvPr id="131120" name="Text Box 48"/>
          <p:cNvSpPr txBox="1">
            <a:spLocks noChangeArrowheads="1"/>
          </p:cNvSpPr>
          <p:nvPr/>
        </p:nvSpPr>
        <p:spPr bwMode="auto">
          <a:xfrm>
            <a:off x="7253288" y="59959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63240" y="5994371"/>
            <a:ext cx="6210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/>
              <a:t>说明：</a:t>
            </a:r>
            <a:r>
              <a:rPr lang="en-US" altLang="zh-CN" sz="2000" b="1" dirty="0"/>
              <a:t>8086</a:t>
            </a:r>
            <a:r>
              <a:rPr lang="zh-CN" altLang="en-US" sz="2000" b="1" dirty="0"/>
              <a:t>的中断向量表存放在内存最低的</a:t>
            </a:r>
            <a:r>
              <a:rPr lang="en-US" altLang="zh-CN" sz="2000" b="1" dirty="0"/>
              <a:t>1K</a:t>
            </a:r>
            <a:r>
              <a:rPr lang="zh-CN" altLang="en-US" sz="2000" b="1" dirty="0"/>
              <a:t>单元。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1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1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10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10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1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1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1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1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31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31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1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1310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1" dur="500"/>
                                        <p:tgtEl>
                                          <p:spTgt spid="13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 nodeType="clickPar">
                      <p:stCondLst>
                        <p:cond delay="indefinite"/>
                      </p:stCondLst>
                      <p:childTnLst>
                        <p:par>
                          <p:cTn id="1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6" dur="500"/>
                                        <p:tgtEl>
                                          <p:spTgt spid="131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0" dur="500"/>
                                        <p:tgtEl>
                                          <p:spTgt spid="131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9" dur="500"/>
                                        <p:tgtEl>
                                          <p:spTgt spid="131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43" dur="500"/>
                                        <p:tgtEl>
                                          <p:spTgt spid="131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131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8" grpId="0" animBg="1"/>
      <p:bldP spid="131079" grpId="0" animBg="1"/>
      <p:bldP spid="131080" grpId="0" animBg="1"/>
      <p:bldP spid="131081" grpId="0" animBg="1"/>
      <p:bldP spid="131082" grpId="0" animBg="1"/>
      <p:bldP spid="131083" grpId="0" animBg="1"/>
      <p:bldP spid="131084" grpId="0" animBg="1"/>
      <p:bldP spid="131085" grpId="0"/>
      <p:bldP spid="131086" grpId="0" animBg="1"/>
      <p:bldP spid="131087" grpId="0"/>
      <p:bldP spid="131088" grpId="0"/>
      <p:bldP spid="131089" grpId="0"/>
      <p:bldP spid="131090" grpId="0"/>
      <p:bldP spid="131091" grpId="0" animBg="1"/>
      <p:bldP spid="131092" grpId="0" animBg="1"/>
      <p:bldP spid="131095" grpId="0"/>
      <p:bldP spid="131096" grpId="0"/>
      <p:bldP spid="131098" grpId="0" animBg="1"/>
      <p:bldP spid="131099" grpId="0" animBg="1"/>
      <p:bldP spid="131100" grpId="0"/>
      <p:bldP spid="131109" grpId="0" animBg="1"/>
      <p:bldP spid="131110" grpId="0" animBg="1"/>
      <p:bldP spid="131113" grpId="0" animBg="1"/>
      <p:bldP spid="131114" grpId="0" animBg="1"/>
      <p:bldP spid="131115" grpId="0"/>
      <p:bldP spid="131116" grpId="0"/>
      <p:bldP spid="131117" grpId="0"/>
      <p:bldP spid="131119" grpId="0"/>
      <p:bldP spid="131120" grpId="0"/>
      <p:bldP spid="2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4E9B83-A7CC-499D-B6E7-57BCA431E6A4}" type="slidenum">
              <a:rPr lang="zh-CN" altLang="en-US"/>
              <a:pPr>
                <a:defRPr/>
              </a:pPr>
              <a:t>76</a:t>
            </a:fld>
            <a:endParaRPr lang="en-US" altLang="zh-CN"/>
          </a:p>
        </p:txBody>
      </p:sp>
      <p:sp>
        <p:nvSpPr>
          <p:cNvPr id="890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中断指令的执行过程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7561263" cy="4321175"/>
          </a:xfrm>
        </p:spPr>
        <p:txBody>
          <a:bodyPr/>
          <a:lstStyle/>
          <a:p>
            <a:pPr eaLnBrk="1" hangingPunct="1">
              <a:spcAft>
                <a:spcPct val="10000"/>
              </a:spcAft>
            </a:pPr>
            <a:r>
              <a:rPr lang="zh-CN" altLang="en-US" dirty="0"/>
              <a:t>将</a:t>
            </a:r>
            <a:r>
              <a:rPr lang="en-US" altLang="zh-CN" dirty="0"/>
              <a:t>FLAGS</a:t>
            </a:r>
            <a:r>
              <a:rPr lang="zh-CN" altLang="en-US" dirty="0"/>
              <a:t>压入堆栈；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dirty="0"/>
              <a:t>将</a:t>
            </a:r>
            <a:r>
              <a:rPr lang="en-US" altLang="zh-CN" dirty="0"/>
              <a:t>INT</a:t>
            </a:r>
            <a:r>
              <a:rPr lang="zh-CN" altLang="en-US" dirty="0"/>
              <a:t>指令的下一条指令的</a:t>
            </a:r>
            <a:r>
              <a:rPr lang="en-US" altLang="zh-CN" dirty="0"/>
              <a:t>CS、IP</a:t>
            </a:r>
            <a:r>
              <a:rPr lang="zh-CN" altLang="en-US" dirty="0"/>
              <a:t>压栈；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dirty="0"/>
              <a:t>由</a:t>
            </a:r>
            <a:r>
              <a:rPr lang="en-US" altLang="zh-CN" dirty="0"/>
              <a:t>n</a:t>
            </a:r>
            <a:r>
              <a:rPr lang="en-US" altLang="zh-CN" dirty="0">
                <a:cs typeface="Tahoma" pitchFamily="34" charset="0"/>
              </a:rPr>
              <a:t>×4</a:t>
            </a:r>
            <a:r>
              <a:rPr lang="zh-CN" altLang="en-US" dirty="0">
                <a:cs typeface="Tahoma" pitchFamily="34" charset="0"/>
              </a:rPr>
              <a:t>得到存放</a:t>
            </a:r>
            <a:r>
              <a:rPr lang="zh-CN" altLang="en-US" dirty="0"/>
              <a:t>中断向量的地址；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dirty="0"/>
              <a:t>将中断向量（中断服务程序入口地址）送</a:t>
            </a:r>
            <a:r>
              <a:rPr lang="en-US" altLang="zh-CN" dirty="0"/>
              <a:t>CS</a:t>
            </a:r>
            <a:r>
              <a:rPr lang="zh-CN" altLang="en-US" dirty="0"/>
              <a:t>和</a:t>
            </a:r>
            <a:r>
              <a:rPr lang="en-US" altLang="zh-CN" dirty="0"/>
              <a:t>IP</a:t>
            </a:r>
            <a:r>
              <a:rPr lang="zh-CN" altLang="en-US" dirty="0"/>
              <a:t>寄存器；</a:t>
            </a:r>
          </a:p>
          <a:p>
            <a:pPr eaLnBrk="1" hangingPunct="1">
              <a:spcAft>
                <a:spcPct val="10000"/>
              </a:spcAft>
            </a:pPr>
            <a:r>
              <a:rPr lang="zh-CN" altLang="en-US" dirty="0"/>
              <a:t>转入中断服务程序。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4878CA-D453-4846-B0DD-4FC512F789DA}" type="slidenum">
              <a:rPr lang="zh-CN" altLang="en-US"/>
              <a:pPr>
                <a:defRPr/>
              </a:pPr>
              <a:t>77</a:t>
            </a:fld>
            <a:endParaRPr lang="en-US" altLang="zh-CN"/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中断指令的执行过程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21188" name="Rectangle 4"/>
          <p:cNvSpPr>
            <a:spLocks noChangeArrowheads="1"/>
          </p:cNvSpPr>
          <p:nvPr/>
        </p:nvSpPr>
        <p:spPr bwMode="auto">
          <a:xfrm>
            <a:off x="6719888" y="2349500"/>
            <a:ext cx="1601787" cy="40322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1189" name="Line 5"/>
          <p:cNvSpPr>
            <a:spLocks noChangeShapeType="1"/>
          </p:cNvSpPr>
          <p:nvPr/>
        </p:nvSpPr>
        <p:spPr bwMode="auto">
          <a:xfrm>
            <a:off x="6719888" y="3263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0" name="Line 6"/>
          <p:cNvSpPr>
            <a:spLocks noChangeShapeType="1"/>
          </p:cNvSpPr>
          <p:nvPr/>
        </p:nvSpPr>
        <p:spPr bwMode="auto">
          <a:xfrm>
            <a:off x="6719888" y="3644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1" name="Line 7"/>
          <p:cNvSpPr>
            <a:spLocks noChangeShapeType="1"/>
          </p:cNvSpPr>
          <p:nvPr/>
        </p:nvSpPr>
        <p:spPr bwMode="auto">
          <a:xfrm>
            <a:off x="6719888" y="4025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2" name="Line 8"/>
          <p:cNvSpPr>
            <a:spLocks noChangeShapeType="1"/>
          </p:cNvSpPr>
          <p:nvPr/>
        </p:nvSpPr>
        <p:spPr bwMode="auto">
          <a:xfrm>
            <a:off x="6721475" y="2882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3" name="Line 9"/>
          <p:cNvSpPr>
            <a:spLocks noChangeShapeType="1"/>
          </p:cNvSpPr>
          <p:nvPr/>
        </p:nvSpPr>
        <p:spPr bwMode="auto">
          <a:xfrm>
            <a:off x="6721475" y="44069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4" name="Text Box 10"/>
          <p:cNvSpPr txBox="1">
            <a:spLocks noChangeArrowheads="1"/>
          </p:cNvSpPr>
          <p:nvPr/>
        </p:nvSpPr>
        <p:spPr bwMode="auto">
          <a:xfrm>
            <a:off x="5037138" y="2693988"/>
            <a:ext cx="1136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n</a:t>
            </a:r>
            <a:r>
              <a:rPr kumimoji="1" lang="en-US" altLang="zh-CN" sz="2400" b="1">
                <a:latin typeface="Times New Roman" pitchFamily="18" charset="0"/>
                <a:cs typeface="Times New Roman" pitchFamily="18" charset="0"/>
              </a:rPr>
              <a:t>×</a:t>
            </a:r>
            <a:r>
              <a:rPr kumimoji="1" lang="en-US" altLang="zh-CN" sz="2400" b="1">
                <a:cs typeface="Arial" charset="0"/>
              </a:rPr>
              <a:t>4</a:t>
            </a:r>
            <a:r>
              <a:rPr kumimoji="1" lang="en-US" altLang="zh-CN" sz="2800" b="1">
                <a:cs typeface="Arial" charset="0"/>
              </a:rPr>
              <a:t> </a:t>
            </a:r>
          </a:p>
        </p:txBody>
      </p:sp>
      <p:sp>
        <p:nvSpPr>
          <p:cNvPr id="221195" name="Line 11"/>
          <p:cNvSpPr>
            <a:spLocks noChangeShapeType="1"/>
          </p:cNvSpPr>
          <p:nvPr/>
        </p:nvSpPr>
        <p:spPr bwMode="auto">
          <a:xfrm flipV="1">
            <a:off x="5957888" y="2997200"/>
            <a:ext cx="6477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196" name="Text Box 12"/>
          <p:cNvSpPr txBox="1">
            <a:spLocks noChangeArrowheads="1"/>
          </p:cNvSpPr>
          <p:nvPr/>
        </p:nvSpPr>
        <p:spPr bwMode="auto">
          <a:xfrm>
            <a:off x="7116763" y="28686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22H</a:t>
            </a:r>
          </a:p>
        </p:txBody>
      </p:sp>
      <p:sp>
        <p:nvSpPr>
          <p:cNvPr id="221197" name="Text Box 13"/>
          <p:cNvSpPr txBox="1">
            <a:spLocks noChangeArrowheads="1"/>
          </p:cNvSpPr>
          <p:nvPr/>
        </p:nvSpPr>
        <p:spPr bwMode="auto">
          <a:xfrm>
            <a:off x="7116763" y="32496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11H</a:t>
            </a:r>
          </a:p>
        </p:txBody>
      </p:sp>
      <p:sp>
        <p:nvSpPr>
          <p:cNvPr id="221198" name="Text Box 14"/>
          <p:cNvSpPr txBox="1">
            <a:spLocks noChangeArrowheads="1"/>
          </p:cNvSpPr>
          <p:nvPr/>
        </p:nvSpPr>
        <p:spPr bwMode="auto">
          <a:xfrm>
            <a:off x="7116763" y="36306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00H</a:t>
            </a:r>
          </a:p>
        </p:txBody>
      </p:sp>
      <p:sp>
        <p:nvSpPr>
          <p:cNvPr id="221199" name="Text Box 15"/>
          <p:cNvSpPr txBox="1">
            <a:spLocks noChangeArrowheads="1"/>
          </p:cNvSpPr>
          <p:nvPr/>
        </p:nvSpPr>
        <p:spPr bwMode="auto">
          <a:xfrm>
            <a:off x="7116763" y="40116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67H</a:t>
            </a:r>
          </a:p>
        </p:txBody>
      </p:sp>
      <p:sp>
        <p:nvSpPr>
          <p:cNvPr id="221200" name="AutoShape 16"/>
          <p:cNvSpPr>
            <a:spLocks/>
          </p:cNvSpPr>
          <p:nvPr/>
        </p:nvSpPr>
        <p:spPr bwMode="auto">
          <a:xfrm>
            <a:off x="6840538" y="3030538"/>
            <a:ext cx="168275" cy="523875"/>
          </a:xfrm>
          <a:prstGeom prst="leftBrace">
            <a:avLst>
              <a:gd name="adj1" fmla="val 2594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1201" name="AutoShape 17"/>
          <p:cNvSpPr>
            <a:spLocks/>
          </p:cNvSpPr>
          <p:nvPr/>
        </p:nvSpPr>
        <p:spPr bwMode="auto">
          <a:xfrm>
            <a:off x="6840538" y="3794125"/>
            <a:ext cx="168275" cy="493713"/>
          </a:xfrm>
          <a:prstGeom prst="leftBrace">
            <a:avLst>
              <a:gd name="adj1" fmla="val 2445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1202" name="Text Box 18"/>
          <p:cNvSpPr txBox="1">
            <a:spLocks noChangeArrowheads="1"/>
          </p:cNvSpPr>
          <p:nvPr/>
        </p:nvSpPr>
        <p:spPr bwMode="auto">
          <a:xfrm>
            <a:off x="5219700" y="3141663"/>
            <a:ext cx="5032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IP</a:t>
            </a:r>
          </a:p>
        </p:txBody>
      </p:sp>
      <p:sp>
        <p:nvSpPr>
          <p:cNvPr id="221203" name="Text Box 19"/>
          <p:cNvSpPr txBox="1">
            <a:spLocks noChangeArrowheads="1"/>
          </p:cNvSpPr>
          <p:nvPr/>
        </p:nvSpPr>
        <p:spPr bwMode="auto">
          <a:xfrm>
            <a:off x="5130800" y="4149725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CS</a:t>
            </a:r>
          </a:p>
        </p:txBody>
      </p:sp>
      <p:sp>
        <p:nvSpPr>
          <p:cNvPr id="221204" name="Rectangle 20"/>
          <p:cNvSpPr>
            <a:spLocks noChangeArrowheads="1"/>
          </p:cNvSpPr>
          <p:nvPr/>
        </p:nvSpPr>
        <p:spPr bwMode="auto">
          <a:xfrm>
            <a:off x="4932363" y="3500438"/>
            <a:ext cx="1008062" cy="433387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1122H</a:t>
            </a:r>
            <a:endParaRPr lang="zh-CN" altLang="en-US" dirty="0"/>
          </a:p>
        </p:txBody>
      </p:sp>
      <p:sp>
        <p:nvSpPr>
          <p:cNvPr id="221205" name="Rectangle 21"/>
          <p:cNvSpPr>
            <a:spLocks noChangeArrowheads="1"/>
          </p:cNvSpPr>
          <p:nvPr/>
        </p:nvSpPr>
        <p:spPr bwMode="auto">
          <a:xfrm>
            <a:off x="4929188" y="4508500"/>
            <a:ext cx="1008062" cy="433388"/>
          </a:xfrm>
          <a:prstGeom prst="rect">
            <a:avLst/>
          </a:prstGeom>
          <a:noFill/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dirty="0"/>
              <a:t>6700H</a:t>
            </a:r>
            <a:endParaRPr lang="zh-CN" altLang="en-US" dirty="0"/>
          </a:p>
        </p:txBody>
      </p:sp>
      <p:sp>
        <p:nvSpPr>
          <p:cNvPr id="221208" name="Line 24"/>
          <p:cNvSpPr>
            <a:spLocks noChangeShapeType="1"/>
          </p:cNvSpPr>
          <p:nvPr/>
        </p:nvSpPr>
        <p:spPr bwMode="auto">
          <a:xfrm>
            <a:off x="6721475" y="50863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09" name="Line 25"/>
          <p:cNvSpPr>
            <a:spLocks noChangeShapeType="1"/>
          </p:cNvSpPr>
          <p:nvPr/>
        </p:nvSpPr>
        <p:spPr bwMode="auto">
          <a:xfrm>
            <a:off x="6721475" y="55181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10" name="Text Box 26"/>
          <p:cNvSpPr txBox="1">
            <a:spLocks noChangeArrowheads="1"/>
          </p:cNvSpPr>
          <p:nvPr/>
        </p:nvSpPr>
        <p:spPr bwMode="auto">
          <a:xfrm>
            <a:off x="5719764" y="5157788"/>
            <a:ext cx="11223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68122H</a:t>
            </a:r>
          </a:p>
        </p:txBody>
      </p:sp>
      <p:sp>
        <p:nvSpPr>
          <p:cNvPr id="221211" name="Text Box 27"/>
          <p:cNvSpPr txBox="1">
            <a:spLocks noChangeArrowheads="1"/>
          </p:cNvSpPr>
          <p:nvPr/>
        </p:nvSpPr>
        <p:spPr bwMode="auto">
          <a:xfrm>
            <a:off x="7110413" y="5091113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MOV</a:t>
            </a:r>
          </a:p>
        </p:txBody>
      </p:sp>
      <p:sp>
        <p:nvSpPr>
          <p:cNvPr id="221212" name="AutoShape 28"/>
          <p:cNvSpPr>
            <a:spLocks/>
          </p:cNvSpPr>
          <p:nvPr/>
        </p:nvSpPr>
        <p:spPr bwMode="auto">
          <a:xfrm rot="10800000">
            <a:off x="8405813" y="4870450"/>
            <a:ext cx="144462" cy="1366838"/>
          </a:xfrm>
          <a:prstGeom prst="leftBrace">
            <a:avLst>
              <a:gd name="adj1" fmla="val 78846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1213" name="AutoShape 29"/>
          <p:cNvSpPr>
            <a:spLocks/>
          </p:cNvSpPr>
          <p:nvPr/>
        </p:nvSpPr>
        <p:spPr bwMode="auto">
          <a:xfrm rot="10800000">
            <a:off x="8405813" y="2708275"/>
            <a:ext cx="144462" cy="1873250"/>
          </a:xfrm>
          <a:prstGeom prst="leftBrace">
            <a:avLst>
              <a:gd name="adj1" fmla="val 10805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1214" name="Text Box 30"/>
          <p:cNvSpPr txBox="1">
            <a:spLocks noChangeArrowheads="1"/>
          </p:cNvSpPr>
          <p:nvPr/>
        </p:nvSpPr>
        <p:spPr bwMode="auto">
          <a:xfrm>
            <a:off x="8550275" y="5105400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代码段</a:t>
            </a:r>
          </a:p>
        </p:txBody>
      </p:sp>
      <p:sp>
        <p:nvSpPr>
          <p:cNvPr id="221215" name="Text Box 31"/>
          <p:cNvSpPr txBox="1">
            <a:spLocks noChangeArrowheads="1"/>
          </p:cNvSpPr>
          <p:nvPr/>
        </p:nvSpPr>
        <p:spPr bwMode="auto">
          <a:xfrm>
            <a:off x="8578850" y="3162300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数据段</a:t>
            </a:r>
          </a:p>
        </p:txBody>
      </p:sp>
      <p:sp>
        <p:nvSpPr>
          <p:cNvPr id="221216" name="Text Box 32"/>
          <p:cNvSpPr txBox="1">
            <a:spLocks noChangeArrowheads="1"/>
          </p:cNvSpPr>
          <p:nvPr/>
        </p:nvSpPr>
        <p:spPr bwMode="auto">
          <a:xfrm>
            <a:off x="7224713" y="448468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21217" name="Line 33"/>
          <p:cNvSpPr>
            <a:spLocks noChangeShapeType="1"/>
          </p:cNvSpPr>
          <p:nvPr/>
        </p:nvSpPr>
        <p:spPr bwMode="auto">
          <a:xfrm>
            <a:off x="6721475" y="594995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18" name="Rectangle 34"/>
          <p:cNvSpPr>
            <a:spLocks noChangeArrowheads="1"/>
          </p:cNvSpPr>
          <p:nvPr/>
        </p:nvSpPr>
        <p:spPr bwMode="auto">
          <a:xfrm>
            <a:off x="1098550" y="2276475"/>
            <a:ext cx="1601788" cy="4319588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1219" name="Line 35"/>
          <p:cNvSpPr>
            <a:spLocks noChangeShapeType="1"/>
          </p:cNvSpPr>
          <p:nvPr/>
        </p:nvSpPr>
        <p:spPr bwMode="auto">
          <a:xfrm>
            <a:off x="1098550" y="3190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20" name="Line 36"/>
          <p:cNvSpPr>
            <a:spLocks noChangeShapeType="1"/>
          </p:cNvSpPr>
          <p:nvPr/>
        </p:nvSpPr>
        <p:spPr bwMode="auto">
          <a:xfrm>
            <a:off x="1098550" y="3571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21" name="Line 37"/>
          <p:cNvSpPr>
            <a:spLocks noChangeShapeType="1"/>
          </p:cNvSpPr>
          <p:nvPr/>
        </p:nvSpPr>
        <p:spPr bwMode="auto">
          <a:xfrm>
            <a:off x="1098550" y="3952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22" name="Line 38"/>
          <p:cNvSpPr>
            <a:spLocks noChangeShapeType="1"/>
          </p:cNvSpPr>
          <p:nvPr/>
        </p:nvSpPr>
        <p:spPr bwMode="auto">
          <a:xfrm>
            <a:off x="1100138" y="2809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23" name="Line 39"/>
          <p:cNvSpPr>
            <a:spLocks noChangeShapeType="1"/>
          </p:cNvSpPr>
          <p:nvPr/>
        </p:nvSpPr>
        <p:spPr bwMode="auto">
          <a:xfrm>
            <a:off x="1100138" y="433387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30" name="Line 46"/>
          <p:cNvSpPr>
            <a:spLocks noChangeShapeType="1"/>
          </p:cNvSpPr>
          <p:nvPr/>
        </p:nvSpPr>
        <p:spPr bwMode="auto">
          <a:xfrm>
            <a:off x="1100138" y="47259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31" name="Line 47"/>
          <p:cNvSpPr>
            <a:spLocks noChangeShapeType="1"/>
          </p:cNvSpPr>
          <p:nvPr/>
        </p:nvSpPr>
        <p:spPr bwMode="auto">
          <a:xfrm>
            <a:off x="1100138" y="51577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34" name="AutoShape 50"/>
          <p:cNvSpPr>
            <a:spLocks/>
          </p:cNvSpPr>
          <p:nvPr/>
        </p:nvSpPr>
        <p:spPr bwMode="auto">
          <a:xfrm>
            <a:off x="809625" y="2635250"/>
            <a:ext cx="163513" cy="3529013"/>
          </a:xfrm>
          <a:prstGeom prst="leftBrace">
            <a:avLst>
              <a:gd name="adj1" fmla="val 17985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21236" name="Text Box 52"/>
          <p:cNvSpPr txBox="1">
            <a:spLocks noChangeArrowheads="1"/>
          </p:cNvSpPr>
          <p:nvPr/>
        </p:nvSpPr>
        <p:spPr bwMode="auto">
          <a:xfrm>
            <a:off x="371475" y="3932238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堆栈段</a:t>
            </a:r>
          </a:p>
        </p:txBody>
      </p:sp>
      <p:sp>
        <p:nvSpPr>
          <p:cNvPr id="221238" name="Line 54"/>
          <p:cNvSpPr>
            <a:spLocks noChangeShapeType="1"/>
          </p:cNvSpPr>
          <p:nvPr/>
        </p:nvSpPr>
        <p:spPr bwMode="auto">
          <a:xfrm>
            <a:off x="1100138" y="55895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39" name="Text Box 55"/>
          <p:cNvSpPr txBox="1">
            <a:spLocks noChangeArrowheads="1"/>
          </p:cNvSpPr>
          <p:nvPr/>
        </p:nvSpPr>
        <p:spPr bwMode="auto">
          <a:xfrm>
            <a:off x="3492500" y="5589588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SP</a:t>
            </a:r>
          </a:p>
        </p:txBody>
      </p:sp>
      <p:sp>
        <p:nvSpPr>
          <p:cNvPr id="221240" name="Text Box 56"/>
          <p:cNvSpPr txBox="1">
            <a:spLocks noChangeArrowheads="1"/>
          </p:cNvSpPr>
          <p:nvPr/>
        </p:nvSpPr>
        <p:spPr bwMode="auto">
          <a:xfrm>
            <a:off x="1327150" y="5162550"/>
            <a:ext cx="121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FLAGS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21241" name="Text Box 57"/>
          <p:cNvSpPr txBox="1">
            <a:spLocks noChangeArrowheads="1"/>
          </p:cNvSpPr>
          <p:nvPr/>
        </p:nvSpPr>
        <p:spPr bwMode="auto">
          <a:xfrm>
            <a:off x="1314450" y="4724400"/>
            <a:ext cx="1211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FLAGS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21242" name="Text Box 58"/>
          <p:cNvSpPr txBox="1">
            <a:spLocks noChangeArrowheads="1"/>
          </p:cNvSpPr>
          <p:nvPr/>
        </p:nvSpPr>
        <p:spPr bwMode="auto">
          <a:xfrm>
            <a:off x="1558925" y="35655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IP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21243" name="Text Box 59"/>
          <p:cNvSpPr txBox="1">
            <a:spLocks noChangeArrowheads="1"/>
          </p:cNvSpPr>
          <p:nvPr/>
        </p:nvSpPr>
        <p:spPr bwMode="auto">
          <a:xfrm>
            <a:off x="1530350" y="39465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21244" name="Text Box 60"/>
          <p:cNvSpPr txBox="1">
            <a:spLocks noChangeArrowheads="1"/>
          </p:cNvSpPr>
          <p:nvPr/>
        </p:nvSpPr>
        <p:spPr bwMode="auto">
          <a:xfrm>
            <a:off x="1530350" y="43275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CS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221245" name="Text Box 61"/>
          <p:cNvSpPr txBox="1">
            <a:spLocks noChangeArrowheads="1"/>
          </p:cNvSpPr>
          <p:nvPr/>
        </p:nvSpPr>
        <p:spPr bwMode="auto">
          <a:xfrm>
            <a:off x="1558925" y="3175000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IP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221246" name="Line 62"/>
          <p:cNvSpPr>
            <a:spLocks noChangeShapeType="1"/>
          </p:cNvSpPr>
          <p:nvPr/>
        </p:nvSpPr>
        <p:spPr bwMode="auto">
          <a:xfrm flipH="1">
            <a:off x="2773363" y="5805488"/>
            <a:ext cx="719137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49" name="Line 65"/>
          <p:cNvSpPr>
            <a:spLocks noChangeShapeType="1"/>
          </p:cNvSpPr>
          <p:nvPr/>
        </p:nvSpPr>
        <p:spPr bwMode="auto">
          <a:xfrm>
            <a:off x="1101725" y="6019800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50" name="Text Box 66"/>
          <p:cNvSpPr txBox="1">
            <a:spLocks noChangeArrowheads="1"/>
          </p:cNvSpPr>
          <p:nvPr/>
        </p:nvSpPr>
        <p:spPr bwMode="auto">
          <a:xfrm>
            <a:off x="1620838" y="60674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221251" name="Text Box 67"/>
          <p:cNvSpPr txBox="1">
            <a:spLocks noChangeArrowheads="1"/>
          </p:cNvSpPr>
          <p:nvPr/>
        </p:nvSpPr>
        <p:spPr bwMode="auto">
          <a:xfrm>
            <a:off x="3490913" y="4724400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SP</a:t>
            </a:r>
          </a:p>
        </p:txBody>
      </p:sp>
      <p:sp>
        <p:nvSpPr>
          <p:cNvPr id="221252" name="Line 68"/>
          <p:cNvSpPr>
            <a:spLocks noChangeShapeType="1"/>
          </p:cNvSpPr>
          <p:nvPr/>
        </p:nvSpPr>
        <p:spPr bwMode="auto">
          <a:xfrm flipH="1">
            <a:off x="2771775" y="4940300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55" name="Text Box 71"/>
          <p:cNvSpPr txBox="1">
            <a:spLocks noChangeArrowheads="1"/>
          </p:cNvSpPr>
          <p:nvPr/>
        </p:nvSpPr>
        <p:spPr bwMode="auto">
          <a:xfrm>
            <a:off x="3563938" y="3141663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SP</a:t>
            </a:r>
          </a:p>
        </p:txBody>
      </p:sp>
      <p:sp>
        <p:nvSpPr>
          <p:cNvPr id="221256" name="Line 72"/>
          <p:cNvSpPr>
            <a:spLocks noChangeShapeType="1"/>
          </p:cNvSpPr>
          <p:nvPr/>
        </p:nvSpPr>
        <p:spPr bwMode="auto">
          <a:xfrm flipH="1">
            <a:off x="2844800" y="3357563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57" name="Text Box 73"/>
          <p:cNvSpPr txBox="1">
            <a:spLocks noChangeArrowheads="1"/>
          </p:cNvSpPr>
          <p:nvPr/>
        </p:nvSpPr>
        <p:spPr bwMode="auto">
          <a:xfrm>
            <a:off x="3548063" y="394017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SP</a:t>
            </a:r>
          </a:p>
        </p:txBody>
      </p:sp>
      <p:sp>
        <p:nvSpPr>
          <p:cNvPr id="221258" name="Line 74"/>
          <p:cNvSpPr>
            <a:spLocks noChangeShapeType="1"/>
          </p:cNvSpPr>
          <p:nvPr/>
        </p:nvSpPr>
        <p:spPr bwMode="auto">
          <a:xfrm flipH="1">
            <a:off x="2828925" y="4156075"/>
            <a:ext cx="719138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59" name="Line 75"/>
          <p:cNvSpPr>
            <a:spLocks noChangeShapeType="1"/>
          </p:cNvSpPr>
          <p:nvPr/>
        </p:nvSpPr>
        <p:spPr bwMode="auto">
          <a:xfrm flipH="1">
            <a:off x="5940425" y="3284538"/>
            <a:ext cx="936625" cy="4318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1260" name="Line 76"/>
          <p:cNvSpPr>
            <a:spLocks noChangeShapeType="1"/>
          </p:cNvSpPr>
          <p:nvPr/>
        </p:nvSpPr>
        <p:spPr bwMode="auto">
          <a:xfrm flipH="1">
            <a:off x="5940425" y="4019550"/>
            <a:ext cx="922338" cy="633413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027488" y="5070982"/>
            <a:ext cx="19097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b="1" dirty="0">
                <a:solidFill>
                  <a:srgbClr val="FF0000"/>
                </a:solidFill>
              </a:rPr>
              <a:t>中断服务程序入口地址</a:t>
            </a:r>
            <a:r>
              <a:rPr lang="en-US" altLang="zh-CN" sz="1600" b="1" dirty="0">
                <a:solidFill>
                  <a:srgbClr val="FF0000"/>
                </a:solidFill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</a:rPr>
              <a:t>物理地址</a:t>
            </a:r>
            <a:r>
              <a:rPr lang="en-US" altLang="zh-CN" sz="1600" b="1" dirty="0">
                <a:solidFill>
                  <a:srgbClr val="FF0000"/>
                </a:solidFill>
              </a:rPr>
              <a:t>)=</a:t>
            </a:r>
            <a:r>
              <a:rPr lang="zh-CN" altLang="en-US" sz="1600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1655011" y="5607049"/>
            <a:ext cx="67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</a:rPr>
              <a:t>XX</a:t>
            </a:r>
            <a:endParaRPr lang="zh-CN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1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1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1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1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1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1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1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1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21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1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1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1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21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10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1000" fill="hold"/>
                                        <p:tgtEl>
                                          <p:spTgt spid="221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000"/>
                            </p:stCondLst>
                            <p:childTnLst>
                              <p:par>
                                <p:cTn id="94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221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/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1000" fill="hold"/>
                                        <p:tgtEl>
                                          <p:spTgt spid="221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221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21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212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8" dur="500"/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10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1000" fill="hold"/>
                                        <p:tgtEl>
                                          <p:spTgt spid="221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000"/>
                            </p:stCondLst>
                            <p:childTnLst>
                              <p:par>
                                <p:cTn id="150" presetID="2" presetClass="entr" presetSubtype="1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2" dur="10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3" dur="1000" fill="hold"/>
                                        <p:tgtEl>
                                          <p:spTgt spid="221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21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211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6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 fill="hold"/>
                                        <p:tgtEl>
                                          <p:spTgt spid="221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1" dur="500" fill="hold"/>
                                        <p:tgtEl>
                                          <p:spTgt spid="221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2211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8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9" dur="500" fill="hold"/>
                                        <p:tgtEl>
                                          <p:spTgt spid="221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2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0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1" dur="500" fill="hold"/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4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5" dur="500" fill="hold"/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8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2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3" dur="500" fill="hold"/>
                                        <p:tgtEl>
                                          <p:spTgt spid="221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6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7" dur="500" fill="hold"/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0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1" dur="500" fill="hold"/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6" dur="500"/>
                                        <p:tgtEl>
                                          <p:spTgt spid="221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500"/>
                            </p:stCondLst>
                            <p:childTnLst>
                              <p:par>
                                <p:cTn id="21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0" dur="500"/>
                                        <p:tgtEl>
                                          <p:spTgt spid="221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5" dur="500"/>
                                        <p:tgtEl>
                                          <p:spTgt spid="221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9" dur="500"/>
                                        <p:tgtEl>
                                          <p:spTgt spid="221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1000"/>
                            </p:stCondLst>
                            <p:childTnLst>
                              <p:par>
                                <p:cTn id="23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3" dur="500"/>
                                        <p:tgtEl>
                                          <p:spTgt spid="22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1500"/>
                            </p:stCondLst>
                            <p:childTnLst>
                              <p:par>
                                <p:cTn id="23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7" dur="500"/>
                                        <p:tgtEl>
                                          <p:spTgt spid="221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2" dur="500"/>
                                        <p:tgtEl>
                                          <p:spTgt spid="221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500"/>
                            </p:stCondLst>
                            <p:childTnLst>
                              <p:par>
                                <p:cTn id="24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6" dur="500"/>
                                        <p:tgtEl>
                                          <p:spTgt spid="221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49" dur="500"/>
                                        <p:tgtEl>
                                          <p:spTgt spid="221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2" dur="500"/>
                                        <p:tgtEl>
                                          <p:spTgt spid="22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7" dur="500"/>
                                        <p:tgtEl>
                                          <p:spTgt spid="221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1" dur="500"/>
                                        <p:tgtEl>
                                          <p:spTgt spid="221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4" dur="500"/>
                                        <p:tgtEl>
                                          <p:spTgt spid="221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7" dur="500"/>
                                        <p:tgtEl>
                                          <p:spTgt spid="221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fill="hold">
                      <p:stCondLst>
                        <p:cond delay="indefinite"/>
                      </p:stCondLst>
                      <p:childTnLst>
                        <p:par>
                          <p:cTn id="269" fill="hold">
                            <p:stCondLst>
                              <p:cond delay="0"/>
                            </p:stCondLst>
                            <p:childTnLst>
                              <p:par>
                                <p:cTn id="2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7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8" dur="500" fill="hold"/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8" presetClass="entr" presetSubtype="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2" dur="5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nimBg="1"/>
      <p:bldP spid="221189" grpId="0" animBg="1"/>
      <p:bldP spid="221190" grpId="0" animBg="1"/>
      <p:bldP spid="221191" grpId="0" animBg="1"/>
      <p:bldP spid="221192" grpId="0" animBg="1"/>
      <p:bldP spid="221193" grpId="0" animBg="1"/>
      <p:bldP spid="221194" grpId="0"/>
      <p:bldP spid="221195" grpId="0" animBg="1"/>
      <p:bldP spid="221196" grpId="0"/>
      <p:bldP spid="221197" grpId="0"/>
      <p:bldP spid="221198" grpId="0"/>
      <p:bldP spid="221199" grpId="0"/>
      <p:bldP spid="221200" grpId="0" animBg="1"/>
      <p:bldP spid="221201" grpId="0" animBg="1"/>
      <p:bldP spid="221202" grpId="0"/>
      <p:bldP spid="221203" grpId="0"/>
      <p:bldP spid="221204" grpId="0" animBg="1"/>
      <p:bldP spid="221205" grpId="0" animBg="1"/>
      <p:bldP spid="221208" grpId="0" animBg="1"/>
      <p:bldP spid="221209" grpId="0" animBg="1"/>
      <p:bldP spid="221210" grpId="0"/>
      <p:bldP spid="221211" grpId="0"/>
      <p:bldP spid="221212" grpId="0" animBg="1"/>
      <p:bldP spid="221213" grpId="0" animBg="1"/>
      <p:bldP spid="221214" grpId="0"/>
      <p:bldP spid="221215" grpId="0"/>
      <p:bldP spid="221216" grpId="0"/>
      <p:bldP spid="221217" grpId="0" animBg="1"/>
      <p:bldP spid="221218" grpId="0" animBg="1"/>
      <p:bldP spid="221219" grpId="0" animBg="1"/>
      <p:bldP spid="221220" grpId="0" animBg="1"/>
      <p:bldP spid="221221" grpId="0" animBg="1"/>
      <p:bldP spid="221222" grpId="0" animBg="1"/>
      <p:bldP spid="221223" grpId="0" animBg="1"/>
      <p:bldP spid="221230" grpId="0" animBg="1"/>
      <p:bldP spid="221231" grpId="0" animBg="1"/>
      <p:bldP spid="221234" grpId="0" animBg="1"/>
      <p:bldP spid="221236" grpId="0"/>
      <p:bldP spid="221238" grpId="0" animBg="1"/>
      <p:bldP spid="221239" grpId="0"/>
      <p:bldP spid="221239" grpId="1"/>
      <p:bldP spid="221240" grpId="0"/>
      <p:bldP spid="221241" grpId="0"/>
      <p:bldP spid="221242" grpId="0"/>
      <p:bldP spid="221243" grpId="0"/>
      <p:bldP spid="221244" grpId="0"/>
      <p:bldP spid="221245" grpId="0"/>
      <p:bldP spid="221246" grpId="0" animBg="1"/>
      <p:bldP spid="221246" grpId="1" animBg="1"/>
      <p:bldP spid="221249" grpId="0" animBg="1"/>
      <p:bldP spid="221250" grpId="0"/>
      <p:bldP spid="221251" grpId="0"/>
      <p:bldP spid="221251" grpId="1"/>
      <p:bldP spid="221252" grpId="0" animBg="1"/>
      <p:bldP spid="221252" grpId="1" animBg="1"/>
      <p:bldP spid="221255" grpId="0"/>
      <p:bldP spid="221256" grpId="0" animBg="1"/>
      <p:bldP spid="221257" grpId="0"/>
      <p:bldP spid="221257" grpId="1"/>
      <p:bldP spid="221258" grpId="0" animBg="1"/>
      <p:bldP spid="221258" grpId="1" animBg="1"/>
      <p:bldP spid="221259" grpId="0" animBg="1"/>
      <p:bldP spid="221260" grpId="0" animBg="1"/>
      <p:bldP spid="2" grpId="0"/>
      <p:bldP spid="3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DDF0DC-B07A-4429-8C4B-4F8A77A70385}" type="slidenum">
              <a:rPr lang="zh-CN" altLang="en-US"/>
              <a:pPr>
                <a:defRPr/>
              </a:pPr>
              <a:t>78</a:t>
            </a:fld>
            <a:endParaRPr lang="en-US" altLang="zh-CN"/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中断指令例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3744912" cy="3322638"/>
          </a:xfrm>
        </p:spPr>
        <p:txBody>
          <a:bodyPr/>
          <a:lstStyle/>
          <a:p>
            <a:pPr eaLnBrk="1" hangingPunct="1">
              <a:spcAft>
                <a:spcPct val="45000"/>
              </a:spcAft>
              <a:buFont typeface="Wingdings" pitchFamily="2" charset="2"/>
              <a:buNone/>
            </a:pPr>
            <a:r>
              <a:rPr lang="zh-CN" altLang="en-US" sz="2400" u="sng">
                <a:latin typeface="Times New Roman" pitchFamily="18" charset="0"/>
              </a:rPr>
              <a:t>执行程序段：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latin typeface="Times New Roman" pitchFamily="18" charset="0"/>
              </a:rPr>
              <a:t> </a:t>
            </a:r>
            <a:r>
              <a:rPr lang="en-US" altLang="zh-CN" sz="2400">
                <a:latin typeface="Times New Roman" pitchFamily="18" charset="0"/>
              </a:rPr>
              <a:t>CS       IP               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                          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┇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</a:rPr>
              <a:t>6200H:0110H   INT  21H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</a:rPr>
              <a:t>6200H:0112H   MOV  AX</a:t>
            </a:r>
            <a:r>
              <a:rPr lang="zh-CN" altLang="en-US" sz="20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sz="2000">
                <a:solidFill>
                  <a:schemeClr val="tx1"/>
                </a:solidFill>
                <a:latin typeface="Times New Roman" pitchFamily="18" charset="0"/>
              </a:rPr>
              <a:t>BX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>
                <a:latin typeface="Times New Roman" pitchFamily="18" charset="0"/>
              </a:rPr>
              <a:t>                          </a:t>
            </a:r>
            <a:r>
              <a:rPr lang="en-US" altLang="zh-CN" sz="2400">
                <a:solidFill>
                  <a:schemeClr val="tx1"/>
                </a:solidFill>
                <a:latin typeface="宋体" pitchFamily="2" charset="-122"/>
              </a:rPr>
              <a:t>┇</a:t>
            </a:r>
          </a:p>
        </p:txBody>
      </p:sp>
      <p:sp>
        <p:nvSpPr>
          <p:cNvPr id="136214" name="Rectangle 22"/>
          <p:cNvSpPr>
            <a:spLocks noChangeArrowheads="1"/>
          </p:cNvSpPr>
          <p:nvPr/>
        </p:nvSpPr>
        <p:spPr bwMode="auto">
          <a:xfrm>
            <a:off x="6713538" y="2727325"/>
            <a:ext cx="1601787" cy="358140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15" name="Line 23"/>
          <p:cNvSpPr>
            <a:spLocks noChangeShapeType="1"/>
          </p:cNvSpPr>
          <p:nvPr/>
        </p:nvSpPr>
        <p:spPr bwMode="auto">
          <a:xfrm>
            <a:off x="6713538" y="3656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6" name="Line 24"/>
          <p:cNvSpPr>
            <a:spLocks noChangeShapeType="1"/>
          </p:cNvSpPr>
          <p:nvPr/>
        </p:nvSpPr>
        <p:spPr bwMode="auto">
          <a:xfrm>
            <a:off x="6713538" y="4037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7" name="Line 25"/>
          <p:cNvSpPr>
            <a:spLocks noChangeShapeType="1"/>
          </p:cNvSpPr>
          <p:nvPr/>
        </p:nvSpPr>
        <p:spPr bwMode="auto">
          <a:xfrm>
            <a:off x="6713538" y="4418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8" name="Line 26"/>
          <p:cNvSpPr>
            <a:spLocks noChangeShapeType="1"/>
          </p:cNvSpPr>
          <p:nvPr/>
        </p:nvSpPr>
        <p:spPr bwMode="auto">
          <a:xfrm>
            <a:off x="6715125" y="3275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19" name="Line 27"/>
          <p:cNvSpPr>
            <a:spLocks noChangeShapeType="1"/>
          </p:cNvSpPr>
          <p:nvPr/>
        </p:nvSpPr>
        <p:spPr bwMode="auto">
          <a:xfrm>
            <a:off x="6715125" y="4799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0" name="Line 28"/>
          <p:cNvSpPr>
            <a:spLocks noChangeShapeType="1"/>
          </p:cNvSpPr>
          <p:nvPr/>
        </p:nvSpPr>
        <p:spPr bwMode="auto">
          <a:xfrm>
            <a:off x="5953125" y="5741988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21" name="Text Box 29"/>
          <p:cNvSpPr txBox="1">
            <a:spLocks noChangeArrowheads="1"/>
          </p:cNvSpPr>
          <p:nvPr/>
        </p:nvSpPr>
        <p:spPr bwMode="auto">
          <a:xfrm>
            <a:off x="7167563" y="32607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12H</a:t>
            </a:r>
            <a:endParaRPr kumimoji="1" lang="en-US" altLang="zh-CN" sz="16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6222" name="Text Box 30"/>
          <p:cNvSpPr txBox="1">
            <a:spLocks noChangeArrowheads="1"/>
          </p:cNvSpPr>
          <p:nvPr/>
        </p:nvSpPr>
        <p:spPr bwMode="auto">
          <a:xfrm>
            <a:off x="7138988" y="36417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01H</a:t>
            </a:r>
            <a:endParaRPr kumimoji="1" lang="en-US" altLang="zh-CN" sz="16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6223" name="Text Box 31"/>
          <p:cNvSpPr txBox="1">
            <a:spLocks noChangeArrowheads="1"/>
          </p:cNvSpPr>
          <p:nvPr/>
        </p:nvSpPr>
        <p:spPr bwMode="auto">
          <a:xfrm>
            <a:off x="7110413" y="40227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00H</a:t>
            </a:r>
            <a:endParaRPr kumimoji="1" lang="en-US" altLang="zh-CN" sz="16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6224" name="Text Box 32"/>
          <p:cNvSpPr txBox="1">
            <a:spLocks noChangeArrowheads="1"/>
          </p:cNvSpPr>
          <p:nvPr/>
        </p:nvSpPr>
        <p:spPr bwMode="auto">
          <a:xfrm>
            <a:off x="7110413" y="440372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62H</a:t>
            </a:r>
            <a:endParaRPr kumimoji="1" lang="en-US" altLang="zh-CN" sz="16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6228" name="Text Box 36"/>
          <p:cNvSpPr txBox="1">
            <a:spLocks noChangeArrowheads="1"/>
          </p:cNvSpPr>
          <p:nvPr/>
        </p:nvSpPr>
        <p:spPr bwMode="auto">
          <a:xfrm>
            <a:off x="4752975" y="5522913"/>
            <a:ext cx="1419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SP=1200</a:t>
            </a:r>
            <a:endParaRPr kumimoji="1" lang="en-US" altLang="zh-CN" sz="2000" b="1">
              <a:cs typeface="Arial" charset="0"/>
            </a:endParaRPr>
          </a:p>
        </p:txBody>
      </p:sp>
      <p:sp>
        <p:nvSpPr>
          <p:cNvPr id="136229" name="Line 37"/>
          <p:cNvSpPr>
            <a:spLocks noChangeShapeType="1"/>
          </p:cNvSpPr>
          <p:nvPr/>
        </p:nvSpPr>
        <p:spPr bwMode="auto">
          <a:xfrm>
            <a:off x="6715125" y="59705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0" name="Rectangle 38"/>
          <p:cNvSpPr>
            <a:spLocks noChangeArrowheads="1"/>
          </p:cNvSpPr>
          <p:nvPr/>
        </p:nvSpPr>
        <p:spPr bwMode="auto">
          <a:xfrm>
            <a:off x="6715125" y="5561013"/>
            <a:ext cx="1600200" cy="381000"/>
          </a:xfrm>
          <a:prstGeom prst="rect">
            <a:avLst/>
          </a:prstGeom>
          <a:solidFill>
            <a:srgbClr val="C0C0C0"/>
          </a:solidFill>
          <a:ln w="25400" cap="sq">
            <a:solidFill>
              <a:srgbClr val="C0C0C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31" name="Line 39"/>
          <p:cNvSpPr>
            <a:spLocks noChangeShapeType="1"/>
          </p:cNvSpPr>
          <p:nvPr/>
        </p:nvSpPr>
        <p:spPr bwMode="auto">
          <a:xfrm>
            <a:off x="6715125" y="479901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2" name="Line 40"/>
          <p:cNvSpPr>
            <a:spLocks noChangeShapeType="1"/>
          </p:cNvSpPr>
          <p:nvPr/>
        </p:nvSpPr>
        <p:spPr bwMode="auto">
          <a:xfrm>
            <a:off x="6715125" y="59705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3" name="Line 41"/>
          <p:cNvSpPr>
            <a:spLocks noChangeShapeType="1"/>
          </p:cNvSpPr>
          <p:nvPr/>
        </p:nvSpPr>
        <p:spPr bwMode="auto">
          <a:xfrm>
            <a:off x="6715125" y="51657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4" name="Line 42"/>
          <p:cNvSpPr>
            <a:spLocks noChangeShapeType="1"/>
          </p:cNvSpPr>
          <p:nvPr/>
        </p:nvSpPr>
        <p:spPr bwMode="auto">
          <a:xfrm>
            <a:off x="6715125" y="55467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35" name="Text Box 43"/>
          <p:cNvSpPr txBox="1">
            <a:spLocks noChangeArrowheads="1"/>
          </p:cNvSpPr>
          <p:nvPr/>
        </p:nvSpPr>
        <p:spPr bwMode="auto">
          <a:xfrm>
            <a:off x="6834188" y="478472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FLAGS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L</a:t>
            </a:r>
          </a:p>
        </p:txBody>
      </p:sp>
      <p:sp>
        <p:nvSpPr>
          <p:cNvPr id="136236" name="Text Box 44"/>
          <p:cNvSpPr txBox="1">
            <a:spLocks noChangeArrowheads="1"/>
          </p:cNvSpPr>
          <p:nvPr/>
        </p:nvSpPr>
        <p:spPr bwMode="auto">
          <a:xfrm>
            <a:off x="6819900" y="5132388"/>
            <a:ext cx="1454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FLAGS</a:t>
            </a:r>
            <a:r>
              <a:rPr kumimoji="1" lang="en-US" altLang="zh-CN" sz="1600" b="1">
                <a:solidFill>
                  <a:schemeClr val="bg1"/>
                </a:solidFill>
                <a:latin typeface="Times New Roman" pitchFamily="18" charset="0"/>
              </a:rPr>
              <a:t>H</a:t>
            </a:r>
          </a:p>
        </p:txBody>
      </p:sp>
      <p:sp>
        <p:nvSpPr>
          <p:cNvPr id="136239" name="Line 47"/>
          <p:cNvSpPr>
            <a:spLocks noChangeShapeType="1"/>
          </p:cNvSpPr>
          <p:nvPr/>
        </p:nvSpPr>
        <p:spPr bwMode="auto">
          <a:xfrm>
            <a:off x="6010275" y="3489325"/>
            <a:ext cx="609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40" name="Text Box 48"/>
          <p:cNvSpPr txBox="1">
            <a:spLocks noChangeArrowheads="1"/>
          </p:cNvSpPr>
          <p:nvPr/>
        </p:nvSpPr>
        <p:spPr bwMode="auto">
          <a:xfrm>
            <a:off x="4998442" y="2863850"/>
            <a:ext cx="85685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SP=?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136242" name="AutoShape 50"/>
          <p:cNvSpPr>
            <a:spLocks noChangeArrowheads="1"/>
          </p:cNvSpPr>
          <p:nvPr/>
        </p:nvSpPr>
        <p:spPr bwMode="auto">
          <a:xfrm>
            <a:off x="4140200" y="1371599"/>
            <a:ext cx="1933575" cy="830263"/>
          </a:xfrm>
          <a:prstGeom prst="cloudCallout">
            <a:avLst>
              <a:gd name="adj1" fmla="val 14449"/>
              <a:gd name="adj2" fmla="val 121704"/>
            </a:avLst>
          </a:prstGeom>
          <a:solidFill>
            <a:srgbClr val="993300"/>
          </a:solidFill>
          <a:ln w="25400" cap="sq">
            <a:solidFill>
              <a:srgbClr val="993300"/>
            </a:solidFill>
            <a:round/>
            <a:headEnd type="none" w="sm" len="sm"/>
            <a:tailEnd type="none" w="lg" len="lg"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lnSpc>
                <a:spcPct val="80000"/>
              </a:lnSpc>
            </a:pP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执行</a:t>
            </a: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INT</a:t>
            </a:r>
            <a:r>
              <a:rPr kumimoji="1" lang="zh-CN" altLang="en-US" sz="2000" b="1">
                <a:solidFill>
                  <a:schemeClr val="bg1"/>
                </a:solidFill>
                <a:latin typeface="Times New Roman" pitchFamily="18" charset="0"/>
              </a:rPr>
              <a:t>指令后</a:t>
            </a:r>
          </a:p>
        </p:txBody>
      </p:sp>
      <p:sp>
        <p:nvSpPr>
          <p:cNvPr id="136247" name="AutoShape 55"/>
          <p:cNvSpPr>
            <a:spLocks/>
          </p:cNvSpPr>
          <p:nvPr/>
        </p:nvSpPr>
        <p:spPr bwMode="auto">
          <a:xfrm rot="10800000">
            <a:off x="8462963" y="3500438"/>
            <a:ext cx="198437" cy="2160587"/>
          </a:xfrm>
          <a:prstGeom prst="leftBrace">
            <a:avLst>
              <a:gd name="adj1" fmla="val 90734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6248" name="Text Box 56"/>
          <p:cNvSpPr txBox="1">
            <a:spLocks noChangeArrowheads="1"/>
          </p:cNvSpPr>
          <p:nvPr/>
        </p:nvSpPr>
        <p:spPr bwMode="auto">
          <a:xfrm>
            <a:off x="8650288" y="4095750"/>
            <a:ext cx="4572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堆栈段</a:t>
            </a:r>
          </a:p>
        </p:txBody>
      </p:sp>
      <p:sp>
        <p:nvSpPr>
          <p:cNvPr id="30" name="Text Box 48"/>
          <p:cNvSpPr txBox="1">
            <a:spLocks noChangeArrowheads="1"/>
          </p:cNvSpPr>
          <p:nvPr/>
        </p:nvSpPr>
        <p:spPr bwMode="auto">
          <a:xfrm>
            <a:off x="5269730" y="3279745"/>
            <a:ext cx="7865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 dirty="0">
                <a:latin typeface="Times New Roman" pitchFamily="18" charset="0"/>
              </a:rPr>
              <a:t>11FA</a:t>
            </a:r>
            <a:endParaRPr kumimoji="1" lang="zh-CN" altLang="en-US" sz="2000" b="1" dirty="0">
              <a:latin typeface="Times New Roman" pitchFamily="18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876256" y="3275013"/>
            <a:ext cx="291307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6900268" y="3655568"/>
            <a:ext cx="291307" cy="3667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？</a:t>
            </a: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62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62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2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62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62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6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6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6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6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62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6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36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6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36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1000" fill="hold"/>
                                        <p:tgtEl>
                                          <p:spTgt spid="136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1000" fill="hold"/>
                                        <p:tgtEl>
                                          <p:spTgt spid="136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1000" fill="hold"/>
                                        <p:tgtEl>
                                          <p:spTgt spid="136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1000" fill="hold"/>
                                        <p:tgtEl>
                                          <p:spTgt spid="136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1000" fill="hold"/>
                                        <p:tgtEl>
                                          <p:spTgt spid="136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1000" fill="hold"/>
                                        <p:tgtEl>
                                          <p:spTgt spid="136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136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6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136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4" grpId="0" animBg="1"/>
      <p:bldP spid="136215" grpId="0" animBg="1"/>
      <p:bldP spid="136216" grpId="0" animBg="1"/>
      <p:bldP spid="136217" grpId="0" animBg="1"/>
      <p:bldP spid="136218" grpId="0" animBg="1"/>
      <p:bldP spid="136219" grpId="0" animBg="1"/>
      <p:bldP spid="136220" grpId="0" animBg="1"/>
      <p:bldP spid="136221" grpId="0"/>
      <p:bldP spid="136222" grpId="0"/>
      <p:bldP spid="136223" grpId="0"/>
      <p:bldP spid="136224" grpId="0"/>
      <p:bldP spid="136228" grpId="0"/>
      <p:bldP spid="136229" grpId="0" animBg="1"/>
      <p:bldP spid="136230" grpId="0" animBg="1"/>
      <p:bldP spid="136231" grpId="0" animBg="1"/>
      <p:bldP spid="136232" grpId="0" animBg="1"/>
      <p:bldP spid="136233" grpId="0" animBg="1"/>
      <p:bldP spid="136234" grpId="0" animBg="1"/>
      <p:bldP spid="136235" grpId="0"/>
      <p:bldP spid="136236" grpId="0"/>
      <p:bldP spid="136239" grpId="0" animBg="1"/>
      <p:bldP spid="136240" grpId="0"/>
      <p:bldP spid="136242" grpId="0" animBg="1"/>
      <p:bldP spid="136247" grpId="0" animBg="1"/>
      <p:bldP spid="136248" grpId="0"/>
      <p:bldP spid="30" grpId="0"/>
      <p:bldP spid="2" grpId="0"/>
      <p:bldP spid="2" grpId="1"/>
      <p:bldP spid="32" grpId="0"/>
      <p:bldP spid="32" grpId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278709C-6B45-46F7-80D0-BFCBFC26C6D4}" type="slidenum">
              <a:rPr lang="zh-CN" altLang="en-US"/>
              <a:pPr>
                <a:defRPr/>
              </a:pPr>
              <a:t>79</a:t>
            </a:fld>
            <a:endParaRPr lang="en-US" altLang="zh-CN"/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中断指令例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2060575"/>
            <a:ext cx="4191000" cy="3024188"/>
          </a:xfrm>
        </p:spPr>
        <p:txBody>
          <a:bodyPr/>
          <a:lstStyle/>
          <a:p>
            <a:pPr eaLnBrk="1" hangingPunct="1">
              <a:spcAft>
                <a:spcPct val="30000"/>
              </a:spcAft>
            </a:pPr>
            <a:r>
              <a:rPr lang="zh-CN" altLang="en-US" sz="2400" dirty="0"/>
              <a:t>执行</a:t>
            </a:r>
            <a:r>
              <a:rPr lang="en-US" altLang="zh-CN" sz="2400" dirty="0"/>
              <a:t>INT 21H</a:t>
            </a:r>
            <a:r>
              <a:rPr lang="zh-CN" altLang="en-US" sz="2400" dirty="0"/>
              <a:t>指令后</a:t>
            </a:r>
          </a:p>
          <a:p>
            <a:pPr eaLnBrk="1" hangingPunct="1">
              <a:spcAft>
                <a:spcPct val="10000"/>
              </a:spcAft>
              <a:buFont typeface="Wingdings" pitchFamily="2" charset="2"/>
              <a:buNone/>
            </a:pPr>
            <a:r>
              <a:rPr lang="en-US" altLang="zh-CN" sz="2400" dirty="0"/>
              <a:t>     IP&lt;=[</a:t>
            </a:r>
            <a:r>
              <a:rPr kumimoji="1" lang="en-US" altLang="zh-CN" sz="2400" dirty="0"/>
              <a:t>21Hх4]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dirty="0"/>
              <a:t>     CS&lt;=[</a:t>
            </a:r>
            <a:r>
              <a:rPr lang="zh-CN" altLang="en-US" sz="2400" dirty="0"/>
              <a:t>（</a:t>
            </a:r>
            <a:r>
              <a:rPr kumimoji="1" lang="en-US" altLang="zh-CN" sz="2400" dirty="0"/>
              <a:t>21Hх4</a:t>
            </a:r>
            <a:r>
              <a:rPr kumimoji="1" lang="zh-CN" altLang="en-US" sz="2400" dirty="0"/>
              <a:t>）</a:t>
            </a:r>
            <a:r>
              <a:rPr kumimoji="1" lang="en-US" altLang="zh-CN" sz="2400" dirty="0"/>
              <a:t>+2]</a:t>
            </a:r>
            <a:endParaRPr lang="en-US" altLang="zh-CN" sz="2400" dirty="0"/>
          </a:p>
          <a:p>
            <a:pPr eaLnBrk="1" hangingPunct="1">
              <a:buFont typeface="Wingdings" pitchFamily="2" charset="2"/>
              <a:buNone/>
            </a:pPr>
            <a:endParaRPr lang="en-US" altLang="zh-CN" sz="2400" dirty="0"/>
          </a:p>
        </p:txBody>
      </p:sp>
      <p:sp>
        <p:nvSpPr>
          <p:cNvPr id="137220" name="Rectangle 4"/>
          <p:cNvSpPr>
            <a:spLocks noChangeArrowheads="1"/>
          </p:cNvSpPr>
          <p:nvPr/>
        </p:nvSpPr>
        <p:spPr bwMode="auto">
          <a:xfrm>
            <a:off x="6635750" y="1989138"/>
            <a:ext cx="1601788" cy="4679950"/>
          </a:xfrm>
          <a:prstGeom prst="rect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21" name="Line 5"/>
          <p:cNvSpPr>
            <a:spLocks noChangeShapeType="1"/>
          </p:cNvSpPr>
          <p:nvPr/>
        </p:nvSpPr>
        <p:spPr bwMode="auto">
          <a:xfrm>
            <a:off x="6635750" y="3052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2" name="Line 6"/>
          <p:cNvSpPr>
            <a:spLocks noChangeShapeType="1"/>
          </p:cNvSpPr>
          <p:nvPr/>
        </p:nvSpPr>
        <p:spPr bwMode="auto">
          <a:xfrm>
            <a:off x="6635750" y="3433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3" name="Line 7"/>
          <p:cNvSpPr>
            <a:spLocks noChangeShapeType="1"/>
          </p:cNvSpPr>
          <p:nvPr/>
        </p:nvSpPr>
        <p:spPr bwMode="auto">
          <a:xfrm>
            <a:off x="6635750" y="3814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4" name="Line 8"/>
          <p:cNvSpPr>
            <a:spLocks noChangeShapeType="1"/>
          </p:cNvSpPr>
          <p:nvPr/>
        </p:nvSpPr>
        <p:spPr bwMode="auto">
          <a:xfrm>
            <a:off x="6637338" y="2671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5" name="Line 9"/>
          <p:cNvSpPr>
            <a:spLocks noChangeShapeType="1"/>
          </p:cNvSpPr>
          <p:nvPr/>
        </p:nvSpPr>
        <p:spPr bwMode="auto">
          <a:xfrm>
            <a:off x="6637338" y="4195763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6" name="Text Box 10"/>
          <p:cNvSpPr txBox="1">
            <a:spLocks noChangeArrowheads="1"/>
          </p:cNvSpPr>
          <p:nvPr/>
        </p:nvSpPr>
        <p:spPr bwMode="auto">
          <a:xfrm>
            <a:off x="4932363" y="2522538"/>
            <a:ext cx="11445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kumimoji="1" lang="en-US" altLang="zh-CN" sz="2000" b="1">
                <a:cs typeface="Arial" charset="0"/>
              </a:rPr>
              <a:t>0084H</a:t>
            </a:r>
            <a:r>
              <a:rPr kumimoji="1" lang="en-US" altLang="zh-CN" sz="2800" b="1">
                <a:cs typeface="Arial" charset="0"/>
              </a:rPr>
              <a:t> </a:t>
            </a:r>
          </a:p>
        </p:txBody>
      </p:sp>
      <p:sp>
        <p:nvSpPr>
          <p:cNvPr id="137227" name="Line 11"/>
          <p:cNvSpPr>
            <a:spLocks noChangeShapeType="1"/>
          </p:cNvSpPr>
          <p:nvPr/>
        </p:nvSpPr>
        <p:spPr bwMode="auto">
          <a:xfrm>
            <a:off x="5875338" y="2824163"/>
            <a:ext cx="609600" cy="0"/>
          </a:xfrm>
          <a:prstGeom prst="line">
            <a:avLst/>
          </a:prstGeom>
          <a:noFill/>
          <a:ln w="25400" cap="sq">
            <a:solidFill>
              <a:srgbClr val="339966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28" name="Text Box 12"/>
          <p:cNvSpPr txBox="1">
            <a:spLocks noChangeArrowheads="1"/>
          </p:cNvSpPr>
          <p:nvPr/>
        </p:nvSpPr>
        <p:spPr bwMode="auto">
          <a:xfrm>
            <a:off x="7105650" y="26574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23H</a:t>
            </a:r>
          </a:p>
        </p:txBody>
      </p:sp>
      <p:sp>
        <p:nvSpPr>
          <p:cNvPr id="137229" name="Text Box 13"/>
          <p:cNvSpPr txBox="1">
            <a:spLocks noChangeArrowheads="1"/>
          </p:cNvSpPr>
          <p:nvPr/>
        </p:nvSpPr>
        <p:spPr bwMode="auto">
          <a:xfrm>
            <a:off x="7105650" y="30384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11H</a:t>
            </a:r>
          </a:p>
        </p:txBody>
      </p:sp>
      <p:sp>
        <p:nvSpPr>
          <p:cNvPr id="137230" name="Text Box 14"/>
          <p:cNvSpPr txBox="1">
            <a:spLocks noChangeArrowheads="1"/>
          </p:cNvSpPr>
          <p:nvPr/>
        </p:nvSpPr>
        <p:spPr bwMode="auto">
          <a:xfrm>
            <a:off x="7105650" y="34194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00H</a:t>
            </a:r>
          </a:p>
        </p:txBody>
      </p:sp>
      <p:sp>
        <p:nvSpPr>
          <p:cNvPr id="137231" name="Text Box 15"/>
          <p:cNvSpPr txBox="1">
            <a:spLocks noChangeArrowheads="1"/>
          </p:cNvSpPr>
          <p:nvPr/>
        </p:nvSpPr>
        <p:spPr bwMode="auto">
          <a:xfrm>
            <a:off x="7105650" y="3800475"/>
            <a:ext cx="1066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20H</a:t>
            </a:r>
          </a:p>
        </p:txBody>
      </p:sp>
      <p:sp>
        <p:nvSpPr>
          <p:cNvPr id="137232" name="AutoShape 16"/>
          <p:cNvSpPr>
            <a:spLocks/>
          </p:cNvSpPr>
          <p:nvPr/>
        </p:nvSpPr>
        <p:spPr bwMode="auto">
          <a:xfrm>
            <a:off x="6713538" y="2747963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3" name="AutoShape 17"/>
          <p:cNvSpPr>
            <a:spLocks/>
          </p:cNvSpPr>
          <p:nvPr/>
        </p:nvSpPr>
        <p:spPr bwMode="auto">
          <a:xfrm>
            <a:off x="6713538" y="3509963"/>
            <a:ext cx="152400" cy="609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4" name="Line 18"/>
          <p:cNvSpPr>
            <a:spLocks noChangeShapeType="1"/>
          </p:cNvSpPr>
          <p:nvPr/>
        </p:nvSpPr>
        <p:spPr bwMode="auto">
          <a:xfrm flipH="1">
            <a:off x="5799138" y="3128963"/>
            <a:ext cx="838200" cy="228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5" name="Line 19"/>
          <p:cNvSpPr>
            <a:spLocks noChangeShapeType="1"/>
          </p:cNvSpPr>
          <p:nvPr/>
        </p:nvSpPr>
        <p:spPr bwMode="auto">
          <a:xfrm flipH="1">
            <a:off x="5951538" y="3890963"/>
            <a:ext cx="685800" cy="152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oval" w="med" len="med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36" name="Text Box 20"/>
          <p:cNvSpPr txBox="1">
            <a:spLocks noChangeArrowheads="1"/>
          </p:cNvSpPr>
          <p:nvPr/>
        </p:nvSpPr>
        <p:spPr bwMode="auto">
          <a:xfrm>
            <a:off x="5265738" y="3128963"/>
            <a:ext cx="609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IP</a:t>
            </a:r>
            <a:r>
              <a:rPr kumimoji="1" lang="en-US" altLang="zh-CN" sz="2000" b="1">
                <a:cs typeface="Arial" charset="0"/>
              </a:rPr>
              <a:t> </a:t>
            </a:r>
          </a:p>
        </p:txBody>
      </p:sp>
      <p:sp>
        <p:nvSpPr>
          <p:cNvPr id="137237" name="Text Box 21"/>
          <p:cNvSpPr txBox="1">
            <a:spLocks noChangeArrowheads="1"/>
          </p:cNvSpPr>
          <p:nvPr/>
        </p:nvSpPr>
        <p:spPr bwMode="auto">
          <a:xfrm>
            <a:off x="5341938" y="3814763"/>
            <a:ext cx="685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latin typeface="Times New Roman" pitchFamily="18" charset="0"/>
              </a:rPr>
              <a:t>CS</a:t>
            </a:r>
            <a:endParaRPr kumimoji="1" lang="en-US" altLang="zh-CN" sz="2000" b="1">
              <a:cs typeface="Arial" charset="0"/>
            </a:endParaRPr>
          </a:p>
        </p:txBody>
      </p:sp>
      <p:sp>
        <p:nvSpPr>
          <p:cNvPr id="137238" name="AutoShape 22"/>
          <p:cNvSpPr>
            <a:spLocks/>
          </p:cNvSpPr>
          <p:nvPr/>
        </p:nvSpPr>
        <p:spPr bwMode="auto">
          <a:xfrm rot="10800000">
            <a:off x="8316913" y="2420938"/>
            <a:ext cx="215900" cy="2376487"/>
          </a:xfrm>
          <a:prstGeom prst="leftBrace">
            <a:avLst>
              <a:gd name="adj1" fmla="val 91728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39" name="Text Box 23"/>
          <p:cNvSpPr txBox="1">
            <a:spLocks noChangeArrowheads="1"/>
          </p:cNvSpPr>
          <p:nvPr/>
        </p:nvSpPr>
        <p:spPr bwMode="auto">
          <a:xfrm>
            <a:off x="8521700" y="3160713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数据段</a:t>
            </a:r>
          </a:p>
        </p:txBody>
      </p:sp>
      <p:sp>
        <p:nvSpPr>
          <p:cNvPr id="137240" name="Line 24"/>
          <p:cNvSpPr>
            <a:spLocks noChangeShapeType="1"/>
          </p:cNvSpPr>
          <p:nvPr/>
        </p:nvSpPr>
        <p:spPr bwMode="auto">
          <a:xfrm>
            <a:off x="6630988" y="4611688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1" name="Line 25"/>
          <p:cNvSpPr>
            <a:spLocks noChangeShapeType="1"/>
          </p:cNvSpPr>
          <p:nvPr/>
        </p:nvSpPr>
        <p:spPr bwMode="auto">
          <a:xfrm>
            <a:off x="6632575" y="52292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2" name="Text Box 26"/>
          <p:cNvSpPr txBox="1">
            <a:spLocks noChangeArrowheads="1"/>
          </p:cNvSpPr>
          <p:nvPr/>
        </p:nvSpPr>
        <p:spPr bwMode="auto">
          <a:xfrm>
            <a:off x="7153275" y="47720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7243" name="Text Box 27"/>
          <p:cNvSpPr txBox="1">
            <a:spLocks noChangeArrowheads="1"/>
          </p:cNvSpPr>
          <p:nvPr/>
        </p:nvSpPr>
        <p:spPr bwMode="auto">
          <a:xfrm>
            <a:off x="7164388" y="217963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7244" name="AutoShape 28"/>
          <p:cNvSpPr>
            <a:spLocks/>
          </p:cNvSpPr>
          <p:nvPr/>
        </p:nvSpPr>
        <p:spPr bwMode="auto">
          <a:xfrm rot="10800000">
            <a:off x="8345488" y="5013325"/>
            <a:ext cx="215900" cy="1368425"/>
          </a:xfrm>
          <a:prstGeom prst="leftBrace">
            <a:avLst>
              <a:gd name="adj1" fmla="val 52819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45" name="Line 29"/>
          <p:cNvSpPr>
            <a:spLocks noChangeShapeType="1"/>
          </p:cNvSpPr>
          <p:nvPr/>
        </p:nvSpPr>
        <p:spPr bwMode="auto">
          <a:xfrm>
            <a:off x="6630988" y="56610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6" name="Line 30"/>
          <p:cNvSpPr>
            <a:spLocks noChangeShapeType="1"/>
          </p:cNvSpPr>
          <p:nvPr/>
        </p:nvSpPr>
        <p:spPr bwMode="auto">
          <a:xfrm>
            <a:off x="6630988" y="6092825"/>
            <a:ext cx="16002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47" name="Text Box 31"/>
          <p:cNvSpPr txBox="1">
            <a:spLocks noChangeArrowheads="1"/>
          </p:cNvSpPr>
          <p:nvPr/>
        </p:nvSpPr>
        <p:spPr bwMode="auto">
          <a:xfrm>
            <a:off x="7150100" y="614045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┇</a:t>
            </a:r>
            <a:endParaRPr kumimoji="1" lang="en-US" altLang="zh-CN" sz="2400" b="1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137248" name="Text Box 32"/>
          <p:cNvSpPr txBox="1">
            <a:spLocks noChangeArrowheads="1"/>
          </p:cNvSpPr>
          <p:nvPr/>
        </p:nvSpPr>
        <p:spPr bwMode="auto">
          <a:xfrm>
            <a:off x="8532813" y="5249863"/>
            <a:ext cx="45720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kumimoji="1" lang="zh-CN" altLang="en-US" b="1">
                <a:latin typeface="Times New Roman" pitchFamily="18" charset="0"/>
              </a:rPr>
              <a:t>代码段</a:t>
            </a:r>
          </a:p>
        </p:txBody>
      </p:sp>
      <p:sp>
        <p:nvSpPr>
          <p:cNvPr id="137249" name="Text Box 33"/>
          <p:cNvSpPr txBox="1">
            <a:spLocks noChangeArrowheads="1"/>
          </p:cNvSpPr>
          <p:nvPr/>
        </p:nvSpPr>
        <p:spPr bwMode="auto">
          <a:xfrm>
            <a:off x="7134225" y="5243513"/>
            <a:ext cx="9223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000" b="1">
                <a:solidFill>
                  <a:schemeClr val="bg1"/>
                </a:solidFill>
                <a:latin typeface="Times New Roman" pitchFamily="18" charset="0"/>
              </a:rPr>
              <a:t>XX</a:t>
            </a:r>
          </a:p>
        </p:txBody>
      </p:sp>
      <p:sp>
        <p:nvSpPr>
          <p:cNvPr id="137250" name="AutoShape 34"/>
          <p:cNvSpPr>
            <a:spLocks/>
          </p:cNvSpPr>
          <p:nvPr/>
        </p:nvSpPr>
        <p:spPr bwMode="auto">
          <a:xfrm>
            <a:off x="6702426" y="5441950"/>
            <a:ext cx="163512" cy="896938"/>
          </a:xfrm>
          <a:prstGeom prst="leftBrace">
            <a:avLst>
              <a:gd name="adj1" fmla="val 45712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7251" name="Text Box 35"/>
          <p:cNvSpPr txBox="1">
            <a:spLocks noChangeArrowheads="1"/>
          </p:cNvSpPr>
          <p:nvPr/>
        </p:nvSpPr>
        <p:spPr bwMode="auto">
          <a:xfrm>
            <a:off x="5372100" y="5141913"/>
            <a:ext cx="1144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kumimoji="1" lang="en-US" altLang="zh-CN" sz="2000" b="1">
                <a:cs typeface="Arial" charset="0"/>
              </a:rPr>
              <a:t>21123H</a:t>
            </a:r>
            <a:r>
              <a:rPr kumimoji="1" lang="en-US" altLang="zh-CN" sz="2800" b="1">
                <a:cs typeface="Arial" charset="0"/>
              </a:rPr>
              <a:t> </a:t>
            </a:r>
          </a:p>
        </p:txBody>
      </p:sp>
      <p:sp>
        <p:nvSpPr>
          <p:cNvPr id="137252" name="Line 36"/>
          <p:cNvSpPr>
            <a:spLocks noChangeShapeType="1"/>
          </p:cNvSpPr>
          <p:nvPr/>
        </p:nvSpPr>
        <p:spPr bwMode="auto">
          <a:xfrm flipH="1">
            <a:off x="5724524" y="5872162"/>
            <a:ext cx="847725" cy="149225"/>
          </a:xfrm>
          <a:prstGeom prst="line">
            <a:avLst/>
          </a:prstGeom>
          <a:noFill/>
          <a:ln w="25400" cap="sq">
            <a:solidFill>
              <a:schemeClr val="accent1">
                <a:lumMod val="75000"/>
              </a:schemeClr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7253" name="Text Box 37"/>
          <p:cNvSpPr txBox="1">
            <a:spLocks noChangeArrowheads="1"/>
          </p:cNvSpPr>
          <p:nvPr/>
        </p:nvSpPr>
        <p:spPr bwMode="auto">
          <a:xfrm>
            <a:off x="3635375" y="5876925"/>
            <a:ext cx="23764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10000"/>
              </a:spcBef>
            </a:pPr>
            <a:r>
              <a:rPr kumimoji="1" lang="zh-CN" altLang="en-US" sz="2000" b="1">
                <a:cs typeface="Arial" charset="0"/>
              </a:rPr>
              <a:t>中断服务子程序</a:t>
            </a:r>
            <a:endParaRPr kumimoji="1" lang="zh-CN" altLang="en-US" sz="2800" b="1">
              <a:cs typeface="Arial" charset="0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7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7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7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7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37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7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37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7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37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37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37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137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4" dur="500"/>
                                        <p:tgtEl>
                                          <p:spTgt spid="137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137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137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37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37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37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7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137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37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3" dur="500"/>
                                        <p:tgtEl>
                                          <p:spTgt spid="137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137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2" dur="500"/>
                                        <p:tgtEl>
                                          <p:spTgt spid="137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4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6" dur="500"/>
                                        <p:tgtEl>
                                          <p:spTgt spid="137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0" dur="500"/>
                                        <p:tgtEl>
                                          <p:spTgt spid="137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137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 nodeType="clickPar">
                      <p:stCondLst>
                        <p:cond delay="indefinite"/>
                      </p:stCondLst>
                      <p:childTnLst>
                        <p:par>
                          <p:cTn id="1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0" dur="500"/>
                                        <p:tgtEl>
                                          <p:spTgt spid="137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4" dur="500"/>
                                        <p:tgtEl>
                                          <p:spTgt spid="137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8" dur="500"/>
                                        <p:tgtEl>
                                          <p:spTgt spid="137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7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20" grpId="0" animBg="1"/>
      <p:bldP spid="137221" grpId="0" animBg="1"/>
      <p:bldP spid="137222" grpId="0" animBg="1"/>
      <p:bldP spid="137223" grpId="0" animBg="1"/>
      <p:bldP spid="137224" grpId="0" animBg="1"/>
      <p:bldP spid="137225" grpId="0" animBg="1"/>
      <p:bldP spid="137226" grpId="0"/>
      <p:bldP spid="137227" grpId="0" animBg="1"/>
      <p:bldP spid="137228" grpId="0"/>
      <p:bldP spid="137229" grpId="0"/>
      <p:bldP spid="137230" grpId="0"/>
      <p:bldP spid="137231" grpId="0"/>
      <p:bldP spid="137232" grpId="0" animBg="1"/>
      <p:bldP spid="137233" grpId="0" animBg="1"/>
      <p:bldP spid="137234" grpId="0" animBg="1"/>
      <p:bldP spid="137235" grpId="0" animBg="1"/>
      <p:bldP spid="137236" grpId="0"/>
      <p:bldP spid="137237" grpId="0"/>
      <p:bldP spid="137238" grpId="0" animBg="1"/>
      <p:bldP spid="137239" grpId="0"/>
      <p:bldP spid="137240" grpId="0" animBg="1"/>
      <p:bldP spid="137241" grpId="0" animBg="1"/>
      <p:bldP spid="137242" grpId="0"/>
      <p:bldP spid="137243" grpId="0"/>
      <p:bldP spid="137244" grpId="0" animBg="1"/>
      <p:bldP spid="137245" grpId="0" animBg="1"/>
      <p:bldP spid="137246" grpId="0" animBg="1"/>
      <p:bldP spid="137247" grpId="0"/>
      <p:bldP spid="137248" grpId="0"/>
      <p:bldP spid="137249" grpId="0"/>
      <p:bldP spid="137250" grpId="0" animBg="1"/>
      <p:bldP spid="137251" grpId="0"/>
      <p:bldP spid="137252" grpId="0" animBg="1"/>
      <p:bldP spid="13725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0DF8E35-C876-4944-BB08-F740F7E7F9EA}" type="slidenum">
              <a:rPr lang="zh-CN" altLang="en-US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latin typeface="宋体" pitchFamily="2" charset="-122"/>
              </a:rPr>
              <a:t>“</a:t>
            </a:r>
            <a:r>
              <a:rPr lang="zh-CN" altLang="en-US"/>
              <a:t>与</a:t>
            </a:r>
            <a:r>
              <a:rPr lang="zh-CN" altLang="en-US">
                <a:latin typeface="宋体" pitchFamily="2" charset="-122"/>
              </a:rPr>
              <a:t>”</a:t>
            </a:r>
            <a:r>
              <a:rPr lang="zh-CN" altLang="en-US"/>
              <a:t>指令应用例</a:t>
            </a:r>
          </a:p>
        </p:txBody>
      </p:sp>
      <p:sp>
        <p:nvSpPr>
          <p:cNvPr id="208899" name="AutoShape 3"/>
          <p:cNvSpPr>
            <a:spLocks noChangeArrowheads="1"/>
          </p:cNvSpPr>
          <p:nvPr/>
        </p:nvSpPr>
        <p:spPr bwMode="auto">
          <a:xfrm>
            <a:off x="1849438" y="2079625"/>
            <a:ext cx="1447800" cy="5334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0" name="AutoShape 4"/>
          <p:cNvSpPr>
            <a:spLocks noChangeArrowheads="1"/>
          </p:cNvSpPr>
          <p:nvPr/>
        </p:nvSpPr>
        <p:spPr bwMode="auto">
          <a:xfrm>
            <a:off x="1477963" y="3160713"/>
            <a:ext cx="2209800" cy="8382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1" name="Text Box 5"/>
          <p:cNvSpPr txBox="1">
            <a:spLocks noChangeArrowheads="1"/>
          </p:cNvSpPr>
          <p:nvPr/>
        </p:nvSpPr>
        <p:spPr bwMode="auto">
          <a:xfrm>
            <a:off x="2120900" y="2132856"/>
            <a:ext cx="106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开  始</a:t>
            </a:r>
          </a:p>
        </p:txBody>
      </p:sp>
      <p:sp>
        <p:nvSpPr>
          <p:cNvPr id="208902" name="Text Box 6"/>
          <p:cNvSpPr txBox="1">
            <a:spLocks noChangeArrowheads="1"/>
          </p:cNvSpPr>
          <p:nvPr/>
        </p:nvSpPr>
        <p:spPr bwMode="auto">
          <a:xfrm>
            <a:off x="1549400" y="3160713"/>
            <a:ext cx="2057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取待输出数的偏移地址</a:t>
            </a:r>
          </a:p>
        </p:txBody>
      </p:sp>
      <p:sp>
        <p:nvSpPr>
          <p:cNvPr id="208903" name="AutoShape 7"/>
          <p:cNvSpPr>
            <a:spLocks noChangeArrowheads="1"/>
          </p:cNvSpPr>
          <p:nvPr/>
        </p:nvSpPr>
        <p:spPr bwMode="auto">
          <a:xfrm>
            <a:off x="1468438" y="5675313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4" name="AutoShape 8"/>
          <p:cNvSpPr>
            <a:spLocks noChangeArrowheads="1"/>
          </p:cNvSpPr>
          <p:nvPr/>
        </p:nvSpPr>
        <p:spPr bwMode="auto">
          <a:xfrm>
            <a:off x="5459413" y="2348880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5" name="Text Box 9"/>
          <p:cNvSpPr txBox="1">
            <a:spLocks noChangeArrowheads="1"/>
          </p:cNvSpPr>
          <p:nvPr/>
        </p:nvSpPr>
        <p:spPr bwMode="auto">
          <a:xfrm>
            <a:off x="1697038" y="5751513"/>
            <a:ext cx="1828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读入状态字</a:t>
            </a:r>
          </a:p>
        </p:txBody>
      </p:sp>
      <p:sp>
        <p:nvSpPr>
          <p:cNvPr id="208906" name="Text Box 10"/>
          <p:cNvSpPr txBox="1">
            <a:spLocks noChangeArrowheads="1"/>
          </p:cNvSpPr>
          <p:nvPr/>
        </p:nvSpPr>
        <p:spPr bwMode="auto">
          <a:xfrm>
            <a:off x="5492750" y="242508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测试</a:t>
            </a: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bit1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位状态</a:t>
            </a:r>
          </a:p>
        </p:txBody>
      </p:sp>
      <p:sp>
        <p:nvSpPr>
          <p:cNvPr id="208907" name="AutoShape 11"/>
          <p:cNvSpPr>
            <a:spLocks noChangeArrowheads="1"/>
          </p:cNvSpPr>
          <p:nvPr/>
        </p:nvSpPr>
        <p:spPr bwMode="auto">
          <a:xfrm>
            <a:off x="5297488" y="3286522"/>
            <a:ext cx="2514600" cy="685800"/>
          </a:xfrm>
          <a:prstGeom prst="flowChartDecision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08" name="Text Box 12"/>
          <p:cNvSpPr txBox="1">
            <a:spLocks noChangeArrowheads="1"/>
          </p:cNvSpPr>
          <p:nvPr/>
        </p:nvSpPr>
        <p:spPr bwMode="auto">
          <a:xfrm>
            <a:off x="5983288" y="3410347"/>
            <a:ext cx="1600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1"/>
                </a:solidFill>
                <a:latin typeface="Times New Roman" pitchFamily="18" charset="0"/>
              </a:rPr>
              <a:t>Bit1=1？</a:t>
            </a:r>
          </a:p>
        </p:txBody>
      </p:sp>
      <p:sp>
        <p:nvSpPr>
          <p:cNvPr id="208909" name="AutoShape 13"/>
          <p:cNvSpPr>
            <a:spLocks noChangeArrowheads="1"/>
          </p:cNvSpPr>
          <p:nvPr/>
        </p:nvSpPr>
        <p:spPr bwMode="auto">
          <a:xfrm>
            <a:off x="1468438" y="4532313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0" name="Text Box 14"/>
          <p:cNvSpPr txBox="1">
            <a:spLocks noChangeArrowheads="1"/>
          </p:cNvSpPr>
          <p:nvPr/>
        </p:nvSpPr>
        <p:spPr bwMode="auto">
          <a:xfrm>
            <a:off x="1539875" y="4608513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取输入口地址</a:t>
            </a:r>
          </a:p>
        </p:txBody>
      </p:sp>
      <p:sp>
        <p:nvSpPr>
          <p:cNvPr id="208911" name="AutoShape 15"/>
          <p:cNvSpPr>
            <a:spLocks noChangeArrowheads="1"/>
          </p:cNvSpPr>
          <p:nvPr/>
        </p:nvSpPr>
        <p:spPr bwMode="auto">
          <a:xfrm>
            <a:off x="5449888" y="4321745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2" name="Text Box 16"/>
          <p:cNvSpPr txBox="1">
            <a:spLocks noChangeArrowheads="1"/>
          </p:cNvSpPr>
          <p:nvPr/>
        </p:nvSpPr>
        <p:spPr bwMode="auto">
          <a:xfrm>
            <a:off x="5521325" y="4397945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取输出口地址</a:t>
            </a:r>
          </a:p>
        </p:txBody>
      </p:sp>
      <p:sp>
        <p:nvSpPr>
          <p:cNvPr id="208913" name="AutoShape 17"/>
          <p:cNvSpPr>
            <a:spLocks noChangeArrowheads="1"/>
          </p:cNvSpPr>
          <p:nvPr/>
        </p:nvSpPr>
        <p:spPr bwMode="auto">
          <a:xfrm>
            <a:off x="5459413" y="5267672"/>
            <a:ext cx="2209800" cy="609600"/>
          </a:xfrm>
          <a:prstGeom prst="flowChart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208914" name="Text Box 18"/>
          <p:cNvSpPr txBox="1">
            <a:spLocks noChangeArrowheads="1"/>
          </p:cNvSpPr>
          <p:nvPr/>
        </p:nvSpPr>
        <p:spPr bwMode="auto">
          <a:xfrm>
            <a:off x="5530850" y="5343872"/>
            <a:ext cx="205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itchFamily="18" charset="0"/>
              </a:rPr>
              <a:t>  </a:t>
            </a:r>
            <a:r>
              <a:rPr kumimoji="1" lang="zh-CN" altLang="en-US" sz="2400" b="1">
                <a:solidFill>
                  <a:schemeClr val="bg1"/>
                </a:solidFill>
                <a:latin typeface="Times New Roman" pitchFamily="18" charset="0"/>
              </a:rPr>
              <a:t>输出一个字</a:t>
            </a:r>
          </a:p>
        </p:txBody>
      </p:sp>
      <p:sp>
        <p:nvSpPr>
          <p:cNvPr id="208915" name="Line 19"/>
          <p:cNvSpPr>
            <a:spLocks noChangeShapeType="1"/>
          </p:cNvSpPr>
          <p:nvPr/>
        </p:nvSpPr>
        <p:spPr bwMode="auto">
          <a:xfrm>
            <a:off x="2578100" y="26273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6" name="Line 20"/>
          <p:cNvSpPr>
            <a:spLocks noChangeShapeType="1"/>
          </p:cNvSpPr>
          <p:nvPr/>
        </p:nvSpPr>
        <p:spPr bwMode="auto">
          <a:xfrm>
            <a:off x="2578100" y="39989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7" name="Line 21"/>
          <p:cNvSpPr>
            <a:spLocks noChangeShapeType="1"/>
          </p:cNvSpPr>
          <p:nvPr/>
        </p:nvSpPr>
        <p:spPr bwMode="auto">
          <a:xfrm>
            <a:off x="2578100" y="5141913"/>
            <a:ext cx="0" cy="5334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8" name="Line 22"/>
          <p:cNvSpPr>
            <a:spLocks noChangeShapeType="1"/>
          </p:cNvSpPr>
          <p:nvPr/>
        </p:nvSpPr>
        <p:spPr bwMode="auto">
          <a:xfrm>
            <a:off x="2578100" y="6284913"/>
            <a:ext cx="0" cy="4572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19" name="Line 23"/>
          <p:cNvSpPr>
            <a:spLocks noChangeShapeType="1"/>
          </p:cNvSpPr>
          <p:nvPr/>
        </p:nvSpPr>
        <p:spPr bwMode="auto">
          <a:xfrm>
            <a:off x="2578100" y="6742113"/>
            <a:ext cx="18288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0" name="Line 24"/>
          <p:cNvSpPr>
            <a:spLocks noChangeShapeType="1"/>
          </p:cNvSpPr>
          <p:nvPr/>
        </p:nvSpPr>
        <p:spPr bwMode="auto">
          <a:xfrm flipV="1">
            <a:off x="4406900" y="1941513"/>
            <a:ext cx="0" cy="480060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1" name="Line 25"/>
          <p:cNvSpPr>
            <a:spLocks noChangeShapeType="1"/>
          </p:cNvSpPr>
          <p:nvPr/>
        </p:nvSpPr>
        <p:spPr bwMode="auto">
          <a:xfrm>
            <a:off x="4406900" y="1941513"/>
            <a:ext cx="2133600" cy="0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2" name="Line 26"/>
          <p:cNvSpPr>
            <a:spLocks noChangeShapeType="1"/>
          </p:cNvSpPr>
          <p:nvPr/>
        </p:nvSpPr>
        <p:spPr bwMode="auto">
          <a:xfrm>
            <a:off x="6540500" y="1941513"/>
            <a:ext cx="0" cy="4048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3" name="Line 27"/>
          <p:cNvSpPr>
            <a:spLocks noChangeShapeType="1"/>
          </p:cNvSpPr>
          <p:nvPr/>
        </p:nvSpPr>
        <p:spPr bwMode="auto">
          <a:xfrm flipV="1">
            <a:off x="4787900" y="3624659"/>
            <a:ext cx="533400" cy="14288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4" name="Line 28"/>
          <p:cNvSpPr>
            <a:spLocks noChangeShapeType="1"/>
          </p:cNvSpPr>
          <p:nvPr/>
        </p:nvSpPr>
        <p:spPr bwMode="auto">
          <a:xfrm flipV="1">
            <a:off x="4787900" y="3667521"/>
            <a:ext cx="0" cy="160015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5" name="Line 29"/>
          <p:cNvSpPr>
            <a:spLocks noChangeShapeType="1"/>
          </p:cNvSpPr>
          <p:nvPr/>
        </p:nvSpPr>
        <p:spPr bwMode="auto">
          <a:xfrm flipH="1">
            <a:off x="2578100" y="5294313"/>
            <a:ext cx="2209800" cy="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 type="none" w="sm" len="sm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6" name="Text Box 30"/>
          <p:cNvSpPr txBox="1">
            <a:spLocks noChangeArrowheads="1"/>
          </p:cNvSpPr>
          <p:nvPr/>
        </p:nvSpPr>
        <p:spPr bwMode="auto">
          <a:xfrm>
            <a:off x="4859338" y="3216672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>
                <a:latin typeface="Times New Roman" pitchFamily="18" charset="0"/>
              </a:rPr>
              <a:t>N</a:t>
            </a:r>
          </a:p>
        </p:txBody>
      </p:sp>
      <p:sp>
        <p:nvSpPr>
          <p:cNvPr id="208927" name="Line 31"/>
          <p:cNvSpPr>
            <a:spLocks noChangeShapeType="1"/>
          </p:cNvSpPr>
          <p:nvPr/>
        </p:nvSpPr>
        <p:spPr bwMode="auto">
          <a:xfrm>
            <a:off x="6540500" y="2944193"/>
            <a:ext cx="0" cy="344487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8" name="Line 32"/>
          <p:cNvSpPr>
            <a:spLocks noChangeShapeType="1"/>
          </p:cNvSpPr>
          <p:nvPr/>
        </p:nvSpPr>
        <p:spPr bwMode="auto">
          <a:xfrm>
            <a:off x="6540500" y="3972322"/>
            <a:ext cx="0" cy="341312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29" name="Line 33"/>
          <p:cNvSpPr>
            <a:spLocks noChangeShapeType="1"/>
          </p:cNvSpPr>
          <p:nvPr/>
        </p:nvSpPr>
        <p:spPr bwMode="auto">
          <a:xfrm>
            <a:off x="6540500" y="4945633"/>
            <a:ext cx="0" cy="322039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8930" name="Text Box 34"/>
          <p:cNvSpPr txBox="1">
            <a:spLocks noChangeArrowheads="1"/>
          </p:cNvSpPr>
          <p:nvPr/>
        </p:nvSpPr>
        <p:spPr bwMode="auto">
          <a:xfrm>
            <a:off x="6621463" y="3889697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zh-CN" sz="2400" b="1" dirty="0">
                <a:latin typeface="Times New Roman" pitchFamily="18" charset="0"/>
              </a:rPr>
              <a:t>Y</a:t>
            </a:r>
          </a:p>
        </p:txBody>
      </p:sp>
      <p:sp>
        <p:nvSpPr>
          <p:cNvPr id="36" name="AutoShape 3">
            <a:extLst>
              <a:ext uri="{FF2B5EF4-FFF2-40B4-BE49-F238E27FC236}">
                <a16:creationId xmlns:a16="http://schemas.microsoft.com/office/drawing/2014/main" id="{D0267A34-0784-4DAA-86A9-6A0F44FAB7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6136" y="6207968"/>
            <a:ext cx="1447800" cy="533400"/>
          </a:xfrm>
          <a:prstGeom prst="flowChartAlternateProcess">
            <a:avLst/>
          </a:prstGeom>
          <a:solidFill>
            <a:srgbClr val="339966"/>
          </a:solidFill>
          <a:ln w="25400" cap="sq">
            <a:solidFill>
              <a:srgbClr val="339966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38" name="Text Box 5">
            <a:extLst>
              <a:ext uri="{FF2B5EF4-FFF2-40B4-BE49-F238E27FC236}">
                <a16:creationId xmlns:a16="http://schemas.microsoft.com/office/drawing/2014/main" id="{9BF9049A-F1F7-4D34-AD9E-81C317152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7598" y="6258223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bg1"/>
                </a:solidFill>
                <a:latin typeface="Times New Roman" pitchFamily="18" charset="0"/>
              </a:rPr>
              <a:t>结  束 </a:t>
            </a:r>
          </a:p>
        </p:txBody>
      </p:sp>
      <p:sp>
        <p:nvSpPr>
          <p:cNvPr id="39" name="Line 33">
            <a:extLst>
              <a:ext uri="{FF2B5EF4-FFF2-40B4-BE49-F238E27FC236}">
                <a16:creationId xmlns:a16="http://schemas.microsoft.com/office/drawing/2014/main" id="{C66D426F-D258-432D-8D1F-1F506CAD8AA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40500" y="5885929"/>
            <a:ext cx="0" cy="322039"/>
          </a:xfrm>
          <a:prstGeom prst="line">
            <a:avLst/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8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20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0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08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8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8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0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8" dur="1000"/>
                                        <p:tgtEl>
                                          <p:spTgt spid="20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0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0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208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3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208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3" presetID="18" presetClass="entr" presetSubtype="12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0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7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208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1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3" dur="500"/>
                                        <p:tgtEl>
                                          <p:spTgt spid="208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8" dur="500"/>
                                        <p:tgtEl>
                                          <p:spTgt spid="208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208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208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8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0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208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20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500"/>
                            </p:stCondLst>
                            <p:childTnLst>
                              <p:par>
                                <p:cTn id="1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animBg="1"/>
      <p:bldP spid="208900" grpId="0" animBg="1"/>
      <p:bldP spid="208901" grpId="0"/>
      <p:bldP spid="208902" grpId="0"/>
      <p:bldP spid="208903" grpId="0" animBg="1"/>
      <p:bldP spid="208904" grpId="0" animBg="1"/>
      <p:bldP spid="208905" grpId="0"/>
      <p:bldP spid="208906" grpId="0"/>
      <p:bldP spid="208907" grpId="0" animBg="1"/>
      <p:bldP spid="208908" grpId="0"/>
      <p:bldP spid="208909" grpId="0" animBg="1"/>
      <p:bldP spid="208910" grpId="0"/>
      <p:bldP spid="208911" grpId="0" animBg="1"/>
      <p:bldP spid="208912" grpId="0"/>
      <p:bldP spid="208913" grpId="0" animBg="1"/>
      <p:bldP spid="208914" grpId="0"/>
      <p:bldP spid="208915" grpId="0" animBg="1"/>
      <p:bldP spid="208916" grpId="0" animBg="1"/>
      <p:bldP spid="208917" grpId="0" animBg="1"/>
      <p:bldP spid="208918" grpId="0" animBg="1"/>
      <p:bldP spid="208919" grpId="0" animBg="1"/>
      <p:bldP spid="208920" grpId="0" animBg="1"/>
      <p:bldP spid="208921" grpId="0" animBg="1"/>
      <p:bldP spid="208922" grpId="0" animBg="1"/>
      <p:bldP spid="208923" grpId="0" animBg="1"/>
      <p:bldP spid="208924" grpId="0" animBg="1"/>
      <p:bldP spid="208925" grpId="0" animBg="1"/>
      <p:bldP spid="208926" grpId="0"/>
      <p:bldP spid="208927" grpId="0" animBg="1"/>
      <p:bldP spid="208928" grpId="0" animBg="1"/>
      <p:bldP spid="208929" grpId="0" animBg="1"/>
      <p:bldP spid="208930" grpId="0"/>
      <p:bldP spid="36" grpId="0" animBg="1"/>
      <p:bldP spid="38" grpId="0"/>
      <p:bldP spid="39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C7683E-C567-4F37-A19F-B1D4650E00E6}" type="slidenum">
              <a:rPr lang="zh-CN" altLang="en-US"/>
              <a:pPr>
                <a:defRPr/>
              </a:pPr>
              <a:t>80</a:t>
            </a:fld>
            <a:endParaRPr lang="en-US" altLang="zh-CN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2. </a:t>
            </a:r>
            <a:r>
              <a:rPr lang="zh-CN" altLang="en-US"/>
              <a:t>溢出中断指令</a:t>
            </a:r>
          </a:p>
        </p:txBody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93913"/>
            <a:ext cx="7772400" cy="3886200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spcBef>
                <a:spcPct val="40000"/>
              </a:spcBef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dirty="0"/>
              <a:t>         </a:t>
            </a:r>
            <a:r>
              <a:rPr lang="en-US" altLang="zh-CN" dirty="0"/>
              <a:t>INTO  </a:t>
            </a:r>
          </a:p>
          <a:p>
            <a:pPr eaLnBrk="1" hangingPunct="1">
              <a:spcAft>
                <a:spcPct val="30000"/>
              </a:spcAft>
            </a:pPr>
            <a:r>
              <a:rPr lang="zh-CN" altLang="en-US" dirty="0">
                <a:latin typeface="宋体" pitchFamily="2" charset="-122"/>
              </a:rPr>
              <a:t>指令执行时检查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宋体" pitchFamily="2" charset="-122"/>
              </a:rPr>
              <a:t>标志：</a:t>
            </a:r>
            <a:endParaRPr lang="en-US" altLang="zh-CN" dirty="0">
              <a:latin typeface="宋体" pitchFamily="2" charset="-122"/>
            </a:endParaRP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>
                <a:latin typeface="宋体" pitchFamily="2" charset="-12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dirty="0">
                <a:latin typeface="宋体" pitchFamily="2" charset="-122"/>
              </a:rPr>
              <a:t>=1,</a:t>
            </a:r>
            <a:r>
              <a:rPr lang="zh-CN" altLang="en-US" dirty="0">
                <a:latin typeface="宋体" pitchFamily="2" charset="-122"/>
              </a:rPr>
              <a:t>则启动一个类型为4的中断过程,即相当于执行指令</a:t>
            </a:r>
            <a:r>
              <a:rPr lang="en-US" altLang="zh-CN" dirty="0">
                <a:latin typeface="宋体" pitchFamily="2" charset="-122"/>
              </a:rPr>
              <a:t>: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4</a:t>
            </a:r>
          </a:p>
          <a:p>
            <a:pPr lvl="1" eaLnBrk="1" hangingPunct="1">
              <a:spcAft>
                <a:spcPct val="30000"/>
              </a:spcAft>
            </a:pPr>
            <a:r>
              <a:rPr lang="zh-CN" altLang="en-US" dirty="0">
                <a:latin typeface="宋体" pitchFamily="2" charset="-122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US" altLang="zh-CN" dirty="0">
                <a:latin typeface="宋体" pitchFamily="2" charset="-122"/>
              </a:rPr>
              <a:t>=0,</a:t>
            </a:r>
            <a:r>
              <a:rPr lang="zh-CN" altLang="en-US" dirty="0">
                <a:latin typeface="宋体" pitchFamily="2" charset="-122"/>
              </a:rPr>
              <a:t>不做任何操作执行下一条指令。</a:t>
            </a:r>
          </a:p>
          <a:p>
            <a:pPr eaLnBrk="1" hangingPunct="1"/>
            <a:r>
              <a:rPr lang="en-US" altLang="zh-CN" dirty="0"/>
              <a:t>INTO</a:t>
            </a:r>
            <a:r>
              <a:rPr lang="zh-CN" altLang="en-US" dirty="0">
                <a:latin typeface="宋体" pitchFamily="2" charset="-122"/>
              </a:rPr>
              <a:t>指令通常安排在带符号数加减运算指令之后判断是否发生溢出。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0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CE191C-9910-46FD-B702-4A074D0C1AAD}" type="slidenum">
              <a:rPr lang="zh-CN" altLang="en-US"/>
              <a:pPr>
                <a:defRPr/>
              </a:pPr>
              <a:t>81</a:t>
            </a:fld>
            <a:endParaRPr lang="en-US" altLang="zh-CN"/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/>
              <a:t>3. </a:t>
            </a:r>
            <a:r>
              <a:rPr lang="zh-CN" altLang="en-US"/>
              <a:t>中断返回指令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590800"/>
          </a:xfrm>
        </p:spPr>
        <p:txBody>
          <a:bodyPr/>
          <a:lstStyle/>
          <a:p>
            <a:pPr eaLnBrk="1" hangingPunct="1"/>
            <a:r>
              <a:rPr lang="zh-CN" altLang="en-US" dirty="0"/>
              <a:t>格式：</a:t>
            </a:r>
          </a:p>
          <a:p>
            <a:pPr eaLnBrk="1" hangingPunct="1">
              <a:lnSpc>
                <a:spcPct val="105000"/>
              </a:lnSpc>
              <a:spcBef>
                <a:spcPct val="35000"/>
              </a:spcBef>
              <a:buFont typeface="Wingdings" pitchFamily="2" charset="2"/>
              <a:buNone/>
            </a:pPr>
            <a:r>
              <a:rPr lang="zh-CN" altLang="en-US" dirty="0"/>
              <a:t>        </a:t>
            </a:r>
            <a:r>
              <a:rPr lang="en-US" altLang="zh-CN" dirty="0"/>
              <a:t>IRET</a:t>
            </a:r>
          </a:p>
          <a:p>
            <a:pPr eaLnBrk="1" hangingPunct="1">
              <a:spcBef>
                <a:spcPct val="55000"/>
              </a:spcBef>
            </a:pPr>
            <a:r>
              <a:rPr lang="zh-CN" altLang="en-US" dirty="0"/>
              <a:t>中断服务程序的最后一条指令，执行：</a:t>
            </a:r>
          </a:p>
        </p:txBody>
      </p:sp>
      <p:sp>
        <p:nvSpPr>
          <p:cNvPr id="138244" name="AutoShape 4"/>
          <p:cNvSpPr>
            <a:spLocks noChangeArrowheads="1"/>
          </p:cNvSpPr>
          <p:nvPr/>
        </p:nvSpPr>
        <p:spPr bwMode="auto">
          <a:xfrm>
            <a:off x="7596188" y="3644900"/>
            <a:ext cx="763587" cy="1079500"/>
          </a:xfrm>
          <a:prstGeom prst="curvedLeftArrow">
            <a:avLst>
              <a:gd name="adj1" fmla="val 4752"/>
              <a:gd name="adj2" fmla="val 17802"/>
              <a:gd name="adj3" fmla="val 13245"/>
            </a:avLst>
          </a:prstGeom>
          <a:solidFill>
            <a:srgbClr val="FF6600"/>
          </a:solidFill>
          <a:ln w="25400" cap="sq">
            <a:solidFill>
              <a:srgbClr val="FF6600"/>
            </a:solidFill>
            <a:miter lim="800000"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8245" name="Text Box 5"/>
          <p:cNvSpPr txBox="1">
            <a:spLocks noChangeArrowheads="1"/>
          </p:cNvSpPr>
          <p:nvPr/>
        </p:nvSpPr>
        <p:spPr bwMode="auto">
          <a:xfrm>
            <a:off x="3581400" y="4068763"/>
            <a:ext cx="3581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恢复断点</a:t>
            </a:r>
          </a:p>
          <a:p>
            <a:pPr>
              <a:spcBef>
                <a:spcPct val="50000"/>
              </a:spcBef>
            </a:pPr>
            <a:r>
              <a:rPr kumimoji="1" lang="zh-CN" altLang="en-US" sz="2800" b="1">
                <a:latin typeface="Times New Roman" pitchFamily="18" charset="0"/>
              </a:rPr>
              <a:t>恢复标志寄存器内容</a:t>
            </a:r>
          </a:p>
        </p:txBody>
      </p:sp>
      <p:sp>
        <p:nvSpPr>
          <p:cNvPr id="138246" name="AutoShape 6"/>
          <p:cNvSpPr>
            <a:spLocks/>
          </p:cNvSpPr>
          <p:nvPr/>
        </p:nvSpPr>
        <p:spPr bwMode="auto">
          <a:xfrm>
            <a:off x="7019925" y="4149725"/>
            <a:ext cx="304800" cy="914400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18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0" dur="500"/>
                                        <p:tgtEl>
                                          <p:spTgt spid="13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38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382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38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4" grpId="0" animBg="1"/>
      <p:bldP spid="13824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164288" y="6309320"/>
            <a:ext cx="1905000" cy="457200"/>
          </a:xfrm>
        </p:spPr>
        <p:txBody>
          <a:bodyPr/>
          <a:lstStyle/>
          <a:p>
            <a:pPr>
              <a:defRPr/>
            </a:pPr>
            <a:fld id="{20B2397C-07E8-4C97-92EA-0E0B13809EB8}" type="slidenum">
              <a:rPr lang="zh-CN" altLang="en-US"/>
              <a:pPr>
                <a:defRPr/>
              </a:pPr>
              <a:t>82</a:t>
            </a:fld>
            <a:endParaRPr lang="en-US" altLang="zh-CN" dirty="0"/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六、处理器控制指令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47664" y="1893393"/>
            <a:ext cx="4648200" cy="1247576"/>
          </a:xfrm>
        </p:spPr>
        <p:txBody>
          <a:bodyPr/>
          <a:lstStyle/>
          <a:p>
            <a:pPr eaLnBrk="1" hangingPunct="1"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dirty="0"/>
              <a:t>对标志位的操作</a:t>
            </a:r>
            <a:endParaRPr lang="en-US" altLang="zh-CN" dirty="0"/>
          </a:p>
          <a:p>
            <a:pPr eaLnBrk="1" hangingPunct="1">
              <a:spcAft>
                <a:spcPct val="40000"/>
              </a:spcAft>
              <a:buFont typeface="Wingdings" pitchFamily="2" charset="2"/>
              <a:buNone/>
            </a:pPr>
            <a:r>
              <a:rPr lang="zh-CN" altLang="en-US" dirty="0"/>
              <a:t>与外部设备的同步</a:t>
            </a:r>
          </a:p>
        </p:txBody>
      </p:sp>
      <p:sp>
        <p:nvSpPr>
          <p:cNvPr id="139268" name="AutoShape 4"/>
          <p:cNvSpPr>
            <a:spLocks/>
          </p:cNvSpPr>
          <p:nvPr/>
        </p:nvSpPr>
        <p:spPr bwMode="auto">
          <a:xfrm>
            <a:off x="1309539" y="2133104"/>
            <a:ext cx="215900" cy="863600"/>
          </a:xfrm>
          <a:prstGeom prst="leftBrace">
            <a:avLst>
              <a:gd name="adj1" fmla="val 33333"/>
              <a:gd name="adj2" fmla="val 50000"/>
            </a:avLst>
          </a:prstGeom>
          <a:noFill/>
          <a:ln w="25400" cap="sq">
            <a:solidFill>
              <a:srgbClr val="FF6600"/>
            </a:solidFill>
            <a:round/>
            <a:headEnd type="none" w="sm" len="sm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9269" name="Oval 5"/>
          <p:cNvSpPr>
            <a:spLocks noChangeArrowheads="1"/>
          </p:cNvSpPr>
          <p:nvPr/>
        </p:nvSpPr>
        <p:spPr bwMode="auto">
          <a:xfrm>
            <a:off x="5292080" y="1880465"/>
            <a:ext cx="1676400" cy="1066800"/>
          </a:xfrm>
          <a:prstGeom prst="ellipse">
            <a:avLst/>
          </a:prstGeom>
          <a:solidFill>
            <a:srgbClr val="C0C0C0"/>
          </a:solidFill>
          <a:ln w="25400" cap="sq">
            <a:solidFill>
              <a:srgbClr val="C0C0C0"/>
            </a:solidFill>
            <a:round/>
            <a:headEnd type="none" w="sm" len="sm"/>
            <a:tailEnd type="none" w="lg" len="lg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en-US"/>
          </a:p>
        </p:txBody>
      </p:sp>
      <p:sp>
        <p:nvSpPr>
          <p:cNvPr id="139270" name="Text Box 6"/>
          <p:cNvSpPr txBox="1">
            <a:spLocks noChangeArrowheads="1"/>
          </p:cNvSpPr>
          <p:nvPr/>
        </p:nvSpPr>
        <p:spPr bwMode="auto">
          <a:xfrm>
            <a:off x="5292080" y="1998366"/>
            <a:ext cx="187220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cap="sq">
                <a:solidFill>
                  <a:srgbClr val="000000"/>
                </a:solidFill>
                <a:miter lim="800000"/>
                <a:headEnd type="none" w="sm" len="sm"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具体介绍见讲义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itchFamily="18" charset="0"/>
              </a:rPr>
              <a:t>108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itchFamily="18" charset="0"/>
              </a:rPr>
              <a:t>页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227463" y="3089267"/>
            <a:ext cx="8947560" cy="95410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对标志位操作</a:t>
            </a:r>
            <a:r>
              <a:rPr lang="zh-CN" altLang="zh-CN" sz="2800" dirty="0">
                <a:solidFill>
                  <a:schemeClr val="bg2"/>
                </a:solidFill>
              </a:rPr>
              <a:t>都是无操作数指令，操作数隐含为</a:t>
            </a:r>
            <a:r>
              <a:rPr lang="en-US" altLang="zh-CN" sz="2800" dirty="0">
                <a:solidFill>
                  <a:schemeClr val="bg2"/>
                </a:solidFill>
              </a:rPr>
              <a:t>FLAGS</a:t>
            </a:r>
            <a:r>
              <a:rPr lang="zh-CN" altLang="zh-CN" sz="2800" dirty="0">
                <a:solidFill>
                  <a:schemeClr val="bg2"/>
                </a:solidFill>
              </a:rPr>
              <a:t>的某个标志位。</a:t>
            </a:r>
            <a:r>
              <a:rPr lang="zh-CN" altLang="en-US" sz="2800" dirty="0">
                <a:solidFill>
                  <a:schemeClr val="bg2"/>
                </a:solidFill>
              </a:rPr>
              <a:t>可</a:t>
            </a:r>
            <a:r>
              <a:rPr lang="zh-CN" altLang="zh-CN" sz="2800" dirty="0">
                <a:solidFill>
                  <a:schemeClr val="bg2"/>
                </a:solidFill>
              </a:rPr>
              <a:t>操作的标志位有CF、IF和DF。</a:t>
            </a: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51520" y="4090005"/>
            <a:ext cx="4107345" cy="51911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chemeClr val="hlink"/>
                </a:solidFill>
              </a:rPr>
              <a:t>（1）清除进位标志</a:t>
            </a:r>
            <a:r>
              <a:rPr lang="en-US" altLang="zh-CN" sz="2800" dirty="0">
                <a:solidFill>
                  <a:schemeClr val="hlink"/>
                </a:solidFill>
              </a:rPr>
              <a:t> </a:t>
            </a:r>
            <a:r>
              <a:rPr lang="en-US" altLang="zh-CN" sz="2800" dirty="0"/>
              <a:t>CLC</a:t>
            </a:r>
            <a:endParaRPr lang="zh-CN" altLang="zh-CN" sz="2800" dirty="0"/>
          </a:p>
        </p:txBody>
      </p:sp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4501740" y="4100672"/>
            <a:ext cx="3814676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chemeClr val="hlink"/>
                </a:solidFill>
              </a:rPr>
              <a:t>（2）置1进位标志</a:t>
            </a:r>
            <a:r>
              <a:rPr lang="zh-CN" altLang="zh-CN" sz="2800" dirty="0">
                <a:solidFill>
                  <a:schemeClr val="bg2"/>
                </a:solidFill>
              </a:rPr>
              <a:t>STC </a:t>
            </a:r>
            <a:endParaRPr lang="zh-CN" altLang="zh-CN" sz="2800" dirty="0">
              <a:solidFill>
                <a:schemeClr val="hlink"/>
              </a:solidFill>
            </a:endParaRPr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auto">
          <a:xfrm>
            <a:off x="251519" y="4645298"/>
            <a:ext cx="4107346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chemeClr val="hlink"/>
                </a:solidFill>
              </a:rPr>
              <a:t>（3）进位标志取反</a:t>
            </a:r>
            <a:r>
              <a:rPr lang="zh-CN" altLang="zh-CN" sz="2800" dirty="0">
                <a:solidFill>
                  <a:schemeClr val="bg2"/>
                </a:solidFill>
              </a:rPr>
              <a:t>CMC</a:t>
            </a:r>
            <a:endParaRPr lang="zh-CN" altLang="zh-CN" sz="2800" dirty="0">
              <a:solidFill>
                <a:schemeClr val="hlink"/>
              </a:solidFill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253159" y="5241697"/>
            <a:ext cx="4105706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chemeClr val="hlink"/>
                </a:solidFill>
              </a:rPr>
              <a:t>（4）清除方向标志</a:t>
            </a:r>
            <a:r>
              <a:rPr lang="zh-CN" altLang="zh-CN" sz="2800" dirty="0">
                <a:solidFill>
                  <a:schemeClr val="bg2"/>
                </a:solidFill>
              </a:rPr>
              <a:t>CLD</a:t>
            </a:r>
            <a:endParaRPr lang="zh-CN" altLang="zh-CN" sz="2800" dirty="0">
              <a:solidFill>
                <a:schemeClr val="hlink"/>
              </a:solidFill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4535425" y="5238379"/>
            <a:ext cx="3780991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chemeClr val="hlink"/>
                </a:solidFill>
              </a:rPr>
              <a:t>（5）置1方向标志</a:t>
            </a:r>
            <a:r>
              <a:rPr lang="zh-CN" altLang="zh-CN" sz="2800" dirty="0">
                <a:solidFill>
                  <a:schemeClr val="bg2"/>
                </a:solidFill>
              </a:rPr>
              <a:t>STD</a:t>
            </a:r>
            <a:endParaRPr lang="zh-CN" altLang="zh-CN" sz="2800" dirty="0">
              <a:solidFill>
                <a:schemeClr val="hlink"/>
              </a:solidFill>
            </a:endParaRP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251519" y="5831839"/>
            <a:ext cx="4107346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chemeClr val="hlink"/>
                </a:solidFill>
              </a:rPr>
              <a:t>（6）清除中断标志</a:t>
            </a:r>
            <a:r>
              <a:rPr lang="zh-CN" altLang="zh-CN" sz="2800" dirty="0">
                <a:solidFill>
                  <a:schemeClr val="bg2"/>
                </a:solidFill>
              </a:rPr>
              <a:t>CLI</a:t>
            </a:r>
            <a:endParaRPr lang="zh-CN" altLang="zh-CN" sz="2800" dirty="0">
              <a:solidFill>
                <a:schemeClr val="hlink"/>
              </a:solidFill>
            </a:endParaRPr>
          </a:p>
        </p:txBody>
      </p:sp>
      <p:sp>
        <p:nvSpPr>
          <p:cNvPr id="19" name="Rectangle 9"/>
          <p:cNvSpPr>
            <a:spLocks noChangeArrowheads="1"/>
          </p:cNvSpPr>
          <p:nvPr/>
        </p:nvSpPr>
        <p:spPr bwMode="auto">
          <a:xfrm>
            <a:off x="4515449" y="5831839"/>
            <a:ext cx="3800967" cy="52322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zh-CN" sz="2800" dirty="0">
                <a:solidFill>
                  <a:schemeClr val="hlink"/>
                </a:solidFill>
              </a:rPr>
              <a:t>（7）置1中断标志</a:t>
            </a:r>
            <a:r>
              <a:rPr lang="zh-CN" altLang="zh-CN" sz="2800" dirty="0">
                <a:solidFill>
                  <a:schemeClr val="bg2"/>
                </a:solidFill>
              </a:rPr>
              <a:t>STI</a:t>
            </a:r>
            <a:endParaRPr lang="zh-CN" altLang="zh-CN" sz="2800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9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 animBg="1"/>
      <p:bldP spid="139269" grpId="0" animBg="1"/>
      <p:bldP spid="139270" grpId="0"/>
      <p:bldP spid="8" grpId="0" animBg="1" autoUpdateAnimBg="0"/>
      <p:bldP spid="10" grpId="0" animBg="1" autoUpdateAnimBg="0"/>
      <p:bldP spid="12" grpId="0" animBg="1" autoUpdateAnimBg="0"/>
      <p:bldP spid="15" grpId="0" animBg="1" autoUpdateAnimBg="0"/>
      <p:bldP spid="16" grpId="0" animBg="1" autoUpdateAnimBg="0"/>
      <p:bldP spid="17" grpId="0" animBg="1" autoUpdateAnimBg="0"/>
      <p:bldP spid="18" grpId="0" animBg="1" autoUpdateAnimBg="0"/>
      <p:bldP spid="19" grpId="0" animBg="1" autoUpdateAnimBg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87AD60-F986-4700-A117-CC05388E9753}" type="slidenum">
              <a:rPr lang="zh-CN" altLang="en-US" smtClean="0"/>
              <a:pPr>
                <a:defRPr/>
              </a:pPr>
              <a:t>83</a:t>
            </a:fld>
            <a:endParaRPr lang="en-US" altLang="zh-CN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57A3865-947C-49DF-BEDD-5A25FB034B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习题三  </a:t>
            </a:r>
            <a:r>
              <a:rPr lang="en-US" altLang="zh-CN" dirty="0"/>
              <a:t>3.8 (1)(2)(4)(6)(8)(9)(12),</a:t>
            </a:r>
            <a:r>
              <a:rPr lang="zh-CN" altLang="en-US" dirty="0"/>
              <a:t> </a:t>
            </a:r>
            <a:r>
              <a:rPr lang="en-US" altLang="zh-CN" dirty="0"/>
              <a:t>3.9</a:t>
            </a:r>
          </a:p>
          <a:p>
            <a:pPr marL="0" indent="0">
              <a:buNone/>
            </a:pPr>
            <a:r>
              <a:rPr lang="en-US" altLang="zh-CN" dirty="0"/>
              <a:t>3.12, 3.13, 3.14(3)(5)(8), 3.17, 3.19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8405124"/>
      </p:ext>
    </p:extLst>
  </p:cSld>
  <p:clrMapOvr>
    <a:masterClrMapping/>
  </p:clrMapOvr>
  <p:transition spd="med"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42A484-3941-49FD-884E-CC846A2D3845}" type="slidenum">
              <a:rPr lang="zh-CN" altLang="en-US"/>
              <a:pPr>
                <a:defRPr/>
              </a:pPr>
              <a:t>9</a:t>
            </a:fld>
            <a:endParaRPr lang="en-US" altLang="zh-CN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latin typeface="宋体" pitchFamily="2" charset="-122"/>
              </a:rPr>
              <a:t>“</a:t>
            </a:r>
            <a:r>
              <a:rPr lang="zh-CN" altLang="en-US" dirty="0"/>
              <a:t>与</a:t>
            </a:r>
            <a:r>
              <a:rPr lang="zh-CN" altLang="en-US" dirty="0">
                <a:latin typeface="宋体" pitchFamily="2" charset="-122"/>
              </a:rPr>
              <a:t>”</a:t>
            </a:r>
            <a:r>
              <a:rPr lang="zh-CN" altLang="en-US" dirty="0"/>
              <a:t>指令应用例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16013" y="1989138"/>
            <a:ext cx="7772400" cy="4651375"/>
          </a:xfrm>
        </p:spPr>
        <p:txBody>
          <a:bodyPr/>
          <a:lstStyle/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b="0" dirty="0"/>
              <a:t>             </a:t>
            </a:r>
            <a:r>
              <a:rPr kumimoji="1" lang="en-US" altLang="zh-CN" dirty="0"/>
              <a:t>LEA  ESI，DATA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dirty="0"/>
              <a:t>             MOV  DX，3F8H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dirty="0"/>
              <a:t>WAIT：IN  AL，DX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dirty="0"/>
              <a:t>              AND  AL，02H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dirty="0"/>
              <a:t>              JZ   WAIT              </a:t>
            </a:r>
            <a:r>
              <a:rPr kumimoji="1" lang="en-US" altLang="zh-CN" sz="2400" dirty="0">
                <a:solidFill>
                  <a:srgbClr val="990033"/>
                </a:solidFill>
              </a:rPr>
              <a:t>；ZF=1</a:t>
            </a:r>
            <a:r>
              <a:rPr kumimoji="1" lang="zh-CN" altLang="en-US" sz="2400" dirty="0">
                <a:solidFill>
                  <a:srgbClr val="990033"/>
                </a:solidFill>
              </a:rPr>
              <a:t>转移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dirty="0"/>
              <a:t>              MOV  DX，38FH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dirty="0"/>
              <a:t>              MOV  AX，[ESI]</a:t>
            </a:r>
          </a:p>
          <a:p>
            <a:pPr eaLnBrk="1" hangingPunct="1">
              <a:lnSpc>
                <a:spcPct val="115000"/>
              </a:lnSpc>
              <a:buFont typeface="Wingdings" pitchFamily="2" charset="2"/>
              <a:buNone/>
            </a:pPr>
            <a:r>
              <a:rPr kumimoji="1" lang="en-US" altLang="zh-CN" dirty="0"/>
              <a:t>              OUT  DX，AX</a:t>
            </a:r>
            <a:endParaRPr kumimoji="1" lang="zh-CN" altLang="en-US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9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257"/>
  <p:tag name="HOTSPOTTYPE" val="DefinedInNavigator"/>
  <p:tag name="DEFINEDINNAVIGATOR" val="True"/>
</p:tagLst>
</file>

<file path=ppt/theme/theme1.xml><?xml version="1.0" encoding="utf-8"?>
<a:theme xmlns:a="http://schemas.openxmlformats.org/drawingml/2006/main" name="MyBlends">
  <a:themeElements>
    <a:clrScheme name="My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My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sq" cmpd="sng" algn="ctr">
          <a:solidFill>
            <a:srgbClr val="FF6600"/>
          </a:solidFill>
          <a:prstDash val="solid"/>
          <a:round/>
          <a:headEnd type="none" w="sm" len="sm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My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y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y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10382</TotalTime>
  <Words>4783</Words>
  <Application>Microsoft Office PowerPoint</Application>
  <PresentationFormat>全屏显示(4:3)</PresentationFormat>
  <Paragraphs>962</Paragraphs>
  <Slides>83</Slides>
  <Notes>72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83</vt:i4>
      </vt:variant>
    </vt:vector>
  </HeadingPairs>
  <TitlesOfParts>
    <vt:vector size="93" baseType="lpstr">
      <vt:lpstr>TimesNewRomanPSMT</vt:lpstr>
      <vt:lpstr>宋体</vt:lpstr>
      <vt:lpstr>Arial</vt:lpstr>
      <vt:lpstr>Calibri</vt:lpstr>
      <vt:lpstr>Tahoma</vt:lpstr>
      <vt:lpstr>Times New Roman</vt:lpstr>
      <vt:lpstr>Wingdings</vt:lpstr>
      <vt:lpstr>MyBlends</vt:lpstr>
      <vt:lpstr>自定义设计方案</vt:lpstr>
      <vt:lpstr>剪辑</vt:lpstr>
      <vt:lpstr>80X86指令系统（2）</vt:lpstr>
      <vt:lpstr>逻辑运算和移位指令</vt:lpstr>
      <vt:lpstr>指令类型</vt:lpstr>
      <vt:lpstr> 一、逻辑运算</vt:lpstr>
      <vt:lpstr>1.“与”指令：</vt:lpstr>
      <vt:lpstr>“与”指令的应用</vt:lpstr>
      <vt:lpstr>“与”指令应用例</vt:lpstr>
      <vt:lpstr>“与”指令应用例</vt:lpstr>
      <vt:lpstr>“与”指令应用例</vt:lpstr>
      <vt:lpstr>2.“或”运算指令</vt:lpstr>
      <vt:lpstr>“或”指令的应用</vt:lpstr>
      <vt:lpstr>“或”指令的应用例</vt:lpstr>
      <vt:lpstr>“或”指令的应用</vt:lpstr>
      <vt:lpstr>3.“非”运算指令</vt:lpstr>
      <vt:lpstr>4.“异或”运算指令</vt:lpstr>
      <vt:lpstr>5.“测试”指令</vt:lpstr>
      <vt:lpstr>例：</vt:lpstr>
      <vt:lpstr>源程序代码：</vt:lpstr>
      <vt:lpstr>源程序代码：</vt:lpstr>
      <vt:lpstr>源程序代码：</vt:lpstr>
      <vt:lpstr>二、移位指令</vt:lpstr>
      <vt:lpstr>1. 非循环移位指令</vt:lpstr>
      <vt:lpstr>算术左移和逻辑左移</vt:lpstr>
      <vt:lpstr>算术左移和逻辑左移</vt:lpstr>
      <vt:lpstr>算术右移和逻辑右移</vt:lpstr>
      <vt:lpstr>算术右移和逻辑右移</vt:lpstr>
      <vt:lpstr>逻辑右移例：</vt:lpstr>
      <vt:lpstr>非循环移位指令的应用</vt:lpstr>
      <vt:lpstr>2. 循环移位指令</vt:lpstr>
      <vt:lpstr>不带进位位的循环移位</vt:lpstr>
      <vt:lpstr>带进位位的循环移位</vt:lpstr>
      <vt:lpstr>循环移位指令的应用</vt:lpstr>
      <vt:lpstr>多字节单元数据联合移位例子</vt:lpstr>
      <vt:lpstr>移位指令应用例子</vt:lpstr>
      <vt:lpstr>实现程序</vt:lpstr>
      <vt:lpstr>3.双精度移位指令</vt:lpstr>
      <vt:lpstr>串操作指令</vt:lpstr>
      <vt:lpstr>串操作指令说明</vt:lpstr>
      <vt:lpstr>串操作指令的特点</vt:lpstr>
      <vt:lpstr>重复前缀</vt:lpstr>
      <vt:lpstr>串操作指令</vt:lpstr>
      <vt:lpstr>串操作指令使用流程(以传送操作为例)</vt:lpstr>
      <vt:lpstr>1. 串传送指令</vt:lpstr>
      <vt:lpstr>串传送指令的应用例子</vt:lpstr>
      <vt:lpstr>2. 串比较指令</vt:lpstr>
      <vt:lpstr>串比较指令使用例子</vt:lpstr>
      <vt:lpstr>3. 串扫描指令</vt:lpstr>
      <vt:lpstr>串扫描指令的应用</vt:lpstr>
      <vt:lpstr>4. 串装入指令</vt:lpstr>
      <vt:lpstr>5. 串存储指令</vt:lpstr>
      <vt:lpstr>串存储指令的应用</vt:lpstr>
      <vt:lpstr>PowerPoint 演示文稿</vt:lpstr>
      <vt:lpstr>串操作指令应用注意事项</vt:lpstr>
      <vt:lpstr>程序控制指令</vt:lpstr>
      <vt:lpstr>程序的执行方向</vt:lpstr>
      <vt:lpstr>一、转移指令</vt:lpstr>
      <vt:lpstr>1. 无条件转移指令</vt:lpstr>
      <vt:lpstr>直接寻址方式转移</vt:lpstr>
      <vt:lpstr>直接寻址方式转移示例</vt:lpstr>
      <vt:lpstr>间接寻址方式转移</vt:lpstr>
      <vt:lpstr>例2</vt:lpstr>
      <vt:lpstr>2. 条件转移指令</vt:lpstr>
      <vt:lpstr>条件转移指令的应用</vt:lpstr>
      <vt:lpstr>转移指令例</vt:lpstr>
      <vt:lpstr>实现程序流程</vt:lpstr>
      <vt:lpstr>二、循环控制指令</vt:lpstr>
      <vt:lpstr>无条件循环指令</vt:lpstr>
      <vt:lpstr>三、过程调用和返回</vt:lpstr>
      <vt:lpstr>调用与返回的执行过程</vt:lpstr>
      <vt:lpstr>过程调用</vt:lpstr>
      <vt:lpstr>PowerPoint 演示文稿</vt:lpstr>
      <vt:lpstr>3. 返回指令</vt:lpstr>
      <vt:lpstr>四、中断指令</vt:lpstr>
      <vt:lpstr>中断与过程调用的区别</vt:lpstr>
      <vt:lpstr>1. 中断指令(也叫软中断指令)</vt:lpstr>
      <vt:lpstr>中断指令的执行过程</vt:lpstr>
      <vt:lpstr>中断指令的执行过程(续)</vt:lpstr>
      <vt:lpstr>中断指令例</vt:lpstr>
      <vt:lpstr>中断指令例</vt:lpstr>
      <vt:lpstr>2. 溢出中断指令</vt:lpstr>
      <vt:lpstr>3. 中断返回指令</vt:lpstr>
      <vt:lpstr>六、处理器控制指令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微机原理与接口技术</dc:title>
  <dc:creator>cf08</dc:creator>
  <cp:lastModifiedBy>Liao jianming</cp:lastModifiedBy>
  <cp:revision>455</cp:revision>
  <cp:lastPrinted>1995-12-08T18:33:06Z</cp:lastPrinted>
  <dcterms:created xsi:type="dcterms:W3CDTF">2002-02-20T04:24:10Z</dcterms:created>
  <dcterms:modified xsi:type="dcterms:W3CDTF">2022-10-10T23:50:26Z</dcterms:modified>
</cp:coreProperties>
</file>