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7"/>
  </p:notesMasterIdLst>
  <p:sldIdLst>
    <p:sldId id="256" r:id="rId3"/>
    <p:sldId id="351" r:id="rId4"/>
    <p:sldId id="257" r:id="rId5"/>
    <p:sldId id="258" r:id="rId6"/>
    <p:sldId id="261" r:id="rId7"/>
    <p:sldId id="262" r:id="rId8"/>
    <p:sldId id="264" r:id="rId9"/>
    <p:sldId id="265" r:id="rId10"/>
    <p:sldId id="266" r:id="rId11"/>
    <p:sldId id="267" r:id="rId12"/>
    <p:sldId id="357" r:id="rId13"/>
    <p:sldId id="271" r:id="rId14"/>
    <p:sldId id="358" r:id="rId15"/>
    <p:sldId id="272" r:id="rId16"/>
    <p:sldId id="273" r:id="rId17"/>
    <p:sldId id="275" r:id="rId18"/>
    <p:sldId id="276" r:id="rId19"/>
    <p:sldId id="277" r:id="rId20"/>
    <p:sldId id="278" r:id="rId21"/>
    <p:sldId id="356" r:id="rId22"/>
    <p:sldId id="279" r:id="rId23"/>
    <p:sldId id="280" r:id="rId24"/>
    <p:sldId id="281" r:id="rId25"/>
    <p:sldId id="359"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86" r:id="rId43"/>
    <p:sldId id="298" r:id="rId44"/>
    <p:sldId id="299" r:id="rId45"/>
    <p:sldId id="360" r:id="rId46"/>
    <p:sldId id="300" r:id="rId47"/>
    <p:sldId id="301" r:id="rId48"/>
    <p:sldId id="302" r:id="rId49"/>
    <p:sldId id="303" r:id="rId50"/>
    <p:sldId id="305" r:id="rId51"/>
    <p:sldId id="306" r:id="rId52"/>
    <p:sldId id="328" r:id="rId53"/>
    <p:sldId id="329" r:id="rId54"/>
    <p:sldId id="373" r:id="rId55"/>
    <p:sldId id="372"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30" r:id="rId69"/>
    <p:sldId id="331" r:id="rId70"/>
    <p:sldId id="333" r:id="rId71"/>
    <p:sldId id="387" r:id="rId72"/>
    <p:sldId id="430" r:id="rId73"/>
    <p:sldId id="431" r:id="rId74"/>
    <p:sldId id="432" r:id="rId75"/>
    <p:sldId id="433" r:id="rId76"/>
    <p:sldId id="434" r:id="rId77"/>
    <p:sldId id="435" r:id="rId78"/>
    <p:sldId id="436" r:id="rId79"/>
    <p:sldId id="437" r:id="rId80"/>
    <p:sldId id="438" r:id="rId81"/>
    <p:sldId id="439" r:id="rId82"/>
    <p:sldId id="440" r:id="rId83"/>
    <p:sldId id="441" r:id="rId84"/>
    <p:sldId id="442" r:id="rId85"/>
    <p:sldId id="443" r:id="rId86"/>
  </p:sldIdLst>
  <p:sldSz cx="9144000" cy="6858000" type="screen4x3"/>
  <p:notesSz cx="6858000" cy="9144000"/>
  <p:defaultTextStyle>
    <a:defPPr>
      <a:defRPr lang="zh-CN"/>
    </a:defPPr>
    <a:lvl1pPr algn="l" rtl="0" fontAlgn="base">
      <a:spcBef>
        <a:spcPct val="0"/>
      </a:spcBef>
      <a:spcAft>
        <a:spcPct val="0"/>
      </a:spcAft>
      <a:buFont typeface="Arial" pitchFamily="34" charset="0"/>
      <a:defRPr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800" kern="1200">
        <a:solidFill>
          <a:schemeClr val="tx1"/>
        </a:solidFill>
        <a:latin typeface="Times New Roman" pitchFamily="18" charset="0"/>
        <a:ea typeface="宋体" pitchFamily="2" charset="-122"/>
        <a:cs typeface="+mn-cs"/>
      </a:defRPr>
    </a:lvl5pPr>
    <a:lvl6pPr marL="2286000" algn="l" defTabSz="914400" rtl="0" eaLnBrk="1" latinLnBrk="0" hangingPunct="1">
      <a:defRPr sz="2800" kern="1200">
        <a:solidFill>
          <a:schemeClr val="tx1"/>
        </a:solidFill>
        <a:latin typeface="Times New Roman" pitchFamily="18" charset="0"/>
        <a:ea typeface="宋体" pitchFamily="2" charset="-122"/>
        <a:cs typeface="+mn-cs"/>
      </a:defRPr>
    </a:lvl6pPr>
    <a:lvl7pPr marL="2743200" algn="l" defTabSz="914400" rtl="0" eaLnBrk="1" latinLnBrk="0" hangingPunct="1">
      <a:defRPr sz="2800" kern="1200">
        <a:solidFill>
          <a:schemeClr val="tx1"/>
        </a:solidFill>
        <a:latin typeface="Times New Roman" pitchFamily="18" charset="0"/>
        <a:ea typeface="宋体" pitchFamily="2" charset="-122"/>
        <a:cs typeface="+mn-cs"/>
      </a:defRPr>
    </a:lvl7pPr>
    <a:lvl8pPr marL="3200400" algn="l" defTabSz="914400" rtl="0" eaLnBrk="1" latinLnBrk="0" hangingPunct="1">
      <a:defRPr sz="2800" kern="1200">
        <a:solidFill>
          <a:schemeClr val="tx1"/>
        </a:solidFill>
        <a:latin typeface="Times New Roman" pitchFamily="18" charset="0"/>
        <a:ea typeface="宋体" pitchFamily="2" charset="-122"/>
        <a:cs typeface="+mn-cs"/>
      </a:defRPr>
    </a:lvl8pPr>
    <a:lvl9pPr marL="3657600" algn="l" defTabSz="914400" rtl="0" eaLnBrk="1" latinLnBrk="0" hangingPunct="1">
      <a:defRPr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1" clrIdx="0">
    <p:extLst>
      <p:ext uri="{19B8F6BF-5375-455C-9EA6-DF929625EA0E}">
        <p15:presenceInfo xmlns:p15="http://schemas.microsoft.com/office/powerpoint/2012/main" userId="Liao jian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CC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89" autoAdjust="0"/>
  </p:normalViewPr>
  <p:slideViewPr>
    <p:cSldViewPr>
      <p:cViewPr varScale="1">
        <p:scale>
          <a:sx n="69" d="100"/>
          <a:sy n="69" d="100"/>
        </p:scale>
        <p:origin x="1200" y="40"/>
      </p:cViewPr>
      <p:guideLst>
        <p:guide orient="horz" pos="2160"/>
        <p:guide pos="2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1DE0C311-EC4E-419F-85FF-F47C86322F30}" type="slidenum">
              <a:rPr lang="en-US" altLang="zh-CN"/>
              <a:pPr/>
              <a:t>‹#›</a:t>
            </a:fld>
            <a:endParaRPr lang="en-US" altLang="zh-CN"/>
          </a:p>
        </p:txBody>
      </p:sp>
    </p:spTree>
    <p:extLst>
      <p:ext uri="{BB962C8B-B14F-4D97-AF65-F5344CB8AC3E}">
        <p14:creationId xmlns:p14="http://schemas.microsoft.com/office/powerpoint/2010/main" val="1476883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baidu.com/link?url=QBtsS74GXFU0VhcgoJk3-p77tMCXNbKW7zooxVkslRMxv9kzphcBe2anGy9G4XMnUAyQsfQslVkFmzMop7iU70713VL8tCpU54SwDbdRmXtwejD1AzJhGFQDjsoiz0m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baidu.com/link?url=2-zOqSypr3bTjGq5VlgEjhY6j21_iXSjsqDBikEBXTKK9iXQ5oiANC0ZxgaadJC-EkiVCAPKZRS0ZQ6pKDR9ViAuvQYlluPsuaxvOwshn-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a:t>
            </a:r>
            <a:r>
              <a:rPr lang="en-US" altLang="zh-CN" dirty="0"/>
              <a:t>:Binary  </a:t>
            </a:r>
            <a:r>
              <a:rPr lang="zh-CN" altLang="en-US" dirty="0"/>
              <a:t>八进制</a:t>
            </a:r>
            <a:r>
              <a:rPr lang="en-US" altLang="zh-CN" dirty="0"/>
              <a:t>:Octal </a:t>
            </a:r>
            <a:r>
              <a:rPr lang="zh-CN" altLang="en-US" dirty="0"/>
              <a:t>十进制：</a:t>
            </a:r>
            <a:r>
              <a:rPr lang="en-US" altLang="zh-CN" sz="1200" b="1" i="0" u="none" strike="noStrike" kern="1200" dirty="0">
                <a:solidFill>
                  <a:schemeClr val="bg2"/>
                </a:solidFill>
                <a:effectLst/>
                <a:latin typeface="Times New Roman" pitchFamily="18" charset="0"/>
                <a:ea typeface="宋体" pitchFamily="2" charset="-122"/>
                <a:cs typeface="+mn-cs"/>
                <a:hlinkClick r:id="rId3"/>
              </a:rPr>
              <a:t>decimal</a:t>
            </a:r>
            <a:r>
              <a:rPr lang="en-US" altLang="zh-CN" sz="1200" b="0" i="0" u="none" strike="noStrike" kern="1200" dirty="0">
                <a:solidFill>
                  <a:schemeClr val="tx1"/>
                </a:solidFill>
                <a:effectLst/>
                <a:latin typeface="Times New Roman" pitchFamily="18" charset="0"/>
                <a:ea typeface="宋体" pitchFamily="2" charset="-122"/>
                <a:cs typeface="+mn-cs"/>
                <a:hlinkClick r:id="rId3"/>
              </a:rPr>
              <a:t> </a:t>
            </a:r>
            <a:r>
              <a:rPr lang="en-US" altLang="zh-CN" sz="1200" b="0" i="0" u="none" strike="noStrike" kern="1200" dirty="0">
                <a:solidFill>
                  <a:schemeClr val="tx1"/>
                </a:solidFill>
                <a:effectLst/>
                <a:latin typeface="Times New Roman" pitchFamily="18" charset="0"/>
                <a:ea typeface="宋体" pitchFamily="2" charset="-122"/>
                <a:cs typeface="+mn-cs"/>
              </a:rPr>
              <a:t>  </a:t>
            </a:r>
            <a:r>
              <a:rPr lang="zh-CN" altLang="en-US" sz="1200" b="0" i="0" u="none" strike="noStrike" kern="1200" dirty="0">
                <a:solidFill>
                  <a:schemeClr val="tx1"/>
                </a:solidFill>
                <a:effectLst/>
                <a:latin typeface="Times New Roman" pitchFamily="18" charset="0"/>
                <a:ea typeface="宋体" pitchFamily="2" charset="-122"/>
                <a:cs typeface="+mn-cs"/>
              </a:rPr>
              <a:t>十六进制：</a:t>
            </a:r>
            <a:r>
              <a:rPr lang="en-US" altLang="zh-CN" sz="1200" b="0" i="0" u="none" strike="noStrike" kern="1200" dirty="0">
                <a:solidFill>
                  <a:schemeClr val="bg2"/>
                </a:solidFill>
                <a:effectLst/>
                <a:latin typeface="Times New Roman" pitchFamily="18" charset="0"/>
                <a:ea typeface="宋体" pitchFamily="2" charset="-122"/>
                <a:cs typeface="+mn-cs"/>
                <a:hlinkClick r:id="rId4"/>
              </a:rPr>
              <a:t>hexadecimal</a:t>
            </a:r>
            <a:endParaRPr lang="zh-CN" altLang="en-US" dirty="0">
              <a:solidFill>
                <a:schemeClr val="bg2"/>
              </a:solidFill>
            </a:endParaRPr>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10</a:t>
            </a:fld>
            <a:endParaRPr lang="en-US" altLang="zh-CN" dirty="0"/>
          </a:p>
        </p:txBody>
      </p:sp>
    </p:spTree>
    <p:extLst>
      <p:ext uri="{BB962C8B-B14F-4D97-AF65-F5344CB8AC3E}">
        <p14:creationId xmlns:p14="http://schemas.microsoft.com/office/powerpoint/2010/main" val="1606057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E0C311-EC4E-419F-85FF-F47C86322F30}" type="slidenum">
              <a:rPr lang="en-US" altLang="zh-CN" smtClean="0"/>
              <a:pPr/>
              <a:t>58</a:t>
            </a:fld>
            <a:endParaRPr lang="en-US" altLang="zh-CN"/>
          </a:p>
        </p:txBody>
      </p:sp>
    </p:spTree>
    <p:extLst>
      <p:ext uri="{BB962C8B-B14F-4D97-AF65-F5344CB8AC3E}">
        <p14:creationId xmlns:p14="http://schemas.microsoft.com/office/powerpoint/2010/main" val="335732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这里的库文件包含了动态链接库文件（</a:t>
            </a:r>
            <a:r>
              <a:rPr lang="en-US" altLang="zh-CN" dirty="0"/>
              <a:t>DLL</a:t>
            </a:r>
            <a:r>
              <a:rPr lang="zh-CN" altLang="en-US" dirty="0"/>
              <a:t>）和对应的导入库文件（</a:t>
            </a:r>
            <a:r>
              <a:rPr lang="en-US" altLang="zh-CN" dirty="0"/>
              <a:t>.LIB</a:t>
            </a:r>
            <a:r>
              <a:rPr lang="zh-CN" altLang="en-US" dirty="0"/>
              <a:t>）两层含义，</a:t>
            </a:r>
            <a:r>
              <a:rPr lang="en-US" altLang="zh-CN" dirty="0"/>
              <a:t>API</a:t>
            </a:r>
            <a:r>
              <a:rPr lang="zh-CN" altLang="en-US" dirty="0"/>
              <a:t>函数对应的目标代码在</a:t>
            </a:r>
            <a:r>
              <a:rPr lang="en-US" altLang="zh-CN" dirty="0"/>
              <a:t>DLL</a:t>
            </a:r>
            <a:r>
              <a:rPr lang="zh-CN" altLang="en-US" dirty="0"/>
              <a:t>文件中，而对应的导入库文件</a:t>
            </a:r>
            <a:r>
              <a:rPr lang="zh-CN" altLang="en-US" sz="1200" b="0" i="0" kern="1200" dirty="0">
                <a:solidFill>
                  <a:schemeClr val="tx1"/>
                </a:solidFill>
                <a:effectLst/>
                <a:latin typeface="Times New Roman" pitchFamily="18" charset="0"/>
                <a:ea typeface="宋体" pitchFamily="2" charset="-122"/>
                <a:cs typeface="+mn-cs"/>
              </a:rPr>
              <a:t>只包含了函数的地址符号表等确保程序能找到对应函数的一些基本地址信息。在源</a:t>
            </a:r>
            <a:r>
              <a:rPr lang="zh-CN" altLang="en-US" dirty="0"/>
              <a:t>程序中将导入库文件（</a:t>
            </a:r>
            <a:r>
              <a:rPr lang="en-US" altLang="zh-CN" dirty="0"/>
              <a:t>.LIB</a:t>
            </a:r>
            <a:r>
              <a:rPr lang="zh-CN" altLang="en-US" dirty="0"/>
              <a:t>）包含进去，汇编与链接生成的可执行文件中没有所调用的</a:t>
            </a:r>
            <a:r>
              <a:rPr lang="en-US" altLang="zh-CN" dirty="0"/>
              <a:t>API</a:t>
            </a:r>
            <a:r>
              <a:rPr lang="zh-CN" altLang="en-US" dirty="0"/>
              <a:t>函数的代码。在执行该程序时，才将相应的</a:t>
            </a:r>
            <a:r>
              <a:rPr lang="en-US" altLang="zh-CN" dirty="0"/>
              <a:t>DLL</a:t>
            </a:r>
            <a:r>
              <a:rPr lang="zh-CN" altLang="en-US" dirty="0"/>
              <a:t>文件一起装入内存。</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1DE0C311-EC4E-419F-85FF-F47C86322F30}" type="slidenum">
              <a:rPr kumimoji="0"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61</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2728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.data</a:t>
            </a:r>
            <a:r>
              <a:rPr lang="zh-CN" altLang="en-US" dirty="0"/>
              <a:t>与</a:t>
            </a:r>
            <a:r>
              <a:rPr lang="en-US" altLang="zh-CN" dirty="0"/>
              <a:t>.data?</a:t>
            </a:r>
            <a:r>
              <a:rPr lang="zh-CN" altLang="en-US" dirty="0"/>
              <a:t>数据段的差异：</a:t>
            </a:r>
            <a:r>
              <a:rPr lang="zh-CN" altLang="en-US" b="0" dirty="0"/>
              <a:t>源</a:t>
            </a:r>
            <a:r>
              <a:rPr kumimoji="0" lang="zh-CN" altLang="en-US"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程序被汇编时，若是</a:t>
            </a:r>
            <a:r>
              <a:rPr kumimoji="0" lang="en-US" altLang="zh-CN"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则在生成的目标文件中占有相应大小的数据区（</a:t>
            </a:r>
            <a:r>
              <a:rPr kumimoji="0" lang="en-US" altLang="zh-CN"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_DATA</a:t>
            </a:r>
            <a:r>
              <a:rPr kumimoji="0" lang="zh-CN" altLang="en-US"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节区），而</a:t>
            </a:r>
            <a:r>
              <a:rPr kumimoji="0" lang="en-US" altLang="zh-CN"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lang="en-US" altLang="zh-CN" sz="1200" b="0" kern="0" dirty="0">
                <a:solidFill>
                  <a:srgbClr val="000000"/>
                </a:solidFill>
              </a:rPr>
              <a:t>?</a:t>
            </a:r>
            <a:r>
              <a:rPr lang="zh-CN" altLang="en-US" sz="1200" b="0" kern="0" dirty="0">
                <a:solidFill>
                  <a:srgbClr val="000000"/>
                </a:solidFill>
              </a:rPr>
              <a:t>则</a:t>
            </a:r>
            <a:r>
              <a:rPr kumimoji="0" lang="zh-CN" altLang="en-US"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不会在文件中生产数据区，只是将文件在装入内存时才分配相应的存储区。</a:t>
            </a:r>
            <a:endParaRPr kumimoji="0" lang="en-US" altLang="zh-CN" sz="12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63</a:t>
            </a:fld>
            <a:endParaRPr lang="en-US" altLang="zh-CN"/>
          </a:p>
        </p:txBody>
      </p:sp>
    </p:spTree>
    <p:extLst>
      <p:ext uri="{BB962C8B-B14F-4D97-AF65-F5344CB8AC3E}">
        <p14:creationId xmlns:p14="http://schemas.microsoft.com/office/powerpoint/2010/main" val="385065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dirty="0" err="1"/>
              <a:t>DT:define</a:t>
            </a:r>
            <a:r>
              <a:rPr lang="en-US" altLang="zh-CN" sz="1200" dirty="0"/>
              <a:t> ten bytes </a:t>
            </a:r>
          </a:p>
          <a:p>
            <a:pPr eaLnBrk="1" hangingPunct="1"/>
            <a:r>
              <a:rPr lang="en-US" altLang="zh-CN" sz="1200" i="1" u="sng" dirty="0"/>
              <a:t>DQ</a:t>
            </a:r>
            <a:r>
              <a:rPr lang="zh-CN" altLang="en-US" sz="1200" dirty="0"/>
              <a:t>（</a:t>
            </a:r>
            <a:r>
              <a:rPr lang="en-US" altLang="zh-CN" sz="1200" dirty="0"/>
              <a:t>define </a:t>
            </a:r>
            <a:r>
              <a:rPr lang="en-US" altLang="zh-CN" sz="1200" dirty="0" err="1"/>
              <a:t>quadword</a:t>
            </a:r>
            <a:r>
              <a:rPr lang="zh-CN" altLang="en-US" sz="1200" dirty="0"/>
              <a:t>四倍字长） </a:t>
            </a:r>
          </a:p>
          <a:p>
            <a:pPr eaLnBrk="1" hangingPunct="1"/>
            <a:endParaRPr lang="en-US" altLang="zh-CN" sz="1200" dirty="0"/>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13</a:t>
            </a:fld>
            <a:endParaRPr lang="en-US" altLang="zh-CN"/>
          </a:p>
        </p:txBody>
      </p:sp>
    </p:spTree>
    <p:extLst>
      <p:ext uri="{BB962C8B-B14F-4D97-AF65-F5344CB8AC3E}">
        <p14:creationId xmlns:p14="http://schemas.microsoft.com/office/powerpoint/2010/main" val="113462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0CA43383-4A11-475F-A2E7-96C1AEFFED89}" type="slidenum">
              <a:rPr lang="en-US" altLang="zh-CN" sz="1200"/>
              <a:pPr algn="r" eaLnBrk="1" hangingPunct="1"/>
              <a:t>14</a:t>
            </a:fld>
            <a:endParaRPr lang="en-US" altLang="zh-CN" sz="1200"/>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p:txBody>
          <a:bodyPr anchor="t"/>
          <a:lstStyle/>
          <a:p>
            <a:pPr eaLnBrk="1" hangingPunct="1"/>
            <a:endParaRPr lang="en-US" altLang="zh-CN" sz="2000" dirty="0"/>
          </a:p>
        </p:txBody>
      </p:sp>
    </p:spTree>
    <p:extLst>
      <p:ext uri="{BB962C8B-B14F-4D97-AF65-F5344CB8AC3E}">
        <p14:creationId xmlns:p14="http://schemas.microsoft.com/office/powerpoint/2010/main" val="40554085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如果变量没有在中括号里，则只能放在用中括号之前，不能放在后面。</a:t>
            </a:r>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36</a:t>
            </a:fld>
            <a:endParaRPr lang="en-US" altLang="zh-CN"/>
          </a:p>
        </p:txBody>
      </p:sp>
    </p:spTree>
    <p:extLst>
      <p:ext uri="{BB962C8B-B14F-4D97-AF65-F5344CB8AC3E}">
        <p14:creationId xmlns:p14="http://schemas.microsoft.com/office/powerpoint/2010/main" val="283760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39</a:t>
            </a:fld>
            <a:endParaRPr lang="en-US" altLang="zh-CN"/>
          </a:p>
        </p:txBody>
      </p:sp>
    </p:spTree>
    <p:extLst>
      <p:ext uri="{BB962C8B-B14F-4D97-AF65-F5344CB8AC3E}">
        <p14:creationId xmlns:p14="http://schemas.microsoft.com/office/powerpoint/2010/main" val="35773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40</a:t>
            </a:fld>
            <a:endParaRPr lang="en-US" altLang="zh-CN"/>
          </a:p>
        </p:txBody>
      </p:sp>
    </p:spTree>
    <p:extLst>
      <p:ext uri="{BB962C8B-B14F-4D97-AF65-F5344CB8AC3E}">
        <p14:creationId xmlns:p14="http://schemas.microsoft.com/office/powerpoint/2010/main" val="130081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rPr>
              <a:t>指令</a:t>
            </a:r>
            <a:r>
              <a:rPr lang="en-US" altLang="zh-CN" sz="1200" dirty="0">
                <a:solidFill>
                  <a:schemeClr val="bg2"/>
                </a:solidFill>
              </a:rPr>
              <a:t>MOV EBP, OFFSET ADDR[ESI]</a:t>
            </a:r>
            <a:r>
              <a:rPr lang="zh-CN" altLang="en-US" sz="1200" dirty="0">
                <a:solidFill>
                  <a:schemeClr val="bg2"/>
                </a:solidFill>
              </a:rPr>
              <a:t>中</a:t>
            </a:r>
            <a:r>
              <a:rPr lang="en-US" altLang="zh-CN" sz="1200" dirty="0">
                <a:solidFill>
                  <a:schemeClr val="bg2"/>
                </a:solidFill>
              </a:rPr>
              <a:t>offset</a:t>
            </a:r>
            <a:r>
              <a:rPr lang="zh-CN" altLang="en-US" sz="1200" dirty="0">
                <a:solidFill>
                  <a:schemeClr val="bg2"/>
                </a:solidFill>
              </a:rPr>
              <a:t>运算符只能取变量的偏移量，无法取到寄存器的值。</a:t>
            </a:r>
            <a:endParaRPr lang="en-US" altLang="zh-CN" sz="1200" dirty="0">
              <a:solidFill>
                <a:schemeClr val="bg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LEA</a:t>
            </a:r>
            <a:r>
              <a:rPr lang="zh-CN" altLang="en-US" dirty="0"/>
              <a:t>指令取出的偏移量可以送到</a:t>
            </a:r>
            <a:r>
              <a:rPr lang="en-US" altLang="zh-CN" dirty="0"/>
              <a:t>16</a:t>
            </a:r>
            <a:r>
              <a:rPr lang="zh-CN" altLang="en-US" dirty="0"/>
              <a:t>位通用寄存器，但</a:t>
            </a:r>
            <a:r>
              <a:rPr lang="en-US" altLang="zh-CN" dirty="0"/>
              <a:t>OFFSET</a:t>
            </a:r>
            <a:r>
              <a:rPr lang="zh-CN" altLang="en-US" dirty="0"/>
              <a:t>取出的偏移量不能送</a:t>
            </a:r>
            <a:r>
              <a:rPr lang="en-US" altLang="zh-CN" dirty="0"/>
              <a:t>16</a:t>
            </a:r>
            <a:r>
              <a:rPr lang="zh-CN" altLang="en-US"/>
              <a:t>位通用寄存器。</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41</a:t>
            </a:fld>
            <a:endParaRPr lang="en-US" altLang="zh-CN"/>
          </a:p>
        </p:txBody>
      </p:sp>
    </p:spTree>
    <p:extLst>
      <p:ext uri="{BB962C8B-B14F-4D97-AF65-F5344CB8AC3E}">
        <p14:creationId xmlns:p14="http://schemas.microsoft.com/office/powerpoint/2010/main" val="80483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伪指令</a:t>
            </a:r>
            <a:r>
              <a:rPr lang="en-US" altLang="zh-CN" dirty="0"/>
              <a:t>invoke</a:t>
            </a:r>
            <a:r>
              <a:rPr lang="zh-CN" altLang="en-US" dirty="0"/>
              <a:t>调用过程是根据过程定义中是否有参数，编译器翻译成：参数压栈</a:t>
            </a:r>
            <a:r>
              <a:rPr lang="en-US" altLang="zh-CN" dirty="0"/>
              <a:t>+CALL</a:t>
            </a:r>
            <a:r>
              <a:rPr lang="zh-CN" altLang="en-US" dirty="0"/>
              <a:t>指令或</a:t>
            </a:r>
            <a:r>
              <a:rPr lang="en-US" altLang="zh-CN" dirty="0"/>
              <a:t>CALL</a:t>
            </a:r>
            <a:r>
              <a:rPr lang="zh-CN" altLang="en-US" dirty="0"/>
              <a:t>指令。</a:t>
            </a:r>
            <a:endParaRPr lang="en-US" altLang="zh-CN" dirty="0"/>
          </a:p>
          <a:p>
            <a:r>
              <a:rPr lang="zh-CN" altLang="en-US" dirty="0"/>
              <a:t>用户主程序若只在最后安排一条</a:t>
            </a:r>
            <a:r>
              <a:rPr lang="en-US" altLang="zh-CN" dirty="0"/>
              <a:t>ret</a:t>
            </a:r>
            <a:r>
              <a:rPr lang="zh-CN" altLang="en-US" dirty="0"/>
              <a:t>指令是无法返回操作系统的。</a:t>
            </a:r>
          </a:p>
        </p:txBody>
      </p:sp>
      <p:sp>
        <p:nvSpPr>
          <p:cNvPr id="4" name="灯片编号占位符 3"/>
          <p:cNvSpPr>
            <a:spLocks noGrp="1"/>
          </p:cNvSpPr>
          <p:nvPr>
            <p:ph type="sldNum" sz="quarter" idx="10"/>
          </p:nvPr>
        </p:nvSpPr>
        <p:spPr/>
        <p:txBody>
          <a:bodyPr/>
          <a:lstStyle/>
          <a:p>
            <a:fld id="{1DE0C311-EC4E-419F-85FF-F47C86322F30}" type="slidenum">
              <a:rPr lang="en-US" altLang="zh-CN" smtClean="0"/>
              <a:pPr/>
              <a:t>54</a:t>
            </a:fld>
            <a:endParaRPr lang="en-US" altLang="zh-CN"/>
          </a:p>
        </p:txBody>
      </p:sp>
    </p:spTree>
    <p:extLst>
      <p:ext uri="{BB962C8B-B14F-4D97-AF65-F5344CB8AC3E}">
        <p14:creationId xmlns:p14="http://schemas.microsoft.com/office/powerpoint/2010/main" val="645516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1DE0C311-EC4E-419F-85FF-F47C86322F30}" type="slidenum">
              <a:rPr kumimoji="0"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57</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8758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A55B8C-F0D4-4044-A59B-BB3559ADFD3B}" type="slidenum">
              <a:rPr lang="en-US" altLang="zh-CN"/>
              <a:pPr/>
              <a:t>‹#›</a:t>
            </a:fld>
            <a:endParaRPr lang="en-US" altLang="zh-CN"/>
          </a:p>
        </p:txBody>
      </p:sp>
    </p:spTree>
    <p:extLst>
      <p:ext uri="{BB962C8B-B14F-4D97-AF65-F5344CB8AC3E}">
        <p14:creationId xmlns:p14="http://schemas.microsoft.com/office/powerpoint/2010/main" val="402216155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56EA91-B8F7-47EE-8C07-F3F009A3D86D}" type="slidenum">
              <a:rPr lang="en-US" altLang="zh-CN"/>
              <a:pPr/>
              <a:t>‹#›</a:t>
            </a:fld>
            <a:endParaRPr lang="en-US" altLang="zh-CN"/>
          </a:p>
        </p:txBody>
      </p:sp>
    </p:spTree>
    <p:extLst>
      <p:ext uri="{BB962C8B-B14F-4D97-AF65-F5344CB8AC3E}">
        <p14:creationId xmlns:p14="http://schemas.microsoft.com/office/powerpoint/2010/main" val="315734730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140B96D-CC1D-46FC-82E5-CCC33EC2CB87}" type="slidenum">
              <a:rPr lang="en-US" altLang="zh-CN"/>
              <a:pPr/>
              <a:t>‹#›</a:t>
            </a:fld>
            <a:endParaRPr lang="en-US" altLang="zh-CN"/>
          </a:p>
        </p:txBody>
      </p:sp>
    </p:spTree>
    <p:extLst>
      <p:ext uri="{BB962C8B-B14F-4D97-AF65-F5344CB8AC3E}">
        <p14:creationId xmlns:p14="http://schemas.microsoft.com/office/powerpoint/2010/main" val="55219142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4E26304-A8A2-45DB-850D-09D2F8F33CEF}" type="slidenum">
              <a:rPr lang="en-US" altLang="zh-CN"/>
              <a:pPr/>
              <a:t>‹#›</a:t>
            </a:fld>
            <a:endParaRPr lang="en-US" altLang="zh-CN"/>
          </a:p>
        </p:txBody>
      </p:sp>
    </p:spTree>
    <p:extLst>
      <p:ext uri="{BB962C8B-B14F-4D97-AF65-F5344CB8AC3E}">
        <p14:creationId xmlns:p14="http://schemas.microsoft.com/office/powerpoint/2010/main" val="4079031611"/>
      </p:ext>
    </p:extLst>
  </p:cSld>
  <p:clrMapOvr>
    <a:masterClrMapping/>
  </p:clrMapOvr>
  <p:transition spd="med">
    <p:zoom dir="in"/>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C93B7D-E773-46D5-909C-7E48EBF58254}" type="slidenum">
              <a:rPr lang="en-US" altLang="zh-CN"/>
              <a:pPr/>
              <a:t>‹#›</a:t>
            </a:fld>
            <a:endParaRPr lang="en-US" altLang="zh-CN"/>
          </a:p>
        </p:txBody>
      </p:sp>
    </p:spTree>
    <p:extLst>
      <p:ext uri="{BB962C8B-B14F-4D97-AF65-F5344CB8AC3E}">
        <p14:creationId xmlns:p14="http://schemas.microsoft.com/office/powerpoint/2010/main" val="1118609762"/>
      </p:ext>
    </p:extLst>
  </p:cSld>
  <p:clrMapOvr>
    <a:masterClrMapping/>
  </p:clrMapOvr>
  <p:transition spd="med">
    <p:zoom dir="in"/>
    <p:sndAc>
      <p:stSnd>
        <p:snd r:embed="rId1" name="CAMERA.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41C014-2448-46C7-8713-471C344DB3AC}" type="slidenum">
              <a:rPr lang="en-US" altLang="zh-CN"/>
              <a:pPr/>
              <a:t>‹#›</a:t>
            </a:fld>
            <a:endParaRPr lang="en-US" altLang="zh-CN"/>
          </a:p>
        </p:txBody>
      </p:sp>
    </p:spTree>
    <p:extLst>
      <p:ext uri="{BB962C8B-B14F-4D97-AF65-F5344CB8AC3E}">
        <p14:creationId xmlns:p14="http://schemas.microsoft.com/office/powerpoint/2010/main" val="2198999959"/>
      </p:ext>
    </p:extLst>
  </p:cSld>
  <p:clrMapOvr>
    <a:masterClrMapping/>
  </p:clrMapOvr>
  <p:transition spd="med">
    <p:zoom dir="in"/>
    <p:sndAc>
      <p:stSnd>
        <p:snd r:embed="rId1" name="CAMERA.WAV"/>
      </p:st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6AA4CD2-F7F2-48F1-A6DF-80FB20F6A6BA}" type="slidenum">
              <a:rPr lang="en-US" altLang="zh-CN"/>
              <a:pPr/>
              <a:t>‹#›</a:t>
            </a:fld>
            <a:endParaRPr lang="en-US" altLang="zh-CN"/>
          </a:p>
        </p:txBody>
      </p:sp>
    </p:spTree>
    <p:extLst>
      <p:ext uri="{BB962C8B-B14F-4D97-AF65-F5344CB8AC3E}">
        <p14:creationId xmlns:p14="http://schemas.microsoft.com/office/powerpoint/2010/main" val="3439453443"/>
      </p:ext>
    </p:extLst>
  </p:cSld>
  <p:clrMapOvr>
    <a:masterClrMapping/>
  </p:clrMapOvr>
  <p:transition spd="med">
    <p:zoom dir="in"/>
    <p:sndAc>
      <p:stSnd>
        <p:snd r:embed="rId1" name="CAMERA.WAV"/>
      </p:st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5E09AC4-8825-4235-BF61-A8A7F8D05265}" type="slidenum">
              <a:rPr lang="en-US" altLang="zh-CN"/>
              <a:pPr/>
              <a:t>‹#›</a:t>
            </a:fld>
            <a:endParaRPr lang="en-US" altLang="zh-CN"/>
          </a:p>
        </p:txBody>
      </p:sp>
    </p:spTree>
    <p:extLst>
      <p:ext uri="{BB962C8B-B14F-4D97-AF65-F5344CB8AC3E}">
        <p14:creationId xmlns:p14="http://schemas.microsoft.com/office/powerpoint/2010/main" val="2284082693"/>
      </p:ext>
    </p:extLst>
  </p:cSld>
  <p:clrMapOvr>
    <a:masterClrMapping/>
  </p:clrMapOvr>
  <p:transition spd="med">
    <p:zoom dir="in"/>
    <p:sndAc>
      <p:stSnd>
        <p:snd r:embed="rId1" name="CAMERA.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D9E779B-D048-451E-9444-B03DDD2488E6}" type="slidenum">
              <a:rPr lang="en-US" altLang="zh-CN"/>
              <a:pPr/>
              <a:t>‹#›</a:t>
            </a:fld>
            <a:endParaRPr lang="en-US" altLang="zh-CN"/>
          </a:p>
        </p:txBody>
      </p:sp>
    </p:spTree>
    <p:extLst>
      <p:ext uri="{BB962C8B-B14F-4D97-AF65-F5344CB8AC3E}">
        <p14:creationId xmlns:p14="http://schemas.microsoft.com/office/powerpoint/2010/main" val="540028466"/>
      </p:ext>
    </p:extLst>
  </p:cSld>
  <p:clrMapOvr>
    <a:masterClrMapping/>
  </p:clrMapOvr>
  <p:transition spd="med">
    <p:zoom dir="in"/>
    <p:sndAc>
      <p:stSnd>
        <p:snd r:embed="rId1" name="CAMERA.WAV"/>
      </p:st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a:xfrm>
            <a:off x="8388424" y="6381328"/>
            <a:ext cx="720080" cy="457200"/>
          </a:xfrm>
        </p:spPr>
        <p:txBody>
          <a:bodyPr/>
          <a:lstStyle>
            <a:lvl1pPr>
              <a:defRPr/>
            </a:lvl1pPr>
          </a:lstStyle>
          <a:p>
            <a:fld id="{8D39E476-DD35-4BFD-89C4-7612931FFDA8}" type="slidenum">
              <a:rPr lang="en-US" altLang="zh-CN"/>
              <a:pPr/>
              <a:t>‹#›</a:t>
            </a:fld>
            <a:endParaRPr lang="en-US" altLang="zh-CN"/>
          </a:p>
        </p:txBody>
      </p:sp>
    </p:spTree>
    <p:extLst>
      <p:ext uri="{BB962C8B-B14F-4D97-AF65-F5344CB8AC3E}">
        <p14:creationId xmlns:p14="http://schemas.microsoft.com/office/powerpoint/2010/main" val="2921519647"/>
      </p:ext>
    </p:extLst>
  </p:cSld>
  <p:clrMapOvr>
    <a:masterClrMapping/>
  </p:clrMapOvr>
  <p:transition spd="med">
    <p:zoom dir="in"/>
    <p:sndAc>
      <p:stSnd>
        <p:snd r:embed="rId1" name="CAMERA.WAV"/>
      </p:st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96F0019-3471-465E-B3BA-5EA85BCDB8EA}" type="slidenum">
              <a:rPr lang="en-US" altLang="zh-CN"/>
              <a:pPr/>
              <a:t>‹#›</a:t>
            </a:fld>
            <a:endParaRPr lang="en-US" altLang="zh-CN"/>
          </a:p>
        </p:txBody>
      </p:sp>
    </p:spTree>
    <p:extLst>
      <p:ext uri="{BB962C8B-B14F-4D97-AF65-F5344CB8AC3E}">
        <p14:creationId xmlns:p14="http://schemas.microsoft.com/office/powerpoint/2010/main" val="3852126288"/>
      </p:ext>
    </p:extLst>
  </p:cSld>
  <p:clrMapOvr>
    <a:masterClrMapping/>
  </p:clrMapOvr>
  <p:transition spd="med">
    <p:zoom dir="in"/>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FDC095-0E12-4FD8-AF4B-79EF4193B8B2}" type="slidenum">
              <a:rPr lang="en-US" altLang="zh-CN"/>
              <a:pPr/>
              <a:t>‹#›</a:t>
            </a:fld>
            <a:endParaRPr lang="en-US" altLang="zh-CN"/>
          </a:p>
        </p:txBody>
      </p:sp>
    </p:spTree>
    <p:extLst>
      <p:ext uri="{BB962C8B-B14F-4D97-AF65-F5344CB8AC3E}">
        <p14:creationId xmlns:p14="http://schemas.microsoft.com/office/powerpoint/2010/main" val="1364202105"/>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D6EB49-1487-40EC-B6EE-C5FA9CC03105}" type="slidenum">
              <a:rPr lang="en-US" altLang="zh-CN"/>
              <a:pPr/>
              <a:t>‹#›</a:t>
            </a:fld>
            <a:endParaRPr lang="en-US" altLang="zh-CN"/>
          </a:p>
        </p:txBody>
      </p:sp>
    </p:spTree>
    <p:extLst>
      <p:ext uri="{BB962C8B-B14F-4D97-AF65-F5344CB8AC3E}">
        <p14:creationId xmlns:p14="http://schemas.microsoft.com/office/powerpoint/2010/main" val="2537223606"/>
      </p:ext>
    </p:extLst>
  </p:cSld>
  <p:clrMapOvr>
    <a:masterClrMapping/>
  </p:clrMapOvr>
  <p:transition spd="med">
    <p:zoom dir="in"/>
    <p:sndAc>
      <p:stSnd>
        <p:snd r:embed="rId1" name="CAMERA.WAV"/>
      </p:st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1A730F-D140-4CD2-B5C4-09ED4AFA0022}" type="slidenum">
              <a:rPr lang="en-US" altLang="zh-CN"/>
              <a:pPr/>
              <a:t>‹#›</a:t>
            </a:fld>
            <a:endParaRPr lang="en-US" altLang="zh-CN"/>
          </a:p>
        </p:txBody>
      </p:sp>
    </p:spTree>
    <p:extLst>
      <p:ext uri="{BB962C8B-B14F-4D97-AF65-F5344CB8AC3E}">
        <p14:creationId xmlns:p14="http://schemas.microsoft.com/office/powerpoint/2010/main" val="2271365819"/>
      </p:ext>
    </p:extLst>
  </p:cSld>
  <p:clrMapOvr>
    <a:masterClrMapping/>
  </p:clrMapOvr>
  <p:transition spd="med">
    <p:zoom dir="in"/>
    <p:sndAc>
      <p:stSnd>
        <p:snd r:embed="rId1" name="CAMERA.WAV"/>
      </p:st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4DFC85-53B0-4C58-9998-417503C3C576}" type="slidenum">
              <a:rPr lang="en-US" altLang="zh-CN"/>
              <a:pPr/>
              <a:t>‹#›</a:t>
            </a:fld>
            <a:endParaRPr lang="en-US" altLang="zh-CN"/>
          </a:p>
        </p:txBody>
      </p:sp>
    </p:spTree>
    <p:extLst>
      <p:ext uri="{BB962C8B-B14F-4D97-AF65-F5344CB8AC3E}">
        <p14:creationId xmlns:p14="http://schemas.microsoft.com/office/powerpoint/2010/main" val="2468574270"/>
      </p:ext>
    </p:extLst>
  </p:cSld>
  <p:clrMapOvr>
    <a:masterClrMapping/>
  </p:clrMapOvr>
  <p:transition spd="med">
    <p:zoom dir="in"/>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62468B3-BF88-4145-957B-43BE0FA5B26A}" type="slidenum">
              <a:rPr lang="en-US" altLang="zh-CN"/>
              <a:pPr/>
              <a:t>‹#›</a:t>
            </a:fld>
            <a:endParaRPr lang="en-US" altLang="zh-CN"/>
          </a:p>
        </p:txBody>
      </p:sp>
    </p:spTree>
    <p:extLst>
      <p:ext uri="{BB962C8B-B14F-4D97-AF65-F5344CB8AC3E}">
        <p14:creationId xmlns:p14="http://schemas.microsoft.com/office/powerpoint/2010/main" val="331820293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DA97D8-4CD6-4D31-B5AD-A5A474F6AF59}" type="slidenum">
              <a:rPr lang="en-US" altLang="zh-CN"/>
              <a:pPr/>
              <a:t>‹#›</a:t>
            </a:fld>
            <a:endParaRPr lang="en-US" altLang="zh-CN"/>
          </a:p>
        </p:txBody>
      </p:sp>
    </p:spTree>
    <p:extLst>
      <p:ext uri="{BB962C8B-B14F-4D97-AF65-F5344CB8AC3E}">
        <p14:creationId xmlns:p14="http://schemas.microsoft.com/office/powerpoint/2010/main" val="18040639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BD5A101-E3CC-44DF-93CB-A47A69804248}" type="slidenum">
              <a:rPr lang="en-US" altLang="zh-CN"/>
              <a:pPr/>
              <a:t>‹#›</a:t>
            </a:fld>
            <a:endParaRPr lang="en-US" altLang="zh-CN"/>
          </a:p>
        </p:txBody>
      </p:sp>
    </p:spTree>
    <p:extLst>
      <p:ext uri="{BB962C8B-B14F-4D97-AF65-F5344CB8AC3E}">
        <p14:creationId xmlns:p14="http://schemas.microsoft.com/office/powerpoint/2010/main" val="384791507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9E3A907-5729-4561-B81B-14725886E44B}" type="slidenum">
              <a:rPr lang="en-US" altLang="zh-CN"/>
              <a:pPr/>
              <a:t>‹#›</a:t>
            </a:fld>
            <a:endParaRPr lang="en-US" altLang="zh-CN"/>
          </a:p>
        </p:txBody>
      </p:sp>
    </p:spTree>
    <p:extLst>
      <p:ext uri="{BB962C8B-B14F-4D97-AF65-F5344CB8AC3E}">
        <p14:creationId xmlns:p14="http://schemas.microsoft.com/office/powerpoint/2010/main" val="391312586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B7D2636-8A8C-404A-BF36-25DC15AA5DD0}" type="slidenum">
              <a:rPr lang="en-US" altLang="zh-CN"/>
              <a:pPr/>
              <a:t>‹#›</a:t>
            </a:fld>
            <a:endParaRPr lang="en-US" altLang="zh-CN"/>
          </a:p>
        </p:txBody>
      </p:sp>
    </p:spTree>
    <p:extLst>
      <p:ext uri="{BB962C8B-B14F-4D97-AF65-F5344CB8AC3E}">
        <p14:creationId xmlns:p14="http://schemas.microsoft.com/office/powerpoint/2010/main" val="51665185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BF8FF2E-A256-4943-B8FE-4623AAE3EF91}" type="slidenum">
              <a:rPr lang="en-US" altLang="zh-CN"/>
              <a:pPr/>
              <a:t>‹#›</a:t>
            </a:fld>
            <a:endParaRPr lang="en-US" altLang="zh-CN"/>
          </a:p>
        </p:txBody>
      </p:sp>
    </p:spTree>
    <p:extLst>
      <p:ext uri="{BB962C8B-B14F-4D97-AF65-F5344CB8AC3E}">
        <p14:creationId xmlns:p14="http://schemas.microsoft.com/office/powerpoint/2010/main" val="135267713"/>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D4FD34-9B45-46C6-B425-D5D8A066AA47}" type="slidenum">
              <a:rPr lang="en-US" altLang="zh-CN"/>
              <a:pPr/>
              <a:t>‹#›</a:t>
            </a:fld>
            <a:endParaRPr lang="en-US" altLang="zh-CN"/>
          </a:p>
        </p:txBody>
      </p:sp>
    </p:spTree>
    <p:extLst>
      <p:ext uri="{BB962C8B-B14F-4D97-AF65-F5344CB8AC3E}">
        <p14:creationId xmlns:p14="http://schemas.microsoft.com/office/powerpoint/2010/main" val="1425392687"/>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solidFill>
                  <a:schemeClr val="bg2"/>
                </a:solidFill>
              </a:defRPr>
            </a:lvl1pPr>
          </a:lstStyle>
          <a:p>
            <a:fld id="{F6FF51EB-C0A3-48E7-9C16-890CEEFB6D8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246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624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247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9AFDECA-D966-4583-8DA4-E258D1BAB13A}" type="slidenum">
              <a:rPr lang="en-US" altLang="zh-CN"/>
              <a:pPr/>
              <a:t>‹#›</a:t>
            </a:fld>
            <a:endParaRPr lang="en-US" altLang="zh-CN"/>
          </a:p>
        </p:txBody>
      </p:sp>
    </p:spTree>
    <p:extLst>
      <p:ext uri="{BB962C8B-B14F-4D97-AF65-F5344CB8AC3E}">
        <p14:creationId xmlns:p14="http://schemas.microsoft.com/office/powerpoint/2010/main" val="3790664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dir="in"/>
    <p:sndAc>
      <p:stSnd>
        <p:snd r:embed="rId13" name="CAMERA.WAV"/>
      </p:stSnd>
    </p:sndAc>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28602CAF-74DC-4E67-9250-FE0F41EA15D8}" type="slidenum">
              <a:rPr lang="en-US" altLang="zh-CN" sz="1400">
                <a:solidFill>
                  <a:schemeClr val="bg2"/>
                </a:solidFill>
              </a:rPr>
              <a:pPr algn="r" eaLnBrk="1" hangingPunct="1"/>
              <a:t>1</a:t>
            </a:fld>
            <a:endParaRPr lang="en-US" altLang="zh-CN" sz="1400" dirty="0">
              <a:solidFill>
                <a:schemeClr val="bg2"/>
              </a:solidFill>
            </a:endParaRPr>
          </a:p>
        </p:txBody>
      </p:sp>
      <p:sp>
        <p:nvSpPr>
          <p:cNvPr id="3075" name="Rectangle 3"/>
          <p:cNvSpPr>
            <a:spLocks noChangeArrowheads="1"/>
          </p:cNvSpPr>
          <p:nvPr/>
        </p:nvSpPr>
        <p:spPr bwMode="auto">
          <a:xfrm>
            <a:off x="1478494" y="461951"/>
            <a:ext cx="6498895" cy="6463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600" b="1" dirty="0">
                <a:solidFill>
                  <a:schemeClr val="hlink"/>
                </a:solidFill>
              </a:rPr>
              <a:t>第四章   汇编语言程序设计基础</a:t>
            </a:r>
          </a:p>
        </p:txBody>
      </p:sp>
      <p:sp>
        <p:nvSpPr>
          <p:cNvPr id="3076" name="Text Box 7"/>
          <p:cNvSpPr txBox="1">
            <a:spLocks noChangeArrowheads="1"/>
          </p:cNvSpPr>
          <p:nvPr/>
        </p:nvSpPr>
        <p:spPr bwMode="auto">
          <a:xfrm>
            <a:off x="1331913" y="1485900"/>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bg2"/>
                </a:solidFill>
              </a:rPr>
              <a:t>本章主要内容：</a:t>
            </a:r>
          </a:p>
        </p:txBody>
      </p:sp>
      <p:sp>
        <p:nvSpPr>
          <p:cNvPr id="6" name="Text Box 8">
            <a:extLst>
              <a:ext uri="{FF2B5EF4-FFF2-40B4-BE49-F238E27FC236}">
                <a16:creationId xmlns:a16="http://schemas.microsoft.com/office/drawing/2014/main" id="{9AC2B3AC-30F1-4AEA-83FB-19BEDBA86BC3}"/>
              </a:ext>
            </a:extLst>
          </p:cNvPr>
          <p:cNvSpPr txBox="1">
            <a:spLocks noChangeArrowheads="1"/>
          </p:cNvSpPr>
          <p:nvPr/>
        </p:nvSpPr>
        <p:spPr bwMode="auto">
          <a:xfrm>
            <a:off x="1475581" y="2370590"/>
            <a:ext cx="6192838" cy="2462213"/>
          </a:xfrm>
          <a:prstGeom prst="rect">
            <a:avLst/>
          </a:prstGeom>
          <a:solidFill>
            <a:srgbClr val="FFFF99"/>
          </a:solidFill>
          <a:ln w="28575" cmpd="sng">
            <a:solidFill>
              <a:srgbClr val="0000FF"/>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buClr>
                <a:schemeClr val="hlink"/>
              </a:buClr>
              <a:buFont typeface="Wingdings" pitchFamily="2" charset="2"/>
              <a:buChar char="u"/>
            </a:pPr>
            <a:r>
              <a:rPr lang="zh-CN" altLang="en-US" b="1" dirty="0">
                <a:solidFill>
                  <a:schemeClr val="bg2"/>
                </a:solidFill>
              </a:rPr>
              <a:t>汇编语言基本语法</a:t>
            </a:r>
          </a:p>
          <a:p>
            <a:pPr eaLnBrk="1" hangingPunct="1">
              <a:spcBef>
                <a:spcPct val="50000"/>
              </a:spcBef>
              <a:buClr>
                <a:schemeClr val="hlink"/>
              </a:buClr>
              <a:buFont typeface="Wingdings" pitchFamily="2" charset="2"/>
              <a:buChar char="u"/>
            </a:pPr>
            <a:r>
              <a:rPr lang="zh-CN" altLang="en-US" b="1" dirty="0">
                <a:solidFill>
                  <a:schemeClr val="bg2"/>
                </a:solidFill>
              </a:rPr>
              <a:t>常用伪指令介绍</a:t>
            </a:r>
          </a:p>
          <a:p>
            <a:pPr eaLnBrk="1" hangingPunct="1">
              <a:spcBef>
                <a:spcPct val="50000"/>
              </a:spcBef>
              <a:buClr>
                <a:schemeClr val="hlink"/>
              </a:buClr>
              <a:buFont typeface="Wingdings" pitchFamily="2" charset="2"/>
              <a:buChar char="u"/>
            </a:pPr>
            <a:r>
              <a:rPr lang="zh-CN" altLang="en-US" b="1" dirty="0">
                <a:solidFill>
                  <a:schemeClr val="bg2"/>
                </a:solidFill>
              </a:rPr>
              <a:t>汇编语言源程序的基本框架</a:t>
            </a:r>
            <a:endParaRPr lang="en-US" altLang="zh-CN" b="1" dirty="0">
              <a:solidFill>
                <a:schemeClr val="bg2"/>
              </a:solidFill>
            </a:endParaRPr>
          </a:p>
          <a:p>
            <a:pPr eaLnBrk="1" hangingPunct="1">
              <a:spcBef>
                <a:spcPct val="50000"/>
              </a:spcBef>
              <a:buClr>
                <a:schemeClr val="hlink"/>
              </a:buClr>
              <a:buFont typeface="Wingdings" pitchFamily="2" charset="2"/>
              <a:buChar char="u"/>
            </a:pPr>
            <a:r>
              <a:rPr lang="zh-CN" altLang="en-US" b="1" dirty="0">
                <a:solidFill>
                  <a:schemeClr val="bg2"/>
                </a:solidFill>
              </a:rPr>
              <a:t>基于</a:t>
            </a:r>
            <a:r>
              <a:rPr lang="en-US" altLang="zh-CN" b="1" dirty="0">
                <a:solidFill>
                  <a:schemeClr val="bg2"/>
                </a:solidFill>
              </a:rPr>
              <a:t>MS-Windows</a:t>
            </a:r>
            <a:r>
              <a:rPr lang="zh-CN" altLang="en-US" b="1" dirty="0">
                <a:solidFill>
                  <a:schemeClr val="bg2"/>
                </a:solidFill>
              </a:rPr>
              <a:t>的输入输出编程</a:t>
            </a:r>
            <a:endParaRPr lang="en-US" altLang="zh-CN"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0-#ppt_w/2"/>
                                          </p:val>
                                        </p:tav>
                                        <p:tav tm="100000">
                                          <p:val>
                                            <p:strVal val="#ppt_x"/>
                                          </p:val>
                                        </p:tav>
                                      </p:tavLst>
                                    </p:anim>
                                    <p:anim calcmode="lin" valueType="num">
                                      <p:cBhvr additive="base">
                                        <p:cTn id="12"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autoUpdateAnimBg="0"/>
      <p:bldP spid="3076" grpId="0" autoUpdateAnimBg="0"/>
      <p:bldP spid="6"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45BA9634-A915-49A7-B988-F9F43ECD64FE}" type="slidenum">
              <a:rPr lang="en-US" altLang="zh-CN" sz="1400">
                <a:solidFill>
                  <a:schemeClr val="bg2"/>
                </a:solidFill>
              </a:rPr>
              <a:pPr algn="r" eaLnBrk="1" hangingPunct="1"/>
              <a:t>10</a:t>
            </a:fld>
            <a:endParaRPr lang="en-US" altLang="zh-CN" sz="1400" dirty="0">
              <a:solidFill>
                <a:schemeClr val="bg2"/>
              </a:solidFill>
            </a:endParaRPr>
          </a:p>
        </p:txBody>
      </p:sp>
      <p:sp>
        <p:nvSpPr>
          <p:cNvPr id="7" name="Rectangle 2"/>
          <p:cNvSpPr>
            <a:spLocks noChangeArrowheads="1"/>
          </p:cNvSpPr>
          <p:nvPr/>
        </p:nvSpPr>
        <p:spPr bwMode="auto">
          <a:xfrm>
            <a:off x="535856" y="836511"/>
            <a:ext cx="7696200"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0066FF"/>
                </a:solidFill>
              </a:rPr>
              <a:t>常数：</a:t>
            </a:r>
            <a:r>
              <a:rPr lang="zh-CN" altLang="en-US" sz="2400" b="1" dirty="0">
                <a:solidFill>
                  <a:schemeClr val="bg2"/>
                </a:solidFill>
              </a:rPr>
              <a:t>经过汇编后其值已完全确定，并且在程序运行过程中，其值不会发生变化。</a:t>
            </a:r>
          </a:p>
        </p:txBody>
      </p:sp>
      <p:sp>
        <p:nvSpPr>
          <p:cNvPr id="8" name="Rectangle 3"/>
          <p:cNvSpPr>
            <a:spLocks noChangeArrowheads="1"/>
          </p:cNvSpPr>
          <p:nvPr/>
        </p:nvSpPr>
        <p:spPr bwMode="auto">
          <a:xfrm>
            <a:off x="3048000" y="46277"/>
            <a:ext cx="2028825"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200" b="1" dirty="0">
                <a:solidFill>
                  <a:schemeClr val="hlink"/>
                </a:solidFill>
              </a:rPr>
              <a:t>一、常数</a:t>
            </a:r>
          </a:p>
        </p:txBody>
      </p:sp>
      <p:sp>
        <p:nvSpPr>
          <p:cNvPr id="9" name="Rectangle 5"/>
          <p:cNvSpPr>
            <a:spLocks noChangeArrowheads="1"/>
          </p:cNvSpPr>
          <p:nvPr/>
        </p:nvSpPr>
        <p:spPr bwMode="auto">
          <a:xfrm>
            <a:off x="555578" y="1696754"/>
            <a:ext cx="7696200" cy="830997"/>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常数的整数表示形式可以是：二进制数、八进制数、十进制数和十六进制数等</a:t>
            </a:r>
          </a:p>
        </p:txBody>
      </p:sp>
      <p:sp>
        <p:nvSpPr>
          <p:cNvPr id="10" name="文本框 9"/>
          <p:cNvSpPr txBox="1"/>
          <p:nvPr/>
        </p:nvSpPr>
        <p:spPr>
          <a:xfrm>
            <a:off x="553435" y="2499630"/>
            <a:ext cx="5472608" cy="461665"/>
          </a:xfrm>
          <a:prstGeom prst="rect">
            <a:avLst/>
          </a:prstGeom>
          <a:noFill/>
        </p:spPr>
        <p:txBody>
          <a:bodyPr wrap="square" rtlCol="0">
            <a:spAutoFit/>
          </a:bodyPr>
          <a:lstStyle/>
          <a:p>
            <a:r>
              <a:rPr lang="zh-CN" altLang="en-US" sz="2400" b="1" dirty="0">
                <a:solidFill>
                  <a:srgbClr val="FF0000"/>
                </a:solidFill>
              </a:rPr>
              <a:t>常数还可以有以下两种表示形式</a:t>
            </a:r>
          </a:p>
        </p:txBody>
      </p:sp>
      <p:sp>
        <p:nvSpPr>
          <p:cNvPr id="11" name="Rectangle 8"/>
          <p:cNvSpPr>
            <a:spLocks noChangeArrowheads="1"/>
          </p:cNvSpPr>
          <p:nvPr/>
        </p:nvSpPr>
        <p:spPr bwMode="auto">
          <a:xfrm>
            <a:off x="465138" y="5229200"/>
            <a:ext cx="7994650" cy="830997"/>
          </a:xfrm>
          <a:prstGeom prst="rect">
            <a:avLst/>
          </a:prstGeom>
          <a:solidFill>
            <a:schemeClr val="bg1"/>
          </a:solidFill>
          <a:ln>
            <a:solidFill>
              <a:srgbClr val="C00000"/>
            </a:solid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汇编器在</a:t>
            </a:r>
            <a:r>
              <a:rPr lang="zh-CN" altLang="en-US" sz="2400" b="1" dirty="0">
                <a:solidFill>
                  <a:schemeClr val="bg2"/>
                </a:solidFill>
              </a:rPr>
              <a:t>汇编源程序时，可以把实数转换为</a:t>
            </a:r>
            <a:r>
              <a:rPr lang="en-US" altLang="zh-CN" sz="2400" b="1" dirty="0">
                <a:solidFill>
                  <a:schemeClr val="bg2"/>
                </a:solidFill>
              </a:rPr>
              <a:t>4</a:t>
            </a:r>
            <a:r>
              <a:rPr lang="zh-CN" altLang="en-US" sz="2400" b="1" dirty="0">
                <a:solidFill>
                  <a:schemeClr val="bg2"/>
                </a:solidFill>
              </a:rPr>
              <a:t>字节、</a:t>
            </a:r>
            <a:r>
              <a:rPr lang="en-US" altLang="zh-CN" sz="2400" b="1" dirty="0">
                <a:solidFill>
                  <a:schemeClr val="bg2"/>
                </a:solidFill>
              </a:rPr>
              <a:t>8</a:t>
            </a:r>
            <a:r>
              <a:rPr lang="zh-CN" altLang="en-US" sz="2400" b="1" dirty="0">
                <a:solidFill>
                  <a:schemeClr val="bg2"/>
                </a:solidFill>
              </a:rPr>
              <a:t>字节或</a:t>
            </a:r>
            <a:r>
              <a:rPr lang="en-US" altLang="zh-CN" sz="2400" b="1" dirty="0">
                <a:solidFill>
                  <a:schemeClr val="bg2"/>
                </a:solidFill>
              </a:rPr>
              <a:t>10</a:t>
            </a:r>
            <a:r>
              <a:rPr lang="zh-CN" altLang="en-US" sz="2400" b="1" dirty="0">
                <a:solidFill>
                  <a:schemeClr val="bg2"/>
                </a:solidFill>
              </a:rPr>
              <a:t>字节的二进制数形式存放。</a:t>
            </a:r>
          </a:p>
        </p:txBody>
      </p:sp>
      <p:sp>
        <p:nvSpPr>
          <p:cNvPr id="12" name="Rectangle 4"/>
          <p:cNvSpPr>
            <a:spLocks noChangeArrowheads="1"/>
          </p:cNvSpPr>
          <p:nvPr/>
        </p:nvSpPr>
        <p:spPr bwMode="auto">
          <a:xfrm>
            <a:off x="2411760" y="3068960"/>
            <a:ext cx="5025224"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a:t>
            </a:r>
            <a:r>
              <a:rPr lang="zh-CN" altLang="en-US" sz="2400" b="1" dirty="0">
                <a:solidFill>
                  <a:schemeClr val="bg2"/>
                </a:solidFill>
              </a:rPr>
              <a:t>整数部分</a:t>
            </a:r>
            <a:r>
              <a:rPr lang="en-US" altLang="zh-CN" sz="2400" b="1" dirty="0">
                <a:solidFill>
                  <a:schemeClr val="bg2"/>
                </a:solidFill>
              </a:rPr>
              <a:t>• </a:t>
            </a:r>
            <a:r>
              <a:rPr lang="zh-CN" altLang="en-US" sz="2400" b="1" dirty="0">
                <a:solidFill>
                  <a:schemeClr val="bg2"/>
                </a:solidFill>
              </a:rPr>
              <a:t>小数部分</a:t>
            </a:r>
            <a:r>
              <a:rPr lang="en-US" altLang="zh-CN" sz="2400" b="1" dirty="0">
                <a:solidFill>
                  <a:schemeClr val="bg2"/>
                </a:solidFill>
              </a:rPr>
              <a:t>E ±</a:t>
            </a:r>
            <a:r>
              <a:rPr lang="zh-CN" altLang="en-US" sz="2400" b="1" dirty="0">
                <a:solidFill>
                  <a:schemeClr val="bg2"/>
                </a:solidFill>
              </a:rPr>
              <a:t>指数部分</a:t>
            </a:r>
          </a:p>
        </p:txBody>
      </p:sp>
      <p:grpSp>
        <p:nvGrpSpPr>
          <p:cNvPr id="13" name="Group 5"/>
          <p:cNvGrpSpPr>
            <a:grpSpLocks/>
          </p:cNvGrpSpPr>
          <p:nvPr/>
        </p:nvGrpSpPr>
        <p:grpSpPr bwMode="auto">
          <a:xfrm>
            <a:off x="2843807" y="3643443"/>
            <a:ext cx="2434389" cy="512554"/>
            <a:chOff x="0" y="0"/>
            <a:chExt cx="2064" cy="435"/>
          </a:xfrm>
        </p:grpSpPr>
        <p:sp>
          <p:nvSpPr>
            <p:cNvPr id="14" name="AutoShape 6"/>
            <p:cNvSpPr>
              <a:spLocks/>
            </p:cNvSpPr>
            <p:nvPr/>
          </p:nvSpPr>
          <p:spPr bwMode="auto">
            <a:xfrm rot="16200000">
              <a:off x="960" y="-960"/>
              <a:ext cx="144" cy="2064"/>
            </a:xfrm>
            <a:prstGeom prst="leftBrace">
              <a:avLst>
                <a:gd name="adj1" fmla="val 119444"/>
                <a:gd name="adj2" fmla="val 50000"/>
              </a:avLst>
            </a:prstGeom>
            <a:noFill/>
            <a:ln w="9525"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sz="2400"/>
            </a:p>
          </p:txBody>
        </p:sp>
        <p:sp>
          <p:nvSpPr>
            <p:cNvPr id="15" name="Text Box 7"/>
            <p:cNvSpPr txBox="1">
              <a:spLocks noChangeArrowheads="1"/>
            </p:cNvSpPr>
            <p:nvPr/>
          </p:nvSpPr>
          <p:spPr bwMode="auto">
            <a:xfrm>
              <a:off x="768" y="144"/>
              <a:ext cx="6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尾数</a:t>
              </a:r>
            </a:p>
          </p:txBody>
        </p:sp>
      </p:grpSp>
      <p:sp>
        <p:nvSpPr>
          <p:cNvPr id="16" name="Text Box 9"/>
          <p:cNvSpPr txBox="1">
            <a:spLocks noChangeArrowheads="1"/>
          </p:cNvSpPr>
          <p:nvPr/>
        </p:nvSpPr>
        <p:spPr bwMode="auto">
          <a:xfrm>
            <a:off x="698421" y="3906471"/>
            <a:ext cx="2349579" cy="1231106"/>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lnSpc>
                <a:spcPts val="2000"/>
              </a:lnSpc>
              <a:spcBef>
                <a:spcPct val="50000"/>
              </a:spcBef>
            </a:pPr>
            <a:r>
              <a:rPr lang="zh-CN" altLang="en-US" sz="2400" b="1" dirty="0">
                <a:solidFill>
                  <a:srgbClr val="0066FF"/>
                </a:solidFill>
              </a:rPr>
              <a:t>例   </a:t>
            </a:r>
            <a:r>
              <a:rPr lang="en-US" altLang="zh-CN" sz="2400" b="1" dirty="0">
                <a:solidFill>
                  <a:srgbClr val="0066FF"/>
                </a:solidFill>
              </a:rPr>
              <a:t>2.134 E +10</a:t>
            </a:r>
          </a:p>
          <a:p>
            <a:pPr eaLnBrk="1" hangingPunct="1">
              <a:lnSpc>
                <a:spcPts val="2000"/>
              </a:lnSpc>
              <a:spcBef>
                <a:spcPct val="50000"/>
              </a:spcBef>
            </a:pPr>
            <a:r>
              <a:rPr lang="en-US" altLang="zh-CN" sz="2400" b="1" dirty="0">
                <a:solidFill>
                  <a:srgbClr val="0066FF"/>
                </a:solidFill>
              </a:rPr>
              <a:t>        3.14</a:t>
            </a:r>
          </a:p>
          <a:p>
            <a:pPr eaLnBrk="1" hangingPunct="1">
              <a:lnSpc>
                <a:spcPts val="2000"/>
              </a:lnSpc>
              <a:spcBef>
                <a:spcPct val="50000"/>
              </a:spcBef>
            </a:pPr>
            <a:r>
              <a:rPr lang="en-US" altLang="zh-CN" sz="2400" b="1" dirty="0">
                <a:solidFill>
                  <a:srgbClr val="0066FF"/>
                </a:solidFill>
              </a:rPr>
              <a:t>        0.75</a:t>
            </a:r>
          </a:p>
        </p:txBody>
      </p:sp>
      <p:sp>
        <p:nvSpPr>
          <p:cNvPr id="17" name="TextBox 1"/>
          <p:cNvSpPr txBox="1"/>
          <p:nvPr/>
        </p:nvSpPr>
        <p:spPr>
          <a:xfrm>
            <a:off x="391840" y="3096547"/>
            <a:ext cx="2880320" cy="461665"/>
          </a:xfrm>
          <a:prstGeom prst="rect">
            <a:avLst/>
          </a:prstGeom>
          <a:noFill/>
        </p:spPr>
        <p:txBody>
          <a:bodyPr wrap="square" rtlCol="0">
            <a:spAutoFit/>
          </a:bodyPr>
          <a:lstStyle/>
          <a:p>
            <a:pPr marL="457200" indent="-457200">
              <a:buClr>
                <a:srgbClr val="C00000"/>
              </a:buClr>
              <a:buFont typeface="Wingdings" panose="05000000000000000000" pitchFamily="2" charset="2"/>
              <a:buChar char="n"/>
            </a:pPr>
            <a:r>
              <a:rPr lang="zh-CN" altLang="en-US" sz="2400" b="1" dirty="0">
                <a:solidFill>
                  <a:schemeClr val="bg2"/>
                </a:solidFill>
              </a:rPr>
              <a:t>实数：</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p:bldP spid="11" grpId="0" animBg="1" autoUpdateAnimBg="0"/>
      <p:bldP spid="12" grpId="0" animBg="1" autoUpdateAnimBg="0"/>
      <p:bldP spid="16" grpId="0" animBg="1" autoUpdateAnimBg="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330697" y="874028"/>
            <a:ext cx="57606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例如，字符串</a:t>
            </a:r>
            <a:r>
              <a:rPr lang="en-US" altLang="zh-CN" sz="2400" b="1" dirty="0">
                <a:solidFill>
                  <a:schemeClr val="bg2"/>
                </a:solidFill>
              </a:rPr>
              <a:t>`ABC`</a:t>
            </a:r>
            <a:r>
              <a:rPr lang="zh-CN" altLang="en-US" sz="2400" b="1" dirty="0">
                <a:solidFill>
                  <a:schemeClr val="bg2"/>
                </a:solidFill>
              </a:rPr>
              <a:t>的值为</a:t>
            </a:r>
            <a:r>
              <a:rPr lang="en-US" altLang="zh-CN" sz="2400" b="1" dirty="0">
                <a:solidFill>
                  <a:schemeClr val="bg2"/>
                </a:solidFill>
              </a:rPr>
              <a:t>41H 42H  43H</a:t>
            </a:r>
            <a:r>
              <a:rPr lang="zh-CN" altLang="en-US" sz="2400" b="1" dirty="0">
                <a:solidFill>
                  <a:schemeClr val="bg2"/>
                </a:solidFill>
              </a:rPr>
              <a:t>。在内存中的存储如图所示。</a:t>
            </a:r>
          </a:p>
        </p:txBody>
      </p:sp>
      <p:grpSp>
        <p:nvGrpSpPr>
          <p:cNvPr id="3" name="Group 5"/>
          <p:cNvGrpSpPr>
            <a:grpSpLocks/>
          </p:cNvGrpSpPr>
          <p:nvPr/>
        </p:nvGrpSpPr>
        <p:grpSpPr bwMode="auto">
          <a:xfrm>
            <a:off x="6732240" y="1016540"/>
            <a:ext cx="2251075" cy="2268538"/>
            <a:chOff x="0" y="186"/>
            <a:chExt cx="1418" cy="1429"/>
          </a:xfrm>
        </p:grpSpPr>
        <p:sp>
          <p:nvSpPr>
            <p:cNvPr id="4" name="Rectangle 4"/>
            <p:cNvSpPr>
              <a:spLocks noChangeArrowheads="1"/>
            </p:cNvSpPr>
            <p:nvPr/>
          </p:nvSpPr>
          <p:spPr bwMode="auto">
            <a:xfrm>
              <a:off x="0" y="186"/>
              <a:ext cx="720" cy="1350"/>
            </a:xfrm>
            <a:prstGeom prst="rect">
              <a:avLst/>
            </a:prstGeom>
            <a:solidFill>
              <a:schemeClr val="accent1"/>
            </a:solidFill>
            <a:ln w="9525" cmpd="sng">
              <a:solidFill>
                <a:schemeClr val="bg2"/>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5" name="Line 5"/>
            <p:cNvSpPr>
              <a:spLocks noChangeShapeType="1"/>
            </p:cNvSpPr>
            <p:nvPr/>
          </p:nvSpPr>
          <p:spPr bwMode="auto">
            <a:xfrm>
              <a:off x="0" y="480"/>
              <a:ext cx="72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p:cNvSpPr>
              <a:spLocks noChangeShapeType="1"/>
            </p:cNvSpPr>
            <p:nvPr/>
          </p:nvSpPr>
          <p:spPr bwMode="auto">
            <a:xfrm>
              <a:off x="0" y="720"/>
              <a:ext cx="72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a:off x="0" y="960"/>
              <a:ext cx="72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p:cNvSpPr>
              <a:spLocks noChangeShapeType="1"/>
            </p:cNvSpPr>
            <p:nvPr/>
          </p:nvSpPr>
          <p:spPr bwMode="auto">
            <a:xfrm>
              <a:off x="0" y="1200"/>
              <a:ext cx="72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10"/>
            <p:cNvSpPr>
              <a:spLocks noChangeArrowheads="1"/>
            </p:cNvSpPr>
            <p:nvPr/>
          </p:nvSpPr>
          <p:spPr bwMode="auto">
            <a:xfrm>
              <a:off x="192" y="91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bg2"/>
                  </a:solidFill>
                </a:rPr>
                <a:t>43H</a:t>
              </a:r>
            </a:p>
          </p:txBody>
        </p:sp>
        <p:sp>
          <p:nvSpPr>
            <p:cNvPr id="10" name="Rectangle 11"/>
            <p:cNvSpPr>
              <a:spLocks noChangeArrowheads="1"/>
            </p:cNvSpPr>
            <p:nvPr/>
          </p:nvSpPr>
          <p:spPr bwMode="auto">
            <a:xfrm>
              <a:off x="192" y="672"/>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bg2"/>
                  </a:solidFill>
                </a:rPr>
                <a:t>42H</a:t>
              </a:r>
            </a:p>
          </p:txBody>
        </p:sp>
        <p:sp>
          <p:nvSpPr>
            <p:cNvPr id="11" name="Rectangle 12"/>
            <p:cNvSpPr>
              <a:spLocks noChangeArrowheads="1"/>
            </p:cNvSpPr>
            <p:nvPr/>
          </p:nvSpPr>
          <p:spPr bwMode="auto">
            <a:xfrm>
              <a:off x="192" y="43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bg2"/>
                  </a:solidFill>
                </a:rPr>
                <a:t>41H</a:t>
              </a:r>
            </a:p>
          </p:txBody>
        </p:sp>
        <p:sp>
          <p:nvSpPr>
            <p:cNvPr id="12" name="Text Box 13"/>
            <p:cNvSpPr txBox="1">
              <a:spLocks noChangeArrowheads="1"/>
            </p:cNvSpPr>
            <p:nvPr/>
          </p:nvSpPr>
          <p:spPr bwMode="auto">
            <a:xfrm>
              <a:off x="203" y="228"/>
              <a:ext cx="3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b="1" dirty="0">
                  <a:solidFill>
                    <a:schemeClr val="bg2"/>
                  </a:solidFill>
                </a:rPr>
                <a:t>...</a:t>
              </a:r>
            </a:p>
          </p:txBody>
        </p:sp>
        <p:sp>
          <p:nvSpPr>
            <p:cNvPr id="13" name="Text Box 14"/>
            <p:cNvSpPr txBox="1">
              <a:spLocks noChangeArrowheads="1"/>
            </p:cNvSpPr>
            <p:nvPr/>
          </p:nvSpPr>
          <p:spPr bwMode="auto">
            <a:xfrm>
              <a:off x="237" y="1257"/>
              <a:ext cx="38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b="1" dirty="0">
                  <a:solidFill>
                    <a:schemeClr val="bg2"/>
                  </a:solidFill>
                </a:rPr>
                <a:t>…</a:t>
              </a:r>
            </a:p>
          </p:txBody>
        </p:sp>
        <p:sp>
          <p:nvSpPr>
            <p:cNvPr id="14" name="Rectangle 16"/>
            <p:cNvSpPr>
              <a:spLocks noChangeArrowheads="1"/>
            </p:cNvSpPr>
            <p:nvPr/>
          </p:nvSpPr>
          <p:spPr bwMode="auto">
            <a:xfrm>
              <a:off x="656" y="213"/>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低地址</a:t>
              </a:r>
            </a:p>
          </p:txBody>
        </p:sp>
        <p:sp>
          <p:nvSpPr>
            <p:cNvPr id="15" name="Rectangle 17"/>
            <p:cNvSpPr>
              <a:spLocks noChangeArrowheads="1"/>
            </p:cNvSpPr>
            <p:nvPr/>
          </p:nvSpPr>
          <p:spPr bwMode="auto">
            <a:xfrm>
              <a:off x="720" y="1281"/>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高地址</a:t>
              </a:r>
            </a:p>
          </p:txBody>
        </p:sp>
        <p:sp>
          <p:nvSpPr>
            <p:cNvPr id="16" name="Line 18"/>
            <p:cNvSpPr>
              <a:spLocks noChangeShapeType="1"/>
            </p:cNvSpPr>
            <p:nvPr/>
          </p:nvSpPr>
          <p:spPr bwMode="auto">
            <a:xfrm>
              <a:off x="1008" y="582"/>
              <a:ext cx="0" cy="666"/>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Rectangle 2"/>
          <p:cNvSpPr>
            <a:spLocks noChangeArrowheads="1"/>
          </p:cNvSpPr>
          <p:nvPr/>
        </p:nvSpPr>
        <p:spPr bwMode="auto">
          <a:xfrm>
            <a:off x="330697" y="5478124"/>
            <a:ext cx="4360489"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3</a:t>
            </a:r>
            <a:r>
              <a:rPr lang="zh-CN" altLang="en-US" sz="2400" b="1" dirty="0">
                <a:solidFill>
                  <a:schemeClr val="bg2"/>
                </a:solidFill>
              </a:rPr>
              <a:t>）在数据定义伪指令中使用</a:t>
            </a:r>
          </a:p>
        </p:txBody>
      </p:sp>
      <p:sp>
        <p:nvSpPr>
          <p:cNvPr id="18" name="Rectangle 3"/>
          <p:cNvSpPr>
            <a:spLocks noChangeArrowheads="1"/>
          </p:cNvSpPr>
          <p:nvPr/>
        </p:nvSpPr>
        <p:spPr bwMode="auto">
          <a:xfrm>
            <a:off x="178297" y="1657014"/>
            <a:ext cx="4825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常数在程序中的使用有以下三种：</a:t>
            </a:r>
          </a:p>
        </p:txBody>
      </p:sp>
      <p:sp>
        <p:nvSpPr>
          <p:cNvPr id="19" name="Rectangle 4"/>
          <p:cNvSpPr>
            <a:spLocks noChangeArrowheads="1"/>
          </p:cNvSpPr>
          <p:nvPr/>
        </p:nvSpPr>
        <p:spPr bwMode="auto">
          <a:xfrm>
            <a:off x="293684" y="2118679"/>
            <a:ext cx="4051109"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）作指令语句的源操作数</a:t>
            </a:r>
          </a:p>
        </p:txBody>
      </p:sp>
      <p:sp>
        <p:nvSpPr>
          <p:cNvPr id="20" name="Rectangle 5"/>
          <p:cNvSpPr>
            <a:spLocks noChangeArrowheads="1"/>
          </p:cNvSpPr>
          <p:nvPr/>
        </p:nvSpPr>
        <p:spPr bwMode="auto">
          <a:xfrm>
            <a:off x="293684" y="3416146"/>
            <a:ext cx="8385175" cy="83099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）在指令语句的</a:t>
            </a:r>
            <a:r>
              <a:rPr lang="zh-CN" altLang="en-US" sz="2400" b="1" dirty="0">
                <a:solidFill>
                  <a:srgbClr val="FF0000"/>
                </a:solidFill>
              </a:rPr>
              <a:t>直接寻址</a:t>
            </a:r>
            <a:r>
              <a:rPr lang="zh-CN" altLang="en-US" sz="2400" b="1" dirty="0">
                <a:solidFill>
                  <a:schemeClr val="bg2"/>
                </a:solidFill>
              </a:rPr>
              <a:t>、</a:t>
            </a:r>
            <a:r>
              <a:rPr lang="zh-CN" altLang="en-US" sz="2400" b="1" dirty="0">
                <a:solidFill>
                  <a:srgbClr val="FF0000"/>
                </a:solidFill>
              </a:rPr>
              <a:t>寄存器相对寻址</a:t>
            </a:r>
            <a:r>
              <a:rPr lang="zh-CN" altLang="en-US" sz="2400" b="1" dirty="0">
                <a:solidFill>
                  <a:schemeClr val="bg2"/>
                </a:solidFill>
              </a:rPr>
              <a:t>或</a:t>
            </a:r>
            <a:r>
              <a:rPr lang="zh-CN" altLang="en-US" sz="2400" b="1" dirty="0">
                <a:solidFill>
                  <a:srgbClr val="FF0000"/>
                </a:solidFill>
              </a:rPr>
              <a:t>基址变址寻址</a:t>
            </a:r>
            <a:r>
              <a:rPr lang="zh-CN" altLang="en-US" sz="2400" b="1" dirty="0">
                <a:solidFill>
                  <a:schemeClr val="bg2"/>
                </a:solidFill>
              </a:rPr>
              <a:t>方式中作位移量。</a:t>
            </a:r>
          </a:p>
        </p:txBody>
      </p:sp>
      <p:sp>
        <p:nvSpPr>
          <p:cNvPr id="21" name="Text Box 6"/>
          <p:cNvSpPr txBox="1">
            <a:spLocks noChangeArrowheads="1"/>
          </p:cNvSpPr>
          <p:nvPr/>
        </p:nvSpPr>
        <p:spPr bwMode="auto">
          <a:xfrm>
            <a:off x="721278" y="2549716"/>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MOV   AX,  0B2F0H</a:t>
            </a:r>
          </a:p>
          <a:p>
            <a:pPr eaLnBrk="1" hangingPunct="1"/>
            <a:r>
              <a:rPr lang="en-US" altLang="zh-CN" sz="2400" b="1" dirty="0">
                <a:solidFill>
                  <a:schemeClr val="bg2"/>
                </a:solidFill>
              </a:rPr>
              <a:t>ADD    AH,  64H</a:t>
            </a:r>
          </a:p>
        </p:txBody>
      </p:sp>
      <p:sp>
        <p:nvSpPr>
          <p:cNvPr id="22" name="Text Box 7"/>
          <p:cNvSpPr txBox="1">
            <a:spLocks noChangeArrowheads="1"/>
          </p:cNvSpPr>
          <p:nvPr/>
        </p:nvSpPr>
        <p:spPr bwMode="auto">
          <a:xfrm>
            <a:off x="712373" y="4277795"/>
            <a:ext cx="82128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MOV   BX</a:t>
            </a:r>
            <a:r>
              <a:rPr lang="zh-CN" altLang="en-US" sz="2400" b="1" dirty="0">
                <a:solidFill>
                  <a:schemeClr val="bg2"/>
                </a:solidFill>
              </a:rPr>
              <a:t>，</a:t>
            </a:r>
            <a:r>
              <a:rPr lang="en-US" altLang="zh-CN" sz="2400" b="1" dirty="0">
                <a:solidFill>
                  <a:schemeClr val="bg2"/>
                </a:solidFill>
              </a:rPr>
              <a:t>[32H] ;</a:t>
            </a:r>
            <a:r>
              <a:rPr lang="zh-CN" altLang="en-US" sz="2400" b="1" dirty="0">
                <a:solidFill>
                  <a:schemeClr val="bg2"/>
                </a:solidFill>
              </a:rPr>
              <a:t>此用法只能在实模式下使用</a:t>
            </a:r>
            <a:endParaRPr lang="en-US" altLang="zh-CN" sz="2400" b="1" dirty="0">
              <a:solidFill>
                <a:schemeClr val="bg2"/>
              </a:solidFill>
            </a:endParaRPr>
          </a:p>
          <a:p>
            <a:pPr eaLnBrk="1" hangingPunct="1"/>
            <a:r>
              <a:rPr lang="en-US" altLang="zh-CN" sz="2400" b="1" dirty="0">
                <a:solidFill>
                  <a:schemeClr val="bg2"/>
                </a:solidFill>
              </a:rPr>
              <a:t>MOV   0ABH [EBX]</a:t>
            </a:r>
            <a:r>
              <a:rPr lang="zh-CN" altLang="en-US" sz="2400" b="1" dirty="0">
                <a:solidFill>
                  <a:schemeClr val="bg2"/>
                </a:solidFill>
              </a:rPr>
              <a:t>，</a:t>
            </a:r>
            <a:r>
              <a:rPr lang="en-US" altLang="zh-CN" sz="2400" b="1" dirty="0">
                <a:solidFill>
                  <a:schemeClr val="bg2"/>
                </a:solidFill>
              </a:rPr>
              <a:t>CX</a:t>
            </a:r>
          </a:p>
          <a:p>
            <a:pPr eaLnBrk="1" hangingPunct="1"/>
            <a:r>
              <a:rPr lang="en-US" altLang="zh-CN" sz="2400" b="1" dirty="0">
                <a:solidFill>
                  <a:schemeClr val="bg2"/>
                </a:solidFill>
              </a:rPr>
              <a:t>ADC    DX</a:t>
            </a:r>
            <a:r>
              <a:rPr lang="zh-CN" altLang="en-US" sz="2400" b="1" dirty="0">
                <a:solidFill>
                  <a:schemeClr val="bg2"/>
                </a:solidFill>
              </a:rPr>
              <a:t>，</a:t>
            </a:r>
            <a:r>
              <a:rPr lang="en-US" altLang="zh-CN" sz="2400" b="1" dirty="0">
                <a:solidFill>
                  <a:schemeClr val="bg2"/>
                </a:solidFill>
              </a:rPr>
              <a:t>1234H [EBP][EDI*2]</a:t>
            </a:r>
          </a:p>
        </p:txBody>
      </p:sp>
      <p:sp>
        <p:nvSpPr>
          <p:cNvPr id="23" name="Text Box 8"/>
          <p:cNvSpPr txBox="1">
            <a:spLocks noChangeArrowheads="1"/>
          </p:cNvSpPr>
          <p:nvPr/>
        </p:nvSpPr>
        <p:spPr bwMode="auto">
          <a:xfrm>
            <a:off x="904267" y="5939789"/>
            <a:ext cx="28299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DB   10H</a:t>
            </a:r>
          </a:p>
          <a:p>
            <a:pPr eaLnBrk="1" hangingPunct="1"/>
            <a:r>
              <a:rPr lang="en-US" altLang="zh-CN" sz="2400" b="1" dirty="0">
                <a:solidFill>
                  <a:schemeClr val="bg2"/>
                </a:solidFill>
              </a:rPr>
              <a:t>DW   3210H </a:t>
            </a:r>
          </a:p>
        </p:txBody>
      </p:sp>
      <p:sp>
        <p:nvSpPr>
          <p:cNvPr id="2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6103A15D-05C6-4258-B74A-D97ED98D85D3}" type="slidenum">
              <a:rPr lang="en-US" altLang="zh-CN" sz="1400">
                <a:solidFill>
                  <a:schemeClr val="bg2"/>
                </a:solidFill>
              </a:rPr>
              <a:pPr algn="r" eaLnBrk="1" hangingPunct="1"/>
              <a:t>11</a:t>
            </a:fld>
            <a:endParaRPr lang="en-US" altLang="zh-CN" sz="1400" dirty="0">
              <a:solidFill>
                <a:schemeClr val="bg2"/>
              </a:solidFill>
            </a:endParaRPr>
          </a:p>
        </p:txBody>
      </p:sp>
      <p:sp>
        <p:nvSpPr>
          <p:cNvPr id="25" name="Rectangle 2"/>
          <p:cNvSpPr>
            <a:spLocks noChangeArrowheads="1"/>
          </p:cNvSpPr>
          <p:nvPr/>
        </p:nvSpPr>
        <p:spPr bwMode="auto">
          <a:xfrm>
            <a:off x="216424" y="77723"/>
            <a:ext cx="8136904" cy="830997"/>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buClr>
                <a:srgbClr val="C00000"/>
              </a:buClr>
              <a:buFont typeface="Wingdings" panose="05000000000000000000" pitchFamily="2" charset="2"/>
              <a:buChar char="n"/>
            </a:pPr>
            <a:r>
              <a:rPr lang="zh-CN" altLang="en-US" sz="2400" b="1" dirty="0">
                <a:solidFill>
                  <a:schemeClr val="bg2"/>
                </a:solidFill>
              </a:rPr>
              <a:t>字符串：用引号（单引号或双引号）括起来的一个或多个字符，其值为这些字符的</a:t>
            </a:r>
            <a:r>
              <a:rPr lang="en-US" altLang="zh-CN" sz="2400" b="1" dirty="0">
                <a:solidFill>
                  <a:schemeClr val="bg2"/>
                </a:solidFill>
              </a:rPr>
              <a:t>ASCII</a:t>
            </a:r>
            <a:r>
              <a:rPr lang="zh-CN" altLang="en-US" sz="2400" b="1" dirty="0">
                <a:solidFill>
                  <a:schemeClr val="bg2"/>
                </a:solidFill>
              </a:rPr>
              <a:t>码值。</a:t>
            </a:r>
          </a:p>
        </p:txBody>
      </p:sp>
    </p:spTree>
    <p:extLst>
      <p:ext uri="{BB962C8B-B14F-4D97-AF65-F5344CB8AC3E}">
        <p14:creationId xmlns:p14="http://schemas.microsoft.com/office/powerpoint/2010/main" val="18076370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7" grpId="0" animBg="1" autoUpdateAnimBg="0"/>
      <p:bldP spid="18" grpId="0" autoUpdateAnimBg="0"/>
      <p:bldP spid="19" grpId="0" animBg="1" autoUpdateAnimBg="0"/>
      <p:bldP spid="20" grpId="0" animBg="1" autoUpdateAnimBg="0"/>
      <p:bldP spid="21" grpId="0" build="p" autoUpdateAnimBg="0"/>
      <p:bldP spid="22" grpId="0" build="p" autoUpdateAnimBg="0"/>
      <p:bldP spid="23" grpId="0" build="p" autoUpdateAnimBg="0"/>
      <p:bldP spid="2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76CAEB6F-BD53-4588-BD56-373F92E29B9A}" type="slidenum">
              <a:rPr lang="en-US" altLang="zh-CN" sz="1400">
                <a:solidFill>
                  <a:schemeClr val="bg2"/>
                </a:solidFill>
              </a:rPr>
              <a:pPr algn="r" eaLnBrk="1" hangingPunct="1"/>
              <a:t>12</a:t>
            </a:fld>
            <a:endParaRPr lang="en-US" altLang="zh-CN" sz="1400" dirty="0">
              <a:solidFill>
                <a:schemeClr val="bg2"/>
              </a:solidFill>
            </a:endParaRPr>
          </a:p>
        </p:txBody>
      </p:sp>
      <p:sp>
        <p:nvSpPr>
          <p:cNvPr id="21507" name="Rectangle 2"/>
          <p:cNvSpPr>
            <a:spLocks noChangeArrowheads="1"/>
          </p:cNvSpPr>
          <p:nvPr/>
        </p:nvSpPr>
        <p:spPr bwMode="auto">
          <a:xfrm>
            <a:off x="395288" y="1007928"/>
            <a:ext cx="8458200" cy="830997"/>
          </a:xfrm>
          <a:prstGeom prst="rect">
            <a:avLst/>
          </a:prstGeom>
          <a:solidFill>
            <a:schemeClr val="bg1"/>
          </a:solidFill>
          <a:ln w="9525">
            <a:solidFill>
              <a:srgbClr val="000000"/>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FF0000"/>
                </a:solidFill>
              </a:rPr>
              <a:t>变量</a:t>
            </a:r>
            <a:r>
              <a:rPr lang="zh-CN" altLang="en-US" sz="2400" b="1" dirty="0">
                <a:solidFill>
                  <a:schemeClr val="bg2"/>
                </a:solidFill>
              </a:rPr>
              <a:t>：用来表示存放数据的存储单元，这些数据在程序运行期间可以被改变 。</a:t>
            </a:r>
          </a:p>
        </p:txBody>
      </p:sp>
      <p:sp>
        <p:nvSpPr>
          <p:cNvPr id="21508" name="Rectangle 3"/>
          <p:cNvSpPr>
            <a:spLocks noChangeArrowheads="1"/>
          </p:cNvSpPr>
          <p:nvPr/>
        </p:nvSpPr>
        <p:spPr bwMode="auto">
          <a:xfrm>
            <a:off x="2843213" y="188913"/>
            <a:ext cx="2133600"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200" b="1" dirty="0">
                <a:solidFill>
                  <a:schemeClr val="hlink"/>
                </a:solidFill>
              </a:rPr>
              <a:t>二、变量</a:t>
            </a:r>
          </a:p>
        </p:txBody>
      </p:sp>
      <p:sp>
        <p:nvSpPr>
          <p:cNvPr id="21509" name="Rectangle 5"/>
          <p:cNvSpPr>
            <a:spLocks noChangeArrowheads="1"/>
          </p:cNvSpPr>
          <p:nvPr/>
        </p:nvSpPr>
        <p:spPr bwMode="auto">
          <a:xfrm>
            <a:off x="395288" y="3231028"/>
            <a:ext cx="8458200" cy="168424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lnSpc>
                <a:spcPct val="150000"/>
              </a:lnSpc>
              <a:buClr>
                <a:srgbClr val="C00000"/>
              </a:buClr>
              <a:buFont typeface="Wingdings" panose="05000000000000000000" pitchFamily="2" charset="2"/>
              <a:buChar char="u"/>
            </a:pPr>
            <a:r>
              <a:rPr lang="en-US" altLang="zh-CN" sz="2400" b="1" dirty="0">
                <a:solidFill>
                  <a:schemeClr val="bg2"/>
                </a:solidFill>
              </a:rPr>
              <a:t> </a:t>
            </a:r>
            <a:r>
              <a:rPr lang="zh-CN" altLang="en-US" sz="2400" b="1" dirty="0">
                <a:solidFill>
                  <a:schemeClr val="bg2"/>
                </a:solidFill>
              </a:rPr>
              <a:t>定义变量：给变量在内存中分配一定的存储单元。也就是给这个存储单元赋与一个符号名</a:t>
            </a:r>
            <a:r>
              <a:rPr lang="en-US" altLang="zh-CN" sz="2400" b="1" dirty="0">
                <a:solidFill>
                  <a:schemeClr val="bg2"/>
                </a:solidFill>
              </a:rPr>
              <a:t>--</a:t>
            </a:r>
            <a:r>
              <a:rPr lang="zh-CN" altLang="en-US" sz="2400" b="1" dirty="0">
                <a:solidFill>
                  <a:schemeClr val="bg2"/>
                </a:solidFill>
              </a:rPr>
              <a:t>变量名</a:t>
            </a:r>
            <a:r>
              <a:rPr lang="en-US" altLang="zh-CN" sz="2400" b="1" dirty="0">
                <a:solidFill>
                  <a:schemeClr val="bg2"/>
                </a:solidFill>
              </a:rPr>
              <a:t>.</a:t>
            </a:r>
          </a:p>
          <a:p>
            <a:pPr marL="457200" indent="-457200" eaLnBrk="1" hangingPunct="1">
              <a:lnSpc>
                <a:spcPct val="150000"/>
              </a:lnSpc>
              <a:buClr>
                <a:srgbClr val="C00000"/>
              </a:buClr>
              <a:buFont typeface="Wingdings" panose="05000000000000000000" pitchFamily="2" charset="2"/>
              <a:buChar char="u"/>
            </a:pPr>
            <a:r>
              <a:rPr lang="zh-CN" altLang="en-US" sz="2400" b="1" dirty="0">
                <a:solidFill>
                  <a:schemeClr val="bg2"/>
                </a:solidFill>
              </a:rPr>
              <a:t>定义变量的同时一般还要给分配的存储单元预置初置。</a:t>
            </a:r>
          </a:p>
        </p:txBody>
      </p:sp>
      <p:sp>
        <p:nvSpPr>
          <p:cNvPr id="21512" name="Rectangle 9"/>
          <p:cNvSpPr>
            <a:spLocks noChangeArrowheads="1"/>
          </p:cNvSpPr>
          <p:nvPr/>
        </p:nvSpPr>
        <p:spPr bwMode="auto">
          <a:xfrm>
            <a:off x="395288" y="2160453"/>
            <a:ext cx="8458200" cy="830997"/>
          </a:xfrm>
          <a:prstGeom prst="rect">
            <a:avLst/>
          </a:prstGeom>
          <a:solidFill>
            <a:schemeClr val="bg1"/>
          </a:solidFill>
          <a:ln w="9525">
            <a:solidFill>
              <a:schemeClr val="accent2">
                <a:lumMod val="50000"/>
              </a:schemeClr>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程序中以</a:t>
            </a:r>
            <a:r>
              <a:rPr lang="zh-CN" altLang="en-US" sz="2400" b="1" dirty="0">
                <a:solidFill>
                  <a:srgbClr val="FF0000"/>
                </a:solidFill>
              </a:rPr>
              <a:t>变量名</a:t>
            </a:r>
            <a:r>
              <a:rPr lang="zh-CN" altLang="en-US" sz="2400" b="1" dirty="0">
                <a:solidFill>
                  <a:schemeClr val="bg2"/>
                </a:solidFill>
              </a:rPr>
              <a:t>的形式来访问变量。变量名就是存放数据的存储单元地址。</a:t>
            </a:r>
          </a:p>
        </p:txBody>
      </p:sp>
      <p:sp>
        <p:nvSpPr>
          <p:cNvPr id="8" name="Text Box 45"/>
          <p:cNvSpPr txBox="1">
            <a:spLocks noChangeArrowheads="1"/>
          </p:cNvSpPr>
          <p:nvPr/>
        </p:nvSpPr>
        <p:spPr bwMode="auto">
          <a:xfrm>
            <a:off x="2045921" y="5462933"/>
            <a:ext cx="1625029"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 </a:t>
            </a:r>
            <a:r>
              <a:rPr lang="zh-CN" altLang="en-US" sz="2400" b="1" dirty="0">
                <a:solidFill>
                  <a:schemeClr val="bg2"/>
                </a:solidFill>
              </a:rPr>
              <a:t>变量分为</a:t>
            </a:r>
            <a:endParaRPr lang="zh-CN" altLang="en-US" sz="2400" b="1" dirty="0">
              <a:solidFill>
                <a:srgbClr val="FF0000"/>
              </a:solidFill>
            </a:endParaRPr>
          </a:p>
        </p:txBody>
      </p:sp>
      <p:sp>
        <p:nvSpPr>
          <p:cNvPr id="9" name="Text Box 45"/>
          <p:cNvSpPr txBox="1">
            <a:spLocks noChangeArrowheads="1"/>
          </p:cNvSpPr>
          <p:nvPr/>
        </p:nvSpPr>
        <p:spPr bwMode="auto">
          <a:xfrm>
            <a:off x="3732765" y="5183393"/>
            <a:ext cx="1744315"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rgbClr val="FF0000"/>
                </a:solidFill>
              </a:rPr>
              <a:t>全局变量</a:t>
            </a:r>
          </a:p>
        </p:txBody>
      </p:sp>
      <p:sp>
        <p:nvSpPr>
          <p:cNvPr id="10" name="Text Box 45"/>
          <p:cNvSpPr txBox="1">
            <a:spLocks noChangeArrowheads="1"/>
          </p:cNvSpPr>
          <p:nvPr/>
        </p:nvSpPr>
        <p:spPr bwMode="auto">
          <a:xfrm>
            <a:off x="3707904" y="5655022"/>
            <a:ext cx="2096838"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rgbClr val="FF0000"/>
                </a:solidFill>
              </a:rPr>
              <a:t>局部变量</a:t>
            </a:r>
          </a:p>
        </p:txBody>
      </p:sp>
      <p:sp>
        <p:nvSpPr>
          <p:cNvPr id="11" name="左大括号 10"/>
          <p:cNvSpPr/>
          <p:nvPr/>
        </p:nvSpPr>
        <p:spPr bwMode="auto">
          <a:xfrm>
            <a:off x="3573485" y="5320341"/>
            <a:ext cx="232743" cy="679166"/>
          </a:xfrm>
          <a:prstGeom prst="leftBrace">
            <a:avLst/>
          </a:prstGeom>
          <a:solidFill>
            <a:schemeClr val="bg1"/>
          </a:solid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50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50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750"/>
                            </p:stCondLst>
                            <p:childTnLst>
                              <p:par>
                                <p:cTn id="34" presetID="1" presetClass="entr" presetSubtype="0" fill="hold" grpId="0" nodeType="afterEffect">
                                  <p:stCondLst>
                                    <p:cond delay="250"/>
                                  </p:stCondLst>
                                  <p:childTnLst>
                                    <p:set>
                                      <p:cBhvr>
                                        <p:cTn id="35" dur="1" fill="hold">
                                          <p:stCondLst>
                                            <p:cond delay="0"/>
                                          </p:stCondLst>
                                        </p:cTn>
                                        <p:tgtEl>
                                          <p:spTgt spid="9"/>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50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508" grpId="0" animBg="1" autoUpdateAnimBg="0"/>
      <p:bldP spid="21509" grpId="0" uiExpand="1" build="p" animBg="1" autoUpdateAnimBg="0"/>
      <p:bldP spid="21512" grpId="0" animBg="1" autoUpdateAnimBg="0"/>
      <p:bldP spid="8" grpId="0" animBg="1" autoUpdateAnimBg="0"/>
      <p:bldP spid="9" grpId="0" animBg="1" autoUpdateAnimBg="0"/>
      <p:bldP spid="10" grpId="0" animBg="1" autoUpdateAnimBg="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251520" y="260648"/>
            <a:ext cx="3068469" cy="52322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hlink"/>
                </a:solidFill>
              </a:rPr>
              <a:t>1. </a:t>
            </a:r>
            <a:r>
              <a:rPr lang="zh-CN" altLang="en-US" b="1" dirty="0">
                <a:solidFill>
                  <a:schemeClr val="hlink"/>
                </a:solidFill>
              </a:rPr>
              <a:t>全局变量的定义</a:t>
            </a:r>
          </a:p>
        </p:txBody>
      </p:sp>
      <p:sp>
        <p:nvSpPr>
          <p:cNvPr id="3" name="矩形 2"/>
          <p:cNvSpPr/>
          <p:nvPr/>
        </p:nvSpPr>
        <p:spPr>
          <a:xfrm>
            <a:off x="539552" y="757299"/>
            <a:ext cx="7920880" cy="430887"/>
          </a:xfrm>
          <a:prstGeom prst="rect">
            <a:avLst/>
          </a:prstGeom>
        </p:spPr>
        <p:txBody>
          <a:bodyPr wrap="square">
            <a:spAutoFit/>
          </a:bodyPr>
          <a:lstStyle/>
          <a:p>
            <a:r>
              <a:rPr lang="zh-CN" altLang="zh-CN" sz="2200" b="1" dirty="0">
                <a:solidFill>
                  <a:schemeClr val="bg2"/>
                </a:solidFill>
                <a:latin typeface="宋体" panose="02010600030101010101" pitchFamily="2" charset="-122"/>
              </a:rPr>
              <a:t>全局变量的作用域是整个程序，</a:t>
            </a:r>
            <a:r>
              <a:rPr lang="zh-CN" altLang="en-US" sz="2200" b="1" dirty="0">
                <a:solidFill>
                  <a:schemeClr val="bg2"/>
                </a:solidFill>
                <a:latin typeface="宋体" panose="02010600030101010101" pitchFamily="2" charset="-122"/>
              </a:rPr>
              <a:t>全局变量定义在</a:t>
            </a:r>
            <a:r>
              <a:rPr lang="zh-CN" altLang="en-US" sz="2200" b="1" dirty="0">
                <a:solidFill>
                  <a:schemeClr val="bg2"/>
                </a:solidFill>
              </a:rPr>
              <a:t> 数据</a:t>
            </a:r>
            <a:r>
              <a:rPr lang="zh-CN" altLang="en-US" sz="2200" b="1" dirty="0">
                <a:solidFill>
                  <a:schemeClr val="bg2"/>
                </a:solidFill>
                <a:latin typeface="宋体" panose="02010600030101010101" pitchFamily="2" charset="-122"/>
              </a:rPr>
              <a:t>段内。</a:t>
            </a:r>
            <a:endParaRPr lang="zh-CN" altLang="en-US" sz="2200" b="1" dirty="0"/>
          </a:p>
        </p:txBody>
      </p:sp>
      <p:sp>
        <p:nvSpPr>
          <p:cNvPr id="4" name="矩形 3"/>
          <p:cNvSpPr/>
          <p:nvPr/>
        </p:nvSpPr>
        <p:spPr>
          <a:xfrm>
            <a:off x="251520" y="1597050"/>
            <a:ext cx="6480720" cy="430887"/>
          </a:xfrm>
          <a:prstGeom prst="rect">
            <a:avLst/>
          </a:prstGeom>
        </p:spPr>
        <p:txBody>
          <a:bodyPr wrap="square">
            <a:spAutoFit/>
          </a:bodyPr>
          <a:lstStyle/>
          <a:p>
            <a:pPr lvl="0" indent="266700" eaLnBrk="0" hangingPunct="0">
              <a:tabLst>
                <a:tab pos="800100" algn="l"/>
                <a:tab pos="2238375" algn="l"/>
                <a:tab pos="3154363" algn="l"/>
                <a:tab pos="4070350" algn="l"/>
              </a:tabLst>
            </a:pPr>
            <a:r>
              <a:rPr lang="zh-CN" altLang="en-US" sz="2200" b="1" dirty="0">
                <a:solidFill>
                  <a:srgbClr val="FF0000"/>
                </a:solidFill>
                <a:latin typeface="宋体" panose="02010600030101010101" pitchFamily="2" charset="-122"/>
              </a:rPr>
              <a:t>变量名</a:t>
            </a:r>
            <a:r>
              <a:rPr lang="zh-CN" altLang="en-US" sz="2200" b="1" dirty="0">
                <a:solidFill>
                  <a:srgbClr val="FF0000"/>
                </a:solidFill>
                <a:ea typeface="Courier"/>
              </a:rPr>
              <a:t>     </a:t>
            </a:r>
            <a:r>
              <a:rPr lang="zh-CN" altLang="en-US" sz="2200" b="1" dirty="0">
                <a:solidFill>
                  <a:srgbClr val="FF0000"/>
                </a:solidFill>
                <a:latin typeface="宋体" panose="02010600030101010101" pitchFamily="2" charset="-122"/>
              </a:rPr>
              <a:t>类型</a:t>
            </a:r>
            <a:r>
              <a:rPr lang="zh-CN" altLang="en-US" sz="2200" b="1" dirty="0">
                <a:solidFill>
                  <a:srgbClr val="FF0000"/>
                </a:solidFill>
                <a:ea typeface="Courier"/>
              </a:rPr>
              <a:t>    </a:t>
            </a:r>
            <a:r>
              <a:rPr lang="zh-CN" altLang="en-US" sz="2200" b="1" dirty="0">
                <a:solidFill>
                  <a:srgbClr val="FF0000"/>
                </a:solidFill>
                <a:latin typeface="宋体" panose="02010600030101010101" pitchFamily="2" charset="-122"/>
              </a:rPr>
              <a:t>表达式</a:t>
            </a:r>
            <a:r>
              <a:rPr lang="en-US" altLang="zh-CN" sz="2200" b="1" dirty="0">
                <a:solidFill>
                  <a:srgbClr val="FF0000"/>
                </a:solidFill>
                <a:ea typeface="Courier"/>
              </a:rPr>
              <a:t>1,</a:t>
            </a:r>
            <a:r>
              <a:rPr lang="zh-CN" altLang="en-US" sz="2200" b="1" dirty="0">
                <a:solidFill>
                  <a:srgbClr val="FF0000"/>
                </a:solidFill>
                <a:latin typeface="宋体" panose="02010600030101010101" pitchFamily="2" charset="-122"/>
              </a:rPr>
              <a:t>表达式</a:t>
            </a:r>
            <a:r>
              <a:rPr lang="en-US" altLang="zh-CN" sz="2200" b="1" dirty="0">
                <a:solidFill>
                  <a:srgbClr val="FF0000"/>
                </a:solidFill>
                <a:ea typeface="Courier"/>
              </a:rPr>
              <a:t>2</a:t>
            </a:r>
            <a:r>
              <a:rPr lang="zh-CN" altLang="en-US" sz="2200" b="1" dirty="0">
                <a:solidFill>
                  <a:srgbClr val="FF0000"/>
                </a:solidFill>
                <a:latin typeface="宋体" panose="02010600030101010101" pitchFamily="2" charset="-122"/>
              </a:rPr>
              <a:t>，</a:t>
            </a:r>
            <a:r>
              <a:rPr lang="en-US" altLang="zh-CN" sz="2200" b="1" dirty="0">
                <a:solidFill>
                  <a:srgbClr val="FF0000"/>
                </a:solidFill>
                <a:ea typeface="Courier"/>
              </a:rPr>
              <a:t>……</a:t>
            </a:r>
            <a:endParaRPr lang="en-US" altLang="zh-CN" sz="2200" b="1" dirty="0">
              <a:solidFill>
                <a:srgbClr val="FF0000"/>
              </a:solidFill>
            </a:endParaRPr>
          </a:p>
        </p:txBody>
      </p:sp>
      <p:sp>
        <p:nvSpPr>
          <p:cNvPr id="6" name="矩形 5"/>
          <p:cNvSpPr/>
          <p:nvPr/>
        </p:nvSpPr>
        <p:spPr>
          <a:xfrm>
            <a:off x="405948" y="2019930"/>
            <a:ext cx="8386207" cy="430887"/>
          </a:xfrm>
          <a:prstGeom prst="rect">
            <a:avLst/>
          </a:prstGeom>
        </p:spPr>
        <p:txBody>
          <a:bodyPr wrap="square">
            <a:spAutoFit/>
          </a:bodyPr>
          <a:lstStyle/>
          <a:p>
            <a:pPr lvl="0" indent="266700" eaLnBrk="0" hangingPunct="0">
              <a:tabLst>
                <a:tab pos="800100" algn="l"/>
                <a:tab pos="2238375" algn="l"/>
                <a:tab pos="3154363" algn="l"/>
                <a:tab pos="4070350" algn="l"/>
              </a:tabLst>
            </a:pPr>
            <a:r>
              <a:rPr lang="en-US" altLang="zh-CN" sz="2200" b="1" dirty="0">
                <a:solidFill>
                  <a:schemeClr val="bg2"/>
                </a:solidFill>
              </a:rPr>
              <a:t>MASM</a:t>
            </a:r>
            <a:r>
              <a:rPr lang="zh-CN" altLang="en-US" sz="2200" b="1" dirty="0">
                <a:solidFill>
                  <a:schemeClr val="bg2"/>
                </a:solidFill>
                <a:latin typeface="宋体" panose="02010600030101010101" pitchFamily="2" charset="-122"/>
              </a:rPr>
              <a:t>中可以使用的</a:t>
            </a:r>
            <a:r>
              <a:rPr lang="zh-CN" altLang="en-US" sz="2200" b="1" dirty="0">
                <a:solidFill>
                  <a:srgbClr val="FF0000"/>
                </a:solidFill>
                <a:latin typeface="宋体" panose="02010600030101010101" pitchFamily="2" charset="-122"/>
              </a:rPr>
              <a:t>类型</a:t>
            </a:r>
            <a:r>
              <a:rPr lang="zh-CN" altLang="en-US" sz="2200" b="1" dirty="0">
                <a:solidFill>
                  <a:schemeClr val="bg2"/>
                </a:solidFill>
                <a:latin typeface="宋体" panose="02010600030101010101" pitchFamily="2" charset="-122"/>
              </a:rPr>
              <a:t>很多，具体如下表所示。</a:t>
            </a:r>
            <a:endParaRPr lang="zh-CN" altLang="en-US" sz="2200" b="1" dirty="0">
              <a:solidFill>
                <a:schemeClr val="bg2"/>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48509954"/>
              </p:ext>
            </p:extLst>
          </p:nvPr>
        </p:nvGraphicFramePr>
        <p:xfrm>
          <a:off x="737672" y="2533819"/>
          <a:ext cx="7722760" cy="3847509"/>
        </p:xfrm>
        <a:graphic>
          <a:graphicData uri="http://schemas.openxmlformats.org/drawingml/2006/table">
            <a:tbl>
              <a:tblPr/>
              <a:tblGrid>
                <a:gridCol w="960739">
                  <a:extLst>
                    <a:ext uri="{9D8B030D-6E8A-4147-A177-3AD203B41FA5}">
                      <a16:colId xmlns:a16="http://schemas.microsoft.com/office/drawing/2014/main" val="3105869506"/>
                    </a:ext>
                  </a:extLst>
                </a:gridCol>
                <a:gridCol w="942709">
                  <a:extLst>
                    <a:ext uri="{9D8B030D-6E8A-4147-A177-3AD203B41FA5}">
                      <a16:colId xmlns:a16="http://schemas.microsoft.com/office/drawing/2014/main" val="3680036044"/>
                    </a:ext>
                  </a:extLst>
                </a:gridCol>
                <a:gridCol w="2030449">
                  <a:extLst>
                    <a:ext uri="{9D8B030D-6E8A-4147-A177-3AD203B41FA5}">
                      <a16:colId xmlns:a16="http://schemas.microsoft.com/office/drawing/2014/main" val="1627627311"/>
                    </a:ext>
                  </a:extLst>
                </a:gridCol>
                <a:gridCol w="3788863">
                  <a:extLst>
                    <a:ext uri="{9D8B030D-6E8A-4147-A177-3AD203B41FA5}">
                      <a16:colId xmlns:a16="http://schemas.microsoft.com/office/drawing/2014/main" val="4206161764"/>
                    </a:ext>
                  </a:extLst>
                </a:gridCol>
              </a:tblGrid>
              <a:tr h="385762">
                <a:tc gridSpan="4">
                  <a:txBody>
                    <a:bodyPr/>
                    <a:lstStyle/>
                    <a:p>
                      <a:pPr indent="62865">
                        <a:spcAft>
                          <a:spcPts val="0"/>
                        </a:spcAft>
                        <a:tabLst>
                          <a:tab pos="799465" algn="l"/>
                          <a:tab pos="2238375" algn="l"/>
                          <a:tab pos="3154045" algn="l"/>
                          <a:tab pos="4069715" algn="l"/>
                        </a:tabLst>
                      </a:pPr>
                      <a:r>
                        <a:rPr lang="zh-CN" altLang="en-US" sz="1800" b="1" dirty="0">
                          <a:solidFill>
                            <a:schemeClr val="bg2"/>
                          </a:solidFill>
                          <a:effectLst/>
                          <a:latin typeface="宋体" panose="02010600030101010101" pitchFamily="2" charset="-122"/>
                          <a:ea typeface="宋体" panose="02010600030101010101" pitchFamily="2" charset="-122"/>
                        </a:rPr>
                        <a:t>类型</a:t>
                      </a:r>
                      <a:r>
                        <a:rPr lang="zh-CN" altLang="en-US" sz="1800" b="1" dirty="0">
                          <a:solidFill>
                            <a:schemeClr val="bg2"/>
                          </a:solidFill>
                          <a:effectLst/>
                        </a:rPr>
                        <a:t>        </a:t>
                      </a:r>
                      <a:r>
                        <a:rPr lang="zh-CN" altLang="en-US" sz="1800" b="1" dirty="0">
                          <a:solidFill>
                            <a:schemeClr val="bg2"/>
                          </a:solidFill>
                          <a:effectLst/>
                          <a:latin typeface="宋体" panose="02010600030101010101" pitchFamily="2" charset="-122"/>
                          <a:ea typeface="宋体" panose="02010600030101010101" pitchFamily="2" charset="-122"/>
                        </a:rPr>
                        <a:t>缩写</a:t>
                      </a:r>
                      <a:r>
                        <a:rPr lang="zh-CN" altLang="en-US" sz="1800" b="1" dirty="0">
                          <a:solidFill>
                            <a:schemeClr val="bg2"/>
                          </a:solidFill>
                          <a:effectLst/>
                        </a:rPr>
                        <a:t>         </a:t>
                      </a:r>
                      <a:r>
                        <a:rPr lang="zh-CN" altLang="en-US" sz="1800" b="1" dirty="0">
                          <a:solidFill>
                            <a:schemeClr val="bg2"/>
                          </a:solidFill>
                          <a:effectLst/>
                          <a:latin typeface="宋体" panose="02010600030101010101" pitchFamily="2" charset="-122"/>
                          <a:ea typeface="宋体" panose="02010600030101010101" pitchFamily="2" charset="-122"/>
                        </a:rPr>
                        <a:t>长度（字节）     说明</a:t>
                      </a:r>
                      <a:endParaRPr lang="zh-CN" altLang="en-US" sz="1800" b="1" dirty="0">
                        <a:solidFill>
                          <a:schemeClr val="bg2"/>
                        </a:solidFill>
                        <a:effectLst/>
                      </a:endParaRPr>
                    </a:p>
                  </a:txBody>
                  <a:tcPr marL="0" marR="0" marT="0" marB="0">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56397009"/>
                  </a:ext>
                </a:extLst>
              </a:tr>
              <a:tr h="192881">
                <a:tc>
                  <a:txBody>
                    <a:bodyPr/>
                    <a:lstStyle/>
                    <a:p>
                      <a:pPr>
                        <a:spcAft>
                          <a:spcPts val="0"/>
                        </a:spcAft>
                      </a:pPr>
                      <a:r>
                        <a:rPr lang="en-US" sz="1800" b="1" dirty="0">
                          <a:solidFill>
                            <a:schemeClr val="bg2"/>
                          </a:solidFill>
                          <a:effectLst/>
                        </a:rPr>
                        <a:t>byte</a:t>
                      </a:r>
                    </a:p>
                  </a:txBody>
                  <a:tcPr marL="4822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en-US" sz="1800" b="1" dirty="0" err="1">
                          <a:solidFill>
                            <a:schemeClr val="bg2"/>
                          </a:solidFill>
                          <a:effectLst/>
                        </a:rPr>
                        <a:t>db</a:t>
                      </a:r>
                      <a:endParaRPr lang="en-US" sz="1800" b="1" dirty="0">
                        <a:solidFill>
                          <a:schemeClr val="bg2"/>
                        </a:solidFill>
                        <a:effectLst/>
                      </a:endParaRPr>
                    </a:p>
                  </a:txBody>
                  <a:tcPr marL="4822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en-US" sz="1800" b="1" dirty="0">
                          <a:solidFill>
                            <a:schemeClr val="bg2"/>
                          </a:solidFill>
                          <a:effectLst/>
                        </a:rPr>
                        <a:t>1</a:t>
                      </a:r>
                    </a:p>
                  </a:txBody>
                  <a:tcPr marL="4822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字节变量</a:t>
                      </a:r>
                      <a:endParaRPr lang="zh-CN" altLang="en-US" sz="1800" b="1" dirty="0">
                        <a:solidFill>
                          <a:schemeClr val="bg2"/>
                        </a:solidFill>
                        <a:effectLst/>
                      </a:endParaRPr>
                    </a:p>
                  </a:txBody>
                  <a:tcPr marL="48220" marR="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2832778"/>
                  </a:ext>
                </a:extLst>
              </a:tr>
              <a:tr h="317371">
                <a:tc>
                  <a:txBody>
                    <a:bodyPr/>
                    <a:lstStyle/>
                    <a:p>
                      <a:pPr>
                        <a:spcAft>
                          <a:spcPts val="0"/>
                        </a:spcAft>
                      </a:pPr>
                      <a:r>
                        <a:rPr lang="en-US" sz="1800" b="1" dirty="0">
                          <a:solidFill>
                            <a:schemeClr val="bg2"/>
                          </a:solidFill>
                          <a:effectLst/>
                        </a:rPr>
                        <a:t>word</a:t>
                      </a:r>
                    </a:p>
                  </a:txBody>
                  <a:tcPr marL="48220" marR="0" marT="0" marB="0">
                    <a:lnL>
                      <a:noFill/>
                    </a:lnL>
                    <a:lnR>
                      <a:noFill/>
                    </a:lnR>
                    <a:lnT>
                      <a:noFill/>
                    </a:lnT>
                    <a:lnB>
                      <a:noFill/>
                    </a:lnB>
                  </a:tcPr>
                </a:tc>
                <a:tc>
                  <a:txBody>
                    <a:bodyPr/>
                    <a:lstStyle/>
                    <a:p>
                      <a:pPr>
                        <a:spcAft>
                          <a:spcPts val="0"/>
                        </a:spcAft>
                      </a:pPr>
                      <a:r>
                        <a:rPr lang="en-US" sz="1800" b="1" dirty="0" err="1">
                          <a:solidFill>
                            <a:schemeClr val="bg2"/>
                          </a:solidFill>
                          <a:effectLst/>
                        </a:rPr>
                        <a:t>dw</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2</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字变量</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1753016815"/>
                  </a:ext>
                </a:extLst>
              </a:tr>
              <a:tr h="288032">
                <a:tc>
                  <a:txBody>
                    <a:bodyPr/>
                    <a:lstStyle/>
                    <a:p>
                      <a:pPr>
                        <a:spcAft>
                          <a:spcPts val="0"/>
                        </a:spcAft>
                      </a:pPr>
                      <a:r>
                        <a:rPr lang="en-US" sz="1800" b="1" dirty="0" err="1">
                          <a:solidFill>
                            <a:schemeClr val="bg2"/>
                          </a:solidFill>
                          <a:effectLst/>
                        </a:rPr>
                        <a:t>dword</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err="1">
                          <a:solidFill>
                            <a:schemeClr val="bg2"/>
                          </a:solidFill>
                          <a:effectLst/>
                        </a:rPr>
                        <a:t>dd</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4</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双字（</a:t>
                      </a:r>
                      <a:r>
                        <a:rPr lang="en-US" sz="1800" b="1" dirty="0" err="1">
                          <a:solidFill>
                            <a:schemeClr val="bg2"/>
                          </a:solidFill>
                          <a:effectLst/>
                        </a:rPr>
                        <a:t>doubleword</a:t>
                      </a:r>
                      <a:r>
                        <a:rPr lang="en-US" sz="1800" b="1" dirty="0">
                          <a:solidFill>
                            <a:schemeClr val="bg2"/>
                          </a:solidFill>
                          <a:effectLst/>
                          <a:latin typeface="宋体" panose="02010600030101010101" pitchFamily="2" charset="-122"/>
                          <a:ea typeface="宋体" panose="02010600030101010101" pitchFamily="2" charset="-122"/>
                        </a:rPr>
                        <a:t>）</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545359713"/>
                  </a:ext>
                </a:extLst>
              </a:tr>
              <a:tr h="216024">
                <a:tc>
                  <a:txBody>
                    <a:bodyPr/>
                    <a:lstStyle/>
                    <a:p>
                      <a:pPr>
                        <a:spcAft>
                          <a:spcPts val="0"/>
                        </a:spcAft>
                      </a:pPr>
                      <a:r>
                        <a:rPr lang="en-US" sz="1800" b="1" dirty="0" err="1">
                          <a:solidFill>
                            <a:schemeClr val="bg2"/>
                          </a:solidFill>
                          <a:effectLst/>
                        </a:rPr>
                        <a:t>fword</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err="1">
                          <a:solidFill>
                            <a:schemeClr val="bg2"/>
                          </a:solidFill>
                          <a:effectLst/>
                        </a:rPr>
                        <a:t>df</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6</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三字（</a:t>
                      </a:r>
                      <a:r>
                        <a:rPr lang="en-US" sz="1800" b="1" dirty="0" err="1">
                          <a:solidFill>
                            <a:schemeClr val="bg2"/>
                          </a:solidFill>
                          <a:effectLst/>
                        </a:rPr>
                        <a:t>farword</a:t>
                      </a:r>
                      <a:r>
                        <a:rPr lang="en-US" sz="1800" b="1" dirty="0">
                          <a:solidFill>
                            <a:schemeClr val="bg2"/>
                          </a:solidFill>
                          <a:effectLst/>
                          <a:latin typeface="宋体" panose="02010600030101010101" pitchFamily="2" charset="-122"/>
                          <a:ea typeface="宋体" panose="02010600030101010101" pitchFamily="2" charset="-122"/>
                        </a:rPr>
                        <a:t>）</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1006302439"/>
                  </a:ext>
                </a:extLst>
              </a:tr>
              <a:tr h="301744">
                <a:tc>
                  <a:txBody>
                    <a:bodyPr/>
                    <a:lstStyle/>
                    <a:p>
                      <a:pPr>
                        <a:spcAft>
                          <a:spcPts val="0"/>
                        </a:spcAft>
                      </a:pPr>
                      <a:r>
                        <a:rPr lang="en-US" sz="1800" b="1" dirty="0">
                          <a:solidFill>
                            <a:schemeClr val="bg2"/>
                          </a:solidFill>
                          <a:effectLst/>
                        </a:rPr>
                        <a:t>qword</a:t>
                      </a:r>
                    </a:p>
                  </a:txBody>
                  <a:tcPr marL="48220" marR="0" marT="0" marB="0">
                    <a:lnL>
                      <a:noFill/>
                    </a:lnL>
                    <a:lnR>
                      <a:noFill/>
                    </a:lnR>
                    <a:lnT>
                      <a:noFill/>
                    </a:lnT>
                    <a:lnB>
                      <a:noFill/>
                    </a:lnB>
                  </a:tcPr>
                </a:tc>
                <a:tc>
                  <a:txBody>
                    <a:bodyPr/>
                    <a:lstStyle/>
                    <a:p>
                      <a:pPr>
                        <a:spcAft>
                          <a:spcPts val="0"/>
                        </a:spcAft>
                      </a:pPr>
                      <a:r>
                        <a:rPr lang="en-US" sz="1800" b="1" dirty="0" err="1">
                          <a:solidFill>
                            <a:schemeClr val="bg2"/>
                          </a:solidFill>
                          <a:effectLst/>
                        </a:rPr>
                        <a:t>dq</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8</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四字（</a:t>
                      </a:r>
                      <a:r>
                        <a:rPr lang="en-US" sz="1800" b="1" dirty="0" err="1">
                          <a:solidFill>
                            <a:schemeClr val="bg2"/>
                          </a:solidFill>
                          <a:effectLst/>
                        </a:rPr>
                        <a:t>quadword</a:t>
                      </a:r>
                      <a:r>
                        <a:rPr lang="en-US" sz="1800" b="1" dirty="0">
                          <a:solidFill>
                            <a:schemeClr val="bg2"/>
                          </a:solidFill>
                          <a:effectLst/>
                          <a:latin typeface="宋体" panose="02010600030101010101" pitchFamily="2" charset="-122"/>
                          <a:ea typeface="宋体" panose="02010600030101010101" pitchFamily="2" charset="-122"/>
                        </a:rPr>
                        <a:t>）</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2183114131"/>
                  </a:ext>
                </a:extLst>
              </a:tr>
              <a:tr h="360040">
                <a:tc>
                  <a:txBody>
                    <a:bodyPr/>
                    <a:lstStyle/>
                    <a:p>
                      <a:pPr>
                        <a:spcAft>
                          <a:spcPts val="0"/>
                        </a:spcAft>
                      </a:pPr>
                      <a:r>
                        <a:rPr lang="en-US" sz="1800" b="1" dirty="0" err="1">
                          <a:solidFill>
                            <a:schemeClr val="bg2"/>
                          </a:solidFill>
                          <a:effectLst/>
                        </a:rPr>
                        <a:t>tbyte</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err="1">
                          <a:solidFill>
                            <a:schemeClr val="bg2"/>
                          </a:solidFill>
                          <a:effectLst/>
                        </a:rPr>
                        <a:t>dt</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10</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十字节</a:t>
                      </a:r>
                      <a:r>
                        <a:rPr lang="en-US" altLang="zh-CN" sz="1800" b="1" dirty="0">
                          <a:solidFill>
                            <a:schemeClr val="bg2"/>
                          </a:solidFill>
                          <a:effectLst/>
                        </a:rPr>
                        <a:t>BCD</a:t>
                      </a:r>
                      <a:r>
                        <a:rPr lang="zh-CN" altLang="en-US" sz="1800" b="1" dirty="0">
                          <a:solidFill>
                            <a:schemeClr val="bg2"/>
                          </a:solidFill>
                          <a:effectLst/>
                          <a:latin typeface="宋体" panose="02010600030101010101" pitchFamily="2" charset="-122"/>
                          <a:ea typeface="宋体" panose="02010600030101010101" pitchFamily="2" charset="-122"/>
                        </a:rPr>
                        <a:t>码（</a:t>
                      </a:r>
                      <a:r>
                        <a:rPr lang="en-US" altLang="zh-CN" sz="1800" b="1" dirty="0" err="1">
                          <a:solidFill>
                            <a:schemeClr val="bg2"/>
                          </a:solidFill>
                          <a:effectLst/>
                        </a:rPr>
                        <a:t>tenbyte</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4066150323"/>
                  </a:ext>
                </a:extLst>
              </a:tr>
              <a:tr h="262310">
                <a:tc>
                  <a:txBody>
                    <a:bodyPr/>
                    <a:lstStyle/>
                    <a:p>
                      <a:pPr>
                        <a:spcAft>
                          <a:spcPts val="0"/>
                        </a:spcAft>
                      </a:pPr>
                      <a:r>
                        <a:rPr lang="en-US" sz="1800" b="1" dirty="0" err="1">
                          <a:solidFill>
                            <a:schemeClr val="bg2"/>
                          </a:solidFill>
                          <a:effectLst/>
                        </a:rPr>
                        <a:t>sbyte</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1</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有符号字节（</a:t>
                      </a:r>
                      <a:r>
                        <a:rPr lang="en-US" altLang="zh-CN" sz="1800" b="1" dirty="0" err="1">
                          <a:solidFill>
                            <a:schemeClr val="bg2"/>
                          </a:solidFill>
                          <a:effectLst/>
                        </a:rPr>
                        <a:t>signbyte</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237277470"/>
                  </a:ext>
                </a:extLst>
              </a:tr>
              <a:tr h="229736">
                <a:tc>
                  <a:txBody>
                    <a:bodyPr/>
                    <a:lstStyle/>
                    <a:p>
                      <a:pPr>
                        <a:spcAft>
                          <a:spcPts val="0"/>
                        </a:spcAft>
                      </a:pPr>
                      <a:r>
                        <a:rPr lang="en-US" sz="1800" b="1" dirty="0">
                          <a:solidFill>
                            <a:schemeClr val="bg2"/>
                          </a:solidFill>
                          <a:effectLst/>
                        </a:rPr>
                        <a:t>sword</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2</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有符号字（</a:t>
                      </a:r>
                      <a:r>
                        <a:rPr lang="en-US" sz="1800" b="1" dirty="0" err="1">
                          <a:solidFill>
                            <a:schemeClr val="bg2"/>
                          </a:solidFill>
                          <a:effectLst/>
                        </a:rPr>
                        <a:t>signword</a:t>
                      </a:r>
                      <a:r>
                        <a:rPr lang="en-US" sz="1800" b="1" dirty="0">
                          <a:solidFill>
                            <a:schemeClr val="bg2"/>
                          </a:solidFill>
                          <a:effectLst/>
                          <a:latin typeface="宋体" panose="02010600030101010101" pitchFamily="2" charset="-122"/>
                          <a:ea typeface="宋体" panose="02010600030101010101" pitchFamily="2" charset="-122"/>
                        </a:rPr>
                        <a:t>）</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2340576008"/>
                  </a:ext>
                </a:extLst>
              </a:tr>
              <a:tr h="243448">
                <a:tc>
                  <a:txBody>
                    <a:bodyPr/>
                    <a:lstStyle/>
                    <a:p>
                      <a:pPr>
                        <a:spcAft>
                          <a:spcPts val="0"/>
                        </a:spcAft>
                      </a:pPr>
                      <a:r>
                        <a:rPr lang="en-US" sz="1800" b="1" dirty="0" err="1">
                          <a:solidFill>
                            <a:schemeClr val="bg2"/>
                          </a:solidFill>
                          <a:effectLst/>
                        </a:rPr>
                        <a:t>sdword</a:t>
                      </a:r>
                      <a:endParaRPr lang="en-US" sz="18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4</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有符号双字（</a:t>
                      </a:r>
                      <a:r>
                        <a:rPr lang="en-US" altLang="zh-CN" sz="1800" b="1" dirty="0" err="1">
                          <a:solidFill>
                            <a:schemeClr val="bg2"/>
                          </a:solidFill>
                          <a:effectLst/>
                        </a:rPr>
                        <a:t>signdword</a:t>
                      </a:r>
                      <a:r>
                        <a:rPr lang="zh-CN" altLang="en-US" sz="1800" b="1" dirty="0">
                          <a:solidFill>
                            <a:schemeClr val="bg2"/>
                          </a:solidFill>
                          <a:effectLst/>
                          <a:latin typeface="宋体" panose="02010600030101010101" pitchFamily="2" charset="-122"/>
                          <a:ea typeface="宋体" panose="02010600030101010101" pitchFamily="2" charset="-122"/>
                        </a:rPr>
                        <a:t>）变量</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176221003"/>
                  </a:ext>
                </a:extLst>
              </a:tr>
              <a:tr h="192881">
                <a:tc>
                  <a:txBody>
                    <a:bodyPr/>
                    <a:lstStyle/>
                    <a:p>
                      <a:pPr>
                        <a:spcAft>
                          <a:spcPts val="0"/>
                        </a:spcAft>
                      </a:pPr>
                      <a:r>
                        <a:rPr lang="en-US" sz="1800" b="1" dirty="0">
                          <a:solidFill>
                            <a:schemeClr val="bg2"/>
                          </a:solidFill>
                          <a:effectLst/>
                        </a:rPr>
                        <a:t>real4</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4</a:t>
                      </a:r>
                      <a:endParaRPr lang="en-US" sz="1600" b="1" dirty="0">
                        <a:solidFill>
                          <a:schemeClr val="bg2"/>
                        </a:solidFill>
                        <a:effectLst/>
                      </a:endParaRP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单精度浮点数变量，初始化要用实数 </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2549852196"/>
                  </a:ext>
                </a:extLst>
              </a:tr>
              <a:tr h="192881">
                <a:tc>
                  <a:txBody>
                    <a:bodyPr/>
                    <a:lstStyle/>
                    <a:p>
                      <a:pPr>
                        <a:spcAft>
                          <a:spcPts val="0"/>
                        </a:spcAft>
                      </a:pPr>
                      <a:r>
                        <a:rPr lang="en-US" sz="1800" b="1" dirty="0">
                          <a:solidFill>
                            <a:schemeClr val="bg2"/>
                          </a:solidFill>
                          <a:effectLst/>
                        </a:rPr>
                        <a:t>real8</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a:noFill/>
                    </a:lnB>
                  </a:tcPr>
                </a:tc>
                <a:tc>
                  <a:txBody>
                    <a:bodyPr/>
                    <a:lstStyle/>
                    <a:p>
                      <a:pPr>
                        <a:spcAft>
                          <a:spcPts val="0"/>
                        </a:spcAft>
                      </a:pPr>
                      <a:r>
                        <a:rPr lang="en-US" sz="1800" b="1" dirty="0">
                          <a:solidFill>
                            <a:schemeClr val="bg2"/>
                          </a:solidFill>
                          <a:effectLst/>
                        </a:rPr>
                        <a:t>8</a:t>
                      </a:r>
                    </a:p>
                  </a:txBody>
                  <a:tcPr marL="48220" marR="0" marT="0" marB="0">
                    <a:lnL>
                      <a:noFill/>
                    </a:lnL>
                    <a:lnR>
                      <a:noFill/>
                    </a:lnR>
                    <a:lnT>
                      <a:noFill/>
                    </a:lnT>
                    <a:lnB>
                      <a:noFill/>
                    </a:lnB>
                  </a:tcPr>
                </a:tc>
                <a:tc>
                  <a:txBody>
                    <a:bodyPr/>
                    <a:lstStyle/>
                    <a:p>
                      <a:pPr>
                        <a:spcAft>
                          <a:spcPts val="0"/>
                        </a:spcAft>
                      </a:pPr>
                      <a:r>
                        <a:rPr lang="zh-CN" altLang="en-US" sz="1800" b="1" dirty="0">
                          <a:solidFill>
                            <a:schemeClr val="bg2"/>
                          </a:solidFill>
                          <a:effectLst/>
                          <a:latin typeface="宋体" panose="02010600030101010101" pitchFamily="2" charset="-122"/>
                          <a:ea typeface="宋体" panose="02010600030101010101" pitchFamily="2" charset="-122"/>
                        </a:rPr>
                        <a:t>双精度浮点数变量，同上</a:t>
                      </a:r>
                      <a:endParaRPr lang="zh-CN" altLang="en-US" sz="1800" b="1" dirty="0">
                        <a:solidFill>
                          <a:schemeClr val="bg2"/>
                        </a:solidFill>
                        <a:effectLst/>
                      </a:endParaRPr>
                    </a:p>
                  </a:txBody>
                  <a:tcPr marL="48220" marR="0" marT="0" marB="0">
                    <a:lnL>
                      <a:noFill/>
                    </a:lnL>
                    <a:lnR>
                      <a:noFill/>
                    </a:lnR>
                    <a:lnT>
                      <a:noFill/>
                    </a:lnT>
                    <a:lnB>
                      <a:noFill/>
                    </a:lnB>
                  </a:tcPr>
                </a:tc>
                <a:extLst>
                  <a:ext uri="{0D108BD9-81ED-4DB2-BD59-A6C34878D82A}">
                    <a16:rowId xmlns:a16="http://schemas.microsoft.com/office/drawing/2014/main" val="900347608"/>
                  </a:ext>
                </a:extLst>
              </a:tr>
              <a:tr h="192881">
                <a:tc>
                  <a:txBody>
                    <a:bodyPr/>
                    <a:lstStyle/>
                    <a:p>
                      <a:pPr>
                        <a:spcAft>
                          <a:spcPts val="0"/>
                        </a:spcAft>
                      </a:pPr>
                      <a:r>
                        <a:rPr lang="en-US" sz="1800" b="1" dirty="0">
                          <a:solidFill>
                            <a:schemeClr val="bg2"/>
                          </a:solidFill>
                          <a:effectLst/>
                        </a:rPr>
                        <a:t>real10</a:t>
                      </a:r>
                    </a:p>
                  </a:txBody>
                  <a:tcPr marL="4822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chemeClr val="bg2"/>
                          </a:solidFill>
                          <a:effectLst/>
                        </a:rPr>
                        <a:t> </a:t>
                      </a:r>
                    </a:p>
                  </a:txBody>
                  <a:tcPr marL="4822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solidFill>
                            <a:schemeClr val="bg2"/>
                          </a:solidFill>
                          <a:effectLst/>
                        </a:rPr>
                        <a:t>10</a:t>
                      </a:r>
                    </a:p>
                  </a:txBody>
                  <a:tcPr marL="4822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altLang="zh-CN" sz="1800" b="1" dirty="0">
                          <a:solidFill>
                            <a:schemeClr val="bg2"/>
                          </a:solidFill>
                          <a:effectLst/>
                        </a:rPr>
                        <a:t>10</a:t>
                      </a:r>
                      <a:r>
                        <a:rPr lang="zh-CN" altLang="en-US" sz="1800" b="1" dirty="0">
                          <a:solidFill>
                            <a:schemeClr val="bg2"/>
                          </a:solidFill>
                          <a:effectLst/>
                          <a:latin typeface="宋体" panose="02010600030101010101" pitchFamily="2" charset="-122"/>
                          <a:ea typeface="宋体" panose="02010600030101010101" pitchFamily="2" charset="-122"/>
                        </a:rPr>
                        <a:t>字节浮点数变量，同上</a:t>
                      </a:r>
                      <a:endParaRPr lang="zh-CN" altLang="en-US" sz="1800" b="1" dirty="0">
                        <a:solidFill>
                          <a:schemeClr val="bg2"/>
                        </a:solidFill>
                        <a:effectLst/>
                      </a:endParaRPr>
                    </a:p>
                  </a:txBody>
                  <a:tcPr marL="48220" marR="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569643"/>
                  </a:ext>
                </a:extLst>
              </a:tr>
            </a:tbl>
          </a:graphicData>
        </a:graphic>
      </p:graphicFrame>
      <p:sp>
        <p:nvSpPr>
          <p:cNvPr id="8" name="文本框 7"/>
          <p:cNvSpPr txBox="1"/>
          <p:nvPr/>
        </p:nvSpPr>
        <p:spPr>
          <a:xfrm>
            <a:off x="539552" y="1157409"/>
            <a:ext cx="4248472" cy="430887"/>
          </a:xfrm>
          <a:prstGeom prst="rect">
            <a:avLst/>
          </a:prstGeom>
          <a:noFill/>
        </p:spPr>
        <p:txBody>
          <a:bodyPr wrap="square" rtlCol="0">
            <a:spAutoFit/>
          </a:bodyPr>
          <a:lstStyle/>
          <a:p>
            <a:r>
              <a:rPr lang="zh-CN" altLang="en-US" sz="2200" b="1" dirty="0">
                <a:solidFill>
                  <a:srgbClr val="0066FF"/>
                </a:solidFill>
              </a:rPr>
              <a:t>全局变量定义伪指令格式：</a:t>
            </a:r>
          </a:p>
        </p:txBody>
      </p:sp>
    </p:spTree>
    <p:extLst>
      <p:ext uri="{BB962C8B-B14F-4D97-AF65-F5344CB8AC3E}">
        <p14:creationId xmlns:p14="http://schemas.microsoft.com/office/powerpoint/2010/main" val="25748826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4"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6EA88DE2-1972-4554-B51B-C1E526CBACCA}" type="slidenum">
              <a:rPr lang="en-US" altLang="zh-CN" sz="1400">
                <a:solidFill>
                  <a:schemeClr val="bg2"/>
                </a:solidFill>
              </a:rPr>
              <a:pPr algn="r" eaLnBrk="1" hangingPunct="1"/>
              <a:t>14</a:t>
            </a:fld>
            <a:endParaRPr lang="en-US" altLang="zh-CN" sz="1400">
              <a:solidFill>
                <a:schemeClr val="bg2"/>
              </a:solidFill>
            </a:endParaRPr>
          </a:p>
        </p:txBody>
      </p:sp>
      <p:sp>
        <p:nvSpPr>
          <p:cNvPr id="22532" name="Rectangle 5"/>
          <p:cNvSpPr>
            <a:spLocks noChangeArrowheads="1"/>
          </p:cNvSpPr>
          <p:nvPr/>
        </p:nvSpPr>
        <p:spPr bwMode="auto">
          <a:xfrm>
            <a:off x="415810" y="212685"/>
            <a:ext cx="8066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其中表达式</a:t>
            </a:r>
            <a:r>
              <a:rPr lang="en-US" altLang="zh-CN" sz="2400" b="1" dirty="0"/>
              <a:t>1</a:t>
            </a:r>
            <a:r>
              <a:rPr lang="zh-CN" altLang="en-US" sz="2400" b="1" dirty="0"/>
              <a:t>、表达式</a:t>
            </a:r>
            <a:r>
              <a:rPr lang="en-US" altLang="zh-CN" sz="2400" b="1" dirty="0"/>
              <a:t>2……</a:t>
            </a:r>
            <a:r>
              <a:rPr lang="zh-CN" altLang="en-US" sz="2400" b="1" dirty="0"/>
              <a:t>是给存储单元赋的初值。</a:t>
            </a:r>
          </a:p>
        </p:txBody>
      </p:sp>
      <p:grpSp>
        <p:nvGrpSpPr>
          <p:cNvPr id="22537" name="Group 9"/>
          <p:cNvGrpSpPr>
            <a:grpSpLocks/>
          </p:cNvGrpSpPr>
          <p:nvPr/>
        </p:nvGrpSpPr>
        <p:grpSpPr bwMode="auto">
          <a:xfrm>
            <a:off x="723106" y="594760"/>
            <a:ext cx="6096000" cy="2014537"/>
            <a:chOff x="0" y="0"/>
            <a:chExt cx="3840" cy="1269"/>
          </a:xfrm>
        </p:grpSpPr>
        <p:sp>
          <p:nvSpPr>
            <p:cNvPr id="22538" name="Rectangle 4"/>
            <p:cNvSpPr>
              <a:spLocks noChangeArrowheads="1"/>
            </p:cNvSpPr>
            <p:nvPr/>
          </p:nvSpPr>
          <p:spPr bwMode="auto">
            <a:xfrm>
              <a:off x="0" y="0"/>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例如：</a:t>
              </a:r>
            </a:p>
          </p:txBody>
        </p:sp>
        <p:sp>
          <p:nvSpPr>
            <p:cNvPr id="22539" name="Text Box 8"/>
            <p:cNvSpPr txBox="1">
              <a:spLocks noChangeArrowheads="1"/>
            </p:cNvSpPr>
            <p:nvPr/>
          </p:nvSpPr>
          <p:spPr bwMode="auto">
            <a:xfrm>
              <a:off x="672" y="48"/>
              <a:ext cx="3168" cy="1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.DATA</a:t>
              </a:r>
              <a:br>
                <a:rPr lang="en-US" altLang="zh-CN" sz="2400" b="1" dirty="0">
                  <a:solidFill>
                    <a:schemeClr val="bg2"/>
                  </a:solidFill>
                </a:rPr>
              </a:br>
              <a:r>
                <a:rPr lang="en-US" altLang="zh-CN" sz="2400" b="1" dirty="0">
                  <a:solidFill>
                    <a:srgbClr val="FF0000"/>
                  </a:solidFill>
                </a:rPr>
                <a:t>DATA1    BYTE   12H</a:t>
              </a:r>
              <a:br>
                <a:rPr lang="en-US" altLang="zh-CN" sz="2400" b="1" dirty="0">
                  <a:solidFill>
                    <a:srgbClr val="FF0000"/>
                  </a:solidFill>
                </a:rPr>
              </a:br>
              <a:r>
                <a:rPr lang="en-US" altLang="zh-CN" sz="2400" b="1" dirty="0">
                  <a:solidFill>
                    <a:srgbClr val="FF0000"/>
                  </a:solidFill>
                </a:rPr>
                <a:t>DATA2    DB      20H,30H</a:t>
              </a:r>
              <a:br>
                <a:rPr lang="en-US" altLang="zh-CN" sz="2400" b="1" dirty="0">
                  <a:solidFill>
                    <a:srgbClr val="FF0000"/>
                  </a:solidFill>
                </a:rPr>
              </a:br>
              <a:r>
                <a:rPr lang="en-US" altLang="zh-CN" sz="2400" b="1" dirty="0">
                  <a:solidFill>
                    <a:srgbClr val="FF0000"/>
                  </a:solidFill>
                </a:rPr>
                <a:t>DATA3    WORD    5678H</a:t>
              </a:r>
              <a:br>
                <a:rPr lang="en-US" altLang="zh-CN" sz="2400" b="1" dirty="0">
                  <a:solidFill>
                    <a:srgbClr val="FF0000"/>
                  </a:solidFill>
                </a:rPr>
              </a:br>
              <a:endParaRPr lang="en-US" altLang="zh-CN" sz="2400" b="1" dirty="0">
                <a:solidFill>
                  <a:schemeClr val="bg2"/>
                </a:solidFill>
              </a:endParaRPr>
            </a:p>
          </p:txBody>
        </p:sp>
      </p:grpSp>
      <p:sp>
        <p:nvSpPr>
          <p:cNvPr id="12" name="Rectangle 3"/>
          <p:cNvSpPr>
            <a:spLocks noChangeArrowheads="1"/>
          </p:cNvSpPr>
          <p:nvPr/>
        </p:nvSpPr>
        <p:spPr bwMode="auto">
          <a:xfrm>
            <a:off x="611522" y="2191599"/>
            <a:ext cx="6062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当变量被定义后，就具有了以下三个属性：</a:t>
            </a:r>
          </a:p>
        </p:txBody>
      </p:sp>
      <p:sp>
        <p:nvSpPr>
          <p:cNvPr id="13" name="Rectangle 4"/>
          <p:cNvSpPr>
            <a:spLocks noChangeArrowheads="1"/>
          </p:cNvSpPr>
          <p:nvPr/>
        </p:nvSpPr>
        <p:spPr bwMode="auto">
          <a:xfrm>
            <a:off x="874458" y="2690699"/>
            <a:ext cx="3858455"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）段属性</a:t>
            </a:r>
            <a:r>
              <a:rPr lang="en-US" altLang="zh-CN" sz="2400" b="1" dirty="0">
                <a:solidFill>
                  <a:schemeClr val="bg2"/>
                </a:solidFill>
              </a:rPr>
              <a:t>(SEGMENT)</a:t>
            </a:r>
            <a:endParaRPr lang="zh-CN" altLang="en-US" sz="2400" b="1" dirty="0">
              <a:solidFill>
                <a:schemeClr val="bg2"/>
              </a:solidFill>
            </a:endParaRPr>
          </a:p>
        </p:txBody>
      </p:sp>
      <p:sp>
        <p:nvSpPr>
          <p:cNvPr id="14" name="Rectangle 5"/>
          <p:cNvSpPr>
            <a:spLocks noChangeArrowheads="1"/>
          </p:cNvSpPr>
          <p:nvPr/>
        </p:nvSpPr>
        <p:spPr bwMode="auto">
          <a:xfrm>
            <a:off x="874458" y="3189799"/>
            <a:ext cx="4895899"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它表示变量存放在哪一个逻辑段中</a:t>
            </a:r>
          </a:p>
        </p:txBody>
      </p:sp>
      <p:sp>
        <p:nvSpPr>
          <p:cNvPr id="15" name="Rectangle 8"/>
          <p:cNvSpPr>
            <a:spLocks noChangeArrowheads="1"/>
          </p:cNvSpPr>
          <p:nvPr/>
        </p:nvSpPr>
        <p:spPr bwMode="auto">
          <a:xfrm>
            <a:off x="723106" y="3711047"/>
            <a:ext cx="8001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000" b="1" dirty="0"/>
              <a:t>例如上面例子中的变量</a:t>
            </a:r>
            <a:r>
              <a:rPr lang="en-US" altLang="zh-CN" sz="2000" b="1" dirty="0"/>
              <a:t>DATA1</a:t>
            </a:r>
            <a:r>
              <a:rPr lang="zh-CN" altLang="en-US" sz="2000" b="1" dirty="0"/>
              <a:t>、</a:t>
            </a:r>
            <a:r>
              <a:rPr lang="en-US" altLang="zh-CN" sz="2000" b="1" dirty="0"/>
              <a:t>DATA2</a:t>
            </a:r>
            <a:r>
              <a:rPr lang="zh-CN" altLang="en-US" sz="2000" b="1" dirty="0"/>
              <a:t>和</a:t>
            </a:r>
            <a:r>
              <a:rPr lang="en-US" altLang="zh-CN" sz="2000" b="1" dirty="0"/>
              <a:t>DATA3</a:t>
            </a:r>
            <a:r>
              <a:rPr lang="zh-CN" altLang="en-US" sz="2000" b="1" dirty="0"/>
              <a:t>三个变量都存放在数据段中。</a:t>
            </a:r>
          </a:p>
        </p:txBody>
      </p:sp>
      <p:sp>
        <p:nvSpPr>
          <p:cNvPr id="11" name="Rectangle 2"/>
          <p:cNvSpPr>
            <a:spLocks noChangeArrowheads="1"/>
          </p:cNvSpPr>
          <p:nvPr/>
        </p:nvSpPr>
        <p:spPr bwMode="auto">
          <a:xfrm>
            <a:off x="874458" y="4914322"/>
            <a:ext cx="6153629" cy="430887"/>
          </a:xfrm>
          <a:prstGeom prst="rect">
            <a:avLst/>
          </a:prstGeom>
          <a:solidFill>
            <a:schemeClr val="accent2"/>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200" b="1" dirty="0"/>
              <a:t>表示变量所在位置与段起始点之间的字节数</a:t>
            </a:r>
          </a:p>
        </p:txBody>
      </p:sp>
      <p:sp>
        <p:nvSpPr>
          <p:cNvPr id="16" name="Rectangle 6"/>
          <p:cNvSpPr>
            <a:spLocks noChangeArrowheads="1"/>
          </p:cNvSpPr>
          <p:nvPr/>
        </p:nvSpPr>
        <p:spPr bwMode="auto">
          <a:xfrm>
            <a:off x="874458" y="4366228"/>
            <a:ext cx="4318811"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）偏移量属性（</a:t>
            </a:r>
            <a:r>
              <a:rPr lang="en-US" altLang="zh-CN" sz="2400" b="1" dirty="0">
                <a:solidFill>
                  <a:schemeClr val="bg2"/>
                </a:solidFill>
              </a:rPr>
              <a:t>OFFSET</a:t>
            </a:r>
            <a:r>
              <a:rPr lang="zh-CN" altLang="en-US" sz="2400" b="1" dirty="0">
                <a:solidFill>
                  <a:schemeClr val="bg2"/>
                </a:solidFill>
              </a:rPr>
              <a:t>）</a:t>
            </a:r>
          </a:p>
        </p:txBody>
      </p:sp>
      <p:sp>
        <p:nvSpPr>
          <p:cNvPr id="17" name="Rectangle 7"/>
          <p:cNvSpPr>
            <a:spLocks noChangeArrowheads="1"/>
          </p:cNvSpPr>
          <p:nvPr/>
        </p:nvSpPr>
        <p:spPr bwMode="auto">
          <a:xfrm>
            <a:off x="726069" y="6338417"/>
            <a:ext cx="6366212"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latin typeface="宋体" pitchFamily="2" charset="-122"/>
              </a:rPr>
              <a:t>段属性</a:t>
            </a:r>
            <a:r>
              <a:rPr lang="zh-CN" altLang="en-US" sz="2400" b="1" dirty="0">
                <a:latin typeface="宋体" pitchFamily="2" charset="-122"/>
              </a:rPr>
              <a:t>和</a:t>
            </a:r>
            <a:r>
              <a:rPr lang="zh-CN" altLang="en-US" sz="2400" b="1" dirty="0">
                <a:solidFill>
                  <a:schemeClr val="hlink"/>
                </a:solidFill>
                <a:latin typeface="宋体" pitchFamily="2" charset="-122"/>
              </a:rPr>
              <a:t>偏移量属性</a:t>
            </a:r>
            <a:r>
              <a:rPr lang="zh-CN" altLang="en-US" sz="2400" b="1" dirty="0">
                <a:latin typeface="宋体" pitchFamily="2" charset="-122"/>
              </a:rPr>
              <a:t>就构造了变量的逻辑地址</a:t>
            </a:r>
          </a:p>
        </p:txBody>
      </p:sp>
      <p:sp>
        <p:nvSpPr>
          <p:cNvPr id="18" name="Rectangle 9"/>
          <p:cNvSpPr>
            <a:spLocks noChangeArrowheads="1"/>
          </p:cNvSpPr>
          <p:nvPr/>
        </p:nvSpPr>
        <p:spPr bwMode="auto">
          <a:xfrm>
            <a:off x="758615" y="5403263"/>
            <a:ext cx="8001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000" b="1" dirty="0"/>
              <a:t>上例中，变量</a:t>
            </a:r>
            <a:r>
              <a:rPr lang="en-US" altLang="zh-CN" sz="2000" b="1" dirty="0"/>
              <a:t>DATA1</a:t>
            </a:r>
            <a:r>
              <a:rPr lang="zh-CN" altLang="en-US" sz="2000" b="1" dirty="0"/>
              <a:t>的偏移量为</a:t>
            </a:r>
            <a:r>
              <a:rPr lang="en-US" altLang="zh-CN" sz="2000" b="1" dirty="0"/>
              <a:t>0</a:t>
            </a:r>
            <a:r>
              <a:rPr lang="zh-CN" altLang="en-US" sz="2000" b="1" dirty="0"/>
              <a:t>，</a:t>
            </a:r>
            <a:r>
              <a:rPr lang="en-US" altLang="zh-CN" sz="2000" b="1" dirty="0"/>
              <a:t>DATA2</a:t>
            </a:r>
            <a:r>
              <a:rPr lang="zh-CN" altLang="en-US" sz="2000" b="1" dirty="0"/>
              <a:t>为</a:t>
            </a:r>
            <a:r>
              <a:rPr lang="en-US" altLang="zh-CN" sz="2000" b="1" dirty="0"/>
              <a:t>1</a:t>
            </a:r>
            <a:r>
              <a:rPr lang="zh-CN" altLang="en-US" sz="2000" b="1" dirty="0"/>
              <a:t>，</a:t>
            </a:r>
            <a:r>
              <a:rPr lang="en-US" altLang="zh-CN" sz="2000" b="1" dirty="0"/>
              <a:t>DATA3</a:t>
            </a:r>
            <a:r>
              <a:rPr lang="zh-CN" altLang="en-US" sz="2000" b="1" dirty="0"/>
              <a:t>为</a:t>
            </a:r>
            <a:r>
              <a:rPr lang="en-US" altLang="zh-CN" sz="2000" b="1" dirty="0"/>
              <a:t>3</a:t>
            </a:r>
            <a:r>
              <a:rPr lang="zh-CN" altLang="en-US" sz="2000" b="1" dirty="0"/>
              <a:t>。</a:t>
            </a:r>
            <a:endParaRPr lang="en-US" altLang="zh-CN" sz="2000" b="1" dirty="0"/>
          </a:p>
          <a:p>
            <a:pPr eaLnBrk="1" hangingPunct="1"/>
            <a:r>
              <a:rPr lang="zh-CN" altLang="en-US" sz="2000" b="1" dirty="0"/>
              <a:t>在平坦模式，由于各个逻辑段的起始地址重合，各逻辑段的数据起始地址由系统指定，因此不能用这样的方法确定。</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8">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8">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12" grpId="0" autoUpdateAnimBg="0"/>
      <p:bldP spid="13" grpId="0" animBg="1" autoUpdateAnimBg="0"/>
      <p:bldP spid="14" grpId="0" animBg="1" autoUpdateAnimBg="0"/>
      <p:bldP spid="15" grpId="0" autoUpdateAnimBg="0"/>
      <p:bldP spid="11" grpId="0" animBg="1" autoUpdateAnimBg="0"/>
      <p:bldP spid="16" grpId="0" animBg="1" autoUpdateAnimBg="0"/>
      <p:bldP spid="17" grpId="0" animBg="1" autoUpdateAnimBg="0"/>
      <p:bldP spid="1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CE73F761-F78A-4509-9825-9FD96ACFD2DB}" type="slidenum">
              <a:rPr lang="en-US" altLang="zh-CN" sz="1400">
                <a:solidFill>
                  <a:schemeClr val="bg2"/>
                </a:solidFill>
              </a:rPr>
              <a:pPr algn="r" eaLnBrk="1" hangingPunct="1"/>
              <a:t>15</a:t>
            </a:fld>
            <a:endParaRPr lang="en-US" altLang="zh-CN" sz="1400">
              <a:solidFill>
                <a:schemeClr val="bg2"/>
              </a:solidFill>
            </a:endParaRPr>
          </a:p>
        </p:txBody>
      </p:sp>
      <p:sp>
        <p:nvSpPr>
          <p:cNvPr id="11" name="Rectangle 2"/>
          <p:cNvSpPr>
            <a:spLocks noChangeArrowheads="1"/>
          </p:cNvSpPr>
          <p:nvPr/>
        </p:nvSpPr>
        <p:spPr bwMode="auto">
          <a:xfrm>
            <a:off x="509252" y="753835"/>
            <a:ext cx="4680520"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Aft>
                <a:spcPts val="600"/>
              </a:spcAft>
              <a:buClr>
                <a:srgbClr val="C00000"/>
              </a:buClr>
            </a:pPr>
            <a:r>
              <a:rPr lang="zh-CN" altLang="en-US" sz="2400" b="1" dirty="0">
                <a:solidFill>
                  <a:schemeClr val="bg2"/>
                </a:solidFill>
              </a:rPr>
              <a:t>表示变量占用存储单元的字节数</a:t>
            </a:r>
            <a:endParaRPr lang="en-US" altLang="zh-CN" sz="2400" b="1" dirty="0">
              <a:solidFill>
                <a:schemeClr val="bg2"/>
              </a:solidFill>
            </a:endParaRPr>
          </a:p>
        </p:txBody>
      </p:sp>
      <p:sp>
        <p:nvSpPr>
          <p:cNvPr id="12" name="Rectangle 3"/>
          <p:cNvSpPr>
            <a:spLocks noChangeArrowheads="1"/>
          </p:cNvSpPr>
          <p:nvPr/>
        </p:nvSpPr>
        <p:spPr bwMode="auto">
          <a:xfrm>
            <a:off x="467544" y="260648"/>
            <a:ext cx="2194832"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3</a:t>
            </a:r>
            <a:r>
              <a:rPr lang="zh-CN" altLang="en-US" sz="2400" b="1" dirty="0">
                <a:solidFill>
                  <a:schemeClr val="bg2"/>
                </a:solidFill>
              </a:rPr>
              <a:t>）类型属性</a:t>
            </a:r>
          </a:p>
        </p:txBody>
      </p:sp>
      <p:sp>
        <p:nvSpPr>
          <p:cNvPr id="13" name="Rectangle 2"/>
          <p:cNvSpPr>
            <a:spLocks noChangeArrowheads="1"/>
          </p:cNvSpPr>
          <p:nvPr/>
        </p:nvSpPr>
        <p:spPr bwMode="auto">
          <a:xfrm>
            <a:off x="551218" y="1247022"/>
            <a:ext cx="5433842" cy="2769989"/>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Aft>
                <a:spcPts val="600"/>
              </a:spcAft>
              <a:buClr>
                <a:srgbClr val="C00000"/>
              </a:buClr>
            </a:pPr>
            <a:r>
              <a:rPr lang="zh-CN" altLang="en-US" sz="2400" b="1" dirty="0">
                <a:solidFill>
                  <a:schemeClr val="bg2"/>
                </a:solidFill>
              </a:rPr>
              <a:t>例如</a:t>
            </a:r>
            <a:endParaRPr lang="en-US" altLang="zh-CN" sz="2400" b="1" dirty="0">
              <a:solidFill>
                <a:schemeClr val="bg2"/>
              </a:solidFill>
            </a:endParaRPr>
          </a:p>
          <a:p>
            <a:pPr marL="342900" indent="-342900" eaLnBrk="1" hangingPunct="1">
              <a:spcAft>
                <a:spcPts val="600"/>
              </a:spcAft>
              <a:buClr>
                <a:srgbClr val="C00000"/>
              </a:buClr>
              <a:buFont typeface="Wingdings" panose="05000000000000000000" pitchFamily="2" charset="2"/>
              <a:buChar char="u"/>
            </a:pPr>
            <a:r>
              <a:rPr lang="en-US" altLang="zh-CN" sz="2400" b="1" dirty="0">
                <a:solidFill>
                  <a:schemeClr val="bg2"/>
                </a:solidFill>
              </a:rPr>
              <a:t>BYTE</a:t>
            </a:r>
            <a:r>
              <a:rPr lang="zh-CN" altLang="en-US" sz="2400" b="1" dirty="0">
                <a:solidFill>
                  <a:schemeClr val="bg2"/>
                </a:solidFill>
              </a:rPr>
              <a:t>指令定义的变量为</a:t>
            </a:r>
            <a:r>
              <a:rPr lang="en-US" altLang="zh-CN" sz="2400" b="1" dirty="0">
                <a:solidFill>
                  <a:schemeClr val="bg2"/>
                </a:solidFill>
              </a:rPr>
              <a:t>1</a:t>
            </a:r>
            <a:r>
              <a:rPr lang="zh-CN" altLang="en-US" sz="2400" b="1" dirty="0">
                <a:solidFill>
                  <a:schemeClr val="bg2"/>
                </a:solidFill>
              </a:rPr>
              <a:t>字节</a:t>
            </a:r>
            <a:endParaRPr lang="en-US" altLang="zh-CN" sz="2400" b="1" dirty="0">
              <a:solidFill>
                <a:schemeClr val="bg2"/>
              </a:solidFill>
            </a:endParaRPr>
          </a:p>
          <a:p>
            <a:pPr marL="342900" indent="-342900" eaLnBrk="1" hangingPunct="1">
              <a:spcAft>
                <a:spcPts val="1200"/>
              </a:spcAft>
              <a:buClr>
                <a:srgbClr val="C00000"/>
              </a:buClr>
              <a:buFont typeface="Wingdings" panose="05000000000000000000" pitchFamily="2" charset="2"/>
              <a:buChar char="u"/>
            </a:pPr>
            <a:r>
              <a:rPr lang="en-US" altLang="zh-CN" sz="2400" b="1" dirty="0">
                <a:solidFill>
                  <a:schemeClr val="bg2"/>
                </a:solidFill>
              </a:rPr>
              <a:t>WORD</a:t>
            </a:r>
            <a:r>
              <a:rPr lang="zh-CN" altLang="en-US" sz="2400" b="1" dirty="0">
                <a:solidFill>
                  <a:schemeClr val="bg2"/>
                </a:solidFill>
              </a:rPr>
              <a:t>定义的变量为字（</a:t>
            </a:r>
            <a:r>
              <a:rPr lang="en-US" altLang="zh-CN" sz="2400" b="1" dirty="0">
                <a:solidFill>
                  <a:schemeClr val="bg2"/>
                </a:solidFill>
              </a:rPr>
              <a:t>2</a:t>
            </a:r>
            <a:r>
              <a:rPr lang="zh-CN" altLang="en-US" sz="2400" b="1" dirty="0">
                <a:solidFill>
                  <a:schemeClr val="bg2"/>
                </a:solidFill>
              </a:rPr>
              <a:t>字节）</a:t>
            </a:r>
            <a:endParaRPr lang="en-US" altLang="zh-CN" sz="2400" b="1" dirty="0">
              <a:solidFill>
                <a:schemeClr val="bg2"/>
              </a:solidFill>
            </a:endParaRPr>
          </a:p>
          <a:p>
            <a:pPr marL="342900" indent="-342900" eaLnBrk="1" hangingPunct="1">
              <a:spcAft>
                <a:spcPts val="600"/>
              </a:spcAft>
              <a:buClr>
                <a:srgbClr val="C00000"/>
              </a:buClr>
              <a:buFont typeface="Wingdings" panose="05000000000000000000" pitchFamily="2" charset="2"/>
              <a:buChar char="u"/>
            </a:pPr>
            <a:r>
              <a:rPr lang="en-US" altLang="zh-CN" sz="2400" b="1" dirty="0">
                <a:solidFill>
                  <a:schemeClr val="bg2"/>
                </a:solidFill>
              </a:rPr>
              <a:t>DWORD</a:t>
            </a:r>
            <a:r>
              <a:rPr lang="zh-CN" altLang="en-US" sz="2400" b="1" dirty="0">
                <a:solidFill>
                  <a:schemeClr val="bg2"/>
                </a:solidFill>
              </a:rPr>
              <a:t>定义的为双字（</a:t>
            </a:r>
            <a:r>
              <a:rPr lang="en-US" altLang="zh-CN" sz="2400" b="1" dirty="0">
                <a:solidFill>
                  <a:schemeClr val="bg2"/>
                </a:solidFill>
              </a:rPr>
              <a:t>4</a:t>
            </a:r>
            <a:r>
              <a:rPr lang="zh-CN" altLang="en-US" sz="2400" b="1" dirty="0">
                <a:solidFill>
                  <a:schemeClr val="bg2"/>
                </a:solidFill>
              </a:rPr>
              <a:t>字节）</a:t>
            </a:r>
            <a:endParaRPr lang="en-US" altLang="zh-CN" sz="2400" b="1" dirty="0">
              <a:solidFill>
                <a:schemeClr val="bg2"/>
              </a:solidFill>
            </a:endParaRPr>
          </a:p>
          <a:p>
            <a:pPr marL="342900" indent="-342900" eaLnBrk="1" hangingPunct="1">
              <a:spcAft>
                <a:spcPts val="600"/>
              </a:spcAft>
              <a:buClr>
                <a:srgbClr val="C00000"/>
              </a:buClr>
              <a:buFont typeface="Wingdings" panose="05000000000000000000" pitchFamily="2" charset="2"/>
              <a:buChar char="u"/>
            </a:pPr>
            <a:r>
              <a:rPr lang="en-US" altLang="zh-CN" sz="2400" b="1" dirty="0">
                <a:solidFill>
                  <a:schemeClr val="bg2"/>
                </a:solidFill>
              </a:rPr>
              <a:t>DQ</a:t>
            </a:r>
            <a:r>
              <a:rPr lang="zh-CN" altLang="en-US" sz="2400" b="1" dirty="0">
                <a:solidFill>
                  <a:schemeClr val="bg2"/>
                </a:solidFill>
              </a:rPr>
              <a:t>定义的为</a:t>
            </a:r>
            <a:r>
              <a:rPr lang="en-US" altLang="zh-CN" sz="2400" b="1" dirty="0">
                <a:solidFill>
                  <a:schemeClr val="bg2"/>
                </a:solidFill>
              </a:rPr>
              <a:t>4</a:t>
            </a:r>
            <a:r>
              <a:rPr lang="zh-CN" altLang="en-US" sz="2400" b="1" dirty="0">
                <a:solidFill>
                  <a:schemeClr val="bg2"/>
                </a:solidFill>
              </a:rPr>
              <a:t>字（</a:t>
            </a:r>
            <a:r>
              <a:rPr lang="en-US" altLang="zh-CN" sz="2400" b="1" dirty="0">
                <a:solidFill>
                  <a:schemeClr val="bg2"/>
                </a:solidFill>
              </a:rPr>
              <a:t>8</a:t>
            </a:r>
            <a:r>
              <a:rPr lang="zh-CN" altLang="en-US" sz="2400" b="1" dirty="0">
                <a:solidFill>
                  <a:schemeClr val="bg2"/>
                </a:solidFill>
              </a:rPr>
              <a:t>字节）</a:t>
            </a:r>
            <a:endParaRPr lang="en-US" altLang="zh-CN" sz="2400" b="1" dirty="0">
              <a:solidFill>
                <a:schemeClr val="bg2"/>
              </a:solidFill>
            </a:endParaRPr>
          </a:p>
          <a:p>
            <a:pPr marL="342900" indent="-342900" eaLnBrk="1" hangingPunct="1">
              <a:spcAft>
                <a:spcPts val="600"/>
              </a:spcAft>
              <a:buClr>
                <a:srgbClr val="C00000"/>
              </a:buClr>
              <a:buFont typeface="Wingdings" panose="05000000000000000000" pitchFamily="2" charset="2"/>
              <a:buChar char="u"/>
            </a:pPr>
            <a:r>
              <a:rPr lang="en-US" altLang="zh-CN" sz="2400" b="1" dirty="0">
                <a:solidFill>
                  <a:schemeClr val="bg2"/>
                </a:solidFill>
              </a:rPr>
              <a:t>DT</a:t>
            </a:r>
            <a:r>
              <a:rPr lang="zh-CN" altLang="en-US" sz="2400" b="1" dirty="0">
                <a:solidFill>
                  <a:schemeClr val="bg2"/>
                </a:solidFill>
              </a:rPr>
              <a:t>定义的为</a:t>
            </a:r>
            <a:r>
              <a:rPr lang="en-US" altLang="zh-CN" sz="2400" b="1" dirty="0">
                <a:solidFill>
                  <a:schemeClr val="bg2"/>
                </a:solidFill>
              </a:rPr>
              <a:t>5</a:t>
            </a:r>
            <a:r>
              <a:rPr lang="zh-CN" altLang="en-US" sz="2400" b="1" dirty="0">
                <a:solidFill>
                  <a:schemeClr val="bg2"/>
                </a:solidFill>
              </a:rPr>
              <a:t>字（</a:t>
            </a:r>
            <a:r>
              <a:rPr lang="en-US" altLang="zh-CN" sz="2400" b="1" dirty="0">
                <a:solidFill>
                  <a:schemeClr val="bg2"/>
                </a:solidFill>
              </a:rPr>
              <a:t>10</a:t>
            </a:r>
            <a:r>
              <a:rPr lang="zh-CN" altLang="en-US" sz="2400" b="1" dirty="0">
                <a:solidFill>
                  <a:schemeClr val="bg2"/>
                </a:solidFill>
              </a:rPr>
              <a:t>字节）</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A27EAE0-3196-434F-B826-A7F63B95E3BB}" type="slidenum">
              <a:rPr lang="en-US" altLang="zh-CN" sz="1400">
                <a:solidFill>
                  <a:schemeClr val="bg2"/>
                </a:solidFill>
              </a:rPr>
              <a:pPr algn="r" eaLnBrk="1" hangingPunct="1"/>
              <a:t>16</a:t>
            </a:fld>
            <a:endParaRPr lang="en-US" altLang="zh-CN" sz="1400">
              <a:solidFill>
                <a:schemeClr val="bg2"/>
              </a:solidFill>
            </a:endParaRPr>
          </a:p>
        </p:txBody>
      </p:sp>
      <p:sp>
        <p:nvSpPr>
          <p:cNvPr id="26627" name="Rectangle 2"/>
          <p:cNvSpPr>
            <a:spLocks noChangeArrowheads="1"/>
          </p:cNvSpPr>
          <p:nvPr/>
        </p:nvSpPr>
        <p:spPr bwMode="auto">
          <a:xfrm>
            <a:off x="695109" y="3293734"/>
            <a:ext cx="8077200" cy="1200329"/>
          </a:xfrm>
          <a:prstGeom prst="rect">
            <a:avLst/>
          </a:prstGeom>
          <a:solidFill>
            <a:schemeClr val="bg1"/>
          </a:solidFill>
          <a:ln>
            <a:no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例如：</a:t>
            </a:r>
            <a:r>
              <a:rPr lang="en-US" altLang="zh-CN" sz="2400" b="1" dirty="0">
                <a:solidFill>
                  <a:schemeClr val="bg2"/>
                </a:solidFill>
              </a:rPr>
              <a:t>DA-BYTE  DB  </a:t>
            </a:r>
            <a:r>
              <a:rPr lang="zh-CN" altLang="en-US" sz="2400" b="1" dirty="0">
                <a:solidFill>
                  <a:schemeClr val="bg2"/>
                </a:solidFill>
              </a:rPr>
              <a:t>？，？，？</a:t>
            </a:r>
          </a:p>
          <a:p>
            <a:pPr eaLnBrk="1" hangingPunct="1"/>
            <a:r>
              <a:rPr lang="zh-CN" altLang="en-US" sz="2400" b="1" dirty="0">
                <a:solidFill>
                  <a:schemeClr val="bg2"/>
                </a:solidFill>
              </a:rPr>
              <a:t>表示让汇编程序分配三个字节存储单元。这些存储单元在使用之前没有赋值，则</a:t>
            </a:r>
            <a:r>
              <a:rPr lang="zh-CN" altLang="en-US" sz="2400" b="1" dirty="0">
                <a:solidFill>
                  <a:srgbClr val="FF0000"/>
                </a:solidFill>
              </a:rPr>
              <a:t>它们的值为</a:t>
            </a:r>
            <a:r>
              <a:rPr lang="en-US" altLang="zh-CN" sz="2400" b="1" dirty="0">
                <a:solidFill>
                  <a:srgbClr val="FF0000"/>
                </a:solidFill>
              </a:rPr>
              <a:t>0—</a:t>
            </a:r>
            <a:r>
              <a:rPr lang="zh-CN" altLang="en-US" sz="2400" b="1" dirty="0">
                <a:solidFill>
                  <a:srgbClr val="FF0000"/>
                </a:solidFill>
              </a:rPr>
              <a:t>若初值为</a:t>
            </a:r>
            <a:r>
              <a:rPr lang="en-US" altLang="zh-CN" sz="2400" b="1" dirty="0">
                <a:solidFill>
                  <a:srgbClr val="FF0000"/>
                </a:solidFill>
              </a:rPr>
              <a:t>0</a:t>
            </a:r>
            <a:r>
              <a:rPr lang="zh-CN" altLang="en-US" sz="2400" b="1" dirty="0">
                <a:solidFill>
                  <a:srgbClr val="FF0000"/>
                </a:solidFill>
              </a:rPr>
              <a:t>都可用？</a:t>
            </a:r>
            <a:r>
              <a:rPr lang="zh-CN" altLang="en-US" sz="2400" b="1" dirty="0">
                <a:solidFill>
                  <a:schemeClr val="bg2"/>
                </a:solidFill>
              </a:rPr>
              <a:t>。</a:t>
            </a:r>
          </a:p>
        </p:txBody>
      </p:sp>
      <p:sp>
        <p:nvSpPr>
          <p:cNvPr id="26629" name="Rectangle 4"/>
          <p:cNvSpPr>
            <a:spLocks noChangeArrowheads="1"/>
          </p:cNvSpPr>
          <p:nvPr/>
        </p:nvSpPr>
        <p:spPr bwMode="auto">
          <a:xfrm>
            <a:off x="550461" y="2783807"/>
            <a:ext cx="5288627"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）？表达式：</a:t>
            </a:r>
            <a:r>
              <a:rPr lang="zh-CN" altLang="en-US" sz="2400" b="1" dirty="0"/>
              <a:t>表示不特意预置初值</a:t>
            </a:r>
            <a:endParaRPr lang="zh-CN" altLang="en-US" sz="2400" b="1" dirty="0">
              <a:solidFill>
                <a:schemeClr val="bg2"/>
              </a:solidFill>
            </a:endParaRPr>
          </a:p>
        </p:txBody>
      </p:sp>
      <p:sp>
        <p:nvSpPr>
          <p:cNvPr id="26630" name="Rectangle 5"/>
          <p:cNvSpPr>
            <a:spLocks noChangeArrowheads="1"/>
          </p:cNvSpPr>
          <p:nvPr/>
        </p:nvSpPr>
        <p:spPr bwMode="auto">
          <a:xfrm>
            <a:off x="545526" y="5013176"/>
            <a:ext cx="7848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zh-CN" altLang="en-US" sz="2400" b="1" dirty="0">
                <a:solidFill>
                  <a:schemeClr val="bg2"/>
                </a:solidFill>
              </a:rPr>
              <a:t>对于</a:t>
            </a:r>
            <a:r>
              <a:rPr lang="en-US" altLang="zh-CN" sz="2400" b="1" dirty="0"/>
              <a:t>DB</a:t>
            </a:r>
            <a:r>
              <a:rPr lang="zh-CN" altLang="en-US" sz="2400" b="1" dirty="0"/>
              <a:t>伪指令：</a:t>
            </a:r>
            <a:endParaRPr lang="zh-CN" altLang="en-US" sz="2400" b="1" dirty="0">
              <a:solidFill>
                <a:schemeClr val="bg2"/>
              </a:solidFill>
            </a:endParaRPr>
          </a:p>
          <a:p>
            <a:pPr marL="720000" lvl="1" indent="-342900" eaLnBrk="1" hangingPunct="1">
              <a:buClr>
                <a:srgbClr val="C00000"/>
              </a:buClr>
              <a:buFont typeface="Wingdings" panose="05000000000000000000" pitchFamily="2" charset="2"/>
              <a:buChar char="Ø"/>
            </a:pPr>
            <a:r>
              <a:rPr lang="zh-CN" altLang="en-US" sz="2400" b="1" dirty="0"/>
              <a:t>字符串用引号括起来，长度不超过</a:t>
            </a:r>
            <a:r>
              <a:rPr lang="en-US" altLang="zh-CN" sz="2400" b="1" dirty="0"/>
              <a:t>255</a:t>
            </a:r>
            <a:r>
              <a:rPr lang="zh-CN" altLang="en-US" sz="2400" b="1" dirty="0"/>
              <a:t>个字符。</a:t>
            </a:r>
            <a:endParaRPr lang="en-US" altLang="zh-CN" sz="2400" b="1" dirty="0"/>
          </a:p>
          <a:p>
            <a:pPr marL="720000" lvl="1" indent="-342900" eaLnBrk="1" hangingPunct="1">
              <a:buClr>
                <a:srgbClr val="C00000"/>
              </a:buClr>
              <a:buFont typeface="Wingdings" panose="05000000000000000000" pitchFamily="2" charset="2"/>
              <a:buChar char="Ø"/>
            </a:pPr>
            <a:r>
              <a:rPr lang="zh-CN" altLang="en-US" sz="2400" b="1" dirty="0"/>
              <a:t>字符串的每个字符分配一个字节单元，从左到右将各字符的</a:t>
            </a:r>
            <a:r>
              <a:rPr lang="en-US" altLang="zh-CN" sz="2400" b="1" dirty="0"/>
              <a:t>ASCII</a:t>
            </a:r>
            <a:r>
              <a:rPr lang="zh-CN" altLang="en-US" sz="2400" b="1" dirty="0"/>
              <a:t>码以地址递增的顺序依次存放。</a:t>
            </a:r>
          </a:p>
        </p:txBody>
      </p:sp>
      <p:sp>
        <p:nvSpPr>
          <p:cNvPr id="26631" name="Rectangle 6"/>
          <p:cNvSpPr>
            <a:spLocks noChangeArrowheads="1"/>
          </p:cNvSpPr>
          <p:nvPr/>
        </p:nvSpPr>
        <p:spPr bwMode="auto">
          <a:xfrm>
            <a:off x="548772" y="4494063"/>
            <a:ext cx="2813591"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3</a:t>
            </a:r>
            <a:r>
              <a:rPr lang="zh-CN" altLang="en-US" sz="2400" b="1" dirty="0">
                <a:solidFill>
                  <a:schemeClr val="bg2"/>
                </a:solidFill>
              </a:rPr>
              <a:t>）字符串表达式</a:t>
            </a:r>
          </a:p>
        </p:txBody>
      </p:sp>
      <p:sp>
        <p:nvSpPr>
          <p:cNvPr id="8" name="Rectangle 4"/>
          <p:cNvSpPr>
            <a:spLocks noChangeArrowheads="1"/>
          </p:cNvSpPr>
          <p:nvPr/>
        </p:nvSpPr>
        <p:spPr bwMode="auto">
          <a:xfrm>
            <a:off x="686523" y="202971"/>
            <a:ext cx="7178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在变量定义语句中给变量赋初值的方式</a:t>
            </a:r>
          </a:p>
        </p:txBody>
      </p:sp>
      <p:sp>
        <p:nvSpPr>
          <p:cNvPr id="9" name="Rectangle 5"/>
          <p:cNvSpPr>
            <a:spLocks noChangeArrowheads="1"/>
          </p:cNvSpPr>
          <p:nvPr/>
        </p:nvSpPr>
        <p:spPr bwMode="auto">
          <a:xfrm>
            <a:off x="686523" y="1156699"/>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例如：</a:t>
            </a:r>
            <a:endParaRPr lang="en-US" altLang="zh-CN" sz="2400" b="1" dirty="0"/>
          </a:p>
          <a:p>
            <a:pPr eaLnBrk="1" hangingPunct="1"/>
            <a:r>
              <a:rPr lang="en-US" altLang="zh-CN" sz="2400" b="1" dirty="0"/>
              <a:t>DAT1  DB  32</a:t>
            </a:r>
            <a:r>
              <a:rPr lang="zh-CN" altLang="en-US" sz="2400" b="1" dirty="0"/>
              <a:t>，</a:t>
            </a:r>
            <a:r>
              <a:rPr lang="en-US" altLang="zh-CN" sz="2400" b="1" dirty="0"/>
              <a:t>30H</a:t>
            </a:r>
          </a:p>
          <a:p>
            <a:pPr eaLnBrk="1" hangingPunct="1"/>
            <a:r>
              <a:rPr lang="en-US" altLang="zh-CN" sz="2400" b="1" dirty="0"/>
              <a:t>; DAT1</a:t>
            </a:r>
            <a:r>
              <a:rPr lang="zh-CN" altLang="en-US" sz="2400" b="1" dirty="0"/>
              <a:t>的内容为</a:t>
            </a:r>
            <a:r>
              <a:rPr lang="en-US" altLang="zh-CN" sz="2400" b="1" dirty="0"/>
              <a:t>32</a:t>
            </a:r>
            <a:r>
              <a:rPr lang="zh-CN" altLang="en-US" sz="2400" b="1" dirty="0"/>
              <a:t>（</a:t>
            </a:r>
            <a:r>
              <a:rPr lang="en-US" altLang="zh-CN" sz="2400" b="1" dirty="0"/>
              <a:t>20H</a:t>
            </a:r>
            <a:r>
              <a:rPr lang="zh-CN" altLang="en-US" sz="2400" b="1" dirty="0"/>
              <a:t>），</a:t>
            </a:r>
            <a:r>
              <a:rPr lang="en-US" altLang="zh-CN" sz="2400" b="1" dirty="0"/>
              <a:t>DAT1+1</a:t>
            </a:r>
            <a:r>
              <a:rPr lang="zh-CN" altLang="en-US" sz="2400" b="1" dirty="0"/>
              <a:t>单元内容为</a:t>
            </a:r>
            <a:r>
              <a:rPr lang="en-US" altLang="zh-CN" sz="2400" b="1" dirty="0"/>
              <a:t>30H.</a:t>
            </a:r>
          </a:p>
          <a:p>
            <a:pPr eaLnBrk="1" hangingPunct="1"/>
            <a:r>
              <a:rPr lang="en-US" altLang="zh-CN" sz="2400" b="1" dirty="0"/>
              <a:t>DAT2 SBYTE -20 ;DAT2</a:t>
            </a:r>
            <a:r>
              <a:rPr lang="zh-CN" altLang="en-US" sz="2400" b="1" dirty="0"/>
              <a:t>的内容为</a:t>
            </a:r>
            <a:r>
              <a:rPr lang="en-US" altLang="zh-CN" sz="2400" b="1" dirty="0"/>
              <a:t>-20</a:t>
            </a:r>
          </a:p>
        </p:txBody>
      </p:sp>
      <p:sp>
        <p:nvSpPr>
          <p:cNvPr id="10" name="Rectangle 6"/>
          <p:cNvSpPr>
            <a:spLocks noChangeArrowheads="1"/>
          </p:cNvSpPr>
          <p:nvPr/>
        </p:nvSpPr>
        <p:spPr bwMode="auto">
          <a:xfrm>
            <a:off x="562429" y="700932"/>
            <a:ext cx="2504212"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）数值表达式</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down)">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down)">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wipe(down)">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wipe(down)">
                                      <p:cBhvr>
                                        <p:cTn id="30" dur="500"/>
                                        <p:tgtEl>
                                          <p:spTgt spid="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663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6630">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66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utoUpdateAnimBg="0"/>
      <p:bldP spid="26629" grpId="0" animBg="1" autoUpdateAnimBg="0"/>
      <p:bldP spid="26630" grpId="0" uiExpand="1" build="p" autoUpdateAnimBg="0"/>
      <p:bldP spid="26631" grpId="0" animBg="1" autoUpdateAnimBg="0"/>
      <p:bldP spid="8" grpId="0" autoUpdateAnimBg="0"/>
      <p:bldP spid="9" grpId="0" build="p"/>
      <p:bldP spid="1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90631F9-B0D5-45CD-820C-F2CD01201FFB}" type="slidenum">
              <a:rPr lang="en-US" altLang="zh-CN" sz="1400">
                <a:solidFill>
                  <a:schemeClr val="bg2"/>
                </a:solidFill>
              </a:rPr>
              <a:pPr algn="r" eaLnBrk="1" hangingPunct="1"/>
              <a:t>17</a:t>
            </a:fld>
            <a:endParaRPr lang="en-US" altLang="zh-CN" sz="1400">
              <a:solidFill>
                <a:schemeClr val="bg2"/>
              </a:solidFill>
            </a:endParaRPr>
          </a:p>
        </p:txBody>
      </p:sp>
      <p:sp>
        <p:nvSpPr>
          <p:cNvPr id="27651" name="Rectangle 3"/>
          <p:cNvSpPr>
            <a:spLocks noChangeArrowheads="1"/>
          </p:cNvSpPr>
          <p:nvPr/>
        </p:nvSpPr>
        <p:spPr bwMode="auto">
          <a:xfrm>
            <a:off x="76720" y="2356730"/>
            <a:ext cx="5791200" cy="830997"/>
          </a:xfrm>
          <a:prstGeom prst="rect">
            <a:avLst/>
          </a:prstGeom>
          <a:solidFill>
            <a:schemeClr val="bg1"/>
          </a:solidFill>
          <a:ln>
            <a:no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zh-CN" altLang="en-US" sz="2400" b="1" dirty="0"/>
              <a:t>对于</a:t>
            </a:r>
            <a:r>
              <a:rPr lang="en-US" altLang="zh-CN" sz="2400" b="1" dirty="0"/>
              <a:t>DW</a:t>
            </a:r>
            <a:r>
              <a:rPr lang="zh-CN" altLang="en-US" sz="2400" b="1" dirty="0"/>
              <a:t>伪指令：给不超过两个字符组成的字符串分配两个字节存储单元。</a:t>
            </a:r>
          </a:p>
        </p:txBody>
      </p:sp>
      <p:sp>
        <p:nvSpPr>
          <p:cNvPr id="27652" name="Rectangle 4"/>
          <p:cNvSpPr>
            <a:spLocks noChangeArrowheads="1"/>
          </p:cNvSpPr>
          <p:nvPr/>
        </p:nvSpPr>
        <p:spPr bwMode="auto">
          <a:xfrm>
            <a:off x="522827" y="4823164"/>
            <a:ext cx="5761038"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例如：</a:t>
            </a:r>
            <a:r>
              <a:rPr lang="en-US" altLang="zh-CN" sz="2400" b="1" dirty="0">
                <a:solidFill>
                  <a:schemeClr val="bg2"/>
                </a:solidFill>
              </a:rPr>
              <a:t>STRING2     DW   ‘AB’, ‘CD’, ’EF’</a:t>
            </a:r>
          </a:p>
        </p:txBody>
      </p:sp>
      <p:sp>
        <p:nvSpPr>
          <p:cNvPr id="27653" name="Rectangle 9"/>
          <p:cNvSpPr>
            <a:spLocks noChangeArrowheads="1"/>
          </p:cNvSpPr>
          <p:nvPr/>
        </p:nvSpPr>
        <p:spPr bwMode="auto">
          <a:xfrm>
            <a:off x="395536" y="696686"/>
            <a:ext cx="4606925" cy="457200"/>
          </a:xfrm>
          <a:prstGeom prst="rect">
            <a:avLst/>
          </a:prstGeom>
          <a:solidFill>
            <a:schemeClr val="bg1"/>
          </a:solidFill>
          <a:ln>
            <a:noFill/>
          </a:ln>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t>例如：</a:t>
            </a:r>
            <a:r>
              <a:rPr lang="en-US" altLang="zh-CN" sz="2400" b="1"/>
              <a:t>STRING1  DB  ‘ABCDEF’</a:t>
            </a:r>
          </a:p>
        </p:txBody>
      </p:sp>
      <p:grpSp>
        <p:nvGrpSpPr>
          <p:cNvPr id="27654" name="Group 6"/>
          <p:cNvGrpSpPr>
            <a:grpSpLocks/>
          </p:cNvGrpSpPr>
          <p:nvPr/>
        </p:nvGrpSpPr>
        <p:grpSpPr bwMode="auto">
          <a:xfrm>
            <a:off x="5867920" y="3619500"/>
            <a:ext cx="3428481" cy="3124200"/>
            <a:chOff x="145" y="0"/>
            <a:chExt cx="1727" cy="1968"/>
          </a:xfrm>
        </p:grpSpPr>
        <p:sp>
          <p:nvSpPr>
            <p:cNvPr id="27655" name="Rectangle 25"/>
            <p:cNvSpPr>
              <a:spLocks noChangeArrowheads="1"/>
            </p:cNvSpPr>
            <p:nvPr/>
          </p:nvSpPr>
          <p:spPr bwMode="auto">
            <a:xfrm>
              <a:off x="912" y="0"/>
              <a:ext cx="576" cy="196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27656" name="Line 26"/>
            <p:cNvSpPr>
              <a:spLocks noChangeShapeType="1"/>
            </p:cNvSpPr>
            <p:nvPr/>
          </p:nvSpPr>
          <p:spPr bwMode="auto">
            <a:xfrm>
              <a:off x="912" y="24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Line 27"/>
            <p:cNvSpPr>
              <a:spLocks noChangeShapeType="1"/>
            </p:cNvSpPr>
            <p:nvPr/>
          </p:nvSpPr>
          <p:spPr bwMode="auto">
            <a:xfrm>
              <a:off x="912" y="48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Line 28"/>
            <p:cNvSpPr>
              <a:spLocks noChangeShapeType="1"/>
            </p:cNvSpPr>
            <p:nvPr/>
          </p:nvSpPr>
          <p:spPr bwMode="auto">
            <a:xfrm>
              <a:off x="912" y="72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Line 29"/>
            <p:cNvSpPr>
              <a:spLocks noChangeShapeType="1"/>
            </p:cNvSpPr>
            <p:nvPr/>
          </p:nvSpPr>
          <p:spPr bwMode="auto">
            <a:xfrm>
              <a:off x="912" y="96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30"/>
            <p:cNvSpPr>
              <a:spLocks noChangeShapeType="1"/>
            </p:cNvSpPr>
            <p:nvPr/>
          </p:nvSpPr>
          <p:spPr bwMode="auto">
            <a:xfrm>
              <a:off x="912" y="115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31"/>
            <p:cNvSpPr>
              <a:spLocks noChangeShapeType="1"/>
            </p:cNvSpPr>
            <p:nvPr/>
          </p:nvSpPr>
          <p:spPr bwMode="auto">
            <a:xfrm>
              <a:off x="912" y="139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32"/>
            <p:cNvSpPr>
              <a:spLocks noChangeShapeType="1"/>
            </p:cNvSpPr>
            <p:nvPr/>
          </p:nvSpPr>
          <p:spPr bwMode="auto">
            <a:xfrm>
              <a:off x="912" y="163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Text Box 33"/>
            <p:cNvSpPr txBox="1">
              <a:spLocks noChangeArrowheads="1"/>
            </p:cNvSpPr>
            <p:nvPr/>
          </p:nvSpPr>
          <p:spPr bwMode="auto">
            <a:xfrm>
              <a:off x="145" y="240"/>
              <a:ext cx="7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t>STRING2</a:t>
              </a:r>
            </a:p>
          </p:txBody>
        </p:sp>
        <p:sp>
          <p:nvSpPr>
            <p:cNvPr id="27664" name="Rectangle 34"/>
            <p:cNvSpPr>
              <a:spLocks noChangeArrowheads="1"/>
            </p:cNvSpPr>
            <p:nvPr/>
          </p:nvSpPr>
          <p:spPr bwMode="auto">
            <a:xfrm>
              <a:off x="1008" y="43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41H</a:t>
              </a:r>
            </a:p>
          </p:txBody>
        </p:sp>
        <p:sp>
          <p:nvSpPr>
            <p:cNvPr id="27665" name="Rectangle 35"/>
            <p:cNvSpPr>
              <a:spLocks noChangeArrowheads="1"/>
            </p:cNvSpPr>
            <p:nvPr/>
          </p:nvSpPr>
          <p:spPr bwMode="auto">
            <a:xfrm>
              <a:off x="1008" y="240"/>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42H</a:t>
              </a:r>
            </a:p>
          </p:txBody>
        </p:sp>
        <p:sp>
          <p:nvSpPr>
            <p:cNvPr id="27666" name="Rectangle 36"/>
            <p:cNvSpPr>
              <a:spLocks noChangeArrowheads="1"/>
            </p:cNvSpPr>
            <p:nvPr/>
          </p:nvSpPr>
          <p:spPr bwMode="auto">
            <a:xfrm>
              <a:off x="1008" y="91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43H</a:t>
              </a:r>
            </a:p>
          </p:txBody>
        </p:sp>
        <p:sp>
          <p:nvSpPr>
            <p:cNvPr id="27667" name="Rectangle 37"/>
            <p:cNvSpPr>
              <a:spLocks noChangeArrowheads="1"/>
            </p:cNvSpPr>
            <p:nvPr/>
          </p:nvSpPr>
          <p:spPr bwMode="auto">
            <a:xfrm>
              <a:off x="1008" y="67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44H</a:t>
              </a:r>
            </a:p>
          </p:txBody>
        </p:sp>
        <p:sp>
          <p:nvSpPr>
            <p:cNvPr id="27668" name="Rectangle 38"/>
            <p:cNvSpPr>
              <a:spLocks noChangeArrowheads="1"/>
            </p:cNvSpPr>
            <p:nvPr/>
          </p:nvSpPr>
          <p:spPr bwMode="auto">
            <a:xfrm>
              <a:off x="1008" y="1344"/>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45H</a:t>
              </a:r>
            </a:p>
          </p:txBody>
        </p:sp>
        <p:sp>
          <p:nvSpPr>
            <p:cNvPr id="27669" name="Rectangle 39"/>
            <p:cNvSpPr>
              <a:spLocks noChangeArrowheads="1"/>
            </p:cNvSpPr>
            <p:nvPr/>
          </p:nvSpPr>
          <p:spPr bwMode="auto">
            <a:xfrm>
              <a:off x="1008" y="1152"/>
              <a:ext cx="3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46H</a:t>
              </a:r>
            </a:p>
          </p:txBody>
        </p:sp>
        <p:sp>
          <p:nvSpPr>
            <p:cNvPr id="27670" name="Text Box 40"/>
            <p:cNvSpPr txBox="1">
              <a:spLocks noChangeArrowheads="1"/>
            </p:cNvSpPr>
            <p:nvPr/>
          </p:nvSpPr>
          <p:spPr bwMode="auto">
            <a:xfrm>
              <a:off x="1440" y="2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‘B’</a:t>
              </a:r>
            </a:p>
          </p:txBody>
        </p:sp>
        <p:sp>
          <p:nvSpPr>
            <p:cNvPr id="27671" name="Text Box 41"/>
            <p:cNvSpPr txBox="1">
              <a:spLocks noChangeArrowheads="1"/>
            </p:cNvSpPr>
            <p:nvPr/>
          </p:nvSpPr>
          <p:spPr bwMode="auto">
            <a:xfrm>
              <a:off x="1451" y="4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‘A’</a:t>
              </a:r>
            </a:p>
          </p:txBody>
        </p:sp>
        <p:sp>
          <p:nvSpPr>
            <p:cNvPr id="27672" name="Text Box 42"/>
            <p:cNvSpPr txBox="1">
              <a:spLocks noChangeArrowheads="1"/>
            </p:cNvSpPr>
            <p:nvPr/>
          </p:nvSpPr>
          <p:spPr bwMode="auto">
            <a:xfrm>
              <a:off x="1440"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‘D’</a:t>
              </a:r>
            </a:p>
          </p:txBody>
        </p:sp>
        <p:sp>
          <p:nvSpPr>
            <p:cNvPr id="27673" name="Text Box 43"/>
            <p:cNvSpPr txBox="1">
              <a:spLocks noChangeArrowheads="1"/>
            </p:cNvSpPr>
            <p:nvPr/>
          </p:nvSpPr>
          <p:spPr bwMode="auto">
            <a:xfrm>
              <a:off x="1440"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‘C’</a:t>
              </a:r>
            </a:p>
          </p:txBody>
        </p:sp>
        <p:sp>
          <p:nvSpPr>
            <p:cNvPr id="27674" name="Text Box 44"/>
            <p:cNvSpPr txBox="1">
              <a:spLocks noChangeArrowheads="1"/>
            </p:cNvSpPr>
            <p:nvPr/>
          </p:nvSpPr>
          <p:spPr bwMode="auto">
            <a:xfrm>
              <a:off x="1440" y="140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‘E’</a:t>
              </a:r>
            </a:p>
          </p:txBody>
        </p:sp>
        <p:sp>
          <p:nvSpPr>
            <p:cNvPr id="27675" name="Text Box 45"/>
            <p:cNvSpPr txBox="1">
              <a:spLocks noChangeArrowheads="1"/>
            </p:cNvSpPr>
            <p:nvPr/>
          </p:nvSpPr>
          <p:spPr bwMode="auto">
            <a:xfrm>
              <a:off x="1451"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‘F’</a:t>
              </a:r>
            </a:p>
          </p:txBody>
        </p:sp>
      </p:grpSp>
      <p:grpSp>
        <p:nvGrpSpPr>
          <p:cNvPr id="27676" name="Group 28"/>
          <p:cNvGrpSpPr>
            <a:grpSpLocks/>
          </p:cNvGrpSpPr>
          <p:nvPr/>
        </p:nvGrpSpPr>
        <p:grpSpPr bwMode="auto">
          <a:xfrm>
            <a:off x="5435600" y="0"/>
            <a:ext cx="3708400" cy="3124200"/>
            <a:chOff x="0" y="0"/>
            <a:chExt cx="1824" cy="1968"/>
          </a:xfrm>
        </p:grpSpPr>
        <p:sp>
          <p:nvSpPr>
            <p:cNvPr id="27677" name="Rectangle 10"/>
            <p:cNvSpPr>
              <a:spLocks noChangeArrowheads="1"/>
            </p:cNvSpPr>
            <p:nvPr/>
          </p:nvSpPr>
          <p:spPr bwMode="auto">
            <a:xfrm>
              <a:off x="912" y="0"/>
              <a:ext cx="576" cy="196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27678" name="Line 11"/>
            <p:cNvSpPr>
              <a:spLocks noChangeShapeType="1"/>
            </p:cNvSpPr>
            <p:nvPr/>
          </p:nvSpPr>
          <p:spPr bwMode="auto">
            <a:xfrm>
              <a:off x="912" y="24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12"/>
            <p:cNvSpPr>
              <a:spLocks noChangeShapeType="1"/>
            </p:cNvSpPr>
            <p:nvPr/>
          </p:nvSpPr>
          <p:spPr bwMode="auto">
            <a:xfrm>
              <a:off x="912" y="48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13"/>
            <p:cNvSpPr>
              <a:spLocks noChangeShapeType="1"/>
            </p:cNvSpPr>
            <p:nvPr/>
          </p:nvSpPr>
          <p:spPr bwMode="auto">
            <a:xfrm>
              <a:off x="912" y="72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Line 14"/>
            <p:cNvSpPr>
              <a:spLocks noChangeShapeType="1"/>
            </p:cNvSpPr>
            <p:nvPr/>
          </p:nvSpPr>
          <p:spPr bwMode="auto">
            <a:xfrm>
              <a:off x="912" y="96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2" name="Line 15"/>
            <p:cNvSpPr>
              <a:spLocks noChangeShapeType="1"/>
            </p:cNvSpPr>
            <p:nvPr/>
          </p:nvSpPr>
          <p:spPr bwMode="auto">
            <a:xfrm>
              <a:off x="912" y="115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Line 16"/>
            <p:cNvSpPr>
              <a:spLocks noChangeShapeType="1"/>
            </p:cNvSpPr>
            <p:nvPr/>
          </p:nvSpPr>
          <p:spPr bwMode="auto">
            <a:xfrm>
              <a:off x="912" y="139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Line 17"/>
            <p:cNvSpPr>
              <a:spLocks noChangeShapeType="1"/>
            </p:cNvSpPr>
            <p:nvPr/>
          </p:nvSpPr>
          <p:spPr bwMode="auto">
            <a:xfrm>
              <a:off x="912" y="163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5" name="Text Box 18"/>
            <p:cNvSpPr txBox="1">
              <a:spLocks noChangeArrowheads="1"/>
            </p:cNvSpPr>
            <p:nvPr/>
          </p:nvSpPr>
          <p:spPr bwMode="auto">
            <a:xfrm>
              <a:off x="1008" y="134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46H </a:t>
              </a:r>
            </a:p>
          </p:txBody>
        </p:sp>
        <p:sp>
          <p:nvSpPr>
            <p:cNvPr id="27686" name="Rectangle 19"/>
            <p:cNvSpPr>
              <a:spLocks noChangeArrowheads="1"/>
            </p:cNvSpPr>
            <p:nvPr/>
          </p:nvSpPr>
          <p:spPr bwMode="auto">
            <a:xfrm>
              <a:off x="1008" y="19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41H</a:t>
              </a:r>
            </a:p>
          </p:txBody>
        </p:sp>
        <p:sp>
          <p:nvSpPr>
            <p:cNvPr id="27687" name="Rectangle 20"/>
            <p:cNvSpPr>
              <a:spLocks noChangeArrowheads="1"/>
            </p:cNvSpPr>
            <p:nvPr/>
          </p:nvSpPr>
          <p:spPr bwMode="auto">
            <a:xfrm>
              <a:off x="1008" y="43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42H</a:t>
              </a:r>
            </a:p>
          </p:txBody>
        </p:sp>
        <p:sp>
          <p:nvSpPr>
            <p:cNvPr id="27688" name="Rectangle 21"/>
            <p:cNvSpPr>
              <a:spLocks noChangeArrowheads="1"/>
            </p:cNvSpPr>
            <p:nvPr/>
          </p:nvSpPr>
          <p:spPr bwMode="auto">
            <a:xfrm>
              <a:off x="1008" y="67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43H</a:t>
              </a:r>
            </a:p>
          </p:txBody>
        </p:sp>
        <p:sp>
          <p:nvSpPr>
            <p:cNvPr id="27689" name="Rectangle 22"/>
            <p:cNvSpPr>
              <a:spLocks noChangeArrowheads="1"/>
            </p:cNvSpPr>
            <p:nvPr/>
          </p:nvSpPr>
          <p:spPr bwMode="auto">
            <a:xfrm>
              <a:off x="1008" y="912"/>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44H</a:t>
              </a:r>
            </a:p>
          </p:txBody>
        </p:sp>
        <p:sp>
          <p:nvSpPr>
            <p:cNvPr id="27690" name="Rectangle 23"/>
            <p:cNvSpPr>
              <a:spLocks noChangeArrowheads="1"/>
            </p:cNvSpPr>
            <p:nvPr/>
          </p:nvSpPr>
          <p:spPr bwMode="auto">
            <a:xfrm>
              <a:off x="1008" y="110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45H</a:t>
              </a:r>
            </a:p>
          </p:txBody>
        </p:sp>
        <p:sp>
          <p:nvSpPr>
            <p:cNvPr id="27691" name="Text Box 24"/>
            <p:cNvSpPr txBox="1">
              <a:spLocks noChangeArrowheads="1"/>
            </p:cNvSpPr>
            <p:nvPr/>
          </p:nvSpPr>
          <p:spPr bwMode="auto">
            <a:xfrm>
              <a:off x="0" y="19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t>STRING1</a:t>
              </a:r>
            </a:p>
          </p:txBody>
        </p:sp>
        <p:sp>
          <p:nvSpPr>
            <p:cNvPr id="27692" name="Text Box 46"/>
            <p:cNvSpPr txBox="1">
              <a:spLocks noChangeArrowheads="1"/>
            </p:cNvSpPr>
            <p:nvPr/>
          </p:nvSpPr>
          <p:spPr bwMode="auto">
            <a:xfrm>
              <a:off x="1440" y="21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 ‘A’</a:t>
              </a:r>
            </a:p>
          </p:txBody>
        </p:sp>
        <p:sp>
          <p:nvSpPr>
            <p:cNvPr id="27693" name="Text Box 47"/>
            <p:cNvSpPr txBox="1">
              <a:spLocks noChangeArrowheads="1"/>
            </p:cNvSpPr>
            <p:nvPr/>
          </p:nvSpPr>
          <p:spPr bwMode="auto">
            <a:xfrm>
              <a:off x="1488" y="4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‘B’</a:t>
              </a:r>
            </a:p>
          </p:txBody>
        </p:sp>
        <p:sp>
          <p:nvSpPr>
            <p:cNvPr id="27694" name="Text Box 48"/>
            <p:cNvSpPr txBox="1">
              <a:spLocks noChangeArrowheads="1"/>
            </p:cNvSpPr>
            <p:nvPr/>
          </p:nvSpPr>
          <p:spPr bwMode="auto">
            <a:xfrm>
              <a:off x="1488" y="6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‘C’</a:t>
              </a:r>
            </a:p>
          </p:txBody>
        </p:sp>
        <p:sp>
          <p:nvSpPr>
            <p:cNvPr id="27695" name="Text Box 49"/>
            <p:cNvSpPr txBox="1">
              <a:spLocks noChangeArrowheads="1"/>
            </p:cNvSpPr>
            <p:nvPr/>
          </p:nvSpPr>
          <p:spPr bwMode="auto">
            <a:xfrm>
              <a:off x="1488" y="9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t>‘D’</a:t>
              </a:r>
            </a:p>
          </p:txBody>
        </p:sp>
        <p:sp>
          <p:nvSpPr>
            <p:cNvPr id="27696" name="Text Box 50"/>
            <p:cNvSpPr txBox="1">
              <a:spLocks noChangeArrowheads="1"/>
            </p:cNvSpPr>
            <p:nvPr/>
          </p:nvSpPr>
          <p:spPr bwMode="auto">
            <a:xfrm>
              <a:off x="1488" y="114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‘E’</a:t>
              </a:r>
            </a:p>
          </p:txBody>
        </p:sp>
        <p:sp>
          <p:nvSpPr>
            <p:cNvPr id="27697" name="Text Box 51"/>
            <p:cNvSpPr txBox="1">
              <a:spLocks noChangeArrowheads="1"/>
            </p:cNvSpPr>
            <p:nvPr/>
          </p:nvSpPr>
          <p:spPr bwMode="auto">
            <a:xfrm>
              <a:off x="1488" y="139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‘F’</a:t>
              </a:r>
            </a:p>
          </p:txBody>
        </p:sp>
      </p:grpSp>
      <p:sp>
        <p:nvSpPr>
          <p:cNvPr id="27698" name="Rectangle 54"/>
          <p:cNvSpPr>
            <a:spLocks noChangeArrowheads="1"/>
          </p:cNvSpPr>
          <p:nvPr/>
        </p:nvSpPr>
        <p:spPr bwMode="auto">
          <a:xfrm>
            <a:off x="156053" y="3208337"/>
            <a:ext cx="5791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注意：</a:t>
            </a:r>
            <a:endParaRPr lang="en-US" altLang="zh-CN" sz="2400" b="1" dirty="0">
              <a:solidFill>
                <a:schemeClr val="hlink"/>
              </a:solidFill>
            </a:endParaRPr>
          </a:p>
          <a:p>
            <a:pPr marL="342900" indent="-342900" eaLnBrk="1" hangingPunct="1">
              <a:buClr>
                <a:srgbClr val="FF0000"/>
              </a:buClr>
              <a:buFont typeface="Wingdings" panose="05000000000000000000" pitchFamily="2" charset="2"/>
              <a:buChar char="u"/>
            </a:pPr>
            <a:r>
              <a:rPr lang="zh-CN" altLang="en-US" sz="2400" b="1" dirty="0"/>
              <a:t>两个字符的存放顺序是前一个字符放在高地址，后一字符放低地址单元。</a:t>
            </a:r>
            <a:endParaRPr lang="en-US" altLang="zh-CN" sz="2400" b="1" dirty="0"/>
          </a:p>
          <a:p>
            <a:pPr marL="342900" indent="-342900" eaLnBrk="1" hangingPunct="1">
              <a:buClr>
                <a:srgbClr val="FF0000"/>
              </a:buClr>
              <a:buFont typeface="Wingdings" panose="05000000000000000000" pitchFamily="2" charset="2"/>
              <a:buChar char="u"/>
            </a:pPr>
            <a:r>
              <a:rPr lang="en-US" altLang="zh-CN" sz="2400" b="1" dirty="0"/>
              <a:t> </a:t>
            </a:r>
            <a:r>
              <a:rPr lang="zh-CN" altLang="en-US" sz="2400" b="1" dirty="0">
                <a:solidFill>
                  <a:srgbClr val="FF0000"/>
                </a:solidFill>
              </a:rPr>
              <a:t>超过两个字符就会出错！</a:t>
            </a:r>
            <a:endParaRPr lang="zh-CN" altLang="en-US" sz="2400" b="1" dirty="0"/>
          </a:p>
        </p:txBody>
      </p:sp>
      <p:sp>
        <p:nvSpPr>
          <p:cNvPr id="2" name="文本框 1">
            <a:extLst>
              <a:ext uri="{FF2B5EF4-FFF2-40B4-BE49-F238E27FC236}">
                <a16:creationId xmlns:a16="http://schemas.microsoft.com/office/drawing/2014/main" id="{7C94CB9B-E501-4334-8C4A-7B8B137AE493}"/>
              </a:ext>
            </a:extLst>
          </p:cNvPr>
          <p:cNvSpPr txBox="1"/>
          <p:nvPr/>
        </p:nvSpPr>
        <p:spPr>
          <a:xfrm>
            <a:off x="6397148" y="32613"/>
            <a:ext cx="1087831" cy="369332"/>
          </a:xfrm>
          <a:prstGeom prst="rect">
            <a:avLst/>
          </a:prstGeom>
          <a:noFill/>
        </p:spPr>
        <p:txBody>
          <a:bodyPr wrap="square" rtlCol="0">
            <a:spAutoFit/>
          </a:bodyPr>
          <a:lstStyle/>
          <a:p>
            <a:r>
              <a:rPr lang="zh-CN" altLang="en-US" sz="1800" b="1" dirty="0">
                <a:solidFill>
                  <a:schemeClr val="bg2"/>
                </a:solidFill>
              </a:rPr>
              <a:t>低地址</a:t>
            </a:r>
          </a:p>
        </p:txBody>
      </p:sp>
      <p:sp>
        <p:nvSpPr>
          <p:cNvPr id="52" name="文本框 51">
            <a:extLst>
              <a:ext uri="{FF2B5EF4-FFF2-40B4-BE49-F238E27FC236}">
                <a16:creationId xmlns:a16="http://schemas.microsoft.com/office/drawing/2014/main" id="{F03C354F-A4CD-4CC5-A357-C0EDA260CD24}"/>
              </a:ext>
            </a:extLst>
          </p:cNvPr>
          <p:cNvSpPr txBox="1"/>
          <p:nvPr/>
        </p:nvSpPr>
        <p:spPr>
          <a:xfrm>
            <a:off x="6412704" y="2729984"/>
            <a:ext cx="1087831" cy="369332"/>
          </a:xfrm>
          <a:prstGeom prst="rect">
            <a:avLst/>
          </a:prstGeom>
          <a:noFill/>
        </p:spPr>
        <p:txBody>
          <a:bodyPr wrap="square" rtlCol="0">
            <a:spAutoFit/>
          </a:bodyPr>
          <a:lstStyle/>
          <a:p>
            <a:r>
              <a:rPr lang="zh-CN" altLang="en-US" sz="1800" b="1" dirty="0">
                <a:solidFill>
                  <a:schemeClr val="bg2"/>
                </a:solidFill>
              </a:rPr>
              <a:t>高地址</a:t>
            </a:r>
          </a:p>
        </p:txBody>
      </p:sp>
      <p:sp>
        <p:nvSpPr>
          <p:cNvPr id="3" name="文本框 2">
            <a:extLst>
              <a:ext uri="{FF2B5EF4-FFF2-40B4-BE49-F238E27FC236}">
                <a16:creationId xmlns:a16="http://schemas.microsoft.com/office/drawing/2014/main" id="{54EA4C27-5590-4269-A42F-3B6577A1D72B}"/>
              </a:ext>
            </a:extLst>
          </p:cNvPr>
          <p:cNvSpPr txBox="1"/>
          <p:nvPr/>
        </p:nvSpPr>
        <p:spPr>
          <a:xfrm>
            <a:off x="123543" y="5524500"/>
            <a:ext cx="6768752" cy="461665"/>
          </a:xfrm>
          <a:prstGeom prst="rect">
            <a:avLst/>
          </a:prstGeom>
          <a:noFill/>
        </p:spPr>
        <p:txBody>
          <a:bodyPr wrap="square" rtlCol="0">
            <a:spAutoFit/>
          </a:bodyPr>
          <a:lstStyle/>
          <a:p>
            <a:pPr marL="342900" indent="-342900">
              <a:buClr>
                <a:srgbClr val="FF0000"/>
              </a:buClr>
              <a:buFont typeface="Wingdings" panose="05000000000000000000" pitchFamily="2" charset="2"/>
              <a:buChar char="u"/>
            </a:pPr>
            <a:r>
              <a:rPr lang="zh-CN" altLang="en-US" sz="2400" b="1" dirty="0">
                <a:solidFill>
                  <a:schemeClr val="bg2"/>
                </a:solidFill>
              </a:rPr>
              <a:t>若字符串只有一个字符则高字节地址单元为</a:t>
            </a:r>
            <a:r>
              <a:rPr lang="en-US" altLang="zh-CN" sz="2400" b="1" dirty="0">
                <a:solidFill>
                  <a:schemeClr val="bg2"/>
                </a:solidFill>
              </a:rPr>
              <a:t>0</a:t>
            </a:r>
            <a:endParaRPr lang="zh-CN" altLang="en-US" sz="2400" b="1" dirty="0">
              <a:solidFill>
                <a:schemeClr val="bg2"/>
              </a:solidFill>
            </a:endParaRP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6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9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9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69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6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76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autoUpdateAnimBg="0"/>
      <p:bldP spid="27652" grpId="0" animBg="1" autoUpdateAnimBg="0"/>
      <p:bldP spid="27653" grpId="0" animBg="1" autoUpdateAnimBg="0"/>
      <p:bldP spid="27698" grpId="0" build="p" autoUpdateAnimBg="0"/>
      <p:bldP spid="2" grpId="0"/>
      <p:bldP spid="5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B393D91D-1C56-41E0-93DF-15939867538E}" type="slidenum">
              <a:rPr lang="en-US" altLang="zh-CN" sz="1400">
                <a:solidFill>
                  <a:schemeClr val="bg2"/>
                </a:solidFill>
              </a:rPr>
              <a:pPr algn="r" eaLnBrk="1" hangingPunct="1"/>
              <a:t>18</a:t>
            </a:fld>
            <a:endParaRPr lang="en-US" altLang="zh-CN" sz="1400">
              <a:solidFill>
                <a:schemeClr val="bg2"/>
              </a:solidFill>
            </a:endParaRPr>
          </a:p>
        </p:txBody>
      </p:sp>
      <p:sp>
        <p:nvSpPr>
          <p:cNvPr id="28675" name="Text Box 53"/>
          <p:cNvSpPr txBox="1">
            <a:spLocks noChangeArrowheads="1"/>
          </p:cNvSpPr>
          <p:nvPr/>
        </p:nvSpPr>
        <p:spPr bwMode="auto">
          <a:xfrm>
            <a:off x="323528" y="3196212"/>
            <a:ext cx="4464496"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r>
              <a:rPr lang="en-US" altLang="zh-CN" sz="2400" b="1" dirty="0">
                <a:solidFill>
                  <a:schemeClr val="bg2"/>
                </a:solidFill>
              </a:rPr>
              <a:t>STRING3  DD    ‘ABCD’</a:t>
            </a:r>
          </a:p>
        </p:txBody>
      </p:sp>
      <p:sp>
        <p:nvSpPr>
          <p:cNvPr id="28676" name="Text Box 54"/>
          <p:cNvSpPr txBox="1">
            <a:spLocks noChangeArrowheads="1"/>
          </p:cNvSpPr>
          <p:nvPr/>
        </p:nvSpPr>
        <p:spPr bwMode="auto">
          <a:xfrm>
            <a:off x="164738" y="4817921"/>
            <a:ext cx="8809488" cy="175432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hlink"/>
                </a:solidFill>
              </a:rPr>
              <a:t>注意</a:t>
            </a:r>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对于有符号定义伪指令</a:t>
            </a:r>
            <a:r>
              <a:rPr lang="en-US" altLang="zh-CN" sz="2400" b="1" dirty="0" err="1">
                <a:solidFill>
                  <a:schemeClr val="bg2"/>
                </a:solidFill>
              </a:rPr>
              <a:t>sbyte</a:t>
            </a:r>
            <a:r>
              <a:rPr lang="zh-CN" altLang="en-US" sz="2400" b="1" dirty="0">
                <a:solidFill>
                  <a:schemeClr val="bg2"/>
                </a:solidFill>
              </a:rPr>
              <a:t>、</a:t>
            </a:r>
            <a:r>
              <a:rPr lang="en-US" altLang="zh-CN" sz="2400" b="1" dirty="0">
                <a:solidFill>
                  <a:schemeClr val="bg2"/>
                </a:solidFill>
              </a:rPr>
              <a:t>sword</a:t>
            </a:r>
            <a:r>
              <a:rPr lang="zh-CN" altLang="en-US" sz="2400" b="1" dirty="0">
                <a:solidFill>
                  <a:schemeClr val="bg2"/>
                </a:solidFill>
              </a:rPr>
              <a:t>和</a:t>
            </a:r>
            <a:r>
              <a:rPr lang="en-US" altLang="zh-CN" sz="2400" b="1" dirty="0" err="1">
                <a:solidFill>
                  <a:schemeClr val="bg2"/>
                </a:solidFill>
              </a:rPr>
              <a:t>sdword</a:t>
            </a:r>
            <a:r>
              <a:rPr lang="zh-CN" altLang="en-US" sz="2400" b="1" dirty="0">
                <a:solidFill>
                  <a:schemeClr val="bg2"/>
                </a:solidFill>
              </a:rPr>
              <a:t>也可以使用字符串初始化，方法同上。</a:t>
            </a:r>
            <a:endParaRPr lang="en-US" altLang="zh-CN" sz="2400" b="1" dirty="0">
              <a:solidFill>
                <a:schemeClr val="bg2"/>
              </a:solidFill>
            </a:endParaRPr>
          </a:p>
          <a:p>
            <a:pPr eaLnBrk="1" hangingPunct="1">
              <a:spcBef>
                <a:spcPct val="50000"/>
              </a:spcBef>
            </a:pPr>
            <a:r>
              <a:rPr lang="en-US" altLang="zh-CN" sz="2400" b="1" dirty="0">
                <a:solidFill>
                  <a:schemeClr val="bg2"/>
                </a:solidFill>
              </a:rPr>
              <a:t>            2.</a:t>
            </a:r>
            <a:r>
              <a:rPr lang="zh-CN" altLang="en-US" sz="2400" b="1" dirty="0">
                <a:solidFill>
                  <a:schemeClr val="bg2"/>
                </a:solidFill>
              </a:rPr>
              <a:t>在实模式下只有</a:t>
            </a:r>
            <a:r>
              <a:rPr lang="en-US" altLang="zh-CN" sz="2400" b="1" dirty="0" err="1">
                <a:solidFill>
                  <a:schemeClr val="bg2"/>
                </a:solidFill>
              </a:rPr>
              <a:t>db</a:t>
            </a:r>
            <a:r>
              <a:rPr lang="zh-CN" altLang="en-US" sz="2400" b="1" dirty="0">
                <a:solidFill>
                  <a:schemeClr val="bg2"/>
                </a:solidFill>
              </a:rPr>
              <a:t>、</a:t>
            </a:r>
            <a:r>
              <a:rPr lang="en-US" altLang="zh-CN" sz="2400" b="1" dirty="0" err="1">
                <a:solidFill>
                  <a:schemeClr val="bg2"/>
                </a:solidFill>
              </a:rPr>
              <a:t>dw</a:t>
            </a:r>
            <a:r>
              <a:rPr lang="zh-CN" altLang="en-US" sz="2400" b="1" dirty="0">
                <a:solidFill>
                  <a:schemeClr val="bg2"/>
                </a:solidFill>
              </a:rPr>
              <a:t>和</a:t>
            </a:r>
            <a:r>
              <a:rPr lang="en-US" altLang="zh-CN" sz="2400" b="1" dirty="0" err="1">
                <a:solidFill>
                  <a:schemeClr val="bg2"/>
                </a:solidFill>
              </a:rPr>
              <a:t>dd</a:t>
            </a:r>
            <a:r>
              <a:rPr lang="zh-CN" altLang="en-US" sz="2400" b="1" dirty="0">
                <a:solidFill>
                  <a:schemeClr val="bg2"/>
                </a:solidFill>
              </a:rPr>
              <a:t>这三个伪指令，且</a:t>
            </a:r>
            <a:r>
              <a:rPr lang="en-US" altLang="zh-CN" sz="2400" b="1" dirty="0" err="1">
                <a:solidFill>
                  <a:schemeClr val="bg2"/>
                </a:solidFill>
              </a:rPr>
              <a:t>dw</a:t>
            </a:r>
            <a:r>
              <a:rPr lang="zh-CN" altLang="en-US" sz="2400" b="1" dirty="0">
                <a:solidFill>
                  <a:schemeClr val="bg2"/>
                </a:solidFill>
              </a:rPr>
              <a:t>和</a:t>
            </a:r>
            <a:r>
              <a:rPr lang="en-US" altLang="zh-CN" sz="2400" b="1" dirty="0" err="1">
                <a:solidFill>
                  <a:schemeClr val="bg2"/>
                </a:solidFill>
              </a:rPr>
              <a:t>dd</a:t>
            </a:r>
            <a:r>
              <a:rPr lang="zh-CN" altLang="en-US" sz="2400" b="1" dirty="0">
                <a:solidFill>
                  <a:schemeClr val="bg2"/>
                </a:solidFill>
              </a:rPr>
              <a:t>伪指令不能用超过两个字符的字符串赋初值，</a:t>
            </a:r>
            <a:r>
              <a:rPr lang="zh-CN" altLang="en-US" sz="2400" b="1" dirty="0">
                <a:solidFill>
                  <a:srgbClr val="FF0000"/>
                </a:solidFill>
              </a:rPr>
              <a:t>否则将出错</a:t>
            </a:r>
            <a:r>
              <a:rPr lang="zh-CN" altLang="en-US" sz="2400" b="1" dirty="0">
                <a:solidFill>
                  <a:schemeClr val="bg2"/>
                </a:solidFill>
              </a:rPr>
              <a:t>。</a:t>
            </a:r>
          </a:p>
        </p:txBody>
      </p:sp>
      <p:sp>
        <p:nvSpPr>
          <p:cNvPr id="28677" name="Text Box 55"/>
          <p:cNvSpPr txBox="1">
            <a:spLocks noChangeArrowheads="1"/>
          </p:cNvSpPr>
          <p:nvPr/>
        </p:nvSpPr>
        <p:spPr bwMode="auto">
          <a:xfrm>
            <a:off x="164738" y="346668"/>
            <a:ext cx="5867916" cy="2862322"/>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spcBef>
                <a:spcPct val="50000"/>
              </a:spcBef>
              <a:buClr>
                <a:srgbClr val="C00000"/>
              </a:buClr>
              <a:buFont typeface="Wingdings" panose="05000000000000000000" pitchFamily="2" charset="2"/>
              <a:buChar char="n"/>
            </a:pPr>
            <a:r>
              <a:rPr lang="zh-CN" altLang="en-US" sz="2400" b="1" dirty="0"/>
              <a:t>对于</a:t>
            </a:r>
            <a:r>
              <a:rPr lang="en-US" altLang="zh-CN" sz="2400" b="1" dirty="0"/>
              <a:t>DD</a:t>
            </a:r>
            <a:r>
              <a:rPr lang="zh-CN" altLang="en-US" sz="2400" b="1" dirty="0"/>
              <a:t>伪指令</a:t>
            </a:r>
            <a:endParaRPr lang="en-US" altLang="zh-CN" sz="2400" b="1" dirty="0"/>
          </a:p>
          <a:p>
            <a:pPr marL="720000" lvl="1" indent="-342900" eaLnBrk="1" hangingPunct="1">
              <a:spcBef>
                <a:spcPct val="50000"/>
              </a:spcBef>
              <a:buClr>
                <a:srgbClr val="C00000"/>
              </a:buClr>
              <a:buFont typeface="Wingdings" panose="05000000000000000000" pitchFamily="2" charset="2"/>
              <a:buChar char="Ø"/>
            </a:pPr>
            <a:r>
              <a:rPr lang="zh-CN" altLang="en-US" sz="2400" b="1" dirty="0"/>
              <a:t>给不超过四个字符组成的字符串分配4个字节单元。</a:t>
            </a:r>
            <a:endParaRPr lang="en-US" altLang="zh-CN" sz="2400" b="1" dirty="0"/>
          </a:p>
          <a:p>
            <a:pPr marL="720000" lvl="1" indent="-342900" eaLnBrk="1" hangingPunct="1">
              <a:spcBef>
                <a:spcPct val="50000"/>
              </a:spcBef>
              <a:buClr>
                <a:srgbClr val="C00000"/>
              </a:buClr>
              <a:buFont typeface="Wingdings" panose="05000000000000000000" pitchFamily="2" charset="2"/>
              <a:buChar char="Ø"/>
            </a:pPr>
            <a:r>
              <a:rPr lang="zh-CN" altLang="en-US" sz="2400" b="1" dirty="0"/>
              <a:t>存放顺序与</a:t>
            </a:r>
            <a:r>
              <a:rPr lang="en-US" altLang="zh-CN" sz="2400" b="1" dirty="0"/>
              <a:t>DW</a:t>
            </a:r>
            <a:r>
              <a:rPr lang="zh-CN" altLang="en-US" sz="2400" b="1" dirty="0"/>
              <a:t>伪指令相同。</a:t>
            </a:r>
            <a:endParaRPr lang="en-US" altLang="zh-CN" sz="2400" b="1" dirty="0"/>
          </a:p>
          <a:p>
            <a:pPr marL="720000" lvl="1" indent="-342900" eaLnBrk="1" hangingPunct="1">
              <a:spcBef>
                <a:spcPct val="50000"/>
              </a:spcBef>
              <a:buClr>
                <a:srgbClr val="C00000"/>
              </a:buClr>
              <a:buFont typeface="Wingdings" panose="05000000000000000000" pitchFamily="2" charset="2"/>
              <a:buChar char="Ø"/>
            </a:pPr>
            <a:r>
              <a:rPr lang="zh-CN" altLang="en-US" sz="2400" b="1" dirty="0"/>
              <a:t>如果字符数少于</a:t>
            </a:r>
            <a:r>
              <a:rPr lang="en-US" altLang="zh-CN" sz="2400" b="1" dirty="0"/>
              <a:t>4</a:t>
            </a:r>
            <a:r>
              <a:rPr lang="zh-CN" altLang="en-US" sz="2400" b="1" dirty="0"/>
              <a:t>，则较高地址的字节单元存0。</a:t>
            </a:r>
          </a:p>
        </p:txBody>
      </p:sp>
      <p:grpSp>
        <p:nvGrpSpPr>
          <p:cNvPr id="28678" name="Group 6"/>
          <p:cNvGrpSpPr>
            <a:grpSpLocks/>
          </p:cNvGrpSpPr>
          <p:nvPr/>
        </p:nvGrpSpPr>
        <p:grpSpPr bwMode="auto">
          <a:xfrm>
            <a:off x="5845528" y="928688"/>
            <a:ext cx="3167877" cy="2157413"/>
            <a:chOff x="104" y="33"/>
            <a:chExt cx="1698" cy="1359"/>
          </a:xfrm>
        </p:grpSpPr>
        <p:sp>
          <p:nvSpPr>
            <p:cNvPr id="28679" name="Rectangle 18"/>
            <p:cNvSpPr>
              <a:spLocks noChangeArrowheads="1"/>
            </p:cNvSpPr>
            <p:nvPr/>
          </p:nvSpPr>
          <p:spPr bwMode="auto">
            <a:xfrm>
              <a:off x="910" y="33"/>
              <a:ext cx="576" cy="1359"/>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28680" name="Line 19"/>
            <p:cNvSpPr>
              <a:spLocks noChangeShapeType="1"/>
            </p:cNvSpPr>
            <p:nvPr/>
          </p:nvSpPr>
          <p:spPr bwMode="auto">
            <a:xfrm>
              <a:off x="912" y="24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Line 20"/>
            <p:cNvSpPr>
              <a:spLocks noChangeShapeType="1"/>
            </p:cNvSpPr>
            <p:nvPr/>
          </p:nvSpPr>
          <p:spPr bwMode="auto">
            <a:xfrm>
              <a:off x="912" y="48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2" name="Line 21"/>
            <p:cNvSpPr>
              <a:spLocks noChangeShapeType="1"/>
            </p:cNvSpPr>
            <p:nvPr/>
          </p:nvSpPr>
          <p:spPr bwMode="auto">
            <a:xfrm>
              <a:off x="912" y="72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22"/>
            <p:cNvSpPr>
              <a:spLocks noChangeShapeType="1"/>
            </p:cNvSpPr>
            <p:nvPr/>
          </p:nvSpPr>
          <p:spPr bwMode="auto">
            <a:xfrm>
              <a:off x="912" y="960"/>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Line 23"/>
            <p:cNvSpPr>
              <a:spLocks noChangeShapeType="1"/>
            </p:cNvSpPr>
            <p:nvPr/>
          </p:nvSpPr>
          <p:spPr bwMode="auto">
            <a:xfrm>
              <a:off x="912" y="115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Line 24"/>
            <p:cNvSpPr>
              <a:spLocks noChangeShapeType="1"/>
            </p:cNvSpPr>
            <p:nvPr/>
          </p:nvSpPr>
          <p:spPr bwMode="auto">
            <a:xfrm>
              <a:off x="912" y="1392"/>
              <a:ext cx="576" cy="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Rectangle 42"/>
            <p:cNvSpPr>
              <a:spLocks noChangeArrowheads="1"/>
            </p:cNvSpPr>
            <p:nvPr/>
          </p:nvSpPr>
          <p:spPr bwMode="auto">
            <a:xfrm>
              <a:off x="1008" y="912"/>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41H</a:t>
              </a:r>
            </a:p>
          </p:txBody>
        </p:sp>
        <p:sp>
          <p:nvSpPr>
            <p:cNvPr id="28688" name="Rectangle 43"/>
            <p:cNvSpPr>
              <a:spLocks noChangeArrowheads="1"/>
            </p:cNvSpPr>
            <p:nvPr/>
          </p:nvSpPr>
          <p:spPr bwMode="auto">
            <a:xfrm>
              <a:off x="1015" y="690"/>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42H</a:t>
              </a:r>
            </a:p>
          </p:txBody>
        </p:sp>
        <p:sp>
          <p:nvSpPr>
            <p:cNvPr id="28689" name="Rectangle 44"/>
            <p:cNvSpPr>
              <a:spLocks noChangeArrowheads="1"/>
            </p:cNvSpPr>
            <p:nvPr/>
          </p:nvSpPr>
          <p:spPr bwMode="auto">
            <a:xfrm>
              <a:off x="1010" y="467"/>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43H</a:t>
              </a:r>
            </a:p>
          </p:txBody>
        </p:sp>
        <p:sp>
          <p:nvSpPr>
            <p:cNvPr id="28690" name="Rectangle 45"/>
            <p:cNvSpPr>
              <a:spLocks noChangeArrowheads="1"/>
            </p:cNvSpPr>
            <p:nvPr/>
          </p:nvSpPr>
          <p:spPr bwMode="auto">
            <a:xfrm>
              <a:off x="1008" y="215"/>
              <a:ext cx="3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44H</a:t>
              </a:r>
            </a:p>
          </p:txBody>
        </p:sp>
        <p:sp>
          <p:nvSpPr>
            <p:cNvPr id="28697" name="Text Box 52"/>
            <p:cNvSpPr txBox="1">
              <a:spLocks noChangeArrowheads="1"/>
            </p:cNvSpPr>
            <p:nvPr/>
          </p:nvSpPr>
          <p:spPr bwMode="auto">
            <a:xfrm>
              <a:off x="116" y="240"/>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t>STRING3</a:t>
              </a:r>
            </a:p>
          </p:txBody>
        </p:sp>
        <p:sp>
          <p:nvSpPr>
            <p:cNvPr id="28698" name="Text Box 56"/>
            <p:cNvSpPr txBox="1">
              <a:spLocks noChangeArrowheads="1"/>
            </p:cNvSpPr>
            <p:nvPr/>
          </p:nvSpPr>
          <p:spPr bwMode="auto">
            <a:xfrm>
              <a:off x="1457" y="93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‘A’</a:t>
              </a:r>
            </a:p>
          </p:txBody>
        </p:sp>
        <p:sp>
          <p:nvSpPr>
            <p:cNvPr id="28699" name="Text Box 57"/>
            <p:cNvSpPr txBox="1">
              <a:spLocks noChangeArrowheads="1"/>
            </p:cNvSpPr>
            <p:nvPr/>
          </p:nvSpPr>
          <p:spPr bwMode="auto">
            <a:xfrm>
              <a:off x="1455" y="72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‘B’</a:t>
              </a:r>
            </a:p>
          </p:txBody>
        </p:sp>
        <p:sp>
          <p:nvSpPr>
            <p:cNvPr id="28700" name="Text Box 58"/>
            <p:cNvSpPr txBox="1">
              <a:spLocks noChangeArrowheads="1"/>
            </p:cNvSpPr>
            <p:nvPr/>
          </p:nvSpPr>
          <p:spPr bwMode="auto">
            <a:xfrm>
              <a:off x="1466" y="22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‘D’</a:t>
              </a:r>
            </a:p>
          </p:txBody>
        </p:sp>
        <p:sp>
          <p:nvSpPr>
            <p:cNvPr id="28701" name="Text Box 59"/>
            <p:cNvSpPr txBox="1">
              <a:spLocks noChangeArrowheads="1"/>
            </p:cNvSpPr>
            <p:nvPr/>
          </p:nvSpPr>
          <p:spPr bwMode="auto">
            <a:xfrm>
              <a:off x="1445" y="49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t>‘C’</a:t>
              </a:r>
            </a:p>
          </p:txBody>
        </p:sp>
        <p:sp>
          <p:nvSpPr>
            <p:cNvPr id="30" name="Text Box 52"/>
            <p:cNvSpPr txBox="1">
              <a:spLocks noChangeArrowheads="1"/>
            </p:cNvSpPr>
            <p:nvPr/>
          </p:nvSpPr>
          <p:spPr bwMode="auto">
            <a:xfrm>
              <a:off x="104" y="465"/>
              <a:ext cx="7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spcBef>
                  <a:spcPct val="50000"/>
                </a:spcBef>
              </a:pPr>
              <a:r>
                <a:rPr lang="en-US" altLang="zh-CN" sz="2400" b="1" dirty="0"/>
                <a:t>+1</a:t>
              </a:r>
            </a:p>
          </p:txBody>
        </p:sp>
        <p:sp>
          <p:nvSpPr>
            <p:cNvPr id="31" name="Text Box 52"/>
            <p:cNvSpPr txBox="1">
              <a:spLocks noChangeArrowheads="1"/>
            </p:cNvSpPr>
            <p:nvPr/>
          </p:nvSpPr>
          <p:spPr bwMode="auto">
            <a:xfrm>
              <a:off x="116" y="700"/>
              <a:ext cx="7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spcBef>
                  <a:spcPct val="50000"/>
                </a:spcBef>
              </a:pPr>
              <a:r>
                <a:rPr lang="en-US" altLang="zh-CN" sz="2400" b="1" dirty="0"/>
                <a:t>+2</a:t>
              </a:r>
            </a:p>
          </p:txBody>
        </p:sp>
        <p:sp>
          <p:nvSpPr>
            <p:cNvPr id="32" name="Text Box 52"/>
            <p:cNvSpPr txBox="1">
              <a:spLocks noChangeArrowheads="1"/>
            </p:cNvSpPr>
            <p:nvPr/>
          </p:nvSpPr>
          <p:spPr bwMode="auto">
            <a:xfrm>
              <a:off x="131" y="925"/>
              <a:ext cx="7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spcBef>
                  <a:spcPct val="50000"/>
                </a:spcBef>
              </a:pPr>
              <a:r>
                <a:rPr lang="en-US" altLang="zh-CN" sz="2400" b="1" dirty="0"/>
                <a:t>+3</a:t>
              </a:r>
            </a:p>
          </p:txBody>
        </p:sp>
      </p:grpSp>
      <p:sp>
        <p:nvSpPr>
          <p:cNvPr id="2" name="文本框 1"/>
          <p:cNvSpPr txBox="1"/>
          <p:nvPr/>
        </p:nvSpPr>
        <p:spPr>
          <a:xfrm>
            <a:off x="187020" y="3789040"/>
            <a:ext cx="8705460"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solidFill>
                  <a:schemeClr val="bg2"/>
                </a:solidFill>
              </a:rPr>
              <a:t>对于类型更长的</a:t>
            </a:r>
            <a:r>
              <a:rPr lang="en-US" altLang="zh-CN" sz="2400" b="1" dirty="0" err="1">
                <a:solidFill>
                  <a:schemeClr val="bg2"/>
                </a:solidFill>
              </a:rPr>
              <a:t>df</a:t>
            </a:r>
            <a:r>
              <a:rPr lang="zh-CN" altLang="en-US" sz="2400" b="1" dirty="0">
                <a:solidFill>
                  <a:schemeClr val="bg2"/>
                </a:solidFill>
              </a:rPr>
              <a:t>、</a:t>
            </a:r>
            <a:r>
              <a:rPr lang="en-US" altLang="zh-CN" sz="2400" b="1" dirty="0" err="1">
                <a:solidFill>
                  <a:schemeClr val="bg2"/>
                </a:solidFill>
              </a:rPr>
              <a:t>dq</a:t>
            </a:r>
            <a:r>
              <a:rPr lang="zh-CN" altLang="en-US" sz="2400" b="1" dirty="0">
                <a:solidFill>
                  <a:schemeClr val="bg2"/>
                </a:solidFill>
              </a:rPr>
              <a:t>伪指令也只能使用不超过</a:t>
            </a:r>
            <a:r>
              <a:rPr lang="en-US" altLang="zh-CN" sz="2400" b="1" dirty="0">
                <a:solidFill>
                  <a:schemeClr val="bg2"/>
                </a:solidFill>
              </a:rPr>
              <a:t>4</a:t>
            </a:r>
            <a:r>
              <a:rPr lang="zh-CN" altLang="en-US" sz="2400" b="1" dirty="0">
                <a:solidFill>
                  <a:schemeClr val="bg2"/>
                </a:solidFill>
              </a:rPr>
              <a:t>个字符的字符串进行初始化，</a:t>
            </a:r>
            <a:r>
              <a:rPr lang="zh-CN" altLang="en-US" sz="2400" b="1" dirty="0">
                <a:solidFill>
                  <a:srgbClr val="FF0000"/>
                </a:solidFill>
              </a:rPr>
              <a:t>超过</a:t>
            </a:r>
            <a:r>
              <a:rPr lang="en-US" altLang="zh-CN" sz="2400" b="1" dirty="0">
                <a:solidFill>
                  <a:srgbClr val="FF0000"/>
                </a:solidFill>
              </a:rPr>
              <a:t>4</a:t>
            </a:r>
            <a:r>
              <a:rPr lang="zh-CN" altLang="en-US" sz="2400" b="1" dirty="0">
                <a:solidFill>
                  <a:srgbClr val="FF0000"/>
                </a:solidFill>
              </a:rPr>
              <a:t>个字符则出错</a:t>
            </a:r>
            <a:r>
              <a:rPr lang="zh-CN" altLang="en-US" sz="2400" b="1" dirty="0">
                <a:solidFill>
                  <a:schemeClr val="bg2"/>
                </a:solidFill>
              </a:rPr>
              <a:t>。</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6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8676">
                                            <p:bg/>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499"/>
                                          </p:stCondLst>
                                        </p:cTn>
                                        <p:tgtEl>
                                          <p:spTgt spid="28676">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86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nimBg="1" autoUpdateAnimBg="0"/>
      <p:bldP spid="28676" grpId="0" uiExpand="1" build="p" animBg="1" autoUpdateAnimBg="0"/>
      <p:bldP spid="28677" grpId="0" uiExpand="1" build="p" autoUpdateAnimBg="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704F3487-13A2-468F-B846-E31ED63C2F34}" type="slidenum">
              <a:rPr lang="en-US" altLang="zh-CN" sz="1400">
                <a:solidFill>
                  <a:schemeClr val="bg2"/>
                </a:solidFill>
              </a:rPr>
              <a:pPr algn="r" eaLnBrk="1" hangingPunct="1"/>
              <a:t>19</a:t>
            </a:fld>
            <a:endParaRPr lang="en-US" altLang="zh-CN" sz="1400" dirty="0">
              <a:solidFill>
                <a:schemeClr val="bg2"/>
              </a:solidFill>
            </a:endParaRPr>
          </a:p>
        </p:txBody>
      </p:sp>
      <p:sp>
        <p:nvSpPr>
          <p:cNvPr id="29699" name="Rectangle 3"/>
          <p:cNvSpPr>
            <a:spLocks noChangeArrowheads="1"/>
          </p:cNvSpPr>
          <p:nvPr/>
        </p:nvSpPr>
        <p:spPr bwMode="auto">
          <a:xfrm>
            <a:off x="990600" y="406400"/>
            <a:ext cx="2871788"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a:t>
            </a:r>
            <a:r>
              <a:rPr lang="en-US" altLang="zh-CN" b="1" dirty="0">
                <a:solidFill>
                  <a:schemeClr val="hlink"/>
                </a:solidFill>
              </a:rPr>
              <a:t>4</a:t>
            </a:r>
            <a:r>
              <a:rPr lang="zh-CN" altLang="en-US" b="1" dirty="0">
                <a:solidFill>
                  <a:schemeClr val="hlink"/>
                </a:solidFill>
              </a:rPr>
              <a:t>）</a:t>
            </a:r>
            <a:r>
              <a:rPr lang="en-US" altLang="zh-CN" b="1" dirty="0">
                <a:solidFill>
                  <a:schemeClr val="hlink"/>
                </a:solidFill>
              </a:rPr>
              <a:t>DUP</a:t>
            </a:r>
            <a:r>
              <a:rPr lang="zh-CN" altLang="en-US" b="1" dirty="0">
                <a:solidFill>
                  <a:schemeClr val="hlink"/>
                </a:solidFill>
              </a:rPr>
              <a:t>表达式</a:t>
            </a:r>
          </a:p>
        </p:txBody>
      </p:sp>
      <p:sp>
        <p:nvSpPr>
          <p:cNvPr id="29700" name="Rectangle 4"/>
          <p:cNvSpPr>
            <a:spLocks noChangeArrowheads="1"/>
          </p:cNvSpPr>
          <p:nvPr/>
        </p:nvSpPr>
        <p:spPr bwMode="auto">
          <a:xfrm>
            <a:off x="914400" y="1066800"/>
            <a:ext cx="387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t>DUP</a:t>
            </a:r>
            <a:r>
              <a:rPr lang="zh-CN" altLang="en-US" sz="2400" b="1"/>
              <a:t>称为重复数据操作符。</a:t>
            </a:r>
          </a:p>
        </p:txBody>
      </p:sp>
      <p:sp>
        <p:nvSpPr>
          <p:cNvPr id="29701" name="Rectangle 5"/>
          <p:cNvSpPr>
            <a:spLocks noChangeArrowheads="1"/>
          </p:cNvSpPr>
          <p:nvPr/>
        </p:nvSpPr>
        <p:spPr bwMode="auto">
          <a:xfrm>
            <a:off x="914400" y="1676400"/>
            <a:ext cx="4221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使用</a:t>
            </a:r>
            <a:r>
              <a:rPr lang="en-US" altLang="zh-CN" sz="2400" b="1" dirty="0"/>
              <a:t>DUP</a:t>
            </a:r>
            <a:r>
              <a:rPr lang="zh-CN" altLang="en-US" sz="2400" b="1" dirty="0"/>
              <a:t>表达式的一般格式：</a:t>
            </a:r>
          </a:p>
        </p:txBody>
      </p:sp>
      <p:grpSp>
        <p:nvGrpSpPr>
          <p:cNvPr id="29702" name="Group 6"/>
          <p:cNvGrpSpPr>
            <a:grpSpLocks/>
          </p:cNvGrpSpPr>
          <p:nvPr/>
        </p:nvGrpSpPr>
        <p:grpSpPr bwMode="auto">
          <a:xfrm>
            <a:off x="990600" y="2170112"/>
            <a:ext cx="6172200" cy="1570038"/>
            <a:chOff x="0" y="-121"/>
            <a:chExt cx="3888" cy="989"/>
          </a:xfrm>
        </p:grpSpPr>
        <p:sp>
          <p:nvSpPr>
            <p:cNvPr id="29703" name="Text Box 6"/>
            <p:cNvSpPr txBox="1">
              <a:spLocks noChangeArrowheads="1"/>
            </p:cNvSpPr>
            <p:nvPr/>
          </p:nvSpPr>
          <p:spPr bwMode="auto">
            <a:xfrm>
              <a:off x="0" y="-121"/>
              <a:ext cx="3888" cy="9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                 DB   </a:t>
              </a:r>
              <a:br>
                <a:rPr lang="en-US" altLang="zh-CN" sz="2400" b="1" dirty="0">
                  <a:solidFill>
                    <a:schemeClr val="bg2"/>
                  </a:solidFill>
                </a:rPr>
              </a:br>
              <a:r>
                <a:rPr lang="zh-CN" altLang="en-US" sz="2400" b="1" dirty="0">
                  <a:solidFill>
                    <a:schemeClr val="bg2"/>
                  </a:solidFill>
                </a:rPr>
                <a:t>变量名     </a:t>
              </a:r>
              <a:r>
                <a:rPr lang="en-US" altLang="zh-CN" sz="2400" b="1" dirty="0">
                  <a:solidFill>
                    <a:schemeClr val="bg2"/>
                  </a:solidFill>
                </a:rPr>
                <a:t>DW      </a:t>
              </a:r>
              <a:r>
                <a:rPr lang="zh-CN" altLang="en-US" sz="2400" b="1" dirty="0">
                  <a:solidFill>
                    <a:schemeClr val="bg2"/>
                  </a:solidFill>
                </a:rPr>
                <a:t>表达式</a:t>
              </a:r>
              <a:r>
                <a:rPr lang="en-US" altLang="zh-CN" sz="2400" b="1" dirty="0">
                  <a:solidFill>
                    <a:schemeClr val="bg2"/>
                  </a:solidFill>
                </a:rPr>
                <a:t>1   DUP (</a:t>
              </a:r>
              <a:r>
                <a:rPr lang="zh-CN" altLang="en-US" sz="2400" b="1" dirty="0">
                  <a:solidFill>
                    <a:schemeClr val="bg2"/>
                  </a:solidFill>
                </a:rPr>
                <a:t>表达式</a:t>
              </a:r>
              <a:r>
                <a:rPr lang="en-US" altLang="zh-CN" sz="2400" b="1" dirty="0">
                  <a:solidFill>
                    <a:schemeClr val="bg2"/>
                  </a:solidFill>
                </a:rPr>
                <a:t>2)</a:t>
              </a:r>
              <a:br>
                <a:rPr lang="en-US" altLang="zh-CN" sz="2400" b="1" dirty="0">
                  <a:solidFill>
                    <a:schemeClr val="bg2"/>
                  </a:solidFill>
                </a:rPr>
              </a:br>
              <a:r>
                <a:rPr lang="en-US" altLang="zh-CN" sz="2400" b="1" dirty="0">
                  <a:solidFill>
                    <a:schemeClr val="bg2"/>
                  </a:solidFill>
                </a:rPr>
                <a:t>                 DD</a:t>
              </a:r>
              <a:br>
                <a:rPr lang="en-US" altLang="zh-CN" sz="2400" b="1" dirty="0">
                  <a:solidFill>
                    <a:schemeClr val="bg2"/>
                  </a:solidFill>
                </a:rPr>
              </a:br>
              <a:r>
                <a:rPr lang="en-US" altLang="zh-CN" sz="2400" b="1" dirty="0">
                  <a:solidFill>
                    <a:schemeClr val="bg2"/>
                  </a:solidFill>
                </a:rPr>
                <a:t>                  … </a:t>
              </a:r>
            </a:p>
          </p:txBody>
        </p:sp>
        <p:sp>
          <p:nvSpPr>
            <p:cNvPr id="29704" name="AutoShape 7"/>
            <p:cNvSpPr>
              <a:spLocks/>
            </p:cNvSpPr>
            <p:nvPr/>
          </p:nvSpPr>
          <p:spPr bwMode="auto">
            <a:xfrm>
              <a:off x="720" y="-45"/>
              <a:ext cx="39" cy="820"/>
            </a:xfrm>
            <a:prstGeom prst="leftBrace">
              <a:avLst>
                <a:gd name="adj1" fmla="val 9166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29705" name="AutoShape 8"/>
            <p:cNvSpPr>
              <a:spLocks/>
            </p:cNvSpPr>
            <p:nvPr/>
          </p:nvSpPr>
          <p:spPr bwMode="auto">
            <a:xfrm>
              <a:off x="1248" y="-45"/>
              <a:ext cx="55" cy="820"/>
            </a:xfrm>
            <a:prstGeom prst="rightBrace">
              <a:avLst>
                <a:gd name="adj1" fmla="val 45833"/>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grpSp>
      <p:sp>
        <p:nvSpPr>
          <p:cNvPr id="29706" name="Text Box 9"/>
          <p:cNvSpPr txBox="1">
            <a:spLocks noChangeArrowheads="1"/>
          </p:cNvSpPr>
          <p:nvPr/>
        </p:nvSpPr>
        <p:spPr bwMode="auto">
          <a:xfrm>
            <a:off x="609600" y="37338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t>其中：表达式</a:t>
            </a:r>
            <a:r>
              <a:rPr lang="en-US" altLang="zh-CN" sz="2400" b="1"/>
              <a:t>1</a:t>
            </a:r>
            <a:r>
              <a:rPr lang="zh-CN" altLang="en-US" sz="2400" b="1"/>
              <a:t>是重复的次数，表达式</a:t>
            </a:r>
            <a:r>
              <a:rPr lang="en-US" altLang="zh-CN" sz="2400" b="1"/>
              <a:t>2</a:t>
            </a:r>
            <a:r>
              <a:rPr lang="zh-CN" altLang="en-US" sz="2400" b="1"/>
              <a:t>是重复的内容。</a:t>
            </a:r>
          </a:p>
        </p:txBody>
      </p:sp>
      <p:sp>
        <p:nvSpPr>
          <p:cNvPr id="29707" name="Text Box 10"/>
          <p:cNvSpPr txBox="1">
            <a:spLocks noChangeArrowheads="1"/>
          </p:cNvSpPr>
          <p:nvPr/>
        </p:nvSpPr>
        <p:spPr bwMode="auto">
          <a:xfrm>
            <a:off x="468313" y="4292600"/>
            <a:ext cx="5327650"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r>
              <a:rPr lang="en-US" altLang="zh-CN" sz="2400" b="1" dirty="0">
                <a:solidFill>
                  <a:schemeClr val="bg2"/>
                </a:solidFill>
              </a:rPr>
              <a:t>DATA_A  DB   10H  DUP(?)</a:t>
            </a:r>
          </a:p>
        </p:txBody>
      </p:sp>
      <p:sp>
        <p:nvSpPr>
          <p:cNvPr id="29708" name="AutoShape 13"/>
          <p:cNvSpPr>
            <a:spLocks noChangeArrowheads="1"/>
          </p:cNvSpPr>
          <p:nvPr/>
        </p:nvSpPr>
        <p:spPr bwMode="auto">
          <a:xfrm>
            <a:off x="5940425" y="4652963"/>
            <a:ext cx="2952750" cy="504825"/>
          </a:xfrm>
          <a:prstGeom prst="wedgeRoundRectCallout">
            <a:avLst>
              <a:gd name="adj1" fmla="val -120324"/>
              <a:gd name="adj2" fmla="val -46542"/>
              <a:gd name="adj3" fmla="val 16667"/>
            </a:avLst>
          </a:prstGeom>
          <a:solidFill>
            <a:schemeClr val="accent1"/>
          </a:solidFill>
          <a:ln w="9525" cmpd="sng">
            <a:solidFill>
              <a:schemeClr val="tx1"/>
            </a:solidFill>
            <a:miter lim="800000"/>
            <a:headEnd/>
            <a:tailEnd/>
          </a:ln>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分配</a:t>
            </a:r>
            <a:r>
              <a:rPr lang="en-US" altLang="zh-CN" sz="2400" b="1">
                <a:solidFill>
                  <a:schemeClr val="bg2"/>
                </a:solidFill>
              </a:rPr>
              <a:t>16</a:t>
            </a:r>
            <a:r>
              <a:rPr lang="zh-CN" altLang="en-US" sz="2400" b="1">
                <a:solidFill>
                  <a:schemeClr val="bg2"/>
                </a:solidFill>
              </a:rPr>
              <a:t>个字节单元</a:t>
            </a:r>
          </a:p>
        </p:txBody>
      </p:sp>
      <p:sp>
        <p:nvSpPr>
          <p:cNvPr id="14" name="Text Box 10"/>
          <p:cNvSpPr txBox="1">
            <a:spLocks noChangeArrowheads="1"/>
          </p:cNvSpPr>
          <p:nvPr/>
        </p:nvSpPr>
        <p:spPr bwMode="auto">
          <a:xfrm>
            <a:off x="468313" y="4896148"/>
            <a:ext cx="5327650"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            DATA_B  DB   20H  DUP(‘AB’)</a:t>
            </a:r>
          </a:p>
        </p:txBody>
      </p:sp>
      <p:sp>
        <p:nvSpPr>
          <p:cNvPr id="29709" name="AutoShape 14"/>
          <p:cNvSpPr>
            <a:spLocks noChangeArrowheads="1"/>
          </p:cNvSpPr>
          <p:nvPr/>
        </p:nvSpPr>
        <p:spPr bwMode="auto">
          <a:xfrm>
            <a:off x="3744119" y="5556597"/>
            <a:ext cx="4392612" cy="863600"/>
          </a:xfrm>
          <a:prstGeom prst="wedgeRoundRectCallout">
            <a:avLst>
              <a:gd name="adj1" fmla="val -50541"/>
              <a:gd name="adj2" fmla="val -83640"/>
              <a:gd name="adj3" fmla="val 16667"/>
            </a:avLst>
          </a:prstGeom>
          <a:solidFill>
            <a:schemeClr val="accent1"/>
          </a:solidFill>
          <a:ln w="9525" cmpd="sng">
            <a:solidFill>
              <a:schemeClr val="tx1"/>
            </a:solidFill>
            <a:miter lim="800000"/>
            <a:headEnd/>
            <a:tailEnd/>
          </a:ln>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分配</a:t>
            </a:r>
            <a:r>
              <a:rPr lang="en-US" altLang="zh-CN" sz="2400" b="1">
                <a:solidFill>
                  <a:schemeClr val="bg2"/>
                </a:solidFill>
              </a:rPr>
              <a:t>20H*2=40H</a:t>
            </a:r>
            <a:r>
              <a:rPr lang="zh-CN" altLang="en-US" sz="2400" b="1">
                <a:solidFill>
                  <a:schemeClr val="bg2"/>
                </a:solidFill>
              </a:rPr>
              <a:t>个 字节，其内容为重复字符串‘</a:t>
            </a:r>
            <a:r>
              <a:rPr lang="en-US" altLang="zh-CN" sz="2400" b="1">
                <a:solidFill>
                  <a:schemeClr val="bg2"/>
                </a:solidFill>
              </a:rPr>
              <a:t>AB’</a:t>
            </a:r>
            <a:r>
              <a:rPr lang="zh-CN" altLang="en-US" sz="2400" b="1">
                <a:solidFill>
                  <a:schemeClr val="bg2"/>
                </a:solidFill>
              </a:rPr>
              <a:t>。</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9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707"/>
                                        </p:tgtEl>
                                        <p:attrNameLst>
                                          <p:attrName>style.visibility</p:attrName>
                                        </p:attrNameLst>
                                      </p:cBhvr>
                                      <p:to>
                                        <p:strVal val="visible"/>
                                      </p:to>
                                    </p:set>
                                    <p:animEffect transition="in" filter="wipe(down)">
                                      <p:cBhvr>
                                        <p:cTn id="27" dur="500"/>
                                        <p:tgtEl>
                                          <p:spTgt spid="2970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9708"/>
                                        </p:tgtEl>
                                        <p:attrNameLst>
                                          <p:attrName>style.visibility</p:attrName>
                                        </p:attrNameLst>
                                      </p:cBhvr>
                                      <p:to>
                                        <p:strVal val="visible"/>
                                      </p:to>
                                    </p:set>
                                    <p:animEffect transition="in" filter="box(out)">
                                      <p:cBhvr>
                                        <p:cTn id="32" dur="500"/>
                                        <p:tgtEl>
                                          <p:spTgt spid="297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9709"/>
                                        </p:tgtEl>
                                        <p:attrNameLst>
                                          <p:attrName>style.visibility</p:attrName>
                                        </p:attrNameLst>
                                      </p:cBhvr>
                                      <p:to>
                                        <p:strVal val="visible"/>
                                      </p:to>
                                    </p:set>
                                    <p:animEffect transition="in" filter="box(out)">
                                      <p:cBhvr>
                                        <p:cTn id="42"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autoUpdateAnimBg="0"/>
      <p:bldP spid="29700" grpId="0" autoUpdateAnimBg="0"/>
      <p:bldP spid="29701" grpId="0" autoUpdateAnimBg="0"/>
      <p:bldP spid="29706" grpId="0" autoUpdateAnimBg="0"/>
      <p:bldP spid="29707" grpId="0" animBg="1"/>
      <p:bldP spid="29708" grpId="0" animBg="1" autoUpdateAnimBg="0"/>
      <p:bldP spid="14" grpId="0" animBg="1"/>
      <p:bldP spid="2970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8350D4A9-D58C-4CF0-8D2D-17254B3C362C}" type="slidenum">
              <a:rPr lang="en-US" altLang="zh-CN" sz="1400">
                <a:solidFill>
                  <a:schemeClr val="bg2"/>
                </a:solidFill>
              </a:rPr>
              <a:pPr algn="r" eaLnBrk="1" hangingPunct="1"/>
              <a:t>2</a:t>
            </a:fld>
            <a:endParaRPr lang="en-US" altLang="zh-CN" sz="1400" dirty="0">
              <a:solidFill>
                <a:schemeClr val="bg2"/>
              </a:solidFill>
            </a:endParaRPr>
          </a:p>
        </p:txBody>
      </p:sp>
      <p:sp>
        <p:nvSpPr>
          <p:cNvPr id="4099" name="Rectangle 5"/>
          <p:cNvSpPr>
            <a:spLocks noChangeArrowheads="1"/>
          </p:cNvSpPr>
          <p:nvPr/>
        </p:nvSpPr>
        <p:spPr bwMode="auto">
          <a:xfrm>
            <a:off x="631630" y="1124744"/>
            <a:ext cx="8062912" cy="5262979"/>
          </a:xfrm>
          <a:prstGeom prst="rect">
            <a:avLst/>
          </a:prstGeom>
          <a:solidFill>
            <a:schemeClr val="bg1"/>
          </a:solidFill>
          <a:ln>
            <a:no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lnSpc>
                <a:spcPct val="150000"/>
              </a:lnSpc>
              <a:buClr>
                <a:srgbClr val="0066FF"/>
              </a:buClr>
              <a:buFont typeface="Wingdings" panose="05000000000000000000" pitchFamily="2" charset="2"/>
              <a:buChar char="n"/>
            </a:pPr>
            <a:r>
              <a:rPr lang="zh-CN" altLang="en-US" b="1" dirty="0">
                <a:solidFill>
                  <a:schemeClr val="bg2"/>
                </a:solidFill>
              </a:rPr>
              <a:t>不同的汇编程序有不同的汇编语言编程规定。</a:t>
            </a:r>
            <a:endParaRPr lang="en-US" altLang="zh-CN" b="1" dirty="0">
              <a:solidFill>
                <a:schemeClr val="bg2"/>
              </a:solidFill>
            </a:endParaRPr>
          </a:p>
          <a:p>
            <a:pPr marL="457200" indent="-457200" eaLnBrk="1" hangingPunct="1">
              <a:lnSpc>
                <a:spcPct val="150000"/>
              </a:lnSpc>
              <a:buClr>
                <a:srgbClr val="0066FF"/>
              </a:buClr>
              <a:buFont typeface="Wingdings" panose="05000000000000000000" pitchFamily="2" charset="2"/>
              <a:buChar char="n"/>
            </a:pPr>
            <a:r>
              <a:rPr lang="zh-CN" altLang="en-US" b="1" dirty="0">
                <a:solidFill>
                  <a:schemeClr val="bg2"/>
                </a:solidFill>
              </a:rPr>
              <a:t>目前支持</a:t>
            </a:r>
            <a:r>
              <a:rPr lang="en-US" altLang="zh-CN" b="1" dirty="0">
                <a:solidFill>
                  <a:schemeClr val="bg2"/>
                </a:solidFill>
              </a:rPr>
              <a:t>Intel x86</a:t>
            </a:r>
            <a:r>
              <a:rPr lang="zh-CN" altLang="en-US" b="1" dirty="0">
                <a:solidFill>
                  <a:schemeClr val="bg2"/>
                </a:solidFill>
              </a:rPr>
              <a:t>系列微机常用的汇编程序有</a:t>
            </a:r>
            <a:r>
              <a:rPr lang="en-US" altLang="zh-CN" b="1" dirty="0">
                <a:solidFill>
                  <a:schemeClr val="bg2"/>
                </a:solidFill>
              </a:rPr>
              <a:t>ASM</a:t>
            </a:r>
            <a:r>
              <a:rPr lang="zh-CN" altLang="en-US" b="1" dirty="0">
                <a:solidFill>
                  <a:schemeClr val="bg2"/>
                </a:solidFill>
              </a:rPr>
              <a:t>、</a:t>
            </a:r>
            <a:r>
              <a:rPr lang="en-US" altLang="zh-CN" b="1" dirty="0">
                <a:solidFill>
                  <a:schemeClr val="bg2"/>
                </a:solidFill>
              </a:rPr>
              <a:t>MASM</a:t>
            </a:r>
            <a:r>
              <a:rPr lang="zh-CN" altLang="en-US" b="1" dirty="0">
                <a:solidFill>
                  <a:schemeClr val="bg2"/>
                </a:solidFill>
              </a:rPr>
              <a:t>、</a:t>
            </a:r>
            <a:r>
              <a:rPr lang="en-US" altLang="zh-CN" b="1" dirty="0">
                <a:solidFill>
                  <a:schemeClr val="bg2"/>
                </a:solidFill>
              </a:rPr>
              <a:t>TASM</a:t>
            </a:r>
            <a:r>
              <a:rPr lang="zh-CN" altLang="en-US" b="1" dirty="0">
                <a:solidFill>
                  <a:schemeClr val="bg2"/>
                </a:solidFill>
              </a:rPr>
              <a:t>、</a:t>
            </a:r>
            <a:r>
              <a:rPr lang="en-US" altLang="zh-CN" b="1" dirty="0">
                <a:solidFill>
                  <a:schemeClr val="bg2"/>
                </a:solidFill>
              </a:rPr>
              <a:t>OPTASM</a:t>
            </a:r>
            <a:r>
              <a:rPr lang="zh-CN" altLang="en-US" b="1" dirty="0">
                <a:solidFill>
                  <a:schemeClr val="bg2"/>
                </a:solidFill>
              </a:rPr>
              <a:t>等 。</a:t>
            </a:r>
            <a:endParaRPr lang="en-US" altLang="zh-CN" b="1" dirty="0">
              <a:solidFill>
                <a:schemeClr val="bg2"/>
              </a:solidFill>
            </a:endParaRPr>
          </a:p>
          <a:p>
            <a:pPr marL="457200" indent="-457200" eaLnBrk="1" hangingPunct="1">
              <a:lnSpc>
                <a:spcPct val="150000"/>
              </a:lnSpc>
              <a:buClr>
                <a:srgbClr val="0066FF"/>
              </a:buClr>
              <a:buFont typeface="Wingdings" panose="05000000000000000000" pitchFamily="2" charset="2"/>
              <a:buChar char="n"/>
            </a:pPr>
            <a:r>
              <a:rPr lang="zh-CN" altLang="en-US" b="1" dirty="0">
                <a:solidFill>
                  <a:schemeClr val="bg2"/>
                </a:solidFill>
              </a:rPr>
              <a:t>同一种汇编程序的不同版本之间也有一定的差异。</a:t>
            </a:r>
            <a:endParaRPr lang="en-US" altLang="zh-CN" b="1" dirty="0">
              <a:solidFill>
                <a:schemeClr val="bg2"/>
              </a:solidFill>
            </a:endParaRPr>
          </a:p>
          <a:p>
            <a:pPr marL="457200" indent="-457200" eaLnBrk="1" hangingPunct="1">
              <a:lnSpc>
                <a:spcPct val="150000"/>
              </a:lnSpc>
              <a:buClr>
                <a:srgbClr val="0066FF"/>
              </a:buClr>
              <a:buFont typeface="Wingdings" panose="05000000000000000000" pitchFamily="2" charset="2"/>
              <a:buChar char="n"/>
            </a:pPr>
            <a:r>
              <a:rPr lang="zh-CN" altLang="en-US" b="1" dirty="0">
                <a:solidFill>
                  <a:schemeClr val="bg2"/>
                </a:solidFill>
              </a:rPr>
              <a:t>本章主要介绍基于</a:t>
            </a:r>
            <a:r>
              <a:rPr lang="en-US" altLang="zh-CN" b="1" dirty="0">
                <a:solidFill>
                  <a:schemeClr val="bg2"/>
                </a:solidFill>
              </a:rPr>
              <a:t>MASM</a:t>
            </a:r>
            <a:r>
              <a:rPr lang="zh-CN" altLang="en-US" b="1" dirty="0">
                <a:solidFill>
                  <a:schemeClr val="bg2"/>
                </a:solidFill>
              </a:rPr>
              <a:t>的汇编语言的一些基本语法规则以及源程序的基本结构。</a:t>
            </a:r>
          </a:p>
          <a:p>
            <a:pPr eaLnBrk="1" hangingPunct="1">
              <a:lnSpc>
                <a:spcPct val="150000"/>
              </a:lnSpc>
              <a:buClr>
                <a:srgbClr val="0066FF"/>
              </a:buClr>
            </a:pPr>
            <a:endParaRPr lang="zh-CN" altLang="en-US"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4625" y="304800"/>
            <a:ext cx="890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rgbClr val="0066FF"/>
                </a:solidFill>
              </a:rPr>
              <a:t>DUP</a:t>
            </a:r>
            <a:r>
              <a:rPr lang="zh-CN" altLang="en-US" sz="2400" b="1" dirty="0">
                <a:solidFill>
                  <a:srgbClr val="0066FF"/>
                </a:solidFill>
              </a:rPr>
              <a:t>还可以嵌套使用</a:t>
            </a:r>
            <a:r>
              <a:rPr lang="zh-CN" altLang="en-US" sz="2400" b="1" dirty="0">
                <a:solidFill>
                  <a:schemeClr val="bg2"/>
                </a:solidFill>
              </a:rPr>
              <a:t>：表达式</a:t>
            </a:r>
            <a:r>
              <a:rPr lang="en-US" altLang="zh-CN" sz="2400" b="1" dirty="0">
                <a:solidFill>
                  <a:schemeClr val="bg2"/>
                </a:solidFill>
              </a:rPr>
              <a:t>2</a:t>
            </a:r>
            <a:r>
              <a:rPr lang="zh-CN" altLang="en-US" sz="2400" b="1" dirty="0">
                <a:solidFill>
                  <a:schemeClr val="bg2"/>
                </a:solidFill>
              </a:rPr>
              <a:t>又可以是一个带</a:t>
            </a:r>
            <a:r>
              <a:rPr lang="en-US" altLang="zh-CN" sz="2400" b="1" dirty="0">
                <a:solidFill>
                  <a:schemeClr val="bg2"/>
                </a:solidFill>
              </a:rPr>
              <a:t>DUP</a:t>
            </a:r>
            <a:r>
              <a:rPr lang="zh-CN" altLang="en-US" sz="2400" b="1" dirty="0">
                <a:solidFill>
                  <a:schemeClr val="bg2"/>
                </a:solidFill>
              </a:rPr>
              <a:t>的表达式。</a:t>
            </a:r>
          </a:p>
        </p:txBody>
      </p:sp>
      <p:sp>
        <p:nvSpPr>
          <p:cNvPr id="3" name="Text Box 3"/>
          <p:cNvSpPr txBox="1">
            <a:spLocks noChangeArrowheads="1"/>
          </p:cNvSpPr>
          <p:nvPr/>
        </p:nvSpPr>
        <p:spPr bwMode="auto">
          <a:xfrm>
            <a:off x="762000" y="990600"/>
            <a:ext cx="6474296" cy="461665"/>
          </a:xfrm>
          <a:prstGeom prst="rect">
            <a:avLst/>
          </a:prstGeom>
          <a:solidFill>
            <a:schemeClr val="accent2"/>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r>
              <a:rPr lang="en-US" altLang="zh-CN" sz="2400" b="1" dirty="0">
                <a:solidFill>
                  <a:schemeClr val="bg2"/>
                </a:solidFill>
              </a:rPr>
              <a:t>DATA_C   DB   10H  DUP(4  DUP(2),7)</a:t>
            </a:r>
            <a:endParaRPr lang="zh-CN" altLang="en-US" sz="2400" b="1" dirty="0">
              <a:solidFill>
                <a:schemeClr val="bg2"/>
              </a:solidFill>
            </a:endParaRPr>
          </a:p>
        </p:txBody>
      </p:sp>
      <p:sp>
        <p:nvSpPr>
          <p:cNvPr id="4" name="Text Box 3"/>
          <p:cNvSpPr txBox="1">
            <a:spLocks noChangeArrowheads="1"/>
          </p:cNvSpPr>
          <p:nvPr/>
        </p:nvSpPr>
        <p:spPr bwMode="auto">
          <a:xfrm>
            <a:off x="763488" y="1844824"/>
            <a:ext cx="6618312"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重复</a:t>
            </a:r>
            <a:r>
              <a:rPr lang="en-US" altLang="zh-CN" sz="2400" b="1" dirty="0">
                <a:solidFill>
                  <a:schemeClr val="bg2"/>
                </a:solidFill>
              </a:rPr>
              <a:t>10H</a:t>
            </a:r>
            <a:r>
              <a:rPr lang="zh-CN" altLang="en-US" sz="2400" b="1" dirty="0">
                <a:solidFill>
                  <a:schemeClr val="bg2"/>
                </a:solidFill>
              </a:rPr>
              <a:t>个数字序列“</a:t>
            </a:r>
            <a:r>
              <a:rPr lang="en-US" altLang="zh-CN" sz="2400" b="1" dirty="0">
                <a:solidFill>
                  <a:schemeClr val="bg2"/>
                </a:solidFill>
              </a:rPr>
              <a:t>2</a:t>
            </a:r>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a:t>
            </a:r>
            <a:r>
              <a:rPr lang="en-US" altLang="zh-CN" sz="2400" b="1" dirty="0">
                <a:solidFill>
                  <a:schemeClr val="bg2"/>
                </a:solidFill>
              </a:rPr>
              <a:t>7”</a:t>
            </a:r>
            <a:r>
              <a:rPr lang="zh-CN" altLang="en-US" sz="2400" b="1" dirty="0">
                <a:solidFill>
                  <a:schemeClr val="bg2"/>
                </a:solidFill>
              </a:rPr>
              <a:t>，共占用</a:t>
            </a:r>
            <a:r>
              <a:rPr lang="en-US" altLang="zh-CN" sz="2400" b="1" dirty="0">
                <a:solidFill>
                  <a:schemeClr val="bg2"/>
                </a:solidFill>
              </a:rPr>
              <a:t>10H*5=50H</a:t>
            </a:r>
            <a:r>
              <a:rPr lang="zh-CN" altLang="en-US" sz="2400" b="1" dirty="0">
                <a:solidFill>
                  <a:schemeClr val="bg2"/>
                </a:solidFill>
              </a:rPr>
              <a:t>个字节。</a:t>
            </a:r>
          </a:p>
        </p:txBody>
      </p:sp>
      <p:sp>
        <p:nvSpPr>
          <p:cNvPr id="5"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704F3487-13A2-468F-B846-E31ED63C2F34}" type="slidenum">
              <a:rPr lang="en-US" altLang="zh-CN" sz="1400">
                <a:solidFill>
                  <a:schemeClr val="bg2"/>
                </a:solidFill>
              </a:rPr>
              <a:pPr algn="r" eaLnBrk="1" hangingPunct="1"/>
              <a:t>20</a:t>
            </a:fld>
            <a:endParaRPr lang="en-US" altLang="zh-CN" sz="1400" dirty="0">
              <a:solidFill>
                <a:schemeClr val="bg2"/>
              </a:solidFill>
            </a:endParaRPr>
          </a:p>
        </p:txBody>
      </p:sp>
    </p:spTree>
    <p:extLst>
      <p:ext uri="{BB962C8B-B14F-4D97-AF65-F5344CB8AC3E}">
        <p14:creationId xmlns:p14="http://schemas.microsoft.com/office/powerpoint/2010/main" val="42571583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445CC72-20CC-4860-8E33-7A2491172E83}" type="slidenum">
              <a:rPr lang="en-US" altLang="zh-CN" sz="1400">
                <a:solidFill>
                  <a:schemeClr val="bg2"/>
                </a:solidFill>
              </a:rPr>
              <a:pPr algn="r" eaLnBrk="1" hangingPunct="1"/>
              <a:t>21</a:t>
            </a:fld>
            <a:endParaRPr lang="en-US" altLang="zh-CN" sz="1400">
              <a:solidFill>
                <a:schemeClr val="bg2"/>
              </a:solidFill>
            </a:endParaRPr>
          </a:p>
        </p:txBody>
      </p:sp>
      <p:sp>
        <p:nvSpPr>
          <p:cNvPr id="30725" name="Rectangle 4"/>
          <p:cNvSpPr>
            <a:spLocks noChangeArrowheads="1"/>
          </p:cNvSpPr>
          <p:nvPr/>
        </p:nvSpPr>
        <p:spPr bwMode="auto">
          <a:xfrm>
            <a:off x="1403648" y="260648"/>
            <a:ext cx="2228850" cy="519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hlink"/>
                </a:solidFill>
              </a:rPr>
              <a:t>2.</a:t>
            </a:r>
            <a:r>
              <a:rPr lang="zh-CN" altLang="en-US" b="1" dirty="0">
                <a:solidFill>
                  <a:schemeClr val="hlink"/>
                </a:solidFill>
              </a:rPr>
              <a:t>变量的使用</a:t>
            </a:r>
          </a:p>
        </p:txBody>
      </p:sp>
      <p:sp>
        <p:nvSpPr>
          <p:cNvPr id="30726" name="Rectangle 5"/>
          <p:cNvSpPr>
            <a:spLocks noChangeArrowheads="1"/>
          </p:cNvSpPr>
          <p:nvPr/>
        </p:nvSpPr>
        <p:spPr bwMode="auto">
          <a:xfrm>
            <a:off x="323528" y="1206351"/>
            <a:ext cx="374332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）在指令语句中引用</a:t>
            </a:r>
          </a:p>
        </p:txBody>
      </p:sp>
      <p:sp>
        <p:nvSpPr>
          <p:cNvPr id="30727" name="Text Box 6"/>
          <p:cNvSpPr txBox="1">
            <a:spLocks noChangeArrowheads="1"/>
          </p:cNvSpPr>
          <p:nvPr/>
        </p:nvSpPr>
        <p:spPr bwMode="auto">
          <a:xfrm>
            <a:off x="899592" y="2852936"/>
            <a:ext cx="7010400" cy="28623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r>
              <a:rPr lang="en-US" altLang="zh-CN" sz="2400" b="1" dirty="0">
                <a:solidFill>
                  <a:schemeClr val="bg2"/>
                </a:solidFill>
              </a:rPr>
              <a:t>DA1   DB   0FEH</a:t>
            </a:r>
            <a:br>
              <a:rPr lang="en-US" altLang="zh-CN" sz="2400" b="1" dirty="0">
                <a:solidFill>
                  <a:schemeClr val="bg2"/>
                </a:solidFill>
              </a:rPr>
            </a:br>
            <a:r>
              <a:rPr lang="en-US" altLang="zh-CN" sz="2400" b="1" dirty="0">
                <a:solidFill>
                  <a:schemeClr val="bg2"/>
                </a:solidFill>
              </a:rPr>
              <a:t>            DA2   DW   52ACH</a:t>
            </a:r>
          </a:p>
          <a:p>
            <a:pPr eaLnBrk="1" hangingPunct="1">
              <a:spcBef>
                <a:spcPct val="50000"/>
              </a:spcBef>
            </a:pPr>
            <a:r>
              <a:rPr lang="en-US" altLang="zh-CN" sz="2400" b="1" dirty="0">
                <a:solidFill>
                  <a:schemeClr val="bg2"/>
                </a:solidFill>
              </a:rPr>
              <a:t>             DA3  DW   0</a:t>
            </a:r>
            <a:br>
              <a:rPr lang="en-US" altLang="zh-CN" sz="2400" b="1" dirty="0">
                <a:solidFill>
                  <a:schemeClr val="bg2"/>
                </a:solidFill>
              </a:rPr>
            </a:br>
            <a:r>
              <a:rPr lang="en-US" altLang="zh-CN" sz="2400" b="1" dirty="0">
                <a:solidFill>
                  <a:schemeClr val="bg2"/>
                </a:solidFill>
              </a:rPr>
              <a:t>            ……</a:t>
            </a:r>
            <a:br>
              <a:rPr lang="en-US" altLang="zh-CN" sz="2400" b="1" dirty="0">
                <a:solidFill>
                  <a:schemeClr val="bg2"/>
                </a:solidFill>
              </a:rPr>
            </a:br>
            <a:r>
              <a:rPr lang="en-US" altLang="zh-CN" sz="2400" b="1" dirty="0">
                <a:solidFill>
                  <a:schemeClr val="bg2"/>
                </a:solidFill>
              </a:rPr>
              <a:t>            MOV  AL,DA1   ;</a:t>
            </a:r>
            <a:r>
              <a:rPr lang="zh-CN" altLang="en-US" sz="2400" b="1" dirty="0">
                <a:solidFill>
                  <a:schemeClr val="bg2"/>
                </a:solidFill>
              </a:rPr>
              <a:t>将0</a:t>
            </a:r>
            <a:r>
              <a:rPr lang="en-US" altLang="zh-CN" sz="2400" b="1" dirty="0">
                <a:solidFill>
                  <a:schemeClr val="bg2"/>
                </a:solidFill>
              </a:rPr>
              <a:t>FEH</a:t>
            </a:r>
            <a:r>
              <a:rPr lang="zh-CN" altLang="en-US" sz="2400" b="1" dirty="0">
                <a:solidFill>
                  <a:schemeClr val="bg2"/>
                </a:solidFill>
              </a:rPr>
              <a:t>传送到</a:t>
            </a:r>
            <a:r>
              <a:rPr lang="en-US" altLang="zh-CN" sz="2400" b="1" dirty="0">
                <a:solidFill>
                  <a:schemeClr val="bg2"/>
                </a:solidFill>
              </a:rPr>
              <a:t>AL</a:t>
            </a:r>
            <a:r>
              <a:rPr lang="zh-CN" altLang="en-US" sz="2400" b="1" dirty="0">
                <a:solidFill>
                  <a:schemeClr val="bg2"/>
                </a:solidFill>
              </a:rPr>
              <a:t>中</a:t>
            </a:r>
            <a:br>
              <a:rPr lang="zh-CN" altLang="en-US" sz="2400" b="1" dirty="0">
                <a:solidFill>
                  <a:schemeClr val="bg2"/>
                </a:solidFill>
              </a:rPr>
            </a:br>
            <a:r>
              <a:rPr lang="zh-CN" altLang="en-US" sz="2400" b="1" dirty="0">
                <a:solidFill>
                  <a:schemeClr val="bg2"/>
                </a:solidFill>
              </a:rPr>
              <a:t>            </a:t>
            </a:r>
            <a:r>
              <a:rPr lang="en-US" altLang="zh-CN" sz="2400" b="1" dirty="0">
                <a:solidFill>
                  <a:schemeClr val="bg2"/>
                </a:solidFill>
              </a:rPr>
              <a:t>MOV  BX,[DA2]   ;</a:t>
            </a:r>
            <a:r>
              <a:rPr lang="zh-CN" altLang="en-US" sz="2400" b="1" dirty="0">
                <a:solidFill>
                  <a:schemeClr val="bg2"/>
                </a:solidFill>
              </a:rPr>
              <a:t>将</a:t>
            </a:r>
            <a:r>
              <a:rPr lang="en-US" altLang="zh-CN" sz="2400" b="1" dirty="0">
                <a:solidFill>
                  <a:schemeClr val="bg2"/>
                </a:solidFill>
              </a:rPr>
              <a:t>52ACH</a:t>
            </a:r>
            <a:r>
              <a:rPr lang="zh-CN" altLang="en-US" sz="2400" b="1" dirty="0">
                <a:solidFill>
                  <a:schemeClr val="bg2"/>
                </a:solidFill>
              </a:rPr>
              <a:t>传送到</a:t>
            </a:r>
            <a:r>
              <a:rPr lang="en-US" altLang="zh-CN" sz="2400" b="1" dirty="0">
                <a:solidFill>
                  <a:schemeClr val="bg2"/>
                </a:solidFill>
              </a:rPr>
              <a:t>BX</a:t>
            </a:r>
            <a:r>
              <a:rPr lang="zh-CN" altLang="en-US" sz="2400" b="1" dirty="0">
                <a:solidFill>
                  <a:schemeClr val="bg2"/>
                </a:solidFill>
              </a:rPr>
              <a:t>中</a:t>
            </a:r>
            <a:br>
              <a:rPr lang="en-US" altLang="zh-CN" sz="2400" b="1" dirty="0">
                <a:solidFill>
                  <a:schemeClr val="bg2"/>
                </a:solidFill>
              </a:rPr>
            </a:br>
            <a:r>
              <a:rPr lang="en-US" altLang="zh-CN" sz="2400" b="1" dirty="0">
                <a:solidFill>
                  <a:schemeClr val="bg2"/>
                </a:solidFill>
              </a:rPr>
              <a:t>            MOV  DA3,BX   ;</a:t>
            </a:r>
            <a:r>
              <a:rPr lang="zh-CN" altLang="en-US" sz="2400" b="1" dirty="0">
                <a:solidFill>
                  <a:schemeClr val="bg2"/>
                </a:solidFill>
              </a:rPr>
              <a:t>将</a:t>
            </a:r>
            <a:r>
              <a:rPr lang="en-US" altLang="zh-CN" sz="2400" b="1" dirty="0">
                <a:solidFill>
                  <a:schemeClr val="bg2"/>
                </a:solidFill>
              </a:rPr>
              <a:t>DA3</a:t>
            </a:r>
            <a:r>
              <a:rPr lang="zh-CN" altLang="en-US" sz="2400" b="1" dirty="0">
                <a:solidFill>
                  <a:schemeClr val="bg2"/>
                </a:solidFill>
              </a:rPr>
              <a:t>单元赋值</a:t>
            </a:r>
            <a:r>
              <a:rPr lang="en-US" altLang="zh-CN" sz="2400" b="1" dirty="0">
                <a:solidFill>
                  <a:schemeClr val="bg2"/>
                </a:solidFill>
              </a:rPr>
              <a:t>52ACH</a:t>
            </a:r>
          </a:p>
        </p:txBody>
      </p:sp>
      <p:sp>
        <p:nvSpPr>
          <p:cNvPr id="30728" name="Rectangle 7"/>
          <p:cNvSpPr>
            <a:spLocks noChangeArrowheads="1"/>
          </p:cNvSpPr>
          <p:nvPr/>
        </p:nvSpPr>
        <p:spPr bwMode="auto">
          <a:xfrm>
            <a:off x="179512" y="1810320"/>
            <a:ext cx="8820471" cy="8309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在指令语句中直接引用变量名就是对其存储单元的内容进行存取，也可以在变量外加中括号。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autoUpdateAnimBg="0"/>
      <p:bldP spid="30726" grpId="0" animBg="1" autoUpdateAnimBg="0"/>
      <p:bldP spid="30727" grpId="0" animBg="1" autoUpdateAnimBg="0"/>
      <p:bldP spid="3072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0CDD838B-5CDF-4E76-B279-C7677CC27CC1}" type="slidenum">
              <a:rPr lang="en-US" altLang="zh-CN" sz="1400">
                <a:solidFill>
                  <a:schemeClr val="bg2"/>
                </a:solidFill>
              </a:rPr>
              <a:pPr algn="r" eaLnBrk="1" hangingPunct="1"/>
              <a:t>22</a:t>
            </a:fld>
            <a:endParaRPr lang="en-US" altLang="zh-CN" sz="1400">
              <a:solidFill>
                <a:schemeClr val="bg2"/>
              </a:solidFill>
            </a:endParaRPr>
          </a:p>
        </p:txBody>
      </p:sp>
      <p:sp>
        <p:nvSpPr>
          <p:cNvPr id="31747" name="Rectangle 2"/>
          <p:cNvSpPr>
            <a:spLocks noChangeArrowheads="1"/>
          </p:cNvSpPr>
          <p:nvPr/>
        </p:nvSpPr>
        <p:spPr bwMode="auto">
          <a:xfrm>
            <a:off x="468313" y="333375"/>
            <a:ext cx="7848600" cy="8309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当变量出现在寄存器相对寻址或基址变址相对寻址的操作数中时，表示取用该变量的偏移量。</a:t>
            </a:r>
          </a:p>
        </p:txBody>
      </p:sp>
      <p:sp>
        <p:nvSpPr>
          <p:cNvPr id="31748" name="Rectangle 3"/>
          <p:cNvSpPr>
            <a:spLocks noChangeArrowheads="1"/>
          </p:cNvSpPr>
          <p:nvPr/>
        </p:nvSpPr>
        <p:spPr bwMode="auto">
          <a:xfrm>
            <a:off x="250825" y="1341438"/>
            <a:ext cx="3924300" cy="193899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例如：</a:t>
            </a:r>
          </a:p>
          <a:p>
            <a:pPr eaLnBrk="1" hangingPunct="1"/>
            <a:r>
              <a:rPr lang="en-US" altLang="zh-CN" sz="2400" b="1" dirty="0">
                <a:solidFill>
                  <a:schemeClr val="bg2"/>
                </a:solidFill>
              </a:rPr>
              <a:t>DA3  DB  10H  DUP(?)</a:t>
            </a:r>
          </a:p>
          <a:p>
            <a:pPr eaLnBrk="1" hangingPunct="1"/>
            <a:r>
              <a:rPr lang="en-US" altLang="zh-CN" sz="2400" b="1" dirty="0">
                <a:solidFill>
                  <a:schemeClr val="bg2"/>
                </a:solidFill>
              </a:rPr>
              <a:t>DA4  DW  10H  DUP</a:t>
            </a:r>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a:t>
            </a:r>
          </a:p>
          <a:p>
            <a:pPr eaLnBrk="1" hangingPunct="1"/>
            <a:r>
              <a:rPr lang="en-US" altLang="zh-CN" sz="2400" b="1" dirty="0">
                <a:solidFill>
                  <a:schemeClr val="bg2"/>
                </a:solidFill>
              </a:rPr>
              <a:t>MOV  DA3[ESI]</a:t>
            </a:r>
            <a:r>
              <a:rPr lang="zh-CN" altLang="en-US" sz="2400" b="1" dirty="0">
                <a:solidFill>
                  <a:schemeClr val="bg2"/>
                </a:solidFill>
              </a:rPr>
              <a:t>，</a:t>
            </a:r>
            <a:r>
              <a:rPr lang="en-US" altLang="zh-CN" sz="2400" b="1" dirty="0">
                <a:solidFill>
                  <a:schemeClr val="bg2"/>
                </a:solidFill>
              </a:rPr>
              <a:t>AL</a:t>
            </a:r>
          </a:p>
          <a:p>
            <a:pPr eaLnBrk="1" hangingPunct="1"/>
            <a:r>
              <a:rPr lang="en-US" altLang="zh-CN" sz="2400" b="1" dirty="0">
                <a:solidFill>
                  <a:schemeClr val="bg2"/>
                </a:solidFill>
              </a:rPr>
              <a:t>ADD  DX</a:t>
            </a:r>
            <a:r>
              <a:rPr lang="zh-CN" altLang="en-US" sz="2400" b="1" dirty="0">
                <a:solidFill>
                  <a:schemeClr val="bg2"/>
                </a:solidFill>
              </a:rPr>
              <a:t>，</a:t>
            </a:r>
            <a:r>
              <a:rPr lang="en-US" altLang="zh-CN" sz="2400" b="1" dirty="0">
                <a:solidFill>
                  <a:schemeClr val="bg2"/>
                </a:solidFill>
              </a:rPr>
              <a:t>DA4[EBX][EDI]</a:t>
            </a:r>
          </a:p>
        </p:txBody>
      </p:sp>
      <p:grpSp>
        <p:nvGrpSpPr>
          <p:cNvPr id="4" name="组合 3"/>
          <p:cNvGrpSpPr/>
          <p:nvPr/>
        </p:nvGrpSpPr>
        <p:grpSpPr>
          <a:xfrm>
            <a:off x="6372200" y="2209801"/>
            <a:ext cx="1476400" cy="1295400"/>
            <a:chOff x="6372200" y="2209801"/>
            <a:chExt cx="1476400" cy="1295400"/>
          </a:xfrm>
        </p:grpSpPr>
        <p:sp>
          <p:nvSpPr>
            <p:cNvPr id="31770" name="Line 45"/>
            <p:cNvSpPr>
              <a:spLocks noChangeShapeType="1"/>
            </p:cNvSpPr>
            <p:nvPr/>
          </p:nvSpPr>
          <p:spPr bwMode="auto">
            <a:xfrm>
              <a:off x="6781800" y="3505201"/>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46"/>
            <p:cNvSpPr>
              <a:spLocks noChangeShapeType="1"/>
            </p:cNvSpPr>
            <p:nvPr/>
          </p:nvSpPr>
          <p:spPr bwMode="auto">
            <a:xfrm>
              <a:off x="7162800" y="2209801"/>
              <a:ext cx="0" cy="1295400"/>
            </a:xfrm>
            <a:prstGeom prst="line">
              <a:avLst/>
            </a:prstGeom>
            <a:noFill/>
            <a:ln w="9525" cmpd="sng">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47"/>
            <p:cNvSpPr txBox="1">
              <a:spLocks noChangeArrowheads="1"/>
            </p:cNvSpPr>
            <p:nvPr/>
          </p:nvSpPr>
          <p:spPr bwMode="auto">
            <a:xfrm>
              <a:off x="6372200" y="2590801"/>
              <a:ext cx="9361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solidFill>
                    <a:schemeClr val="bg2"/>
                  </a:solidFill>
                </a:rPr>
                <a:t>(ESI)</a:t>
              </a:r>
            </a:p>
          </p:txBody>
        </p:sp>
      </p:grpSp>
      <p:grpSp>
        <p:nvGrpSpPr>
          <p:cNvPr id="2" name="组合 1"/>
          <p:cNvGrpSpPr/>
          <p:nvPr/>
        </p:nvGrpSpPr>
        <p:grpSpPr>
          <a:xfrm>
            <a:off x="5363120" y="4495801"/>
            <a:ext cx="2485480" cy="1447800"/>
            <a:chOff x="5363120" y="4495801"/>
            <a:chExt cx="2485480" cy="1447800"/>
          </a:xfrm>
        </p:grpSpPr>
        <p:sp>
          <p:nvSpPr>
            <p:cNvPr id="31774" name="Line 49"/>
            <p:cNvSpPr>
              <a:spLocks noChangeShapeType="1"/>
            </p:cNvSpPr>
            <p:nvPr/>
          </p:nvSpPr>
          <p:spPr bwMode="auto">
            <a:xfrm>
              <a:off x="6858000" y="5943601"/>
              <a:ext cx="9906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50"/>
            <p:cNvSpPr>
              <a:spLocks noChangeShapeType="1"/>
            </p:cNvSpPr>
            <p:nvPr/>
          </p:nvSpPr>
          <p:spPr bwMode="auto">
            <a:xfrm>
              <a:off x="7162800" y="4495801"/>
              <a:ext cx="0" cy="1447800"/>
            </a:xfrm>
            <a:prstGeom prst="line">
              <a:avLst/>
            </a:prstGeom>
            <a:noFill/>
            <a:ln w="9525" cmpd="sng">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6" name="Text Box 51"/>
            <p:cNvSpPr txBox="1">
              <a:spLocks noChangeArrowheads="1"/>
            </p:cNvSpPr>
            <p:nvPr/>
          </p:nvSpPr>
          <p:spPr bwMode="auto">
            <a:xfrm>
              <a:off x="5363120" y="4969817"/>
              <a:ext cx="18377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dirty="0">
                  <a:solidFill>
                    <a:schemeClr val="bg2"/>
                  </a:solidFill>
                </a:rPr>
                <a:t>(EBX)+(EDI)</a:t>
              </a:r>
            </a:p>
          </p:txBody>
        </p:sp>
      </p:grpSp>
      <p:grpSp>
        <p:nvGrpSpPr>
          <p:cNvPr id="3" name="组合 2"/>
          <p:cNvGrpSpPr/>
          <p:nvPr/>
        </p:nvGrpSpPr>
        <p:grpSpPr>
          <a:xfrm>
            <a:off x="6705600" y="1716088"/>
            <a:ext cx="2211388" cy="5029200"/>
            <a:chOff x="6705600" y="1716088"/>
            <a:chExt cx="2211388" cy="5029200"/>
          </a:xfrm>
        </p:grpSpPr>
        <p:sp>
          <p:nvSpPr>
            <p:cNvPr id="31750" name="Rectangle 6"/>
            <p:cNvSpPr>
              <a:spLocks noChangeArrowheads="1"/>
            </p:cNvSpPr>
            <p:nvPr/>
          </p:nvSpPr>
          <p:spPr bwMode="auto">
            <a:xfrm>
              <a:off x="7848600" y="1716088"/>
              <a:ext cx="1066800" cy="5029200"/>
            </a:xfrm>
            <a:prstGeom prst="rect">
              <a:avLst/>
            </a:prstGeom>
            <a:solidFill>
              <a:schemeClr val="accent1"/>
            </a:solidFill>
            <a:ln w="9525" cmpd="sng">
              <a:solidFill>
                <a:schemeClr val="bg2"/>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31751" name="Line 7"/>
            <p:cNvSpPr>
              <a:spLocks noChangeShapeType="1"/>
            </p:cNvSpPr>
            <p:nvPr/>
          </p:nvSpPr>
          <p:spPr bwMode="auto">
            <a:xfrm>
              <a:off x="7848600" y="20208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2" name="Line 8"/>
            <p:cNvSpPr>
              <a:spLocks noChangeShapeType="1"/>
            </p:cNvSpPr>
            <p:nvPr/>
          </p:nvSpPr>
          <p:spPr bwMode="auto">
            <a:xfrm>
              <a:off x="7848600" y="24018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9"/>
            <p:cNvSpPr>
              <a:spLocks noChangeShapeType="1"/>
            </p:cNvSpPr>
            <p:nvPr/>
          </p:nvSpPr>
          <p:spPr bwMode="auto">
            <a:xfrm>
              <a:off x="7848600" y="27066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10"/>
            <p:cNvSpPr>
              <a:spLocks noChangeShapeType="1"/>
            </p:cNvSpPr>
            <p:nvPr/>
          </p:nvSpPr>
          <p:spPr bwMode="auto">
            <a:xfrm>
              <a:off x="7848600" y="30114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Line 11"/>
            <p:cNvSpPr>
              <a:spLocks noChangeShapeType="1"/>
            </p:cNvSpPr>
            <p:nvPr/>
          </p:nvSpPr>
          <p:spPr bwMode="auto">
            <a:xfrm>
              <a:off x="7848600" y="33924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12"/>
            <p:cNvSpPr>
              <a:spLocks noChangeShapeType="1"/>
            </p:cNvSpPr>
            <p:nvPr/>
          </p:nvSpPr>
          <p:spPr bwMode="auto">
            <a:xfrm>
              <a:off x="7848600" y="36972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13"/>
            <p:cNvSpPr>
              <a:spLocks noChangeShapeType="1"/>
            </p:cNvSpPr>
            <p:nvPr/>
          </p:nvSpPr>
          <p:spPr bwMode="auto">
            <a:xfrm>
              <a:off x="7848600" y="40020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4"/>
            <p:cNvSpPr>
              <a:spLocks noChangeShapeType="1"/>
            </p:cNvSpPr>
            <p:nvPr/>
          </p:nvSpPr>
          <p:spPr bwMode="auto">
            <a:xfrm>
              <a:off x="7848600" y="43068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15"/>
            <p:cNvSpPr>
              <a:spLocks noChangeShapeType="1"/>
            </p:cNvSpPr>
            <p:nvPr/>
          </p:nvSpPr>
          <p:spPr bwMode="auto">
            <a:xfrm>
              <a:off x="7848600" y="46116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6"/>
            <p:cNvSpPr>
              <a:spLocks noChangeShapeType="1"/>
            </p:cNvSpPr>
            <p:nvPr/>
          </p:nvSpPr>
          <p:spPr bwMode="auto">
            <a:xfrm>
              <a:off x="7848600" y="49926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Line 17"/>
            <p:cNvSpPr>
              <a:spLocks noChangeShapeType="1"/>
            </p:cNvSpPr>
            <p:nvPr/>
          </p:nvSpPr>
          <p:spPr bwMode="auto">
            <a:xfrm>
              <a:off x="7848600" y="53736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2" name="Line 18"/>
            <p:cNvSpPr>
              <a:spLocks noChangeShapeType="1"/>
            </p:cNvSpPr>
            <p:nvPr/>
          </p:nvSpPr>
          <p:spPr bwMode="auto">
            <a:xfrm>
              <a:off x="7848600" y="57546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3" name="Line 19"/>
            <p:cNvSpPr>
              <a:spLocks noChangeShapeType="1"/>
            </p:cNvSpPr>
            <p:nvPr/>
          </p:nvSpPr>
          <p:spPr bwMode="auto">
            <a:xfrm>
              <a:off x="7848600" y="60594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4" name="Line 31"/>
            <p:cNvSpPr>
              <a:spLocks noChangeShapeType="1"/>
            </p:cNvSpPr>
            <p:nvPr/>
          </p:nvSpPr>
          <p:spPr bwMode="auto">
            <a:xfrm>
              <a:off x="7848600" y="6364288"/>
              <a:ext cx="10668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Text Box 33"/>
            <p:cNvSpPr txBox="1">
              <a:spLocks noChangeArrowheads="1"/>
            </p:cNvSpPr>
            <p:nvPr/>
          </p:nvSpPr>
          <p:spPr bwMode="auto">
            <a:xfrm>
              <a:off x="8153400" y="3011488"/>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a:solidFill>
                    <a:schemeClr val="bg2"/>
                  </a:solidFill>
                </a:rPr>
                <a:t>...</a:t>
              </a:r>
            </a:p>
          </p:txBody>
        </p:sp>
        <p:sp>
          <p:nvSpPr>
            <p:cNvPr id="31766" name="Text Box 34"/>
            <p:cNvSpPr txBox="1">
              <a:spLocks noChangeArrowheads="1"/>
            </p:cNvSpPr>
            <p:nvPr/>
          </p:nvSpPr>
          <p:spPr bwMode="auto">
            <a:xfrm>
              <a:off x="8305800" y="5334001"/>
              <a:ext cx="61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a:solidFill>
                    <a:schemeClr val="bg2"/>
                  </a:solidFill>
                </a:rPr>
                <a:t>...</a:t>
              </a:r>
            </a:p>
          </p:txBody>
        </p:sp>
        <p:sp>
          <p:nvSpPr>
            <p:cNvPr id="31767" name="Text Box 42"/>
            <p:cNvSpPr txBox="1">
              <a:spLocks noChangeArrowheads="1"/>
            </p:cNvSpPr>
            <p:nvPr/>
          </p:nvSpPr>
          <p:spPr bwMode="auto">
            <a:xfrm>
              <a:off x="7162800" y="1981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solidFill>
                    <a:schemeClr val="bg2"/>
                  </a:solidFill>
                </a:rPr>
                <a:t>DA3</a:t>
              </a:r>
            </a:p>
          </p:txBody>
        </p:sp>
        <p:sp>
          <p:nvSpPr>
            <p:cNvPr id="31768" name="Text Box 43"/>
            <p:cNvSpPr txBox="1">
              <a:spLocks noChangeArrowheads="1"/>
            </p:cNvSpPr>
            <p:nvPr/>
          </p:nvSpPr>
          <p:spPr bwMode="auto">
            <a:xfrm>
              <a:off x="7162800" y="4267201"/>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a:solidFill>
                    <a:schemeClr val="bg2"/>
                  </a:solidFill>
                </a:rPr>
                <a:t>DA4</a:t>
              </a:r>
            </a:p>
          </p:txBody>
        </p:sp>
        <p:sp>
          <p:nvSpPr>
            <p:cNvPr id="31769" name="Line 44"/>
            <p:cNvSpPr>
              <a:spLocks noChangeShapeType="1"/>
            </p:cNvSpPr>
            <p:nvPr/>
          </p:nvSpPr>
          <p:spPr bwMode="auto">
            <a:xfrm>
              <a:off x="6705600" y="2209801"/>
              <a:ext cx="5334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Line 48"/>
            <p:cNvSpPr>
              <a:spLocks noChangeShapeType="1"/>
            </p:cNvSpPr>
            <p:nvPr/>
          </p:nvSpPr>
          <p:spPr bwMode="auto">
            <a:xfrm>
              <a:off x="6781800" y="4495801"/>
              <a:ext cx="457200"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Text Box 53"/>
            <p:cNvSpPr txBox="1">
              <a:spLocks noChangeArrowheads="1"/>
            </p:cNvSpPr>
            <p:nvPr/>
          </p:nvSpPr>
          <p:spPr bwMode="auto">
            <a:xfrm>
              <a:off x="8229600" y="42672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sp>
          <p:nvSpPr>
            <p:cNvPr id="31778" name="Text Box 54"/>
            <p:cNvSpPr txBox="1">
              <a:spLocks noChangeArrowheads="1"/>
            </p:cNvSpPr>
            <p:nvPr/>
          </p:nvSpPr>
          <p:spPr bwMode="auto">
            <a:xfrm>
              <a:off x="8229600" y="4572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sp>
          <p:nvSpPr>
            <p:cNvPr id="31779" name="Text Box 55"/>
            <p:cNvSpPr txBox="1">
              <a:spLocks noChangeArrowheads="1"/>
            </p:cNvSpPr>
            <p:nvPr/>
          </p:nvSpPr>
          <p:spPr bwMode="auto">
            <a:xfrm>
              <a:off x="8229600" y="4953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sp>
          <p:nvSpPr>
            <p:cNvPr id="31780" name="Text Box 56"/>
            <p:cNvSpPr txBox="1">
              <a:spLocks noChangeArrowheads="1"/>
            </p:cNvSpPr>
            <p:nvPr/>
          </p:nvSpPr>
          <p:spPr bwMode="auto">
            <a:xfrm>
              <a:off x="8305800" y="5715001"/>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sp>
          <p:nvSpPr>
            <p:cNvPr id="31781" name="Text Box 57"/>
            <p:cNvSpPr txBox="1">
              <a:spLocks noChangeArrowheads="1"/>
            </p:cNvSpPr>
            <p:nvPr/>
          </p:nvSpPr>
          <p:spPr bwMode="auto">
            <a:xfrm>
              <a:off x="8318500" y="59801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sp>
          <p:nvSpPr>
            <p:cNvPr id="31782" name="Text Box 58"/>
            <p:cNvSpPr txBox="1">
              <a:spLocks noChangeArrowheads="1"/>
            </p:cNvSpPr>
            <p:nvPr/>
          </p:nvSpPr>
          <p:spPr bwMode="auto">
            <a:xfrm>
              <a:off x="8318500" y="6288088"/>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endParaRPr lang="zh-CN" altLang="en-US" sz="2400">
                <a:solidFill>
                  <a:schemeClr val="bg2"/>
                </a:solidFill>
              </a:endParaRPr>
            </a:p>
          </p:txBody>
        </p:sp>
      </p:grpSp>
      <p:sp>
        <p:nvSpPr>
          <p:cNvPr id="31783" name="AutoShape 60"/>
          <p:cNvSpPr>
            <a:spLocks noChangeArrowheads="1"/>
          </p:cNvSpPr>
          <p:nvPr/>
        </p:nvSpPr>
        <p:spPr bwMode="auto">
          <a:xfrm>
            <a:off x="-1" y="5229225"/>
            <a:ext cx="4175125" cy="936625"/>
          </a:xfrm>
          <a:prstGeom prst="wedgeRoundRectCallout">
            <a:avLst>
              <a:gd name="adj1" fmla="val -16537"/>
              <a:gd name="adj2" fmla="val -307968"/>
              <a:gd name="adj3" fmla="val 16667"/>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将</a:t>
            </a:r>
            <a:r>
              <a:rPr lang="en-US" altLang="zh-CN" sz="2400" b="1" dirty="0">
                <a:solidFill>
                  <a:schemeClr val="bg2"/>
                </a:solidFill>
              </a:rPr>
              <a:t>AL</a:t>
            </a:r>
            <a:r>
              <a:rPr lang="zh-CN" altLang="en-US" sz="2400" b="1" dirty="0">
                <a:solidFill>
                  <a:schemeClr val="bg2"/>
                </a:solidFill>
              </a:rPr>
              <a:t>的内容送入从</a:t>
            </a:r>
            <a:r>
              <a:rPr lang="en-US" altLang="zh-CN" sz="2400" b="1" dirty="0">
                <a:solidFill>
                  <a:schemeClr val="bg2"/>
                </a:solidFill>
              </a:rPr>
              <a:t>DA3 </a:t>
            </a:r>
            <a:r>
              <a:rPr lang="zh-CN" altLang="en-US" sz="2400" b="1" dirty="0">
                <a:solidFill>
                  <a:schemeClr val="bg2"/>
                </a:solidFill>
              </a:rPr>
              <a:t>开始再偏移</a:t>
            </a:r>
            <a:r>
              <a:rPr lang="en-US" altLang="zh-CN" sz="2400" b="1" dirty="0">
                <a:solidFill>
                  <a:schemeClr val="bg2"/>
                </a:solidFill>
              </a:rPr>
              <a:t>(ESI)</a:t>
            </a:r>
            <a:r>
              <a:rPr lang="zh-CN" altLang="en-US" sz="2400" b="1" dirty="0">
                <a:solidFill>
                  <a:schemeClr val="bg2"/>
                </a:solidFill>
              </a:rPr>
              <a:t>的存储单元中</a:t>
            </a:r>
          </a:p>
          <a:p>
            <a:pPr algn="ctr" eaLnBrk="1" hangingPunct="1"/>
            <a:endParaRPr lang="en-US" altLang="zh-CN" sz="2400" dirty="0"/>
          </a:p>
        </p:txBody>
      </p:sp>
      <p:sp>
        <p:nvSpPr>
          <p:cNvPr id="31784" name="AutoShape 61"/>
          <p:cNvSpPr>
            <a:spLocks noChangeArrowheads="1"/>
          </p:cNvSpPr>
          <p:nvPr/>
        </p:nvSpPr>
        <p:spPr bwMode="auto">
          <a:xfrm>
            <a:off x="1763712" y="3644900"/>
            <a:ext cx="4789487" cy="1366838"/>
          </a:xfrm>
          <a:prstGeom prst="wedgeRoundRectCallout">
            <a:avLst>
              <a:gd name="adj1" fmla="val -41148"/>
              <a:gd name="adj2" fmla="val -90769"/>
              <a:gd name="adj3" fmla="val 16667"/>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将从</a:t>
            </a:r>
            <a:r>
              <a:rPr lang="en-US" altLang="zh-CN" sz="2400" b="1" dirty="0">
                <a:solidFill>
                  <a:schemeClr val="bg2"/>
                </a:solidFill>
              </a:rPr>
              <a:t>DA4</a:t>
            </a:r>
            <a:r>
              <a:rPr lang="zh-CN" altLang="en-US" sz="2400" b="1" dirty="0">
                <a:solidFill>
                  <a:schemeClr val="bg2"/>
                </a:solidFill>
              </a:rPr>
              <a:t>开始再偏移</a:t>
            </a:r>
            <a:r>
              <a:rPr lang="en-US" altLang="zh-CN" sz="2400" b="1" dirty="0">
                <a:solidFill>
                  <a:schemeClr val="bg2"/>
                </a:solidFill>
              </a:rPr>
              <a:t>(EBX)+(EDI)</a:t>
            </a:r>
            <a:r>
              <a:rPr lang="zh-CN" altLang="en-US" sz="2400" b="1" dirty="0">
                <a:solidFill>
                  <a:schemeClr val="bg2"/>
                </a:solidFill>
              </a:rPr>
              <a:t>的字存储单元的内容与</a:t>
            </a:r>
            <a:r>
              <a:rPr lang="en-US" altLang="zh-CN" sz="2400" b="1" dirty="0">
                <a:solidFill>
                  <a:schemeClr val="bg2"/>
                </a:solidFill>
              </a:rPr>
              <a:t>DX</a:t>
            </a:r>
            <a:r>
              <a:rPr lang="zh-CN" altLang="en-US" sz="2400" b="1" dirty="0">
                <a:solidFill>
                  <a:schemeClr val="bg2"/>
                </a:solidFill>
              </a:rPr>
              <a:t>的内容相加，结果送回</a:t>
            </a:r>
            <a:r>
              <a:rPr lang="en-US" altLang="zh-CN" sz="2400" b="1" dirty="0">
                <a:solidFill>
                  <a:schemeClr val="bg2"/>
                </a:solidFill>
              </a:rPr>
              <a:t>DX</a:t>
            </a:r>
            <a:r>
              <a:rPr lang="zh-CN" altLang="en-US" sz="2400" b="1" dirty="0">
                <a:solidFill>
                  <a:schemeClr val="bg2"/>
                </a:solidFill>
              </a:rPr>
              <a:t>中。</a:t>
            </a:r>
          </a:p>
          <a:p>
            <a:pPr algn="ctr" eaLnBrk="1" hangingPunct="1"/>
            <a:endParaRPr lang="en-US" altLang="zh-CN"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783"/>
                                        </p:tgtEl>
                                        <p:attrNameLst>
                                          <p:attrName>style.visibility</p:attrName>
                                        </p:attrNameLst>
                                      </p:cBhvr>
                                      <p:to>
                                        <p:strVal val="visible"/>
                                      </p:to>
                                    </p:set>
                                    <p:animEffect transition="in" filter="box(in)">
                                      <p:cBhvr>
                                        <p:cTn id="20" dur="500"/>
                                        <p:tgtEl>
                                          <p:spTgt spid="3178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31784"/>
                                        </p:tgtEl>
                                        <p:attrNameLst>
                                          <p:attrName>style.visibility</p:attrName>
                                        </p:attrNameLst>
                                      </p:cBhvr>
                                      <p:to>
                                        <p:strVal val="visible"/>
                                      </p:to>
                                    </p:set>
                                    <p:animEffect transition="in" filter="diamond(in)">
                                      <p:cBhvr>
                                        <p:cTn id="30" dur="2000"/>
                                        <p:tgtEl>
                                          <p:spTgt spid="3178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autoUpdateAnimBg="0"/>
      <p:bldP spid="31748" grpId="0" animBg="1" autoUpdateAnimBg="0"/>
      <p:bldP spid="31783" grpId="0" animBg="1" autoUpdateAnimBg="0"/>
      <p:bldP spid="3178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A0DC2B7E-5D61-41F2-AB14-5943EBB6707C}" type="slidenum">
              <a:rPr lang="en-US" altLang="zh-CN" sz="1400">
                <a:solidFill>
                  <a:schemeClr val="bg2"/>
                </a:solidFill>
              </a:rPr>
              <a:pPr algn="r" eaLnBrk="1" hangingPunct="1"/>
              <a:t>23</a:t>
            </a:fld>
            <a:endParaRPr lang="en-US" altLang="zh-CN" sz="1400">
              <a:solidFill>
                <a:schemeClr val="bg2"/>
              </a:solidFill>
            </a:endParaRPr>
          </a:p>
        </p:txBody>
      </p:sp>
      <p:sp>
        <p:nvSpPr>
          <p:cNvPr id="32810" name="Rectangle 42"/>
          <p:cNvSpPr>
            <a:spLocks noChangeArrowheads="1"/>
          </p:cNvSpPr>
          <p:nvPr/>
        </p:nvSpPr>
        <p:spPr bwMode="auto">
          <a:xfrm>
            <a:off x="304800" y="228600"/>
            <a:ext cx="5105400" cy="4616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）在</a:t>
            </a:r>
            <a:r>
              <a:rPr lang="en-US" altLang="zh-CN" sz="2400" b="1" dirty="0">
                <a:solidFill>
                  <a:schemeClr val="bg2"/>
                </a:solidFill>
              </a:rPr>
              <a:t>DD</a:t>
            </a:r>
            <a:r>
              <a:rPr lang="zh-CN" altLang="en-US" sz="2400" b="1" dirty="0">
                <a:solidFill>
                  <a:schemeClr val="bg2"/>
                </a:solidFill>
              </a:rPr>
              <a:t>和</a:t>
            </a:r>
            <a:r>
              <a:rPr lang="en-US" altLang="zh-CN" sz="2400" b="1" dirty="0">
                <a:solidFill>
                  <a:schemeClr val="bg2"/>
                </a:solidFill>
              </a:rPr>
              <a:t>DQ</a:t>
            </a:r>
            <a:r>
              <a:rPr lang="zh-CN" altLang="en-US" sz="2400" b="1" dirty="0">
                <a:solidFill>
                  <a:schemeClr val="bg2"/>
                </a:solidFill>
              </a:rPr>
              <a:t>伪指令语句中引用</a:t>
            </a:r>
          </a:p>
        </p:txBody>
      </p:sp>
      <p:sp>
        <p:nvSpPr>
          <p:cNvPr id="32811" name="Text Box 43"/>
          <p:cNvSpPr txBox="1">
            <a:spLocks noChangeArrowheads="1"/>
          </p:cNvSpPr>
          <p:nvPr/>
        </p:nvSpPr>
        <p:spPr bwMode="auto">
          <a:xfrm>
            <a:off x="609600" y="762000"/>
            <a:ext cx="4800600" cy="156966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NUM       DB    75H</a:t>
            </a:r>
            <a:br>
              <a:rPr lang="en-US" altLang="zh-CN" sz="2400" b="1" dirty="0">
                <a:solidFill>
                  <a:schemeClr val="bg2"/>
                </a:solidFill>
              </a:rPr>
            </a:br>
            <a:r>
              <a:rPr lang="en-US" altLang="zh-CN" sz="2400" b="1" dirty="0">
                <a:solidFill>
                  <a:schemeClr val="bg2"/>
                </a:solidFill>
              </a:rPr>
              <a:t>ADR1      DD   NUM</a:t>
            </a:r>
            <a:br>
              <a:rPr lang="en-US" altLang="zh-CN" sz="2400" b="1" dirty="0">
                <a:solidFill>
                  <a:schemeClr val="bg2"/>
                </a:solidFill>
              </a:rPr>
            </a:br>
            <a:r>
              <a:rPr lang="en-US" altLang="zh-CN" sz="2400" b="1" dirty="0">
                <a:solidFill>
                  <a:schemeClr val="bg2"/>
                </a:solidFill>
              </a:rPr>
              <a:t>ADR2      DW    NUM</a:t>
            </a:r>
            <a:br>
              <a:rPr lang="en-US" altLang="zh-CN" sz="2400" b="1" dirty="0">
                <a:solidFill>
                  <a:schemeClr val="bg2"/>
                </a:solidFill>
              </a:rPr>
            </a:br>
            <a:r>
              <a:rPr lang="en-US" altLang="zh-CN" sz="2400" b="1" dirty="0">
                <a:solidFill>
                  <a:schemeClr val="bg2"/>
                </a:solidFill>
              </a:rPr>
              <a:t>ADR3      DQ    NUM</a:t>
            </a:r>
          </a:p>
        </p:txBody>
      </p:sp>
      <p:sp>
        <p:nvSpPr>
          <p:cNvPr id="32812" name="Text Box 46"/>
          <p:cNvSpPr txBox="1">
            <a:spLocks noChangeArrowheads="1"/>
          </p:cNvSpPr>
          <p:nvPr/>
        </p:nvSpPr>
        <p:spPr bwMode="auto">
          <a:xfrm>
            <a:off x="5752794" y="457200"/>
            <a:ext cx="2105638" cy="830997"/>
          </a:xfrm>
          <a:prstGeom prst="rect">
            <a:avLst/>
          </a:prstGeom>
          <a:noFill/>
          <a:ln w="2857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表示取变 量的</a:t>
            </a:r>
            <a:r>
              <a:rPr lang="en-US" altLang="zh-CN" sz="2400" b="1" dirty="0">
                <a:solidFill>
                  <a:schemeClr val="bg2"/>
                </a:solidFill>
              </a:rPr>
              <a:t>32</a:t>
            </a:r>
            <a:r>
              <a:rPr lang="zh-CN" altLang="en-US" sz="2400" b="1" dirty="0">
                <a:solidFill>
                  <a:schemeClr val="bg2"/>
                </a:solidFill>
              </a:rPr>
              <a:t>位偏移地址</a:t>
            </a:r>
          </a:p>
        </p:txBody>
      </p:sp>
      <p:sp>
        <p:nvSpPr>
          <p:cNvPr id="32813" name="Line 47"/>
          <p:cNvSpPr>
            <a:spLocks noChangeShapeType="1"/>
          </p:cNvSpPr>
          <p:nvPr/>
        </p:nvSpPr>
        <p:spPr bwMode="auto">
          <a:xfrm flipV="1">
            <a:off x="3635896" y="1658516"/>
            <a:ext cx="2358858" cy="42292"/>
          </a:xfrm>
          <a:prstGeom prst="line">
            <a:avLst/>
          </a:prstGeom>
          <a:noFill/>
          <a:ln w="28575" cmpd="sng">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4" name="Line 48"/>
          <p:cNvSpPr>
            <a:spLocks noChangeShapeType="1"/>
          </p:cNvSpPr>
          <p:nvPr/>
        </p:nvSpPr>
        <p:spPr bwMode="auto">
          <a:xfrm flipH="1">
            <a:off x="3473053" y="908720"/>
            <a:ext cx="2251075" cy="447700"/>
          </a:xfrm>
          <a:prstGeom prst="line">
            <a:avLst/>
          </a:prstGeom>
          <a:noFill/>
          <a:ln w="28575" cmpd="sng">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Text Box 46"/>
          <p:cNvSpPr txBox="1">
            <a:spLocks noChangeArrowheads="1"/>
          </p:cNvSpPr>
          <p:nvPr/>
        </p:nvSpPr>
        <p:spPr bwMode="auto">
          <a:xfrm>
            <a:off x="5994754" y="1434454"/>
            <a:ext cx="1052819" cy="461665"/>
          </a:xfrm>
          <a:prstGeom prst="rect">
            <a:avLst/>
          </a:prstGeom>
          <a:noFill/>
          <a:ln w="2857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出错！</a:t>
            </a:r>
          </a:p>
        </p:txBody>
      </p:sp>
      <p:sp>
        <p:nvSpPr>
          <p:cNvPr id="2" name="文本框 1"/>
          <p:cNvSpPr txBox="1"/>
          <p:nvPr/>
        </p:nvSpPr>
        <p:spPr>
          <a:xfrm>
            <a:off x="614535" y="2924944"/>
            <a:ext cx="7704212" cy="830997"/>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solidFill>
                  <a:schemeClr val="bg2"/>
                </a:solidFill>
              </a:rPr>
              <a:t>注意：只能在</a:t>
            </a:r>
            <a:r>
              <a:rPr lang="en-US" altLang="zh-CN" sz="2400" b="1" dirty="0">
                <a:solidFill>
                  <a:schemeClr val="bg2"/>
                </a:solidFill>
              </a:rPr>
              <a:t>DD</a:t>
            </a:r>
            <a:r>
              <a:rPr lang="zh-CN" altLang="en-US" sz="2400" b="1" dirty="0">
                <a:solidFill>
                  <a:schemeClr val="bg2"/>
                </a:solidFill>
              </a:rPr>
              <a:t>和</a:t>
            </a:r>
            <a:r>
              <a:rPr lang="en-US" altLang="zh-CN" sz="2400" b="1" dirty="0">
                <a:solidFill>
                  <a:schemeClr val="bg2"/>
                </a:solidFill>
              </a:rPr>
              <a:t>DQ</a:t>
            </a:r>
            <a:r>
              <a:rPr lang="zh-CN" altLang="en-US" sz="2400" b="1" dirty="0">
                <a:solidFill>
                  <a:schemeClr val="bg2"/>
                </a:solidFill>
              </a:rPr>
              <a:t>伪指令语句中使用变量来初始化，其他变量定义伪指令中会出错。</a:t>
            </a:r>
          </a:p>
        </p:txBody>
      </p:sp>
      <p:sp>
        <p:nvSpPr>
          <p:cNvPr id="10" name="Line 47"/>
          <p:cNvSpPr>
            <a:spLocks noChangeShapeType="1"/>
          </p:cNvSpPr>
          <p:nvPr/>
        </p:nvSpPr>
        <p:spPr bwMode="auto">
          <a:xfrm>
            <a:off x="3486867" y="2120181"/>
            <a:ext cx="2507888" cy="78034"/>
          </a:xfrm>
          <a:prstGeom prst="line">
            <a:avLst/>
          </a:prstGeom>
          <a:noFill/>
          <a:ln w="28575" cmpd="sng">
            <a:solidFill>
              <a:srgbClr val="00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46"/>
          <p:cNvSpPr txBox="1">
            <a:spLocks noChangeArrowheads="1"/>
          </p:cNvSpPr>
          <p:nvPr/>
        </p:nvSpPr>
        <p:spPr bwMode="auto">
          <a:xfrm>
            <a:off x="5994754" y="1982786"/>
            <a:ext cx="2681702" cy="830997"/>
          </a:xfrm>
          <a:prstGeom prst="rect">
            <a:avLst/>
          </a:prstGeom>
          <a:noFill/>
          <a:ln w="2857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取变量的段基地址和偏移地址</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8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32814"/>
                                        </p:tgtEl>
                                        <p:attrNameLst>
                                          <p:attrName>style.visibility</p:attrName>
                                        </p:attrNameLst>
                                      </p:cBhvr>
                                      <p:to>
                                        <p:strVal val="visible"/>
                                      </p:to>
                                    </p:set>
                                    <p:anim calcmode="lin" valueType="num">
                                      <p:cBhvr>
                                        <p:cTn id="15" dur="500" fill="hold"/>
                                        <p:tgtEl>
                                          <p:spTgt spid="32814"/>
                                        </p:tgtEl>
                                        <p:attrNameLst>
                                          <p:attrName>ppt_x</p:attrName>
                                        </p:attrNameLst>
                                      </p:cBhvr>
                                      <p:tavLst>
                                        <p:tav tm="0">
                                          <p:val>
                                            <p:strVal val="#ppt_x"/>
                                          </p:val>
                                        </p:tav>
                                        <p:tav tm="100000">
                                          <p:val>
                                            <p:strVal val="#ppt_x"/>
                                          </p:val>
                                        </p:tav>
                                      </p:tavLst>
                                    </p:anim>
                                    <p:anim calcmode="lin" valueType="num">
                                      <p:cBhvr>
                                        <p:cTn id="16" dur="500" fill="hold"/>
                                        <p:tgtEl>
                                          <p:spTgt spid="32814"/>
                                        </p:tgtEl>
                                        <p:attrNameLst>
                                          <p:attrName>ppt_y</p:attrName>
                                        </p:attrNameLst>
                                      </p:cBhvr>
                                      <p:tavLst>
                                        <p:tav tm="0">
                                          <p:val>
                                            <p:strVal val="#ppt_y+#ppt_h/2"/>
                                          </p:val>
                                        </p:tav>
                                        <p:tav tm="100000">
                                          <p:val>
                                            <p:strVal val="#ppt_y"/>
                                          </p:val>
                                        </p:tav>
                                      </p:tavLst>
                                    </p:anim>
                                    <p:anim calcmode="lin" valueType="num">
                                      <p:cBhvr>
                                        <p:cTn id="17" dur="500" fill="hold"/>
                                        <p:tgtEl>
                                          <p:spTgt spid="32814"/>
                                        </p:tgtEl>
                                        <p:attrNameLst>
                                          <p:attrName>ppt_w</p:attrName>
                                        </p:attrNameLst>
                                      </p:cBhvr>
                                      <p:tavLst>
                                        <p:tav tm="0">
                                          <p:val>
                                            <p:strVal val="#ppt_w"/>
                                          </p:val>
                                        </p:tav>
                                        <p:tav tm="100000">
                                          <p:val>
                                            <p:strVal val="#ppt_w"/>
                                          </p:val>
                                        </p:tav>
                                      </p:tavLst>
                                    </p:anim>
                                    <p:anim calcmode="lin" valueType="num">
                                      <p:cBhvr>
                                        <p:cTn id="18" dur="500" fill="hold"/>
                                        <p:tgtEl>
                                          <p:spTgt spid="32814"/>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32812"/>
                                        </p:tgtEl>
                                        <p:attrNameLst>
                                          <p:attrName>style.visibility</p:attrName>
                                        </p:attrNameLst>
                                      </p:cBhvr>
                                      <p:to>
                                        <p:strVal val="visible"/>
                                      </p:to>
                                    </p:set>
                                    <p:animEffect transition="in" filter="box(out)">
                                      <p:cBhvr>
                                        <p:cTn id="22" dur="500"/>
                                        <p:tgtEl>
                                          <p:spTgt spid="32812"/>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2813"/>
                                        </p:tgtEl>
                                        <p:attrNameLst>
                                          <p:attrName>style.visibility</p:attrName>
                                        </p:attrNameLst>
                                      </p:cBhvr>
                                      <p:to>
                                        <p:strVal val="visible"/>
                                      </p:to>
                                    </p:set>
                                    <p:anim calcmode="lin" valueType="num">
                                      <p:cBhvr>
                                        <p:cTn id="27" dur="500" fill="hold"/>
                                        <p:tgtEl>
                                          <p:spTgt spid="32813"/>
                                        </p:tgtEl>
                                        <p:attrNameLst>
                                          <p:attrName>ppt_x</p:attrName>
                                        </p:attrNameLst>
                                      </p:cBhvr>
                                      <p:tavLst>
                                        <p:tav tm="0">
                                          <p:val>
                                            <p:strVal val="#ppt_x-#ppt_w/2"/>
                                          </p:val>
                                        </p:tav>
                                        <p:tav tm="100000">
                                          <p:val>
                                            <p:strVal val="#ppt_x"/>
                                          </p:val>
                                        </p:tav>
                                      </p:tavLst>
                                    </p:anim>
                                    <p:anim calcmode="lin" valueType="num">
                                      <p:cBhvr>
                                        <p:cTn id="28" dur="500" fill="hold"/>
                                        <p:tgtEl>
                                          <p:spTgt spid="32813"/>
                                        </p:tgtEl>
                                        <p:attrNameLst>
                                          <p:attrName>ppt_y</p:attrName>
                                        </p:attrNameLst>
                                      </p:cBhvr>
                                      <p:tavLst>
                                        <p:tav tm="0">
                                          <p:val>
                                            <p:strVal val="#ppt_y"/>
                                          </p:val>
                                        </p:tav>
                                        <p:tav tm="100000">
                                          <p:val>
                                            <p:strVal val="#ppt_y"/>
                                          </p:val>
                                        </p:tav>
                                      </p:tavLst>
                                    </p:anim>
                                    <p:anim calcmode="lin" valueType="num">
                                      <p:cBhvr>
                                        <p:cTn id="29" dur="500" fill="hold"/>
                                        <p:tgtEl>
                                          <p:spTgt spid="32813"/>
                                        </p:tgtEl>
                                        <p:attrNameLst>
                                          <p:attrName>ppt_w</p:attrName>
                                        </p:attrNameLst>
                                      </p:cBhvr>
                                      <p:tavLst>
                                        <p:tav tm="0">
                                          <p:val>
                                            <p:fltVal val="0"/>
                                          </p:val>
                                        </p:tav>
                                        <p:tav tm="100000">
                                          <p:val>
                                            <p:strVal val="#ppt_w"/>
                                          </p:val>
                                        </p:tav>
                                      </p:tavLst>
                                    </p:anim>
                                    <p:anim calcmode="lin" valueType="num">
                                      <p:cBhvr>
                                        <p:cTn id="30" dur="500" fill="hold"/>
                                        <p:tgtEl>
                                          <p:spTgt spid="32813"/>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box(out)">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ppt_x</p:attrName>
                                        </p:attrNameLst>
                                      </p:cBhvr>
                                      <p:tavLst>
                                        <p:tav tm="0">
                                          <p:val>
                                            <p:strVal val="#ppt_x-#ppt_w/2"/>
                                          </p:val>
                                        </p:tav>
                                        <p:tav tm="100000">
                                          <p:val>
                                            <p:strVal val="#ppt_x"/>
                                          </p:val>
                                        </p:tav>
                                      </p:tavLst>
                                    </p:anim>
                                    <p:anim calcmode="lin" valueType="num">
                                      <p:cBhvr>
                                        <p:cTn id="40" dur="500" fill="hold"/>
                                        <p:tgtEl>
                                          <p:spTgt spid="10"/>
                                        </p:tgtEl>
                                        <p:attrNameLst>
                                          <p:attrName>ppt_y</p:attrName>
                                        </p:attrNameLst>
                                      </p:cBhvr>
                                      <p:tavLst>
                                        <p:tav tm="0">
                                          <p:val>
                                            <p:strVal val="#ppt_y"/>
                                          </p:val>
                                        </p:tav>
                                        <p:tav tm="100000">
                                          <p:val>
                                            <p:strVal val="#ppt_y"/>
                                          </p:val>
                                        </p:tav>
                                      </p:tavLst>
                                    </p:anim>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ox(ou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10" grpId="0" animBg="1" autoUpdateAnimBg="0"/>
      <p:bldP spid="32811" grpId="0" animBg="1" autoUpdateAnimBg="0"/>
      <p:bldP spid="32812" grpId="0" animBg="1" autoUpdateAnimBg="0"/>
      <p:bldP spid="32813" grpId="0" animBg="1"/>
      <p:bldP spid="32814" grpId="0" animBg="1"/>
      <p:bldP spid="50" grpId="0" animBg="1" autoUpdateAnimBg="0"/>
      <p:bldP spid="2" grpId="0"/>
      <p:bldP spid="10" grpId="0" animBg="1"/>
      <p:bldP spid="1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23528" y="78472"/>
            <a:ext cx="3068469" cy="52322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hlink"/>
                </a:solidFill>
              </a:rPr>
              <a:t>2. </a:t>
            </a:r>
            <a:r>
              <a:rPr lang="zh-CN" altLang="en-US" b="1" dirty="0">
                <a:solidFill>
                  <a:schemeClr val="hlink"/>
                </a:solidFill>
              </a:rPr>
              <a:t>局部变量的定义</a:t>
            </a:r>
          </a:p>
        </p:txBody>
      </p:sp>
      <p:sp>
        <p:nvSpPr>
          <p:cNvPr id="3" name="文本框 2"/>
          <p:cNvSpPr txBox="1"/>
          <p:nvPr/>
        </p:nvSpPr>
        <p:spPr>
          <a:xfrm>
            <a:off x="503548" y="725971"/>
            <a:ext cx="8208912" cy="830997"/>
          </a:xfrm>
          <a:prstGeom prst="rect">
            <a:avLst/>
          </a:prstGeom>
          <a:noFill/>
        </p:spPr>
        <p:txBody>
          <a:bodyPr wrap="square" rtlCol="0">
            <a:spAutoFit/>
          </a:bodyPr>
          <a:lstStyle/>
          <a:p>
            <a:r>
              <a:rPr lang="zh-CN" altLang="en-US" sz="2400" b="1" dirty="0">
                <a:solidFill>
                  <a:schemeClr val="bg2"/>
                </a:solidFill>
              </a:rPr>
              <a:t>要让变量的作用域限制在某过程（子程序）中，则把它定义为局部变量。在</a:t>
            </a:r>
            <a:r>
              <a:rPr lang="en-US" altLang="zh-CN" sz="2400" b="1" dirty="0">
                <a:solidFill>
                  <a:schemeClr val="bg2"/>
                </a:solidFill>
              </a:rPr>
              <a:t>MASM</a:t>
            </a:r>
            <a:r>
              <a:rPr lang="zh-CN" altLang="en-US" sz="2400" b="1" dirty="0">
                <a:solidFill>
                  <a:schemeClr val="bg2"/>
                </a:solidFill>
              </a:rPr>
              <a:t>中使用</a:t>
            </a:r>
            <a:r>
              <a:rPr lang="en-US" altLang="zh-CN" sz="2400" b="1" dirty="0">
                <a:solidFill>
                  <a:schemeClr val="bg2"/>
                </a:solidFill>
              </a:rPr>
              <a:t>local</a:t>
            </a:r>
            <a:r>
              <a:rPr lang="zh-CN" altLang="en-US" sz="2400" b="1" dirty="0">
                <a:solidFill>
                  <a:schemeClr val="bg2"/>
                </a:solidFill>
              </a:rPr>
              <a:t>伪指令定义局部变量。</a:t>
            </a:r>
          </a:p>
        </p:txBody>
      </p:sp>
      <p:sp>
        <p:nvSpPr>
          <p:cNvPr id="5" name="矩形 4"/>
          <p:cNvSpPr/>
          <p:nvPr/>
        </p:nvSpPr>
        <p:spPr>
          <a:xfrm>
            <a:off x="827584" y="1771414"/>
            <a:ext cx="8064896" cy="400110"/>
          </a:xfrm>
          <a:prstGeom prst="rect">
            <a:avLst/>
          </a:prstGeom>
        </p:spPr>
        <p:txBody>
          <a:bodyPr wrap="square">
            <a:spAutoFit/>
          </a:bodyPr>
          <a:lstStyle/>
          <a:p>
            <a:pPr lvl="0" indent="266700" eaLnBrk="0" hangingPunct="0"/>
            <a:r>
              <a:rPr lang="en-US" altLang="zh-CN" sz="2000" b="1" dirty="0">
                <a:solidFill>
                  <a:schemeClr val="bg2"/>
                </a:solidFill>
                <a:ea typeface="Courier"/>
              </a:rPr>
              <a:t>local    </a:t>
            </a:r>
            <a:r>
              <a:rPr lang="zh-CN" altLang="en-US" sz="2000" b="1" dirty="0">
                <a:solidFill>
                  <a:schemeClr val="bg2"/>
                </a:solidFill>
                <a:latin typeface="宋体" panose="02010600030101010101" pitchFamily="2" charset="-122"/>
              </a:rPr>
              <a:t>变量名</a:t>
            </a:r>
            <a:r>
              <a:rPr lang="en-US" altLang="zh-CN" sz="2000" b="1" dirty="0">
                <a:solidFill>
                  <a:schemeClr val="bg2"/>
                </a:solidFill>
                <a:ea typeface="Courier"/>
              </a:rPr>
              <a:t>1[[</a:t>
            </a:r>
            <a:r>
              <a:rPr lang="zh-CN" altLang="en-US" sz="2000" b="1" dirty="0">
                <a:solidFill>
                  <a:schemeClr val="bg2"/>
                </a:solidFill>
                <a:latin typeface="宋体" panose="02010600030101010101" pitchFamily="2" charset="-122"/>
              </a:rPr>
              <a:t>重复数量</a:t>
            </a:r>
            <a:r>
              <a:rPr lang="en-US" altLang="zh-CN" sz="2000" b="1" dirty="0">
                <a:solidFill>
                  <a:schemeClr val="bg2"/>
                </a:solidFill>
                <a:ea typeface="Courier"/>
              </a:rPr>
              <a:t>]][:</a:t>
            </a:r>
            <a:r>
              <a:rPr lang="zh-CN" altLang="en-US" sz="2000" b="1" dirty="0">
                <a:solidFill>
                  <a:schemeClr val="bg2"/>
                </a:solidFill>
                <a:latin typeface="宋体" panose="02010600030101010101" pitchFamily="2" charset="-122"/>
              </a:rPr>
              <a:t>类型</a:t>
            </a:r>
            <a:r>
              <a:rPr lang="en-US" altLang="zh-CN" sz="2000" b="1" dirty="0">
                <a:solidFill>
                  <a:schemeClr val="bg2"/>
                </a:solidFill>
                <a:ea typeface="Courier"/>
              </a:rPr>
              <a:t>],</a:t>
            </a:r>
            <a:r>
              <a:rPr lang="zh-CN" altLang="en-US" sz="2000" b="1" dirty="0">
                <a:solidFill>
                  <a:schemeClr val="bg2"/>
                </a:solidFill>
                <a:latin typeface="宋体" panose="02010600030101010101" pitchFamily="2" charset="-122"/>
              </a:rPr>
              <a:t>变量名</a:t>
            </a:r>
            <a:r>
              <a:rPr lang="en-US" altLang="zh-CN" sz="2000" b="1" dirty="0">
                <a:solidFill>
                  <a:schemeClr val="bg2"/>
                </a:solidFill>
                <a:ea typeface="Courier"/>
              </a:rPr>
              <a:t>2[[</a:t>
            </a:r>
            <a:r>
              <a:rPr lang="zh-CN" altLang="en-US" sz="2000" b="1" dirty="0">
                <a:solidFill>
                  <a:schemeClr val="bg2"/>
                </a:solidFill>
                <a:latin typeface="宋体" panose="02010600030101010101" pitchFamily="2" charset="-122"/>
              </a:rPr>
              <a:t>重复数量</a:t>
            </a:r>
            <a:r>
              <a:rPr lang="en-US" altLang="zh-CN" sz="2000" b="1" dirty="0">
                <a:solidFill>
                  <a:schemeClr val="bg2"/>
                </a:solidFill>
                <a:ea typeface="Courier"/>
              </a:rPr>
              <a:t>]][:</a:t>
            </a:r>
            <a:r>
              <a:rPr lang="zh-CN" altLang="en-US" sz="2000" b="1" dirty="0">
                <a:solidFill>
                  <a:schemeClr val="bg2"/>
                </a:solidFill>
                <a:latin typeface="宋体" panose="02010600030101010101" pitchFamily="2" charset="-122"/>
              </a:rPr>
              <a:t>类型</a:t>
            </a:r>
            <a:r>
              <a:rPr lang="en-US" altLang="zh-CN" sz="2000" b="1" dirty="0">
                <a:solidFill>
                  <a:schemeClr val="bg2"/>
                </a:solidFill>
                <a:ea typeface="Courier"/>
              </a:rPr>
              <a:t>]……</a:t>
            </a:r>
            <a:endParaRPr lang="en-US" altLang="zh-CN" sz="2000" b="1" dirty="0">
              <a:solidFill>
                <a:schemeClr val="bg2"/>
              </a:solidFill>
            </a:endParaRPr>
          </a:p>
        </p:txBody>
      </p:sp>
      <p:sp>
        <p:nvSpPr>
          <p:cNvPr id="6" name="文本框 5"/>
          <p:cNvSpPr txBox="1"/>
          <p:nvPr/>
        </p:nvSpPr>
        <p:spPr>
          <a:xfrm>
            <a:off x="107504" y="1776637"/>
            <a:ext cx="1080120" cy="461665"/>
          </a:xfrm>
          <a:prstGeom prst="rect">
            <a:avLst/>
          </a:prstGeom>
          <a:noFill/>
        </p:spPr>
        <p:txBody>
          <a:bodyPr wrap="square" rtlCol="0">
            <a:spAutoFit/>
          </a:bodyPr>
          <a:lstStyle/>
          <a:p>
            <a:r>
              <a:rPr lang="zh-CN" altLang="en-US" sz="2400" b="1" dirty="0">
                <a:solidFill>
                  <a:srgbClr val="FF0000"/>
                </a:solidFill>
              </a:rPr>
              <a:t>格式：</a:t>
            </a:r>
          </a:p>
        </p:txBody>
      </p:sp>
      <p:sp>
        <p:nvSpPr>
          <p:cNvPr id="7" name="矩形 6"/>
          <p:cNvSpPr/>
          <p:nvPr/>
        </p:nvSpPr>
        <p:spPr>
          <a:xfrm>
            <a:off x="647564" y="2205528"/>
            <a:ext cx="7920880" cy="3416320"/>
          </a:xfrm>
          <a:prstGeom prst="rect">
            <a:avLst/>
          </a:prstGeom>
        </p:spPr>
        <p:txBody>
          <a:bodyPr wrap="square">
            <a:spAutoFit/>
          </a:bodyPr>
          <a:lstStyle/>
          <a:p>
            <a:pPr marL="342900" indent="-342900">
              <a:buClr>
                <a:srgbClr val="C00000"/>
              </a:buClr>
              <a:buFont typeface="Wingdings" panose="05000000000000000000" pitchFamily="2" charset="2"/>
              <a:buChar char="n"/>
            </a:pPr>
            <a:r>
              <a:rPr lang="en-US" altLang="zh-CN" sz="2400" b="1" dirty="0">
                <a:solidFill>
                  <a:schemeClr val="bg2"/>
                </a:solidFill>
              </a:rPr>
              <a:t>LOCAL</a:t>
            </a:r>
            <a:r>
              <a:rPr lang="zh-CN" altLang="en-US" sz="2400" b="1" dirty="0">
                <a:solidFill>
                  <a:schemeClr val="bg2"/>
                </a:solidFill>
              </a:rPr>
              <a:t>语句要紧跟在过程定义</a:t>
            </a:r>
            <a:r>
              <a:rPr lang="en-US" altLang="zh-CN" sz="2400" b="1" dirty="0">
                <a:solidFill>
                  <a:schemeClr val="bg2"/>
                </a:solidFill>
              </a:rPr>
              <a:t>PROC</a:t>
            </a:r>
            <a:r>
              <a:rPr lang="zh-CN" altLang="en-US" sz="2400" b="1" dirty="0">
                <a:solidFill>
                  <a:schemeClr val="bg2"/>
                </a:solidFill>
              </a:rPr>
              <a:t>语句之后</a:t>
            </a:r>
            <a:endParaRPr lang="en-US" altLang="zh-CN" sz="2400" b="1" dirty="0">
              <a:solidFill>
                <a:schemeClr val="bg2"/>
              </a:solidFill>
            </a:endParaRPr>
          </a:p>
          <a:p>
            <a:pPr marL="342900" indent="-342900">
              <a:buClr>
                <a:srgbClr val="C00000"/>
              </a:buClr>
              <a:buFont typeface="Wingdings" panose="05000000000000000000" pitchFamily="2" charset="2"/>
              <a:buChar char="n"/>
            </a:pPr>
            <a:r>
              <a:rPr lang="zh-CN" altLang="en-US" sz="2400" b="1" dirty="0">
                <a:solidFill>
                  <a:schemeClr val="bg2"/>
                </a:solidFill>
                <a:latin typeface="宋体" panose="02010600030101010101" pitchFamily="2" charset="-122"/>
              </a:rPr>
              <a:t>默认的类型是</a:t>
            </a:r>
            <a:r>
              <a:rPr lang="en-US" altLang="zh-CN" sz="2400" b="1" dirty="0" err="1">
                <a:solidFill>
                  <a:schemeClr val="bg2"/>
                </a:solidFill>
              </a:rPr>
              <a:t>dword</a:t>
            </a:r>
            <a:r>
              <a:rPr lang="zh-CN" altLang="en-US" sz="2400" b="1" dirty="0">
                <a:solidFill>
                  <a:schemeClr val="bg2"/>
                </a:solidFill>
                <a:latin typeface="宋体" panose="02010600030101010101" pitchFamily="2" charset="-122"/>
              </a:rPr>
              <a:t>，因此定义</a:t>
            </a:r>
            <a:r>
              <a:rPr lang="en-US" altLang="zh-CN" sz="2400" b="1" dirty="0" err="1">
                <a:solidFill>
                  <a:schemeClr val="bg2"/>
                </a:solidFill>
              </a:rPr>
              <a:t>dword</a:t>
            </a:r>
            <a:r>
              <a:rPr lang="zh-CN" altLang="en-US" sz="2400" b="1" dirty="0">
                <a:solidFill>
                  <a:schemeClr val="bg2"/>
                </a:solidFill>
                <a:latin typeface="宋体" panose="02010600030101010101" pitchFamily="2" charset="-122"/>
              </a:rPr>
              <a:t>类型的局部变量，则类型可以省略。</a:t>
            </a:r>
            <a:endParaRPr lang="en-US" altLang="zh-CN" sz="2400" b="1" dirty="0">
              <a:solidFill>
                <a:schemeClr val="bg2"/>
              </a:solidFill>
              <a:latin typeface="宋体" panose="02010600030101010101" pitchFamily="2" charset="-122"/>
            </a:endParaRPr>
          </a:p>
          <a:p>
            <a:pPr marL="342900" indent="-342900">
              <a:buClr>
                <a:srgbClr val="C00000"/>
              </a:buClr>
              <a:buFont typeface="Wingdings" panose="05000000000000000000" pitchFamily="2" charset="2"/>
              <a:buChar char="n"/>
            </a:pPr>
            <a:r>
              <a:rPr lang="zh-CN" altLang="en-US" sz="2400" b="1" dirty="0">
                <a:solidFill>
                  <a:schemeClr val="bg2"/>
                </a:solidFill>
                <a:latin typeface="宋体" panose="02010600030101010101" pitchFamily="2" charset="-122"/>
              </a:rPr>
              <a:t>当定义数组的时候，元素个数用</a:t>
            </a:r>
            <a:r>
              <a:rPr lang="en-US" altLang="zh-CN" sz="2400" b="1" dirty="0">
                <a:solidFill>
                  <a:schemeClr val="bg2"/>
                </a:solidFill>
              </a:rPr>
              <a:t>[] </a:t>
            </a:r>
            <a:r>
              <a:rPr lang="zh-CN" altLang="en-US" sz="2400" b="1" dirty="0">
                <a:solidFill>
                  <a:schemeClr val="bg2"/>
                </a:solidFill>
                <a:latin typeface="宋体" panose="02010600030101010101" pitchFamily="2" charset="-122"/>
              </a:rPr>
              <a:t>括号括起来。</a:t>
            </a:r>
            <a:endParaRPr lang="en-US" altLang="zh-CN" sz="2400" b="1" dirty="0">
              <a:solidFill>
                <a:schemeClr val="bg2"/>
              </a:solidFill>
              <a:latin typeface="宋体" panose="02010600030101010101" pitchFamily="2" charset="-122"/>
            </a:endParaRPr>
          </a:p>
          <a:p>
            <a:pPr marL="342900" indent="-342900">
              <a:buClr>
                <a:srgbClr val="C00000"/>
              </a:buClr>
              <a:buFont typeface="Wingdings" panose="05000000000000000000" pitchFamily="2" charset="2"/>
              <a:buChar char="n"/>
            </a:pPr>
            <a:r>
              <a:rPr lang="zh-CN" altLang="en-US" sz="2400" b="1" dirty="0">
                <a:solidFill>
                  <a:schemeClr val="bg2"/>
                </a:solidFill>
                <a:latin typeface="宋体" panose="02010600030101010101" pitchFamily="2" charset="-122"/>
              </a:rPr>
              <a:t>局部变量不能和已定义的全局变量同名。</a:t>
            </a:r>
            <a:endParaRPr lang="en-US" altLang="zh-CN" sz="2400" b="1" dirty="0">
              <a:solidFill>
                <a:schemeClr val="bg2"/>
              </a:solidFill>
              <a:latin typeface="宋体" panose="02010600030101010101" pitchFamily="2" charset="-122"/>
            </a:endParaRPr>
          </a:p>
          <a:p>
            <a:pPr marL="342900" indent="-342900">
              <a:buClr>
                <a:srgbClr val="C00000"/>
              </a:buClr>
              <a:buFont typeface="Wingdings" panose="05000000000000000000" pitchFamily="2" charset="2"/>
              <a:buChar char="n"/>
            </a:pPr>
            <a:r>
              <a:rPr lang="zh-CN" altLang="en-US" sz="2400" b="1" dirty="0">
                <a:solidFill>
                  <a:schemeClr val="bg2"/>
                </a:solidFill>
                <a:latin typeface="宋体" panose="02010600030101010101" pitchFamily="2" charset="-122"/>
              </a:rPr>
              <a:t>局部变量的作用域是当前的子程序，所以在不同的子程序中可以有同名的局部变量。</a:t>
            </a:r>
            <a:endParaRPr lang="en-US" altLang="zh-CN" sz="2400" b="1" dirty="0">
              <a:solidFill>
                <a:schemeClr val="bg2"/>
              </a:solidFill>
              <a:latin typeface="宋体" panose="02010600030101010101" pitchFamily="2" charset="-122"/>
            </a:endParaRPr>
          </a:p>
          <a:p>
            <a:pPr marL="342900" indent="-342900">
              <a:buClr>
                <a:srgbClr val="C00000"/>
              </a:buClr>
              <a:buFont typeface="Wingdings" panose="05000000000000000000" pitchFamily="2" charset="2"/>
              <a:buChar char="n"/>
            </a:pPr>
            <a:r>
              <a:rPr lang="zh-CN" altLang="en-US" sz="2400" b="1" dirty="0">
                <a:solidFill>
                  <a:srgbClr val="000000"/>
                </a:solidFill>
                <a:latin typeface="宋体" panose="02010600030101010101" pitchFamily="2" charset="-122"/>
              </a:rPr>
              <a:t>局部变量的初值是随机的，是其他子程序执行后在堆栈里留下的垃圾，所以使用时</a:t>
            </a:r>
            <a:r>
              <a:rPr lang="zh-CN" altLang="en-US" sz="2400" b="1" dirty="0">
                <a:solidFill>
                  <a:srgbClr val="FF0000"/>
                </a:solidFill>
                <a:latin typeface="宋体" panose="02010600030101010101" pitchFamily="2" charset="-122"/>
              </a:rPr>
              <a:t>一定要对局部变量赋值</a:t>
            </a:r>
            <a:r>
              <a:rPr lang="zh-CN" altLang="en-US" sz="2400" b="1" dirty="0">
                <a:solidFill>
                  <a:srgbClr val="000000"/>
                </a:solidFill>
                <a:latin typeface="宋体" panose="02010600030101010101" pitchFamily="2" charset="-122"/>
              </a:rPr>
              <a:t>。</a:t>
            </a:r>
            <a:endParaRPr lang="zh-CN" altLang="en-US" sz="2400" b="1" dirty="0"/>
          </a:p>
        </p:txBody>
      </p:sp>
      <p:sp>
        <p:nvSpPr>
          <p:cNvPr id="8" name="矩形 7"/>
          <p:cNvSpPr/>
          <p:nvPr/>
        </p:nvSpPr>
        <p:spPr>
          <a:xfrm>
            <a:off x="-10398" y="5689693"/>
            <a:ext cx="9144000" cy="400110"/>
          </a:xfrm>
          <a:prstGeom prst="rect">
            <a:avLst/>
          </a:prstGeom>
        </p:spPr>
        <p:txBody>
          <a:bodyPr wrap="square">
            <a:spAutoFit/>
          </a:bodyPr>
          <a:lstStyle/>
          <a:p>
            <a:r>
              <a:rPr lang="zh-CN" altLang="en-US" sz="2000" b="1" dirty="0">
                <a:solidFill>
                  <a:srgbClr val="000000"/>
                </a:solidFill>
                <a:latin typeface="Courier"/>
              </a:rPr>
              <a:t>例</a:t>
            </a:r>
            <a:r>
              <a:rPr lang="en-US" altLang="zh-CN" sz="2000" b="1" dirty="0">
                <a:solidFill>
                  <a:srgbClr val="000000"/>
                </a:solidFill>
                <a:latin typeface="Courier"/>
              </a:rPr>
              <a:t>1 Local var1[1024]:byte ;</a:t>
            </a:r>
            <a:r>
              <a:rPr lang="zh-CN" altLang="en-US" sz="2000" b="1" dirty="0">
                <a:solidFill>
                  <a:srgbClr val="000000"/>
                </a:solidFill>
                <a:latin typeface="Courier"/>
              </a:rPr>
              <a:t>定义了一个</a:t>
            </a:r>
            <a:r>
              <a:rPr lang="en-US" altLang="zh-CN" sz="2000" b="1" dirty="0">
                <a:solidFill>
                  <a:srgbClr val="000000"/>
                </a:solidFill>
                <a:latin typeface="Courier"/>
              </a:rPr>
              <a:t>1024</a:t>
            </a:r>
            <a:r>
              <a:rPr lang="zh-CN" altLang="en-US" sz="2000" b="1" dirty="0">
                <a:solidFill>
                  <a:srgbClr val="000000"/>
                </a:solidFill>
                <a:latin typeface="Courier"/>
              </a:rPr>
              <a:t>字节长的局部变量</a:t>
            </a:r>
            <a:r>
              <a:rPr lang="en-US" altLang="zh-CN" sz="2000" b="1" dirty="0">
                <a:solidFill>
                  <a:srgbClr val="000000"/>
                </a:solidFill>
                <a:latin typeface="Courier"/>
              </a:rPr>
              <a:t>lvar1</a:t>
            </a:r>
            <a:endParaRPr lang="zh-CN" altLang="en-US" sz="2000" dirty="0"/>
          </a:p>
        </p:txBody>
      </p:sp>
      <p:sp>
        <p:nvSpPr>
          <p:cNvPr id="10" name="矩形 9"/>
          <p:cNvSpPr/>
          <p:nvPr/>
        </p:nvSpPr>
        <p:spPr>
          <a:xfrm>
            <a:off x="0" y="6124273"/>
            <a:ext cx="9029221" cy="707886"/>
          </a:xfrm>
          <a:prstGeom prst="rect">
            <a:avLst/>
          </a:prstGeom>
        </p:spPr>
        <p:txBody>
          <a:bodyPr wrap="square">
            <a:spAutoFit/>
          </a:bodyPr>
          <a:lstStyle/>
          <a:p>
            <a:r>
              <a:rPr lang="zh-CN" altLang="en-US" sz="2000" b="1" dirty="0">
                <a:solidFill>
                  <a:srgbClr val="000000"/>
                </a:solidFill>
                <a:latin typeface="Courier"/>
              </a:rPr>
              <a:t>例</a:t>
            </a:r>
            <a:r>
              <a:rPr lang="en-US" altLang="zh-CN" sz="2000" b="1" dirty="0">
                <a:solidFill>
                  <a:srgbClr val="000000"/>
                </a:solidFill>
                <a:latin typeface="Courier"/>
              </a:rPr>
              <a:t>2 Local var3,var4:byte ;</a:t>
            </a:r>
            <a:r>
              <a:rPr lang="zh-CN" altLang="en-US" sz="2000" b="1" dirty="0">
                <a:solidFill>
                  <a:srgbClr val="000000"/>
                </a:solidFill>
                <a:latin typeface="Courier"/>
              </a:rPr>
              <a:t>定义了</a:t>
            </a:r>
            <a:r>
              <a:rPr lang="en-US" altLang="zh-CN" sz="2000" b="1" dirty="0" err="1">
                <a:solidFill>
                  <a:srgbClr val="000000"/>
                </a:solidFill>
                <a:latin typeface="Courier"/>
              </a:rPr>
              <a:t>dword</a:t>
            </a:r>
            <a:r>
              <a:rPr lang="zh-CN" altLang="en-US" sz="2000" b="1" dirty="0">
                <a:solidFill>
                  <a:srgbClr val="000000"/>
                </a:solidFill>
                <a:latin typeface="Courier"/>
              </a:rPr>
              <a:t>型局部变量</a:t>
            </a:r>
            <a:r>
              <a:rPr lang="en-US" altLang="zh-CN" sz="2000" b="1" dirty="0">
                <a:solidFill>
                  <a:srgbClr val="000000"/>
                </a:solidFill>
                <a:latin typeface="Courier"/>
              </a:rPr>
              <a:t>var3,byte</a:t>
            </a:r>
            <a:r>
              <a:rPr lang="zh-CN" altLang="en-US" sz="2000" b="1" dirty="0">
                <a:solidFill>
                  <a:srgbClr val="000000"/>
                </a:solidFill>
                <a:latin typeface="Courier"/>
              </a:rPr>
              <a:t>型局部变量</a:t>
            </a:r>
            <a:r>
              <a:rPr lang="en-US" altLang="zh-CN" sz="2000" b="1" dirty="0">
                <a:solidFill>
                  <a:srgbClr val="000000"/>
                </a:solidFill>
                <a:latin typeface="Courier"/>
              </a:rPr>
              <a:t>var4</a:t>
            </a:r>
            <a:endParaRPr lang="zh-CN" altLang="en-US" sz="2000" dirty="0"/>
          </a:p>
        </p:txBody>
      </p:sp>
      <p:sp>
        <p:nvSpPr>
          <p:cNvPr id="9" name="灯片编号占位符 3">
            <a:extLst>
              <a:ext uri="{FF2B5EF4-FFF2-40B4-BE49-F238E27FC236}">
                <a16:creationId xmlns:a16="http://schemas.microsoft.com/office/drawing/2014/main" id="{01CDA637-2D31-4D63-A3B1-BB8A3D285BBD}"/>
              </a:ext>
            </a:extLst>
          </p:cNvPr>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CD7EA0C5-0141-4480-89E6-F726F0525C4B}" type="slidenum">
              <a:rPr lang="en-US" altLang="zh-CN" sz="1400">
                <a:solidFill>
                  <a:schemeClr val="bg2"/>
                </a:solidFill>
              </a:rPr>
              <a:pPr algn="r" eaLnBrk="1" hangingPunct="1"/>
              <a:t>24</a:t>
            </a:fld>
            <a:endParaRPr lang="en-US" altLang="zh-CN" sz="1400">
              <a:solidFill>
                <a:schemeClr val="bg2"/>
              </a:solidFill>
            </a:endParaRPr>
          </a:p>
        </p:txBody>
      </p:sp>
    </p:spTree>
    <p:extLst>
      <p:ext uri="{BB962C8B-B14F-4D97-AF65-F5344CB8AC3E}">
        <p14:creationId xmlns:p14="http://schemas.microsoft.com/office/powerpoint/2010/main" val="4936501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down)">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down)">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wipe(down)">
                                      <p:cBhvr>
                                        <p:cTn id="35" dur="5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down)">
                                      <p:cBhvr>
                                        <p:cTn id="40" dur="500"/>
                                        <p:tgtEl>
                                          <p:spTgt spid="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Effect transition="in" filter="wipe(down)">
                                      <p:cBhvr>
                                        <p:cTn id="45" dur="500"/>
                                        <p:tgtEl>
                                          <p:spTgt spid="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Effect transition="in" filter="wipe(down)">
                                      <p:cBhvr>
                                        <p:cTn id="50" dur="500"/>
                                        <p:tgtEl>
                                          <p:spTgt spid="7">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down)">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5" grpId="0"/>
      <p:bldP spid="6" grpId="0"/>
      <p:bldP spid="7" grpId="0" build="p"/>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CD7EA0C5-0141-4480-89E6-F726F0525C4B}" type="slidenum">
              <a:rPr lang="en-US" altLang="zh-CN" sz="1400">
                <a:solidFill>
                  <a:schemeClr val="bg2"/>
                </a:solidFill>
              </a:rPr>
              <a:pPr algn="r" eaLnBrk="1" hangingPunct="1"/>
              <a:t>25</a:t>
            </a:fld>
            <a:endParaRPr lang="en-US" altLang="zh-CN" sz="1400">
              <a:solidFill>
                <a:schemeClr val="bg2"/>
              </a:solidFill>
            </a:endParaRPr>
          </a:p>
        </p:txBody>
      </p:sp>
      <p:sp>
        <p:nvSpPr>
          <p:cNvPr id="33795" name="Rectangle 3"/>
          <p:cNvSpPr>
            <a:spLocks noChangeArrowheads="1"/>
          </p:cNvSpPr>
          <p:nvPr/>
        </p:nvSpPr>
        <p:spPr bwMode="auto">
          <a:xfrm>
            <a:off x="607740" y="600018"/>
            <a:ext cx="8190706" cy="1569660"/>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buClr>
                <a:srgbClr val="C00000"/>
              </a:buClr>
              <a:buFont typeface="Wingdings" panose="05000000000000000000" pitchFamily="2" charset="2"/>
              <a:buChar char="n"/>
            </a:pPr>
            <a:r>
              <a:rPr lang="zh-CN" altLang="en-US" sz="2400" b="1" dirty="0">
                <a:solidFill>
                  <a:schemeClr val="bg2"/>
                </a:solidFill>
              </a:rPr>
              <a:t>标号加在一条指令的前面，它就是该指令在内存的存放地址的符号表示，也就是指令地址的别名。</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n"/>
            </a:pPr>
            <a:r>
              <a:rPr lang="zh-CN" altLang="en-US" sz="2400" b="1" dirty="0">
                <a:solidFill>
                  <a:schemeClr val="bg2"/>
                </a:solidFill>
              </a:rPr>
              <a:t>标号主要用在程序中需要改变程序的执行顺序时，用来标记转移的目的地。</a:t>
            </a:r>
          </a:p>
        </p:txBody>
      </p:sp>
      <p:sp>
        <p:nvSpPr>
          <p:cNvPr id="33796" name="Rectangle 4"/>
          <p:cNvSpPr>
            <a:spLocks noChangeArrowheads="1"/>
          </p:cNvSpPr>
          <p:nvPr/>
        </p:nvSpPr>
        <p:spPr bwMode="auto">
          <a:xfrm>
            <a:off x="3131840" y="27404"/>
            <a:ext cx="1790700"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200" b="1" dirty="0">
                <a:solidFill>
                  <a:schemeClr val="hlink"/>
                </a:solidFill>
              </a:rPr>
              <a:t>三、标号</a:t>
            </a:r>
          </a:p>
        </p:txBody>
      </p:sp>
      <p:sp>
        <p:nvSpPr>
          <p:cNvPr id="33797" name="Text Box 5"/>
          <p:cNvSpPr txBox="1">
            <a:spLocks noChangeArrowheads="1"/>
          </p:cNvSpPr>
          <p:nvPr/>
        </p:nvSpPr>
        <p:spPr bwMode="auto">
          <a:xfrm>
            <a:off x="619148" y="2152404"/>
            <a:ext cx="5544616" cy="267765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例如：          </a:t>
            </a:r>
            <a:r>
              <a:rPr lang="en-US" altLang="zh-CN" sz="2400" b="1">
                <a:solidFill>
                  <a:schemeClr val="bg2"/>
                </a:solidFill>
              </a:rPr>
              <a:t>MOV   CX, 100</a:t>
            </a:r>
            <a:br>
              <a:rPr lang="en-US" altLang="zh-CN" sz="2400" b="1">
                <a:solidFill>
                  <a:schemeClr val="bg2"/>
                </a:solidFill>
              </a:rPr>
            </a:br>
            <a:r>
              <a:rPr lang="en-US" altLang="zh-CN" sz="2400" b="1">
                <a:solidFill>
                  <a:schemeClr val="bg2"/>
                </a:solidFill>
              </a:rPr>
              <a:t>            </a:t>
            </a:r>
            <a:r>
              <a:rPr lang="en-US" altLang="zh-CN" sz="2400" b="1">
                <a:solidFill>
                  <a:schemeClr val="hlink"/>
                </a:solidFill>
              </a:rPr>
              <a:t>LAB:</a:t>
            </a:r>
            <a:r>
              <a:rPr lang="en-US" altLang="zh-CN" sz="2400" b="1">
                <a:solidFill>
                  <a:schemeClr val="bg2"/>
                </a:solidFill>
              </a:rPr>
              <a:t> MOV  AX, BX</a:t>
            </a:r>
            <a:br>
              <a:rPr lang="en-US" altLang="zh-CN" sz="2400" b="1">
                <a:solidFill>
                  <a:schemeClr val="bg2"/>
                </a:solidFill>
              </a:rPr>
            </a:br>
            <a:r>
              <a:rPr lang="en-US" altLang="zh-CN" sz="2400" b="1">
                <a:solidFill>
                  <a:schemeClr val="bg2"/>
                </a:solidFill>
              </a:rPr>
              <a:t>                      ……</a:t>
            </a:r>
            <a:br>
              <a:rPr lang="en-US" altLang="zh-CN" sz="2400" b="1">
                <a:solidFill>
                  <a:schemeClr val="bg2"/>
                </a:solidFill>
              </a:rPr>
            </a:br>
            <a:r>
              <a:rPr lang="en-US" altLang="zh-CN" sz="2400" b="1">
                <a:solidFill>
                  <a:schemeClr val="bg2"/>
                </a:solidFill>
              </a:rPr>
              <a:t>                      LOOP  </a:t>
            </a:r>
            <a:r>
              <a:rPr lang="en-US" altLang="zh-CN" sz="2400" b="1">
                <a:solidFill>
                  <a:schemeClr val="hlink"/>
                </a:solidFill>
              </a:rPr>
              <a:t>LAB</a:t>
            </a:r>
            <a:br>
              <a:rPr lang="en-US" altLang="zh-CN" sz="2400" b="1">
                <a:solidFill>
                  <a:schemeClr val="bg2"/>
                </a:solidFill>
              </a:rPr>
            </a:br>
            <a:r>
              <a:rPr lang="en-US" altLang="zh-CN" sz="2400" b="1">
                <a:solidFill>
                  <a:schemeClr val="bg2"/>
                </a:solidFill>
              </a:rPr>
              <a:t>                      JNE    </a:t>
            </a:r>
            <a:r>
              <a:rPr lang="en-US" altLang="zh-CN" sz="2400" b="1">
                <a:solidFill>
                  <a:schemeClr val="hlink"/>
                </a:solidFill>
              </a:rPr>
              <a:t>NEXT</a:t>
            </a:r>
            <a:r>
              <a:rPr lang="en-US" altLang="zh-CN" sz="2400" b="1">
                <a:solidFill>
                  <a:schemeClr val="bg2"/>
                </a:solidFill>
              </a:rPr>
              <a:t>   ;</a:t>
            </a:r>
            <a:r>
              <a:rPr lang="zh-CN" altLang="en-US" sz="2400" b="1">
                <a:solidFill>
                  <a:schemeClr val="bg2"/>
                </a:solidFill>
              </a:rPr>
              <a:t>不为零转移</a:t>
            </a:r>
            <a:br>
              <a:rPr lang="zh-CN" altLang="en-US" sz="2400" b="1">
                <a:solidFill>
                  <a:schemeClr val="bg2"/>
                </a:solidFill>
              </a:rPr>
            </a:br>
            <a:r>
              <a:rPr lang="zh-CN" altLang="en-US" sz="2400" b="1">
                <a:solidFill>
                  <a:schemeClr val="bg2"/>
                </a:solidFill>
              </a:rPr>
              <a:t>                      </a:t>
            </a:r>
            <a:r>
              <a:rPr lang="en-US" altLang="zh-CN" sz="2400" b="1">
                <a:solidFill>
                  <a:schemeClr val="bg2"/>
                </a:solidFill>
              </a:rPr>
              <a:t>……</a:t>
            </a:r>
            <a:br>
              <a:rPr lang="en-US" altLang="zh-CN" sz="2400" b="1">
                <a:solidFill>
                  <a:schemeClr val="bg2"/>
                </a:solidFill>
              </a:rPr>
            </a:br>
            <a:r>
              <a:rPr lang="en-US" altLang="zh-CN" sz="2400" b="1">
                <a:solidFill>
                  <a:schemeClr val="bg2"/>
                </a:solidFill>
              </a:rPr>
              <a:t>          </a:t>
            </a:r>
            <a:r>
              <a:rPr lang="en-US" altLang="zh-CN" sz="2400" b="1">
                <a:solidFill>
                  <a:schemeClr val="hlink"/>
                </a:solidFill>
              </a:rPr>
              <a:t>NEXT:</a:t>
            </a:r>
            <a:r>
              <a:rPr lang="en-US" altLang="zh-CN" sz="2400" b="1">
                <a:solidFill>
                  <a:schemeClr val="bg2"/>
                </a:solidFill>
              </a:rPr>
              <a:t> ……</a:t>
            </a:r>
          </a:p>
        </p:txBody>
      </p:sp>
      <p:sp>
        <p:nvSpPr>
          <p:cNvPr id="2" name="文本框 1"/>
          <p:cNvSpPr txBox="1"/>
          <p:nvPr/>
        </p:nvSpPr>
        <p:spPr>
          <a:xfrm>
            <a:off x="706648" y="4837964"/>
            <a:ext cx="8190705"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solidFill>
                  <a:schemeClr val="bg2"/>
                </a:solidFill>
              </a:rPr>
              <a:t>上面方法所加标号属于局部标号，只能在所在的过程中被引用。</a:t>
            </a:r>
            <a:endParaRPr lang="en-US" altLang="zh-CN" sz="2400" b="1" dirty="0">
              <a:solidFill>
                <a:schemeClr val="bg2"/>
              </a:solidFill>
            </a:endParaRPr>
          </a:p>
          <a:p>
            <a:pPr marL="342900" indent="-342900">
              <a:buClr>
                <a:srgbClr val="C00000"/>
              </a:buClr>
              <a:buFont typeface="Wingdings" panose="05000000000000000000" pitchFamily="2" charset="2"/>
              <a:buChar char="n"/>
            </a:pPr>
            <a:r>
              <a:rPr lang="zh-CN" altLang="en-US" sz="2400" b="1" dirty="0">
                <a:solidFill>
                  <a:schemeClr val="bg2"/>
                </a:solidFill>
              </a:rPr>
              <a:t>若标号名后加上双冒号，则该标号在整个程序中都可引用。</a:t>
            </a:r>
          </a:p>
        </p:txBody>
      </p:sp>
      <p:sp>
        <p:nvSpPr>
          <p:cNvPr id="3" name="文本框 2"/>
          <p:cNvSpPr txBox="1"/>
          <p:nvPr/>
        </p:nvSpPr>
        <p:spPr>
          <a:xfrm>
            <a:off x="1043608" y="6046197"/>
            <a:ext cx="6120680" cy="461665"/>
          </a:xfrm>
          <a:prstGeom prst="rect">
            <a:avLst/>
          </a:prstGeom>
          <a:noFill/>
        </p:spPr>
        <p:txBody>
          <a:bodyPr wrap="square" rtlCol="0">
            <a:spAutoFit/>
          </a:bodyPr>
          <a:lstStyle/>
          <a:p>
            <a:r>
              <a:rPr lang="zh-CN" altLang="en-US" sz="2400" b="1" dirty="0">
                <a:solidFill>
                  <a:schemeClr val="bg2"/>
                </a:solidFill>
              </a:rPr>
              <a:t>例如：</a:t>
            </a:r>
            <a:r>
              <a:rPr lang="en-US" altLang="zh-CN" sz="2400" b="1" dirty="0" err="1">
                <a:solidFill>
                  <a:schemeClr val="bg2"/>
                </a:solidFill>
              </a:rPr>
              <a:t>Glob_LAB</a:t>
            </a:r>
            <a:r>
              <a:rPr lang="en-US" altLang="zh-CN" sz="2400" b="1" dirty="0">
                <a:solidFill>
                  <a:schemeClr val="bg2"/>
                </a:solidFill>
              </a:rPr>
              <a:t>::MOV  BX, AX</a:t>
            </a:r>
            <a:endParaRPr lang="zh-CN" altLang="en-US" sz="2400"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animEffect transition="in" filter="wipe(down)">
                                      <p:cBhvr>
                                        <p:cTn id="23" dur="500"/>
                                        <p:tgtEl>
                                          <p:spTgt spid="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wipe(down)">
                                      <p:cBhvr>
                                        <p:cTn id="28" dur="500"/>
                                        <p:tgtEl>
                                          <p:spTgt spid="2">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autoUpdateAnimBg="0"/>
      <p:bldP spid="33796" grpId="0" animBg="1" autoUpdateAnimBg="0"/>
      <p:bldP spid="33797" grpId="0" animBg="1" autoUpdateAnimBg="0"/>
      <p:bldP spid="2" grpId="0" build="p"/>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16E6092-FCBC-4AEF-AB54-2862A015A833}" type="slidenum">
              <a:rPr lang="en-US" altLang="zh-CN" sz="1400">
                <a:solidFill>
                  <a:schemeClr val="bg2"/>
                </a:solidFill>
              </a:rPr>
              <a:pPr algn="r" eaLnBrk="1" hangingPunct="1"/>
              <a:t>26</a:t>
            </a:fld>
            <a:endParaRPr lang="en-US" altLang="zh-CN" sz="1400">
              <a:solidFill>
                <a:schemeClr val="bg2"/>
              </a:solidFill>
            </a:endParaRPr>
          </a:p>
        </p:txBody>
      </p:sp>
      <p:sp>
        <p:nvSpPr>
          <p:cNvPr id="34819" name="Rectangle 2"/>
          <p:cNvSpPr>
            <a:spLocks noChangeArrowheads="1"/>
          </p:cNvSpPr>
          <p:nvPr/>
        </p:nvSpPr>
        <p:spPr bwMode="auto">
          <a:xfrm>
            <a:off x="900113" y="4292600"/>
            <a:ext cx="658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t>它表示该标号可以被段内还是段间的指令调用。</a:t>
            </a:r>
          </a:p>
        </p:txBody>
      </p:sp>
      <p:sp>
        <p:nvSpPr>
          <p:cNvPr id="34820" name="Rectangle 3"/>
          <p:cNvSpPr>
            <a:spLocks noChangeArrowheads="1"/>
          </p:cNvSpPr>
          <p:nvPr/>
        </p:nvSpPr>
        <p:spPr bwMode="auto">
          <a:xfrm>
            <a:off x="1066800" y="304800"/>
            <a:ext cx="293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t>每个标号具有三属性</a:t>
            </a:r>
          </a:p>
        </p:txBody>
      </p:sp>
      <p:sp>
        <p:nvSpPr>
          <p:cNvPr id="34821" name="Rectangle 4"/>
          <p:cNvSpPr>
            <a:spLocks noChangeArrowheads="1"/>
          </p:cNvSpPr>
          <p:nvPr/>
        </p:nvSpPr>
        <p:spPr bwMode="auto">
          <a:xfrm>
            <a:off x="914400" y="838200"/>
            <a:ext cx="4043094"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1</a:t>
            </a:r>
            <a:r>
              <a:rPr lang="zh-CN" altLang="en-US" sz="2400" b="1" dirty="0">
                <a:solidFill>
                  <a:schemeClr val="bg2"/>
                </a:solidFill>
              </a:rPr>
              <a:t>）段属性（</a:t>
            </a:r>
            <a:r>
              <a:rPr lang="en-US" altLang="zh-CN" sz="2400" b="1" dirty="0">
                <a:solidFill>
                  <a:schemeClr val="bg2"/>
                </a:solidFill>
              </a:rPr>
              <a:t>SEGMENT</a:t>
            </a:r>
            <a:r>
              <a:rPr lang="zh-CN" altLang="en-US" sz="2400" b="1" dirty="0">
                <a:solidFill>
                  <a:schemeClr val="bg2"/>
                </a:solidFill>
              </a:rPr>
              <a:t>）</a:t>
            </a:r>
          </a:p>
        </p:txBody>
      </p:sp>
      <p:sp>
        <p:nvSpPr>
          <p:cNvPr id="34822" name="Rectangle 5"/>
          <p:cNvSpPr>
            <a:spLocks noChangeArrowheads="1"/>
          </p:cNvSpPr>
          <p:nvPr/>
        </p:nvSpPr>
        <p:spPr bwMode="auto">
          <a:xfrm>
            <a:off x="838200" y="1524000"/>
            <a:ext cx="6449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t> </a:t>
            </a:r>
            <a:r>
              <a:rPr lang="zh-CN" altLang="en-US" sz="2400" b="1" dirty="0"/>
              <a:t>它表示该标号所代表的地址在哪个逻辑段中。</a:t>
            </a:r>
          </a:p>
        </p:txBody>
      </p:sp>
      <p:sp>
        <p:nvSpPr>
          <p:cNvPr id="34823" name="Rectangle 6"/>
          <p:cNvSpPr>
            <a:spLocks noChangeArrowheads="1"/>
          </p:cNvSpPr>
          <p:nvPr/>
        </p:nvSpPr>
        <p:spPr bwMode="auto">
          <a:xfrm>
            <a:off x="838200" y="2133600"/>
            <a:ext cx="429260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2</a:t>
            </a:r>
            <a:r>
              <a:rPr lang="zh-CN" altLang="en-US" sz="2400" b="1" dirty="0">
                <a:solidFill>
                  <a:schemeClr val="bg2"/>
                </a:solidFill>
              </a:rPr>
              <a:t>）偏移量属性（</a:t>
            </a:r>
            <a:r>
              <a:rPr lang="en-US" altLang="zh-CN" sz="2400" b="1" dirty="0">
                <a:solidFill>
                  <a:schemeClr val="bg2"/>
                </a:solidFill>
              </a:rPr>
              <a:t>OFFSET</a:t>
            </a:r>
            <a:r>
              <a:rPr lang="zh-CN" altLang="en-US" sz="2400" b="1" dirty="0">
                <a:solidFill>
                  <a:schemeClr val="bg2"/>
                </a:solidFill>
              </a:rPr>
              <a:t>）</a:t>
            </a:r>
          </a:p>
        </p:txBody>
      </p:sp>
      <p:sp>
        <p:nvSpPr>
          <p:cNvPr id="34824" name="Rectangle 7"/>
          <p:cNvSpPr>
            <a:spLocks noChangeArrowheads="1"/>
          </p:cNvSpPr>
          <p:nvPr/>
        </p:nvSpPr>
        <p:spPr bwMode="auto">
          <a:xfrm>
            <a:off x="990600" y="2819400"/>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t>它表示该标号所代表的地址在段内与段起点间的字节数，即地址的偏移量。</a:t>
            </a:r>
          </a:p>
        </p:txBody>
      </p:sp>
      <p:sp>
        <p:nvSpPr>
          <p:cNvPr id="34825" name="Rectangle 8"/>
          <p:cNvSpPr>
            <a:spLocks noChangeArrowheads="1"/>
          </p:cNvSpPr>
          <p:nvPr/>
        </p:nvSpPr>
        <p:spPr bwMode="auto">
          <a:xfrm>
            <a:off x="838200" y="3810000"/>
            <a:ext cx="4598988"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a:t>
            </a:r>
            <a:r>
              <a:rPr lang="en-US" altLang="zh-CN" sz="2400" b="1" dirty="0">
                <a:solidFill>
                  <a:schemeClr val="bg2"/>
                </a:solidFill>
              </a:rPr>
              <a:t>3</a:t>
            </a:r>
            <a:r>
              <a:rPr lang="zh-CN" altLang="en-US" sz="2400" b="1" dirty="0">
                <a:solidFill>
                  <a:schemeClr val="bg2"/>
                </a:solidFill>
              </a:rPr>
              <a:t>）距离属性（也叫类型属性）</a:t>
            </a:r>
          </a:p>
        </p:txBody>
      </p:sp>
      <p:sp>
        <p:nvSpPr>
          <p:cNvPr id="34827" name="Rectangle 10"/>
          <p:cNvSpPr>
            <a:spLocks noChangeArrowheads="1"/>
          </p:cNvSpPr>
          <p:nvPr/>
        </p:nvSpPr>
        <p:spPr bwMode="auto">
          <a:xfrm>
            <a:off x="339661" y="4956629"/>
            <a:ext cx="2268538"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NEAR</a:t>
            </a:r>
            <a:r>
              <a:rPr lang="zh-CN" altLang="en-US" sz="2400" b="1" dirty="0">
                <a:solidFill>
                  <a:schemeClr val="hlink"/>
                </a:solidFill>
              </a:rPr>
              <a:t>（近）：</a:t>
            </a:r>
          </a:p>
        </p:txBody>
      </p:sp>
      <p:sp>
        <p:nvSpPr>
          <p:cNvPr id="12" name="Rectangle 2"/>
          <p:cNvSpPr>
            <a:spLocks noChangeArrowheads="1"/>
          </p:cNvSpPr>
          <p:nvPr/>
        </p:nvSpPr>
        <p:spPr bwMode="auto">
          <a:xfrm>
            <a:off x="2244661" y="5983626"/>
            <a:ext cx="667385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FAR</a:t>
            </a:r>
            <a:r>
              <a:rPr lang="zh-CN" altLang="en-US" sz="2400" b="1" dirty="0">
                <a:solidFill>
                  <a:schemeClr val="bg2"/>
                </a:solidFill>
              </a:rPr>
              <a:t>标号可以被非本段的转移和调用指令使用。</a:t>
            </a:r>
          </a:p>
        </p:txBody>
      </p:sp>
      <p:sp>
        <p:nvSpPr>
          <p:cNvPr id="13" name="Rectangle 12"/>
          <p:cNvSpPr>
            <a:spLocks noChangeArrowheads="1"/>
          </p:cNvSpPr>
          <p:nvPr/>
        </p:nvSpPr>
        <p:spPr bwMode="auto">
          <a:xfrm>
            <a:off x="339661" y="5983626"/>
            <a:ext cx="2030413"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FAR</a:t>
            </a:r>
            <a:r>
              <a:rPr lang="zh-CN" altLang="en-US" sz="2400" b="1" dirty="0">
                <a:solidFill>
                  <a:schemeClr val="hlink"/>
                </a:solidFill>
              </a:rPr>
              <a:t>（远）：</a:t>
            </a:r>
          </a:p>
        </p:txBody>
      </p:sp>
      <p:sp>
        <p:nvSpPr>
          <p:cNvPr id="34826" name="Rectangle 9"/>
          <p:cNvSpPr>
            <a:spLocks noChangeArrowheads="1"/>
          </p:cNvSpPr>
          <p:nvPr/>
        </p:nvSpPr>
        <p:spPr bwMode="auto">
          <a:xfrm>
            <a:off x="1691680" y="4927600"/>
            <a:ext cx="74523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t>             NEAR</a:t>
            </a:r>
            <a:r>
              <a:rPr lang="zh-CN" altLang="en-US" sz="2400" b="1" dirty="0"/>
              <a:t>标号只能作段内转移，即只能是与该标号所指指令同在一个逻辑段的其它指令才能使用它。</a:t>
            </a:r>
          </a:p>
        </p:txBody>
      </p:sp>
    </p:spTree>
  </p:cSld>
  <p:clrMapOvr>
    <a:overrideClrMapping bg1="lt1" tx1="dk1" bg2="lt2" tx2="dk2" accent1="accent1" accent2="accent2" accent3="accent3" accent4="accent4" accent5="accent5" accent6="accent6" hlink="hlink" folHlink="folHlink"/>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48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8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8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8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0" grpId="0" autoUpdateAnimBg="0"/>
      <p:bldP spid="34821" grpId="0" animBg="1" autoUpdateAnimBg="0"/>
      <p:bldP spid="34822" grpId="0" autoUpdateAnimBg="0"/>
      <p:bldP spid="34823" grpId="0" animBg="1" autoUpdateAnimBg="0"/>
      <p:bldP spid="34824" grpId="0" autoUpdateAnimBg="0"/>
      <p:bldP spid="34825" grpId="0" animBg="1" autoUpdateAnimBg="0"/>
      <p:bldP spid="34827" grpId="0" animBg="1" autoUpdateAnimBg="0"/>
      <p:bldP spid="12" grpId="0"/>
      <p:bldP spid="13" grpId="0" animBg="1"/>
      <p:bldP spid="3482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32E7A303-FBEB-4E9F-8B5C-C160228C9474}" type="slidenum">
              <a:rPr lang="en-US" altLang="zh-CN" sz="1400">
                <a:solidFill>
                  <a:schemeClr val="bg2"/>
                </a:solidFill>
              </a:rPr>
              <a:pPr algn="r" eaLnBrk="1" hangingPunct="1"/>
              <a:t>27</a:t>
            </a:fld>
            <a:endParaRPr lang="en-US" altLang="zh-CN" sz="1400">
              <a:solidFill>
                <a:schemeClr val="bg2"/>
              </a:solidFill>
            </a:endParaRPr>
          </a:p>
        </p:txBody>
      </p:sp>
      <p:sp>
        <p:nvSpPr>
          <p:cNvPr id="35843" name="Rectangle 4"/>
          <p:cNvSpPr>
            <a:spLocks noChangeArrowheads="1"/>
          </p:cNvSpPr>
          <p:nvPr/>
        </p:nvSpPr>
        <p:spPr bwMode="auto">
          <a:xfrm>
            <a:off x="796528" y="1902914"/>
            <a:ext cx="729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  </a:t>
            </a:r>
            <a:r>
              <a:rPr lang="zh-CN" altLang="en-US" sz="2400" b="1">
                <a:solidFill>
                  <a:schemeClr val="bg2"/>
                </a:solidFill>
              </a:rPr>
              <a:t>当标号加在指令语句前面时，它隐含为</a:t>
            </a:r>
            <a:r>
              <a:rPr lang="en-US" altLang="zh-CN" sz="2400" b="1">
                <a:solidFill>
                  <a:schemeClr val="bg2"/>
                </a:solidFill>
              </a:rPr>
              <a:t>NEAR</a:t>
            </a:r>
            <a:r>
              <a:rPr lang="zh-CN" altLang="en-US" sz="2400" b="1">
                <a:solidFill>
                  <a:schemeClr val="bg2"/>
                </a:solidFill>
              </a:rPr>
              <a:t>属性。</a:t>
            </a:r>
          </a:p>
        </p:txBody>
      </p:sp>
      <p:sp>
        <p:nvSpPr>
          <p:cNvPr id="35844" name="Rectangle 5"/>
          <p:cNvSpPr>
            <a:spLocks noChangeArrowheads="1"/>
          </p:cNvSpPr>
          <p:nvPr/>
        </p:nvSpPr>
        <p:spPr bwMode="auto">
          <a:xfrm>
            <a:off x="796528" y="1293314"/>
            <a:ext cx="164465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a.</a:t>
            </a:r>
            <a:r>
              <a:rPr lang="zh-CN" altLang="en-US" sz="2400" b="1">
                <a:solidFill>
                  <a:schemeClr val="bg2"/>
                </a:solidFill>
              </a:rPr>
              <a:t>隐含方式</a:t>
            </a:r>
          </a:p>
        </p:txBody>
      </p:sp>
      <p:sp>
        <p:nvSpPr>
          <p:cNvPr id="35845" name="Text Box 6"/>
          <p:cNvSpPr txBox="1">
            <a:spLocks noChangeArrowheads="1"/>
          </p:cNvSpPr>
          <p:nvPr/>
        </p:nvSpPr>
        <p:spPr bwMode="auto">
          <a:xfrm>
            <a:off x="1101328" y="2512514"/>
            <a:ext cx="5181600" cy="5191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chemeClr val="bg2"/>
                </a:solidFill>
              </a:rPr>
              <a:t>例   </a:t>
            </a:r>
            <a:r>
              <a:rPr lang="en-US" altLang="zh-CN" b="1">
                <a:solidFill>
                  <a:schemeClr val="bg2"/>
                </a:solidFill>
              </a:rPr>
              <a:t>SUB1</a:t>
            </a:r>
            <a:r>
              <a:rPr lang="zh-CN" altLang="en-US" b="1">
                <a:solidFill>
                  <a:schemeClr val="bg2"/>
                </a:solidFill>
              </a:rPr>
              <a:t>：</a:t>
            </a:r>
            <a:r>
              <a:rPr lang="en-US" altLang="zh-CN" b="1">
                <a:solidFill>
                  <a:schemeClr val="bg2"/>
                </a:solidFill>
              </a:rPr>
              <a:t>MOV  AX</a:t>
            </a:r>
            <a:r>
              <a:rPr lang="zh-CN" altLang="en-US" b="1">
                <a:solidFill>
                  <a:schemeClr val="bg2"/>
                </a:solidFill>
              </a:rPr>
              <a:t>，</a:t>
            </a:r>
            <a:r>
              <a:rPr lang="en-US" altLang="zh-CN" b="1">
                <a:solidFill>
                  <a:schemeClr val="bg2"/>
                </a:solidFill>
              </a:rPr>
              <a:t>30H               </a:t>
            </a:r>
          </a:p>
        </p:txBody>
      </p:sp>
      <p:sp>
        <p:nvSpPr>
          <p:cNvPr id="35846" name="Rectangle 7"/>
          <p:cNvSpPr>
            <a:spLocks noChangeArrowheads="1"/>
          </p:cNvSpPr>
          <p:nvPr/>
        </p:nvSpPr>
        <p:spPr bwMode="auto">
          <a:xfrm>
            <a:off x="685800" y="3284984"/>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SUB1</a:t>
            </a:r>
            <a:r>
              <a:rPr lang="zh-CN" altLang="en-US" sz="2400" b="1" dirty="0">
                <a:solidFill>
                  <a:schemeClr val="bg2"/>
                </a:solidFill>
              </a:rPr>
              <a:t>的距离属性为</a:t>
            </a:r>
            <a:r>
              <a:rPr lang="en-US" altLang="zh-CN" sz="2400" b="1" dirty="0">
                <a:solidFill>
                  <a:schemeClr val="bg2"/>
                </a:solidFill>
              </a:rPr>
              <a:t>NEAR</a:t>
            </a:r>
            <a:r>
              <a:rPr lang="zh-CN" altLang="en-US" sz="2400" b="1" dirty="0">
                <a:solidFill>
                  <a:schemeClr val="bg2"/>
                </a:solidFill>
              </a:rPr>
              <a:t>，它只能被本段的转移指令和调用指令访问。</a:t>
            </a:r>
          </a:p>
        </p:txBody>
      </p:sp>
      <p:sp>
        <p:nvSpPr>
          <p:cNvPr id="35847" name="Rectangle 8"/>
          <p:cNvSpPr>
            <a:spLocks noChangeArrowheads="1"/>
          </p:cNvSpPr>
          <p:nvPr/>
        </p:nvSpPr>
        <p:spPr bwMode="auto">
          <a:xfrm>
            <a:off x="796528" y="4265114"/>
            <a:ext cx="545465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b.</a:t>
            </a:r>
            <a:r>
              <a:rPr lang="zh-CN" altLang="en-US" sz="2400" b="1" dirty="0">
                <a:solidFill>
                  <a:schemeClr val="bg2"/>
                </a:solidFill>
              </a:rPr>
              <a:t>用</a:t>
            </a:r>
            <a:r>
              <a:rPr lang="en-US" altLang="zh-CN" sz="2400" b="1" dirty="0">
                <a:solidFill>
                  <a:schemeClr val="bg2"/>
                </a:solidFill>
              </a:rPr>
              <a:t>LABEL</a:t>
            </a:r>
            <a:r>
              <a:rPr lang="zh-CN" altLang="en-US" sz="2400" b="1" dirty="0">
                <a:solidFill>
                  <a:schemeClr val="bg2"/>
                </a:solidFill>
              </a:rPr>
              <a:t>伪指令给标号指定距离属性</a:t>
            </a:r>
          </a:p>
        </p:txBody>
      </p:sp>
      <p:sp>
        <p:nvSpPr>
          <p:cNvPr id="35848" name="Rectangle 9"/>
          <p:cNvSpPr>
            <a:spLocks noChangeArrowheads="1"/>
          </p:cNvSpPr>
          <p:nvPr/>
        </p:nvSpPr>
        <p:spPr bwMode="auto">
          <a:xfrm>
            <a:off x="796528" y="5560514"/>
            <a:ext cx="70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类型</a:t>
            </a:r>
            <a:r>
              <a:rPr lang="zh-CN" altLang="en-US" sz="2400" b="1" dirty="0">
                <a:solidFill>
                  <a:schemeClr val="bg2"/>
                </a:solidFill>
              </a:rPr>
              <a:t>为</a:t>
            </a:r>
            <a:r>
              <a:rPr lang="en-US" altLang="zh-CN" sz="2400" b="1" dirty="0">
                <a:solidFill>
                  <a:schemeClr val="bg2"/>
                </a:solidFill>
              </a:rPr>
              <a:t>NEAR</a:t>
            </a:r>
            <a:r>
              <a:rPr lang="zh-CN" altLang="en-US" sz="2400" b="1" dirty="0">
                <a:solidFill>
                  <a:schemeClr val="bg2"/>
                </a:solidFill>
              </a:rPr>
              <a:t>或</a:t>
            </a:r>
            <a:r>
              <a:rPr lang="en-US" altLang="zh-CN" sz="2400" b="1" dirty="0">
                <a:solidFill>
                  <a:schemeClr val="bg2"/>
                </a:solidFill>
              </a:rPr>
              <a:t>FAR</a:t>
            </a:r>
            <a:r>
              <a:rPr lang="zh-CN" altLang="en-US" sz="2400" b="1" dirty="0">
                <a:solidFill>
                  <a:schemeClr val="bg2"/>
                </a:solidFill>
              </a:rPr>
              <a:t>。该语句要与指令语句连用。</a:t>
            </a:r>
          </a:p>
        </p:txBody>
      </p:sp>
      <p:grpSp>
        <p:nvGrpSpPr>
          <p:cNvPr id="35849" name="Group 9"/>
          <p:cNvGrpSpPr>
            <a:grpSpLocks/>
          </p:cNvGrpSpPr>
          <p:nvPr/>
        </p:nvGrpSpPr>
        <p:grpSpPr bwMode="auto">
          <a:xfrm>
            <a:off x="644128" y="4874714"/>
            <a:ext cx="4037013" cy="457200"/>
            <a:chOff x="0" y="0"/>
            <a:chExt cx="2543" cy="288"/>
          </a:xfrm>
        </p:grpSpPr>
        <p:sp>
          <p:nvSpPr>
            <p:cNvPr id="35850" name="Rectangle 10"/>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格式：</a:t>
              </a:r>
            </a:p>
          </p:txBody>
        </p:sp>
        <p:sp>
          <p:nvSpPr>
            <p:cNvPr id="35851" name="Rectangle 11"/>
            <p:cNvSpPr>
              <a:spLocks noChangeArrowheads="1"/>
            </p:cNvSpPr>
            <p:nvPr/>
          </p:nvSpPr>
          <p:spPr bwMode="auto">
            <a:xfrm>
              <a:off x="576" y="0"/>
              <a:ext cx="1967" cy="2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 </a:t>
              </a:r>
              <a:r>
                <a:rPr lang="zh-CN" altLang="en-US" sz="2400" b="1">
                  <a:solidFill>
                    <a:schemeClr val="bg2"/>
                  </a:solidFill>
                </a:rPr>
                <a:t>标号名  </a:t>
              </a:r>
              <a:r>
                <a:rPr lang="en-US" altLang="zh-CN" sz="2400" b="1">
                  <a:solidFill>
                    <a:schemeClr val="bg2"/>
                  </a:solidFill>
                </a:rPr>
                <a:t>LABEL  </a:t>
              </a:r>
              <a:r>
                <a:rPr lang="zh-CN" altLang="en-US" sz="2400" b="1">
                  <a:solidFill>
                    <a:schemeClr val="bg2"/>
                  </a:solidFill>
                </a:rPr>
                <a:t>类型</a:t>
              </a:r>
            </a:p>
          </p:txBody>
        </p:sp>
      </p:grpSp>
      <p:sp>
        <p:nvSpPr>
          <p:cNvPr id="35854" name="Rectangle 3"/>
          <p:cNvSpPr>
            <a:spLocks noChangeArrowheads="1"/>
          </p:cNvSpPr>
          <p:nvPr/>
        </p:nvSpPr>
        <p:spPr bwMode="auto">
          <a:xfrm>
            <a:off x="471997" y="569142"/>
            <a:ext cx="544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标号的距离属性可以有两种方法来指定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8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nimBg="1" autoUpdateAnimBg="0"/>
      <p:bldP spid="35845" grpId="0" animBg="1" autoUpdateAnimBg="0"/>
      <p:bldP spid="35846" grpId="0" autoUpdateAnimBg="0"/>
      <p:bldP spid="35847" grpId="0" animBg="1" autoUpdateAnimBg="0"/>
      <p:bldP spid="3584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28A61636-6B91-48EB-AFBD-28824A00B740}" type="slidenum">
              <a:rPr lang="en-US" altLang="zh-CN" sz="1400">
                <a:solidFill>
                  <a:schemeClr val="bg2"/>
                </a:solidFill>
              </a:rPr>
              <a:pPr algn="r" eaLnBrk="1" hangingPunct="1"/>
              <a:t>28</a:t>
            </a:fld>
            <a:endParaRPr lang="en-US" altLang="zh-CN" sz="1400">
              <a:solidFill>
                <a:schemeClr val="bg2"/>
              </a:solidFill>
            </a:endParaRPr>
          </a:p>
        </p:txBody>
      </p:sp>
      <p:sp>
        <p:nvSpPr>
          <p:cNvPr id="36867" name="Text Box 3"/>
          <p:cNvSpPr txBox="1">
            <a:spLocks noChangeArrowheads="1"/>
          </p:cNvSpPr>
          <p:nvPr/>
        </p:nvSpPr>
        <p:spPr bwMode="auto">
          <a:xfrm>
            <a:off x="1143000" y="179046"/>
            <a:ext cx="6019800" cy="11874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例如： </a:t>
            </a:r>
            <a:r>
              <a:rPr lang="en-US" altLang="zh-CN" sz="2400" b="1">
                <a:solidFill>
                  <a:schemeClr val="hlink"/>
                </a:solidFill>
              </a:rPr>
              <a:t>SUB1_FAR </a:t>
            </a:r>
            <a:r>
              <a:rPr lang="en-US" altLang="zh-CN" sz="2400" b="1">
                <a:solidFill>
                  <a:schemeClr val="bg2"/>
                </a:solidFill>
              </a:rPr>
              <a:t>   LABEL    FAR</a:t>
            </a:r>
            <a:br>
              <a:rPr lang="en-US" altLang="zh-CN" sz="2400" b="1">
                <a:solidFill>
                  <a:schemeClr val="bg2"/>
                </a:solidFill>
              </a:rPr>
            </a:br>
            <a:r>
              <a:rPr lang="en-US" altLang="zh-CN" sz="2400" b="1">
                <a:solidFill>
                  <a:schemeClr val="bg2"/>
                </a:solidFill>
              </a:rPr>
              <a:t>             </a:t>
            </a:r>
            <a:r>
              <a:rPr lang="en-US" altLang="zh-CN" sz="2400" b="1">
                <a:solidFill>
                  <a:schemeClr val="hlink"/>
                </a:solidFill>
              </a:rPr>
              <a:t>SUB1</a:t>
            </a:r>
            <a:r>
              <a:rPr lang="en-US" altLang="zh-CN" sz="2400" b="1">
                <a:solidFill>
                  <a:schemeClr val="bg2"/>
                </a:solidFill>
              </a:rPr>
              <a:t>:  MOV  AX,30H</a:t>
            </a:r>
            <a:br>
              <a:rPr lang="en-US" altLang="zh-CN" sz="2400" b="1">
                <a:solidFill>
                  <a:schemeClr val="bg2"/>
                </a:solidFill>
              </a:rPr>
            </a:br>
            <a:r>
              <a:rPr lang="en-US" altLang="zh-CN" sz="2400" b="1">
                <a:solidFill>
                  <a:schemeClr val="bg2"/>
                </a:solidFill>
              </a:rPr>
              <a:t>                         …...</a:t>
            </a:r>
          </a:p>
        </p:txBody>
      </p:sp>
      <p:sp>
        <p:nvSpPr>
          <p:cNvPr id="36868" name="Rectangle 4"/>
          <p:cNvSpPr>
            <a:spLocks noChangeArrowheads="1"/>
          </p:cNvSpPr>
          <p:nvPr/>
        </p:nvSpPr>
        <p:spPr bwMode="auto">
          <a:xfrm>
            <a:off x="395536" y="1382371"/>
            <a:ext cx="87484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u"/>
            </a:pPr>
            <a:r>
              <a:rPr lang="en-US" altLang="zh-CN" sz="2400" b="1" dirty="0">
                <a:solidFill>
                  <a:schemeClr val="bg2"/>
                </a:solidFill>
              </a:rPr>
              <a:t>SUB1_FAR</a:t>
            </a:r>
            <a:r>
              <a:rPr lang="zh-CN" altLang="en-US" sz="2400" b="1" dirty="0">
                <a:solidFill>
                  <a:schemeClr val="bg2"/>
                </a:solidFill>
              </a:rPr>
              <a:t>与</a:t>
            </a:r>
            <a:r>
              <a:rPr lang="en-US" altLang="zh-CN" sz="2400" b="1" dirty="0">
                <a:solidFill>
                  <a:schemeClr val="bg2"/>
                </a:solidFill>
              </a:rPr>
              <a:t>SUB1</a:t>
            </a:r>
            <a:r>
              <a:rPr lang="zh-CN" altLang="en-US" sz="2400" b="1" dirty="0">
                <a:solidFill>
                  <a:schemeClr val="bg2"/>
                </a:solidFill>
              </a:rPr>
              <a:t>两个标号具有相同的逻辑地址。被转移指令或调用指令使用时是指同一个入口地址。</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u"/>
            </a:pPr>
            <a:r>
              <a:rPr lang="en-US" altLang="zh-CN" sz="2400" b="1" dirty="0">
                <a:solidFill>
                  <a:schemeClr val="bg2"/>
                </a:solidFill>
              </a:rPr>
              <a:t>SUB1</a:t>
            </a:r>
            <a:r>
              <a:rPr lang="zh-CN" altLang="en-US" sz="2400" b="1" dirty="0">
                <a:solidFill>
                  <a:schemeClr val="bg2"/>
                </a:solidFill>
              </a:rPr>
              <a:t>只能被本段调用，</a:t>
            </a:r>
            <a:r>
              <a:rPr lang="en-US" altLang="zh-CN" sz="2400" b="1" dirty="0">
                <a:solidFill>
                  <a:schemeClr val="bg2"/>
                </a:solidFill>
              </a:rPr>
              <a:t>SUB1-FAR</a:t>
            </a:r>
            <a:r>
              <a:rPr lang="zh-CN" altLang="en-US" sz="2400" b="1" dirty="0">
                <a:solidFill>
                  <a:schemeClr val="bg2"/>
                </a:solidFill>
              </a:rPr>
              <a:t>可以被其它段的指令调用。</a:t>
            </a:r>
          </a:p>
        </p:txBody>
      </p:sp>
      <p:sp>
        <p:nvSpPr>
          <p:cNvPr id="36869" name="Rectangle 5"/>
          <p:cNvSpPr>
            <a:spLocks noChangeArrowheads="1"/>
          </p:cNvSpPr>
          <p:nvPr/>
        </p:nvSpPr>
        <p:spPr bwMode="auto">
          <a:xfrm>
            <a:off x="1013072" y="2679894"/>
            <a:ext cx="7848600" cy="83099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LABEL</a:t>
            </a:r>
            <a:r>
              <a:rPr lang="zh-CN" altLang="en-US" sz="2400" b="1" dirty="0">
                <a:solidFill>
                  <a:schemeClr val="bg2"/>
                </a:solidFill>
              </a:rPr>
              <a:t>伪指令还可用来定义变量的属性，即改变一个变量的属性，如把字变量的高低字节作为字节变量来处理。</a:t>
            </a:r>
          </a:p>
        </p:txBody>
      </p:sp>
      <p:sp>
        <p:nvSpPr>
          <p:cNvPr id="36870" name="Rectangle 6"/>
          <p:cNvSpPr>
            <a:spLocks noChangeArrowheads="1"/>
          </p:cNvSpPr>
          <p:nvPr/>
        </p:nvSpPr>
        <p:spPr bwMode="auto">
          <a:xfrm>
            <a:off x="1231454" y="3562190"/>
            <a:ext cx="6164263" cy="8223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例如：</a:t>
            </a:r>
            <a:r>
              <a:rPr lang="en-US" altLang="zh-CN" sz="2400" b="1">
                <a:solidFill>
                  <a:schemeClr val="bg2"/>
                </a:solidFill>
              </a:rPr>
              <a:t>DATA_BYTE   LABEL  BYTE</a:t>
            </a:r>
          </a:p>
          <a:p>
            <a:pPr eaLnBrk="1" hangingPunct="1"/>
            <a:r>
              <a:rPr lang="en-US" altLang="zh-CN" sz="2400" b="1">
                <a:solidFill>
                  <a:schemeClr val="bg2"/>
                </a:solidFill>
              </a:rPr>
              <a:t>            DATA_WORD  DW  20H  DUP</a:t>
            </a:r>
            <a:r>
              <a:rPr lang="zh-CN" altLang="en-US" sz="2400" b="1">
                <a:solidFill>
                  <a:schemeClr val="bg2"/>
                </a:solidFill>
              </a:rPr>
              <a:t>（？）</a:t>
            </a:r>
          </a:p>
        </p:txBody>
      </p:sp>
      <p:sp>
        <p:nvSpPr>
          <p:cNvPr id="36871" name="Rectangle 7"/>
          <p:cNvSpPr>
            <a:spLocks noChangeArrowheads="1"/>
          </p:cNvSpPr>
          <p:nvPr/>
        </p:nvSpPr>
        <p:spPr bwMode="auto">
          <a:xfrm>
            <a:off x="179512" y="4400390"/>
            <a:ext cx="89454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en-US" altLang="zh-CN" sz="2400" b="1" dirty="0">
                <a:solidFill>
                  <a:schemeClr val="bg2"/>
                </a:solidFill>
              </a:rPr>
              <a:t>DATA_BYTE</a:t>
            </a:r>
            <a:r>
              <a:rPr lang="zh-CN" altLang="en-US" sz="2400" b="1" dirty="0">
                <a:solidFill>
                  <a:schemeClr val="bg2"/>
                </a:solidFill>
              </a:rPr>
              <a:t>与</a:t>
            </a:r>
            <a:r>
              <a:rPr lang="en-US" altLang="zh-CN" sz="2400" b="1" dirty="0">
                <a:solidFill>
                  <a:schemeClr val="bg2"/>
                </a:solidFill>
              </a:rPr>
              <a:t>DATA_WORD</a:t>
            </a:r>
            <a:r>
              <a:rPr lang="zh-CN" altLang="en-US" sz="2400" b="1" dirty="0">
                <a:solidFill>
                  <a:schemeClr val="bg2"/>
                </a:solidFill>
              </a:rPr>
              <a:t>具有相同的段基址和偏移量。 </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n"/>
            </a:pPr>
            <a:r>
              <a:rPr lang="en-US" altLang="zh-CN" sz="2400" b="1" dirty="0">
                <a:solidFill>
                  <a:schemeClr val="bg2"/>
                </a:solidFill>
              </a:rPr>
              <a:t>DATA_BYTE</a:t>
            </a:r>
            <a:r>
              <a:rPr lang="zh-CN" altLang="en-US" sz="2400" b="1" dirty="0">
                <a:solidFill>
                  <a:schemeClr val="bg2"/>
                </a:solidFill>
              </a:rPr>
              <a:t>可以被用来存取一个字节数据，而</a:t>
            </a:r>
            <a:r>
              <a:rPr lang="en-US" altLang="zh-CN" sz="2400" b="1" dirty="0">
                <a:solidFill>
                  <a:schemeClr val="bg2"/>
                </a:solidFill>
              </a:rPr>
              <a:t>DATA_WORD</a:t>
            </a:r>
            <a:r>
              <a:rPr lang="zh-CN" altLang="en-US" sz="2400" b="1" dirty="0">
                <a:solidFill>
                  <a:schemeClr val="bg2"/>
                </a:solidFill>
              </a:rPr>
              <a:t>则不能。</a:t>
            </a:r>
          </a:p>
        </p:txBody>
      </p:sp>
      <p:sp>
        <p:nvSpPr>
          <p:cNvPr id="2" name="文本框 1"/>
          <p:cNvSpPr txBox="1"/>
          <p:nvPr/>
        </p:nvSpPr>
        <p:spPr>
          <a:xfrm>
            <a:off x="295747" y="5616594"/>
            <a:ext cx="8596733" cy="830997"/>
          </a:xfrm>
          <a:prstGeom prst="rect">
            <a:avLst/>
          </a:prstGeom>
          <a:noFill/>
          <a:ln>
            <a:solidFill>
              <a:srgbClr val="FF0000"/>
            </a:solidFill>
          </a:ln>
        </p:spPr>
        <p:txBody>
          <a:bodyPr wrap="square" rtlCol="0">
            <a:spAutoFit/>
          </a:bodyPr>
          <a:lstStyle/>
          <a:p>
            <a:r>
              <a:rPr lang="zh-CN" altLang="en-US" sz="2400" b="1" dirty="0">
                <a:solidFill>
                  <a:srgbClr val="FF0000"/>
                </a:solidFill>
              </a:rPr>
              <a:t>注意</a:t>
            </a:r>
            <a:r>
              <a:rPr lang="zh-CN" altLang="en-US" sz="2400" b="1" dirty="0">
                <a:solidFill>
                  <a:schemeClr val="bg2"/>
                </a:solidFill>
              </a:rPr>
              <a:t>：用</a:t>
            </a:r>
            <a:r>
              <a:rPr lang="en-US" altLang="zh-CN" sz="2400" b="1" dirty="0">
                <a:solidFill>
                  <a:schemeClr val="bg2"/>
                </a:solidFill>
              </a:rPr>
              <a:t>LABEL</a:t>
            </a:r>
            <a:r>
              <a:rPr lang="zh-CN" altLang="en-US" sz="2400" b="1" dirty="0">
                <a:solidFill>
                  <a:schemeClr val="bg2"/>
                </a:solidFill>
              </a:rPr>
              <a:t>定义的标号或变量的</a:t>
            </a:r>
            <a:r>
              <a:rPr lang="zh-CN" altLang="en-US" sz="2400" b="1" dirty="0">
                <a:solidFill>
                  <a:srgbClr val="FF0000"/>
                </a:solidFill>
              </a:rPr>
              <a:t>地址</a:t>
            </a:r>
            <a:r>
              <a:rPr lang="zh-CN" altLang="en-US" sz="2400" b="1" dirty="0">
                <a:solidFill>
                  <a:schemeClr val="bg2"/>
                </a:solidFill>
              </a:rPr>
              <a:t>一定是相邻的下一指令语句或伪指令定义的变量。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7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687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autoUpdateAnimBg="0"/>
      <p:bldP spid="36868" grpId="0" build="p" autoUpdateAnimBg="0"/>
      <p:bldP spid="36869" grpId="0" animBg="1" autoUpdateAnimBg="0"/>
      <p:bldP spid="36870" grpId="0" animBg="1" autoUpdateAnimBg="0"/>
      <p:bldP spid="36871" grpId="0" build="p" autoUpdateAnimBg="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5ADC060B-32F8-430A-BF1B-4EE86E682A67}" type="slidenum">
              <a:rPr lang="en-US" altLang="zh-CN" sz="1400">
                <a:solidFill>
                  <a:schemeClr val="bg2"/>
                </a:solidFill>
              </a:rPr>
              <a:pPr algn="r" eaLnBrk="1" hangingPunct="1"/>
              <a:t>29</a:t>
            </a:fld>
            <a:endParaRPr lang="en-US" altLang="zh-CN" sz="1400">
              <a:solidFill>
                <a:schemeClr val="bg2"/>
              </a:solidFill>
            </a:endParaRPr>
          </a:p>
        </p:txBody>
      </p:sp>
      <p:sp>
        <p:nvSpPr>
          <p:cNvPr id="37891" name="Rectangle 2"/>
          <p:cNvSpPr>
            <a:spLocks noChangeArrowheads="1"/>
          </p:cNvSpPr>
          <p:nvPr/>
        </p:nvSpPr>
        <p:spPr bwMode="auto">
          <a:xfrm>
            <a:off x="685800" y="990600"/>
            <a:ext cx="8032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符号定义语句将常数或表达式等形式用某个指定的符号来表示。在</a:t>
            </a:r>
            <a:r>
              <a:rPr lang="en-US" altLang="zh-CN" sz="2400" b="1" dirty="0">
                <a:solidFill>
                  <a:schemeClr val="bg2"/>
                </a:solidFill>
              </a:rPr>
              <a:t>80x86</a:t>
            </a:r>
            <a:r>
              <a:rPr lang="zh-CN" altLang="en-US" sz="2400" b="1" dirty="0">
                <a:solidFill>
                  <a:schemeClr val="bg2"/>
                </a:solidFill>
              </a:rPr>
              <a:t>汇编语言中有两种符号定义语句。</a:t>
            </a:r>
          </a:p>
        </p:txBody>
      </p:sp>
      <p:sp>
        <p:nvSpPr>
          <p:cNvPr id="37892" name="Rectangle 3"/>
          <p:cNvSpPr>
            <a:spLocks noChangeArrowheads="1"/>
          </p:cNvSpPr>
          <p:nvPr/>
        </p:nvSpPr>
        <p:spPr bwMode="auto">
          <a:xfrm>
            <a:off x="2895600" y="304800"/>
            <a:ext cx="3344863"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3200" b="1" dirty="0">
                <a:solidFill>
                  <a:schemeClr val="hlink"/>
                </a:solidFill>
              </a:rPr>
              <a:t>4.3  </a:t>
            </a:r>
            <a:r>
              <a:rPr lang="zh-CN" altLang="en-US" sz="3200" b="1" dirty="0">
                <a:solidFill>
                  <a:schemeClr val="hlink"/>
                </a:solidFill>
              </a:rPr>
              <a:t>符号定义语句</a:t>
            </a:r>
          </a:p>
        </p:txBody>
      </p:sp>
      <p:sp>
        <p:nvSpPr>
          <p:cNvPr id="37893" name="Rectangle 4"/>
          <p:cNvSpPr>
            <a:spLocks noChangeArrowheads="1"/>
          </p:cNvSpPr>
          <p:nvPr/>
        </p:nvSpPr>
        <p:spPr bwMode="auto">
          <a:xfrm>
            <a:off x="2895600" y="2209800"/>
            <a:ext cx="2286000"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一、等值语句</a:t>
            </a:r>
          </a:p>
        </p:txBody>
      </p:sp>
      <p:sp>
        <p:nvSpPr>
          <p:cNvPr id="37894" name="Rectangle 5"/>
          <p:cNvSpPr>
            <a:spLocks noChangeArrowheads="1"/>
          </p:cNvSpPr>
          <p:nvPr/>
        </p:nvSpPr>
        <p:spPr bwMode="auto">
          <a:xfrm>
            <a:off x="794899" y="2819400"/>
            <a:ext cx="1112805" cy="461665"/>
          </a:xfrm>
          <a:prstGeom prst="rect">
            <a:avLst/>
          </a:prstGeom>
          <a:solidFill>
            <a:schemeClr val="bg1"/>
          </a:solidFill>
          <a:ln>
            <a:noFill/>
          </a:ln>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格式：</a:t>
            </a:r>
          </a:p>
        </p:txBody>
      </p:sp>
      <p:sp>
        <p:nvSpPr>
          <p:cNvPr id="37895" name="Rectangle 6"/>
          <p:cNvSpPr>
            <a:spLocks noChangeArrowheads="1"/>
          </p:cNvSpPr>
          <p:nvPr/>
        </p:nvSpPr>
        <p:spPr bwMode="auto">
          <a:xfrm>
            <a:off x="762000" y="3429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功能</a:t>
            </a:r>
            <a:r>
              <a:rPr lang="zh-CN" altLang="en-US" sz="2400" b="1" dirty="0">
                <a:solidFill>
                  <a:schemeClr val="bg2"/>
                </a:solidFill>
              </a:rPr>
              <a:t>：用</a:t>
            </a:r>
            <a:r>
              <a:rPr lang="zh-CN" altLang="en-US" sz="2400" b="1" dirty="0">
                <a:solidFill>
                  <a:schemeClr val="hlink"/>
                </a:solidFill>
              </a:rPr>
              <a:t>符号名</a:t>
            </a:r>
            <a:r>
              <a:rPr lang="zh-CN" altLang="en-US" sz="2400" b="1" dirty="0">
                <a:solidFill>
                  <a:schemeClr val="bg2"/>
                </a:solidFill>
              </a:rPr>
              <a:t>来表示</a:t>
            </a:r>
            <a:r>
              <a:rPr lang="en-US" altLang="zh-CN" sz="2400" b="1" dirty="0">
                <a:solidFill>
                  <a:schemeClr val="bg2"/>
                </a:solidFill>
              </a:rPr>
              <a:t>EQU</a:t>
            </a:r>
            <a:r>
              <a:rPr lang="zh-CN" altLang="en-US" sz="2400" b="1" dirty="0">
                <a:solidFill>
                  <a:schemeClr val="bg2"/>
                </a:solidFill>
              </a:rPr>
              <a:t>右边的表达式。后面的程序中一旦出现该符号名，汇编程序将把它替换成该表达式。</a:t>
            </a:r>
          </a:p>
        </p:txBody>
      </p:sp>
      <p:sp>
        <p:nvSpPr>
          <p:cNvPr id="37896" name="Rectangle 7"/>
          <p:cNvSpPr>
            <a:spLocks noChangeArrowheads="1"/>
          </p:cNvSpPr>
          <p:nvPr/>
        </p:nvSpPr>
        <p:spPr bwMode="auto">
          <a:xfrm>
            <a:off x="762000" y="4267200"/>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just" eaLnBrk="1" hangingPunct="1"/>
            <a:r>
              <a:rPr lang="zh-CN" altLang="en-US" sz="2400" b="1" dirty="0">
                <a:solidFill>
                  <a:schemeClr val="bg2"/>
                </a:solidFill>
              </a:rPr>
              <a:t>表达式可以是任何形式，常见的有以下几种情况。</a:t>
            </a:r>
          </a:p>
        </p:txBody>
      </p:sp>
      <p:sp>
        <p:nvSpPr>
          <p:cNvPr id="37897" name="Rectangle 8"/>
          <p:cNvSpPr>
            <a:spLocks noChangeArrowheads="1"/>
          </p:cNvSpPr>
          <p:nvPr/>
        </p:nvSpPr>
        <p:spPr bwMode="auto">
          <a:xfrm>
            <a:off x="990600" y="4800600"/>
            <a:ext cx="284162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1.</a:t>
            </a:r>
            <a:r>
              <a:rPr lang="zh-CN" altLang="en-US" sz="2400" b="1" dirty="0">
                <a:solidFill>
                  <a:schemeClr val="bg2"/>
                </a:solidFill>
              </a:rPr>
              <a:t>常数或数值表达式</a:t>
            </a:r>
          </a:p>
        </p:txBody>
      </p:sp>
      <p:sp>
        <p:nvSpPr>
          <p:cNvPr id="37898" name="Rectangle 9"/>
          <p:cNvSpPr>
            <a:spLocks noChangeArrowheads="1"/>
          </p:cNvSpPr>
          <p:nvPr/>
        </p:nvSpPr>
        <p:spPr bwMode="auto">
          <a:xfrm>
            <a:off x="1495425" y="5548383"/>
            <a:ext cx="3686175" cy="822325"/>
          </a:xfrm>
          <a:prstGeom prst="rect">
            <a:avLst/>
          </a:prstGeom>
          <a:solidFill>
            <a:schemeClr val="bg1"/>
          </a:solidFill>
          <a:ln>
            <a:noFill/>
          </a:ln>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COUNT  EQU  5</a:t>
            </a:r>
          </a:p>
          <a:p>
            <a:pPr eaLnBrk="1" hangingPunct="1"/>
            <a:r>
              <a:rPr lang="en-US" altLang="zh-CN" sz="2400" b="1" dirty="0">
                <a:solidFill>
                  <a:schemeClr val="bg2"/>
                </a:solidFill>
              </a:rPr>
              <a:t>NUM       EQU  COUNT+5</a:t>
            </a:r>
          </a:p>
        </p:txBody>
      </p:sp>
      <p:sp>
        <p:nvSpPr>
          <p:cNvPr id="11" name="Rectangle 5"/>
          <p:cNvSpPr>
            <a:spLocks noChangeArrowheads="1"/>
          </p:cNvSpPr>
          <p:nvPr/>
        </p:nvSpPr>
        <p:spPr bwMode="auto">
          <a:xfrm>
            <a:off x="2027205" y="2819400"/>
            <a:ext cx="3169457"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符号名   </a:t>
            </a:r>
            <a:r>
              <a:rPr lang="en-US" altLang="zh-CN" sz="2400" b="1" dirty="0">
                <a:solidFill>
                  <a:schemeClr val="bg2"/>
                </a:solidFill>
              </a:rPr>
              <a:t>EQU   </a:t>
            </a:r>
            <a:r>
              <a:rPr lang="zh-CN" altLang="en-US" sz="2400" b="1" dirty="0">
                <a:solidFill>
                  <a:schemeClr val="bg2"/>
                </a:solidFill>
              </a:rPr>
              <a:t>表达式</a:t>
            </a:r>
          </a:p>
        </p:txBody>
      </p:sp>
      <p:sp>
        <p:nvSpPr>
          <p:cNvPr id="2" name="TextBox 1"/>
          <p:cNvSpPr txBox="1"/>
          <p:nvPr/>
        </p:nvSpPr>
        <p:spPr>
          <a:xfrm>
            <a:off x="496089" y="5548383"/>
            <a:ext cx="1043801" cy="461665"/>
          </a:xfrm>
          <a:prstGeom prst="rect">
            <a:avLst/>
          </a:prstGeom>
          <a:noFill/>
        </p:spPr>
        <p:txBody>
          <a:bodyPr wrap="square" rtlCol="0">
            <a:spAutoFit/>
          </a:bodyPr>
          <a:lstStyle/>
          <a:p>
            <a:r>
              <a:rPr lang="zh-CN" altLang="en-US" sz="2400" b="1" dirty="0">
                <a:solidFill>
                  <a:schemeClr val="bg2"/>
                </a:solidFill>
              </a:rPr>
              <a:t>例如</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7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7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nimBg="1" autoUpdateAnimBg="0"/>
      <p:bldP spid="37893" grpId="0" animBg="1" autoUpdateAnimBg="0"/>
      <p:bldP spid="37894" grpId="0" animBg="1" autoUpdateAnimBg="0"/>
      <p:bldP spid="37895" grpId="0" autoUpdateAnimBg="0"/>
      <p:bldP spid="37896" grpId="0" autoUpdateAnimBg="0"/>
      <p:bldP spid="37897" grpId="0" animBg="1" autoUpdateAnimBg="0"/>
      <p:bldP spid="37898" grpId="0" animBg="1" autoUpdateAnimBg="0"/>
      <p:bldP spid="11" grpId="0" animBg="1" autoUpdateAnimBg="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FEBC798-9F1B-416D-8BA6-5EB8412B067D}" type="slidenum">
              <a:rPr lang="en-US" altLang="zh-CN" sz="1400">
                <a:solidFill>
                  <a:schemeClr val="bg2"/>
                </a:solidFill>
              </a:rPr>
              <a:pPr algn="r" eaLnBrk="1" hangingPunct="1"/>
              <a:t>3</a:t>
            </a:fld>
            <a:endParaRPr lang="en-US" altLang="zh-CN" sz="1400" dirty="0">
              <a:solidFill>
                <a:schemeClr val="bg2"/>
              </a:solidFill>
            </a:endParaRPr>
          </a:p>
        </p:txBody>
      </p:sp>
      <p:sp>
        <p:nvSpPr>
          <p:cNvPr id="5123" name="Rectangle 2"/>
          <p:cNvSpPr>
            <a:spLocks noChangeArrowheads="1"/>
          </p:cNvSpPr>
          <p:nvPr/>
        </p:nvSpPr>
        <p:spPr bwMode="auto">
          <a:xfrm>
            <a:off x="539029" y="2990037"/>
            <a:ext cx="8139881" cy="8309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每一条指令语句在汇编时都要产生一个可供</a:t>
            </a:r>
            <a:r>
              <a:rPr lang="en-US" altLang="zh-CN" sz="2400" b="1" dirty="0">
                <a:solidFill>
                  <a:schemeClr val="bg2"/>
                </a:solidFill>
              </a:rPr>
              <a:t>CPU</a:t>
            </a:r>
            <a:r>
              <a:rPr lang="zh-CN" altLang="en-US" sz="2400" b="1" dirty="0">
                <a:solidFill>
                  <a:schemeClr val="bg2"/>
                </a:solidFill>
              </a:rPr>
              <a:t>执行的机器目标代码，它又叫可执行语句。</a:t>
            </a:r>
          </a:p>
        </p:txBody>
      </p:sp>
      <p:sp>
        <p:nvSpPr>
          <p:cNvPr id="5124" name="Rectangle 3"/>
          <p:cNvSpPr>
            <a:spLocks noChangeArrowheads="1"/>
          </p:cNvSpPr>
          <p:nvPr/>
        </p:nvSpPr>
        <p:spPr bwMode="auto">
          <a:xfrm>
            <a:off x="528493" y="2186436"/>
            <a:ext cx="2778737" cy="52322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一、指令语句</a:t>
            </a:r>
          </a:p>
        </p:txBody>
      </p:sp>
      <p:sp>
        <p:nvSpPr>
          <p:cNvPr id="5125" name="Rectangle 4"/>
          <p:cNvSpPr>
            <a:spLocks noChangeArrowheads="1"/>
          </p:cNvSpPr>
          <p:nvPr/>
        </p:nvSpPr>
        <p:spPr bwMode="auto">
          <a:xfrm>
            <a:off x="554903" y="4060142"/>
            <a:ext cx="3597597"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指令语句的一般格式：</a:t>
            </a:r>
          </a:p>
        </p:txBody>
      </p:sp>
      <p:grpSp>
        <p:nvGrpSpPr>
          <p:cNvPr id="5126" name="Group 6"/>
          <p:cNvGrpSpPr>
            <a:grpSpLocks/>
          </p:cNvGrpSpPr>
          <p:nvPr/>
        </p:nvGrpSpPr>
        <p:grpSpPr bwMode="auto">
          <a:xfrm>
            <a:off x="379413" y="4192588"/>
            <a:ext cx="8764587" cy="1371600"/>
            <a:chOff x="0" y="0"/>
            <a:chExt cx="5521" cy="864"/>
          </a:xfrm>
        </p:grpSpPr>
        <p:sp>
          <p:nvSpPr>
            <p:cNvPr id="5127" name="Rectangle 5"/>
            <p:cNvSpPr>
              <a:spLocks noChangeArrowheads="1"/>
            </p:cNvSpPr>
            <p:nvPr/>
          </p:nvSpPr>
          <p:spPr bwMode="auto">
            <a:xfrm>
              <a:off x="246" y="432"/>
              <a:ext cx="641"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标号</a:t>
              </a:r>
            </a:p>
          </p:txBody>
        </p:sp>
        <p:sp>
          <p:nvSpPr>
            <p:cNvPr id="5128" name="Rectangle 6"/>
            <p:cNvSpPr>
              <a:spLocks noChangeArrowheads="1"/>
            </p:cNvSpPr>
            <p:nvPr/>
          </p:nvSpPr>
          <p:spPr bwMode="auto">
            <a:xfrm>
              <a:off x="1676" y="432"/>
              <a:ext cx="1183"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指令助记符</a:t>
              </a:r>
            </a:p>
          </p:txBody>
        </p:sp>
        <p:sp>
          <p:nvSpPr>
            <p:cNvPr id="5129" name="Rectangle 7"/>
            <p:cNvSpPr>
              <a:spLocks noChangeArrowheads="1"/>
            </p:cNvSpPr>
            <p:nvPr/>
          </p:nvSpPr>
          <p:spPr bwMode="auto">
            <a:xfrm>
              <a:off x="3106" y="432"/>
              <a:ext cx="838"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操作数</a:t>
              </a:r>
            </a:p>
          </p:txBody>
        </p:sp>
        <p:sp>
          <p:nvSpPr>
            <p:cNvPr id="5130" name="Rectangle 8"/>
            <p:cNvSpPr>
              <a:spLocks noChangeArrowheads="1"/>
            </p:cNvSpPr>
            <p:nvPr/>
          </p:nvSpPr>
          <p:spPr bwMode="auto">
            <a:xfrm>
              <a:off x="4732" y="432"/>
              <a:ext cx="543"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注释</a:t>
              </a:r>
            </a:p>
          </p:txBody>
        </p:sp>
        <p:sp>
          <p:nvSpPr>
            <p:cNvPr id="5131" name="Oval 9"/>
            <p:cNvSpPr>
              <a:spLocks noChangeArrowheads="1"/>
            </p:cNvSpPr>
            <p:nvPr/>
          </p:nvSpPr>
          <p:spPr bwMode="auto">
            <a:xfrm>
              <a:off x="4239" y="432"/>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5132" name="Text Box 10"/>
            <p:cNvSpPr txBox="1">
              <a:spLocks noChangeArrowheads="1"/>
            </p:cNvSpPr>
            <p:nvPr/>
          </p:nvSpPr>
          <p:spPr bwMode="auto">
            <a:xfrm>
              <a:off x="4289" y="384"/>
              <a:ext cx="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5133" name="Oval 11"/>
            <p:cNvSpPr>
              <a:spLocks noChangeArrowheads="1"/>
            </p:cNvSpPr>
            <p:nvPr/>
          </p:nvSpPr>
          <p:spPr bwMode="auto">
            <a:xfrm>
              <a:off x="1134" y="432"/>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5134" name="Text Box 12"/>
            <p:cNvSpPr txBox="1">
              <a:spLocks noChangeArrowheads="1"/>
            </p:cNvSpPr>
            <p:nvPr/>
          </p:nvSpPr>
          <p:spPr bwMode="auto">
            <a:xfrm>
              <a:off x="1134" y="38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5135" name="Oval 15"/>
            <p:cNvSpPr>
              <a:spLocks noChangeArrowheads="1"/>
            </p:cNvSpPr>
            <p:nvPr/>
          </p:nvSpPr>
          <p:spPr bwMode="auto">
            <a:xfrm>
              <a:off x="3401" y="96"/>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5136" name="Text Box 16"/>
            <p:cNvSpPr txBox="1">
              <a:spLocks noChangeArrowheads="1"/>
            </p:cNvSpPr>
            <p:nvPr/>
          </p:nvSpPr>
          <p:spPr bwMode="auto">
            <a:xfrm>
              <a:off x="3451" y="0"/>
              <a:ext cx="1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chemeClr val="bg2"/>
                  </a:solidFill>
                </a:rPr>
                <a:t>，</a:t>
              </a:r>
            </a:p>
          </p:txBody>
        </p:sp>
        <p:sp>
          <p:nvSpPr>
            <p:cNvPr id="5137" name="Line 17"/>
            <p:cNvSpPr>
              <a:spLocks noChangeShapeType="1"/>
            </p:cNvSpPr>
            <p:nvPr/>
          </p:nvSpPr>
          <p:spPr bwMode="auto">
            <a:xfrm>
              <a:off x="0"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38" name="Line 18"/>
            <p:cNvSpPr>
              <a:spLocks noChangeShapeType="1"/>
            </p:cNvSpPr>
            <p:nvPr/>
          </p:nvSpPr>
          <p:spPr bwMode="auto">
            <a:xfrm>
              <a:off x="887" y="576"/>
              <a:ext cx="24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39" name="Line 19"/>
            <p:cNvSpPr>
              <a:spLocks noChangeShapeType="1"/>
            </p:cNvSpPr>
            <p:nvPr/>
          </p:nvSpPr>
          <p:spPr bwMode="auto">
            <a:xfrm>
              <a:off x="1430"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0" name="Line 20"/>
            <p:cNvSpPr>
              <a:spLocks noChangeShapeType="1"/>
            </p:cNvSpPr>
            <p:nvPr/>
          </p:nvSpPr>
          <p:spPr bwMode="auto">
            <a:xfrm>
              <a:off x="2859" y="576"/>
              <a:ext cx="24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1" name="Line 21"/>
            <p:cNvSpPr>
              <a:spLocks noChangeShapeType="1"/>
            </p:cNvSpPr>
            <p:nvPr/>
          </p:nvSpPr>
          <p:spPr bwMode="auto">
            <a:xfrm>
              <a:off x="3944" y="576"/>
              <a:ext cx="295"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2" name="Line 23"/>
            <p:cNvSpPr>
              <a:spLocks noChangeShapeType="1"/>
            </p:cNvSpPr>
            <p:nvPr/>
          </p:nvSpPr>
          <p:spPr bwMode="auto">
            <a:xfrm>
              <a:off x="5275"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3" name="Line 24"/>
            <p:cNvSpPr>
              <a:spLocks noChangeShapeType="1"/>
            </p:cNvSpPr>
            <p:nvPr/>
          </p:nvSpPr>
          <p:spPr bwMode="auto">
            <a:xfrm>
              <a:off x="99"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4" name="Line 25"/>
            <p:cNvSpPr>
              <a:spLocks noChangeShapeType="1"/>
            </p:cNvSpPr>
            <p:nvPr/>
          </p:nvSpPr>
          <p:spPr bwMode="auto">
            <a:xfrm flipV="1">
              <a:off x="99" y="864"/>
              <a:ext cx="1429"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5" name="Line 28"/>
            <p:cNvSpPr>
              <a:spLocks noChangeShapeType="1"/>
            </p:cNvSpPr>
            <p:nvPr/>
          </p:nvSpPr>
          <p:spPr bwMode="auto">
            <a:xfrm flipV="1">
              <a:off x="1528"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6" name="Line 30"/>
            <p:cNvSpPr>
              <a:spLocks noChangeShapeType="1"/>
            </p:cNvSpPr>
            <p:nvPr/>
          </p:nvSpPr>
          <p:spPr bwMode="auto">
            <a:xfrm>
              <a:off x="2958"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7" name="Line 31"/>
            <p:cNvSpPr>
              <a:spLocks noChangeShapeType="1"/>
            </p:cNvSpPr>
            <p:nvPr/>
          </p:nvSpPr>
          <p:spPr bwMode="auto">
            <a:xfrm>
              <a:off x="2958" y="864"/>
              <a:ext cx="1133"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8" name="Line 32"/>
            <p:cNvSpPr>
              <a:spLocks noChangeShapeType="1"/>
            </p:cNvSpPr>
            <p:nvPr/>
          </p:nvSpPr>
          <p:spPr bwMode="auto">
            <a:xfrm flipV="1">
              <a:off x="4091"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49" name="Line 33"/>
            <p:cNvSpPr>
              <a:spLocks noChangeShapeType="1"/>
            </p:cNvSpPr>
            <p:nvPr/>
          </p:nvSpPr>
          <p:spPr bwMode="auto">
            <a:xfrm flipV="1">
              <a:off x="4042" y="288"/>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0" name="Line 34"/>
            <p:cNvSpPr>
              <a:spLocks noChangeShapeType="1"/>
            </p:cNvSpPr>
            <p:nvPr/>
          </p:nvSpPr>
          <p:spPr bwMode="auto">
            <a:xfrm flipH="1">
              <a:off x="3697" y="288"/>
              <a:ext cx="345"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1" name="Line 35"/>
            <p:cNvSpPr>
              <a:spLocks noChangeShapeType="1"/>
            </p:cNvSpPr>
            <p:nvPr/>
          </p:nvSpPr>
          <p:spPr bwMode="auto">
            <a:xfrm flipH="1">
              <a:off x="3007" y="240"/>
              <a:ext cx="394"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2" name="Line 36"/>
            <p:cNvSpPr>
              <a:spLocks noChangeShapeType="1"/>
            </p:cNvSpPr>
            <p:nvPr/>
          </p:nvSpPr>
          <p:spPr bwMode="auto">
            <a:xfrm>
              <a:off x="3007" y="240"/>
              <a:ext cx="0" cy="336"/>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3" name="Line 37"/>
            <p:cNvSpPr>
              <a:spLocks noChangeShapeType="1"/>
            </p:cNvSpPr>
            <p:nvPr/>
          </p:nvSpPr>
          <p:spPr bwMode="auto">
            <a:xfrm>
              <a:off x="4141"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4" name="Line 38"/>
            <p:cNvSpPr>
              <a:spLocks noChangeShapeType="1"/>
            </p:cNvSpPr>
            <p:nvPr/>
          </p:nvSpPr>
          <p:spPr bwMode="auto">
            <a:xfrm>
              <a:off x="4141" y="864"/>
              <a:ext cx="1281"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5" name="Line 39"/>
            <p:cNvSpPr>
              <a:spLocks noChangeShapeType="1"/>
            </p:cNvSpPr>
            <p:nvPr/>
          </p:nvSpPr>
          <p:spPr bwMode="auto">
            <a:xfrm flipV="1">
              <a:off x="5422"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5156" name="Line 40"/>
            <p:cNvSpPr>
              <a:spLocks noChangeShapeType="1"/>
            </p:cNvSpPr>
            <p:nvPr/>
          </p:nvSpPr>
          <p:spPr bwMode="auto">
            <a:xfrm>
              <a:off x="4535" y="576"/>
              <a:ext cx="19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grpSp>
      <p:sp>
        <p:nvSpPr>
          <p:cNvPr id="5157" name="Rectangle 41"/>
          <p:cNvSpPr>
            <a:spLocks noChangeArrowheads="1"/>
          </p:cNvSpPr>
          <p:nvPr/>
        </p:nvSpPr>
        <p:spPr bwMode="auto">
          <a:xfrm>
            <a:off x="684213" y="6021388"/>
            <a:ext cx="4967907"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一条指令语句最多可以包含</a:t>
            </a:r>
            <a:r>
              <a:rPr lang="en-US" altLang="zh-CN" sz="2400" b="1" dirty="0">
                <a:solidFill>
                  <a:schemeClr val="bg2"/>
                </a:solidFill>
              </a:rPr>
              <a:t>4</a:t>
            </a:r>
            <a:r>
              <a:rPr lang="zh-CN" altLang="en-US" sz="2400" b="1">
                <a:solidFill>
                  <a:schemeClr val="bg2"/>
                </a:solidFill>
              </a:rPr>
              <a:t>个字段</a:t>
            </a:r>
          </a:p>
        </p:txBody>
      </p:sp>
      <p:sp>
        <p:nvSpPr>
          <p:cNvPr id="5158" name="Rectangle 44"/>
          <p:cNvSpPr>
            <a:spLocks noChangeArrowheads="1"/>
          </p:cNvSpPr>
          <p:nvPr/>
        </p:nvSpPr>
        <p:spPr bwMode="auto">
          <a:xfrm>
            <a:off x="1187450" y="188913"/>
            <a:ext cx="5670550"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3200" b="1" dirty="0">
                <a:solidFill>
                  <a:schemeClr val="hlink"/>
                </a:solidFill>
              </a:rPr>
              <a:t>4.1 </a:t>
            </a:r>
            <a:r>
              <a:rPr lang="zh-CN" altLang="en-US" sz="3200" b="1" dirty="0">
                <a:solidFill>
                  <a:schemeClr val="hlink"/>
                </a:solidFill>
              </a:rPr>
              <a:t>汇编语言语句种类及其格式</a:t>
            </a:r>
          </a:p>
        </p:txBody>
      </p:sp>
      <p:sp>
        <p:nvSpPr>
          <p:cNvPr id="5159" name="Text Box 45"/>
          <p:cNvSpPr txBox="1">
            <a:spLocks noChangeArrowheads="1"/>
          </p:cNvSpPr>
          <p:nvPr/>
        </p:nvSpPr>
        <p:spPr bwMode="auto">
          <a:xfrm>
            <a:off x="1300531" y="1256916"/>
            <a:ext cx="2551112"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 </a:t>
            </a:r>
            <a:r>
              <a:rPr lang="zh-CN" altLang="en-US" sz="2400" b="1" dirty="0">
                <a:solidFill>
                  <a:schemeClr val="bg2"/>
                </a:solidFill>
              </a:rPr>
              <a:t>汇编语言语句</a:t>
            </a:r>
            <a:endParaRPr lang="zh-CN" altLang="en-US" sz="2400" b="1" dirty="0">
              <a:solidFill>
                <a:srgbClr val="FF0000"/>
              </a:solidFill>
            </a:endParaRPr>
          </a:p>
        </p:txBody>
      </p:sp>
      <p:sp>
        <p:nvSpPr>
          <p:cNvPr id="40" name="Text Box 45"/>
          <p:cNvSpPr txBox="1">
            <a:spLocks noChangeArrowheads="1"/>
          </p:cNvSpPr>
          <p:nvPr/>
        </p:nvSpPr>
        <p:spPr bwMode="auto">
          <a:xfrm>
            <a:off x="3706523" y="1012633"/>
            <a:ext cx="1744315"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rgbClr val="FF0000"/>
                </a:solidFill>
              </a:rPr>
              <a:t>指令语句</a:t>
            </a:r>
          </a:p>
        </p:txBody>
      </p:sp>
      <p:sp>
        <p:nvSpPr>
          <p:cNvPr id="41" name="Text Box 45"/>
          <p:cNvSpPr txBox="1">
            <a:spLocks noChangeArrowheads="1"/>
          </p:cNvSpPr>
          <p:nvPr/>
        </p:nvSpPr>
        <p:spPr bwMode="auto">
          <a:xfrm>
            <a:off x="3681662" y="1484262"/>
            <a:ext cx="2096838"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rgbClr val="FF0000"/>
                </a:solidFill>
              </a:rPr>
              <a:t>伪指令语句</a:t>
            </a:r>
          </a:p>
        </p:txBody>
      </p:sp>
      <p:sp>
        <p:nvSpPr>
          <p:cNvPr id="2" name="左大括号 1"/>
          <p:cNvSpPr/>
          <p:nvPr/>
        </p:nvSpPr>
        <p:spPr bwMode="auto">
          <a:xfrm>
            <a:off x="3445697" y="1200027"/>
            <a:ext cx="232743" cy="679166"/>
          </a:xfrm>
          <a:prstGeom prst="leftBrace">
            <a:avLst/>
          </a:prstGeom>
          <a:solidFill>
            <a:schemeClr val="bg1"/>
          </a:solid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59"/>
                                        </p:tgtEl>
                                        <p:attrNameLst>
                                          <p:attrName>style.visibility</p:attrName>
                                        </p:attrNameLst>
                                      </p:cBhvr>
                                      <p:to>
                                        <p:strVal val="visible"/>
                                      </p:to>
                                    </p:set>
                                  </p:childTnLst>
                                </p:cTn>
                              </p:par>
                            </p:childTnLst>
                          </p:cTn>
                        </p:par>
                        <p:par>
                          <p:cTn id="11" fill="hold" nodeType="withGroup">
                            <p:stCondLst>
                              <p:cond delay="0"/>
                            </p:stCondLst>
                            <p:childTnLst>
                              <p:par>
                                <p:cTn id="12" presetID="22" presetClass="entr" presetSubtype="4" fill="hold" grpId="0"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750"/>
                            </p:stCondLst>
                            <p:childTnLst>
                              <p:par>
                                <p:cTn id="16" presetID="1" presetClass="entr" presetSubtype="0" fill="hold" grpId="0" nodeType="afterEffect">
                                  <p:stCondLst>
                                    <p:cond delay="250"/>
                                  </p:stCondLst>
                                  <p:childTnLst>
                                    <p:set>
                                      <p:cBhvr>
                                        <p:cTn id="17" dur="1" fill="hold">
                                          <p:stCondLst>
                                            <p:cond delay="0"/>
                                          </p:stCondLst>
                                        </p:cTn>
                                        <p:tgtEl>
                                          <p:spTgt spid="40"/>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50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25"/>
                                        </p:tgtEl>
                                        <p:attrNameLst>
                                          <p:attrName>style.visibility</p:attrName>
                                        </p:attrNameLst>
                                      </p:cBhvr>
                                      <p:to>
                                        <p:strVal val="visible"/>
                                      </p:to>
                                    </p:set>
                                    <p:anim calcmode="lin" valueType="num">
                                      <p:cBhvr additive="base">
                                        <p:cTn id="33" dur="500" fill="hold"/>
                                        <p:tgtEl>
                                          <p:spTgt spid="5125"/>
                                        </p:tgtEl>
                                        <p:attrNameLst>
                                          <p:attrName>ppt_x</p:attrName>
                                        </p:attrNameLst>
                                      </p:cBhvr>
                                      <p:tavLst>
                                        <p:tav tm="0">
                                          <p:val>
                                            <p:strVal val="#ppt_x"/>
                                          </p:val>
                                        </p:tav>
                                        <p:tav tm="100000">
                                          <p:val>
                                            <p:strVal val="#ppt_x"/>
                                          </p:val>
                                        </p:tav>
                                      </p:tavLst>
                                    </p:anim>
                                    <p:anim calcmode="lin" valueType="num">
                                      <p:cBhvr additive="base">
                                        <p:cTn id="34"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autoUpdateAnimBg="0"/>
      <p:bldP spid="5124" grpId="0" animBg="1" autoUpdateAnimBg="0"/>
      <p:bldP spid="5125" grpId="0" animBg="1" autoUpdateAnimBg="0"/>
      <p:bldP spid="5157" grpId="0" animBg="1" autoUpdateAnimBg="0"/>
      <p:bldP spid="5158" grpId="0" animBg="1" autoUpdateAnimBg="0"/>
      <p:bldP spid="5159" grpId="0" animBg="1" autoUpdateAnimBg="0"/>
      <p:bldP spid="40" grpId="0" animBg="1" autoUpdateAnimBg="0"/>
      <p:bldP spid="41" grpId="0" animBg="1" autoUpdateAnimBg="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A6073AE3-2E79-45A7-8291-A2B7B1E25FC4}" type="slidenum">
              <a:rPr lang="en-US" altLang="zh-CN" sz="1400">
                <a:solidFill>
                  <a:schemeClr val="bg2"/>
                </a:solidFill>
              </a:rPr>
              <a:pPr algn="r" eaLnBrk="1" hangingPunct="1"/>
              <a:t>30</a:t>
            </a:fld>
            <a:endParaRPr lang="en-US" altLang="zh-CN" sz="1400">
              <a:solidFill>
                <a:schemeClr val="bg2"/>
              </a:solidFill>
            </a:endParaRPr>
          </a:p>
        </p:txBody>
      </p:sp>
      <p:sp>
        <p:nvSpPr>
          <p:cNvPr id="38915" name="Rectangle 2"/>
          <p:cNvSpPr>
            <a:spLocks noChangeArrowheads="1"/>
          </p:cNvSpPr>
          <p:nvPr/>
        </p:nvSpPr>
        <p:spPr bwMode="auto">
          <a:xfrm>
            <a:off x="992560" y="96621"/>
            <a:ext cx="1931988"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2.</a:t>
            </a:r>
            <a:r>
              <a:rPr lang="zh-CN" altLang="en-US" sz="2400" b="1" dirty="0">
                <a:solidFill>
                  <a:schemeClr val="bg2"/>
                </a:solidFill>
              </a:rPr>
              <a:t>地址表达式</a:t>
            </a:r>
          </a:p>
        </p:txBody>
      </p:sp>
      <p:sp>
        <p:nvSpPr>
          <p:cNvPr id="38916" name="Rectangle 3"/>
          <p:cNvSpPr>
            <a:spLocks noChangeArrowheads="1"/>
          </p:cNvSpPr>
          <p:nvPr/>
        </p:nvSpPr>
        <p:spPr bwMode="auto">
          <a:xfrm>
            <a:off x="611560" y="1239621"/>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ADR1</a:t>
            </a:r>
            <a:r>
              <a:rPr lang="zh-CN" altLang="en-US" sz="2400" b="1" dirty="0">
                <a:solidFill>
                  <a:schemeClr val="bg2"/>
                </a:solidFill>
              </a:rPr>
              <a:t>被定义为在</a:t>
            </a:r>
            <a:r>
              <a:rPr lang="en-US" altLang="zh-CN" sz="2400" b="1" dirty="0">
                <a:solidFill>
                  <a:schemeClr val="bg2"/>
                </a:solidFill>
              </a:rPr>
              <a:t>DS</a:t>
            </a:r>
            <a:r>
              <a:rPr lang="zh-CN" altLang="en-US" sz="2400" b="1" dirty="0">
                <a:solidFill>
                  <a:schemeClr val="bg2"/>
                </a:solidFill>
              </a:rPr>
              <a:t>数据段中以</a:t>
            </a:r>
            <a:r>
              <a:rPr lang="en-US" altLang="zh-CN" sz="2400" b="1" dirty="0">
                <a:solidFill>
                  <a:schemeClr val="bg2"/>
                </a:solidFill>
              </a:rPr>
              <a:t>BP</a:t>
            </a:r>
            <a:r>
              <a:rPr lang="zh-CN" altLang="en-US" sz="2400" b="1" dirty="0">
                <a:solidFill>
                  <a:schemeClr val="bg2"/>
                </a:solidFill>
              </a:rPr>
              <a:t>作基址寻址的一个存储单元。</a:t>
            </a:r>
          </a:p>
        </p:txBody>
      </p:sp>
      <p:sp>
        <p:nvSpPr>
          <p:cNvPr id="38917" name="Rectangle 4"/>
          <p:cNvSpPr>
            <a:spLocks noChangeArrowheads="1"/>
          </p:cNvSpPr>
          <p:nvPr/>
        </p:nvSpPr>
        <p:spPr bwMode="auto">
          <a:xfrm>
            <a:off x="1068760" y="706221"/>
            <a:ext cx="3970959" cy="4616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ADR1  EQU  DS</a:t>
            </a:r>
            <a:r>
              <a:rPr lang="zh-CN" altLang="en-US" sz="2400" b="1" dirty="0">
                <a:solidFill>
                  <a:schemeClr val="bg2"/>
                </a:solidFill>
              </a:rPr>
              <a:t>：</a:t>
            </a:r>
            <a:r>
              <a:rPr lang="en-US" altLang="zh-CN" sz="2400" b="1" dirty="0">
                <a:solidFill>
                  <a:schemeClr val="bg2"/>
                </a:solidFill>
              </a:rPr>
              <a:t>[EBP+14]</a:t>
            </a:r>
          </a:p>
        </p:txBody>
      </p:sp>
      <p:sp>
        <p:nvSpPr>
          <p:cNvPr id="38918" name="Rectangle 5"/>
          <p:cNvSpPr>
            <a:spLocks noChangeArrowheads="1"/>
          </p:cNvSpPr>
          <p:nvPr/>
        </p:nvSpPr>
        <p:spPr bwMode="auto">
          <a:xfrm>
            <a:off x="1088719" y="3807920"/>
            <a:ext cx="4746812"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4.</a:t>
            </a:r>
            <a:r>
              <a:rPr lang="zh-CN" altLang="en-US" sz="2400" b="1" dirty="0">
                <a:solidFill>
                  <a:schemeClr val="bg2"/>
                </a:solidFill>
              </a:rPr>
              <a:t>变量名、寄存器名或指令助记符</a:t>
            </a:r>
          </a:p>
        </p:txBody>
      </p:sp>
      <p:sp>
        <p:nvSpPr>
          <p:cNvPr id="38919" name="Rectangle 6"/>
          <p:cNvSpPr>
            <a:spLocks noChangeArrowheads="1"/>
          </p:cNvSpPr>
          <p:nvPr/>
        </p:nvSpPr>
        <p:spPr bwMode="auto">
          <a:xfrm>
            <a:off x="174319" y="4493720"/>
            <a:ext cx="8642350" cy="8223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例如：</a:t>
            </a:r>
            <a:r>
              <a:rPr lang="en-US" altLang="zh-CN" sz="2400" b="1">
                <a:solidFill>
                  <a:schemeClr val="bg2"/>
                </a:solidFill>
              </a:rPr>
              <a:t>CREG  EQU  CX</a:t>
            </a:r>
            <a:r>
              <a:rPr lang="zh-CN" altLang="en-US" sz="2400" b="1">
                <a:solidFill>
                  <a:schemeClr val="bg2"/>
                </a:solidFill>
              </a:rPr>
              <a:t>；在后面的程序使用</a:t>
            </a:r>
            <a:r>
              <a:rPr lang="en-US" altLang="zh-CN" sz="2400" b="1">
                <a:solidFill>
                  <a:schemeClr val="bg2"/>
                </a:solidFill>
              </a:rPr>
              <a:t>CREG</a:t>
            </a:r>
            <a:r>
              <a:rPr lang="zh-CN" altLang="en-US" sz="2400" b="1">
                <a:solidFill>
                  <a:schemeClr val="bg2"/>
                </a:solidFill>
              </a:rPr>
              <a:t>就是使用</a:t>
            </a:r>
            <a:r>
              <a:rPr lang="en-US" altLang="zh-CN" sz="2400" b="1">
                <a:solidFill>
                  <a:schemeClr val="bg2"/>
                </a:solidFill>
              </a:rPr>
              <a:t>CX</a:t>
            </a:r>
          </a:p>
          <a:p>
            <a:pPr eaLnBrk="1" hangingPunct="1"/>
            <a:r>
              <a:rPr lang="en-US" altLang="zh-CN" sz="2400" b="1">
                <a:solidFill>
                  <a:schemeClr val="bg2"/>
                </a:solidFill>
              </a:rPr>
              <a:t>            CBD     EQU  DAA</a:t>
            </a:r>
            <a:r>
              <a:rPr lang="zh-CN" altLang="en-US" sz="2400" b="1">
                <a:solidFill>
                  <a:schemeClr val="bg2"/>
                </a:solidFill>
              </a:rPr>
              <a:t>；</a:t>
            </a:r>
            <a:r>
              <a:rPr lang="en-US" altLang="zh-CN" sz="2400" b="1">
                <a:solidFill>
                  <a:schemeClr val="bg2"/>
                </a:solidFill>
              </a:rPr>
              <a:t>DAA</a:t>
            </a:r>
            <a:r>
              <a:rPr lang="zh-CN" altLang="en-US" sz="2400" b="1">
                <a:solidFill>
                  <a:schemeClr val="bg2"/>
                </a:solidFill>
              </a:rPr>
              <a:t>为十进制调整指令。  </a:t>
            </a:r>
          </a:p>
        </p:txBody>
      </p:sp>
      <p:sp>
        <p:nvSpPr>
          <p:cNvPr id="38920" name="Rectangle 7"/>
          <p:cNvSpPr>
            <a:spLocks noChangeArrowheads="1"/>
          </p:cNvSpPr>
          <p:nvPr/>
        </p:nvSpPr>
        <p:spPr bwMode="auto">
          <a:xfrm>
            <a:off x="250519" y="5484320"/>
            <a:ext cx="85344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注意：在同一源程序中，同一符号不能用</a:t>
            </a:r>
            <a:r>
              <a:rPr lang="en-US" altLang="zh-CN" sz="2400" b="1" dirty="0">
                <a:solidFill>
                  <a:schemeClr val="bg2"/>
                </a:solidFill>
              </a:rPr>
              <a:t>EQU</a:t>
            </a:r>
            <a:r>
              <a:rPr lang="zh-CN" altLang="en-US" sz="2400" b="1" dirty="0">
                <a:solidFill>
                  <a:schemeClr val="bg2"/>
                </a:solidFill>
              </a:rPr>
              <a:t>定义多次。</a:t>
            </a:r>
          </a:p>
        </p:txBody>
      </p:sp>
      <p:grpSp>
        <p:nvGrpSpPr>
          <p:cNvPr id="38921" name="Group 9"/>
          <p:cNvGrpSpPr>
            <a:grpSpLocks/>
          </p:cNvGrpSpPr>
          <p:nvPr/>
        </p:nvGrpSpPr>
        <p:grpSpPr bwMode="auto">
          <a:xfrm>
            <a:off x="1331640" y="5963019"/>
            <a:ext cx="5257800" cy="822325"/>
            <a:chOff x="0" y="0"/>
            <a:chExt cx="3312" cy="518"/>
          </a:xfrm>
        </p:grpSpPr>
        <p:sp>
          <p:nvSpPr>
            <p:cNvPr id="38922" name="Rectangle 8"/>
            <p:cNvSpPr>
              <a:spLocks noChangeArrowheads="1"/>
            </p:cNvSpPr>
            <p:nvPr/>
          </p:nvSpPr>
          <p:spPr bwMode="auto">
            <a:xfrm>
              <a:off x="0" y="0"/>
              <a:ext cx="193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a:t>
              </a:r>
              <a:r>
                <a:rPr lang="en-US" altLang="zh-CN" sz="2400" b="1" dirty="0">
                  <a:solidFill>
                    <a:schemeClr val="bg2"/>
                  </a:solidFill>
                </a:rPr>
                <a:t>CBD  EQU  DAA</a:t>
              </a:r>
            </a:p>
            <a:p>
              <a:pPr eaLnBrk="1" hangingPunct="1"/>
              <a:r>
                <a:rPr lang="en-US" altLang="zh-CN" sz="2400" b="1" dirty="0">
                  <a:solidFill>
                    <a:schemeClr val="bg2"/>
                  </a:solidFill>
                </a:rPr>
                <a:t>        CBD  EQU  ADD</a:t>
              </a:r>
            </a:p>
          </p:txBody>
        </p:sp>
        <p:sp>
          <p:nvSpPr>
            <p:cNvPr id="38923" name="AutoShape 10"/>
            <p:cNvSpPr>
              <a:spLocks/>
            </p:cNvSpPr>
            <p:nvPr/>
          </p:nvSpPr>
          <p:spPr bwMode="auto">
            <a:xfrm>
              <a:off x="2064" y="144"/>
              <a:ext cx="96" cy="336"/>
            </a:xfrm>
            <a:prstGeom prst="rightBrace">
              <a:avLst>
                <a:gd name="adj1" fmla="val 29167"/>
                <a:gd name="adj2" fmla="val 50000"/>
              </a:avLst>
            </a:prstGeom>
            <a:noFill/>
            <a:ln w="952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sp>
          <p:nvSpPr>
            <p:cNvPr id="38924" name="Text Box 11"/>
            <p:cNvSpPr txBox="1">
              <a:spLocks noChangeArrowheads="1"/>
            </p:cNvSpPr>
            <p:nvPr/>
          </p:nvSpPr>
          <p:spPr bwMode="auto">
            <a:xfrm>
              <a:off x="2304" y="14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hlink"/>
                  </a:solidFill>
                </a:rPr>
                <a:t>错误用法</a:t>
              </a:r>
            </a:p>
          </p:txBody>
        </p:sp>
      </p:grpSp>
      <p:sp>
        <p:nvSpPr>
          <p:cNvPr id="13" name="Rectangle 2"/>
          <p:cNvSpPr>
            <a:spLocks noChangeArrowheads="1"/>
          </p:cNvSpPr>
          <p:nvPr/>
        </p:nvSpPr>
        <p:spPr bwMode="auto">
          <a:xfrm>
            <a:off x="1014479" y="2056814"/>
            <a:ext cx="1388522"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3.</a:t>
            </a:r>
            <a:r>
              <a:rPr lang="zh-CN" altLang="en-US" sz="2400" b="1" dirty="0">
                <a:solidFill>
                  <a:schemeClr val="bg2"/>
                </a:solidFill>
              </a:rPr>
              <a:t>字符串</a:t>
            </a:r>
          </a:p>
        </p:txBody>
      </p:sp>
      <p:sp>
        <p:nvSpPr>
          <p:cNvPr id="2" name="文本框 1"/>
          <p:cNvSpPr txBox="1"/>
          <p:nvPr/>
        </p:nvSpPr>
        <p:spPr>
          <a:xfrm>
            <a:off x="1088719" y="2708920"/>
            <a:ext cx="7696200" cy="830997"/>
          </a:xfrm>
          <a:prstGeom prst="rect">
            <a:avLst/>
          </a:prstGeom>
          <a:solidFill>
            <a:schemeClr val="accent2"/>
          </a:solidFill>
        </p:spPr>
        <p:txBody>
          <a:bodyPr wrap="square" rtlCol="0">
            <a:spAutoFit/>
          </a:bodyPr>
          <a:lstStyle/>
          <a:p>
            <a:r>
              <a:rPr lang="en-US" altLang="zh-CN" sz="2400" b="1" dirty="0">
                <a:solidFill>
                  <a:schemeClr val="bg2"/>
                </a:solidFill>
              </a:rPr>
              <a:t>STR1 EQU “ABCD”</a:t>
            </a:r>
          </a:p>
          <a:p>
            <a:r>
              <a:rPr lang="en-US" altLang="zh-CN" sz="2400" b="1" dirty="0">
                <a:solidFill>
                  <a:schemeClr val="bg2"/>
                </a:solidFill>
              </a:rPr>
              <a:t>STR2  BYTE   STR1 ;STR1</a:t>
            </a:r>
            <a:r>
              <a:rPr lang="zh-CN" altLang="en-US" sz="2400" b="1" dirty="0">
                <a:solidFill>
                  <a:schemeClr val="bg2"/>
                </a:solidFill>
              </a:rPr>
              <a:t>为符号常量</a:t>
            </a:r>
            <a:r>
              <a:rPr lang="en-US" altLang="zh-CN" sz="2400" b="1" dirty="0">
                <a:solidFill>
                  <a:schemeClr val="bg2"/>
                </a:solidFill>
              </a:rPr>
              <a:t>,STR2</a:t>
            </a:r>
            <a:r>
              <a:rPr lang="zh-CN" altLang="en-US" sz="2400" b="1" dirty="0">
                <a:solidFill>
                  <a:schemeClr val="bg2"/>
                </a:solidFill>
              </a:rPr>
              <a:t>为变量。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6"/>
                                        </p:tgtEl>
                                        <p:attrNameLst>
                                          <p:attrName>style.visibility</p:attrName>
                                        </p:attrNameLst>
                                      </p:cBhvr>
                                      <p:to>
                                        <p:strVal val="visible"/>
                                      </p:to>
                                    </p:set>
                                  </p:childTnLst>
                                </p:cTn>
                              </p:par>
                            </p:childTnLst>
                          </p:cTn>
                        </p:par>
                        <p:par>
                          <p:cTn id="15" fill="hold" nodeType="with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89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89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8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autoUpdateAnimBg="0"/>
      <p:bldP spid="38916" grpId="0" autoUpdateAnimBg="0"/>
      <p:bldP spid="38917" grpId="0" animBg="1" autoUpdateAnimBg="0"/>
      <p:bldP spid="38918" grpId="0" animBg="1" autoUpdateAnimBg="0"/>
      <p:bldP spid="38919" grpId="0" animBg="1" autoUpdateAnimBg="0"/>
      <p:bldP spid="38920" grpId="0" animBg="1" autoUpdateAnimBg="0"/>
      <p:bldP spid="13" grpId="0" animBg="1" autoUpdateAnimBg="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5E7187CA-43C5-4DA4-82F6-3F251185852E}" type="slidenum">
              <a:rPr lang="en-US" altLang="zh-CN" sz="1400">
                <a:solidFill>
                  <a:schemeClr val="bg2"/>
                </a:solidFill>
              </a:rPr>
              <a:pPr algn="r" eaLnBrk="1" hangingPunct="1"/>
              <a:t>31</a:t>
            </a:fld>
            <a:endParaRPr lang="en-US" altLang="zh-CN" sz="1400">
              <a:solidFill>
                <a:schemeClr val="bg2"/>
              </a:solidFill>
            </a:endParaRPr>
          </a:p>
        </p:txBody>
      </p:sp>
      <p:sp>
        <p:nvSpPr>
          <p:cNvPr id="39939" name="Rectangle 2"/>
          <p:cNvSpPr>
            <a:spLocks noChangeArrowheads="1"/>
          </p:cNvSpPr>
          <p:nvPr/>
        </p:nvSpPr>
        <p:spPr bwMode="auto">
          <a:xfrm>
            <a:off x="611188" y="836613"/>
            <a:ext cx="3100387"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格式：符号名</a:t>
            </a:r>
            <a:r>
              <a:rPr lang="en-US" altLang="zh-CN" sz="2400" b="1" dirty="0">
                <a:solidFill>
                  <a:schemeClr val="bg2"/>
                </a:solidFill>
              </a:rPr>
              <a:t>=</a:t>
            </a:r>
            <a:r>
              <a:rPr lang="zh-CN" altLang="en-US" sz="2400" b="1" dirty="0">
                <a:solidFill>
                  <a:schemeClr val="bg2"/>
                </a:solidFill>
              </a:rPr>
              <a:t>表达式</a:t>
            </a:r>
          </a:p>
        </p:txBody>
      </p:sp>
      <p:sp>
        <p:nvSpPr>
          <p:cNvPr id="39940" name="Rectangle 3"/>
          <p:cNvSpPr>
            <a:spLocks noChangeArrowheads="1"/>
          </p:cNvSpPr>
          <p:nvPr/>
        </p:nvSpPr>
        <p:spPr bwMode="auto">
          <a:xfrm>
            <a:off x="2916238" y="188913"/>
            <a:ext cx="2317750" cy="519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二、等号语句</a:t>
            </a:r>
          </a:p>
        </p:txBody>
      </p:sp>
      <p:sp>
        <p:nvSpPr>
          <p:cNvPr id="39941" name="Rectangle 4"/>
          <p:cNvSpPr>
            <a:spLocks noChangeArrowheads="1"/>
          </p:cNvSpPr>
          <p:nvPr/>
        </p:nvSpPr>
        <p:spPr bwMode="auto">
          <a:xfrm>
            <a:off x="539750" y="1412875"/>
            <a:ext cx="8229600" cy="850900"/>
          </a:xfrm>
          <a:prstGeom prst="rect">
            <a:avLst/>
          </a:prstGeom>
          <a:solidFill>
            <a:schemeClr val="bg1"/>
          </a:solidFill>
          <a:ln w="28575" cmpd="sng">
            <a:solidFill>
              <a:srgbClr val="0066FF"/>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等号语句与等值语句具有相同的作用。但等号语句可以对一个符号进行多次重复定义。</a:t>
            </a:r>
          </a:p>
        </p:txBody>
      </p:sp>
      <p:sp>
        <p:nvSpPr>
          <p:cNvPr id="39942" name="Rectangle 5"/>
          <p:cNvSpPr>
            <a:spLocks noChangeArrowheads="1"/>
          </p:cNvSpPr>
          <p:nvPr/>
        </p:nvSpPr>
        <p:spPr bwMode="auto">
          <a:xfrm>
            <a:off x="2195513" y="2420938"/>
            <a:ext cx="2566987" cy="1590675"/>
          </a:xfrm>
          <a:prstGeom prst="rect">
            <a:avLst/>
          </a:prstGeom>
          <a:noFill/>
          <a:ln w="38100" cmpd="sng">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例如：</a:t>
            </a:r>
          </a:p>
          <a:p>
            <a:pPr eaLnBrk="1" hangingPunct="1"/>
            <a:r>
              <a:rPr lang="en-US" altLang="zh-CN" sz="2400" b="1">
                <a:solidFill>
                  <a:schemeClr val="hlink"/>
                </a:solidFill>
              </a:rPr>
              <a:t>CONT</a:t>
            </a:r>
            <a:r>
              <a:rPr lang="en-US" altLang="zh-CN" sz="2400" b="1">
                <a:solidFill>
                  <a:schemeClr val="bg2"/>
                </a:solidFill>
              </a:rPr>
              <a:t>=5</a:t>
            </a:r>
          </a:p>
          <a:p>
            <a:pPr eaLnBrk="1" hangingPunct="1"/>
            <a:r>
              <a:rPr lang="en-US" altLang="zh-CN" sz="2400" b="1">
                <a:solidFill>
                  <a:schemeClr val="hlink"/>
                </a:solidFill>
              </a:rPr>
              <a:t>NUM</a:t>
            </a:r>
            <a:r>
              <a:rPr lang="en-US" altLang="zh-CN" sz="2400" b="1">
                <a:solidFill>
                  <a:schemeClr val="bg2"/>
                </a:solidFill>
              </a:rPr>
              <a:t>=14H</a:t>
            </a:r>
          </a:p>
          <a:p>
            <a:pPr eaLnBrk="1" hangingPunct="1"/>
            <a:r>
              <a:rPr lang="en-US" altLang="zh-CN" sz="2400" b="1">
                <a:solidFill>
                  <a:schemeClr val="hlink"/>
                </a:solidFill>
              </a:rPr>
              <a:t>NUM</a:t>
            </a:r>
            <a:r>
              <a:rPr lang="en-US" altLang="zh-CN" sz="2400" b="1">
                <a:solidFill>
                  <a:schemeClr val="bg2"/>
                </a:solidFill>
              </a:rPr>
              <a:t>=NUM+10H</a:t>
            </a:r>
          </a:p>
        </p:txBody>
      </p:sp>
      <p:sp>
        <p:nvSpPr>
          <p:cNvPr id="39943" name="Rectangle 6"/>
          <p:cNvSpPr>
            <a:spLocks noChangeArrowheads="1"/>
          </p:cNvSpPr>
          <p:nvPr/>
        </p:nvSpPr>
        <p:spPr bwMode="auto">
          <a:xfrm>
            <a:off x="684213" y="5805488"/>
            <a:ext cx="8001000" cy="850900"/>
          </a:xfrm>
          <a:prstGeom prst="rect">
            <a:avLst/>
          </a:prstGeom>
          <a:solidFill>
            <a:schemeClr val="bg1"/>
          </a:solidFill>
          <a:ln w="28575" cmpd="sng">
            <a:solidFill>
              <a:srgbClr val="0066FF"/>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注意</a:t>
            </a:r>
            <a:r>
              <a:rPr lang="zh-CN" altLang="en-US" sz="2400" b="1" dirty="0">
                <a:solidFill>
                  <a:schemeClr val="bg2"/>
                </a:solidFill>
              </a:rPr>
              <a:t>：等值语句与等号语句定义的符号都不会在内存分配存储单元。所定义的符号没有段、偏离量和类型等属性。</a:t>
            </a:r>
          </a:p>
        </p:txBody>
      </p:sp>
      <p:sp>
        <p:nvSpPr>
          <p:cNvPr id="39944" name="Rectangle 7"/>
          <p:cNvSpPr>
            <a:spLocks noChangeArrowheads="1"/>
          </p:cNvSpPr>
          <p:nvPr/>
        </p:nvSpPr>
        <p:spPr bwMode="auto">
          <a:xfrm>
            <a:off x="2195513" y="4437063"/>
            <a:ext cx="24479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CBD=DAA</a:t>
            </a:r>
          </a:p>
          <a:p>
            <a:pPr eaLnBrk="1" hangingPunct="1"/>
            <a:r>
              <a:rPr lang="en-US" altLang="zh-CN" sz="2400" b="1">
                <a:solidFill>
                  <a:schemeClr val="bg2"/>
                </a:solidFill>
              </a:rPr>
              <a:t>……</a:t>
            </a:r>
          </a:p>
          <a:p>
            <a:pPr eaLnBrk="1" hangingPunct="1"/>
            <a:r>
              <a:rPr lang="en-US" altLang="zh-CN" sz="2400" b="1">
                <a:solidFill>
                  <a:schemeClr val="bg2"/>
                </a:solidFill>
              </a:rPr>
              <a:t>CBD=ADD</a:t>
            </a:r>
          </a:p>
        </p:txBody>
      </p:sp>
      <p:sp>
        <p:nvSpPr>
          <p:cNvPr id="39945" name="Text Box 8"/>
          <p:cNvSpPr txBox="1">
            <a:spLocks noChangeArrowheads="1"/>
          </p:cNvSpPr>
          <p:nvPr/>
        </p:nvSpPr>
        <p:spPr bwMode="auto">
          <a:xfrm>
            <a:off x="395288" y="4005263"/>
            <a:ext cx="266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下面是错误用法：</a:t>
            </a:r>
          </a:p>
        </p:txBody>
      </p:sp>
      <p:sp>
        <p:nvSpPr>
          <p:cNvPr id="39946" name="Text Box 9"/>
          <p:cNvSpPr txBox="1">
            <a:spLocks noChangeArrowheads="1"/>
          </p:cNvSpPr>
          <p:nvPr/>
        </p:nvSpPr>
        <p:spPr bwMode="auto">
          <a:xfrm>
            <a:off x="4211638" y="49418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hlink"/>
                </a:solidFill>
              </a:rPr>
              <a:t>等号语句不能为助记符定义别名！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4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autoUpdateAnimBg="0"/>
      <p:bldP spid="39940" grpId="0" animBg="1" autoUpdateAnimBg="0"/>
      <p:bldP spid="39941" grpId="0" animBg="1" autoUpdateAnimBg="0"/>
      <p:bldP spid="39942" grpId="0" animBg="1" autoUpdateAnimBg="0"/>
      <p:bldP spid="39943" grpId="0" animBg="1" autoUpdateAnimBg="0"/>
      <p:bldP spid="39944" grpId="0" autoUpdateAnimBg="0"/>
      <p:bldP spid="39945" grpId="0" autoUpdateAnimBg="0"/>
      <p:bldP spid="3994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64131619-D741-47E4-AB23-54060368D599}" type="slidenum">
              <a:rPr lang="en-US" altLang="zh-CN" sz="1400">
                <a:solidFill>
                  <a:schemeClr val="bg2"/>
                </a:solidFill>
              </a:rPr>
              <a:pPr algn="r" eaLnBrk="1" hangingPunct="1"/>
              <a:t>32</a:t>
            </a:fld>
            <a:endParaRPr lang="en-US" altLang="zh-CN" sz="1400">
              <a:solidFill>
                <a:schemeClr val="bg2"/>
              </a:solidFill>
            </a:endParaRPr>
          </a:p>
        </p:txBody>
      </p:sp>
      <p:sp>
        <p:nvSpPr>
          <p:cNvPr id="40963" name="Rectangle 2"/>
          <p:cNvSpPr>
            <a:spLocks noChangeArrowheads="1"/>
          </p:cNvSpPr>
          <p:nvPr/>
        </p:nvSpPr>
        <p:spPr bwMode="auto">
          <a:xfrm>
            <a:off x="2514600" y="381000"/>
            <a:ext cx="3762375"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3200" b="1" dirty="0">
                <a:solidFill>
                  <a:schemeClr val="hlink"/>
                </a:solidFill>
              </a:rPr>
              <a:t>4.4  </a:t>
            </a:r>
            <a:r>
              <a:rPr lang="zh-CN" altLang="en-US" sz="3200" b="1" dirty="0">
                <a:solidFill>
                  <a:schemeClr val="hlink"/>
                </a:solidFill>
              </a:rPr>
              <a:t>表达式与运算符</a:t>
            </a:r>
          </a:p>
        </p:txBody>
      </p:sp>
      <p:sp>
        <p:nvSpPr>
          <p:cNvPr id="40964" name="Rectangle 3"/>
          <p:cNvSpPr>
            <a:spLocks noChangeArrowheads="1"/>
          </p:cNvSpPr>
          <p:nvPr/>
        </p:nvSpPr>
        <p:spPr bwMode="auto">
          <a:xfrm>
            <a:off x="609600" y="1066800"/>
            <a:ext cx="795655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表达式是指令或伪指令语句操作数的常见形式。它由常数、变量、标号等通过操作运算符连接而成。</a:t>
            </a:r>
          </a:p>
        </p:txBody>
      </p:sp>
      <p:sp>
        <p:nvSpPr>
          <p:cNvPr id="40965" name="Rectangle 4"/>
          <p:cNvSpPr>
            <a:spLocks noChangeArrowheads="1"/>
          </p:cNvSpPr>
          <p:nvPr/>
        </p:nvSpPr>
        <p:spPr bwMode="auto">
          <a:xfrm>
            <a:off x="609600" y="2133600"/>
            <a:ext cx="8001000" cy="850900"/>
          </a:xfrm>
          <a:prstGeom prst="rect">
            <a:avLst/>
          </a:prstGeom>
          <a:solidFill>
            <a:schemeClr val="bg1"/>
          </a:solidFill>
          <a:ln w="28575" cmpd="sng">
            <a:solidFill>
              <a:srgbClr val="0066FF"/>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注意：</a:t>
            </a:r>
            <a:r>
              <a:rPr lang="zh-CN" altLang="en-US" sz="2400" b="1" dirty="0">
                <a:solidFill>
                  <a:schemeClr val="bg2"/>
                </a:solidFill>
              </a:rPr>
              <a:t>任何表达式的值在程序被汇编的过程中进行计算确定，而不是到程序运行时才计算。</a:t>
            </a:r>
          </a:p>
        </p:txBody>
      </p:sp>
      <p:sp>
        <p:nvSpPr>
          <p:cNvPr id="40966" name="Rectangle 5"/>
          <p:cNvSpPr>
            <a:spLocks noChangeArrowheads="1"/>
          </p:cNvSpPr>
          <p:nvPr/>
        </p:nvSpPr>
        <p:spPr bwMode="auto">
          <a:xfrm>
            <a:off x="685800" y="31242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8086/8088</a:t>
            </a:r>
            <a:r>
              <a:rPr lang="zh-CN" altLang="en-US" sz="2400" b="1" dirty="0">
                <a:solidFill>
                  <a:schemeClr val="bg2"/>
                </a:solidFill>
              </a:rPr>
              <a:t>宏汇编语言中的操作运算符非常丰富，可以分为以下五类。</a:t>
            </a:r>
          </a:p>
        </p:txBody>
      </p:sp>
      <p:sp>
        <p:nvSpPr>
          <p:cNvPr id="40967" name="Rectangle 6"/>
          <p:cNvSpPr>
            <a:spLocks noChangeArrowheads="1"/>
          </p:cNvSpPr>
          <p:nvPr/>
        </p:nvSpPr>
        <p:spPr bwMode="auto">
          <a:xfrm>
            <a:off x="395288" y="4149725"/>
            <a:ext cx="2350323"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FF0000"/>
                </a:solidFill>
              </a:rPr>
              <a:t>一、算术运算符</a:t>
            </a:r>
          </a:p>
        </p:txBody>
      </p:sp>
      <p:sp>
        <p:nvSpPr>
          <p:cNvPr id="40968" name="Rectangle 7"/>
          <p:cNvSpPr>
            <a:spLocks noChangeArrowheads="1"/>
          </p:cNvSpPr>
          <p:nvPr/>
        </p:nvSpPr>
        <p:spPr bwMode="auto">
          <a:xfrm>
            <a:off x="684213" y="4724400"/>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a:t>
            </a:r>
            <a:r>
              <a:rPr lang="zh-CN" altLang="en-US" sz="2400" b="1" dirty="0">
                <a:solidFill>
                  <a:schemeClr val="bg2"/>
                </a:solidFill>
              </a:rPr>
              <a:t>、</a:t>
            </a:r>
            <a:r>
              <a:rPr lang="en-US" altLang="zh-CN" sz="2400" b="1" dirty="0">
                <a:solidFill>
                  <a:schemeClr val="bg2"/>
                </a:solidFill>
              </a:rPr>
              <a:t>—</a:t>
            </a:r>
            <a:r>
              <a:rPr lang="zh-CN" altLang="en-US" sz="2400" b="1" dirty="0">
                <a:solidFill>
                  <a:schemeClr val="bg2"/>
                </a:solidFill>
              </a:rPr>
              <a:t>、＊、 </a:t>
            </a:r>
            <a:r>
              <a:rPr lang="en-US" altLang="zh-CN" sz="2400" b="1" dirty="0">
                <a:solidFill>
                  <a:schemeClr val="bg2"/>
                </a:solidFill>
              </a:rPr>
              <a:t>/ </a:t>
            </a:r>
            <a:r>
              <a:rPr lang="zh-CN" altLang="en-US" sz="2400" b="1" dirty="0">
                <a:solidFill>
                  <a:schemeClr val="bg2"/>
                </a:solidFill>
              </a:rPr>
              <a:t>、</a:t>
            </a:r>
            <a:r>
              <a:rPr lang="en-US" altLang="zh-CN" sz="2400" b="1" dirty="0">
                <a:solidFill>
                  <a:schemeClr val="bg2"/>
                </a:solidFill>
              </a:rPr>
              <a:t>MOD</a:t>
            </a:r>
            <a:r>
              <a:rPr lang="zh-CN" altLang="en-US" sz="2400" b="1" dirty="0">
                <a:solidFill>
                  <a:schemeClr val="bg2"/>
                </a:solidFill>
              </a:rPr>
              <a:t>、</a:t>
            </a:r>
            <a:r>
              <a:rPr lang="en-US" altLang="zh-CN" sz="2400" b="1" dirty="0">
                <a:solidFill>
                  <a:schemeClr val="bg2"/>
                </a:solidFill>
              </a:rPr>
              <a:t>SHL</a:t>
            </a:r>
            <a:r>
              <a:rPr lang="zh-CN" altLang="en-US" sz="2400" b="1" dirty="0">
                <a:solidFill>
                  <a:schemeClr val="bg2"/>
                </a:solidFill>
              </a:rPr>
              <a:t>、</a:t>
            </a:r>
            <a:r>
              <a:rPr lang="en-US" altLang="zh-CN" sz="2400" b="1" dirty="0">
                <a:solidFill>
                  <a:schemeClr val="bg2"/>
                </a:solidFill>
              </a:rPr>
              <a:t>SHR</a:t>
            </a:r>
            <a:r>
              <a:rPr lang="zh-CN" altLang="en-US" sz="2400" b="1" dirty="0">
                <a:solidFill>
                  <a:schemeClr val="bg2"/>
                </a:solidFill>
              </a:rPr>
              <a:t>、</a:t>
            </a:r>
            <a:r>
              <a:rPr lang="en-US" altLang="zh-CN" sz="2400" b="1" dirty="0">
                <a:solidFill>
                  <a:schemeClr val="bg2"/>
                </a:solidFill>
              </a:rPr>
              <a:t>[ ]</a:t>
            </a:r>
          </a:p>
        </p:txBody>
      </p:sp>
      <p:sp>
        <p:nvSpPr>
          <p:cNvPr id="40969" name="Rectangle 8"/>
          <p:cNvSpPr>
            <a:spLocks noChangeArrowheads="1"/>
          </p:cNvSpPr>
          <p:nvPr/>
        </p:nvSpPr>
        <p:spPr bwMode="auto">
          <a:xfrm>
            <a:off x="457200" y="5486400"/>
            <a:ext cx="737552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1.</a:t>
            </a:r>
            <a:r>
              <a:rPr lang="zh-CN" altLang="en-US" sz="2400" b="1">
                <a:solidFill>
                  <a:schemeClr val="bg2"/>
                </a:solidFill>
              </a:rPr>
              <a:t>运算符“</a:t>
            </a:r>
            <a:r>
              <a:rPr lang="en-US" altLang="zh-CN" sz="2400" b="1">
                <a:solidFill>
                  <a:schemeClr val="bg2"/>
                </a:solidFill>
              </a:rPr>
              <a:t>+”</a:t>
            </a:r>
            <a:r>
              <a:rPr lang="zh-CN" altLang="en-US" sz="2400" b="1">
                <a:solidFill>
                  <a:schemeClr val="bg2"/>
                </a:solidFill>
              </a:rPr>
              <a:t>和“</a:t>
            </a:r>
            <a:r>
              <a:rPr lang="en-US" altLang="zh-CN" sz="2400">
                <a:solidFill>
                  <a:schemeClr val="bg2"/>
                </a:solidFill>
              </a:rPr>
              <a:t>-”</a:t>
            </a:r>
            <a:r>
              <a:rPr lang="zh-CN" altLang="en-US" sz="2400" b="1">
                <a:solidFill>
                  <a:schemeClr val="bg2"/>
                </a:solidFill>
              </a:rPr>
              <a:t>也可作单目运算符，表示数的正负。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autoUpdateAnimBg="0"/>
      <p:bldP spid="40964" grpId="0" animBg="1" autoUpdateAnimBg="0"/>
      <p:bldP spid="40965" grpId="0" animBg="1" autoUpdateAnimBg="0"/>
      <p:bldP spid="40966" grpId="0" autoUpdateAnimBg="0"/>
      <p:bldP spid="40967" grpId="0" animBg="1" autoUpdateAnimBg="0"/>
      <p:bldP spid="40968" grpId="0" autoUpdateAnimBg="0"/>
      <p:bldP spid="4096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8BA84758-5DEA-4BDD-9FA2-95983524B49C}" type="slidenum">
              <a:rPr lang="en-US" altLang="zh-CN" sz="1400">
                <a:solidFill>
                  <a:schemeClr val="bg2"/>
                </a:solidFill>
              </a:rPr>
              <a:pPr algn="r" eaLnBrk="1" hangingPunct="1"/>
              <a:t>33</a:t>
            </a:fld>
            <a:endParaRPr lang="en-US" altLang="zh-CN" sz="1400">
              <a:solidFill>
                <a:schemeClr val="bg2"/>
              </a:solidFill>
            </a:endParaRPr>
          </a:p>
        </p:txBody>
      </p:sp>
      <p:sp>
        <p:nvSpPr>
          <p:cNvPr id="41987" name="Rectangle 2"/>
          <p:cNvSpPr>
            <a:spLocks noChangeArrowheads="1"/>
          </p:cNvSpPr>
          <p:nvPr/>
        </p:nvSpPr>
        <p:spPr bwMode="auto">
          <a:xfrm>
            <a:off x="685800" y="381000"/>
            <a:ext cx="7696200" cy="822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2.</a:t>
            </a:r>
            <a:r>
              <a:rPr lang="zh-CN" altLang="en-US" sz="2400" b="1">
                <a:solidFill>
                  <a:schemeClr val="bg2"/>
                </a:solidFill>
              </a:rPr>
              <a:t>使用“</a:t>
            </a:r>
            <a:r>
              <a:rPr lang="en-US" altLang="zh-CN" sz="2400" b="1">
                <a:solidFill>
                  <a:schemeClr val="bg2"/>
                </a:solidFill>
              </a:rPr>
              <a:t>+”</a:t>
            </a:r>
            <a:r>
              <a:rPr lang="zh-CN" altLang="en-US" sz="2400" b="1">
                <a:solidFill>
                  <a:schemeClr val="bg2"/>
                </a:solidFill>
              </a:rPr>
              <a:t>、“</a:t>
            </a:r>
            <a:r>
              <a:rPr lang="en-US" altLang="zh-CN" sz="2400" b="1">
                <a:solidFill>
                  <a:schemeClr val="bg2"/>
                </a:solidFill>
              </a:rPr>
              <a:t>-”</a:t>
            </a:r>
            <a:r>
              <a:rPr lang="zh-CN" altLang="en-US" sz="2400" b="1">
                <a:solidFill>
                  <a:schemeClr val="bg2"/>
                </a:solidFill>
              </a:rPr>
              <a:t>、“＊”、和“</a:t>
            </a:r>
            <a:r>
              <a:rPr lang="en-US" altLang="zh-CN" sz="2400" b="1">
                <a:solidFill>
                  <a:schemeClr val="bg2"/>
                </a:solidFill>
              </a:rPr>
              <a:t>/”</a:t>
            </a:r>
            <a:r>
              <a:rPr lang="zh-CN" altLang="en-US" sz="2400" b="1">
                <a:solidFill>
                  <a:schemeClr val="bg2"/>
                </a:solidFill>
              </a:rPr>
              <a:t>运算符时，参加运算的数和运算结果都是整数。</a:t>
            </a:r>
          </a:p>
        </p:txBody>
      </p:sp>
      <p:sp>
        <p:nvSpPr>
          <p:cNvPr id="41988" name="Text Box 3"/>
          <p:cNvSpPr txBox="1">
            <a:spLocks noChangeArrowheads="1"/>
          </p:cNvSpPr>
          <p:nvPr/>
        </p:nvSpPr>
        <p:spPr bwMode="auto">
          <a:xfrm>
            <a:off x="685800" y="1371600"/>
            <a:ext cx="7696200" cy="822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3.“/”</a:t>
            </a:r>
            <a:r>
              <a:rPr lang="zh-CN" altLang="en-US" sz="2400" b="1" dirty="0">
                <a:solidFill>
                  <a:schemeClr val="bg2"/>
                </a:solidFill>
              </a:rPr>
              <a:t>运算为取商的整数部分，而“</a:t>
            </a:r>
            <a:r>
              <a:rPr lang="en-US" altLang="zh-CN" sz="2400" b="1" dirty="0">
                <a:solidFill>
                  <a:schemeClr val="bg2"/>
                </a:solidFill>
              </a:rPr>
              <a:t>MOD”</a:t>
            </a:r>
            <a:r>
              <a:rPr lang="zh-CN" altLang="en-US" sz="2400" b="1" dirty="0">
                <a:solidFill>
                  <a:schemeClr val="bg2"/>
                </a:solidFill>
              </a:rPr>
              <a:t>运算取除法运算的余数。</a:t>
            </a:r>
          </a:p>
        </p:txBody>
      </p:sp>
      <p:sp>
        <p:nvSpPr>
          <p:cNvPr id="41990" name="Rectangle 4"/>
          <p:cNvSpPr>
            <a:spLocks noChangeArrowheads="1"/>
          </p:cNvSpPr>
          <p:nvPr/>
        </p:nvSpPr>
        <p:spPr bwMode="auto">
          <a:xfrm>
            <a:off x="1835696" y="2382019"/>
            <a:ext cx="2890535" cy="2308324"/>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NUM=15</a:t>
            </a:r>
            <a:r>
              <a:rPr lang="zh-CN" altLang="en-US" sz="2400" b="1" dirty="0">
                <a:solidFill>
                  <a:schemeClr val="bg2"/>
                </a:solidFill>
              </a:rPr>
              <a:t>＊</a:t>
            </a:r>
            <a:r>
              <a:rPr lang="en-US" altLang="zh-CN" sz="2400" b="1" dirty="0">
                <a:solidFill>
                  <a:schemeClr val="bg2"/>
                </a:solidFill>
              </a:rPr>
              <a:t>8</a:t>
            </a:r>
          </a:p>
          <a:p>
            <a:pPr eaLnBrk="1" hangingPunct="1"/>
            <a:r>
              <a:rPr lang="en-US" altLang="zh-CN" sz="2400" b="1" dirty="0">
                <a:solidFill>
                  <a:schemeClr val="bg2"/>
                </a:solidFill>
              </a:rPr>
              <a:t>NUM=NUM/7</a:t>
            </a:r>
          </a:p>
          <a:p>
            <a:pPr eaLnBrk="1" hangingPunct="1"/>
            <a:r>
              <a:rPr lang="en-US" altLang="zh-CN" sz="2400" b="1" dirty="0">
                <a:solidFill>
                  <a:schemeClr val="bg2"/>
                </a:solidFill>
              </a:rPr>
              <a:t>NUM=NUM MOD 3</a:t>
            </a:r>
          </a:p>
          <a:p>
            <a:pPr eaLnBrk="1" hangingPunct="1"/>
            <a:r>
              <a:rPr lang="en-US" altLang="zh-CN" sz="2400" b="1" dirty="0">
                <a:solidFill>
                  <a:schemeClr val="bg2"/>
                </a:solidFill>
              </a:rPr>
              <a:t>NUM=NUM+5</a:t>
            </a:r>
          </a:p>
          <a:p>
            <a:pPr eaLnBrk="1" hangingPunct="1"/>
            <a:r>
              <a:rPr lang="en-US" altLang="zh-CN" sz="2400" b="1" dirty="0">
                <a:solidFill>
                  <a:schemeClr val="bg2"/>
                </a:solidFill>
              </a:rPr>
              <a:t>NUM=-NUM-3</a:t>
            </a:r>
          </a:p>
          <a:p>
            <a:pPr eaLnBrk="1" hangingPunct="1"/>
            <a:r>
              <a:rPr lang="en-US" altLang="zh-CN" sz="2400" b="1" dirty="0">
                <a:solidFill>
                  <a:schemeClr val="bg2"/>
                </a:solidFill>
              </a:rPr>
              <a:t>NUM=-NUM-NUM</a:t>
            </a:r>
          </a:p>
        </p:txBody>
      </p:sp>
      <p:sp>
        <p:nvSpPr>
          <p:cNvPr id="41991" name="Rectangle 5"/>
          <p:cNvSpPr>
            <a:spLocks noChangeArrowheads="1"/>
          </p:cNvSpPr>
          <p:nvPr/>
        </p:nvSpPr>
        <p:spPr bwMode="auto">
          <a:xfrm>
            <a:off x="827584" y="23622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例如：</a:t>
            </a:r>
          </a:p>
        </p:txBody>
      </p:sp>
      <p:sp>
        <p:nvSpPr>
          <p:cNvPr id="8" name="Rectangle 4"/>
          <p:cNvSpPr>
            <a:spLocks noChangeArrowheads="1"/>
          </p:cNvSpPr>
          <p:nvPr/>
        </p:nvSpPr>
        <p:spPr bwMode="auto">
          <a:xfrm>
            <a:off x="3967187" y="2357735"/>
            <a:ext cx="1866217"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NUM=120</a:t>
            </a:r>
          </a:p>
        </p:txBody>
      </p:sp>
      <p:sp>
        <p:nvSpPr>
          <p:cNvPr id="9" name="Rectangle 4"/>
          <p:cNvSpPr>
            <a:spLocks noChangeArrowheads="1"/>
          </p:cNvSpPr>
          <p:nvPr/>
        </p:nvSpPr>
        <p:spPr bwMode="auto">
          <a:xfrm>
            <a:off x="3983583" y="2741661"/>
            <a:ext cx="1712328"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NUM=17</a:t>
            </a:r>
          </a:p>
        </p:txBody>
      </p:sp>
      <p:sp>
        <p:nvSpPr>
          <p:cNvPr id="10" name="Rectangle 4"/>
          <p:cNvSpPr>
            <a:spLocks noChangeArrowheads="1"/>
          </p:cNvSpPr>
          <p:nvPr/>
        </p:nvSpPr>
        <p:spPr bwMode="auto">
          <a:xfrm>
            <a:off x="4726231" y="4258003"/>
            <a:ext cx="1712328"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NUM=20</a:t>
            </a:r>
          </a:p>
        </p:txBody>
      </p:sp>
      <p:sp>
        <p:nvSpPr>
          <p:cNvPr id="11" name="Rectangle 4"/>
          <p:cNvSpPr>
            <a:spLocks noChangeArrowheads="1"/>
          </p:cNvSpPr>
          <p:nvPr/>
        </p:nvSpPr>
        <p:spPr bwMode="auto">
          <a:xfrm>
            <a:off x="4729400" y="3099839"/>
            <a:ext cx="1558440"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NUM=2</a:t>
            </a:r>
          </a:p>
        </p:txBody>
      </p:sp>
      <p:sp>
        <p:nvSpPr>
          <p:cNvPr id="12" name="Rectangle 4"/>
          <p:cNvSpPr>
            <a:spLocks noChangeArrowheads="1"/>
          </p:cNvSpPr>
          <p:nvPr/>
        </p:nvSpPr>
        <p:spPr bwMode="auto">
          <a:xfrm>
            <a:off x="4729400" y="3491469"/>
            <a:ext cx="1558440"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NUM=7</a:t>
            </a:r>
          </a:p>
        </p:txBody>
      </p:sp>
      <p:sp>
        <p:nvSpPr>
          <p:cNvPr id="13" name="Rectangle 4"/>
          <p:cNvSpPr>
            <a:spLocks noChangeArrowheads="1"/>
          </p:cNvSpPr>
          <p:nvPr/>
        </p:nvSpPr>
        <p:spPr bwMode="auto">
          <a:xfrm>
            <a:off x="4729400" y="3866373"/>
            <a:ext cx="1814920"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C00000"/>
                </a:solidFill>
              </a:rPr>
              <a:t>；</a:t>
            </a:r>
            <a:r>
              <a:rPr lang="en-US" altLang="zh-CN" sz="2400" b="1" dirty="0">
                <a:solidFill>
                  <a:srgbClr val="C00000"/>
                </a:solidFill>
              </a:rPr>
              <a:t>NUM=-10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1991"/>
                                        </p:tgtEl>
                                        <p:attrNameLst>
                                          <p:attrName>style.visibility</p:attrName>
                                        </p:attrNameLst>
                                      </p:cBhvr>
                                      <p:to>
                                        <p:strVal val="visible"/>
                                      </p:to>
                                    </p:set>
                                    <p:animEffect transition="in" filter="wipe(down)">
                                      <p:cBhvr>
                                        <p:cTn id="15" dur="500"/>
                                        <p:tgtEl>
                                          <p:spTgt spid="41991"/>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41990">
                                            <p:txEl>
                                              <p:charRg st="4294967295" end="4294967295"/>
                                            </p:txEl>
                                          </p:spTgt>
                                        </p:tgtEl>
                                        <p:attrNameLst>
                                          <p:attrName>style.visibility</p:attrName>
                                        </p:attrNameLst>
                                      </p:cBhvr>
                                      <p:to>
                                        <p:strVal val="visible"/>
                                      </p:to>
                                    </p:set>
                                    <p:animEffect transition="in" filter="wipe(down)">
                                      <p:cBhvr>
                                        <p:cTn id="19" dur="500"/>
                                        <p:tgtEl>
                                          <p:spTgt spid="41990">
                                            <p:txEl>
                                              <p:charRg st="4294967295" end="429496729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wipe(down)">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wipe(down)">
                                      <p:cBhvr>
                                        <p:cTn id="34" dur="500"/>
                                        <p:tgtEl>
                                          <p:spTgt spid="1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down)">
                                      <p:cBhvr>
                                        <p:cTn id="39" dur="500"/>
                                        <p:tgtEl>
                                          <p:spTgt spid="1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wipe(down)">
                                      <p:cBhvr>
                                        <p:cTn id="44" dur="500"/>
                                        <p:tgtEl>
                                          <p:spTgt spid="1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down)">
                                      <p:cBhvr>
                                        <p:cTn id="4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autoUpdateAnimBg="0"/>
      <p:bldP spid="41988" grpId="0" animBg="1" autoUpdateAnimBg="0"/>
      <p:bldP spid="41990" grpId="0" uiExpand="1"/>
      <p:bldP spid="41991" grpId="0"/>
      <p:bldP spid="8" grpId="0" uiExpand="1" build="p"/>
      <p:bldP spid="9" grpId="0" uiExpand="1" build="p"/>
      <p:bldP spid="10" grpId="0" uiExpand="1" build="p"/>
      <p:bldP spid="11" grpId="0" uiExpand="1" build="p"/>
      <p:bldP spid="12" grpId="0" uiExpand="1" build="p"/>
      <p:bldP spid="1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A7C2F6F9-7CE8-4698-9EC4-B94E4334C05C}" type="slidenum">
              <a:rPr lang="en-US" altLang="zh-CN" sz="1400">
                <a:solidFill>
                  <a:schemeClr val="bg2"/>
                </a:solidFill>
              </a:rPr>
              <a:pPr algn="r" eaLnBrk="1" hangingPunct="1"/>
              <a:t>34</a:t>
            </a:fld>
            <a:endParaRPr lang="en-US" altLang="zh-CN" sz="1400">
              <a:solidFill>
                <a:schemeClr val="bg2"/>
              </a:solidFill>
            </a:endParaRPr>
          </a:p>
        </p:txBody>
      </p:sp>
      <p:sp>
        <p:nvSpPr>
          <p:cNvPr id="43011" name="Rectangle 2"/>
          <p:cNvSpPr>
            <a:spLocks noChangeArrowheads="1"/>
          </p:cNvSpPr>
          <p:nvPr/>
        </p:nvSpPr>
        <p:spPr bwMode="auto">
          <a:xfrm>
            <a:off x="990600" y="304800"/>
            <a:ext cx="584041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4. “SHR ”</a:t>
            </a:r>
            <a:r>
              <a:rPr lang="zh-CN" altLang="en-US" sz="2400" b="1">
                <a:solidFill>
                  <a:schemeClr val="bg2"/>
                </a:solidFill>
              </a:rPr>
              <a:t>和“</a:t>
            </a:r>
            <a:r>
              <a:rPr lang="en-US" altLang="zh-CN" sz="2400" b="1">
                <a:solidFill>
                  <a:schemeClr val="bg2"/>
                </a:solidFill>
              </a:rPr>
              <a:t>SHL ”</a:t>
            </a:r>
            <a:r>
              <a:rPr lang="zh-CN" altLang="en-US" sz="2400" b="1">
                <a:solidFill>
                  <a:schemeClr val="bg2"/>
                </a:solidFill>
              </a:rPr>
              <a:t>为逻辑移位运算符</a:t>
            </a:r>
          </a:p>
        </p:txBody>
      </p:sp>
      <p:sp>
        <p:nvSpPr>
          <p:cNvPr id="43012" name="Rectangle 3"/>
          <p:cNvSpPr>
            <a:spLocks noChangeArrowheads="1"/>
          </p:cNvSpPr>
          <p:nvPr/>
        </p:nvSpPr>
        <p:spPr bwMode="auto">
          <a:xfrm>
            <a:off x="838200" y="990600"/>
            <a:ext cx="7696200" cy="850900"/>
          </a:xfrm>
          <a:prstGeom prst="rect">
            <a:avLst/>
          </a:prstGeom>
          <a:solidFill>
            <a:schemeClr val="bg1"/>
          </a:solidFill>
          <a:ln w="28575" cmpd="sng">
            <a:solidFill>
              <a:srgbClr val="0066FF"/>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“SHR”</a:t>
            </a:r>
            <a:r>
              <a:rPr lang="zh-CN" altLang="en-US" sz="2400" b="1" dirty="0">
                <a:solidFill>
                  <a:schemeClr val="bg2"/>
                </a:solidFill>
              </a:rPr>
              <a:t>为右移，左边移出来的空位用</a:t>
            </a:r>
            <a:r>
              <a:rPr lang="en-US" altLang="zh-CN" sz="2400" b="1" dirty="0">
                <a:solidFill>
                  <a:schemeClr val="bg2"/>
                </a:solidFill>
              </a:rPr>
              <a:t>0</a:t>
            </a:r>
            <a:r>
              <a:rPr lang="zh-CN" altLang="en-US" sz="2400" b="1" dirty="0">
                <a:solidFill>
                  <a:schemeClr val="bg2"/>
                </a:solidFill>
              </a:rPr>
              <a:t>补入。</a:t>
            </a:r>
          </a:p>
          <a:p>
            <a:pPr eaLnBrk="1" hangingPunct="1"/>
            <a:r>
              <a:rPr lang="en-US" altLang="zh-CN" sz="2400" b="1" dirty="0">
                <a:solidFill>
                  <a:schemeClr val="bg2"/>
                </a:solidFill>
              </a:rPr>
              <a:t>“ SHL”</a:t>
            </a:r>
            <a:r>
              <a:rPr lang="zh-CN" altLang="en-US" sz="2400" b="1" dirty="0">
                <a:solidFill>
                  <a:schemeClr val="bg2"/>
                </a:solidFill>
              </a:rPr>
              <a:t>为左移，右边移出来的空位用</a:t>
            </a:r>
            <a:r>
              <a:rPr lang="en-US" altLang="zh-CN" sz="2400" b="1" dirty="0">
                <a:solidFill>
                  <a:schemeClr val="bg2"/>
                </a:solidFill>
              </a:rPr>
              <a:t>0</a:t>
            </a:r>
            <a:r>
              <a:rPr lang="zh-CN" altLang="en-US" sz="2400" b="1" dirty="0">
                <a:solidFill>
                  <a:schemeClr val="bg2"/>
                </a:solidFill>
              </a:rPr>
              <a:t>补入。</a:t>
            </a:r>
          </a:p>
        </p:txBody>
      </p:sp>
      <p:sp>
        <p:nvSpPr>
          <p:cNvPr id="43013" name="Rectangle 5"/>
          <p:cNvSpPr>
            <a:spLocks noChangeArrowheads="1"/>
          </p:cNvSpPr>
          <p:nvPr/>
        </p:nvSpPr>
        <p:spPr bwMode="auto">
          <a:xfrm>
            <a:off x="611560" y="2036589"/>
            <a:ext cx="8280920" cy="1938992"/>
          </a:xfrm>
          <a:prstGeom prst="rect">
            <a:avLst/>
          </a:prstGeom>
          <a:solidFill>
            <a:schemeClr val="bg1"/>
          </a:solidFill>
          <a:ln w="28575" cmpd="sng">
            <a:solidFill>
              <a:schemeClr val="bg1"/>
            </a:solidFill>
            <a:miter lim="800000"/>
            <a:headEnd/>
            <a:tailEnd/>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注意</a:t>
            </a:r>
            <a:r>
              <a:rPr lang="zh-CN" altLang="en-US" sz="2400" b="1" dirty="0">
                <a:solidFill>
                  <a:schemeClr val="bg2"/>
                </a:solidFill>
              </a:rPr>
              <a:t>：移位运算符与移位指令区别！ </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u"/>
            </a:pPr>
            <a:r>
              <a:rPr lang="zh-CN" altLang="en-US" sz="2400" b="1" dirty="0">
                <a:solidFill>
                  <a:schemeClr val="bg2"/>
                </a:solidFill>
              </a:rPr>
              <a:t>移位运算符的操作对象是某一具体的数（常数），在汇编时完成移位操作。</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u"/>
            </a:pPr>
            <a:r>
              <a:rPr lang="zh-CN" altLang="en-US" sz="2400" b="1" dirty="0">
                <a:solidFill>
                  <a:schemeClr val="bg2"/>
                </a:solidFill>
              </a:rPr>
              <a:t>而移位指令是对一个寄存器或存储单元内容在程序运行时执行移位操作。</a:t>
            </a:r>
          </a:p>
        </p:txBody>
      </p:sp>
      <p:sp>
        <p:nvSpPr>
          <p:cNvPr id="43015" name="Text Box 6"/>
          <p:cNvSpPr txBox="1">
            <a:spLocks noChangeArrowheads="1"/>
          </p:cNvSpPr>
          <p:nvPr/>
        </p:nvSpPr>
        <p:spPr bwMode="auto">
          <a:xfrm>
            <a:off x="762000" y="41148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p>
        </p:txBody>
      </p:sp>
      <p:sp>
        <p:nvSpPr>
          <p:cNvPr id="43016" name="Text Box 7"/>
          <p:cNvSpPr txBox="1">
            <a:spLocks noChangeArrowheads="1"/>
          </p:cNvSpPr>
          <p:nvPr/>
        </p:nvSpPr>
        <p:spPr bwMode="auto">
          <a:xfrm>
            <a:off x="1905000" y="4191000"/>
            <a:ext cx="3962400" cy="1955800"/>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NUM=11011011B</a:t>
            </a:r>
            <a:br>
              <a:rPr lang="en-US" altLang="zh-CN" sz="2400" b="1">
                <a:solidFill>
                  <a:schemeClr val="bg2"/>
                </a:solidFill>
              </a:rPr>
            </a:br>
            <a:r>
              <a:rPr lang="en-US" altLang="zh-CN" sz="2400" b="1">
                <a:solidFill>
                  <a:schemeClr val="bg2"/>
                </a:solidFill>
              </a:rPr>
              <a:t>…….</a:t>
            </a:r>
            <a:br>
              <a:rPr lang="en-US" altLang="zh-CN" sz="2400" b="1">
                <a:solidFill>
                  <a:schemeClr val="bg2"/>
                </a:solidFill>
              </a:rPr>
            </a:br>
            <a:r>
              <a:rPr lang="en-US" altLang="zh-CN" sz="2400" b="1">
                <a:solidFill>
                  <a:schemeClr val="bg2"/>
                </a:solidFill>
              </a:rPr>
              <a:t>MOV   AX , NUM SHL  1 MOV   BX ,  NUM SHR 2</a:t>
            </a:r>
            <a:br>
              <a:rPr lang="en-US" altLang="zh-CN" sz="2400" b="1">
                <a:solidFill>
                  <a:schemeClr val="bg2"/>
                </a:solidFill>
              </a:rPr>
            </a:br>
            <a:r>
              <a:rPr lang="en-US" altLang="zh-CN" sz="2400" b="1">
                <a:solidFill>
                  <a:schemeClr val="bg2"/>
                </a:solidFill>
              </a:rPr>
              <a:t>ADD    DX ,  NUM SHR 6</a:t>
            </a:r>
          </a:p>
        </p:txBody>
      </p:sp>
      <p:sp>
        <p:nvSpPr>
          <p:cNvPr id="43017" name="AutoShape 8"/>
          <p:cNvSpPr>
            <a:spLocks noChangeArrowheads="1"/>
          </p:cNvSpPr>
          <p:nvPr/>
        </p:nvSpPr>
        <p:spPr bwMode="auto">
          <a:xfrm>
            <a:off x="5715000" y="4572000"/>
            <a:ext cx="2241376" cy="762000"/>
          </a:xfrm>
          <a:prstGeom prst="wedgeRectCallout">
            <a:avLst>
              <a:gd name="adj1" fmla="val -68212"/>
              <a:gd name="adj2" fmla="val 27917"/>
            </a:avLst>
          </a:prstGeom>
          <a:solidFill>
            <a:srgbClr val="33CC33"/>
          </a:solidFill>
          <a:ln w="9525" cmpd="sng">
            <a:solidFill>
              <a:schemeClr val="tx1"/>
            </a:solidFill>
            <a:miter lim="800000"/>
            <a:headEnd/>
            <a:tailEnd/>
          </a:ln>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能否改成指令：</a:t>
            </a:r>
          </a:p>
          <a:p>
            <a:pPr eaLnBrk="1" hangingPunct="1"/>
            <a:r>
              <a:rPr lang="en-US" altLang="zh-CN" sz="2400" b="1" dirty="0">
                <a:solidFill>
                  <a:schemeClr val="bg2"/>
                </a:solidFill>
              </a:rPr>
              <a:t>SHL NUM,1</a:t>
            </a:r>
          </a:p>
        </p:txBody>
      </p:sp>
      <p:sp>
        <p:nvSpPr>
          <p:cNvPr id="2" name="爆炸形 1 1"/>
          <p:cNvSpPr/>
          <p:nvPr/>
        </p:nvSpPr>
        <p:spPr bwMode="auto">
          <a:xfrm>
            <a:off x="7329414" y="5321399"/>
            <a:ext cx="1512168" cy="866425"/>
          </a:xfrm>
          <a:prstGeom prst="irregularSeal1">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i="0" u="none" strike="noStrike" cap="none" normalizeH="0" baseline="0" dirty="0">
                <a:ln>
                  <a:noFill/>
                </a:ln>
                <a:solidFill>
                  <a:schemeClr val="tx2"/>
                </a:solidFill>
                <a:effectLst/>
                <a:latin typeface="Times New Roman" pitchFamily="18" charset="0"/>
                <a:ea typeface="宋体" pitchFamily="2" charset="-122"/>
              </a:rPr>
              <a:t>不能！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015"/>
                                        </p:tgtEl>
                                        <p:attrNameLst>
                                          <p:attrName>style.visibility</p:attrName>
                                        </p:attrNameLst>
                                      </p:cBhvr>
                                      <p:to>
                                        <p:strVal val="visible"/>
                                      </p:to>
                                    </p:set>
                                    <p:animEffect transition="in" filter="wipe(down)">
                                      <p:cBhvr>
                                        <p:cTn id="27" dur="500"/>
                                        <p:tgtEl>
                                          <p:spTgt spid="430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3016"/>
                                        </p:tgtEl>
                                        <p:attrNameLst>
                                          <p:attrName>style.visibility</p:attrName>
                                        </p:attrNameLst>
                                      </p:cBhvr>
                                      <p:to>
                                        <p:strVal val="visible"/>
                                      </p:to>
                                    </p:set>
                                    <p:animEffect transition="in" filter="wipe(down)">
                                      <p:cBhvr>
                                        <p:cTn id="30" dur="500"/>
                                        <p:tgtEl>
                                          <p:spTgt spid="430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3017"/>
                                        </p:tgtEl>
                                        <p:attrNameLst>
                                          <p:attrName>style.visibility</p:attrName>
                                        </p:attrNameLst>
                                      </p:cBhvr>
                                      <p:to>
                                        <p:strVal val="visible"/>
                                      </p:to>
                                    </p:set>
                                    <p:animEffect transition="in" filter="wipe(down)">
                                      <p:cBhvr>
                                        <p:cTn id="35" dur="500"/>
                                        <p:tgtEl>
                                          <p:spTgt spid="4301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outVertic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autoUpdateAnimBg="0"/>
      <p:bldP spid="43012" grpId="0" animBg="1" autoUpdateAnimBg="0"/>
      <p:bldP spid="43013" grpId="0" uiExpand="1" build="p" autoUpdateAnimBg="0"/>
      <p:bldP spid="43015" grpId="0"/>
      <p:bldP spid="43016" grpId="0" animBg="1"/>
      <p:bldP spid="43017"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2680261F-4A6F-4996-8266-9CA6A42CA9A4}" type="slidenum">
              <a:rPr lang="en-US" altLang="zh-CN" sz="1400">
                <a:solidFill>
                  <a:schemeClr val="bg2"/>
                </a:solidFill>
              </a:rPr>
              <a:pPr algn="r" eaLnBrk="1" hangingPunct="1"/>
              <a:t>35</a:t>
            </a:fld>
            <a:endParaRPr lang="en-US" altLang="zh-CN" sz="1400">
              <a:solidFill>
                <a:schemeClr val="bg2"/>
              </a:solidFill>
            </a:endParaRPr>
          </a:p>
        </p:txBody>
      </p:sp>
      <p:sp>
        <p:nvSpPr>
          <p:cNvPr id="44035" name="Text Box 2"/>
          <p:cNvSpPr txBox="1">
            <a:spLocks noChangeArrowheads="1"/>
          </p:cNvSpPr>
          <p:nvPr/>
        </p:nvSpPr>
        <p:spPr bwMode="auto">
          <a:xfrm>
            <a:off x="899592" y="395505"/>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上面的指令序列等效下面三条指令。</a:t>
            </a:r>
          </a:p>
        </p:txBody>
      </p:sp>
      <p:sp>
        <p:nvSpPr>
          <p:cNvPr id="44036" name="Text Box 3"/>
          <p:cNvSpPr txBox="1">
            <a:spLocks noChangeArrowheads="1"/>
          </p:cNvSpPr>
          <p:nvPr/>
        </p:nvSpPr>
        <p:spPr bwMode="auto">
          <a:xfrm>
            <a:off x="1239089" y="1082675"/>
            <a:ext cx="5029200" cy="1225550"/>
          </a:xfrm>
          <a:prstGeom prst="rect">
            <a:avLst/>
          </a:prstGeom>
          <a:noFill/>
          <a:ln w="38100"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MOV   AX  </a:t>
            </a:r>
            <a:r>
              <a:rPr lang="zh-CN" altLang="en-US" sz="2400" b="1">
                <a:solidFill>
                  <a:schemeClr val="bg2"/>
                </a:solidFill>
              </a:rPr>
              <a:t>，</a:t>
            </a:r>
            <a:r>
              <a:rPr lang="en-US" altLang="zh-CN" sz="2400" b="1">
                <a:solidFill>
                  <a:schemeClr val="bg2"/>
                </a:solidFill>
              </a:rPr>
              <a:t>110110110B</a:t>
            </a:r>
            <a:br>
              <a:rPr lang="en-US" altLang="zh-CN" sz="2400" b="1">
                <a:solidFill>
                  <a:schemeClr val="bg2"/>
                </a:solidFill>
              </a:rPr>
            </a:br>
            <a:r>
              <a:rPr lang="en-US" altLang="zh-CN" sz="2400" b="1">
                <a:solidFill>
                  <a:schemeClr val="bg2"/>
                </a:solidFill>
              </a:rPr>
              <a:t>MOV   BX  </a:t>
            </a:r>
            <a:r>
              <a:rPr lang="zh-CN" altLang="en-US" sz="2400" b="1">
                <a:solidFill>
                  <a:schemeClr val="bg2"/>
                </a:solidFill>
              </a:rPr>
              <a:t>， </a:t>
            </a:r>
            <a:r>
              <a:rPr lang="en-US" altLang="zh-CN" sz="2400" b="1">
                <a:solidFill>
                  <a:schemeClr val="bg2"/>
                </a:solidFill>
              </a:rPr>
              <a:t>00110110B</a:t>
            </a:r>
            <a:br>
              <a:rPr lang="en-US" altLang="zh-CN" sz="2400" b="1">
                <a:solidFill>
                  <a:schemeClr val="bg2"/>
                </a:solidFill>
              </a:rPr>
            </a:br>
            <a:r>
              <a:rPr lang="en-US" altLang="zh-CN" sz="2400" b="1">
                <a:solidFill>
                  <a:schemeClr val="bg2"/>
                </a:solidFill>
              </a:rPr>
              <a:t>ADD    DX </a:t>
            </a:r>
            <a:r>
              <a:rPr lang="zh-CN" altLang="en-US" sz="2400" b="1">
                <a:solidFill>
                  <a:schemeClr val="bg2"/>
                </a:solidFill>
              </a:rPr>
              <a:t>， </a:t>
            </a:r>
            <a:r>
              <a:rPr lang="en-US" altLang="zh-CN" sz="2400" b="1">
                <a:solidFill>
                  <a:schemeClr val="bg2"/>
                </a:solidFill>
              </a:rPr>
              <a:t>3</a:t>
            </a:r>
          </a:p>
        </p:txBody>
      </p:sp>
      <p:sp>
        <p:nvSpPr>
          <p:cNvPr id="44037" name="Rectangle 5"/>
          <p:cNvSpPr>
            <a:spLocks noChangeArrowheads="1"/>
          </p:cNvSpPr>
          <p:nvPr/>
        </p:nvSpPr>
        <p:spPr bwMode="auto">
          <a:xfrm>
            <a:off x="323528" y="2506662"/>
            <a:ext cx="49403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5.</a:t>
            </a:r>
            <a:r>
              <a:rPr lang="zh-CN" altLang="en-US" sz="2400" b="1">
                <a:solidFill>
                  <a:schemeClr val="bg2"/>
                </a:solidFill>
              </a:rPr>
              <a:t>下标运算符“</a:t>
            </a:r>
            <a:r>
              <a:rPr lang="en-US" altLang="zh-CN" sz="2400" b="1">
                <a:solidFill>
                  <a:schemeClr val="bg2"/>
                </a:solidFill>
              </a:rPr>
              <a:t>[ ]”</a:t>
            </a:r>
            <a:r>
              <a:rPr lang="zh-CN" altLang="en-US" sz="2400" b="1">
                <a:solidFill>
                  <a:schemeClr val="bg2"/>
                </a:solidFill>
              </a:rPr>
              <a:t>具有相加的作用</a:t>
            </a:r>
          </a:p>
        </p:txBody>
      </p:sp>
      <p:grpSp>
        <p:nvGrpSpPr>
          <p:cNvPr id="44038" name="Group 6"/>
          <p:cNvGrpSpPr>
            <a:grpSpLocks/>
          </p:cNvGrpSpPr>
          <p:nvPr/>
        </p:nvGrpSpPr>
        <p:grpSpPr bwMode="auto">
          <a:xfrm>
            <a:off x="762000" y="3200400"/>
            <a:ext cx="6115050" cy="457200"/>
            <a:chOff x="0" y="0"/>
            <a:chExt cx="3504" cy="288"/>
          </a:xfrm>
        </p:grpSpPr>
        <p:sp>
          <p:nvSpPr>
            <p:cNvPr id="44039" name="Text Box 7"/>
            <p:cNvSpPr txBox="1">
              <a:spLocks noChangeArrowheads="1"/>
            </p:cNvSpPr>
            <p:nvPr/>
          </p:nvSpPr>
          <p:spPr bwMode="auto">
            <a:xfrm>
              <a:off x="0" y="0"/>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一般使用格式：</a:t>
              </a:r>
            </a:p>
          </p:txBody>
        </p:sp>
        <p:sp>
          <p:nvSpPr>
            <p:cNvPr id="44040" name="Text Box 8"/>
            <p:cNvSpPr txBox="1">
              <a:spLocks noChangeArrowheads="1"/>
            </p:cNvSpPr>
            <p:nvPr/>
          </p:nvSpPr>
          <p:spPr bwMode="auto">
            <a:xfrm>
              <a:off x="1488" y="0"/>
              <a:ext cx="2016" cy="2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表达式</a:t>
              </a:r>
              <a:r>
                <a:rPr lang="en-US" altLang="zh-CN" sz="2400" b="1">
                  <a:solidFill>
                    <a:schemeClr val="bg2"/>
                  </a:solidFill>
                </a:rPr>
                <a:t>1 [</a:t>
              </a:r>
              <a:r>
                <a:rPr lang="zh-CN" altLang="en-US" sz="2400" b="1">
                  <a:solidFill>
                    <a:schemeClr val="bg2"/>
                  </a:solidFill>
                </a:rPr>
                <a:t>表达式</a:t>
              </a:r>
              <a:r>
                <a:rPr lang="en-US" altLang="zh-CN" sz="2400" b="1">
                  <a:solidFill>
                    <a:schemeClr val="bg2"/>
                  </a:solidFill>
                </a:rPr>
                <a:t>2]</a:t>
              </a:r>
            </a:p>
          </p:txBody>
        </p:sp>
      </p:grpSp>
      <p:sp>
        <p:nvSpPr>
          <p:cNvPr id="44041" name="Text Box 9"/>
          <p:cNvSpPr txBox="1">
            <a:spLocks noChangeArrowheads="1"/>
          </p:cNvSpPr>
          <p:nvPr/>
        </p:nvSpPr>
        <p:spPr bwMode="auto">
          <a:xfrm>
            <a:off x="1066800" y="3886200"/>
            <a:ext cx="685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hlink"/>
                </a:solidFill>
              </a:rPr>
              <a:t>作用</a:t>
            </a:r>
            <a:r>
              <a:rPr lang="zh-CN" altLang="en-US" sz="2400" b="1">
                <a:solidFill>
                  <a:schemeClr val="bg2"/>
                </a:solidFill>
              </a:rPr>
              <a:t>：将表达式</a:t>
            </a:r>
            <a:r>
              <a:rPr lang="en-US" altLang="zh-CN" sz="2400" b="1">
                <a:solidFill>
                  <a:schemeClr val="bg2"/>
                </a:solidFill>
              </a:rPr>
              <a:t>1</a:t>
            </a:r>
            <a:r>
              <a:rPr lang="zh-CN" altLang="en-US" sz="2400" b="1">
                <a:solidFill>
                  <a:schemeClr val="bg2"/>
                </a:solidFill>
              </a:rPr>
              <a:t>与表达式</a:t>
            </a:r>
            <a:r>
              <a:rPr lang="en-US" altLang="zh-CN" sz="2400" b="1">
                <a:solidFill>
                  <a:schemeClr val="bg2"/>
                </a:solidFill>
              </a:rPr>
              <a:t>2</a:t>
            </a:r>
            <a:r>
              <a:rPr lang="zh-CN" altLang="en-US" sz="2400" b="1">
                <a:solidFill>
                  <a:schemeClr val="bg2"/>
                </a:solidFill>
              </a:rPr>
              <a:t>的值相加后形成一个存储器操作数的地址。</a:t>
            </a:r>
          </a:p>
        </p:txBody>
      </p:sp>
      <p:sp>
        <p:nvSpPr>
          <p:cNvPr id="44042" name="Text Box 10"/>
          <p:cNvSpPr txBox="1">
            <a:spLocks noChangeArrowheads="1"/>
          </p:cNvSpPr>
          <p:nvPr/>
        </p:nvSpPr>
        <p:spPr bwMode="auto">
          <a:xfrm>
            <a:off x="1066800" y="4876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下面两个语句是等效的。</a:t>
            </a:r>
          </a:p>
        </p:txBody>
      </p:sp>
      <p:sp>
        <p:nvSpPr>
          <p:cNvPr id="44043" name="Text Box 11"/>
          <p:cNvSpPr txBox="1">
            <a:spLocks noChangeArrowheads="1"/>
          </p:cNvSpPr>
          <p:nvPr/>
        </p:nvSpPr>
        <p:spPr bwMode="auto">
          <a:xfrm>
            <a:off x="1219200" y="5562600"/>
            <a:ext cx="4572000" cy="8223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MOV   AX</a:t>
            </a:r>
            <a:r>
              <a:rPr lang="zh-CN" altLang="en-US" sz="2400" b="1">
                <a:solidFill>
                  <a:schemeClr val="bg2"/>
                </a:solidFill>
              </a:rPr>
              <a:t>，</a:t>
            </a:r>
            <a:r>
              <a:rPr lang="en-US" altLang="zh-CN" sz="2400" b="1">
                <a:solidFill>
                  <a:schemeClr val="bg2"/>
                </a:solidFill>
              </a:rPr>
              <a:t>DA_WORD[20H]</a:t>
            </a:r>
            <a:br>
              <a:rPr lang="en-US" altLang="zh-CN" sz="2400" b="1">
                <a:solidFill>
                  <a:schemeClr val="bg2"/>
                </a:solidFill>
              </a:rPr>
            </a:br>
            <a:r>
              <a:rPr lang="en-US" altLang="zh-CN" sz="2400" b="1">
                <a:solidFill>
                  <a:schemeClr val="bg2"/>
                </a:solidFill>
              </a:rPr>
              <a:t>MOV   AX</a:t>
            </a:r>
            <a:r>
              <a:rPr lang="zh-CN" altLang="en-US" sz="2400" b="1">
                <a:solidFill>
                  <a:schemeClr val="bg2"/>
                </a:solidFill>
              </a:rPr>
              <a:t>，</a:t>
            </a:r>
            <a:r>
              <a:rPr lang="en-US" altLang="zh-CN" sz="2400" b="1">
                <a:solidFill>
                  <a:schemeClr val="bg2"/>
                </a:solidFill>
              </a:rPr>
              <a:t>DA_WORD+20H</a:t>
            </a:r>
          </a:p>
        </p:txBody>
      </p:sp>
      <p:sp>
        <p:nvSpPr>
          <p:cNvPr id="2" name="椭圆形标注 1"/>
          <p:cNvSpPr/>
          <p:nvPr/>
        </p:nvSpPr>
        <p:spPr bwMode="auto">
          <a:xfrm>
            <a:off x="5975350" y="90408"/>
            <a:ext cx="2845122" cy="1250359"/>
          </a:xfrm>
          <a:prstGeom prst="wedgeEllipseCallout">
            <a:avLst>
              <a:gd name="adj1" fmla="val -89521"/>
              <a:gd name="adj2" fmla="val 46976"/>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2000" b="1" dirty="0">
                <a:solidFill>
                  <a:schemeClr val="bg2"/>
                </a:solidFill>
              </a:rPr>
              <a:t>移位运算将对象按照与</a:t>
            </a:r>
            <a:r>
              <a:rPr lang="en-US" altLang="zh-CN" sz="2000" b="1" dirty="0">
                <a:solidFill>
                  <a:schemeClr val="bg2"/>
                </a:solidFill>
              </a:rPr>
              <a:t>AX</a:t>
            </a:r>
            <a:r>
              <a:rPr lang="zh-CN" altLang="en-US" sz="2000" b="1" dirty="0">
                <a:solidFill>
                  <a:schemeClr val="bg2"/>
                </a:solidFill>
              </a:rPr>
              <a:t>等长的</a:t>
            </a:r>
            <a:r>
              <a:rPr lang="en-US" altLang="zh-CN" sz="2000" b="1" dirty="0">
                <a:solidFill>
                  <a:schemeClr val="bg2"/>
                </a:solidFill>
              </a:rPr>
              <a:t>16bit</a:t>
            </a:r>
            <a:r>
              <a:rPr lang="zh-CN" altLang="en-US" sz="2000" b="1" dirty="0">
                <a:solidFill>
                  <a:schemeClr val="bg2"/>
                </a:solidFill>
              </a:rPr>
              <a:t>数处理</a:t>
            </a:r>
            <a:endParaRPr kumimoji="0" lang="zh-CN" altLang="en-US" sz="2000" b="1" i="0" u="none" strike="noStrike" cap="none" normalizeH="0" baseline="0" dirty="0">
              <a:ln>
                <a:noFill/>
              </a:ln>
              <a:solidFill>
                <a:schemeClr val="bg2"/>
              </a:solidFill>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403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4403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404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40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6" grpId="0" animBg="1" autoUpdateAnimBg="0"/>
      <p:bldP spid="44037" grpId="0" animBg="1" autoUpdateAnimBg="0"/>
      <p:bldP spid="44041" grpId="0" autoUpdateAnimBg="0"/>
      <p:bldP spid="44042" grpId="0" autoUpdateAnimBg="0"/>
      <p:bldP spid="44043" grpId="0" animBg="1" autoUpdateAnimBg="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4F301F55-6A4F-4B17-9760-2B4378F11730}" type="slidenum">
              <a:rPr lang="en-US" altLang="zh-CN" sz="1400">
                <a:solidFill>
                  <a:schemeClr val="bg2"/>
                </a:solidFill>
              </a:rPr>
              <a:pPr algn="r" eaLnBrk="1" hangingPunct="1"/>
              <a:t>36</a:t>
            </a:fld>
            <a:endParaRPr lang="en-US" altLang="zh-CN" sz="1400">
              <a:solidFill>
                <a:schemeClr val="bg2"/>
              </a:solidFill>
            </a:endParaRPr>
          </a:p>
        </p:txBody>
      </p:sp>
      <p:sp>
        <p:nvSpPr>
          <p:cNvPr id="45059" name="Rectangle 2"/>
          <p:cNvSpPr>
            <a:spLocks noChangeArrowheads="1"/>
          </p:cNvSpPr>
          <p:nvPr/>
        </p:nvSpPr>
        <p:spPr bwMode="auto">
          <a:xfrm>
            <a:off x="1219200" y="3048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可以用寄存器来存放下标变量</a:t>
            </a:r>
          </a:p>
        </p:txBody>
      </p:sp>
      <p:sp>
        <p:nvSpPr>
          <p:cNvPr id="45060" name="Rectangle 3"/>
          <p:cNvSpPr>
            <a:spLocks noChangeArrowheads="1"/>
          </p:cNvSpPr>
          <p:nvPr/>
        </p:nvSpPr>
        <p:spPr bwMode="auto">
          <a:xfrm>
            <a:off x="838200" y="914400"/>
            <a:ext cx="40218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例：下面几个语句是等价的</a:t>
            </a:r>
          </a:p>
        </p:txBody>
      </p:sp>
      <p:sp>
        <p:nvSpPr>
          <p:cNvPr id="45061" name="Text Box 4"/>
          <p:cNvSpPr txBox="1">
            <a:spLocks noChangeArrowheads="1"/>
          </p:cNvSpPr>
          <p:nvPr/>
        </p:nvSpPr>
        <p:spPr bwMode="auto">
          <a:xfrm>
            <a:off x="1676400" y="1524000"/>
            <a:ext cx="6783388" cy="230832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MOV  AX ,  ARRAY[EBX][ESI]; </a:t>
            </a:r>
            <a:r>
              <a:rPr lang="zh-CN" altLang="en-US" sz="2400" b="1" dirty="0">
                <a:solidFill>
                  <a:schemeClr val="bg2"/>
                </a:solidFill>
              </a:rPr>
              <a:t>基址变址寻址</a:t>
            </a:r>
            <a:br>
              <a:rPr lang="zh-CN" altLang="en-US" sz="2400" b="1" dirty="0">
                <a:solidFill>
                  <a:schemeClr val="bg2"/>
                </a:solidFill>
              </a:rPr>
            </a:br>
            <a:r>
              <a:rPr lang="en-US" altLang="zh-CN" sz="2400" b="1" dirty="0">
                <a:solidFill>
                  <a:schemeClr val="bg2"/>
                </a:solidFill>
              </a:rPr>
              <a:t>MOV   AX,  ARRAY[EBX+ESI]</a:t>
            </a:r>
            <a:br>
              <a:rPr lang="en-US" altLang="zh-CN" sz="2400" b="1" dirty="0">
                <a:solidFill>
                  <a:schemeClr val="bg2"/>
                </a:solidFill>
              </a:rPr>
            </a:br>
            <a:r>
              <a:rPr lang="en-US" altLang="zh-CN" sz="2400" b="1" dirty="0">
                <a:solidFill>
                  <a:schemeClr val="bg2"/>
                </a:solidFill>
              </a:rPr>
              <a:t>MOV   AX , [ARRAY+EBX][ESI]</a:t>
            </a:r>
            <a:br>
              <a:rPr lang="en-US" altLang="zh-CN" sz="2400" b="1" dirty="0">
                <a:solidFill>
                  <a:schemeClr val="bg2"/>
                </a:solidFill>
              </a:rPr>
            </a:br>
            <a:r>
              <a:rPr lang="en-US" altLang="zh-CN" sz="2400" b="1" dirty="0">
                <a:solidFill>
                  <a:schemeClr val="bg2"/>
                </a:solidFill>
              </a:rPr>
              <a:t>MOV   AX , [ARRAY+ESI][EBX]</a:t>
            </a:r>
            <a:br>
              <a:rPr lang="en-US" altLang="zh-CN" sz="2400" b="1" dirty="0">
                <a:solidFill>
                  <a:schemeClr val="bg2"/>
                </a:solidFill>
              </a:rPr>
            </a:br>
            <a:r>
              <a:rPr lang="en-US" altLang="zh-CN" sz="2400" b="1" dirty="0">
                <a:solidFill>
                  <a:schemeClr val="bg2"/>
                </a:solidFill>
              </a:rPr>
              <a:t>MOV   AX , [ARRAY+EBX+ESI]</a:t>
            </a:r>
            <a:br>
              <a:rPr lang="en-US" altLang="zh-CN" sz="2400" b="1" dirty="0">
                <a:solidFill>
                  <a:schemeClr val="bg2"/>
                </a:solidFill>
              </a:rPr>
            </a:br>
            <a:r>
              <a:rPr lang="en-US" altLang="zh-CN" sz="2400" b="1" dirty="0">
                <a:solidFill>
                  <a:schemeClr val="bg2"/>
                </a:solidFill>
              </a:rPr>
              <a:t>MOV   AX,  [ARRAY][EBX][ESI]</a:t>
            </a:r>
          </a:p>
        </p:txBody>
      </p:sp>
      <p:sp>
        <p:nvSpPr>
          <p:cNvPr id="45062" name="Text Box 5"/>
          <p:cNvSpPr txBox="1">
            <a:spLocks noChangeArrowheads="1"/>
          </p:cNvSpPr>
          <p:nvPr/>
        </p:nvSpPr>
        <p:spPr bwMode="auto">
          <a:xfrm>
            <a:off x="1331640" y="3889213"/>
            <a:ext cx="347925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下面是几个错误的语句：</a:t>
            </a:r>
          </a:p>
        </p:txBody>
      </p:sp>
      <p:sp>
        <p:nvSpPr>
          <p:cNvPr id="45063" name="Text Box 6"/>
          <p:cNvSpPr txBox="1">
            <a:spLocks noChangeArrowheads="1"/>
          </p:cNvSpPr>
          <p:nvPr/>
        </p:nvSpPr>
        <p:spPr bwMode="auto">
          <a:xfrm>
            <a:off x="1676400" y="4430225"/>
            <a:ext cx="5132040" cy="193899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MOV   AX</a:t>
            </a:r>
            <a:r>
              <a:rPr lang="zh-CN" altLang="en-US" sz="2400" b="1" dirty="0">
                <a:solidFill>
                  <a:schemeClr val="bg2"/>
                </a:solidFill>
              </a:rPr>
              <a:t>，</a:t>
            </a:r>
            <a:r>
              <a:rPr lang="en-US" altLang="zh-CN" sz="2400" b="1" dirty="0">
                <a:solidFill>
                  <a:schemeClr val="bg2"/>
                </a:solidFill>
              </a:rPr>
              <a:t>ARRAY+EBX+ESI</a:t>
            </a:r>
            <a:br>
              <a:rPr lang="en-US" altLang="zh-CN" sz="2400" b="1" dirty="0">
                <a:solidFill>
                  <a:schemeClr val="bg2"/>
                </a:solidFill>
              </a:rPr>
            </a:br>
            <a:r>
              <a:rPr lang="en-US" altLang="zh-CN" sz="2400" b="1" dirty="0">
                <a:solidFill>
                  <a:schemeClr val="bg2"/>
                </a:solidFill>
              </a:rPr>
              <a:t>MOV   AX</a:t>
            </a:r>
            <a:r>
              <a:rPr lang="zh-CN" altLang="en-US" sz="2400" b="1" dirty="0">
                <a:solidFill>
                  <a:schemeClr val="bg2"/>
                </a:solidFill>
              </a:rPr>
              <a:t>，</a:t>
            </a:r>
            <a:r>
              <a:rPr lang="en-US" altLang="zh-CN" sz="2400" b="1" dirty="0">
                <a:solidFill>
                  <a:schemeClr val="bg2"/>
                </a:solidFill>
              </a:rPr>
              <a:t>ARRAY+EBX[ESI]</a:t>
            </a:r>
            <a:br>
              <a:rPr lang="en-US" altLang="zh-CN" sz="2400" b="1" dirty="0">
                <a:solidFill>
                  <a:schemeClr val="bg2"/>
                </a:solidFill>
              </a:rPr>
            </a:br>
            <a:r>
              <a:rPr lang="en-US" altLang="zh-CN" sz="2400" b="1" dirty="0">
                <a:solidFill>
                  <a:schemeClr val="bg2"/>
                </a:solidFill>
              </a:rPr>
              <a:t>MOV   AX</a:t>
            </a:r>
            <a:r>
              <a:rPr lang="zh-CN" altLang="en-US" sz="2400" b="1" dirty="0">
                <a:solidFill>
                  <a:schemeClr val="bg2"/>
                </a:solidFill>
              </a:rPr>
              <a:t>，</a:t>
            </a:r>
            <a:r>
              <a:rPr lang="en-US" altLang="zh-CN" sz="2400" b="1" dirty="0">
                <a:solidFill>
                  <a:schemeClr val="bg2"/>
                </a:solidFill>
              </a:rPr>
              <a:t>ARRAY+DA_WORD</a:t>
            </a:r>
            <a:br>
              <a:rPr lang="en-US" altLang="zh-CN" sz="2400" b="1" dirty="0">
                <a:solidFill>
                  <a:schemeClr val="bg2"/>
                </a:solidFill>
              </a:rPr>
            </a:br>
            <a:r>
              <a:rPr lang="en-US" altLang="zh-CN" sz="2400" b="1" dirty="0">
                <a:solidFill>
                  <a:schemeClr val="bg2"/>
                </a:solidFill>
              </a:rPr>
              <a:t>MOV   AX,  [EBX+ESI]DA_WORD</a:t>
            </a:r>
            <a:br>
              <a:rPr lang="en-US" altLang="zh-CN" sz="2400" b="1" dirty="0">
                <a:solidFill>
                  <a:schemeClr val="bg2"/>
                </a:solidFill>
              </a:rPr>
            </a:br>
            <a:r>
              <a:rPr lang="en-US" altLang="zh-CN" sz="2400" b="1" dirty="0">
                <a:solidFill>
                  <a:schemeClr val="bg2"/>
                </a:solidFill>
              </a:rPr>
              <a:t>MOV   AX,  [EBX][ESI]DA_WORD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50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1" grpId="0" animBg="1" autoUpdateAnimBg="0"/>
      <p:bldP spid="45062" grpId="0" autoUpdateAnimBg="0"/>
      <p:bldP spid="4506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45ECA87A-BFE0-4617-9172-BE8E008E6732}" type="slidenum">
              <a:rPr lang="en-US" altLang="zh-CN" sz="1400">
                <a:solidFill>
                  <a:schemeClr val="bg2"/>
                </a:solidFill>
              </a:rPr>
              <a:pPr algn="r" eaLnBrk="1" hangingPunct="1"/>
              <a:t>37</a:t>
            </a:fld>
            <a:endParaRPr lang="en-US" altLang="zh-CN" sz="1400">
              <a:solidFill>
                <a:schemeClr val="bg2"/>
              </a:solidFill>
            </a:endParaRPr>
          </a:p>
        </p:txBody>
      </p:sp>
      <p:sp>
        <p:nvSpPr>
          <p:cNvPr id="46083" name="Rectangle 2"/>
          <p:cNvSpPr>
            <a:spLocks noChangeArrowheads="1"/>
          </p:cNvSpPr>
          <p:nvPr/>
        </p:nvSpPr>
        <p:spPr bwMode="auto">
          <a:xfrm>
            <a:off x="2438400" y="533400"/>
            <a:ext cx="2687638"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二、逻辑运算符</a:t>
            </a:r>
          </a:p>
        </p:txBody>
      </p:sp>
      <p:sp>
        <p:nvSpPr>
          <p:cNvPr id="46084" name="Rectangle 3"/>
          <p:cNvSpPr>
            <a:spLocks noChangeArrowheads="1"/>
          </p:cNvSpPr>
          <p:nvPr/>
        </p:nvSpPr>
        <p:spPr bwMode="auto">
          <a:xfrm>
            <a:off x="457200" y="12192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逻辑运算符有</a:t>
            </a:r>
            <a:r>
              <a:rPr lang="en-US" altLang="zh-CN" sz="2400" b="1" dirty="0">
                <a:solidFill>
                  <a:schemeClr val="bg2"/>
                </a:solidFill>
              </a:rPr>
              <a:t>NOT</a:t>
            </a:r>
            <a:r>
              <a:rPr lang="zh-CN" altLang="en-US" sz="2400" b="1" dirty="0">
                <a:solidFill>
                  <a:schemeClr val="bg2"/>
                </a:solidFill>
              </a:rPr>
              <a:t>、</a:t>
            </a:r>
            <a:r>
              <a:rPr lang="en-US" altLang="zh-CN" sz="2400" b="1" dirty="0">
                <a:solidFill>
                  <a:schemeClr val="bg2"/>
                </a:solidFill>
              </a:rPr>
              <a:t>AND</a:t>
            </a:r>
            <a:r>
              <a:rPr lang="zh-CN" altLang="en-US" sz="2400" b="1" dirty="0">
                <a:solidFill>
                  <a:schemeClr val="bg2"/>
                </a:solidFill>
              </a:rPr>
              <a:t>、</a:t>
            </a:r>
            <a:r>
              <a:rPr lang="en-US" altLang="zh-CN" sz="2400" b="1" dirty="0">
                <a:solidFill>
                  <a:schemeClr val="bg2"/>
                </a:solidFill>
              </a:rPr>
              <a:t>OR</a:t>
            </a:r>
            <a:r>
              <a:rPr lang="zh-CN" altLang="en-US" sz="2400" b="1" dirty="0">
                <a:solidFill>
                  <a:schemeClr val="bg2"/>
                </a:solidFill>
              </a:rPr>
              <a:t>和</a:t>
            </a:r>
            <a:r>
              <a:rPr lang="en-US" altLang="zh-CN" sz="2400" b="1" dirty="0">
                <a:solidFill>
                  <a:schemeClr val="bg2"/>
                </a:solidFill>
              </a:rPr>
              <a:t>XOR</a:t>
            </a:r>
            <a:r>
              <a:rPr lang="zh-CN" altLang="en-US" sz="2400" b="1" dirty="0">
                <a:solidFill>
                  <a:schemeClr val="bg2"/>
                </a:solidFill>
              </a:rPr>
              <a:t>等四个，它们执行的都是按位逻辑运算。</a:t>
            </a:r>
          </a:p>
        </p:txBody>
      </p:sp>
      <p:grpSp>
        <p:nvGrpSpPr>
          <p:cNvPr id="2" name="组合 1"/>
          <p:cNvGrpSpPr/>
          <p:nvPr/>
        </p:nvGrpSpPr>
        <p:grpSpPr>
          <a:xfrm>
            <a:off x="762000" y="2209800"/>
            <a:ext cx="4945063" cy="2047876"/>
            <a:chOff x="762000" y="2209800"/>
            <a:chExt cx="4945063" cy="2047876"/>
          </a:xfrm>
        </p:grpSpPr>
        <p:sp>
          <p:nvSpPr>
            <p:cNvPr id="46086" name="Text Box 4"/>
            <p:cNvSpPr txBox="1">
              <a:spLocks noChangeArrowheads="1"/>
            </p:cNvSpPr>
            <p:nvPr/>
          </p:nvSpPr>
          <p:spPr bwMode="auto">
            <a:xfrm>
              <a:off x="762000" y="2209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p>
          </p:txBody>
        </p:sp>
        <p:sp>
          <p:nvSpPr>
            <p:cNvPr id="46087" name="Text Box 5"/>
            <p:cNvSpPr txBox="1">
              <a:spLocks noChangeArrowheads="1"/>
            </p:cNvSpPr>
            <p:nvPr/>
          </p:nvSpPr>
          <p:spPr bwMode="auto">
            <a:xfrm>
              <a:off x="1600200" y="2319338"/>
              <a:ext cx="4106863" cy="1938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MOV  AX</a:t>
              </a:r>
              <a:r>
                <a:rPr lang="zh-CN" altLang="en-US" sz="2400" b="1" dirty="0">
                  <a:solidFill>
                    <a:schemeClr val="bg2"/>
                  </a:solidFill>
                </a:rPr>
                <a:t>，</a:t>
              </a:r>
              <a:r>
                <a:rPr lang="en-US" altLang="zh-CN" sz="2400" b="1" dirty="0">
                  <a:solidFill>
                    <a:schemeClr val="bg2"/>
                  </a:solidFill>
                </a:rPr>
                <a:t>NOT 0F0H</a:t>
              </a:r>
              <a:br>
                <a:rPr lang="en-US" altLang="zh-CN" sz="2400" b="1" dirty="0">
                  <a:solidFill>
                    <a:schemeClr val="bg2"/>
                  </a:solidFill>
                </a:rPr>
              </a:br>
              <a:r>
                <a:rPr lang="en-US" altLang="zh-CN" sz="2400" b="1" dirty="0">
                  <a:solidFill>
                    <a:schemeClr val="bg2"/>
                  </a:solidFill>
                </a:rPr>
                <a:t>MOV   AL ,  NOT 0F0H</a:t>
              </a:r>
              <a:br>
                <a:rPr lang="en-US" altLang="zh-CN" sz="2400" b="1" dirty="0">
                  <a:solidFill>
                    <a:schemeClr val="bg2"/>
                  </a:solidFill>
                </a:rPr>
              </a:br>
              <a:r>
                <a:rPr lang="en-US" altLang="zh-CN" sz="2400" b="1" dirty="0">
                  <a:solidFill>
                    <a:schemeClr val="bg2"/>
                  </a:solidFill>
                </a:rPr>
                <a:t>MOV   BL ,  55H AND 0F0H</a:t>
              </a:r>
              <a:br>
                <a:rPr lang="en-US" altLang="zh-CN" sz="2400" b="1" dirty="0">
                  <a:solidFill>
                    <a:schemeClr val="bg2"/>
                  </a:solidFill>
                </a:rPr>
              </a:br>
              <a:r>
                <a:rPr lang="en-US" altLang="zh-CN" sz="2400" b="1" dirty="0">
                  <a:solidFill>
                    <a:schemeClr val="bg2"/>
                  </a:solidFill>
                </a:rPr>
                <a:t>MOV   BH ,  55H OR 0F0H</a:t>
              </a:r>
              <a:br>
                <a:rPr lang="en-US" altLang="zh-CN" sz="2400" b="1" dirty="0">
                  <a:solidFill>
                    <a:schemeClr val="bg2"/>
                  </a:solidFill>
                </a:rPr>
              </a:br>
              <a:r>
                <a:rPr lang="en-US" altLang="zh-CN" sz="2400" b="1" dirty="0">
                  <a:solidFill>
                    <a:schemeClr val="bg2"/>
                  </a:solidFill>
                </a:rPr>
                <a:t>MOV   CL ,   55H XOR 0F0H</a:t>
              </a:r>
            </a:p>
          </p:txBody>
        </p:sp>
      </p:grpSp>
      <p:sp>
        <p:nvSpPr>
          <p:cNvPr id="46088" name="Rectangle 6"/>
          <p:cNvSpPr>
            <a:spLocks noChangeArrowheads="1"/>
          </p:cNvSpPr>
          <p:nvPr/>
        </p:nvSpPr>
        <p:spPr bwMode="auto">
          <a:xfrm>
            <a:off x="2667000" y="4367213"/>
            <a:ext cx="2679700" cy="5191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三、关系运算符</a:t>
            </a:r>
          </a:p>
        </p:txBody>
      </p:sp>
      <p:sp>
        <p:nvSpPr>
          <p:cNvPr id="46089" name="Rectangle 7"/>
          <p:cNvSpPr>
            <a:spLocks noChangeArrowheads="1"/>
          </p:cNvSpPr>
          <p:nvPr/>
        </p:nvSpPr>
        <p:spPr bwMode="auto">
          <a:xfrm>
            <a:off x="533400" y="51054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关系运算符包括：</a:t>
            </a:r>
            <a:r>
              <a:rPr lang="en-US" altLang="zh-CN" sz="2400" b="1" dirty="0">
                <a:solidFill>
                  <a:schemeClr val="bg2"/>
                </a:solidFill>
              </a:rPr>
              <a:t>EQ</a:t>
            </a:r>
            <a:r>
              <a:rPr lang="zh-CN" altLang="en-US" sz="2400" b="1" dirty="0">
                <a:solidFill>
                  <a:schemeClr val="bg2"/>
                </a:solidFill>
              </a:rPr>
              <a:t>（等于）、</a:t>
            </a:r>
            <a:r>
              <a:rPr lang="en-US" altLang="zh-CN" sz="2400" b="1" dirty="0">
                <a:solidFill>
                  <a:schemeClr val="bg2"/>
                </a:solidFill>
              </a:rPr>
              <a:t>NE</a:t>
            </a:r>
            <a:r>
              <a:rPr lang="zh-CN" altLang="en-US" sz="2400" b="1" dirty="0">
                <a:solidFill>
                  <a:schemeClr val="bg2"/>
                </a:solidFill>
              </a:rPr>
              <a:t>（不等于）、</a:t>
            </a:r>
            <a:r>
              <a:rPr lang="en-US" altLang="zh-CN" sz="2400" b="1" dirty="0">
                <a:solidFill>
                  <a:schemeClr val="bg2"/>
                </a:solidFill>
              </a:rPr>
              <a:t>LT</a:t>
            </a:r>
            <a:r>
              <a:rPr lang="zh-CN" altLang="en-US" sz="2400" b="1" dirty="0">
                <a:solidFill>
                  <a:schemeClr val="bg2"/>
                </a:solidFill>
              </a:rPr>
              <a:t>（小于）、 </a:t>
            </a:r>
            <a:r>
              <a:rPr lang="en-US" altLang="zh-CN" sz="2400" b="1" dirty="0">
                <a:solidFill>
                  <a:schemeClr val="bg2"/>
                </a:solidFill>
              </a:rPr>
              <a:t>LE</a:t>
            </a:r>
            <a:r>
              <a:rPr lang="zh-CN" altLang="en-US" sz="2400" b="1" dirty="0">
                <a:solidFill>
                  <a:schemeClr val="bg2"/>
                </a:solidFill>
              </a:rPr>
              <a:t>（小于等于）、</a:t>
            </a:r>
            <a:r>
              <a:rPr lang="en-US" altLang="zh-CN" sz="2400" b="1" dirty="0">
                <a:solidFill>
                  <a:schemeClr val="bg2"/>
                </a:solidFill>
              </a:rPr>
              <a:t>GT</a:t>
            </a:r>
            <a:r>
              <a:rPr lang="zh-CN" altLang="en-US" sz="2400" b="1" dirty="0">
                <a:solidFill>
                  <a:schemeClr val="bg2"/>
                </a:solidFill>
              </a:rPr>
              <a:t>（大于）、 </a:t>
            </a:r>
            <a:r>
              <a:rPr lang="en-US" altLang="zh-CN" sz="2400" b="1" dirty="0">
                <a:solidFill>
                  <a:schemeClr val="bg2"/>
                </a:solidFill>
              </a:rPr>
              <a:t>GE</a:t>
            </a:r>
            <a:r>
              <a:rPr lang="zh-CN" altLang="en-US" sz="2400" b="1" dirty="0">
                <a:solidFill>
                  <a:schemeClr val="bg2"/>
                </a:solidFill>
              </a:rPr>
              <a:t>（大于等于）</a:t>
            </a:r>
          </a:p>
        </p:txBody>
      </p:sp>
      <p:sp>
        <p:nvSpPr>
          <p:cNvPr id="10" name="矩形 9"/>
          <p:cNvSpPr/>
          <p:nvPr/>
        </p:nvSpPr>
        <p:spPr>
          <a:xfrm>
            <a:off x="5707063" y="2279650"/>
            <a:ext cx="3126049" cy="461665"/>
          </a:xfrm>
          <a:prstGeom prst="rect">
            <a:avLst/>
          </a:prstGeom>
        </p:spPr>
        <p:txBody>
          <a:bodyPr wrap="none">
            <a:spAutoFit/>
          </a:bodyPr>
          <a:lstStyle/>
          <a:p>
            <a:r>
              <a:rPr lang="en-US" altLang="zh-CN" sz="2400" b="1" dirty="0">
                <a:solidFill>
                  <a:schemeClr val="bg2"/>
                </a:solidFill>
              </a:rPr>
              <a:t>=&gt;MOV  AX ,0FF0FH</a:t>
            </a:r>
            <a:endParaRPr lang="zh-CN" altLang="en-US" sz="2400" dirty="0"/>
          </a:p>
        </p:txBody>
      </p:sp>
      <p:sp>
        <p:nvSpPr>
          <p:cNvPr id="11" name="矩形 10"/>
          <p:cNvSpPr/>
          <p:nvPr/>
        </p:nvSpPr>
        <p:spPr>
          <a:xfrm>
            <a:off x="5702077" y="2667000"/>
            <a:ext cx="3118073" cy="461665"/>
          </a:xfrm>
          <a:prstGeom prst="rect">
            <a:avLst/>
          </a:prstGeom>
        </p:spPr>
        <p:txBody>
          <a:bodyPr wrap="square">
            <a:spAutoFit/>
          </a:bodyPr>
          <a:lstStyle/>
          <a:p>
            <a:r>
              <a:rPr lang="en-US" altLang="zh-CN" sz="2400" b="1" dirty="0">
                <a:solidFill>
                  <a:schemeClr val="bg2"/>
                </a:solidFill>
              </a:rPr>
              <a:t>=&gt;MOV  AL , 0FH</a:t>
            </a:r>
            <a:endParaRPr lang="zh-CN" altLang="en-US" sz="2400" dirty="0"/>
          </a:p>
        </p:txBody>
      </p:sp>
      <p:sp>
        <p:nvSpPr>
          <p:cNvPr id="12" name="矩形 11"/>
          <p:cNvSpPr/>
          <p:nvPr/>
        </p:nvSpPr>
        <p:spPr>
          <a:xfrm>
            <a:off x="5689115" y="3074988"/>
            <a:ext cx="2391232" cy="461665"/>
          </a:xfrm>
          <a:prstGeom prst="rect">
            <a:avLst/>
          </a:prstGeom>
        </p:spPr>
        <p:txBody>
          <a:bodyPr wrap="none">
            <a:spAutoFit/>
          </a:bodyPr>
          <a:lstStyle/>
          <a:p>
            <a:r>
              <a:rPr lang="en-US" altLang="zh-CN" sz="2400" b="1" dirty="0">
                <a:solidFill>
                  <a:schemeClr val="bg2"/>
                </a:solidFill>
              </a:rPr>
              <a:t>=&gt;MOV BL,50H</a:t>
            </a:r>
            <a:endParaRPr lang="zh-CN" altLang="en-US" sz="2400" dirty="0"/>
          </a:p>
        </p:txBody>
      </p:sp>
      <p:sp>
        <p:nvSpPr>
          <p:cNvPr id="13" name="矩形 12"/>
          <p:cNvSpPr/>
          <p:nvPr/>
        </p:nvSpPr>
        <p:spPr>
          <a:xfrm>
            <a:off x="5703962" y="3452416"/>
            <a:ext cx="2689391" cy="461665"/>
          </a:xfrm>
          <a:prstGeom prst="rect">
            <a:avLst/>
          </a:prstGeom>
        </p:spPr>
        <p:txBody>
          <a:bodyPr wrap="none">
            <a:spAutoFit/>
          </a:bodyPr>
          <a:lstStyle/>
          <a:p>
            <a:r>
              <a:rPr lang="en-US" altLang="zh-CN" sz="2400" b="1" dirty="0">
                <a:solidFill>
                  <a:schemeClr val="bg2"/>
                </a:solidFill>
              </a:rPr>
              <a:t>=&gt;MOV BH, 0F5H</a:t>
            </a:r>
            <a:endParaRPr lang="zh-CN" altLang="en-US" sz="2400" dirty="0"/>
          </a:p>
        </p:txBody>
      </p:sp>
      <p:sp>
        <p:nvSpPr>
          <p:cNvPr id="14" name="矩形 13"/>
          <p:cNvSpPr/>
          <p:nvPr/>
        </p:nvSpPr>
        <p:spPr>
          <a:xfrm>
            <a:off x="5671803" y="3864868"/>
            <a:ext cx="2708627" cy="461665"/>
          </a:xfrm>
          <a:prstGeom prst="rect">
            <a:avLst/>
          </a:prstGeom>
        </p:spPr>
        <p:txBody>
          <a:bodyPr wrap="none">
            <a:spAutoFit/>
          </a:bodyPr>
          <a:lstStyle/>
          <a:p>
            <a:r>
              <a:rPr lang="en-US" altLang="zh-CN" sz="2400" b="1" dirty="0">
                <a:solidFill>
                  <a:schemeClr val="bg2"/>
                </a:solidFill>
              </a:rPr>
              <a:t>=&gt;MOV CL, 0A5H</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6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460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46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autoUpdateAnimBg="0"/>
      <p:bldP spid="46084" grpId="0" autoUpdateAnimBg="0"/>
      <p:bldP spid="46088" grpId="0" animBg="1" autoUpdateAnimBg="0"/>
      <p:bldP spid="46089" grpId="0" autoUpdateAnimBg="0"/>
      <p:bldP spid="10" grpId="0"/>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57A92BE1-9414-4A0B-8587-FFA88C0FF696}" type="slidenum">
              <a:rPr lang="en-US" altLang="zh-CN" sz="1400">
                <a:solidFill>
                  <a:schemeClr val="bg2"/>
                </a:solidFill>
              </a:rPr>
              <a:pPr algn="r" eaLnBrk="1" hangingPunct="1"/>
              <a:t>38</a:t>
            </a:fld>
            <a:endParaRPr lang="en-US" altLang="zh-CN" sz="1400">
              <a:solidFill>
                <a:schemeClr val="bg2"/>
              </a:solidFill>
            </a:endParaRPr>
          </a:p>
        </p:txBody>
      </p:sp>
      <p:sp>
        <p:nvSpPr>
          <p:cNvPr id="47107" name="Rectangle 2"/>
          <p:cNvSpPr>
            <a:spLocks noChangeArrowheads="1"/>
          </p:cNvSpPr>
          <p:nvPr/>
        </p:nvSpPr>
        <p:spPr bwMode="auto">
          <a:xfrm>
            <a:off x="761773" y="476672"/>
            <a:ext cx="8001000" cy="1938992"/>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zh-CN" altLang="en-US" sz="2400" b="1" dirty="0">
                <a:solidFill>
                  <a:schemeClr val="bg2"/>
                </a:solidFill>
              </a:rPr>
              <a:t>关系运算符用来比较两个表达式的大小。比较的两个表达式必须同为常数或同一逻辑段中的变量。</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n"/>
            </a:pPr>
            <a:r>
              <a:rPr lang="zh-CN" altLang="en-US" sz="2400" b="1" dirty="0">
                <a:solidFill>
                  <a:schemeClr val="bg2"/>
                </a:solidFill>
              </a:rPr>
              <a:t>若是常量的比较，则按无符号数进行比较；若是变量的比较，则比较它们的偏移量的大小。</a:t>
            </a:r>
          </a:p>
          <a:p>
            <a:pPr marL="342900" indent="-342900" eaLnBrk="1" hangingPunct="1">
              <a:buClr>
                <a:srgbClr val="C00000"/>
              </a:buClr>
              <a:buFont typeface="Wingdings" panose="05000000000000000000" pitchFamily="2" charset="2"/>
              <a:buChar char="n"/>
            </a:pPr>
            <a:r>
              <a:rPr lang="zh-CN" altLang="en-US" sz="2400" b="1" dirty="0">
                <a:solidFill>
                  <a:schemeClr val="bg2"/>
                </a:solidFill>
              </a:rPr>
              <a:t>关系运算的结果只能是“真”（全</a:t>
            </a:r>
            <a:r>
              <a:rPr lang="en-US" altLang="zh-CN" sz="2400" b="1" dirty="0">
                <a:solidFill>
                  <a:schemeClr val="bg2"/>
                </a:solidFill>
              </a:rPr>
              <a:t>1</a:t>
            </a:r>
            <a:r>
              <a:rPr lang="zh-CN" altLang="en-US" sz="2400" b="1" dirty="0">
                <a:solidFill>
                  <a:schemeClr val="bg2"/>
                </a:solidFill>
              </a:rPr>
              <a:t>）或“假”（全</a:t>
            </a:r>
            <a:r>
              <a:rPr lang="en-US" altLang="zh-CN" sz="2400" b="1" dirty="0">
                <a:solidFill>
                  <a:schemeClr val="bg2"/>
                </a:solidFill>
              </a:rPr>
              <a:t>0</a:t>
            </a:r>
            <a:r>
              <a:rPr lang="zh-CN" altLang="en-US" sz="2400" b="1" dirty="0">
                <a:solidFill>
                  <a:schemeClr val="bg2"/>
                </a:solidFill>
              </a:rPr>
              <a:t>）</a:t>
            </a:r>
          </a:p>
        </p:txBody>
      </p:sp>
      <p:grpSp>
        <p:nvGrpSpPr>
          <p:cNvPr id="47110" name="Group 6"/>
          <p:cNvGrpSpPr>
            <a:grpSpLocks/>
          </p:cNvGrpSpPr>
          <p:nvPr/>
        </p:nvGrpSpPr>
        <p:grpSpPr bwMode="auto">
          <a:xfrm>
            <a:off x="304800" y="2927625"/>
            <a:ext cx="5059288" cy="906463"/>
            <a:chOff x="0" y="0"/>
            <a:chExt cx="5136" cy="571"/>
          </a:xfrm>
        </p:grpSpPr>
        <p:sp>
          <p:nvSpPr>
            <p:cNvPr id="47111" name="Text Box 5"/>
            <p:cNvSpPr txBox="1">
              <a:spLocks noChangeArrowheads="1"/>
            </p:cNvSpPr>
            <p:nvPr/>
          </p:nvSpPr>
          <p:spPr bwMode="auto">
            <a:xfrm>
              <a:off x="624" y="48"/>
              <a:ext cx="4512" cy="52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MOV   AX</a:t>
              </a:r>
              <a:r>
                <a:rPr lang="zh-CN" altLang="en-US" sz="2400" b="1" dirty="0">
                  <a:solidFill>
                    <a:schemeClr val="bg2"/>
                  </a:solidFill>
                </a:rPr>
                <a:t>，</a:t>
              </a:r>
              <a:r>
                <a:rPr lang="en-US" altLang="zh-CN" sz="2400" b="1" dirty="0">
                  <a:solidFill>
                    <a:schemeClr val="bg2"/>
                  </a:solidFill>
                </a:rPr>
                <a:t>0FH  EQ  1111B</a:t>
              </a:r>
              <a:br>
                <a:rPr lang="en-US" altLang="zh-CN" sz="2400" b="1" dirty="0">
                  <a:solidFill>
                    <a:schemeClr val="bg2"/>
                  </a:solidFill>
                </a:rPr>
              </a:br>
              <a:r>
                <a:rPr lang="en-US" altLang="zh-CN" sz="2400" b="1" dirty="0">
                  <a:solidFill>
                    <a:schemeClr val="bg2"/>
                  </a:solidFill>
                </a:rPr>
                <a:t>MOV   BX ,  0FH  NE  1111B</a:t>
              </a:r>
            </a:p>
          </p:txBody>
        </p:sp>
        <p:sp>
          <p:nvSpPr>
            <p:cNvPr id="47112" name="Text Box 6"/>
            <p:cNvSpPr txBox="1">
              <a:spLocks noChangeArrowheads="1"/>
            </p:cNvSpPr>
            <p:nvPr/>
          </p:nvSpPr>
          <p:spPr bwMode="auto">
            <a:xfrm>
              <a:off x="0" y="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a:t>
              </a:r>
              <a:r>
                <a:rPr lang="en-US" altLang="zh-CN" sz="2400" b="1" dirty="0">
                  <a:solidFill>
                    <a:schemeClr val="bg2"/>
                  </a:solidFill>
                </a:rPr>
                <a:t>1</a:t>
              </a:r>
              <a:r>
                <a:rPr lang="zh-CN" altLang="en-US" sz="2400" b="1" dirty="0">
                  <a:solidFill>
                    <a:schemeClr val="bg2"/>
                  </a:solidFill>
                </a:rPr>
                <a:t>：</a:t>
              </a:r>
            </a:p>
          </p:txBody>
        </p:sp>
      </p:grpSp>
      <p:sp>
        <p:nvSpPr>
          <p:cNvPr id="47113" name="Text Box 7"/>
          <p:cNvSpPr txBox="1">
            <a:spLocks noChangeArrowheads="1"/>
          </p:cNvSpPr>
          <p:nvPr/>
        </p:nvSpPr>
        <p:spPr bwMode="auto">
          <a:xfrm>
            <a:off x="1314450" y="4299225"/>
            <a:ext cx="4918075"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VAR    DW   NUM  LT  0ABH</a:t>
            </a:r>
          </a:p>
        </p:txBody>
      </p:sp>
      <p:sp>
        <p:nvSpPr>
          <p:cNvPr id="47114" name="Text Box 9"/>
          <p:cNvSpPr txBox="1">
            <a:spLocks noChangeArrowheads="1"/>
          </p:cNvSpPr>
          <p:nvPr/>
        </p:nvSpPr>
        <p:spPr bwMode="auto">
          <a:xfrm>
            <a:off x="684213" y="5019950"/>
            <a:ext cx="78057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该语句在汇编时，根据符号常量</a:t>
            </a:r>
            <a:r>
              <a:rPr lang="en-US" altLang="zh-CN" sz="2400" b="1" dirty="0">
                <a:solidFill>
                  <a:schemeClr val="bg2"/>
                </a:solidFill>
              </a:rPr>
              <a:t>NUM</a:t>
            </a:r>
            <a:r>
              <a:rPr lang="zh-CN" altLang="en-US" sz="2400" b="1" dirty="0">
                <a:solidFill>
                  <a:schemeClr val="bg2"/>
                </a:solidFill>
              </a:rPr>
              <a:t>的大小来决定</a:t>
            </a:r>
            <a:r>
              <a:rPr lang="en-US" altLang="zh-CN" sz="2400" b="1" dirty="0">
                <a:solidFill>
                  <a:schemeClr val="bg2"/>
                </a:solidFill>
              </a:rPr>
              <a:t>VAR</a:t>
            </a:r>
            <a:r>
              <a:rPr lang="zh-CN" altLang="en-US" sz="2400" b="1" dirty="0">
                <a:solidFill>
                  <a:schemeClr val="bg2"/>
                </a:solidFill>
              </a:rPr>
              <a:t>存储单元的值，当</a:t>
            </a:r>
            <a:r>
              <a:rPr lang="en-US" altLang="zh-CN" sz="2400" b="1" dirty="0">
                <a:solidFill>
                  <a:schemeClr val="bg2"/>
                </a:solidFill>
              </a:rPr>
              <a:t>NUM&lt;0ABH</a:t>
            </a:r>
            <a:r>
              <a:rPr lang="zh-CN" altLang="en-US" sz="2400" b="1" dirty="0">
                <a:solidFill>
                  <a:schemeClr val="bg2"/>
                </a:solidFill>
              </a:rPr>
              <a:t>时，则变量</a:t>
            </a:r>
            <a:r>
              <a:rPr lang="en-US" altLang="zh-CN" sz="2400" b="1" dirty="0">
                <a:solidFill>
                  <a:schemeClr val="bg2"/>
                </a:solidFill>
              </a:rPr>
              <a:t>VAR</a:t>
            </a:r>
            <a:r>
              <a:rPr lang="zh-CN" altLang="en-US" sz="2400" b="1" dirty="0">
                <a:solidFill>
                  <a:schemeClr val="bg2"/>
                </a:solidFill>
              </a:rPr>
              <a:t>的内容为0</a:t>
            </a:r>
            <a:r>
              <a:rPr lang="en-US" altLang="zh-CN" sz="2400" b="1" dirty="0">
                <a:solidFill>
                  <a:schemeClr val="bg2"/>
                </a:solidFill>
              </a:rPr>
              <a:t>FFFFH</a:t>
            </a:r>
            <a:r>
              <a:rPr lang="zh-CN" altLang="en-US" sz="2400" b="1" dirty="0">
                <a:solidFill>
                  <a:schemeClr val="bg2"/>
                </a:solidFill>
              </a:rPr>
              <a:t>，否则</a:t>
            </a:r>
            <a:r>
              <a:rPr lang="en-US" altLang="zh-CN" sz="2400" b="1" dirty="0">
                <a:solidFill>
                  <a:schemeClr val="bg2"/>
                </a:solidFill>
              </a:rPr>
              <a:t>VAR</a:t>
            </a:r>
            <a:r>
              <a:rPr lang="zh-CN" altLang="en-US" sz="2400" b="1" dirty="0">
                <a:solidFill>
                  <a:schemeClr val="bg2"/>
                </a:solidFill>
              </a:rPr>
              <a:t>的内容为0。</a:t>
            </a:r>
          </a:p>
        </p:txBody>
      </p:sp>
      <p:sp>
        <p:nvSpPr>
          <p:cNvPr id="47115" name="Text Box 12"/>
          <p:cNvSpPr txBox="1">
            <a:spLocks noChangeArrowheads="1"/>
          </p:cNvSpPr>
          <p:nvPr/>
        </p:nvSpPr>
        <p:spPr bwMode="auto">
          <a:xfrm>
            <a:off x="457200" y="4299225"/>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a:t>
            </a:r>
            <a:r>
              <a:rPr lang="en-US" altLang="zh-CN" sz="2400" b="1">
                <a:solidFill>
                  <a:schemeClr val="bg2"/>
                </a:solidFill>
              </a:rPr>
              <a:t>2</a:t>
            </a:r>
          </a:p>
        </p:txBody>
      </p:sp>
      <p:sp>
        <p:nvSpPr>
          <p:cNvPr id="2" name="文本框 1"/>
          <p:cNvSpPr txBox="1"/>
          <p:nvPr/>
        </p:nvSpPr>
        <p:spPr>
          <a:xfrm>
            <a:off x="5287095" y="2996952"/>
            <a:ext cx="3172693" cy="461665"/>
          </a:xfrm>
          <a:prstGeom prst="rect">
            <a:avLst/>
          </a:prstGeom>
          <a:noFill/>
        </p:spPr>
        <p:txBody>
          <a:bodyPr wrap="square" rtlCol="0">
            <a:spAutoFit/>
          </a:bodyPr>
          <a:lstStyle/>
          <a:p>
            <a:r>
              <a:rPr lang="en-US" altLang="zh-CN" sz="2400" b="1" dirty="0">
                <a:solidFill>
                  <a:schemeClr val="bg2"/>
                </a:solidFill>
              </a:rPr>
              <a:t>=&gt;MOV  AX ,0FFFFH</a:t>
            </a:r>
            <a:endParaRPr lang="zh-CN" altLang="en-US" sz="2400" dirty="0"/>
          </a:p>
        </p:txBody>
      </p:sp>
      <p:sp>
        <p:nvSpPr>
          <p:cNvPr id="3" name="文本框 2"/>
          <p:cNvSpPr txBox="1"/>
          <p:nvPr/>
        </p:nvSpPr>
        <p:spPr>
          <a:xfrm>
            <a:off x="5277658" y="3372423"/>
            <a:ext cx="2483768" cy="461665"/>
          </a:xfrm>
          <a:prstGeom prst="rect">
            <a:avLst/>
          </a:prstGeom>
          <a:noFill/>
        </p:spPr>
        <p:txBody>
          <a:bodyPr wrap="square" rtlCol="0">
            <a:spAutoFit/>
          </a:bodyPr>
          <a:lstStyle/>
          <a:p>
            <a:r>
              <a:rPr lang="en-US" altLang="zh-CN" sz="2400" b="1" dirty="0">
                <a:solidFill>
                  <a:schemeClr val="bg2"/>
                </a:solidFill>
              </a:rPr>
              <a:t>=&gt;MOV   BX, 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71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7113"/>
                                        </p:tgtEl>
                                        <p:attrNameLst>
                                          <p:attrName>style.visibility</p:attrName>
                                        </p:attrNameLst>
                                      </p:cBhvr>
                                      <p:to>
                                        <p:strVal val="visible"/>
                                      </p:to>
                                    </p:set>
                                    <p:anim calcmode="lin" valueType="num">
                                      <p:cBhvr additive="base">
                                        <p:cTn id="33" dur="500" fill="hold"/>
                                        <p:tgtEl>
                                          <p:spTgt spid="47113"/>
                                        </p:tgtEl>
                                        <p:attrNameLst>
                                          <p:attrName>ppt_x</p:attrName>
                                        </p:attrNameLst>
                                      </p:cBhvr>
                                      <p:tavLst>
                                        <p:tav tm="0">
                                          <p:val>
                                            <p:strVal val="#ppt_x"/>
                                          </p:val>
                                        </p:tav>
                                        <p:tav tm="100000">
                                          <p:val>
                                            <p:strVal val="#ppt_x"/>
                                          </p:val>
                                        </p:tav>
                                      </p:tavLst>
                                    </p:anim>
                                    <p:anim calcmode="lin" valueType="num">
                                      <p:cBhvr additive="base">
                                        <p:cTn id="34" dur="500" fill="hold"/>
                                        <p:tgtEl>
                                          <p:spTgt spid="471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7115"/>
                                        </p:tgtEl>
                                        <p:attrNameLst>
                                          <p:attrName>style.visibility</p:attrName>
                                        </p:attrNameLst>
                                      </p:cBhvr>
                                      <p:to>
                                        <p:strVal val="visible"/>
                                      </p:to>
                                    </p:set>
                                    <p:anim calcmode="lin" valueType="num">
                                      <p:cBhvr additive="base">
                                        <p:cTn id="37" dur="500" fill="hold"/>
                                        <p:tgtEl>
                                          <p:spTgt spid="47115"/>
                                        </p:tgtEl>
                                        <p:attrNameLst>
                                          <p:attrName>ppt_x</p:attrName>
                                        </p:attrNameLst>
                                      </p:cBhvr>
                                      <p:tavLst>
                                        <p:tav tm="0">
                                          <p:val>
                                            <p:strVal val="#ppt_x"/>
                                          </p:val>
                                        </p:tav>
                                        <p:tav tm="100000">
                                          <p:val>
                                            <p:strVal val="#ppt_x"/>
                                          </p:val>
                                        </p:tav>
                                      </p:tavLst>
                                    </p:anim>
                                    <p:anim calcmode="lin" valueType="num">
                                      <p:cBhvr additive="base">
                                        <p:cTn id="38" dur="500" fill="hold"/>
                                        <p:tgtEl>
                                          <p:spTgt spid="471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7114"/>
                                        </p:tgtEl>
                                        <p:attrNameLst>
                                          <p:attrName>style.visibility</p:attrName>
                                        </p:attrNameLst>
                                      </p:cBhvr>
                                      <p:to>
                                        <p:strVal val="visible"/>
                                      </p:to>
                                    </p:set>
                                    <p:animEffect transition="in" filter="box(out)">
                                      <p:cBhvr>
                                        <p:cTn id="43"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autoUpdateAnimBg="0"/>
      <p:bldP spid="47113" grpId="0" animBg="1" autoUpdateAnimBg="0"/>
      <p:bldP spid="47114" grpId="0" autoUpdateAnimBg="0"/>
      <p:bldP spid="47115" grpId="0" autoUpdateAnimBg="0"/>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noChangeArrowheads="1"/>
          </p:cNvSpPr>
          <p:nvPr/>
        </p:nvSpPr>
        <p:spPr bwMode="auto">
          <a:xfrm>
            <a:off x="8420894" y="6350396"/>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FD9F8F84-9BC6-404D-9000-AC419BCDE419}" type="slidenum">
              <a:rPr lang="en-US" altLang="zh-CN" sz="1400">
                <a:solidFill>
                  <a:schemeClr val="bg2"/>
                </a:solidFill>
              </a:rPr>
              <a:pPr algn="r" eaLnBrk="1" hangingPunct="1"/>
              <a:t>39</a:t>
            </a:fld>
            <a:endParaRPr lang="en-US" altLang="zh-CN" sz="1400">
              <a:solidFill>
                <a:schemeClr val="bg2"/>
              </a:solidFill>
            </a:endParaRPr>
          </a:p>
        </p:txBody>
      </p:sp>
      <p:sp>
        <p:nvSpPr>
          <p:cNvPr id="48131" name="Rectangle 2"/>
          <p:cNvSpPr>
            <a:spLocks noChangeArrowheads="1"/>
          </p:cNvSpPr>
          <p:nvPr/>
        </p:nvSpPr>
        <p:spPr bwMode="auto">
          <a:xfrm>
            <a:off x="2590800" y="533400"/>
            <a:ext cx="3405188"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四、数值返回运算符</a:t>
            </a:r>
          </a:p>
        </p:txBody>
      </p:sp>
      <p:sp>
        <p:nvSpPr>
          <p:cNvPr id="48132" name="Rectangle 3"/>
          <p:cNvSpPr>
            <a:spLocks noChangeArrowheads="1"/>
          </p:cNvSpPr>
          <p:nvPr/>
        </p:nvSpPr>
        <p:spPr bwMode="auto">
          <a:xfrm>
            <a:off x="533400" y="1052736"/>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该类运算符有</a:t>
            </a:r>
            <a:r>
              <a:rPr lang="en-US" altLang="zh-CN" sz="2400" b="1" dirty="0">
                <a:solidFill>
                  <a:schemeClr val="bg2"/>
                </a:solidFill>
              </a:rPr>
              <a:t>5</a:t>
            </a:r>
            <a:r>
              <a:rPr lang="zh-CN" altLang="en-US" sz="2400" b="1" dirty="0">
                <a:solidFill>
                  <a:schemeClr val="bg2"/>
                </a:solidFill>
              </a:rPr>
              <a:t>个，它们将变量或标号的某些特征值或存储单元地址的一部分提取出来。</a:t>
            </a:r>
          </a:p>
        </p:txBody>
      </p:sp>
      <p:sp>
        <p:nvSpPr>
          <p:cNvPr id="48133" name="Rectangle 4"/>
          <p:cNvSpPr>
            <a:spLocks noChangeArrowheads="1"/>
          </p:cNvSpPr>
          <p:nvPr/>
        </p:nvSpPr>
        <p:spPr bwMode="auto">
          <a:xfrm>
            <a:off x="1752600" y="2729136"/>
            <a:ext cx="4599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取变量或标号所在段的段基址。</a:t>
            </a:r>
          </a:p>
        </p:txBody>
      </p:sp>
      <p:sp>
        <p:nvSpPr>
          <p:cNvPr id="48134" name="Rectangle 5"/>
          <p:cNvSpPr>
            <a:spLocks noChangeArrowheads="1"/>
          </p:cNvSpPr>
          <p:nvPr/>
        </p:nvSpPr>
        <p:spPr bwMode="auto">
          <a:xfrm>
            <a:off x="609600" y="2119536"/>
            <a:ext cx="194627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1.SEG</a:t>
            </a:r>
            <a:r>
              <a:rPr lang="zh-CN" altLang="en-US" sz="2400" b="1" dirty="0">
                <a:solidFill>
                  <a:schemeClr val="hlink"/>
                </a:solidFill>
              </a:rPr>
              <a:t>运算符</a:t>
            </a:r>
          </a:p>
        </p:txBody>
      </p:sp>
      <p:grpSp>
        <p:nvGrpSpPr>
          <p:cNvPr id="48135" name="Group 7"/>
          <p:cNvGrpSpPr>
            <a:grpSpLocks/>
          </p:cNvGrpSpPr>
          <p:nvPr/>
        </p:nvGrpSpPr>
        <p:grpSpPr bwMode="auto">
          <a:xfrm>
            <a:off x="0" y="3934842"/>
            <a:ext cx="4343400" cy="2384425"/>
            <a:chOff x="0" y="0"/>
            <a:chExt cx="2736" cy="1502"/>
          </a:xfrm>
        </p:grpSpPr>
        <p:sp>
          <p:nvSpPr>
            <p:cNvPr id="48136" name="Text Box 6"/>
            <p:cNvSpPr txBox="1">
              <a:spLocks noChangeArrowheads="1"/>
            </p:cNvSpPr>
            <p:nvPr/>
          </p:nvSpPr>
          <p:spPr bwMode="auto">
            <a:xfrm>
              <a:off x="624" y="48"/>
              <a:ext cx="2112" cy="1454"/>
            </a:xfrm>
            <a:prstGeom prst="rect">
              <a:avLst/>
            </a:prstGeom>
            <a:noFill/>
            <a:ln w="38100"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DATA  SEGMENT </a:t>
              </a:r>
              <a:br>
                <a:rPr lang="en-US" altLang="zh-CN" sz="2400" b="1" dirty="0">
                  <a:solidFill>
                    <a:schemeClr val="bg2"/>
                  </a:solidFill>
                </a:rPr>
              </a:br>
              <a:r>
                <a:rPr lang="en-US" altLang="zh-CN" sz="2400" b="1" dirty="0">
                  <a:solidFill>
                    <a:schemeClr val="bg2"/>
                  </a:solidFill>
                </a:rPr>
                <a:t>  K1   DW  1</a:t>
              </a:r>
              <a:r>
                <a:rPr lang="zh-CN" altLang="en-US" sz="2400" b="1" dirty="0">
                  <a:solidFill>
                    <a:schemeClr val="bg2"/>
                  </a:solidFill>
                </a:rPr>
                <a:t>，</a:t>
              </a:r>
              <a:r>
                <a:rPr lang="en-US" altLang="zh-CN" sz="2400" b="1" dirty="0">
                  <a:solidFill>
                    <a:schemeClr val="bg2"/>
                  </a:solidFill>
                </a:rPr>
                <a:t>2</a:t>
              </a:r>
              <a:br>
                <a:rPr lang="en-US" altLang="zh-CN" sz="2400" b="1" dirty="0">
                  <a:solidFill>
                    <a:schemeClr val="bg2"/>
                  </a:solidFill>
                </a:rPr>
              </a:br>
              <a:r>
                <a:rPr lang="en-US" altLang="zh-CN" sz="2400" b="1" dirty="0">
                  <a:solidFill>
                    <a:schemeClr val="bg2"/>
                  </a:solidFill>
                </a:rPr>
                <a:t>  K2   DW  3</a:t>
              </a:r>
              <a:r>
                <a:rPr lang="zh-CN" altLang="en-US" sz="2400" b="1" dirty="0">
                  <a:solidFill>
                    <a:schemeClr val="bg2"/>
                  </a:solidFill>
                </a:rPr>
                <a:t>，</a:t>
              </a:r>
              <a:r>
                <a:rPr lang="en-US" altLang="zh-CN" sz="2400" b="1" dirty="0">
                  <a:solidFill>
                    <a:schemeClr val="bg2"/>
                  </a:solidFill>
                </a:rPr>
                <a:t>4</a:t>
              </a:r>
              <a:br>
                <a:rPr lang="en-US" altLang="zh-CN" sz="2400" b="1" dirty="0">
                  <a:solidFill>
                    <a:schemeClr val="bg2"/>
                  </a:solidFill>
                </a:rPr>
              </a:br>
              <a:r>
                <a:rPr lang="en-US" altLang="zh-CN" sz="2400" b="1" dirty="0">
                  <a:solidFill>
                    <a:schemeClr val="bg2"/>
                  </a:solidFill>
                </a:rPr>
                <a:t>        ……</a:t>
              </a:r>
              <a:br>
                <a:rPr lang="en-US" altLang="zh-CN" sz="2400" b="1" dirty="0">
                  <a:solidFill>
                    <a:schemeClr val="bg2"/>
                  </a:solidFill>
                </a:rPr>
              </a:br>
              <a:r>
                <a:rPr lang="en-US" altLang="zh-CN" sz="2400" b="1" dirty="0">
                  <a:solidFill>
                    <a:schemeClr val="bg2"/>
                  </a:solidFill>
                </a:rPr>
                <a:t> MOV   AX , SEG   K1</a:t>
              </a:r>
              <a:br>
                <a:rPr lang="en-US" altLang="zh-CN" sz="2400" b="1" dirty="0">
                  <a:solidFill>
                    <a:schemeClr val="bg2"/>
                  </a:solidFill>
                </a:rPr>
              </a:br>
              <a:r>
                <a:rPr lang="en-US" altLang="zh-CN" sz="2400" b="1" dirty="0">
                  <a:solidFill>
                    <a:schemeClr val="bg2"/>
                  </a:solidFill>
                </a:rPr>
                <a:t> MOV   BX ,  SEG  K2</a:t>
              </a:r>
            </a:p>
          </p:txBody>
        </p:sp>
        <p:sp>
          <p:nvSpPr>
            <p:cNvPr id="48137" name="Text Box 7"/>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例如：</a:t>
              </a:r>
            </a:p>
          </p:txBody>
        </p:sp>
      </p:grpSp>
      <p:grpSp>
        <p:nvGrpSpPr>
          <p:cNvPr id="48138" name="Group 10"/>
          <p:cNvGrpSpPr>
            <a:grpSpLocks/>
          </p:cNvGrpSpPr>
          <p:nvPr/>
        </p:nvGrpSpPr>
        <p:grpSpPr bwMode="auto">
          <a:xfrm>
            <a:off x="4317206" y="3931568"/>
            <a:ext cx="4787900" cy="2316163"/>
            <a:chOff x="0" y="0"/>
            <a:chExt cx="2880" cy="1451"/>
          </a:xfrm>
        </p:grpSpPr>
        <p:sp>
          <p:nvSpPr>
            <p:cNvPr id="48139" name="Text Box 8"/>
            <p:cNvSpPr txBox="1">
              <a:spLocks noChangeArrowheads="1"/>
            </p:cNvSpPr>
            <p:nvPr/>
          </p:nvSpPr>
          <p:spPr bwMode="auto">
            <a:xfrm>
              <a:off x="0" y="0"/>
              <a:ext cx="2880"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设</a:t>
              </a:r>
              <a:r>
                <a:rPr lang="en-US" altLang="zh-CN" sz="2400" b="1" dirty="0">
                  <a:solidFill>
                    <a:schemeClr val="bg2"/>
                  </a:solidFill>
                </a:rPr>
                <a:t>DATA</a:t>
              </a:r>
              <a:r>
                <a:rPr lang="zh-CN" altLang="en-US" sz="2400" b="1" dirty="0">
                  <a:solidFill>
                    <a:schemeClr val="bg2"/>
                  </a:solidFill>
                </a:rPr>
                <a:t>逻辑段的段基址为</a:t>
              </a:r>
              <a:r>
                <a:rPr lang="en-US" altLang="zh-CN" sz="2400" b="1" dirty="0">
                  <a:solidFill>
                    <a:schemeClr val="bg2"/>
                  </a:solidFill>
                </a:rPr>
                <a:t>1FFEH</a:t>
              </a:r>
              <a:r>
                <a:rPr lang="zh-CN" altLang="en-US" sz="2400" b="1" dirty="0">
                  <a:solidFill>
                    <a:schemeClr val="bg2"/>
                  </a:solidFill>
                </a:rPr>
                <a:t>，则两条传送指令将被汇编为：</a:t>
              </a:r>
            </a:p>
          </p:txBody>
        </p:sp>
        <p:sp>
          <p:nvSpPr>
            <p:cNvPr id="48140" name="Text Box 9"/>
            <p:cNvSpPr txBox="1">
              <a:spLocks noChangeArrowheads="1"/>
            </p:cNvSpPr>
            <p:nvPr/>
          </p:nvSpPr>
          <p:spPr bwMode="auto">
            <a:xfrm>
              <a:off x="384" y="912"/>
              <a:ext cx="1920" cy="539"/>
            </a:xfrm>
            <a:prstGeom prst="rect">
              <a:avLst/>
            </a:prstGeom>
            <a:noFill/>
            <a:ln w="38100"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MOV   AX </a:t>
              </a:r>
              <a:r>
                <a:rPr lang="zh-CN" altLang="en-US" sz="2400" b="1">
                  <a:solidFill>
                    <a:schemeClr val="bg2"/>
                  </a:solidFill>
                </a:rPr>
                <a:t>，</a:t>
              </a:r>
              <a:r>
                <a:rPr lang="en-US" altLang="zh-CN" sz="2400" b="1">
                  <a:solidFill>
                    <a:schemeClr val="bg2"/>
                  </a:solidFill>
                </a:rPr>
                <a:t>1FFEH</a:t>
              </a:r>
              <a:br>
                <a:rPr lang="en-US" altLang="zh-CN" sz="2400" b="1">
                  <a:solidFill>
                    <a:schemeClr val="bg2"/>
                  </a:solidFill>
                </a:rPr>
              </a:br>
              <a:r>
                <a:rPr lang="en-US" altLang="zh-CN" sz="2400" b="1">
                  <a:solidFill>
                    <a:schemeClr val="bg2"/>
                  </a:solidFill>
                </a:rPr>
                <a:t>MOV    BX </a:t>
              </a:r>
              <a:r>
                <a:rPr lang="zh-CN" altLang="en-US" sz="2400" b="1">
                  <a:solidFill>
                    <a:schemeClr val="bg2"/>
                  </a:solidFill>
                </a:rPr>
                <a:t>，</a:t>
              </a:r>
              <a:r>
                <a:rPr lang="en-US" altLang="zh-CN" sz="2400" b="1">
                  <a:solidFill>
                    <a:schemeClr val="bg2"/>
                  </a:solidFill>
                </a:rPr>
                <a:t>1FFEH</a:t>
              </a:r>
            </a:p>
          </p:txBody>
        </p:sp>
      </p:grpSp>
      <p:sp>
        <p:nvSpPr>
          <p:cNvPr id="48141" name="Rectangle 10"/>
          <p:cNvSpPr>
            <a:spLocks noChangeArrowheads="1"/>
          </p:cNvSpPr>
          <p:nvPr/>
        </p:nvSpPr>
        <p:spPr bwMode="auto">
          <a:xfrm>
            <a:off x="827088" y="2729136"/>
            <a:ext cx="93662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作用</a:t>
            </a:r>
            <a:r>
              <a:rPr lang="en-US" altLang="zh-CN" sz="2400" b="1" dirty="0">
                <a:solidFill>
                  <a:schemeClr val="hlink"/>
                </a:solidFill>
              </a:rPr>
              <a:t>:</a:t>
            </a:r>
          </a:p>
        </p:txBody>
      </p:sp>
      <p:sp>
        <p:nvSpPr>
          <p:cNvPr id="2" name="文本框 1"/>
          <p:cNvSpPr txBox="1"/>
          <p:nvPr/>
        </p:nvSpPr>
        <p:spPr>
          <a:xfrm>
            <a:off x="533400" y="3330352"/>
            <a:ext cx="8359080" cy="461665"/>
          </a:xfrm>
          <a:prstGeom prst="rect">
            <a:avLst/>
          </a:prstGeom>
          <a:noFill/>
          <a:ln w="38100">
            <a:solidFill>
              <a:srgbClr val="FF0000"/>
            </a:solidFill>
          </a:ln>
        </p:spPr>
        <p:txBody>
          <a:bodyPr wrap="square" rtlCol="0">
            <a:spAutoFit/>
          </a:bodyPr>
          <a:lstStyle/>
          <a:p>
            <a:r>
              <a:rPr lang="zh-CN" altLang="en-US" sz="2400" b="1" dirty="0">
                <a:solidFill>
                  <a:srgbClr val="0066FF"/>
                </a:solidFill>
              </a:rPr>
              <a:t>该运算符为</a:t>
            </a:r>
            <a:r>
              <a:rPr lang="en-US" altLang="zh-CN" sz="2400" b="1" dirty="0">
                <a:solidFill>
                  <a:srgbClr val="0066FF"/>
                </a:solidFill>
              </a:rPr>
              <a:t>16</a:t>
            </a:r>
            <a:r>
              <a:rPr lang="zh-CN" altLang="en-US" sz="2400" b="1" dirty="0">
                <a:solidFill>
                  <a:srgbClr val="0066FF"/>
                </a:solidFill>
              </a:rPr>
              <a:t>位机或实模式下可用，在</a:t>
            </a:r>
            <a:r>
              <a:rPr lang="en-US" altLang="zh-CN" sz="2400" b="1" dirty="0">
                <a:solidFill>
                  <a:srgbClr val="0066FF"/>
                </a:solidFill>
              </a:rPr>
              <a:t>32</a:t>
            </a:r>
            <a:r>
              <a:rPr lang="zh-CN" altLang="en-US" sz="2400" b="1" dirty="0">
                <a:solidFill>
                  <a:srgbClr val="0066FF"/>
                </a:solidFill>
              </a:rPr>
              <a:t>位模式中不能使用！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41"/>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4813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81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P spid="48132" grpId="0" autoUpdateAnimBg="0"/>
      <p:bldP spid="48133" grpId="0" autoUpdateAnimBg="0"/>
      <p:bldP spid="48134" grpId="0" animBg="1" autoUpdateAnimBg="0"/>
      <p:bldP spid="48141" grpId="0" animBg="1" autoUpdateAnimBg="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2CEF98CD-205F-43AC-87A8-4CAB2766ED55}" type="slidenum">
              <a:rPr lang="en-US" altLang="zh-CN" sz="1400">
                <a:solidFill>
                  <a:schemeClr val="bg2"/>
                </a:solidFill>
              </a:rPr>
              <a:pPr algn="r" eaLnBrk="1" hangingPunct="1"/>
              <a:t>4</a:t>
            </a:fld>
            <a:endParaRPr lang="en-US" altLang="zh-CN" sz="1400" dirty="0">
              <a:solidFill>
                <a:schemeClr val="bg2"/>
              </a:solidFill>
            </a:endParaRPr>
          </a:p>
        </p:txBody>
      </p:sp>
      <p:sp>
        <p:nvSpPr>
          <p:cNvPr id="6147" name="Rectangle 2"/>
          <p:cNvSpPr>
            <a:spLocks noChangeArrowheads="1"/>
          </p:cNvSpPr>
          <p:nvPr/>
        </p:nvSpPr>
        <p:spPr bwMode="auto">
          <a:xfrm>
            <a:off x="220662" y="1764099"/>
            <a:ext cx="8791574" cy="3200876"/>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lnSpc>
                <a:spcPct val="150000"/>
              </a:lnSpc>
              <a:buClr>
                <a:srgbClr val="C00000"/>
              </a:buClr>
              <a:buFont typeface="Wingdings" panose="05000000000000000000" pitchFamily="2" charset="2"/>
              <a:buChar char="u"/>
            </a:pPr>
            <a:r>
              <a:rPr lang="zh-CN" altLang="en-US" sz="2400" b="1" dirty="0">
                <a:solidFill>
                  <a:srgbClr val="FF0000"/>
                </a:solidFill>
              </a:rPr>
              <a:t>指令助记符</a:t>
            </a:r>
            <a:r>
              <a:rPr lang="zh-CN" altLang="en-US" sz="2400" b="1" dirty="0">
                <a:solidFill>
                  <a:schemeClr val="bg2"/>
                </a:solidFill>
              </a:rPr>
              <a:t>和</a:t>
            </a:r>
            <a:r>
              <a:rPr lang="zh-CN" altLang="en-US" sz="2400" b="1" dirty="0">
                <a:solidFill>
                  <a:srgbClr val="FF0000"/>
                </a:solidFill>
              </a:rPr>
              <a:t>操作数</a:t>
            </a:r>
            <a:r>
              <a:rPr lang="zh-CN" altLang="en-US" sz="2400" b="1" dirty="0">
                <a:solidFill>
                  <a:schemeClr val="bg2"/>
                </a:solidFill>
              </a:rPr>
              <a:t>两个字段就是前面介绍的指令</a:t>
            </a:r>
            <a:endParaRPr lang="en-US" altLang="zh-CN" sz="2400" b="1" dirty="0">
              <a:solidFill>
                <a:schemeClr val="bg2"/>
              </a:solidFill>
            </a:endParaRPr>
          </a:p>
          <a:p>
            <a:pPr marL="457200" indent="-457200" eaLnBrk="1" hangingPunct="1">
              <a:spcAft>
                <a:spcPts val="1200"/>
              </a:spcAft>
              <a:buClr>
                <a:srgbClr val="C00000"/>
              </a:buClr>
              <a:buFont typeface="Wingdings" panose="05000000000000000000" pitchFamily="2" charset="2"/>
              <a:buChar char="u"/>
            </a:pPr>
            <a:r>
              <a:rPr lang="zh-CN" altLang="en-US" sz="2400" b="1" dirty="0">
                <a:solidFill>
                  <a:srgbClr val="FF0000"/>
                </a:solidFill>
              </a:rPr>
              <a:t>标号</a:t>
            </a:r>
            <a:r>
              <a:rPr lang="zh-CN" altLang="en-US" sz="2400" b="1" dirty="0">
                <a:solidFill>
                  <a:schemeClr val="bg2"/>
                </a:solidFill>
              </a:rPr>
              <a:t>是可选字段，后面必须跟“：”。主要用于控制程序执行顺序。</a:t>
            </a:r>
            <a:endParaRPr lang="en-US" altLang="zh-CN" sz="2400" b="1" dirty="0">
              <a:solidFill>
                <a:schemeClr val="bg2"/>
              </a:solidFill>
            </a:endParaRPr>
          </a:p>
          <a:p>
            <a:pPr marL="457200" indent="-457200" eaLnBrk="1" hangingPunct="1">
              <a:lnSpc>
                <a:spcPct val="150000"/>
              </a:lnSpc>
              <a:buClr>
                <a:srgbClr val="C00000"/>
              </a:buClr>
              <a:buFont typeface="Wingdings" panose="05000000000000000000" pitchFamily="2" charset="2"/>
              <a:buChar char="u"/>
            </a:pPr>
            <a:r>
              <a:rPr lang="zh-CN" altLang="en-US" sz="2400" b="1" dirty="0">
                <a:solidFill>
                  <a:srgbClr val="FF0000"/>
                </a:solidFill>
              </a:rPr>
              <a:t>注释字段</a:t>
            </a:r>
            <a:r>
              <a:rPr lang="zh-CN" altLang="en-US" sz="2400" b="1" dirty="0">
                <a:solidFill>
                  <a:schemeClr val="bg2"/>
                </a:solidFill>
              </a:rPr>
              <a:t>为可选项，该字段以分号“</a:t>
            </a:r>
            <a:r>
              <a:rPr lang="en-US" altLang="zh-CN" sz="2400" b="1" dirty="0">
                <a:solidFill>
                  <a:schemeClr val="bg2"/>
                </a:solidFill>
              </a:rPr>
              <a:t>;”</a:t>
            </a:r>
            <a:r>
              <a:rPr lang="zh-CN" altLang="en-US" sz="2400" b="1" dirty="0">
                <a:solidFill>
                  <a:schemeClr val="bg2"/>
                </a:solidFill>
              </a:rPr>
              <a:t>开始。</a:t>
            </a:r>
            <a:endParaRPr lang="en-US" altLang="zh-CN" sz="2400" b="1" dirty="0">
              <a:solidFill>
                <a:schemeClr val="bg2"/>
              </a:solidFill>
            </a:endParaRPr>
          </a:p>
          <a:p>
            <a:pPr marL="1200150" lvl="1" indent="-457200" eaLnBrk="1" hangingPunct="1">
              <a:lnSpc>
                <a:spcPct val="150000"/>
              </a:lnSpc>
              <a:buClr>
                <a:srgbClr val="C00000"/>
              </a:buClr>
              <a:buFont typeface="Wingdings" panose="05000000000000000000" pitchFamily="2" charset="2"/>
              <a:buChar char="ü"/>
            </a:pPr>
            <a:r>
              <a:rPr lang="zh-CN" altLang="en-US" sz="2400" b="1" dirty="0">
                <a:solidFill>
                  <a:schemeClr val="bg2"/>
                </a:solidFill>
              </a:rPr>
              <a:t>它不会产生机器目标代码，不影响程序的功能。</a:t>
            </a:r>
            <a:endParaRPr lang="en-US" altLang="zh-CN" sz="2400" b="1" dirty="0">
              <a:solidFill>
                <a:schemeClr val="bg2"/>
              </a:solidFill>
            </a:endParaRPr>
          </a:p>
          <a:p>
            <a:pPr marL="1200150" lvl="1" indent="-457200" eaLnBrk="1" hangingPunct="1">
              <a:lnSpc>
                <a:spcPct val="150000"/>
              </a:lnSpc>
              <a:buClr>
                <a:srgbClr val="C00000"/>
              </a:buClr>
              <a:buFont typeface="Wingdings" panose="05000000000000000000" pitchFamily="2" charset="2"/>
              <a:buChar char="ü"/>
            </a:pPr>
            <a:r>
              <a:rPr lang="zh-CN" altLang="en-US" sz="2400" b="1" dirty="0">
                <a:solidFill>
                  <a:schemeClr val="bg2"/>
                </a:solidFill>
              </a:rPr>
              <a:t>注释可以加在指令的后面，也可以是整个语句行。</a:t>
            </a:r>
          </a:p>
        </p:txBody>
      </p:sp>
      <p:grpSp>
        <p:nvGrpSpPr>
          <p:cNvPr id="6152" name="Group 8"/>
          <p:cNvGrpSpPr>
            <a:grpSpLocks/>
          </p:cNvGrpSpPr>
          <p:nvPr/>
        </p:nvGrpSpPr>
        <p:grpSpPr bwMode="auto">
          <a:xfrm>
            <a:off x="146050" y="116632"/>
            <a:ext cx="8764587" cy="1362076"/>
            <a:chOff x="0" y="0"/>
            <a:chExt cx="5521" cy="864"/>
          </a:xfrm>
        </p:grpSpPr>
        <p:sp>
          <p:nvSpPr>
            <p:cNvPr id="6153" name="Rectangle 8"/>
            <p:cNvSpPr>
              <a:spLocks noChangeArrowheads="1"/>
            </p:cNvSpPr>
            <p:nvPr/>
          </p:nvSpPr>
          <p:spPr bwMode="auto">
            <a:xfrm>
              <a:off x="246" y="432"/>
              <a:ext cx="641"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标号</a:t>
              </a:r>
            </a:p>
          </p:txBody>
        </p:sp>
        <p:sp>
          <p:nvSpPr>
            <p:cNvPr id="6154" name="Rectangle 9"/>
            <p:cNvSpPr>
              <a:spLocks noChangeArrowheads="1"/>
            </p:cNvSpPr>
            <p:nvPr/>
          </p:nvSpPr>
          <p:spPr bwMode="auto">
            <a:xfrm>
              <a:off x="1676" y="432"/>
              <a:ext cx="1183"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指令助记符</a:t>
              </a:r>
            </a:p>
          </p:txBody>
        </p:sp>
        <p:sp>
          <p:nvSpPr>
            <p:cNvPr id="6155" name="Rectangle 10"/>
            <p:cNvSpPr>
              <a:spLocks noChangeArrowheads="1"/>
            </p:cNvSpPr>
            <p:nvPr/>
          </p:nvSpPr>
          <p:spPr bwMode="auto">
            <a:xfrm>
              <a:off x="3106" y="432"/>
              <a:ext cx="838"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操作数</a:t>
              </a:r>
            </a:p>
          </p:txBody>
        </p:sp>
        <p:sp>
          <p:nvSpPr>
            <p:cNvPr id="6156" name="Rectangle 11"/>
            <p:cNvSpPr>
              <a:spLocks noChangeArrowheads="1"/>
            </p:cNvSpPr>
            <p:nvPr/>
          </p:nvSpPr>
          <p:spPr bwMode="auto">
            <a:xfrm>
              <a:off x="4732" y="432"/>
              <a:ext cx="543"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注释</a:t>
              </a:r>
            </a:p>
          </p:txBody>
        </p:sp>
        <p:sp>
          <p:nvSpPr>
            <p:cNvPr id="6157" name="Oval 12"/>
            <p:cNvSpPr>
              <a:spLocks noChangeArrowheads="1"/>
            </p:cNvSpPr>
            <p:nvPr/>
          </p:nvSpPr>
          <p:spPr bwMode="auto">
            <a:xfrm>
              <a:off x="4239" y="432"/>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6158" name="Text Box 13"/>
            <p:cNvSpPr txBox="1">
              <a:spLocks noChangeArrowheads="1"/>
            </p:cNvSpPr>
            <p:nvPr/>
          </p:nvSpPr>
          <p:spPr bwMode="auto">
            <a:xfrm>
              <a:off x="4289" y="384"/>
              <a:ext cx="29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6159" name="Oval 14"/>
            <p:cNvSpPr>
              <a:spLocks noChangeArrowheads="1"/>
            </p:cNvSpPr>
            <p:nvPr/>
          </p:nvSpPr>
          <p:spPr bwMode="auto">
            <a:xfrm>
              <a:off x="1134" y="432"/>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6160" name="Text Box 15"/>
            <p:cNvSpPr txBox="1">
              <a:spLocks noChangeArrowheads="1"/>
            </p:cNvSpPr>
            <p:nvPr/>
          </p:nvSpPr>
          <p:spPr bwMode="auto">
            <a:xfrm>
              <a:off x="1134" y="384"/>
              <a:ext cx="24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6161" name="Oval 16"/>
            <p:cNvSpPr>
              <a:spLocks noChangeArrowheads="1"/>
            </p:cNvSpPr>
            <p:nvPr/>
          </p:nvSpPr>
          <p:spPr bwMode="auto">
            <a:xfrm>
              <a:off x="3401" y="96"/>
              <a:ext cx="296"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6162" name="Text Box 17"/>
            <p:cNvSpPr txBox="1">
              <a:spLocks noChangeArrowheads="1"/>
            </p:cNvSpPr>
            <p:nvPr/>
          </p:nvSpPr>
          <p:spPr bwMode="auto">
            <a:xfrm>
              <a:off x="3451" y="0"/>
              <a:ext cx="197"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dirty="0">
                  <a:solidFill>
                    <a:schemeClr val="bg2"/>
                  </a:solidFill>
                </a:rPr>
                <a:t>，</a:t>
              </a:r>
            </a:p>
          </p:txBody>
        </p:sp>
        <p:sp>
          <p:nvSpPr>
            <p:cNvPr id="6163" name="Line 18"/>
            <p:cNvSpPr>
              <a:spLocks noChangeShapeType="1"/>
            </p:cNvSpPr>
            <p:nvPr/>
          </p:nvSpPr>
          <p:spPr bwMode="auto">
            <a:xfrm>
              <a:off x="0"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4" name="Line 19"/>
            <p:cNvSpPr>
              <a:spLocks noChangeShapeType="1"/>
            </p:cNvSpPr>
            <p:nvPr/>
          </p:nvSpPr>
          <p:spPr bwMode="auto">
            <a:xfrm>
              <a:off x="887" y="576"/>
              <a:ext cx="24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5" name="Line 20"/>
            <p:cNvSpPr>
              <a:spLocks noChangeShapeType="1"/>
            </p:cNvSpPr>
            <p:nvPr/>
          </p:nvSpPr>
          <p:spPr bwMode="auto">
            <a:xfrm>
              <a:off x="1430"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6" name="Line 21"/>
            <p:cNvSpPr>
              <a:spLocks noChangeShapeType="1"/>
            </p:cNvSpPr>
            <p:nvPr/>
          </p:nvSpPr>
          <p:spPr bwMode="auto">
            <a:xfrm>
              <a:off x="2859" y="576"/>
              <a:ext cx="24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7" name="Line 22"/>
            <p:cNvSpPr>
              <a:spLocks noChangeShapeType="1"/>
            </p:cNvSpPr>
            <p:nvPr/>
          </p:nvSpPr>
          <p:spPr bwMode="auto">
            <a:xfrm>
              <a:off x="3944" y="576"/>
              <a:ext cx="295"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8" name="Line 23"/>
            <p:cNvSpPr>
              <a:spLocks noChangeShapeType="1"/>
            </p:cNvSpPr>
            <p:nvPr/>
          </p:nvSpPr>
          <p:spPr bwMode="auto">
            <a:xfrm>
              <a:off x="5275" y="576"/>
              <a:ext cx="24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69" name="Line 24"/>
            <p:cNvSpPr>
              <a:spLocks noChangeShapeType="1"/>
            </p:cNvSpPr>
            <p:nvPr/>
          </p:nvSpPr>
          <p:spPr bwMode="auto">
            <a:xfrm>
              <a:off x="99"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0" name="Line 25"/>
            <p:cNvSpPr>
              <a:spLocks noChangeShapeType="1"/>
            </p:cNvSpPr>
            <p:nvPr/>
          </p:nvSpPr>
          <p:spPr bwMode="auto">
            <a:xfrm flipV="1">
              <a:off x="99" y="864"/>
              <a:ext cx="1429"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1" name="Line 26"/>
            <p:cNvSpPr>
              <a:spLocks noChangeShapeType="1"/>
            </p:cNvSpPr>
            <p:nvPr/>
          </p:nvSpPr>
          <p:spPr bwMode="auto">
            <a:xfrm flipV="1">
              <a:off x="1528"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2" name="Line 27"/>
            <p:cNvSpPr>
              <a:spLocks noChangeShapeType="1"/>
            </p:cNvSpPr>
            <p:nvPr/>
          </p:nvSpPr>
          <p:spPr bwMode="auto">
            <a:xfrm>
              <a:off x="2958"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3" name="Line 28"/>
            <p:cNvSpPr>
              <a:spLocks noChangeShapeType="1"/>
            </p:cNvSpPr>
            <p:nvPr/>
          </p:nvSpPr>
          <p:spPr bwMode="auto">
            <a:xfrm>
              <a:off x="2958" y="864"/>
              <a:ext cx="1133"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4" name="Line 29"/>
            <p:cNvSpPr>
              <a:spLocks noChangeShapeType="1"/>
            </p:cNvSpPr>
            <p:nvPr/>
          </p:nvSpPr>
          <p:spPr bwMode="auto">
            <a:xfrm flipV="1">
              <a:off x="4091"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5" name="Line 30"/>
            <p:cNvSpPr>
              <a:spLocks noChangeShapeType="1"/>
            </p:cNvSpPr>
            <p:nvPr/>
          </p:nvSpPr>
          <p:spPr bwMode="auto">
            <a:xfrm flipV="1">
              <a:off x="4042" y="288"/>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6" name="Line 31"/>
            <p:cNvSpPr>
              <a:spLocks noChangeShapeType="1"/>
            </p:cNvSpPr>
            <p:nvPr/>
          </p:nvSpPr>
          <p:spPr bwMode="auto">
            <a:xfrm flipH="1">
              <a:off x="3697" y="288"/>
              <a:ext cx="345"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7" name="Line 32"/>
            <p:cNvSpPr>
              <a:spLocks noChangeShapeType="1"/>
            </p:cNvSpPr>
            <p:nvPr/>
          </p:nvSpPr>
          <p:spPr bwMode="auto">
            <a:xfrm flipH="1">
              <a:off x="3007" y="240"/>
              <a:ext cx="394"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8" name="Line 33"/>
            <p:cNvSpPr>
              <a:spLocks noChangeShapeType="1"/>
            </p:cNvSpPr>
            <p:nvPr/>
          </p:nvSpPr>
          <p:spPr bwMode="auto">
            <a:xfrm>
              <a:off x="3007" y="240"/>
              <a:ext cx="0" cy="336"/>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79" name="Line 34"/>
            <p:cNvSpPr>
              <a:spLocks noChangeShapeType="1"/>
            </p:cNvSpPr>
            <p:nvPr/>
          </p:nvSpPr>
          <p:spPr bwMode="auto">
            <a:xfrm>
              <a:off x="4141" y="576"/>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80" name="Line 35"/>
            <p:cNvSpPr>
              <a:spLocks noChangeShapeType="1"/>
            </p:cNvSpPr>
            <p:nvPr/>
          </p:nvSpPr>
          <p:spPr bwMode="auto">
            <a:xfrm>
              <a:off x="4141" y="864"/>
              <a:ext cx="1281"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81" name="Line 36"/>
            <p:cNvSpPr>
              <a:spLocks noChangeShapeType="1"/>
            </p:cNvSpPr>
            <p:nvPr/>
          </p:nvSpPr>
          <p:spPr bwMode="auto">
            <a:xfrm flipV="1">
              <a:off x="5422" y="576"/>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6182" name="Line 37"/>
            <p:cNvSpPr>
              <a:spLocks noChangeShapeType="1"/>
            </p:cNvSpPr>
            <p:nvPr/>
          </p:nvSpPr>
          <p:spPr bwMode="auto">
            <a:xfrm>
              <a:off x="4535" y="576"/>
              <a:ext cx="197"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grpSp>
      <p:sp>
        <p:nvSpPr>
          <p:cNvPr id="39" name="Rectangle 4"/>
          <p:cNvSpPr>
            <a:spLocks noChangeArrowheads="1"/>
          </p:cNvSpPr>
          <p:nvPr/>
        </p:nvSpPr>
        <p:spPr bwMode="auto">
          <a:xfrm>
            <a:off x="146050" y="4964975"/>
            <a:ext cx="7954342" cy="120032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例：</a:t>
            </a:r>
            <a:r>
              <a:rPr lang="en-US" altLang="zh-CN" sz="2400" b="1" dirty="0">
                <a:solidFill>
                  <a:schemeClr val="bg2"/>
                </a:solidFill>
              </a:rPr>
              <a:t>LABEL1</a:t>
            </a:r>
            <a:r>
              <a:rPr lang="zh-CN" altLang="en-US" sz="2400" b="1" dirty="0">
                <a:solidFill>
                  <a:schemeClr val="bg2"/>
                </a:solidFill>
              </a:rPr>
              <a:t>：</a:t>
            </a:r>
            <a:r>
              <a:rPr lang="en-US" altLang="zh-CN" sz="2400" b="1" dirty="0">
                <a:solidFill>
                  <a:schemeClr val="bg2"/>
                </a:solidFill>
              </a:rPr>
              <a:t>ADD  AX</a:t>
            </a:r>
            <a:r>
              <a:rPr lang="zh-CN" altLang="en-US" sz="2400" b="1" dirty="0">
                <a:solidFill>
                  <a:schemeClr val="bg2"/>
                </a:solidFill>
              </a:rPr>
              <a:t>，</a:t>
            </a:r>
            <a:r>
              <a:rPr lang="en-US" altLang="zh-CN" sz="2400" b="1" dirty="0">
                <a:solidFill>
                  <a:schemeClr val="bg2"/>
                </a:solidFill>
              </a:rPr>
              <a:t>BX</a:t>
            </a:r>
            <a:r>
              <a:rPr lang="zh-CN" altLang="en-US" sz="2400" b="1" dirty="0">
                <a:solidFill>
                  <a:schemeClr val="hlink"/>
                </a:solidFill>
              </a:rPr>
              <a:t>；功能为</a:t>
            </a:r>
            <a:r>
              <a:rPr lang="en-US" altLang="zh-CN" sz="2400" b="1" dirty="0">
                <a:solidFill>
                  <a:schemeClr val="hlink"/>
                </a:solidFill>
              </a:rPr>
              <a:t>AX&lt;=(AX)+(BX)</a:t>
            </a:r>
          </a:p>
          <a:p>
            <a:pPr eaLnBrk="1" hangingPunct="1"/>
            <a:r>
              <a:rPr lang="en-US" altLang="zh-CN" sz="2400" b="1" dirty="0">
                <a:solidFill>
                  <a:schemeClr val="bg2"/>
                </a:solidFill>
              </a:rPr>
              <a:t>        ;</a:t>
            </a:r>
            <a:r>
              <a:rPr lang="zh-CN" altLang="en-US" sz="2400" b="1" dirty="0">
                <a:solidFill>
                  <a:schemeClr val="bg2"/>
                </a:solidFill>
              </a:rPr>
              <a:t>后面的程序段将完成一次对存储器的访问</a:t>
            </a:r>
            <a:endParaRPr lang="en-US" altLang="zh-CN" sz="2400" b="1" dirty="0">
              <a:solidFill>
                <a:schemeClr val="bg2"/>
              </a:solidFill>
            </a:endParaRPr>
          </a:p>
          <a:p>
            <a:pPr eaLnBrk="1" hangingPunct="1"/>
            <a:r>
              <a:rPr lang="en-US" altLang="zh-CN" sz="2400" b="1" dirty="0">
                <a:solidFill>
                  <a:schemeClr val="bg2"/>
                </a:solidFill>
              </a:rPr>
              <a:t>         ……</a:t>
            </a:r>
            <a:endParaRPr lang="zh-CN" altLang="en-US" sz="2400"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1000" fill="hold"/>
                                        <p:tgtEl>
                                          <p:spTgt spid="39"/>
                                        </p:tgtEl>
                                        <p:attrNameLst>
                                          <p:attrName>ppt_w</p:attrName>
                                        </p:attrNameLst>
                                      </p:cBhvr>
                                      <p:tavLst>
                                        <p:tav tm="0">
                                          <p:val>
                                            <p:strVal val="#ppt_w*0.70"/>
                                          </p:val>
                                        </p:tav>
                                        <p:tav tm="100000">
                                          <p:val>
                                            <p:strVal val="#ppt_w"/>
                                          </p:val>
                                        </p:tav>
                                      </p:tavLst>
                                    </p:anim>
                                    <p:anim calcmode="lin" valueType="num">
                                      <p:cBhvr>
                                        <p:cTn id="28" dur="1000" fill="hold"/>
                                        <p:tgtEl>
                                          <p:spTgt spid="39"/>
                                        </p:tgtEl>
                                        <p:attrNameLst>
                                          <p:attrName>ppt_h</p:attrName>
                                        </p:attrNameLst>
                                      </p:cBhvr>
                                      <p:tavLst>
                                        <p:tav tm="0">
                                          <p:val>
                                            <p:strVal val="#ppt_h"/>
                                          </p:val>
                                        </p:tav>
                                        <p:tav tm="100000">
                                          <p:val>
                                            <p:strVal val="#ppt_h"/>
                                          </p:val>
                                        </p:tav>
                                      </p:tavLst>
                                    </p:anim>
                                    <p:animEffect transition="in" filter="fade">
                                      <p:cBhvr>
                                        <p:cTn id="2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autoUpdateAnimBg="0"/>
      <p:bldP spid="3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C1FD7927-70AC-4512-AFF6-205CC054CFB7}" type="slidenum">
              <a:rPr lang="en-US" altLang="zh-CN" sz="1400">
                <a:solidFill>
                  <a:schemeClr val="bg2"/>
                </a:solidFill>
              </a:rPr>
              <a:pPr algn="r" eaLnBrk="1" hangingPunct="1"/>
              <a:t>40</a:t>
            </a:fld>
            <a:endParaRPr lang="en-US" altLang="zh-CN" sz="1400">
              <a:solidFill>
                <a:schemeClr val="bg2"/>
              </a:solidFill>
            </a:endParaRPr>
          </a:p>
        </p:txBody>
      </p:sp>
      <p:sp>
        <p:nvSpPr>
          <p:cNvPr id="49155" name="Rectangle 2"/>
          <p:cNvSpPr>
            <a:spLocks noChangeArrowheads="1"/>
          </p:cNvSpPr>
          <p:nvPr/>
        </p:nvSpPr>
        <p:spPr bwMode="auto">
          <a:xfrm>
            <a:off x="729464" y="561869"/>
            <a:ext cx="7415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该运算符的作用是取变量或标号在段内的偏移地址。</a:t>
            </a:r>
          </a:p>
        </p:txBody>
      </p:sp>
      <p:sp>
        <p:nvSpPr>
          <p:cNvPr id="49156" name="Rectangle 3"/>
          <p:cNvSpPr>
            <a:spLocks noChangeArrowheads="1"/>
          </p:cNvSpPr>
          <p:nvPr/>
        </p:nvSpPr>
        <p:spPr bwMode="auto">
          <a:xfrm>
            <a:off x="838200" y="108503"/>
            <a:ext cx="2539478"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2.OFFSET</a:t>
            </a:r>
            <a:r>
              <a:rPr lang="zh-CN" altLang="en-US" sz="2400" b="1" dirty="0">
                <a:solidFill>
                  <a:schemeClr val="hlink"/>
                </a:solidFill>
              </a:rPr>
              <a:t>运算符</a:t>
            </a:r>
          </a:p>
        </p:txBody>
      </p:sp>
      <p:sp>
        <p:nvSpPr>
          <p:cNvPr id="49158" name="Text Box 4"/>
          <p:cNvSpPr txBox="1">
            <a:spLocks noChangeArrowheads="1"/>
          </p:cNvSpPr>
          <p:nvPr/>
        </p:nvSpPr>
        <p:spPr bwMode="auto">
          <a:xfrm>
            <a:off x="253421" y="1528492"/>
            <a:ext cx="5040621" cy="4619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    </a:t>
            </a:r>
            <a:r>
              <a:rPr lang="en-US" altLang="zh-CN" sz="2400" b="1" dirty="0">
                <a:solidFill>
                  <a:srgbClr val="0066FF"/>
                </a:solidFill>
              </a:rPr>
              <a:t>;16</a:t>
            </a:r>
            <a:r>
              <a:rPr lang="zh-CN" altLang="en-US" sz="2400" b="1" dirty="0">
                <a:solidFill>
                  <a:srgbClr val="0066FF"/>
                </a:solidFill>
              </a:rPr>
              <a:t>位模式下的例程</a:t>
            </a:r>
          </a:p>
        </p:txBody>
      </p:sp>
      <p:sp>
        <p:nvSpPr>
          <p:cNvPr id="49159" name="Text Box 5"/>
          <p:cNvSpPr txBox="1">
            <a:spLocks noChangeArrowheads="1"/>
          </p:cNvSpPr>
          <p:nvPr/>
        </p:nvSpPr>
        <p:spPr bwMode="auto">
          <a:xfrm>
            <a:off x="1107788" y="1887278"/>
            <a:ext cx="6612003" cy="3416300"/>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DATA SEGMENT</a:t>
            </a:r>
            <a:br>
              <a:rPr lang="en-US" altLang="zh-CN" sz="2400" b="1" dirty="0">
                <a:solidFill>
                  <a:schemeClr val="bg2"/>
                </a:solidFill>
              </a:rPr>
            </a:br>
            <a:r>
              <a:rPr lang="en-US" altLang="zh-CN" sz="2400" b="1" dirty="0">
                <a:solidFill>
                  <a:schemeClr val="bg2"/>
                </a:solidFill>
              </a:rPr>
              <a:t>VAR1  DB   20H DUP(0)</a:t>
            </a:r>
            <a:br>
              <a:rPr lang="en-US" altLang="zh-CN" sz="2400" b="1" dirty="0">
                <a:solidFill>
                  <a:schemeClr val="bg2"/>
                </a:solidFill>
              </a:rPr>
            </a:br>
            <a:r>
              <a:rPr lang="en-US" altLang="zh-CN" sz="2400" b="1" dirty="0">
                <a:solidFill>
                  <a:schemeClr val="bg2"/>
                </a:solidFill>
              </a:rPr>
              <a:t>VAR2  DW  5A49H</a:t>
            </a:r>
            <a:br>
              <a:rPr lang="en-US" altLang="zh-CN" sz="2400" b="1" dirty="0">
                <a:solidFill>
                  <a:schemeClr val="bg2"/>
                </a:solidFill>
              </a:rPr>
            </a:br>
            <a:r>
              <a:rPr lang="en-US" altLang="zh-CN" sz="2400" b="1" dirty="0">
                <a:solidFill>
                  <a:schemeClr val="bg2"/>
                </a:solidFill>
              </a:rPr>
              <a:t>ADDR  DW  VAR2</a:t>
            </a:r>
            <a:br>
              <a:rPr lang="zh-CN" altLang="en-US" sz="2400" b="1" dirty="0">
                <a:solidFill>
                  <a:schemeClr val="bg2"/>
                </a:solidFill>
              </a:rPr>
            </a:br>
            <a:r>
              <a:rPr lang="zh-CN" altLang="en-US" sz="2400" b="1" dirty="0">
                <a:solidFill>
                  <a:schemeClr val="bg2"/>
                </a:solidFill>
              </a:rPr>
              <a:t>              </a:t>
            </a:r>
            <a:r>
              <a:rPr lang="en-US" altLang="zh-CN" sz="2400" b="1" dirty="0">
                <a:solidFill>
                  <a:schemeClr val="bg2"/>
                </a:solidFill>
              </a:rPr>
              <a:t>…….</a:t>
            </a:r>
            <a:br>
              <a:rPr lang="en-US" altLang="zh-CN" sz="2400" b="1" dirty="0">
                <a:solidFill>
                  <a:schemeClr val="bg2"/>
                </a:solidFill>
              </a:rPr>
            </a:br>
            <a:r>
              <a:rPr lang="en-US" altLang="zh-CN" sz="2400" b="1" dirty="0">
                <a:solidFill>
                  <a:schemeClr val="bg2"/>
                </a:solidFill>
              </a:rPr>
              <a:t>              MOV  BX</a:t>
            </a:r>
            <a:r>
              <a:rPr lang="zh-CN" altLang="en-US" sz="2400" b="1" dirty="0">
                <a:solidFill>
                  <a:schemeClr val="bg2"/>
                </a:solidFill>
              </a:rPr>
              <a:t>，</a:t>
            </a:r>
            <a:r>
              <a:rPr lang="en-US" altLang="zh-CN" sz="2400" b="1" dirty="0">
                <a:solidFill>
                  <a:schemeClr val="bg2"/>
                </a:solidFill>
              </a:rPr>
              <a:t>VAR2</a:t>
            </a:r>
            <a:r>
              <a:rPr lang="zh-CN" altLang="en-US" sz="2400" b="1" dirty="0">
                <a:solidFill>
                  <a:schemeClr val="bg2"/>
                </a:solidFill>
              </a:rPr>
              <a:t>；</a:t>
            </a:r>
            <a:br>
              <a:rPr lang="en-US" altLang="zh-CN" sz="2400" b="1" dirty="0">
                <a:solidFill>
                  <a:schemeClr val="bg2"/>
                </a:solidFill>
              </a:rPr>
            </a:br>
            <a:r>
              <a:rPr lang="en-US" altLang="zh-CN" sz="2400" b="1" dirty="0">
                <a:solidFill>
                  <a:schemeClr val="bg2"/>
                </a:solidFill>
              </a:rPr>
              <a:t>              MOV   SI , OFFSET  VAR2</a:t>
            </a:r>
            <a:br>
              <a:rPr lang="en-US" altLang="zh-CN" sz="2400" b="1" dirty="0">
                <a:solidFill>
                  <a:schemeClr val="bg2"/>
                </a:solidFill>
              </a:rPr>
            </a:br>
            <a:r>
              <a:rPr lang="en-US" altLang="zh-CN" sz="2400" b="1" dirty="0">
                <a:solidFill>
                  <a:schemeClr val="bg2"/>
                </a:solidFill>
              </a:rPr>
              <a:t>              MOV   DI, ADDR</a:t>
            </a:r>
            <a:br>
              <a:rPr lang="zh-CN" altLang="en-US" sz="2400" b="1" dirty="0">
                <a:solidFill>
                  <a:schemeClr val="bg2"/>
                </a:solidFill>
              </a:rPr>
            </a:br>
            <a:r>
              <a:rPr lang="zh-CN" altLang="en-US" sz="2400" b="1" dirty="0">
                <a:solidFill>
                  <a:schemeClr val="bg2"/>
                </a:solidFill>
              </a:rPr>
              <a:t>              </a:t>
            </a:r>
            <a:r>
              <a:rPr lang="en-US" altLang="zh-CN" sz="2400" b="1" dirty="0">
                <a:solidFill>
                  <a:schemeClr val="bg2"/>
                </a:solidFill>
              </a:rPr>
              <a:t>MOV   BP</a:t>
            </a:r>
            <a:r>
              <a:rPr lang="zh-CN" altLang="en-US" sz="2400" b="1" dirty="0">
                <a:solidFill>
                  <a:schemeClr val="bg2"/>
                </a:solidFill>
              </a:rPr>
              <a:t>，</a:t>
            </a:r>
            <a:r>
              <a:rPr lang="en-US" altLang="zh-CN" sz="2400" b="1" dirty="0">
                <a:solidFill>
                  <a:schemeClr val="bg2"/>
                </a:solidFill>
              </a:rPr>
              <a:t>OFFSET  ADDR</a:t>
            </a:r>
            <a:endParaRPr lang="en-US" altLang="zh-CN" sz="2400" b="1" dirty="0">
              <a:solidFill>
                <a:schemeClr val="hlink"/>
              </a:solidFill>
            </a:endParaRPr>
          </a:p>
        </p:txBody>
      </p:sp>
      <p:sp>
        <p:nvSpPr>
          <p:cNvPr id="8" name="文本框 7"/>
          <p:cNvSpPr txBox="1"/>
          <p:nvPr/>
        </p:nvSpPr>
        <p:spPr>
          <a:xfrm>
            <a:off x="3761334" y="2973514"/>
            <a:ext cx="5040560" cy="461665"/>
          </a:xfrm>
          <a:prstGeom prst="rect">
            <a:avLst/>
          </a:prstGeom>
          <a:noFill/>
        </p:spPr>
        <p:txBody>
          <a:bodyPr wrap="square" rtlCol="0">
            <a:spAutoFit/>
          </a:bodyPr>
          <a:lstStyle/>
          <a:p>
            <a:r>
              <a:rPr lang="en-US" altLang="zh-CN" sz="2400" b="1" dirty="0">
                <a:solidFill>
                  <a:schemeClr val="hlink"/>
                </a:solidFill>
              </a:rPr>
              <a:t>;</a:t>
            </a:r>
            <a:r>
              <a:rPr lang="zh-CN" altLang="en-US" sz="2400" b="1" dirty="0">
                <a:solidFill>
                  <a:schemeClr val="hlink"/>
                </a:solidFill>
              </a:rPr>
              <a:t>将</a:t>
            </a:r>
            <a:r>
              <a:rPr lang="en-US" altLang="zh-CN" sz="2400" b="1" dirty="0">
                <a:solidFill>
                  <a:schemeClr val="hlink"/>
                </a:solidFill>
              </a:rPr>
              <a:t>VAR2</a:t>
            </a:r>
            <a:r>
              <a:rPr lang="zh-CN" altLang="en-US" sz="2400" b="1" dirty="0">
                <a:solidFill>
                  <a:schemeClr val="hlink"/>
                </a:solidFill>
              </a:rPr>
              <a:t>的偏移量</a:t>
            </a:r>
            <a:r>
              <a:rPr lang="en-US" altLang="zh-CN" sz="2400" b="1" dirty="0">
                <a:solidFill>
                  <a:schemeClr val="hlink"/>
                </a:solidFill>
              </a:rPr>
              <a:t>20H</a:t>
            </a:r>
            <a:r>
              <a:rPr lang="zh-CN" altLang="en-US" sz="2400" b="1" dirty="0">
                <a:solidFill>
                  <a:schemeClr val="hlink"/>
                </a:solidFill>
              </a:rPr>
              <a:t>存入</a:t>
            </a:r>
            <a:r>
              <a:rPr lang="en-US" altLang="zh-CN" sz="2400" b="1" dirty="0">
                <a:solidFill>
                  <a:schemeClr val="hlink"/>
                </a:solidFill>
              </a:rPr>
              <a:t>ADDR</a:t>
            </a:r>
            <a:r>
              <a:rPr lang="zh-CN" altLang="en-US" sz="2400" b="1" dirty="0">
                <a:solidFill>
                  <a:schemeClr val="hlink"/>
                </a:solidFill>
              </a:rPr>
              <a:t>中</a:t>
            </a:r>
            <a:endParaRPr lang="zh-CN" altLang="en-US" sz="2400" dirty="0"/>
          </a:p>
        </p:txBody>
      </p:sp>
      <p:sp>
        <p:nvSpPr>
          <p:cNvPr id="10" name="文本框 9"/>
          <p:cNvSpPr txBox="1"/>
          <p:nvPr/>
        </p:nvSpPr>
        <p:spPr>
          <a:xfrm>
            <a:off x="4788024" y="3674152"/>
            <a:ext cx="2016224" cy="461665"/>
          </a:xfrm>
          <a:prstGeom prst="rect">
            <a:avLst/>
          </a:prstGeom>
          <a:noFill/>
        </p:spPr>
        <p:txBody>
          <a:bodyPr wrap="square" rtlCol="0">
            <a:spAutoFit/>
          </a:bodyPr>
          <a:lstStyle/>
          <a:p>
            <a:r>
              <a:rPr lang="en-US" altLang="zh-CN" sz="2400" b="1" dirty="0">
                <a:solidFill>
                  <a:schemeClr val="hlink"/>
                </a:solidFill>
              </a:rPr>
              <a:t>(BX)=5A49H</a:t>
            </a:r>
            <a:endParaRPr lang="zh-CN" altLang="en-US" sz="2400" dirty="0"/>
          </a:p>
        </p:txBody>
      </p:sp>
      <p:sp>
        <p:nvSpPr>
          <p:cNvPr id="2" name="文本框 1"/>
          <p:cNvSpPr txBox="1"/>
          <p:nvPr/>
        </p:nvSpPr>
        <p:spPr>
          <a:xfrm>
            <a:off x="5823473" y="4039442"/>
            <a:ext cx="1662659" cy="461665"/>
          </a:xfrm>
          <a:prstGeom prst="rect">
            <a:avLst/>
          </a:prstGeom>
          <a:noFill/>
        </p:spPr>
        <p:txBody>
          <a:bodyPr wrap="square" rtlCol="0">
            <a:spAutoFit/>
          </a:bodyPr>
          <a:lstStyle/>
          <a:p>
            <a:r>
              <a:rPr lang="en-US" altLang="zh-CN" sz="2400" b="1" dirty="0">
                <a:solidFill>
                  <a:schemeClr val="hlink"/>
                </a:solidFill>
              </a:rPr>
              <a:t>;(SI)=20H</a:t>
            </a:r>
            <a:endParaRPr lang="zh-CN" altLang="en-US" sz="2400" dirty="0"/>
          </a:p>
        </p:txBody>
      </p:sp>
      <p:sp>
        <p:nvSpPr>
          <p:cNvPr id="3" name="文本框 2"/>
          <p:cNvSpPr txBox="1"/>
          <p:nvPr/>
        </p:nvSpPr>
        <p:spPr>
          <a:xfrm>
            <a:off x="4721349" y="4404732"/>
            <a:ext cx="2998442" cy="461665"/>
          </a:xfrm>
          <a:prstGeom prst="rect">
            <a:avLst/>
          </a:prstGeom>
          <a:noFill/>
        </p:spPr>
        <p:txBody>
          <a:bodyPr wrap="square" rtlCol="0">
            <a:spAutoFit/>
          </a:bodyPr>
          <a:lstStyle/>
          <a:p>
            <a:r>
              <a:rPr lang="en-US" altLang="zh-CN" sz="2400" b="1" dirty="0">
                <a:solidFill>
                  <a:schemeClr val="hlink"/>
                </a:solidFill>
              </a:rPr>
              <a:t>;DI</a:t>
            </a:r>
            <a:r>
              <a:rPr lang="zh-CN" altLang="en-US" sz="2400" b="1" dirty="0">
                <a:solidFill>
                  <a:schemeClr val="hlink"/>
                </a:solidFill>
              </a:rPr>
              <a:t>的内容与</a:t>
            </a:r>
            <a:r>
              <a:rPr lang="en-US" altLang="zh-CN" sz="2400" b="1" dirty="0">
                <a:solidFill>
                  <a:schemeClr val="hlink"/>
                </a:solidFill>
              </a:rPr>
              <a:t>SI</a:t>
            </a:r>
            <a:r>
              <a:rPr lang="zh-CN" altLang="en-US" sz="2400" b="1" dirty="0">
                <a:solidFill>
                  <a:schemeClr val="hlink"/>
                </a:solidFill>
              </a:rPr>
              <a:t>相同</a:t>
            </a:r>
            <a:endParaRPr lang="zh-CN" altLang="en-US" sz="2400" dirty="0"/>
          </a:p>
        </p:txBody>
      </p:sp>
      <p:sp>
        <p:nvSpPr>
          <p:cNvPr id="4" name="文本框 3"/>
          <p:cNvSpPr txBox="1"/>
          <p:nvPr/>
        </p:nvSpPr>
        <p:spPr>
          <a:xfrm>
            <a:off x="6220570" y="4751276"/>
            <a:ext cx="1781622" cy="461665"/>
          </a:xfrm>
          <a:prstGeom prst="rect">
            <a:avLst/>
          </a:prstGeom>
          <a:noFill/>
        </p:spPr>
        <p:txBody>
          <a:bodyPr wrap="square" rtlCol="0">
            <a:spAutoFit/>
          </a:bodyPr>
          <a:lstStyle/>
          <a:p>
            <a:r>
              <a:rPr lang="en-US" altLang="zh-CN" sz="2400" b="1" dirty="0">
                <a:solidFill>
                  <a:schemeClr val="hlink"/>
                </a:solidFill>
              </a:rPr>
              <a:t>;(BP)=22H</a:t>
            </a:r>
            <a:endParaRPr lang="zh-CN" altLang="en-US" sz="2400" dirty="0"/>
          </a:p>
        </p:txBody>
      </p:sp>
      <p:sp>
        <p:nvSpPr>
          <p:cNvPr id="5" name="文本框 4"/>
          <p:cNvSpPr txBox="1"/>
          <p:nvPr/>
        </p:nvSpPr>
        <p:spPr>
          <a:xfrm>
            <a:off x="1806903" y="5254098"/>
            <a:ext cx="4669904" cy="461665"/>
          </a:xfrm>
          <a:prstGeom prst="rect">
            <a:avLst/>
          </a:prstGeom>
          <a:noFill/>
        </p:spPr>
        <p:txBody>
          <a:bodyPr wrap="square" rtlCol="0">
            <a:spAutoFit/>
          </a:bodyPr>
          <a:lstStyle/>
          <a:p>
            <a:r>
              <a:rPr lang="zh-CN" altLang="en-US" sz="2400" b="1" dirty="0">
                <a:solidFill>
                  <a:srgbClr val="0066FF"/>
                </a:solidFill>
              </a:rPr>
              <a:t>获取偏移量还可以用什么方法？</a:t>
            </a:r>
          </a:p>
        </p:txBody>
      </p:sp>
      <p:sp>
        <p:nvSpPr>
          <p:cNvPr id="7" name="七角星 6"/>
          <p:cNvSpPr/>
          <p:nvPr/>
        </p:nvSpPr>
        <p:spPr bwMode="auto">
          <a:xfrm>
            <a:off x="6222313" y="5135311"/>
            <a:ext cx="2579581" cy="657625"/>
          </a:xfrm>
          <a:prstGeom prst="star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400" dirty="0">
                <a:solidFill>
                  <a:srgbClr val="FF0000"/>
                </a:solidFill>
              </a:rPr>
              <a:t>指令</a:t>
            </a:r>
            <a:r>
              <a:rPr lang="en-US" altLang="zh-CN" sz="2400" dirty="0">
                <a:solidFill>
                  <a:srgbClr val="FF0000"/>
                </a:solidFill>
              </a:rPr>
              <a:t>LEA</a:t>
            </a:r>
            <a:endParaRPr lang="zh-CN" altLang="en-US" sz="2400" dirty="0">
              <a:solidFill>
                <a:srgbClr val="FF0000"/>
              </a:solidFill>
            </a:endParaRPr>
          </a:p>
        </p:txBody>
      </p:sp>
      <p:sp>
        <p:nvSpPr>
          <p:cNvPr id="11" name="文本框 10"/>
          <p:cNvSpPr txBox="1"/>
          <p:nvPr/>
        </p:nvSpPr>
        <p:spPr>
          <a:xfrm>
            <a:off x="838200" y="1025670"/>
            <a:ext cx="7311024" cy="461665"/>
          </a:xfrm>
          <a:prstGeom prst="rect">
            <a:avLst/>
          </a:prstGeom>
          <a:noFill/>
          <a:ln w="38100">
            <a:solidFill>
              <a:srgbClr val="FF0000"/>
            </a:solidFill>
          </a:ln>
        </p:spPr>
        <p:txBody>
          <a:bodyPr wrap="square" rtlCol="0">
            <a:spAutoFit/>
          </a:bodyPr>
          <a:lstStyle/>
          <a:p>
            <a:r>
              <a:rPr lang="zh-CN" altLang="en-US" sz="2400" b="1" dirty="0">
                <a:solidFill>
                  <a:schemeClr val="bg2"/>
                </a:solidFill>
              </a:rPr>
              <a:t>注意：</a:t>
            </a:r>
            <a:r>
              <a:rPr lang="en-US" altLang="zh-CN" sz="2400" b="1" dirty="0">
                <a:solidFill>
                  <a:schemeClr val="bg2"/>
                </a:solidFill>
              </a:rPr>
              <a:t>16</a:t>
            </a:r>
            <a:r>
              <a:rPr lang="zh-CN" altLang="en-US" sz="2400" b="1" dirty="0">
                <a:solidFill>
                  <a:schemeClr val="bg2"/>
                </a:solidFill>
              </a:rPr>
              <a:t>位系统中偏移量为</a:t>
            </a:r>
            <a:r>
              <a:rPr lang="en-US" altLang="zh-CN" sz="2400" b="1" dirty="0">
                <a:solidFill>
                  <a:schemeClr val="bg2"/>
                </a:solidFill>
              </a:rPr>
              <a:t>16</a:t>
            </a:r>
            <a:r>
              <a:rPr lang="zh-CN" altLang="en-US" sz="2400" b="1" dirty="0">
                <a:solidFill>
                  <a:schemeClr val="bg2"/>
                </a:solidFill>
              </a:rPr>
              <a:t>位，</a:t>
            </a:r>
            <a:r>
              <a:rPr lang="en-US" altLang="zh-CN" sz="2400" b="1" dirty="0">
                <a:solidFill>
                  <a:schemeClr val="bg2"/>
                </a:solidFill>
              </a:rPr>
              <a:t>32</a:t>
            </a:r>
            <a:r>
              <a:rPr lang="zh-CN" altLang="en-US" sz="2400" b="1" dirty="0">
                <a:solidFill>
                  <a:schemeClr val="bg2"/>
                </a:solidFill>
              </a:rPr>
              <a:t>位系统为</a:t>
            </a:r>
            <a:r>
              <a:rPr lang="en-US" altLang="zh-CN" sz="2400" b="1" dirty="0">
                <a:solidFill>
                  <a:schemeClr val="bg2"/>
                </a:solidFill>
              </a:rPr>
              <a:t>32</a:t>
            </a:r>
            <a:r>
              <a:rPr lang="zh-CN" altLang="en-US" sz="2400" b="1" dirty="0">
                <a:solidFill>
                  <a:schemeClr val="bg2"/>
                </a:solidFill>
              </a:rPr>
              <a:t>位！</a:t>
            </a:r>
          </a:p>
        </p:txBody>
      </p:sp>
      <p:sp>
        <p:nvSpPr>
          <p:cNvPr id="12" name="圆角矩形 11"/>
          <p:cNvSpPr/>
          <p:nvPr/>
        </p:nvSpPr>
        <p:spPr bwMode="auto">
          <a:xfrm>
            <a:off x="511645" y="5715763"/>
            <a:ext cx="4524175" cy="42667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zh-CN" altLang="en-US" sz="2400" dirty="0">
                <a:solidFill>
                  <a:srgbClr val="FF0000"/>
                </a:solidFill>
              </a:rPr>
              <a:t>该程序能在</a:t>
            </a:r>
            <a:r>
              <a:rPr lang="en-US" altLang="zh-CN" sz="2400" dirty="0">
                <a:solidFill>
                  <a:srgbClr val="FF0000"/>
                </a:solidFill>
              </a:rPr>
              <a:t>32</a:t>
            </a:r>
            <a:r>
              <a:rPr lang="zh-CN" altLang="en-US" sz="2400" dirty="0">
                <a:solidFill>
                  <a:srgbClr val="FF0000"/>
                </a:solidFill>
              </a:rPr>
              <a:t>位</a:t>
            </a:r>
            <a:r>
              <a:rPr lang="en-US" altLang="zh-CN" sz="2400" dirty="0">
                <a:solidFill>
                  <a:srgbClr val="FF0000"/>
                </a:solidFill>
              </a:rPr>
              <a:t>flat</a:t>
            </a:r>
            <a:r>
              <a:rPr lang="zh-CN" altLang="en-US" sz="2400" dirty="0">
                <a:solidFill>
                  <a:srgbClr val="FF0000"/>
                </a:solidFill>
              </a:rPr>
              <a:t>模式运行吗？</a:t>
            </a:r>
            <a:endParaRPr kumimoji="0" lang="zh-CN" altLang="en-US" sz="2400" b="0" i="0" u="none" strike="noStrike" cap="none" normalizeH="0" baseline="0" dirty="0">
              <a:ln>
                <a:noFill/>
              </a:ln>
              <a:solidFill>
                <a:srgbClr val="FF0000"/>
              </a:solidFill>
              <a:effectLst/>
            </a:endParaRPr>
          </a:p>
        </p:txBody>
      </p:sp>
      <p:sp>
        <p:nvSpPr>
          <p:cNvPr id="15" name="七角星 14"/>
          <p:cNvSpPr/>
          <p:nvPr/>
        </p:nvSpPr>
        <p:spPr bwMode="auto">
          <a:xfrm>
            <a:off x="5442115" y="5687613"/>
            <a:ext cx="1656184" cy="635805"/>
          </a:xfrm>
          <a:prstGeom prst="star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rPr>
              <a:t>不能！</a:t>
            </a:r>
          </a:p>
        </p:txBody>
      </p:sp>
      <p:sp>
        <p:nvSpPr>
          <p:cNvPr id="16" name="文本框 15"/>
          <p:cNvSpPr txBox="1"/>
          <p:nvPr/>
        </p:nvSpPr>
        <p:spPr>
          <a:xfrm>
            <a:off x="572208" y="6273131"/>
            <a:ext cx="7730324" cy="400110"/>
          </a:xfrm>
          <a:prstGeom prst="rect">
            <a:avLst/>
          </a:prstGeom>
          <a:noFill/>
        </p:spPr>
        <p:txBody>
          <a:bodyPr wrap="square" rtlCol="0">
            <a:spAutoFit/>
          </a:bodyPr>
          <a:lstStyle/>
          <a:p>
            <a:r>
              <a:rPr lang="en-US" altLang="zh-CN" sz="2000" b="1" dirty="0">
                <a:solidFill>
                  <a:schemeClr val="bg2"/>
                </a:solidFill>
              </a:rPr>
              <a:t>OFFSET</a:t>
            </a:r>
            <a:r>
              <a:rPr lang="zh-CN" altLang="en-US" sz="2000" b="1" dirty="0">
                <a:solidFill>
                  <a:schemeClr val="bg2"/>
                </a:solidFill>
              </a:rPr>
              <a:t>运算符获取的偏移量为</a:t>
            </a:r>
            <a:r>
              <a:rPr lang="en-US" altLang="zh-CN" sz="2000" b="1" dirty="0" err="1">
                <a:solidFill>
                  <a:schemeClr val="bg2"/>
                </a:solidFill>
              </a:rPr>
              <a:t>dword</a:t>
            </a:r>
            <a:r>
              <a:rPr lang="zh-CN" altLang="en-US" sz="2000" b="1" dirty="0">
                <a:solidFill>
                  <a:schemeClr val="bg2"/>
                </a:solidFill>
              </a:rPr>
              <a:t>类型，只能存入</a:t>
            </a:r>
            <a:r>
              <a:rPr lang="en-US" altLang="zh-CN" sz="2000" b="1" dirty="0">
                <a:solidFill>
                  <a:schemeClr val="bg2"/>
                </a:solidFill>
              </a:rPr>
              <a:t>32</a:t>
            </a:r>
            <a:r>
              <a:rPr lang="zh-CN" altLang="en-US" sz="2000" b="1" dirty="0">
                <a:solidFill>
                  <a:schemeClr val="bg2"/>
                </a:solidFill>
              </a:rPr>
              <a:t>位寄存器。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9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9158"/>
                                        </p:tgtEl>
                                        <p:attrNameLst>
                                          <p:attrName>style.visibility</p:attrName>
                                        </p:attrNameLst>
                                      </p:cBhvr>
                                      <p:to>
                                        <p:strVal val="visible"/>
                                      </p:to>
                                    </p:set>
                                    <p:animEffect transition="in" filter="wipe(down)">
                                      <p:cBhvr>
                                        <p:cTn id="20" dur="500"/>
                                        <p:tgtEl>
                                          <p:spTgt spid="4915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9159"/>
                                        </p:tgtEl>
                                        <p:attrNameLst>
                                          <p:attrName>style.visibility</p:attrName>
                                        </p:attrNameLst>
                                      </p:cBhvr>
                                      <p:to>
                                        <p:strVal val="visible"/>
                                      </p:to>
                                    </p:set>
                                    <p:animEffect transition="in" filter="wipe(down)">
                                      <p:cBhvr>
                                        <p:cTn id="23" dur="500"/>
                                        <p:tgtEl>
                                          <p:spTgt spid="491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circle(in)">
                                      <p:cBhvr>
                                        <p:cTn id="58" dur="20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6" grpId="0" animBg="1" autoUpdateAnimBg="0"/>
      <p:bldP spid="49158" grpId="0" animBg="1"/>
      <p:bldP spid="49159" grpId="0" animBg="1"/>
      <p:bldP spid="8" grpId="0"/>
      <p:bldP spid="10" grpId="0"/>
      <p:bldP spid="2" grpId="0"/>
      <p:bldP spid="3" grpId="0"/>
      <p:bldP spid="4" grpId="0"/>
      <p:bldP spid="5" grpId="0"/>
      <p:bldP spid="7" grpId="0" animBg="1"/>
      <p:bldP spid="11" grpId="0" animBg="1"/>
      <p:bldP spid="12" grpId="0" animBg="1"/>
      <p:bldP spid="15" grpId="0" animBg="1"/>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476672"/>
            <a:ext cx="7201593" cy="461665"/>
          </a:xfrm>
          <a:prstGeom prst="rect">
            <a:avLst/>
          </a:prstGeom>
          <a:noFill/>
        </p:spPr>
        <p:txBody>
          <a:bodyPr wrap="square" rtlCol="0">
            <a:spAutoFit/>
          </a:bodyPr>
          <a:lstStyle/>
          <a:p>
            <a:r>
              <a:rPr lang="zh-CN" altLang="en-US" sz="2400" dirty="0">
                <a:solidFill>
                  <a:schemeClr val="bg2"/>
                </a:solidFill>
              </a:rPr>
              <a:t>这种用法：</a:t>
            </a:r>
            <a:r>
              <a:rPr lang="en-US" altLang="zh-CN" sz="2400" dirty="0">
                <a:solidFill>
                  <a:schemeClr val="bg2"/>
                </a:solidFill>
              </a:rPr>
              <a:t>MOV EBP, OFFSET ADDR[ESI]</a:t>
            </a:r>
            <a:r>
              <a:rPr lang="zh-CN" altLang="en-US" sz="2400" dirty="0">
                <a:solidFill>
                  <a:schemeClr val="bg2"/>
                </a:solidFill>
              </a:rPr>
              <a:t>是否正确？</a:t>
            </a:r>
          </a:p>
        </p:txBody>
      </p:sp>
      <p:sp>
        <p:nvSpPr>
          <p:cNvPr id="3" name="爆炸形 1 2"/>
          <p:cNvSpPr/>
          <p:nvPr/>
        </p:nvSpPr>
        <p:spPr bwMode="auto">
          <a:xfrm>
            <a:off x="276179" y="829774"/>
            <a:ext cx="3888432" cy="728012"/>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rPr>
              <a:t>错误！</a:t>
            </a:r>
            <a:r>
              <a:rPr lang="zh-CN" altLang="en-US" sz="2400" b="1" dirty="0">
                <a:solidFill>
                  <a:srgbClr val="FF0000"/>
                </a:solidFill>
              </a:rPr>
              <a:t>为什么？</a:t>
            </a:r>
            <a:endParaRPr kumimoji="0" lang="zh-CN" altLang="en-US" sz="2400" b="1" i="0" u="none" strike="noStrike" cap="none" normalizeH="0" baseline="0" dirty="0">
              <a:ln>
                <a:noFill/>
              </a:ln>
              <a:solidFill>
                <a:srgbClr val="FF0000"/>
              </a:solidFill>
              <a:effectLst/>
              <a:latin typeface="Times New Roman" pitchFamily="18" charset="0"/>
              <a:ea typeface="宋体" pitchFamily="2" charset="-122"/>
            </a:endParaRPr>
          </a:p>
        </p:txBody>
      </p:sp>
      <p:sp>
        <p:nvSpPr>
          <p:cNvPr id="4" name="文本框 3"/>
          <p:cNvSpPr txBox="1"/>
          <p:nvPr/>
        </p:nvSpPr>
        <p:spPr>
          <a:xfrm>
            <a:off x="4194774" y="1024819"/>
            <a:ext cx="3096344" cy="400110"/>
          </a:xfrm>
          <a:prstGeom prst="rect">
            <a:avLst/>
          </a:prstGeom>
          <a:noFill/>
        </p:spPr>
        <p:txBody>
          <a:bodyPr wrap="square" rtlCol="0">
            <a:spAutoFit/>
          </a:bodyPr>
          <a:lstStyle/>
          <a:p>
            <a:r>
              <a:rPr lang="zh-CN" altLang="en-US" sz="2000" b="1" dirty="0">
                <a:solidFill>
                  <a:srgbClr val="FF0000"/>
                </a:solidFill>
              </a:rPr>
              <a:t>怎样才能取到这个偏移量</a:t>
            </a:r>
            <a:r>
              <a:rPr lang="en-US" altLang="zh-CN" sz="2000" b="1" dirty="0">
                <a:solidFill>
                  <a:srgbClr val="FF0000"/>
                </a:solidFill>
              </a:rPr>
              <a:t>?</a:t>
            </a:r>
            <a:endParaRPr lang="zh-CN" altLang="en-US" sz="2000" b="1" dirty="0">
              <a:solidFill>
                <a:srgbClr val="FF0000"/>
              </a:solidFill>
            </a:endParaRPr>
          </a:p>
        </p:txBody>
      </p:sp>
      <p:sp>
        <p:nvSpPr>
          <p:cNvPr id="5" name="爆炸形 1 4"/>
          <p:cNvSpPr/>
          <p:nvPr/>
        </p:nvSpPr>
        <p:spPr bwMode="auto">
          <a:xfrm>
            <a:off x="7223480" y="854190"/>
            <a:ext cx="1493067" cy="647402"/>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400" b="0" i="0" u="none" strike="noStrike" cap="none" normalizeH="0" baseline="0" dirty="0">
                <a:ln>
                  <a:noFill/>
                </a:ln>
                <a:solidFill>
                  <a:srgbClr val="FF0000"/>
                </a:solidFill>
                <a:effectLst/>
                <a:latin typeface="Times New Roman" pitchFamily="18" charset="0"/>
                <a:ea typeface="宋体" pitchFamily="2" charset="-122"/>
              </a:rPr>
              <a:t>LEA</a:t>
            </a:r>
            <a:endParaRPr kumimoji="0" lang="zh-CN" altLang="en-US" sz="2400" b="0" i="0" u="none" strike="noStrike" cap="none" normalizeH="0" baseline="0" dirty="0">
              <a:ln>
                <a:noFill/>
              </a:ln>
              <a:solidFill>
                <a:srgbClr val="FF0000"/>
              </a:solidFill>
              <a:effectLst/>
              <a:latin typeface="Times New Roman" pitchFamily="18" charset="0"/>
              <a:ea typeface="宋体" pitchFamily="2" charset="-122"/>
            </a:endParaRPr>
          </a:p>
        </p:txBody>
      </p:sp>
      <p:sp>
        <p:nvSpPr>
          <p:cNvPr id="6" name="文本框 5"/>
          <p:cNvSpPr txBox="1"/>
          <p:nvPr/>
        </p:nvSpPr>
        <p:spPr>
          <a:xfrm>
            <a:off x="1320295" y="1655716"/>
            <a:ext cx="5688632" cy="461665"/>
          </a:xfrm>
          <a:prstGeom prst="rect">
            <a:avLst/>
          </a:prstGeom>
          <a:noFill/>
        </p:spPr>
        <p:txBody>
          <a:bodyPr wrap="square" rtlCol="0">
            <a:spAutoFit/>
          </a:bodyPr>
          <a:lstStyle/>
          <a:p>
            <a:r>
              <a:rPr lang="zh-CN" altLang="en-US" sz="2400" b="1" dirty="0">
                <a:solidFill>
                  <a:schemeClr val="bg2"/>
                </a:solidFill>
              </a:rPr>
              <a:t>注意</a:t>
            </a:r>
            <a:r>
              <a:rPr lang="en-US" altLang="zh-CN" sz="2400" b="1" dirty="0">
                <a:solidFill>
                  <a:schemeClr val="bg2"/>
                </a:solidFill>
              </a:rPr>
              <a:t>LEA</a:t>
            </a:r>
            <a:r>
              <a:rPr lang="zh-CN" altLang="en-US" sz="2400" b="1" dirty="0">
                <a:solidFill>
                  <a:schemeClr val="bg2"/>
                </a:solidFill>
              </a:rPr>
              <a:t>和</a:t>
            </a:r>
            <a:r>
              <a:rPr lang="en-US" altLang="zh-CN" sz="2400" b="1" dirty="0">
                <a:solidFill>
                  <a:schemeClr val="bg2"/>
                </a:solidFill>
              </a:rPr>
              <a:t>OFFSET</a:t>
            </a:r>
            <a:r>
              <a:rPr lang="zh-CN" altLang="en-US" sz="2400" b="1" dirty="0">
                <a:solidFill>
                  <a:schemeClr val="bg2"/>
                </a:solidFill>
              </a:rPr>
              <a:t>在使用上的区别！</a:t>
            </a:r>
          </a:p>
        </p:txBody>
      </p:sp>
    </p:spTree>
    <p:extLst>
      <p:ext uri="{BB962C8B-B14F-4D97-AF65-F5344CB8AC3E}">
        <p14:creationId xmlns:p14="http://schemas.microsoft.com/office/powerpoint/2010/main" val="2884675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85BA32D-41DF-4D68-8308-DF50E57A689F}" type="slidenum">
              <a:rPr lang="en-US" altLang="zh-CN" sz="1400">
                <a:solidFill>
                  <a:schemeClr val="bg2"/>
                </a:solidFill>
              </a:rPr>
              <a:pPr algn="r" eaLnBrk="1" hangingPunct="1"/>
              <a:t>42</a:t>
            </a:fld>
            <a:endParaRPr lang="en-US" altLang="zh-CN" sz="1400">
              <a:solidFill>
                <a:schemeClr val="bg2"/>
              </a:solidFill>
            </a:endParaRPr>
          </a:p>
        </p:txBody>
      </p:sp>
      <p:sp>
        <p:nvSpPr>
          <p:cNvPr id="50179" name="Rectangle 2"/>
          <p:cNvSpPr>
            <a:spLocks noChangeArrowheads="1"/>
          </p:cNvSpPr>
          <p:nvPr/>
        </p:nvSpPr>
        <p:spPr bwMode="auto">
          <a:xfrm>
            <a:off x="533400" y="9906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作用</a:t>
            </a:r>
            <a:r>
              <a:rPr lang="en-US" altLang="zh-CN" sz="2400" b="1" dirty="0">
                <a:solidFill>
                  <a:schemeClr val="hlink"/>
                </a:solidFill>
              </a:rPr>
              <a:t>:</a:t>
            </a:r>
            <a:r>
              <a:rPr lang="zh-CN" altLang="en-US" sz="2400" b="1" dirty="0">
                <a:solidFill>
                  <a:schemeClr val="bg2"/>
                </a:solidFill>
              </a:rPr>
              <a:t>取变量或标号的类型属性，并用数字形式表示。对变量来说就是取它的字节长度。</a:t>
            </a:r>
          </a:p>
        </p:txBody>
      </p:sp>
      <p:sp>
        <p:nvSpPr>
          <p:cNvPr id="50180" name="Rectangle 3"/>
          <p:cNvSpPr>
            <a:spLocks noChangeArrowheads="1"/>
          </p:cNvSpPr>
          <p:nvPr/>
        </p:nvSpPr>
        <p:spPr bwMode="auto">
          <a:xfrm>
            <a:off x="1219200" y="381000"/>
            <a:ext cx="214947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3.TYPE</a:t>
            </a:r>
            <a:r>
              <a:rPr lang="zh-CN" altLang="en-US" sz="2400" b="1" dirty="0">
                <a:solidFill>
                  <a:schemeClr val="hlink"/>
                </a:solidFill>
              </a:rPr>
              <a:t>运算符</a:t>
            </a:r>
          </a:p>
        </p:txBody>
      </p:sp>
      <p:grpSp>
        <p:nvGrpSpPr>
          <p:cNvPr id="50181" name="Group 5"/>
          <p:cNvGrpSpPr>
            <a:grpSpLocks/>
          </p:cNvGrpSpPr>
          <p:nvPr/>
        </p:nvGrpSpPr>
        <p:grpSpPr bwMode="auto">
          <a:xfrm>
            <a:off x="900113" y="1844675"/>
            <a:ext cx="3203575" cy="1938338"/>
            <a:chOff x="0" y="0"/>
            <a:chExt cx="2018" cy="1221"/>
          </a:xfrm>
        </p:grpSpPr>
        <p:sp>
          <p:nvSpPr>
            <p:cNvPr id="50182" name="Text Box 4"/>
            <p:cNvSpPr txBox="1">
              <a:spLocks noChangeArrowheads="1"/>
            </p:cNvSpPr>
            <p:nvPr/>
          </p:nvSpPr>
          <p:spPr bwMode="auto">
            <a:xfrm>
              <a:off x="0" y="45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变量</a:t>
              </a:r>
            </a:p>
          </p:txBody>
        </p:sp>
        <p:sp>
          <p:nvSpPr>
            <p:cNvPr id="50183" name="Text Box 5"/>
            <p:cNvSpPr txBox="1">
              <a:spLocks noChangeArrowheads="1"/>
            </p:cNvSpPr>
            <p:nvPr/>
          </p:nvSpPr>
          <p:spPr bwMode="auto">
            <a:xfrm>
              <a:off x="818" y="0"/>
              <a:ext cx="120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BYTE        1</a:t>
              </a:r>
              <a:br>
                <a:rPr lang="en-US" altLang="zh-CN" sz="2400" b="1" dirty="0">
                  <a:solidFill>
                    <a:schemeClr val="bg2"/>
                  </a:solidFill>
                </a:rPr>
              </a:br>
              <a:r>
                <a:rPr lang="en-US" altLang="zh-CN" sz="2400" b="1" dirty="0">
                  <a:solidFill>
                    <a:schemeClr val="bg2"/>
                  </a:solidFill>
                </a:rPr>
                <a:t>WORD      2</a:t>
              </a:r>
              <a:br>
                <a:rPr lang="en-US" altLang="zh-CN" sz="2400" b="1" dirty="0">
                  <a:solidFill>
                    <a:schemeClr val="bg2"/>
                  </a:solidFill>
                </a:rPr>
              </a:br>
              <a:r>
                <a:rPr lang="en-US" altLang="zh-CN" sz="2400" b="1" dirty="0">
                  <a:solidFill>
                    <a:schemeClr val="bg2"/>
                  </a:solidFill>
                </a:rPr>
                <a:t>DWORD   4</a:t>
              </a:r>
              <a:br>
                <a:rPr lang="en-US" altLang="zh-CN" sz="2400" b="1" dirty="0">
                  <a:solidFill>
                    <a:schemeClr val="bg2"/>
                  </a:solidFill>
                </a:rPr>
              </a:br>
              <a:r>
                <a:rPr lang="en-US" altLang="zh-CN" sz="2400" b="1" dirty="0">
                  <a:solidFill>
                    <a:schemeClr val="bg2"/>
                  </a:solidFill>
                </a:rPr>
                <a:t>QWORD   8</a:t>
              </a:r>
              <a:br>
                <a:rPr lang="en-US" altLang="zh-CN" sz="2400" b="1" dirty="0">
                  <a:solidFill>
                    <a:schemeClr val="bg2"/>
                  </a:solidFill>
                </a:rPr>
              </a:br>
              <a:r>
                <a:rPr lang="en-US" altLang="zh-CN" sz="2400" b="1" dirty="0">
                  <a:solidFill>
                    <a:schemeClr val="bg2"/>
                  </a:solidFill>
                </a:rPr>
                <a:t>……</a:t>
              </a:r>
            </a:p>
          </p:txBody>
        </p:sp>
        <p:sp>
          <p:nvSpPr>
            <p:cNvPr id="50184" name="AutoShape 6"/>
            <p:cNvSpPr>
              <a:spLocks/>
            </p:cNvSpPr>
            <p:nvPr/>
          </p:nvSpPr>
          <p:spPr bwMode="auto">
            <a:xfrm>
              <a:off x="626" y="144"/>
              <a:ext cx="190" cy="945"/>
            </a:xfrm>
            <a:prstGeom prst="leftBrace">
              <a:avLst>
                <a:gd name="adj1" fmla="val 41447"/>
                <a:gd name="adj2" fmla="val 50000"/>
              </a:avLst>
            </a:prstGeom>
            <a:noFill/>
            <a:ln w="9525"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a:solidFill>
                  <a:schemeClr val="bg2"/>
                </a:solidFill>
              </a:endParaRPr>
            </a:p>
          </p:txBody>
        </p:sp>
      </p:grpSp>
      <p:grpSp>
        <p:nvGrpSpPr>
          <p:cNvPr id="50185" name="Group 9"/>
          <p:cNvGrpSpPr>
            <a:grpSpLocks/>
          </p:cNvGrpSpPr>
          <p:nvPr/>
        </p:nvGrpSpPr>
        <p:grpSpPr bwMode="auto">
          <a:xfrm>
            <a:off x="4953000" y="2057400"/>
            <a:ext cx="3048000" cy="822325"/>
            <a:chOff x="0" y="0"/>
            <a:chExt cx="1920" cy="518"/>
          </a:xfrm>
        </p:grpSpPr>
        <p:sp>
          <p:nvSpPr>
            <p:cNvPr id="50186" name="Text Box 7"/>
            <p:cNvSpPr txBox="1">
              <a:spLocks noChangeArrowheads="1"/>
            </p:cNvSpPr>
            <p:nvPr/>
          </p:nvSpPr>
          <p:spPr bwMode="auto">
            <a:xfrm>
              <a:off x="0" y="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标号</a:t>
              </a:r>
            </a:p>
          </p:txBody>
        </p:sp>
        <p:sp>
          <p:nvSpPr>
            <p:cNvPr id="50187" name="Text Box 8"/>
            <p:cNvSpPr txBox="1">
              <a:spLocks noChangeArrowheads="1"/>
            </p:cNvSpPr>
            <p:nvPr/>
          </p:nvSpPr>
          <p:spPr bwMode="auto">
            <a:xfrm>
              <a:off x="672" y="0"/>
              <a:ext cx="124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NEAR     -1</a:t>
              </a:r>
              <a:br>
                <a:rPr lang="en-US" altLang="zh-CN" sz="2400" b="1">
                  <a:solidFill>
                    <a:schemeClr val="bg2"/>
                  </a:solidFill>
                </a:rPr>
              </a:br>
              <a:r>
                <a:rPr lang="en-US" altLang="zh-CN" sz="2400" b="1">
                  <a:solidFill>
                    <a:schemeClr val="bg2"/>
                  </a:solidFill>
                </a:rPr>
                <a:t>FAR        -2</a:t>
              </a:r>
            </a:p>
          </p:txBody>
        </p:sp>
        <p:sp>
          <p:nvSpPr>
            <p:cNvPr id="50188" name="AutoShape 9"/>
            <p:cNvSpPr>
              <a:spLocks/>
            </p:cNvSpPr>
            <p:nvPr/>
          </p:nvSpPr>
          <p:spPr bwMode="auto">
            <a:xfrm>
              <a:off x="576" y="96"/>
              <a:ext cx="48" cy="336"/>
            </a:xfrm>
            <a:prstGeom prst="leftBrace">
              <a:avLst>
                <a:gd name="adj1" fmla="val 58333"/>
                <a:gd name="adj2" fmla="val 50000"/>
              </a:avLst>
            </a:prstGeom>
            <a:noFill/>
            <a:ln w="9525"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endParaRPr lang="zh-CN" altLang="en-US"/>
            </a:p>
          </p:txBody>
        </p:sp>
      </p:grpSp>
      <p:grpSp>
        <p:nvGrpSpPr>
          <p:cNvPr id="50189" name="Group 13"/>
          <p:cNvGrpSpPr>
            <a:grpSpLocks/>
          </p:cNvGrpSpPr>
          <p:nvPr/>
        </p:nvGrpSpPr>
        <p:grpSpPr bwMode="auto">
          <a:xfrm>
            <a:off x="0" y="3860800"/>
            <a:ext cx="5040313" cy="2759075"/>
            <a:chOff x="0" y="0"/>
            <a:chExt cx="3175" cy="1738"/>
          </a:xfrm>
        </p:grpSpPr>
        <p:sp>
          <p:nvSpPr>
            <p:cNvPr id="50190" name="Text Box 10"/>
            <p:cNvSpPr txBox="1">
              <a:spLocks noChangeArrowheads="1"/>
            </p:cNvSpPr>
            <p:nvPr/>
          </p:nvSpPr>
          <p:spPr bwMode="auto">
            <a:xfrm>
              <a:off x="0" y="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例如：</a:t>
              </a:r>
            </a:p>
          </p:txBody>
        </p:sp>
        <p:sp>
          <p:nvSpPr>
            <p:cNvPr id="50191" name="Text Box 11"/>
            <p:cNvSpPr txBox="1">
              <a:spLocks noChangeArrowheads="1"/>
            </p:cNvSpPr>
            <p:nvPr/>
          </p:nvSpPr>
          <p:spPr bwMode="auto">
            <a:xfrm>
              <a:off x="590" y="46"/>
              <a:ext cx="2585" cy="1692"/>
            </a:xfrm>
            <a:prstGeom prst="rect">
              <a:avLst/>
            </a:prstGeom>
            <a:noFill/>
            <a:ln w="38100"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a:solidFill>
                    <a:schemeClr val="bg2"/>
                  </a:solidFill>
                </a:rPr>
                <a:t>V1    DB    ‘ABCDE’</a:t>
              </a:r>
              <a:br>
                <a:rPr lang="en-US" altLang="zh-CN" sz="2400" b="1">
                  <a:solidFill>
                    <a:schemeClr val="bg2"/>
                  </a:solidFill>
                </a:rPr>
              </a:br>
              <a:r>
                <a:rPr lang="en-US" altLang="zh-CN" sz="2400" b="1">
                  <a:solidFill>
                    <a:schemeClr val="bg2"/>
                  </a:solidFill>
                </a:rPr>
                <a:t>V2    DW   1234H, 5678H</a:t>
              </a:r>
              <a:br>
                <a:rPr lang="en-US" altLang="zh-CN" sz="2400" b="1">
                  <a:solidFill>
                    <a:schemeClr val="bg2"/>
                  </a:solidFill>
                </a:rPr>
              </a:br>
              <a:r>
                <a:rPr lang="en-US" altLang="zh-CN" sz="2400" b="1">
                  <a:solidFill>
                    <a:schemeClr val="bg2"/>
                  </a:solidFill>
                </a:rPr>
                <a:t>V3    DD    V2   </a:t>
              </a:r>
              <a:br>
                <a:rPr lang="zh-CN" altLang="en-US" sz="2400" b="1">
                  <a:solidFill>
                    <a:schemeClr val="bg2"/>
                  </a:solidFill>
                </a:rPr>
              </a:br>
              <a:r>
                <a:rPr lang="zh-CN" altLang="en-US" sz="2400" b="1">
                  <a:solidFill>
                    <a:schemeClr val="bg2"/>
                  </a:solidFill>
                </a:rPr>
                <a:t>       </a:t>
              </a:r>
              <a:r>
                <a:rPr lang="en-US" altLang="zh-CN" sz="2400" b="1">
                  <a:solidFill>
                    <a:schemeClr val="bg2"/>
                  </a:solidFill>
                </a:rPr>
                <a:t>……</a:t>
              </a:r>
              <a:br>
                <a:rPr lang="en-US" altLang="zh-CN" sz="2400" b="1">
                  <a:solidFill>
                    <a:schemeClr val="bg2"/>
                  </a:solidFill>
                </a:rPr>
              </a:br>
              <a:r>
                <a:rPr lang="en-US" altLang="zh-CN" sz="2400" b="1">
                  <a:solidFill>
                    <a:schemeClr val="bg2"/>
                  </a:solidFill>
                </a:rPr>
                <a:t>        MOV   AL ,  TYPE  V1</a:t>
              </a:r>
              <a:br>
                <a:rPr lang="en-US" altLang="zh-CN" sz="2400" b="1">
                  <a:solidFill>
                    <a:schemeClr val="bg2"/>
                  </a:solidFill>
                </a:rPr>
              </a:br>
              <a:r>
                <a:rPr lang="en-US" altLang="zh-CN" sz="2400" b="1">
                  <a:solidFill>
                    <a:schemeClr val="bg2"/>
                  </a:solidFill>
                </a:rPr>
                <a:t>        MOV   CL ,  TYPE  V2</a:t>
              </a:r>
              <a:br>
                <a:rPr lang="en-US" altLang="zh-CN" sz="2400" b="1">
                  <a:solidFill>
                    <a:schemeClr val="bg2"/>
                  </a:solidFill>
                </a:rPr>
              </a:br>
              <a:r>
                <a:rPr lang="en-US" altLang="zh-CN" sz="2400" b="1">
                  <a:solidFill>
                    <a:schemeClr val="bg2"/>
                  </a:solidFill>
                </a:rPr>
                <a:t>        MOV   CH ,  TYPE  V3</a:t>
              </a:r>
            </a:p>
          </p:txBody>
        </p:sp>
      </p:grpSp>
      <p:sp>
        <p:nvSpPr>
          <p:cNvPr id="50192" name="Text Box 12"/>
          <p:cNvSpPr txBox="1">
            <a:spLocks noChangeArrowheads="1"/>
          </p:cNvSpPr>
          <p:nvPr/>
        </p:nvSpPr>
        <p:spPr bwMode="auto">
          <a:xfrm>
            <a:off x="5580063" y="3716338"/>
            <a:ext cx="25860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经汇编后的等效指令序列如下：</a:t>
            </a:r>
          </a:p>
        </p:txBody>
      </p:sp>
      <p:sp>
        <p:nvSpPr>
          <p:cNvPr id="50193" name="Rectangle 16"/>
          <p:cNvSpPr>
            <a:spLocks noChangeArrowheads="1"/>
          </p:cNvSpPr>
          <p:nvPr/>
        </p:nvSpPr>
        <p:spPr bwMode="auto">
          <a:xfrm>
            <a:off x="5651500" y="4797425"/>
            <a:ext cx="2009717" cy="1200329"/>
          </a:xfrm>
          <a:prstGeom prst="rect">
            <a:avLst/>
          </a:prstGeom>
          <a:noFill/>
          <a:ln w="38100"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MOV  AL</a:t>
            </a:r>
            <a:r>
              <a:rPr lang="zh-CN" altLang="en-US" sz="2400" b="1" dirty="0">
                <a:solidFill>
                  <a:schemeClr val="bg2"/>
                </a:solidFill>
              </a:rPr>
              <a:t>，</a:t>
            </a:r>
            <a:r>
              <a:rPr lang="en-US" altLang="zh-CN" sz="2400" b="1" dirty="0">
                <a:solidFill>
                  <a:schemeClr val="bg2"/>
                </a:solidFill>
              </a:rPr>
              <a:t>1</a:t>
            </a:r>
          </a:p>
          <a:p>
            <a:pPr eaLnBrk="1" hangingPunct="1"/>
            <a:r>
              <a:rPr lang="en-US" altLang="zh-CN" sz="2400" b="1" dirty="0">
                <a:solidFill>
                  <a:schemeClr val="bg2"/>
                </a:solidFill>
              </a:rPr>
              <a:t>MOV  CL</a:t>
            </a:r>
            <a:r>
              <a:rPr lang="zh-CN" altLang="en-US" sz="2400" b="1" dirty="0">
                <a:solidFill>
                  <a:schemeClr val="bg2"/>
                </a:solidFill>
              </a:rPr>
              <a:t>，</a:t>
            </a:r>
            <a:r>
              <a:rPr lang="en-US" altLang="zh-CN" sz="2400" b="1" dirty="0">
                <a:solidFill>
                  <a:schemeClr val="bg2"/>
                </a:solidFill>
              </a:rPr>
              <a:t>2</a:t>
            </a:r>
          </a:p>
          <a:p>
            <a:pPr eaLnBrk="1" hangingPunct="1"/>
            <a:r>
              <a:rPr lang="en-US" altLang="zh-CN" sz="2400" b="1" dirty="0">
                <a:solidFill>
                  <a:schemeClr val="bg2"/>
                </a:solidFill>
              </a:rPr>
              <a:t>MOV  CH</a:t>
            </a:r>
            <a:r>
              <a:rPr lang="zh-CN" altLang="en-US" sz="2400" b="1" dirty="0">
                <a:solidFill>
                  <a:schemeClr val="bg2"/>
                </a:solidFill>
              </a:rPr>
              <a:t>，</a:t>
            </a:r>
            <a:r>
              <a:rPr lang="en-US" altLang="zh-CN" sz="2400" b="1" dirty="0">
                <a:solidFill>
                  <a:schemeClr val="bg2"/>
                </a:solidFill>
              </a:rPr>
              <a:t>4</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01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50189"/>
                                        </p:tgtEl>
                                        <p:attrNameLst>
                                          <p:attrName>style.visibility</p:attrName>
                                        </p:attrNameLst>
                                      </p:cBhvr>
                                      <p:to>
                                        <p:strVal val="visible"/>
                                      </p:to>
                                    </p:set>
                                    <p:anim calcmode="lin" valueType="num">
                                      <p:cBhvr>
                                        <p:cTn id="23" dur="500" fill="hold"/>
                                        <p:tgtEl>
                                          <p:spTgt spid="50189"/>
                                        </p:tgtEl>
                                        <p:attrNameLst>
                                          <p:attrName>ppt_w</p:attrName>
                                        </p:attrNameLst>
                                      </p:cBhvr>
                                      <p:tavLst>
                                        <p:tav tm="0">
                                          <p:val>
                                            <p:fltVal val="0"/>
                                          </p:val>
                                        </p:tav>
                                        <p:tav tm="100000">
                                          <p:val>
                                            <p:strVal val="#ppt_w"/>
                                          </p:val>
                                        </p:tav>
                                      </p:tavLst>
                                    </p:anim>
                                    <p:anim calcmode="lin" valueType="num">
                                      <p:cBhvr>
                                        <p:cTn id="24" dur="500" fill="hold"/>
                                        <p:tgtEl>
                                          <p:spTgt spid="50189"/>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0192"/>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50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nimBg="1" autoUpdateAnimBg="0"/>
      <p:bldP spid="50192" grpId="0" autoUpdateAnimBg="0"/>
      <p:bldP spid="50193"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F012DEBA-F0E4-48C9-8F59-0E259C3E0460}" type="slidenum">
              <a:rPr lang="en-US" altLang="zh-CN" sz="1400">
                <a:solidFill>
                  <a:schemeClr val="bg2"/>
                </a:solidFill>
              </a:rPr>
              <a:pPr algn="r" eaLnBrk="1" hangingPunct="1"/>
              <a:t>43</a:t>
            </a:fld>
            <a:endParaRPr lang="en-US" altLang="zh-CN" sz="1400">
              <a:solidFill>
                <a:schemeClr val="bg2"/>
              </a:solidFill>
            </a:endParaRPr>
          </a:p>
        </p:txBody>
      </p:sp>
      <p:sp>
        <p:nvSpPr>
          <p:cNvPr id="51203" name="Rectangle 3"/>
          <p:cNvSpPr>
            <a:spLocks noChangeArrowheads="1"/>
          </p:cNvSpPr>
          <p:nvPr/>
        </p:nvSpPr>
        <p:spPr bwMode="auto">
          <a:xfrm>
            <a:off x="899592" y="1202830"/>
            <a:ext cx="6672932" cy="461665"/>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这两个运算符用于取变量定义时初始值个数</a:t>
            </a:r>
          </a:p>
        </p:txBody>
      </p:sp>
      <p:sp>
        <p:nvSpPr>
          <p:cNvPr id="51204" name="Rectangle 4"/>
          <p:cNvSpPr>
            <a:spLocks noChangeArrowheads="1"/>
          </p:cNvSpPr>
          <p:nvPr/>
        </p:nvSpPr>
        <p:spPr bwMode="auto">
          <a:xfrm>
            <a:off x="899592" y="415040"/>
            <a:ext cx="4711546" cy="46166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4.LENGTH</a:t>
            </a:r>
            <a:r>
              <a:rPr lang="zh-CN" altLang="en-US" sz="2400" b="1" dirty="0">
                <a:solidFill>
                  <a:schemeClr val="hlink"/>
                </a:solidFill>
              </a:rPr>
              <a:t>与</a:t>
            </a:r>
            <a:r>
              <a:rPr lang="en-US" altLang="zh-CN" sz="2400" b="1" dirty="0">
                <a:solidFill>
                  <a:schemeClr val="hlink"/>
                </a:solidFill>
              </a:rPr>
              <a:t>LENGTHOF</a:t>
            </a:r>
            <a:r>
              <a:rPr lang="zh-CN" altLang="en-US" sz="2400" b="1" dirty="0">
                <a:solidFill>
                  <a:schemeClr val="hlink"/>
                </a:solidFill>
              </a:rPr>
              <a:t>运算符</a:t>
            </a:r>
          </a:p>
        </p:txBody>
      </p:sp>
      <p:sp>
        <p:nvSpPr>
          <p:cNvPr id="51206" name="Rectangle 7"/>
          <p:cNvSpPr>
            <a:spLocks noChangeArrowheads="1"/>
          </p:cNvSpPr>
          <p:nvPr/>
        </p:nvSpPr>
        <p:spPr bwMode="auto">
          <a:xfrm>
            <a:off x="395536" y="1664495"/>
            <a:ext cx="8496944" cy="3416320"/>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lnSpc>
                <a:spcPct val="150000"/>
              </a:lnSpc>
              <a:buClr>
                <a:schemeClr val="hlink"/>
              </a:buClr>
              <a:buFont typeface="Wingdings" pitchFamily="2" charset="2"/>
              <a:buChar char="Ø"/>
            </a:pPr>
            <a:r>
              <a:rPr lang="en-US" altLang="zh-CN" sz="2400" b="1" dirty="0">
                <a:solidFill>
                  <a:schemeClr val="bg2"/>
                </a:solidFill>
              </a:rPr>
              <a:t>Length</a:t>
            </a:r>
            <a:r>
              <a:rPr lang="zh-CN" altLang="en-US" sz="2400" b="1" dirty="0">
                <a:solidFill>
                  <a:schemeClr val="bg2"/>
                </a:solidFill>
              </a:rPr>
              <a:t>运算符</a:t>
            </a:r>
            <a:endParaRPr lang="en-US" altLang="zh-CN" sz="2400" b="1" dirty="0">
              <a:solidFill>
                <a:schemeClr val="bg2"/>
              </a:solidFill>
            </a:endParaRPr>
          </a:p>
          <a:p>
            <a:pPr marL="800100" lvl="1" indent="-342900" eaLnBrk="1" hangingPunct="1">
              <a:lnSpc>
                <a:spcPct val="150000"/>
              </a:lnSpc>
              <a:buClr>
                <a:schemeClr val="hlink"/>
              </a:buClr>
              <a:buFont typeface="Arial" panose="020B0604020202020204" pitchFamily="34" charset="0"/>
              <a:buChar char="•"/>
            </a:pPr>
            <a:r>
              <a:rPr lang="zh-CN" altLang="en-US" sz="2400" b="1" dirty="0">
                <a:solidFill>
                  <a:schemeClr val="bg2"/>
                </a:solidFill>
              </a:rPr>
              <a:t>取</a:t>
            </a:r>
            <a:r>
              <a:rPr lang="en-US" altLang="zh-CN" sz="2400" b="1" dirty="0">
                <a:solidFill>
                  <a:schemeClr val="bg2"/>
                </a:solidFill>
              </a:rPr>
              <a:t>DUP</a:t>
            </a:r>
            <a:r>
              <a:rPr lang="zh-CN" altLang="en-US" sz="2400" b="1" dirty="0">
                <a:solidFill>
                  <a:schemeClr val="bg2"/>
                </a:solidFill>
              </a:rPr>
              <a:t>说明的重复次数</a:t>
            </a:r>
            <a:r>
              <a:rPr lang="en-US" altLang="zh-CN" sz="2400" b="1" dirty="0">
                <a:solidFill>
                  <a:schemeClr val="bg2"/>
                </a:solidFill>
              </a:rPr>
              <a:t>,</a:t>
            </a:r>
            <a:r>
              <a:rPr lang="zh-CN" altLang="en-US" sz="2400" b="1" dirty="0">
                <a:solidFill>
                  <a:schemeClr val="bg2"/>
                </a:solidFill>
              </a:rPr>
              <a:t>并且只取最外层</a:t>
            </a:r>
            <a:r>
              <a:rPr lang="en-US" altLang="zh-CN" sz="2400" b="1" dirty="0">
                <a:solidFill>
                  <a:schemeClr val="bg2"/>
                </a:solidFill>
              </a:rPr>
              <a:t>DUP</a:t>
            </a:r>
            <a:r>
              <a:rPr lang="zh-CN" altLang="en-US" sz="2400" b="1" dirty="0">
                <a:solidFill>
                  <a:schemeClr val="bg2"/>
                </a:solidFill>
              </a:rPr>
              <a:t>的重复次数。</a:t>
            </a:r>
          </a:p>
          <a:p>
            <a:pPr lvl="1" eaLnBrk="1" hangingPunct="1">
              <a:lnSpc>
                <a:spcPct val="150000"/>
              </a:lnSpc>
              <a:buClr>
                <a:schemeClr val="hlink"/>
              </a:buClr>
              <a:buFont typeface="Arial" panose="020B0604020202020204" pitchFamily="34" charset="0"/>
              <a:buChar char="•"/>
            </a:pPr>
            <a:r>
              <a:rPr lang="zh-CN" altLang="en-US" sz="2400" b="1" dirty="0">
                <a:solidFill>
                  <a:schemeClr val="bg2"/>
                </a:solidFill>
              </a:rPr>
              <a:t>如果第一个初始值不是</a:t>
            </a:r>
            <a:r>
              <a:rPr lang="en-US" altLang="zh-CN" sz="2400" b="1" dirty="0">
                <a:solidFill>
                  <a:schemeClr val="bg2"/>
                </a:solidFill>
              </a:rPr>
              <a:t>DUP</a:t>
            </a:r>
            <a:r>
              <a:rPr lang="zh-CN" altLang="en-US" sz="2400" b="1" dirty="0">
                <a:solidFill>
                  <a:schemeClr val="bg2"/>
                </a:solidFill>
              </a:rPr>
              <a:t>说明，则</a:t>
            </a:r>
            <a:r>
              <a:rPr lang="en-US" altLang="zh-CN" sz="2400" b="1" dirty="0">
                <a:solidFill>
                  <a:schemeClr val="bg2"/>
                </a:solidFill>
              </a:rPr>
              <a:t>LENGTH</a:t>
            </a:r>
            <a:r>
              <a:rPr lang="zh-CN" altLang="en-US" sz="2400" b="1" dirty="0">
                <a:solidFill>
                  <a:schemeClr val="bg2"/>
                </a:solidFill>
              </a:rPr>
              <a:t>运算符返回值总是</a:t>
            </a:r>
            <a:r>
              <a:rPr lang="en-US" altLang="zh-CN" sz="2400" b="1" dirty="0">
                <a:solidFill>
                  <a:schemeClr val="bg2"/>
                </a:solidFill>
              </a:rPr>
              <a:t>1</a:t>
            </a:r>
            <a:r>
              <a:rPr lang="zh-CN" altLang="en-US" sz="2400" b="1" dirty="0">
                <a:solidFill>
                  <a:schemeClr val="bg2"/>
                </a:solidFill>
              </a:rPr>
              <a:t>。</a:t>
            </a:r>
            <a:endParaRPr lang="en-US" altLang="zh-CN" sz="2400" b="1" dirty="0">
              <a:solidFill>
                <a:schemeClr val="bg2"/>
              </a:solidFill>
            </a:endParaRPr>
          </a:p>
          <a:p>
            <a:pPr eaLnBrk="1" hangingPunct="1">
              <a:lnSpc>
                <a:spcPct val="150000"/>
              </a:lnSpc>
              <a:buClr>
                <a:schemeClr val="hlink"/>
              </a:buClr>
              <a:buFont typeface="Wingdings" panose="05000000000000000000" pitchFamily="2" charset="2"/>
              <a:buChar char="Ø"/>
            </a:pPr>
            <a:r>
              <a:rPr lang="en-US" altLang="zh-CN" sz="2400" b="1" dirty="0" err="1">
                <a:solidFill>
                  <a:schemeClr val="bg2"/>
                </a:solidFill>
              </a:rPr>
              <a:t>Lengthof</a:t>
            </a:r>
            <a:r>
              <a:rPr lang="zh-CN" altLang="en-US" sz="2400" b="1" dirty="0">
                <a:solidFill>
                  <a:schemeClr val="bg2"/>
                </a:solidFill>
              </a:rPr>
              <a:t>运算符</a:t>
            </a:r>
            <a:r>
              <a:rPr lang="en-US" altLang="zh-CN" sz="2400" b="1" dirty="0">
                <a:solidFill>
                  <a:schemeClr val="bg2"/>
                </a:solidFill>
              </a:rPr>
              <a:t>—</a:t>
            </a:r>
            <a:r>
              <a:rPr lang="zh-CN" altLang="en-US" sz="2400" b="1" dirty="0">
                <a:solidFill>
                  <a:srgbClr val="FF0000"/>
                </a:solidFill>
              </a:rPr>
              <a:t>只能用于</a:t>
            </a:r>
            <a:r>
              <a:rPr lang="en-US" altLang="zh-CN" sz="2400" b="1" dirty="0">
                <a:solidFill>
                  <a:srgbClr val="FF0000"/>
                </a:solidFill>
              </a:rPr>
              <a:t>32</a:t>
            </a:r>
            <a:r>
              <a:rPr lang="zh-CN" altLang="en-US" sz="2400" b="1" dirty="0">
                <a:solidFill>
                  <a:srgbClr val="FF0000"/>
                </a:solidFill>
              </a:rPr>
              <a:t>位模式</a:t>
            </a:r>
            <a:endParaRPr lang="en-US" altLang="zh-CN" sz="2400" b="1" dirty="0">
              <a:solidFill>
                <a:srgbClr val="FF0000"/>
              </a:solidFill>
            </a:endParaRPr>
          </a:p>
          <a:p>
            <a:pPr marL="800100" lvl="1" indent="-342900" eaLnBrk="1" hangingPunct="1">
              <a:lnSpc>
                <a:spcPct val="150000"/>
              </a:lnSpc>
              <a:buClr>
                <a:schemeClr val="hlink"/>
              </a:buClr>
              <a:buFont typeface="Arial" panose="020B0604020202020204" pitchFamily="34" charset="0"/>
              <a:buChar char="•"/>
            </a:pPr>
            <a:r>
              <a:rPr lang="zh-CN" altLang="en-US" sz="2400" b="1" dirty="0">
                <a:solidFill>
                  <a:schemeClr val="bg2"/>
                </a:solidFill>
              </a:rPr>
              <a:t>取变量定义行中的初始值个数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1203"/>
                                        </p:tgtEl>
                                        <p:attrNameLst>
                                          <p:attrName>style.visibility</p:attrName>
                                        </p:attrNameLst>
                                      </p:cBhvr>
                                      <p:to>
                                        <p:strVal val="visible"/>
                                      </p:to>
                                    </p:set>
                                    <p:animEffect transition="in" filter="wipe(down)">
                                      <p:cBhvr>
                                        <p:cTn id="11" dur="500"/>
                                        <p:tgtEl>
                                          <p:spTgt spid="51203"/>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1206">
                                            <p:txEl>
                                              <p:pRg st="0" end="0"/>
                                            </p:txEl>
                                          </p:spTgt>
                                        </p:tgtEl>
                                        <p:attrNameLst>
                                          <p:attrName>style.visibility</p:attrName>
                                        </p:attrNameLst>
                                      </p:cBhvr>
                                      <p:to>
                                        <p:strVal val="visible"/>
                                      </p:to>
                                    </p:set>
                                    <p:animEffect transition="in" filter="wipe(down)">
                                      <p:cBhvr>
                                        <p:cTn id="16" dur="500"/>
                                        <p:tgtEl>
                                          <p:spTgt spid="5120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120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0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20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12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nimBg="1" autoUpdateAnimBg="0"/>
      <p:bldP spid="51206" grpId="0" uiExpand="1"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835696" y="980728"/>
            <a:ext cx="5568950" cy="1631216"/>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solidFill>
                  <a:schemeClr val="bg2"/>
                </a:solidFill>
              </a:rPr>
              <a:t>K1  DB   10H DUP(0), 20H</a:t>
            </a:r>
            <a:br>
              <a:rPr lang="zh-CN" altLang="en-US" sz="2000" b="1" dirty="0">
                <a:solidFill>
                  <a:schemeClr val="bg2"/>
                </a:solidFill>
              </a:rPr>
            </a:br>
            <a:r>
              <a:rPr lang="en-US" altLang="zh-CN" sz="2000" b="1" dirty="0">
                <a:solidFill>
                  <a:schemeClr val="bg2"/>
                </a:solidFill>
              </a:rPr>
              <a:t>K2  DB    10H</a:t>
            </a:r>
            <a:r>
              <a:rPr lang="zh-CN" altLang="en-US" sz="2000" b="1" dirty="0">
                <a:solidFill>
                  <a:schemeClr val="bg2"/>
                </a:solidFill>
              </a:rPr>
              <a:t>，</a:t>
            </a:r>
            <a:r>
              <a:rPr lang="en-US" altLang="zh-CN" sz="2000" b="1" dirty="0">
                <a:solidFill>
                  <a:schemeClr val="bg2"/>
                </a:solidFill>
              </a:rPr>
              <a:t>20H</a:t>
            </a:r>
            <a:r>
              <a:rPr lang="zh-CN" altLang="en-US" sz="2000" b="1" dirty="0">
                <a:solidFill>
                  <a:schemeClr val="bg2"/>
                </a:solidFill>
              </a:rPr>
              <a:t>，</a:t>
            </a:r>
            <a:r>
              <a:rPr lang="en-US" altLang="zh-CN" sz="2000" b="1" dirty="0">
                <a:solidFill>
                  <a:schemeClr val="bg2"/>
                </a:solidFill>
              </a:rPr>
              <a:t>30H</a:t>
            </a:r>
            <a:r>
              <a:rPr lang="zh-CN" altLang="en-US" sz="2000" b="1" dirty="0">
                <a:solidFill>
                  <a:schemeClr val="bg2"/>
                </a:solidFill>
              </a:rPr>
              <a:t>，</a:t>
            </a:r>
            <a:r>
              <a:rPr lang="en-US" altLang="zh-CN" sz="2000" b="1" dirty="0">
                <a:solidFill>
                  <a:schemeClr val="bg2"/>
                </a:solidFill>
              </a:rPr>
              <a:t>40H</a:t>
            </a:r>
            <a:br>
              <a:rPr lang="en-US" altLang="zh-CN" sz="2000" b="1" dirty="0">
                <a:solidFill>
                  <a:schemeClr val="bg2"/>
                </a:solidFill>
              </a:rPr>
            </a:br>
            <a:r>
              <a:rPr lang="en-US" altLang="zh-CN" sz="2000" b="1" dirty="0">
                <a:solidFill>
                  <a:schemeClr val="bg2"/>
                </a:solidFill>
              </a:rPr>
              <a:t>        DB   50H, 60H</a:t>
            </a:r>
            <a:br>
              <a:rPr lang="en-US" altLang="zh-CN" sz="2000" b="1" dirty="0">
                <a:solidFill>
                  <a:schemeClr val="bg2"/>
                </a:solidFill>
              </a:rPr>
            </a:br>
            <a:r>
              <a:rPr lang="en-US" altLang="zh-CN" sz="2000" b="1" dirty="0">
                <a:solidFill>
                  <a:schemeClr val="bg2"/>
                </a:solidFill>
              </a:rPr>
              <a:t>K3  DW  20H DUP(0,1,2 DUP(0))</a:t>
            </a:r>
            <a:br>
              <a:rPr lang="zh-CN" altLang="en-US" sz="2000" b="1" dirty="0">
                <a:solidFill>
                  <a:schemeClr val="bg2"/>
                </a:solidFill>
              </a:rPr>
            </a:br>
            <a:r>
              <a:rPr lang="en-US" altLang="zh-CN" sz="2000" b="1" dirty="0">
                <a:solidFill>
                  <a:schemeClr val="bg2"/>
                </a:solidFill>
              </a:rPr>
              <a:t>K4  DB   ‘ABCDEFGH’</a:t>
            </a:r>
          </a:p>
        </p:txBody>
      </p:sp>
      <p:sp>
        <p:nvSpPr>
          <p:cNvPr id="3" name="Text Box 8"/>
          <p:cNvSpPr txBox="1">
            <a:spLocks noChangeArrowheads="1"/>
          </p:cNvSpPr>
          <p:nvPr/>
        </p:nvSpPr>
        <p:spPr bwMode="auto">
          <a:xfrm>
            <a:off x="1763688" y="2780928"/>
            <a:ext cx="5570537" cy="272042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lnSpc>
                <a:spcPts val="1500"/>
              </a:lnSpc>
              <a:spcBef>
                <a:spcPct val="50000"/>
              </a:spcBef>
            </a:pPr>
            <a:r>
              <a:rPr lang="en-US" altLang="zh-CN" sz="2000" b="1" dirty="0">
                <a:solidFill>
                  <a:srgbClr val="0070C0"/>
                </a:solidFill>
              </a:rPr>
              <a:t>MOV   AL,  LENGTH   K1; (AL)=10H</a:t>
            </a:r>
          </a:p>
          <a:p>
            <a:pPr eaLnBrk="1" hangingPunct="1">
              <a:lnSpc>
                <a:spcPts val="1500"/>
              </a:lnSpc>
              <a:spcBef>
                <a:spcPct val="50000"/>
              </a:spcBef>
            </a:pPr>
            <a:r>
              <a:rPr lang="en-US" altLang="zh-CN" sz="2000" b="1" dirty="0">
                <a:solidFill>
                  <a:srgbClr val="0070C0"/>
                </a:solidFill>
              </a:rPr>
              <a:t>MOV   AH, LENGTHOF K1;(AH)=11H</a:t>
            </a:r>
          </a:p>
          <a:p>
            <a:pPr eaLnBrk="1" hangingPunct="1">
              <a:lnSpc>
                <a:spcPts val="1500"/>
              </a:lnSpc>
              <a:spcBef>
                <a:spcPct val="50000"/>
              </a:spcBef>
            </a:pPr>
            <a:r>
              <a:rPr lang="en-US" altLang="zh-CN" sz="2000" b="1" dirty="0">
                <a:solidFill>
                  <a:srgbClr val="0070C0"/>
                </a:solidFill>
              </a:rPr>
              <a:t>MOV   BL,  LENGTH   K2 ; (BL)=1</a:t>
            </a:r>
          </a:p>
          <a:p>
            <a:pPr eaLnBrk="1" hangingPunct="1">
              <a:lnSpc>
                <a:spcPts val="1500"/>
              </a:lnSpc>
              <a:spcBef>
                <a:spcPct val="50000"/>
              </a:spcBef>
            </a:pPr>
            <a:r>
              <a:rPr lang="en-US" altLang="zh-CN" sz="2000" b="1" dirty="0">
                <a:solidFill>
                  <a:srgbClr val="0070C0"/>
                </a:solidFill>
              </a:rPr>
              <a:t>MOV   BH, LENGTHOF K2;(BH)=4</a:t>
            </a:r>
          </a:p>
          <a:p>
            <a:pPr eaLnBrk="1" hangingPunct="1">
              <a:lnSpc>
                <a:spcPts val="1500"/>
              </a:lnSpc>
              <a:spcBef>
                <a:spcPct val="50000"/>
              </a:spcBef>
            </a:pPr>
            <a:r>
              <a:rPr lang="en-US" altLang="zh-CN" sz="2000" b="1" dirty="0">
                <a:solidFill>
                  <a:srgbClr val="0070C0"/>
                </a:solidFill>
              </a:rPr>
              <a:t>MOV   CL,  LENGTH   K3 ;  (CL)=20H</a:t>
            </a:r>
          </a:p>
          <a:p>
            <a:pPr eaLnBrk="1" hangingPunct="1">
              <a:lnSpc>
                <a:spcPts val="1500"/>
              </a:lnSpc>
              <a:spcBef>
                <a:spcPct val="50000"/>
              </a:spcBef>
            </a:pPr>
            <a:r>
              <a:rPr lang="en-US" altLang="zh-CN" sz="2000" b="1" dirty="0">
                <a:solidFill>
                  <a:srgbClr val="0070C0"/>
                </a:solidFill>
              </a:rPr>
              <a:t>MOV   CH, LENGTHOF K3; (CH)=4*20H=80H</a:t>
            </a:r>
          </a:p>
          <a:p>
            <a:pPr eaLnBrk="1" hangingPunct="1">
              <a:lnSpc>
                <a:spcPts val="1500"/>
              </a:lnSpc>
              <a:spcBef>
                <a:spcPct val="50000"/>
              </a:spcBef>
            </a:pPr>
            <a:r>
              <a:rPr lang="en-US" altLang="zh-CN" sz="2000" b="1" dirty="0">
                <a:solidFill>
                  <a:srgbClr val="0070C0"/>
                </a:solidFill>
              </a:rPr>
              <a:t>MOV   DL,  LENGTH   K4 ;  (DL)=1</a:t>
            </a:r>
          </a:p>
          <a:p>
            <a:pPr eaLnBrk="1" hangingPunct="1">
              <a:lnSpc>
                <a:spcPts val="1500"/>
              </a:lnSpc>
              <a:spcBef>
                <a:spcPct val="50000"/>
              </a:spcBef>
            </a:pPr>
            <a:r>
              <a:rPr lang="en-US" altLang="zh-CN" sz="2000" b="1" dirty="0">
                <a:solidFill>
                  <a:srgbClr val="0070C0"/>
                </a:solidFill>
              </a:rPr>
              <a:t>MOV   DH, LENGTHOF K4 ;(DH)=8</a:t>
            </a:r>
          </a:p>
        </p:txBody>
      </p:sp>
      <p:sp>
        <p:nvSpPr>
          <p:cNvPr id="4" name="TextBox 1"/>
          <p:cNvSpPr txBox="1"/>
          <p:nvPr/>
        </p:nvSpPr>
        <p:spPr>
          <a:xfrm>
            <a:off x="971600" y="980728"/>
            <a:ext cx="1080120" cy="461665"/>
          </a:xfrm>
          <a:prstGeom prst="rect">
            <a:avLst/>
          </a:prstGeom>
          <a:noFill/>
        </p:spPr>
        <p:txBody>
          <a:bodyPr wrap="square" rtlCol="0">
            <a:spAutoFit/>
          </a:bodyPr>
          <a:lstStyle/>
          <a:p>
            <a:r>
              <a:rPr lang="zh-CN" altLang="en-US" sz="2400" b="1" dirty="0">
                <a:solidFill>
                  <a:schemeClr val="bg2"/>
                </a:solidFill>
              </a:rPr>
              <a:t>例如</a:t>
            </a:r>
          </a:p>
        </p:txBody>
      </p:sp>
    </p:spTree>
    <p:extLst>
      <p:ext uri="{BB962C8B-B14F-4D97-AF65-F5344CB8AC3E}">
        <p14:creationId xmlns:p14="http://schemas.microsoft.com/office/powerpoint/2010/main" val="20979405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wipe(down)">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down)">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down)">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30C859A-C5E8-4579-993B-98DE4540DB24}" type="slidenum">
              <a:rPr lang="en-US" altLang="zh-CN" sz="1400">
                <a:solidFill>
                  <a:schemeClr val="bg2"/>
                </a:solidFill>
              </a:rPr>
              <a:pPr algn="r" eaLnBrk="1" hangingPunct="1"/>
              <a:t>45</a:t>
            </a:fld>
            <a:endParaRPr lang="en-US" altLang="zh-CN" sz="1400">
              <a:solidFill>
                <a:schemeClr val="bg2"/>
              </a:solidFill>
            </a:endParaRPr>
          </a:p>
        </p:txBody>
      </p:sp>
      <p:sp>
        <p:nvSpPr>
          <p:cNvPr id="52227" name="Rectangle 3"/>
          <p:cNvSpPr>
            <a:spLocks noChangeArrowheads="1"/>
          </p:cNvSpPr>
          <p:nvPr/>
        </p:nvSpPr>
        <p:spPr bwMode="auto">
          <a:xfrm>
            <a:off x="409574" y="1323975"/>
            <a:ext cx="8554913" cy="830997"/>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u"/>
            </a:pPr>
            <a:r>
              <a:rPr lang="en-US" altLang="zh-CN" sz="2400" b="1" dirty="0">
                <a:solidFill>
                  <a:schemeClr val="bg2"/>
                </a:solidFill>
              </a:rPr>
              <a:t>SIZE</a:t>
            </a:r>
            <a:r>
              <a:rPr lang="zh-CN" altLang="en-US" sz="2400" b="1" dirty="0">
                <a:solidFill>
                  <a:schemeClr val="bg2"/>
                </a:solidFill>
              </a:rPr>
              <a:t>取值等于</a:t>
            </a:r>
            <a:r>
              <a:rPr lang="en-US" altLang="zh-CN" sz="2400" b="1" dirty="0">
                <a:solidFill>
                  <a:schemeClr val="bg2"/>
                </a:solidFill>
              </a:rPr>
              <a:t>LENGTH</a:t>
            </a:r>
            <a:r>
              <a:rPr lang="zh-CN" altLang="en-US" sz="2400" b="1" dirty="0">
                <a:solidFill>
                  <a:schemeClr val="bg2"/>
                </a:solidFill>
              </a:rPr>
              <a:t>和</a:t>
            </a:r>
            <a:r>
              <a:rPr lang="en-US" altLang="zh-CN" sz="2400" b="1" dirty="0">
                <a:solidFill>
                  <a:schemeClr val="bg2"/>
                </a:solidFill>
              </a:rPr>
              <a:t>TYPE</a:t>
            </a:r>
            <a:r>
              <a:rPr lang="zh-CN" altLang="en-US" sz="2400" b="1" dirty="0">
                <a:solidFill>
                  <a:schemeClr val="bg2"/>
                </a:solidFill>
              </a:rPr>
              <a:t>两个运算符返回值的乘积。</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u"/>
            </a:pPr>
            <a:r>
              <a:rPr lang="en-US" altLang="zh-CN" sz="2400" b="1" dirty="0">
                <a:solidFill>
                  <a:schemeClr val="bg2"/>
                </a:solidFill>
              </a:rPr>
              <a:t>SIZEOF</a:t>
            </a:r>
            <a:r>
              <a:rPr lang="zh-CN" altLang="en-US" sz="2400" b="1" dirty="0">
                <a:solidFill>
                  <a:schemeClr val="bg2"/>
                </a:solidFill>
              </a:rPr>
              <a:t>取值等于</a:t>
            </a:r>
            <a:r>
              <a:rPr lang="en-US" altLang="zh-CN" sz="2400" b="1" dirty="0">
                <a:solidFill>
                  <a:schemeClr val="bg2"/>
                </a:solidFill>
              </a:rPr>
              <a:t>LENGTHOF</a:t>
            </a:r>
            <a:r>
              <a:rPr lang="zh-CN" altLang="en-US" sz="2400" b="1" dirty="0">
                <a:solidFill>
                  <a:schemeClr val="bg2"/>
                </a:solidFill>
              </a:rPr>
              <a:t>和</a:t>
            </a:r>
            <a:r>
              <a:rPr lang="en-US" altLang="zh-CN" sz="2400" b="1" dirty="0">
                <a:solidFill>
                  <a:schemeClr val="bg2"/>
                </a:solidFill>
              </a:rPr>
              <a:t>TYPE</a:t>
            </a:r>
            <a:r>
              <a:rPr lang="zh-CN" altLang="en-US" sz="2400" b="1" dirty="0">
                <a:solidFill>
                  <a:schemeClr val="bg2"/>
                </a:solidFill>
              </a:rPr>
              <a:t>返回值的乘积。</a:t>
            </a:r>
          </a:p>
        </p:txBody>
      </p:sp>
      <p:sp>
        <p:nvSpPr>
          <p:cNvPr id="52228" name="Rectangle 4"/>
          <p:cNvSpPr>
            <a:spLocks noChangeArrowheads="1"/>
          </p:cNvSpPr>
          <p:nvPr/>
        </p:nvSpPr>
        <p:spPr bwMode="auto">
          <a:xfrm>
            <a:off x="409574" y="638175"/>
            <a:ext cx="416242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5.SIZE</a:t>
            </a:r>
            <a:r>
              <a:rPr lang="zh-CN" altLang="en-US" sz="2400" b="1" dirty="0">
                <a:solidFill>
                  <a:schemeClr val="hlink"/>
                </a:solidFill>
              </a:rPr>
              <a:t>与</a:t>
            </a:r>
            <a:r>
              <a:rPr lang="en-US" altLang="zh-CN" sz="2400" b="1" dirty="0">
                <a:solidFill>
                  <a:schemeClr val="hlink"/>
                </a:solidFill>
              </a:rPr>
              <a:t>SIZEOF</a:t>
            </a:r>
            <a:r>
              <a:rPr lang="zh-CN" altLang="en-US" sz="2400" b="1" dirty="0">
                <a:solidFill>
                  <a:schemeClr val="hlink"/>
                </a:solidFill>
              </a:rPr>
              <a:t>运算符</a:t>
            </a:r>
          </a:p>
        </p:txBody>
      </p:sp>
      <p:sp>
        <p:nvSpPr>
          <p:cNvPr id="52229" name="Rectangle 5"/>
          <p:cNvSpPr>
            <a:spLocks noChangeArrowheads="1"/>
          </p:cNvSpPr>
          <p:nvPr/>
        </p:nvSpPr>
        <p:spPr bwMode="auto">
          <a:xfrm>
            <a:off x="485775" y="2238375"/>
            <a:ext cx="539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bg2"/>
                </a:solidFill>
              </a:rPr>
              <a:t>例如，对于上面例子，加上以下指令：</a:t>
            </a:r>
          </a:p>
        </p:txBody>
      </p:sp>
      <p:sp>
        <p:nvSpPr>
          <p:cNvPr id="52230" name="Text Box 6"/>
          <p:cNvSpPr txBox="1">
            <a:spLocks noChangeArrowheads="1"/>
          </p:cNvSpPr>
          <p:nvPr/>
        </p:nvSpPr>
        <p:spPr bwMode="auto">
          <a:xfrm>
            <a:off x="1334230" y="2795259"/>
            <a:ext cx="6705600" cy="3046988"/>
          </a:xfrm>
          <a:prstGeom prst="rect">
            <a:avLst/>
          </a:prstGeom>
          <a:noFill/>
          <a:ln w="38100"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MOV   AL </a:t>
            </a:r>
            <a:r>
              <a:rPr lang="zh-CN" altLang="en-US" sz="2400" b="1" dirty="0">
                <a:solidFill>
                  <a:schemeClr val="bg2"/>
                </a:solidFill>
              </a:rPr>
              <a:t>，</a:t>
            </a:r>
            <a:r>
              <a:rPr lang="en-US" altLang="zh-CN" sz="2400" b="1" dirty="0">
                <a:solidFill>
                  <a:schemeClr val="bg2"/>
                </a:solidFill>
              </a:rPr>
              <a:t>SIZE  K1 </a:t>
            </a:r>
            <a:r>
              <a:rPr lang="zh-CN" altLang="en-US" sz="2400" b="1" dirty="0">
                <a:solidFill>
                  <a:schemeClr val="bg2"/>
                </a:solidFill>
              </a:rPr>
              <a:t>；（</a:t>
            </a:r>
            <a:r>
              <a:rPr lang="en-US" altLang="zh-CN" sz="2400" b="1" dirty="0">
                <a:solidFill>
                  <a:schemeClr val="bg2"/>
                </a:solidFill>
              </a:rPr>
              <a:t>AL</a:t>
            </a:r>
            <a:r>
              <a:rPr lang="zh-CN" altLang="en-US" sz="2400" b="1" dirty="0">
                <a:solidFill>
                  <a:schemeClr val="bg2"/>
                </a:solidFill>
              </a:rPr>
              <a:t>）</a:t>
            </a:r>
            <a:r>
              <a:rPr lang="en-US" altLang="zh-CN" sz="2400" b="1" dirty="0">
                <a:solidFill>
                  <a:schemeClr val="bg2"/>
                </a:solidFill>
              </a:rPr>
              <a:t>=10H</a:t>
            </a:r>
            <a:br>
              <a:rPr lang="en-US" altLang="zh-CN" sz="2400" b="1" dirty="0">
                <a:solidFill>
                  <a:schemeClr val="bg2"/>
                </a:solidFill>
              </a:rPr>
            </a:br>
            <a:r>
              <a:rPr lang="en-US" altLang="zh-CN" sz="2400" b="1" dirty="0">
                <a:solidFill>
                  <a:srgbClr val="0070C0"/>
                </a:solidFill>
              </a:rPr>
              <a:t>MOV   AH,   SIZEOF K1; (AH)=11H</a:t>
            </a:r>
            <a:br>
              <a:rPr lang="en-US" altLang="zh-CN" sz="2400" b="1" dirty="0">
                <a:solidFill>
                  <a:schemeClr val="bg2"/>
                </a:solidFill>
              </a:rPr>
            </a:br>
            <a:r>
              <a:rPr lang="en-US" altLang="zh-CN" sz="2400" b="1" dirty="0">
                <a:solidFill>
                  <a:schemeClr val="bg2"/>
                </a:solidFill>
              </a:rPr>
              <a:t>MOV    BL</a:t>
            </a:r>
            <a:r>
              <a:rPr lang="zh-CN" altLang="en-US" sz="2400" b="1" dirty="0">
                <a:solidFill>
                  <a:schemeClr val="bg2"/>
                </a:solidFill>
              </a:rPr>
              <a:t>，</a:t>
            </a:r>
            <a:r>
              <a:rPr lang="en-US" altLang="zh-CN" sz="2400" b="1" dirty="0">
                <a:solidFill>
                  <a:schemeClr val="bg2"/>
                </a:solidFill>
              </a:rPr>
              <a:t>SIZE  K2 </a:t>
            </a:r>
            <a:r>
              <a:rPr lang="zh-CN" altLang="en-US" sz="2400" b="1" dirty="0">
                <a:solidFill>
                  <a:schemeClr val="bg2"/>
                </a:solidFill>
              </a:rPr>
              <a:t>； （</a:t>
            </a:r>
            <a:r>
              <a:rPr lang="en-US" altLang="zh-CN" sz="2400" b="1" dirty="0">
                <a:solidFill>
                  <a:schemeClr val="bg2"/>
                </a:solidFill>
              </a:rPr>
              <a:t>BL</a:t>
            </a:r>
            <a:r>
              <a:rPr lang="zh-CN" altLang="en-US" sz="2400" b="1" dirty="0">
                <a:solidFill>
                  <a:schemeClr val="bg2"/>
                </a:solidFill>
              </a:rPr>
              <a:t>）</a:t>
            </a:r>
            <a:r>
              <a:rPr lang="en-US" altLang="zh-CN" sz="2400" b="1" dirty="0">
                <a:solidFill>
                  <a:schemeClr val="bg2"/>
                </a:solidFill>
              </a:rPr>
              <a:t>=1</a:t>
            </a:r>
            <a:br>
              <a:rPr lang="en-US" altLang="zh-CN" sz="2400" b="1" dirty="0">
                <a:solidFill>
                  <a:schemeClr val="bg2"/>
                </a:solidFill>
              </a:rPr>
            </a:br>
            <a:r>
              <a:rPr lang="en-US" altLang="zh-CN" sz="2400" b="1" dirty="0">
                <a:solidFill>
                  <a:srgbClr val="0070C0"/>
                </a:solidFill>
              </a:rPr>
              <a:t>MOV    BH,  SIZEOF K2;  (BH)=4</a:t>
            </a:r>
            <a:br>
              <a:rPr lang="en-US" altLang="zh-CN" sz="2400" b="1" dirty="0">
                <a:solidFill>
                  <a:srgbClr val="0070C0"/>
                </a:solidFill>
              </a:rPr>
            </a:br>
            <a:r>
              <a:rPr lang="en-US" altLang="zh-CN" sz="2400" b="1" dirty="0">
                <a:solidFill>
                  <a:schemeClr val="bg2"/>
                </a:solidFill>
              </a:rPr>
              <a:t>MOV    CL</a:t>
            </a:r>
            <a:r>
              <a:rPr lang="zh-CN" altLang="en-US" sz="2400" b="1" dirty="0">
                <a:solidFill>
                  <a:schemeClr val="bg2"/>
                </a:solidFill>
              </a:rPr>
              <a:t>，</a:t>
            </a:r>
            <a:r>
              <a:rPr lang="en-US" altLang="zh-CN" sz="2400" b="1" dirty="0">
                <a:solidFill>
                  <a:schemeClr val="bg2"/>
                </a:solidFill>
              </a:rPr>
              <a:t>SIZE  K3 </a:t>
            </a:r>
            <a:r>
              <a:rPr lang="zh-CN" altLang="en-US" sz="2400" b="1" dirty="0">
                <a:solidFill>
                  <a:schemeClr val="bg2"/>
                </a:solidFill>
              </a:rPr>
              <a:t>； （</a:t>
            </a:r>
            <a:r>
              <a:rPr lang="en-US" altLang="zh-CN" sz="2400" b="1" dirty="0">
                <a:solidFill>
                  <a:schemeClr val="bg2"/>
                </a:solidFill>
              </a:rPr>
              <a:t>CL</a:t>
            </a:r>
            <a:r>
              <a:rPr lang="zh-CN" altLang="en-US" sz="2400" b="1" dirty="0">
                <a:solidFill>
                  <a:schemeClr val="bg2"/>
                </a:solidFill>
              </a:rPr>
              <a:t>）</a:t>
            </a:r>
            <a:r>
              <a:rPr lang="en-US" altLang="zh-CN" sz="2400" b="1" dirty="0">
                <a:solidFill>
                  <a:schemeClr val="bg2"/>
                </a:solidFill>
              </a:rPr>
              <a:t>=2*20H=40H</a:t>
            </a:r>
            <a:br>
              <a:rPr lang="en-US" altLang="zh-CN" sz="2400" b="1" dirty="0">
                <a:solidFill>
                  <a:schemeClr val="bg2"/>
                </a:solidFill>
              </a:rPr>
            </a:br>
            <a:r>
              <a:rPr lang="en-US" altLang="zh-CN" sz="2400" b="1" dirty="0">
                <a:solidFill>
                  <a:srgbClr val="0070C0"/>
                </a:solidFill>
              </a:rPr>
              <a:t>MOV    CH, SIZEOF K3;   (CH)=2*80H=A0H</a:t>
            </a:r>
            <a:br>
              <a:rPr lang="en-US" altLang="zh-CN" sz="2400" b="1" dirty="0">
                <a:solidFill>
                  <a:schemeClr val="bg2"/>
                </a:solidFill>
              </a:rPr>
            </a:br>
            <a:r>
              <a:rPr lang="en-US" altLang="zh-CN" sz="2400" b="1" dirty="0">
                <a:solidFill>
                  <a:schemeClr val="bg2"/>
                </a:solidFill>
              </a:rPr>
              <a:t>MOV    DL</a:t>
            </a:r>
            <a:r>
              <a:rPr lang="zh-CN" altLang="en-US" sz="2400" b="1" dirty="0">
                <a:solidFill>
                  <a:schemeClr val="bg2"/>
                </a:solidFill>
              </a:rPr>
              <a:t>，</a:t>
            </a:r>
            <a:r>
              <a:rPr lang="en-US" altLang="zh-CN" sz="2400" b="1" dirty="0">
                <a:solidFill>
                  <a:schemeClr val="bg2"/>
                </a:solidFill>
              </a:rPr>
              <a:t>SIZE  K4 </a:t>
            </a:r>
            <a:r>
              <a:rPr lang="zh-CN" altLang="en-US" sz="2400" b="1" dirty="0">
                <a:solidFill>
                  <a:schemeClr val="bg2"/>
                </a:solidFill>
              </a:rPr>
              <a:t>； （</a:t>
            </a:r>
            <a:r>
              <a:rPr lang="en-US" altLang="zh-CN" sz="2400" b="1" dirty="0">
                <a:solidFill>
                  <a:schemeClr val="bg2"/>
                </a:solidFill>
              </a:rPr>
              <a:t>DL</a:t>
            </a:r>
            <a:r>
              <a:rPr lang="zh-CN" altLang="en-US" sz="2400" b="1" dirty="0">
                <a:solidFill>
                  <a:schemeClr val="bg2"/>
                </a:solidFill>
              </a:rPr>
              <a:t>）</a:t>
            </a:r>
            <a:r>
              <a:rPr lang="en-US" altLang="zh-CN" sz="2400" b="1" dirty="0">
                <a:solidFill>
                  <a:schemeClr val="bg2"/>
                </a:solidFill>
              </a:rPr>
              <a:t>=1</a:t>
            </a:r>
            <a:br>
              <a:rPr lang="en-US" altLang="zh-CN" sz="2400" b="1" dirty="0">
                <a:solidFill>
                  <a:schemeClr val="bg2"/>
                </a:solidFill>
              </a:rPr>
            </a:br>
            <a:r>
              <a:rPr lang="en-US" altLang="zh-CN" sz="2400" b="1" dirty="0">
                <a:solidFill>
                  <a:srgbClr val="0070C0"/>
                </a:solidFill>
              </a:rPr>
              <a:t>MOV    DH,  SIZEOF K4;  (DH)=8</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2227">
                                            <p:txEl>
                                              <p:pRg st="0" end="0"/>
                                            </p:txEl>
                                          </p:spTgt>
                                        </p:tgtEl>
                                        <p:attrNameLst>
                                          <p:attrName>style.visibility</p:attrName>
                                        </p:attrNameLst>
                                      </p:cBhvr>
                                      <p:to>
                                        <p:strVal val="visible"/>
                                      </p:to>
                                    </p:set>
                                    <p:animEffect transition="in" filter="wipe(down)">
                                      <p:cBhvr>
                                        <p:cTn id="11" dur="500"/>
                                        <p:tgtEl>
                                          <p:spTgt spid="5222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2227">
                                            <p:txEl>
                                              <p:pRg st="1" end="1"/>
                                            </p:txEl>
                                          </p:spTgt>
                                        </p:tgtEl>
                                        <p:attrNameLst>
                                          <p:attrName>style.visibility</p:attrName>
                                        </p:attrNameLst>
                                      </p:cBhvr>
                                      <p:to>
                                        <p:strVal val="visible"/>
                                      </p:to>
                                    </p:set>
                                    <p:animEffect transition="in" filter="wipe(down)">
                                      <p:cBhvr>
                                        <p:cTn id="16" dur="500"/>
                                        <p:tgtEl>
                                          <p:spTgt spid="5222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autoUpdateAnimBg="0"/>
      <p:bldP spid="52228" grpId="0" animBg="1" autoUpdateAnimBg="0"/>
      <p:bldP spid="52229" grpId="0" autoUpdateAnimBg="0"/>
      <p:bldP spid="5223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3292F4B-E794-4488-9763-AE086CC4104C}" type="slidenum">
              <a:rPr lang="en-US" altLang="zh-CN" sz="1400">
                <a:solidFill>
                  <a:schemeClr val="bg2"/>
                </a:solidFill>
              </a:rPr>
              <a:pPr algn="r" eaLnBrk="1" hangingPunct="1"/>
              <a:t>46</a:t>
            </a:fld>
            <a:endParaRPr lang="en-US" altLang="zh-CN" sz="1400">
              <a:solidFill>
                <a:schemeClr val="bg2"/>
              </a:solidFill>
            </a:endParaRPr>
          </a:p>
        </p:txBody>
      </p:sp>
      <p:sp>
        <p:nvSpPr>
          <p:cNvPr id="53251" name="Rectangle 2"/>
          <p:cNvSpPr>
            <a:spLocks noChangeArrowheads="1"/>
          </p:cNvSpPr>
          <p:nvPr/>
        </p:nvSpPr>
        <p:spPr bwMode="auto">
          <a:xfrm>
            <a:off x="2514600" y="609600"/>
            <a:ext cx="3405188"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b="1" dirty="0">
                <a:solidFill>
                  <a:schemeClr val="hlink"/>
                </a:solidFill>
              </a:rPr>
              <a:t>五、属性修改运算符</a:t>
            </a:r>
          </a:p>
        </p:txBody>
      </p:sp>
      <p:sp>
        <p:nvSpPr>
          <p:cNvPr id="53252" name="Rectangle 3"/>
          <p:cNvSpPr>
            <a:spLocks noChangeArrowheads="1"/>
          </p:cNvSpPr>
          <p:nvPr/>
        </p:nvSpPr>
        <p:spPr bwMode="auto">
          <a:xfrm>
            <a:off x="762000" y="1295400"/>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chemeClr val="bg2"/>
                </a:solidFill>
              </a:rPr>
              <a:t>这一类运算符用来对变量、标号或存储器操作数的类型属性进行修改或指定。</a:t>
            </a:r>
          </a:p>
        </p:txBody>
      </p:sp>
      <p:sp>
        <p:nvSpPr>
          <p:cNvPr id="53253" name="Rectangle 4"/>
          <p:cNvSpPr>
            <a:spLocks noChangeArrowheads="1"/>
          </p:cNvSpPr>
          <p:nvPr/>
        </p:nvSpPr>
        <p:spPr bwMode="auto">
          <a:xfrm>
            <a:off x="914400" y="2362200"/>
            <a:ext cx="202247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 1.PTR</a:t>
            </a:r>
            <a:r>
              <a:rPr lang="zh-CN" altLang="en-US" sz="2400" b="1" dirty="0">
                <a:solidFill>
                  <a:schemeClr val="hlink"/>
                </a:solidFill>
              </a:rPr>
              <a:t>运算符</a:t>
            </a:r>
          </a:p>
        </p:txBody>
      </p:sp>
      <p:sp>
        <p:nvSpPr>
          <p:cNvPr id="53254" name="Rectangle 5"/>
          <p:cNvSpPr>
            <a:spLocks noChangeArrowheads="1"/>
          </p:cNvSpPr>
          <p:nvPr/>
        </p:nvSpPr>
        <p:spPr bwMode="auto">
          <a:xfrm>
            <a:off x="1925637" y="3048000"/>
            <a:ext cx="3406775" cy="4572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类型   </a:t>
            </a:r>
            <a:r>
              <a:rPr lang="en-US" altLang="zh-CN" sz="2400" b="1" dirty="0">
                <a:solidFill>
                  <a:schemeClr val="bg2"/>
                </a:solidFill>
              </a:rPr>
              <a:t>PTR   </a:t>
            </a:r>
            <a:r>
              <a:rPr lang="zh-CN" altLang="en-US" sz="2400" b="1" dirty="0">
                <a:solidFill>
                  <a:schemeClr val="bg2"/>
                </a:solidFill>
              </a:rPr>
              <a:t>地址表达式</a:t>
            </a:r>
          </a:p>
        </p:txBody>
      </p:sp>
      <p:sp>
        <p:nvSpPr>
          <p:cNvPr id="53255" name="Rectangle 6"/>
          <p:cNvSpPr>
            <a:spLocks noChangeArrowheads="1"/>
          </p:cNvSpPr>
          <p:nvPr/>
        </p:nvSpPr>
        <p:spPr bwMode="auto">
          <a:xfrm>
            <a:off x="827088" y="3048000"/>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格式：</a:t>
            </a:r>
          </a:p>
        </p:txBody>
      </p:sp>
      <p:sp>
        <p:nvSpPr>
          <p:cNvPr id="53256" name="Rectangle 7"/>
          <p:cNvSpPr>
            <a:spLocks noChangeArrowheads="1"/>
          </p:cNvSpPr>
          <p:nvPr/>
        </p:nvSpPr>
        <p:spPr bwMode="auto">
          <a:xfrm>
            <a:off x="684213" y="3860800"/>
            <a:ext cx="7935912" cy="850900"/>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hlink"/>
                </a:solidFill>
              </a:rPr>
              <a:t>作用</a:t>
            </a:r>
            <a:r>
              <a:rPr lang="en-US" altLang="zh-CN" sz="2400" b="1" dirty="0">
                <a:solidFill>
                  <a:schemeClr val="bg2"/>
                </a:solidFill>
              </a:rPr>
              <a:t>: </a:t>
            </a:r>
            <a:r>
              <a:rPr lang="zh-CN" altLang="en-US" sz="2400" b="1" dirty="0">
                <a:solidFill>
                  <a:schemeClr val="bg2"/>
                </a:solidFill>
              </a:rPr>
              <a:t>将地址表达式所指定的</a:t>
            </a:r>
            <a:r>
              <a:rPr lang="zh-CN" altLang="en-US" sz="2400" b="1" dirty="0">
                <a:solidFill>
                  <a:srgbClr val="FF0000"/>
                </a:solidFill>
              </a:rPr>
              <a:t>标号</a:t>
            </a:r>
            <a:r>
              <a:rPr lang="zh-CN" altLang="en-US" sz="2400" b="1" dirty="0">
                <a:solidFill>
                  <a:schemeClr val="bg2"/>
                </a:solidFill>
              </a:rPr>
              <a:t>、</a:t>
            </a:r>
            <a:r>
              <a:rPr lang="zh-CN" altLang="en-US" sz="2400" b="1" dirty="0">
                <a:solidFill>
                  <a:srgbClr val="FF0000"/>
                </a:solidFill>
              </a:rPr>
              <a:t>变量</a:t>
            </a:r>
            <a:r>
              <a:rPr lang="zh-CN" altLang="en-US" sz="2400" b="1" dirty="0">
                <a:solidFill>
                  <a:schemeClr val="bg2"/>
                </a:solidFill>
              </a:rPr>
              <a:t>或用其它形式表示的</a:t>
            </a:r>
            <a:r>
              <a:rPr lang="zh-CN" altLang="en-US" sz="2400" b="1" dirty="0">
                <a:solidFill>
                  <a:srgbClr val="FF0000"/>
                </a:solidFill>
              </a:rPr>
              <a:t>存储器地址</a:t>
            </a:r>
            <a:r>
              <a:rPr lang="zh-CN" altLang="en-US" sz="2400" b="1" dirty="0">
                <a:solidFill>
                  <a:schemeClr val="bg2"/>
                </a:solidFill>
              </a:rPr>
              <a:t>的类型属性修改为 “类型”所指的值。</a:t>
            </a:r>
          </a:p>
        </p:txBody>
      </p:sp>
      <p:sp>
        <p:nvSpPr>
          <p:cNvPr id="53257" name="Text Box 8"/>
          <p:cNvSpPr txBox="1">
            <a:spLocks noChangeArrowheads="1"/>
          </p:cNvSpPr>
          <p:nvPr/>
        </p:nvSpPr>
        <p:spPr bwMode="auto">
          <a:xfrm>
            <a:off x="684213" y="5013325"/>
            <a:ext cx="7921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u"/>
            </a:pPr>
            <a:r>
              <a:rPr lang="zh-CN" altLang="en-US" sz="2400" b="1" dirty="0">
                <a:solidFill>
                  <a:srgbClr val="FF0000"/>
                </a:solidFill>
              </a:rPr>
              <a:t>类型</a:t>
            </a:r>
            <a:r>
              <a:rPr lang="zh-CN" altLang="en-US" sz="2400" b="1" dirty="0">
                <a:solidFill>
                  <a:schemeClr val="bg2"/>
                </a:solidFill>
              </a:rPr>
              <a:t>可以是</a:t>
            </a:r>
            <a:r>
              <a:rPr lang="en-US" altLang="zh-CN" sz="2400" b="1" dirty="0">
                <a:solidFill>
                  <a:schemeClr val="bg2"/>
                </a:solidFill>
              </a:rPr>
              <a:t>BYTE</a:t>
            </a:r>
            <a:r>
              <a:rPr lang="zh-CN" altLang="en-US" sz="2400" b="1" dirty="0">
                <a:solidFill>
                  <a:schemeClr val="bg2"/>
                </a:solidFill>
              </a:rPr>
              <a:t>、</a:t>
            </a:r>
            <a:r>
              <a:rPr lang="en-US" altLang="zh-CN" sz="2400" b="1" dirty="0">
                <a:solidFill>
                  <a:schemeClr val="bg2"/>
                </a:solidFill>
              </a:rPr>
              <a:t>WORD</a:t>
            </a:r>
            <a:r>
              <a:rPr lang="zh-CN" altLang="en-US" sz="2400" b="1" dirty="0">
                <a:solidFill>
                  <a:schemeClr val="bg2"/>
                </a:solidFill>
              </a:rPr>
              <a:t>、</a:t>
            </a:r>
            <a:r>
              <a:rPr lang="en-US" altLang="zh-CN" sz="2400" b="1" dirty="0">
                <a:solidFill>
                  <a:schemeClr val="bg2"/>
                </a:solidFill>
              </a:rPr>
              <a:t>DWORD</a:t>
            </a:r>
            <a:r>
              <a:rPr lang="zh-CN" altLang="en-US" sz="2400" b="1" dirty="0">
                <a:solidFill>
                  <a:schemeClr val="bg2"/>
                </a:solidFill>
              </a:rPr>
              <a:t>、</a:t>
            </a:r>
            <a:r>
              <a:rPr lang="en-US" altLang="zh-CN" sz="2400" b="1" dirty="0">
                <a:solidFill>
                  <a:schemeClr val="bg2"/>
                </a:solidFill>
              </a:rPr>
              <a:t>NEAR</a:t>
            </a:r>
            <a:r>
              <a:rPr lang="zh-CN" altLang="en-US" sz="2400" b="1" dirty="0">
                <a:solidFill>
                  <a:schemeClr val="bg2"/>
                </a:solidFill>
              </a:rPr>
              <a:t>和</a:t>
            </a:r>
            <a:r>
              <a:rPr lang="en-US" altLang="zh-CN" sz="2400" b="1" dirty="0">
                <a:solidFill>
                  <a:schemeClr val="bg2"/>
                </a:solidFill>
              </a:rPr>
              <a:t>FAR</a:t>
            </a:r>
            <a:r>
              <a:rPr lang="zh-CN" altLang="en-US" sz="2400" b="1" dirty="0">
                <a:solidFill>
                  <a:schemeClr val="bg2"/>
                </a:solidFill>
              </a:rPr>
              <a:t>等等。</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u"/>
            </a:pPr>
            <a:r>
              <a:rPr lang="zh-CN" altLang="en-US" sz="2400" b="1" dirty="0">
                <a:solidFill>
                  <a:schemeClr val="bg2"/>
                </a:solidFill>
              </a:rPr>
              <a:t>这种修改是临时的，</a:t>
            </a:r>
            <a:r>
              <a:rPr lang="zh-CN" altLang="en-US" sz="2400" b="1" dirty="0">
                <a:solidFill>
                  <a:srgbClr val="FF0000"/>
                </a:solidFill>
              </a:rPr>
              <a:t>只在该运算符所在的语句内有效</a:t>
            </a:r>
            <a:r>
              <a:rPr lang="zh-CN" altLang="en-US" sz="2400" b="1" dirty="0">
                <a:solidFill>
                  <a:schemeClr val="bg2"/>
                </a:solidFill>
              </a:rPr>
              <a:t>。</a:t>
            </a:r>
            <a:endParaRPr lang="zh-CN" altLang="en-US" sz="24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5"/>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5325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325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3257">
                                            <p:txEl>
                                              <p:pRg st="0" end="0"/>
                                            </p:txEl>
                                          </p:spTgt>
                                        </p:tgtEl>
                                        <p:attrNameLst>
                                          <p:attrName>style.visibility</p:attrName>
                                        </p:attrNameLst>
                                      </p:cBhvr>
                                      <p:to>
                                        <p:strVal val="visible"/>
                                      </p:to>
                                    </p:set>
                                    <p:anim calcmode="lin" valueType="num">
                                      <p:cBhvr additive="base">
                                        <p:cTn id="30" dur="500" fill="hold"/>
                                        <p:tgtEl>
                                          <p:spTgt spid="5325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32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3257">
                                            <p:txEl>
                                              <p:pRg st="1" end="1"/>
                                            </p:txEl>
                                          </p:spTgt>
                                        </p:tgtEl>
                                        <p:attrNameLst>
                                          <p:attrName>style.visibility</p:attrName>
                                        </p:attrNameLst>
                                      </p:cBhvr>
                                      <p:to>
                                        <p:strVal val="visible"/>
                                      </p:to>
                                    </p:set>
                                    <p:anim calcmode="lin" valueType="num">
                                      <p:cBhvr additive="base">
                                        <p:cTn id="36" dur="500" fill="hold"/>
                                        <p:tgtEl>
                                          <p:spTgt spid="53257">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325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2" grpId="0" autoUpdateAnimBg="0"/>
      <p:bldP spid="53253" grpId="0" animBg="1" autoUpdateAnimBg="0"/>
      <p:bldP spid="53254" grpId="0" animBg="1" autoUpdateAnimBg="0"/>
      <p:bldP spid="53255" grpId="0" autoUpdateAnimBg="0"/>
      <p:bldP spid="53256" grpId="0" animBg="1" autoUpdateAnimBg="0"/>
      <p:bldP spid="5325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017340D9-F2B7-426D-B360-ADC55830FDC1}" type="slidenum">
              <a:rPr lang="en-US" altLang="zh-CN" sz="1400">
                <a:solidFill>
                  <a:schemeClr val="bg2"/>
                </a:solidFill>
              </a:rPr>
              <a:pPr algn="r" eaLnBrk="1" hangingPunct="1"/>
              <a:t>47</a:t>
            </a:fld>
            <a:endParaRPr lang="en-US" altLang="zh-CN" sz="1400">
              <a:solidFill>
                <a:schemeClr val="bg2"/>
              </a:solidFill>
            </a:endParaRPr>
          </a:p>
        </p:txBody>
      </p:sp>
      <p:grpSp>
        <p:nvGrpSpPr>
          <p:cNvPr id="54275" name="Group 3"/>
          <p:cNvGrpSpPr>
            <a:grpSpLocks/>
          </p:cNvGrpSpPr>
          <p:nvPr/>
        </p:nvGrpSpPr>
        <p:grpSpPr bwMode="auto">
          <a:xfrm>
            <a:off x="457200" y="228600"/>
            <a:ext cx="8458200" cy="3051175"/>
            <a:chOff x="0" y="0"/>
            <a:chExt cx="5328" cy="1922"/>
          </a:xfrm>
        </p:grpSpPr>
        <p:sp>
          <p:nvSpPr>
            <p:cNvPr id="54276" name="Text Box 2"/>
            <p:cNvSpPr txBox="1">
              <a:spLocks noChangeArrowheads="1"/>
            </p:cNvSpPr>
            <p:nvPr/>
          </p:nvSpPr>
          <p:spPr bwMode="auto">
            <a:xfrm>
              <a:off x="0" y="0"/>
              <a:ext cx="720" cy="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p>
          </p:txBody>
        </p:sp>
        <p:sp>
          <p:nvSpPr>
            <p:cNvPr id="54277" name="Text Box 3"/>
            <p:cNvSpPr txBox="1">
              <a:spLocks noChangeArrowheads="1"/>
            </p:cNvSpPr>
            <p:nvPr/>
          </p:nvSpPr>
          <p:spPr bwMode="auto">
            <a:xfrm>
              <a:off x="528" y="0"/>
              <a:ext cx="4800" cy="1922"/>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DA_BYTE    DB   20H  DUP(0)</a:t>
              </a:r>
              <a:br>
                <a:rPr lang="en-US" altLang="zh-CN" sz="2400" b="1" dirty="0">
                  <a:solidFill>
                    <a:schemeClr val="bg2"/>
                  </a:solidFill>
                </a:rPr>
              </a:br>
              <a:r>
                <a:rPr lang="en-US" altLang="zh-CN" sz="2400" b="1" dirty="0">
                  <a:solidFill>
                    <a:schemeClr val="bg2"/>
                  </a:solidFill>
                </a:rPr>
                <a:t>DA_WORD  DW   30H  DUP(0)</a:t>
              </a:r>
              <a:br>
                <a:rPr lang="en-US" altLang="zh-CN" sz="2400" b="1" dirty="0">
                  <a:solidFill>
                    <a:schemeClr val="bg2"/>
                  </a:solidFill>
                </a:rPr>
              </a:br>
              <a:r>
                <a:rPr lang="en-US" altLang="zh-CN" sz="2400" b="1" dirty="0">
                  <a:solidFill>
                    <a:schemeClr val="bg2"/>
                  </a:solidFill>
                </a:rPr>
                <a:t>      …….</a:t>
              </a:r>
              <a:br>
                <a:rPr lang="en-US" altLang="zh-CN" sz="2400" b="1" dirty="0">
                  <a:solidFill>
                    <a:schemeClr val="bg2"/>
                  </a:solidFill>
                </a:rPr>
              </a:br>
              <a:r>
                <a:rPr lang="en-US" altLang="zh-CN" sz="2400" b="1" dirty="0">
                  <a:solidFill>
                    <a:schemeClr val="bg2"/>
                  </a:solidFill>
                </a:rPr>
                <a:t>MOV   AX ,  WORD  PTR  DA_BYTE[10]</a:t>
              </a:r>
              <a:br>
                <a:rPr lang="en-US" altLang="zh-CN" sz="2400" b="1" dirty="0">
                  <a:solidFill>
                    <a:schemeClr val="bg2"/>
                  </a:solidFill>
                </a:rPr>
              </a:br>
              <a:r>
                <a:rPr lang="en-US" altLang="zh-CN" sz="2400" b="1" dirty="0">
                  <a:solidFill>
                    <a:schemeClr val="bg2"/>
                  </a:solidFill>
                </a:rPr>
                <a:t>ADD    BYTE   PTR   DA_WORD[20], BL</a:t>
              </a:r>
              <a:br>
                <a:rPr lang="en-US" altLang="zh-CN" sz="2400" b="1" dirty="0">
                  <a:solidFill>
                    <a:schemeClr val="bg2"/>
                  </a:solidFill>
                </a:rPr>
              </a:br>
              <a:r>
                <a:rPr lang="en-US" altLang="zh-CN" sz="2400" b="1" dirty="0">
                  <a:solidFill>
                    <a:schemeClr val="bg2"/>
                  </a:solidFill>
                </a:rPr>
                <a:t>INC    BYTE  PTR  [EBX] </a:t>
              </a:r>
              <a:br>
                <a:rPr lang="en-US" altLang="zh-CN" sz="2400" b="1" dirty="0">
                  <a:solidFill>
                    <a:schemeClr val="bg2"/>
                  </a:solidFill>
                </a:rPr>
              </a:br>
              <a:r>
                <a:rPr lang="en-US" altLang="zh-CN" sz="2400" b="1" dirty="0">
                  <a:solidFill>
                    <a:schemeClr val="bg2"/>
                  </a:solidFill>
                </a:rPr>
                <a:t>SUB    WORD  PTR  [ESI], 100</a:t>
              </a:r>
              <a:br>
                <a:rPr lang="en-US" altLang="zh-CN" sz="2400" b="1" dirty="0">
                  <a:solidFill>
                    <a:schemeClr val="bg2"/>
                  </a:solidFill>
                </a:rPr>
              </a:br>
              <a:r>
                <a:rPr lang="en-US" altLang="zh-CN" sz="2400" b="1" dirty="0">
                  <a:solidFill>
                    <a:schemeClr val="bg2"/>
                  </a:solidFill>
                </a:rPr>
                <a:t>JMP    FAR   PTR  SUB1</a:t>
              </a:r>
              <a:r>
                <a:rPr lang="en-US" altLang="zh-CN" sz="2400" b="1" dirty="0">
                  <a:solidFill>
                    <a:schemeClr val="hlink"/>
                  </a:solidFill>
                </a:rPr>
                <a:t>;</a:t>
              </a:r>
              <a:r>
                <a:rPr lang="zh-CN" altLang="en-US" sz="2400" b="1" dirty="0">
                  <a:solidFill>
                    <a:schemeClr val="hlink"/>
                  </a:solidFill>
                </a:rPr>
                <a:t>指明</a:t>
              </a:r>
              <a:r>
                <a:rPr lang="en-US" altLang="zh-CN" sz="2400" b="1" dirty="0">
                  <a:solidFill>
                    <a:schemeClr val="hlink"/>
                  </a:solidFill>
                </a:rPr>
                <a:t>SUB1</a:t>
              </a:r>
              <a:r>
                <a:rPr lang="zh-CN" altLang="en-US" sz="2400" b="1" dirty="0">
                  <a:solidFill>
                    <a:schemeClr val="hlink"/>
                  </a:solidFill>
                </a:rPr>
                <a:t>不是本段中的地址</a:t>
              </a:r>
            </a:p>
          </p:txBody>
        </p:sp>
      </p:grpSp>
      <p:sp>
        <p:nvSpPr>
          <p:cNvPr id="54278" name="Rectangle 4"/>
          <p:cNvSpPr>
            <a:spLocks noChangeArrowheads="1"/>
          </p:cNvSpPr>
          <p:nvPr/>
        </p:nvSpPr>
        <p:spPr bwMode="auto">
          <a:xfrm>
            <a:off x="533400" y="3505200"/>
            <a:ext cx="2994025"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2.HIGH/LOW</a:t>
            </a:r>
            <a:r>
              <a:rPr lang="zh-CN" altLang="en-US" sz="2400" b="1" dirty="0">
                <a:solidFill>
                  <a:schemeClr val="hlink"/>
                </a:solidFill>
              </a:rPr>
              <a:t>运算符</a:t>
            </a:r>
          </a:p>
        </p:txBody>
      </p:sp>
      <p:sp>
        <p:nvSpPr>
          <p:cNvPr id="54280" name="Rectangle 5"/>
          <p:cNvSpPr>
            <a:spLocks noChangeArrowheads="1"/>
          </p:cNvSpPr>
          <p:nvPr/>
        </p:nvSpPr>
        <p:spPr bwMode="auto">
          <a:xfrm>
            <a:off x="1763688" y="4191000"/>
            <a:ext cx="2103461" cy="83099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LOW  </a:t>
            </a:r>
            <a:r>
              <a:rPr lang="zh-CN" altLang="en-US" sz="2400" b="1" dirty="0">
                <a:solidFill>
                  <a:schemeClr val="bg2"/>
                </a:solidFill>
              </a:rPr>
              <a:t>表达式</a:t>
            </a:r>
          </a:p>
          <a:p>
            <a:pPr eaLnBrk="1" hangingPunct="1"/>
            <a:r>
              <a:rPr lang="en-US" altLang="zh-CN" sz="2400" b="1" dirty="0">
                <a:solidFill>
                  <a:schemeClr val="bg2"/>
                </a:solidFill>
              </a:rPr>
              <a:t>HIGH  </a:t>
            </a:r>
            <a:r>
              <a:rPr lang="zh-CN" altLang="en-US" sz="2400" b="1" dirty="0">
                <a:solidFill>
                  <a:schemeClr val="bg2"/>
                </a:solidFill>
              </a:rPr>
              <a:t>表达式</a:t>
            </a:r>
          </a:p>
        </p:txBody>
      </p:sp>
      <p:sp>
        <p:nvSpPr>
          <p:cNvPr id="54281" name="Rectangle 6"/>
          <p:cNvSpPr>
            <a:spLocks noChangeArrowheads="1"/>
          </p:cNvSpPr>
          <p:nvPr/>
        </p:nvSpPr>
        <p:spPr bwMode="auto">
          <a:xfrm>
            <a:off x="633827" y="4191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格式：</a:t>
            </a:r>
          </a:p>
        </p:txBody>
      </p:sp>
      <p:sp>
        <p:nvSpPr>
          <p:cNvPr id="10" name="Text Box 2"/>
          <p:cNvSpPr txBox="1">
            <a:spLocks noChangeArrowheads="1"/>
          </p:cNvSpPr>
          <p:nvPr/>
        </p:nvSpPr>
        <p:spPr bwMode="auto">
          <a:xfrm>
            <a:off x="453685" y="5250597"/>
            <a:ext cx="7850188" cy="830997"/>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spcBef>
                <a:spcPct val="50000"/>
              </a:spcBef>
              <a:buClr>
                <a:srgbClr val="C00000"/>
              </a:buClr>
              <a:buFont typeface="Wingdings" panose="05000000000000000000" pitchFamily="2" charset="2"/>
              <a:buChar char="n"/>
            </a:pPr>
            <a:r>
              <a:rPr lang="zh-CN" altLang="en-US" sz="2400" b="1" dirty="0">
                <a:solidFill>
                  <a:schemeClr val="bg2"/>
                </a:solidFill>
              </a:rPr>
              <a:t>表达式被汇编计算为一个常数，这两个运算符分别取常数的最低</a:t>
            </a:r>
            <a:r>
              <a:rPr lang="en-US" altLang="zh-CN" sz="2400" b="1" dirty="0">
                <a:solidFill>
                  <a:schemeClr val="bg2"/>
                </a:solidFill>
              </a:rPr>
              <a:t>8</a:t>
            </a:r>
            <a:r>
              <a:rPr lang="zh-CN" altLang="en-US" sz="2400" b="1" dirty="0">
                <a:solidFill>
                  <a:schemeClr val="bg2"/>
                </a:solidFill>
              </a:rPr>
              <a:t>位和其后的</a:t>
            </a:r>
            <a:r>
              <a:rPr lang="en-US" altLang="zh-CN" sz="2400" b="1" dirty="0">
                <a:solidFill>
                  <a:schemeClr val="bg2"/>
                </a:solidFill>
              </a:rPr>
              <a:t>8</a:t>
            </a:r>
            <a:r>
              <a:rPr lang="zh-CN" altLang="en-US" sz="2400" b="1" dirty="0">
                <a:solidFill>
                  <a:schemeClr val="bg2"/>
                </a:solidFill>
              </a:rPr>
              <a:t>位。</a:t>
            </a:r>
            <a:endParaRPr lang="en-US" altLang="zh-CN" sz="2400"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42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4281"/>
                                        </p:tgtEl>
                                        <p:attrNameLst>
                                          <p:attrName>style.visibility</p:attrName>
                                        </p:attrNameLst>
                                      </p:cBhvr>
                                      <p:to>
                                        <p:strVal val="visible"/>
                                      </p:to>
                                    </p:set>
                                    <p:animEffect transition="in" filter="barn(inVertical)">
                                      <p:cBhvr>
                                        <p:cTn id="15" dur="500"/>
                                        <p:tgtEl>
                                          <p:spTgt spid="5428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4280"/>
                                        </p:tgtEl>
                                        <p:attrNameLst>
                                          <p:attrName>style.visibility</p:attrName>
                                        </p:attrNameLst>
                                      </p:cBhvr>
                                      <p:to>
                                        <p:strVal val="visible"/>
                                      </p:to>
                                    </p:set>
                                    <p:animEffect transition="in" filter="wipe(down)">
                                      <p:cBhvr>
                                        <p:cTn id="20" dur="500"/>
                                        <p:tgtEl>
                                          <p:spTgt spid="54280"/>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autoUpdateAnimBg="0"/>
      <p:bldP spid="54280" grpId="0" animBg="1"/>
      <p:bldP spid="54281" grpId="0"/>
      <p:bldP spid="1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1AAE5F4-8C30-4354-9814-15D3E6388E02}" type="slidenum">
              <a:rPr lang="en-US" altLang="zh-CN" sz="1400">
                <a:solidFill>
                  <a:schemeClr val="bg2"/>
                </a:solidFill>
              </a:rPr>
              <a:pPr algn="r" eaLnBrk="1" hangingPunct="1"/>
              <a:t>48</a:t>
            </a:fld>
            <a:endParaRPr lang="en-US" altLang="zh-CN" sz="1400">
              <a:solidFill>
                <a:schemeClr val="bg2"/>
              </a:solidFill>
            </a:endParaRPr>
          </a:p>
        </p:txBody>
      </p:sp>
      <p:sp>
        <p:nvSpPr>
          <p:cNvPr id="55300" name="Text Box 3"/>
          <p:cNvSpPr txBox="1">
            <a:spLocks noChangeArrowheads="1"/>
          </p:cNvSpPr>
          <p:nvPr/>
        </p:nvSpPr>
        <p:spPr bwMode="auto">
          <a:xfrm>
            <a:off x="0" y="766465"/>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例如：</a:t>
            </a:r>
          </a:p>
        </p:txBody>
      </p:sp>
      <p:sp>
        <p:nvSpPr>
          <p:cNvPr id="55301" name="Text Box 4"/>
          <p:cNvSpPr txBox="1">
            <a:spLocks noChangeArrowheads="1"/>
          </p:cNvSpPr>
          <p:nvPr/>
        </p:nvSpPr>
        <p:spPr bwMode="auto">
          <a:xfrm>
            <a:off x="971600" y="766465"/>
            <a:ext cx="3528392" cy="2554545"/>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solidFill>
                  <a:schemeClr val="bg2"/>
                </a:solidFill>
              </a:rPr>
              <a:t>DATA   SEGMENT</a:t>
            </a:r>
            <a:br>
              <a:rPr lang="en-US" altLang="zh-CN" sz="2000" b="1" dirty="0">
                <a:solidFill>
                  <a:schemeClr val="bg2"/>
                </a:solidFill>
              </a:rPr>
            </a:br>
            <a:r>
              <a:rPr lang="en-US" altLang="zh-CN" sz="2000" b="1" dirty="0">
                <a:solidFill>
                  <a:schemeClr val="bg2"/>
                </a:solidFill>
              </a:rPr>
              <a:t>CONST  EQU   0ABCDH</a:t>
            </a:r>
          </a:p>
          <a:p>
            <a:pPr eaLnBrk="1" hangingPunct="1">
              <a:spcBef>
                <a:spcPct val="50000"/>
              </a:spcBef>
            </a:pPr>
            <a:r>
              <a:rPr lang="en-US" altLang="zh-CN" sz="2000" b="1" dirty="0">
                <a:solidFill>
                  <a:schemeClr val="bg2"/>
                </a:solidFill>
              </a:rPr>
              <a:t>VAR1 WORD 1234H</a:t>
            </a:r>
          </a:p>
          <a:p>
            <a:pPr eaLnBrk="1" hangingPunct="1">
              <a:spcBef>
                <a:spcPct val="50000"/>
              </a:spcBef>
            </a:pPr>
            <a:r>
              <a:rPr lang="en-US" altLang="zh-CN" sz="2000" b="1" dirty="0">
                <a:solidFill>
                  <a:schemeClr val="bg2"/>
                </a:solidFill>
              </a:rPr>
              <a:t>DATA    ENDS</a:t>
            </a:r>
            <a:br>
              <a:rPr lang="en-US" altLang="zh-CN" sz="2000" b="1" dirty="0">
                <a:solidFill>
                  <a:schemeClr val="bg2"/>
                </a:solidFill>
              </a:rPr>
            </a:br>
            <a:r>
              <a:rPr lang="en-US" altLang="zh-CN" sz="2000" b="1" dirty="0">
                <a:solidFill>
                  <a:schemeClr val="bg2"/>
                </a:solidFill>
              </a:rPr>
              <a:t>       …….</a:t>
            </a:r>
            <a:br>
              <a:rPr lang="en-US" altLang="zh-CN" sz="2000" b="1" dirty="0">
                <a:solidFill>
                  <a:schemeClr val="bg2"/>
                </a:solidFill>
              </a:rPr>
            </a:br>
            <a:r>
              <a:rPr lang="en-US" altLang="zh-CN" sz="2000" b="1" dirty="0">
                <a:solidFill>
                  <a:schemeClr val="bg2"/>
                </a:solidFill>
              </a:rPr>
              <a:t>MOV   AH ,HIGH  CONST</a:t>
            </a:r>
            <a:br>
              <a:rPr lang="en-US" altLang="zh-CN" sz="2000" b="1" dirty="0">
                <a:solidFill>
                  <a:schemeClr val="bg2"/>
                </a:solidFill>
              </a:rPr>
            </a:br>
            <a:r>
              <a:rPr lang="en-US" altLang="zh-CN" sz="2000" b="1" dirty="0">
                <a:solidFill>
                  <a:schemeClr val="bg2"/>
                </a:solidFill>
              </a:rPr>
              <a:t>MOV   AL, LOW  CONST</a:t>
            </a:r>
          </a:p>
        </p:txBody>
      </p:sp>
      <p:sp>
        <p:nvSpPr>
          <p:cNvPr id="55303" name="Text Box 6"/>
          <p:cNvSpPr txBox="1">
            <a:spLocks noChangeArrowheads="1"/>
          </p:cNvSpPr>
          <p:nvPr/>
        </p:nvSpPr>
        <p:spPr bwMode="auto">
          <a:xfrm>
            <a:off x="4700846" y="2587149"/>
            <a:ext cx="2736850" cy="707886"/>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solidFill>
                  <a:schemeClr val="bg2"/>
                </a:solidFill>
              </a:rPr>
              <a:t>MOV   AH </a:t>
            </a:r>
            <a:r>
              <a:rPr lang="zh-CN" altLang="en-US" sz="2000" b="1" dirty="0">
                <a:solidFill>
                  <a:schemeClr val="bg2"/>
                </a:solidFill>
              </a:rPr>
              <a:t>， </a:t>
            </a:r>
            <a:r>
              <a:rPr lang="en-US" altLang="zh-CN" sz="2000" b="1" dirty="0">
                <a:solidFill>
                  <a:schemeClr val="bg2"/>
                </a:solidFill>
              </a:rPr>
              <a:t>0ABH</a:t>
            </a:r>
            <a:br>
              <a:rPr lang="en-US" altLang="zh-CN" sz="2000" b="1" dirty="0">
                <a:solidFill>
                  <a:schemeClr val="bg2"/>
                </a:solidFill>
              </a:rPr>
            </a:br>
            <a:r>
              <a:rPr lang="en-US" altLang="zh-CN" sz="2000" b="1" dirty="0">
                <a:solidFill>
                  <a:schemeClr val="bg2"/>
                </a:solidFill>
              </a:rPr>
              <a:t>MOV   AL </a:t>
            </a:r>
            <a:r>
              <a:rPr lang="zh-CN" altLang="en-US" sz="2000" b="1" dirty="0">
                <a:solidFill>
                  <a:schemeClr val="bg2"/>
                </a:solidFill>
              </a:rPr>
              <a:t>， </a:t>
            </a:r>
            <a:r>
              <a:rPr lang="en-US" altLang="zh-CN" sz="2000" b="1" dirty="0">
                <a:solidFill>
                  <a:schemeClr val="bg2"/>
                </a:solidFill>
              </a:rPr>
              <a:t>0CDH</a:t>
            </a:r>
          </a:p>
        </p:txBody>
      </p:sp>
      <p:sp>
        <p:nvSpPr>
          <p:cNvPr id="8" name="Text Box 4"/>
          <p:cNvSpPr txBox="1">
            <a:spLocks noChangeArrowheads="1"/>
          </p:cNvSpPr>
          <p:nvPr/>
        </p:nvSpPr>
        <p:spPr bwMode="auto">
          <a:xfrm>
            <a:off x="971600" y="3429000"/>
            <a:ext cx="7391400" cy="850900"/>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hlink"/>
                </a:solidFill>
              </a:rPr>
              <a:t>注意</a:t>
            </a:r>
            <a:r>
              <a:rPr lang="zh-CN" altLang="en-US" sz="2400" b="1" dirty="0">
                <a:solidFill>
                  <a:schemeClr val="bg2"/>
                </a:solidFill>
              </a:rPr>
              <a:t>：</a:t>
            </a:r>
            <a:r>
              <a:rPr lang="en-US" altLang="zh-CN" sz="2400" b="1" dirty="0">
                <a:solidFill>
                  <a:schemeClr val="bg2"/>
                </a:solidFill>
              </a:rPr>
              <a:t>HIGH/LOW</a:t>
            </a:r>
            <a:r>
              <a:rPr lang="zh-CN" altLang="en-US" sz="2400" b="1" dirty="0">
                <a:solidFill>
                  <a:schemeClr val="bg2"/>
                </a:solidFill>
              </a:rPr>
              <a:t>运算符不能用来分离一个变量、寄存器或存储器单元的内容。</a:t>
            </a:r>
          </a:p>
        </p:txBody>
      </p:sp>
      <p:sp>
        <p:nvSpPr>
          <p:cNvPr id="9" name="Text Box 5"/>
          <p:cNvSpPr txBox="1">
            <a:spLocks noChangeArrowheads="1"/>
          </p:cNvSpPr>
          <p:nvPr/>
        </p:nvSpPr>
        <p:spPr bwMode="auto">
          <a:xfrm>
            <a:off x="846093" y="430283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下面语句中的用法是错误的。</a:t>
            </a:r>
          </a:p>
        </p:txBody>
      </p:sp>
      <p:sp>
        <p:nvSpPr>
          <p:cNvPr id="10" name="Text Box 6"/>
          <p:cNvSpPr txBox="1">
            <a:spLocks noChangeArrowheads="1"/>
          </p:cNvSpPr>
          <p:nvPr/>
        </p:nvSpPr>
        <p:spPr bwMode="auto">
          <a:xfrm>
            <a:off x="1081043" y="4879514"/>
            <a:ext cx="4032250" cy="707886"/>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solidFill>
                  <a:schemeClr val="bg2"/>
                </a:solidFill>
              </a:rPr>
              <a:t>MOV   AH</a:t>
            </a:r>
            <a:r>
              <a:rPr lang="zh-CN" altLang="en-US" sz="2000" b="1" dirty="0">
                <a:solidFill>
                  <a:schemeClr val="bg2"/>
                </a:solidFill>
              </a:rPr>
              <a:t>，</a:t>
            </a:r>
            <a:r>
              <a:rPr lang="en-US" altLang="zh-CN" sz="2000" b="1" dirty="0">
                <a:solidFill>
                  <a:schemeClr val="bg2"/>
                </a:solidFill>
              </a:rPr>
              <a:t>HIGH  VAR1</a:t>
            </a:r>
            <a:br>
              <a:rPr lang="en-US" altLang="zh-CN" sz="2000" b="1" dirty="0">
                <a:solidFill>
                  <a:schemeClr val="bg2"/>
                </a:solidFill>
              </a:rPr>
            </a:br>
            <a:r>
              <a:rPr lang="en-US" altLang="zh-CN" sz="2000" b="1" dirty="0">
                <a:solidFill>
                  <a:schemeClr val="bg2"/>
                </a:solidFill>
              </a:rPr>
              <a:t>MOV   BH</a:t>
            </a:r>
            <a:r>
              <a:rPr lang="zh-CN" altLang="en-US" sz="2000" b="1" dirty="0">
                <a:solidFill>
                  <a:schemeClr val="bg2"/>
                </a:solidFill>
              </a:rPr>
              <a:t>， </a:t>
            </a:r>
            <a:r>
              <a:rPr lang="en-US" altLang="zh-CN" sz="2000" b="1" dirty="0">
                <a:solidFill>
                  <a:schemeClr val="bg2"/>
                </a:solidFill>
              </a:rPr>
              <a:t>LOW  AX</a:t>
            </a:r>
          </a:p>
        </p:txBody>
      </p:sp>
      <p:sp>
        <p:nvSpPr>
          <p:cNvPr id="2" name="文本框 1"/>
          <p:cNvSpPr txBox="1"/>
          <p:nvPr/>
        </p:nvSpPr>
        <p:spPr>
          <a:xfrm>
            <a:off x="4685506" y="2043737"/>
            <a:ext cx="2982838" cy="461665"/>
          </a:xfrm>
          <a:prstGeom prst="rect">
            <a:avLst/>
          </a:prstGeom>
          <a:noFill/>
        </p:spPr>
        <p:txBody>
          <a:bodyPr wrap="square" rtlCol="0">
            <a:spAutoFit/>
          </a:bodyPr>
          <a:lstStyle/>
          <a:p>
            <a:r>
              <a:rPr lang="zh-CN" altLang="en-US" sz="2400" b="1" dirty="0">
                <a:solidFill>
                  <a:schemeClr val="bg2"/>
                </a:solidFill>
              </a:rPr>
              <a:t>两条传送语句等效为：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55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5301" grpId="0" animBg="1" autoUpdateAnimBg="0"/>
      <p:bldP spid="55303" grpId="0" animBg="1" autoUpdateAnimBg="0"/>
      <p:bldP spid="8" grpId="0" animBg="1" autoUpdateAnimBg="0"/>
      <p:bldP spid="9" grpId="0" autoUpdateAnimBg="0"/>
      <p:bldP spid="10" grpId="0" animBg="1" autoUpdateAnimBg="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AB5934A7-1C01-4320-88DC-E2F0F0EA346E}" type="slidenum">
              <a:rPr lang="en-US" altLang="zh-CN" sz="1400">
                <a:solidFill>
                  <a:schemeClr val="bg2"/>
                </a:solidFill>
              </a:rPr>
              <a:pPr algn="r" eaLnBrk="1" hangingPunct="1"/>
              <a:t>49</a:t>
            </a:fld>
            <a:endParaRPr lang="en-US" altLang="zh-CN" sz="1400">
              <a:solidFill>
                <a:schemeClr val="bg2"/>
              </a:solidFill>
            </a:endParaRPr>
          </a:p>
        </p:txBody>
      </p:sp>
      <p:sp>
        <p:nvSpPr>
          <p:cNvPr id="58371" name="Text Box 2"/>
          <p:cNvSpPr txBox="1">
            <a:spLocks noChangeArrowheads="1"/>
          </p:cNvSpPr>
          <p:nvPr/>
        </p:nvSpPr>
        <p:spPr bwMode="auto">
          <a:xfrm>
            <a:off x="2286000" y="457200"/>
            <a:ext cx="3886200"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chemeClr val="hlink"/>
                </a:solidFill>
              </a:rPr>
              <a:t>六、运算符的优先级</a:t>
            </a:r>
          </a:p>
        </p:txBody>
      </p:sp>
      <p:grpSp>
        <p:nvGrpSpPr>
          <p:cNvPr id="58373" name="Group 5"/>
          <p:cNvGrpSpPr>
            <a:grpSpLocks/>
          </p:cNvGrpSpPr>
          <p:nvPr/>
        </p:nvGrpSpPr>
        <p:grpSpPr bwMode="auto">
          <a:xfrm>
            <a:off x="1089642" y="1700808"/>
            <a:ext cx="7315200" cy="3324226"/>
            <a:chOff x="0" y="0"/>
            <a:chExt cx="4608" cy="2094"/>
          </a:xfrm>
        </p:grpSpPr>
        <p:sp>
          <p:nvSpPr>
            <p:cNvPr id="58374" name="Text Box 4"/>
            <p:cNvSpPr txBox="1">
              <a:spLocks noChangeArrowheads="1"/>
            </p:cNvSpPr>
            <p:nvPr/>
          </p:nvSpPr>
          <p:spPr bwMode="auto">
            <a:xfrm>
              <a:off x="0" y="0"/>
              <a:ext cx="4608" cy="2094"/>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solidFill>
                    <a:schemeClr val="bg2"/>
                  </a:solidFill>
                </a:rPr>
                <a:t>  </a:t>
              </a:r>
              <a:r>
                <a:rPr lang="zh-CN" altLang="en-US" sz="2000" b="1" dirty="0">
                  <a:solidFill>
                    <a:schemeClr val="bg2"/>
                  </a:solidFill>
                </a:rPr>
                <a:t>优先级别                    运算符</a:t>
              </a:r>
            </a:p>
            <a:p>
              <a:pPr eaLnBrk="1" hangingPunct="1">
                <a:spcBef>
                  <a:spcPct val="50000"/>
                </a:spcBef>
              </a:pPr>
              <a:r>
                <a:rPr lang="zh-CN" altLang="en-US" sz="2000" b="1" dirty="0">
                  <a:solidFill>
                    <a:schemeClr val="bg2"/>
                  </a:solidFill>
                </a:rPr>
                <a:t>（最高）</a:t>
              </a:r>
              <a:r>
                <a:rPr lang="en-US" altLang="zh-CN" sz="2000" b="1" dirty="0">
                  <a:solidFill>
                    <a:schemeClr val="bg2"/>
                  </a:solidFill>
                </a:rPr>
                <a:t>1      LENGTH,LENGTHOF,SIZE,SIZEOF, </a:t>
              </a:r>
              <a:r>
                <a:rPr lang="zh-CN" altLang="en-US" sz="2000" b="1" dirty="0">
                  <a:solidFill>
                    <a:schemeClr val="bg2"/>
                  </a:solidFill>
                </a:rPr>
                <a:t>圆括号</a:t>
              </a:r>
              <a:br>
                <a:rPr lang="zh-CN" altLang="en-US" sz="2000" b="1" dirty="0">
                  <a:solidFill>
                    <a:schemeClr val="bg2"/>
                  </a:solidFill>
                </a:rPr>
              </a:br>
              <a:r>
                <a:rPr lang="zh-CN" altLang="en-US" sz="2000" b="1" dirty="0">
                  <a:solidFill>
                    <a:schemeClr val="bg2"/>
                  </a:solidFill>
                </a:rPr>
                <a:t>                </a:t>
              </a:r>
              <a:r>
                <a:rPr lang="en-US" altLang="zh-CN" sz="2000" b="1" dirty="0">
                  <a:solidFill>
                    <a:schemeClr val="bg2"/>
                  </a:solidFill>
                </a:rPr>
                <a:t>2      PTR</a:t>
              </a:r>
              <a:r>
                <a:rPr lang="zh-CN" altLang="en-US" sz="2000" b="1" dirty="0">
                  <a:solidFill>
                    <a:schemeClr val="bg2"/>
                  </a:solidFill>
                </a:rPr>
                <a:t>，</a:t>
              </a:r>
              <a:r>
                <a:rPr lang="en-US" altLang="zh-CN" sz="2000" b="1" dirty="0">
                  <a:solidFill>
                    <a:schemeClr val="bg2"/>
                  </a:solidFill>
                </a:rPr>
                <a:t>OFFSET</a:t>
              </a:r>
              <a:r>
                <a:rPr lang="zh-CN" altLang="en-US" sz="2000" b="1" dirty="0">
                  <a:solidFill>
                    <a:schemeClr val="bg2"/>
                  </a:solidFill>
                </a:rPr>
                <a:t>，</a:t>
              </a:r>
              <a:r>
                <a:rPr lang="en-US" altLang="zh-CN" sz="2000" b="1" dirty="0">
                  <a:solidFill>
                    <a:schemeClr val="bg2"/>
                  </a:solidFill>
                </a:rPr>
                <a:t>TYPE</a:t>
              </a:r>
              <a:r>
                <a:rPr lang="zh-CN" altLang="en-US" sz="2000" b="1" dirty="0">
                  <a:solidFill>
                    <a:schemeClr val="bg2"/>
                  </a:solidFill>
                </a:rPr>
                <a:t>，</a:t>
              </a:r>
              <a:r>
                <a:rPr lang="en-US" altLang="zh-CN" sz="2000" b="1" dirty="0">
                  <a:solidFill>
                    <a:schemeClr val="bg2"/>
                  </a:solidFill>
                </a:rPr>
                <a:t>THIS</a:t>
              </a:r>
              <a:br>
                <a:rPr lang="en-US" altLang="zh-CN" sz="2000" b="1" dirty="0">
                  <a:solidFill>
                    <a:schemeClr val="bg2"/>
                  </a:solidFill>
                </a:rPr>
              </a:br>
              <a:r>
                <a:rPr lang="en-US" altLang="zh-CN" sz="2000" b="1" dirty="0">
                  <a:solidFill>
                    <a:schemeClr val="bg2"/>
                  </a:solidFill>
                </a:rPr>
                <a:t>                3      HIGH</a:t>
              </a:r>
              <a:r>
                <a:rPr lang="zh-CN" altLang="en-US" sz="2000" b="1" dirty="0">
                  <a:solidFill>
                    <a:schemeClr val="bg2"/>
                  </a:solidFill>
                </a:rPr>
                <a:t>，</a:t>
              </a:r>
              <a:r>
                <a:rPr lang="en-US" altLang="zh-CN" sz="2000" b="1" dirty="0">
                  <a:solidFill>
                    <a:schemeClr val="bg2"/>
                  </a:solidFill>
                </a:rPr>
                <a:t>LOW</a:t>
              </a:r>
              <a:br>
                <a:rPr lang="en-US" altLang="zh-CN" sz="2000" b="1" dirty="0">
                  <a:solidFill>
                    <a:schemeClr val="bg2"/>
                  </a:solidFill>
                </a:rPr>
              </a:br>
              <a:r>
                <a:rPr lang="en-US" altLang="zh-CN" sz="2000" b="1" dirty="0">
                  <a:solidFill>
                    <a:schemeClr val="bg2"/>
                  </a:solidFill>
                </a:rPr>
                <a:t>                4      *</a:t>
              </a:r>
              <a:r>
                <a:rPr lang="zh-CN" altLang="en-US" sz="2000" b="1" dirty="0">
                  <a:solidFill>
                    <a:schemeClr val="bg2"/>
                  </a:solidFill>
                </a:rPr>
                <a:t>，</a:t>
              </a:r>
              <a:r>
                <a:rPr lang="en-US" altLang="zh-CN" sz="2000" b="1" dirty="0">
                  <a:solidFill>
                    <a:schemeClr val="bg2"/>
                  </a:solidFill>
                </a:rPr>
                <a:t>/</a:t>
              </a:r>
              <a:r>
                <a:rPr lang="zh-CN" altLang="en-US" sz="2000" b="1" dirty="0">
                  <a:solidFill>
                    <a:schemeClr val="bg2"/>
                  </a:solidFill>
                </a:rPr>
                <a:t>，</a:t>
              </a:r>
              <a:r>
                <a:rPr lang="en-US" altLang="zh-CN" sz="2000" b="1" dirty="0">
                  <a:solidFill>
                    <a:schemeClr val="bg2"/>
                  </a:solidFill>
                </a:rPr>
                <a:t>MOD</a:t>
              </a:r>
              <a:r>
                <a:rPr lang="zh-CN" altLang="en-US" sz="2000" b="1" dirty="0">
                  <a:solidFill>
                    <a:schemeClr val="bg2"/>
                  </a:solidFill>
                </a:rPr>
                <a:t>，</a:t>
              </a:r>
              <a:r>
                <a:rPr lang="en-US" altLang="zh-CN" sz="2000" b="1" dirty="0">
                  <a:solidFill>
                    <a:schemeClr val="bg2"/>
                  </a:solidFill>
                </a:rPr>
                <a:t>SHR</a:t>
              </a:r>
              <a:r>
                <a:rPr lang="zh-CN" altLang="en-US" sz="2000" b="1" dirty="0">
                  <a:solidFill>
                    <a:schemeClr val="bg2"/>
                  </a:solidFill>
                </a:rPr>
                <a:t>，</a:t>
              </a:r>
              <a:r>
                <a:rPr lang="en-US" altLang="zh-CN" sz="2000" b="1" dirty="0">
                  <a:solidFill>
                    <a:schemeClr val="bg2"/>
                  </a:solidFill>
                </a:rPr>
                <a:t>SHL</a:t>
              </a:r>
              <a:br>
                <a:rPr lang="en-US" altLang="zh-CN" sz="2000" b="1" dirty="0">
                  <a:solidFill>
                    <a:schemeClr val="bg2"/>
                  </a:solidFill>
                </a:rPr>
              </a:br>
              <a:r>
                <a:rPr lang="en-US" altLang="zh-CN" sz="2000" b="1" dirty="0">
                  <a:solidFill>
                    <a:schemeClr val="bg2"/>
                  </a:solidFill>
                </a:rPr>
                <a:t>                5      +</a:t>
              </a:r>
              <a:r>
                <a:rPr lang="zh-CN" altLang="en-US" sz="2000" b="1" dirty="0">
                  <a:solidFill>
                    <a:schemeClr val="bg2"/>
                  </a:solidFill>
                </a:rPr>
                <a:t>，</a:t>
              </a:r>
              <a:r>
                <a:rPr lang="en-US" altLang="zh-CN" sz="2000" b="1" dirty="0">
                  <a:solidFill>
                    <a:schemeClr val="bg2"/>
                  </a:solidFill>
                </a:rPr>
                <a:t>-</a:t>
              </a:r>
              <a:br>
                <a:rPr lang="en-US" altLang="zh-CN" sz="2000" b="1" dirty="0">
                  <a:solidFill>
                    <a:schemeClr val="bg2"/>
                  </a:solidFill>
                </a:rPr>
              </a:br>
              <a:r>
                <a:rPr lang="en-US" altLang="zh-CN" sz="2000" b="1" dirty="0">
                  <a:solidFill>
                    <a:schemeClr val="bg2"/>
                  </a:solidFill>
                </a:rPr>
                <a:t>                6      EQ</a:t>
              </a:r>
              <a:r>
                <a:rPr lang="zh-CN" altLang="en-US" sz="2000" b="1" dirty="0">
                  <a:solidFill>
                    <a:schemeClr val="bg2"/>
                  </a:solidFill>
                </a:rPr>
                <a:t>，</a:t>
              </a:r>
              <a:r>
                <a:rPr lang="en-US" altLang="zh-CN" sz="2000" b="1" dirty="0">
                  <a:solidFill>
                    <a:schemeClr val="bg2"/>
                  </a:solidFill>
                </a:rPr>
                <a:t>NE</a:t>
              </a:r>
              <a:r>
                <a:rPr lang="zh-CN" altLang="en-US" sz="2000" b="1" dirty="0">
                  <a:solidFill>
                    <a:schemeClr val="bg2"/>
                  </a:solidFill>
                </a:rPr>
                <a:t>，</a:t>
              </a:r>
              <a:r>
                <a:rPr lang="en-US" altLang="zh-CN" sz="2000" b="1" dirty="0">
                  <a:solidFill>
                    <a:schemeClr val="bg2"/>
                  </a:solidFill>
                </a:rPr>
                <a:t>LT</a:t>
              </a:r>
              <a:r>
                <a:rPr lang="zh-CN" altLang="en-US" sz="2000" b="1" dirty="0">
                  <a:solidFill>
                    <a:schemeClr val="bg2"/>
                  </a:solidFill>
                </a:rPr>
                <a:t>，</a:t>
              </a:r>
              <a:r>
                <a:rPr lang="en-US" altLang="zh-CN" sz="2000" b="1" dirty="0">
                  <a:solidFill>
                    <a:schemeClr val="bg2"/>
                  </a:solidFill>
                </a:rPr>
                <a:t>LE</a:t>
              </a:r>
              <a:r>
                <a:rPr lang="zh-CN" altLang="en-US" sz="2000" b="1" dirty="0">
                  <a:solidFill>
                    <a:schemeClr val="bg2"/>
                  </a:solidFill>
                </a:rPr>
                <a:t>，</a:t>
              </a:r>
              <a:r>
                <a:rPr lang="en-US" altLang="zh-CN" sz="2000" b="1" dirty="0">
                  <a:solidFill>
                    <a:schemeClr val="bg2"/>
                  </a:solidFill>
                </a:rPr>
                <a:t>GT</a:t>
              </a:r>
              <a:r>
                <a:rPr lang="zh-CN" altLang="en-US" sz="2000" b="1" dirty="0">
                  <a:solidFill>
                    <a:schemeClr val="bg2"/>
                  </a:solidFill>
                </a:rPr>
                <a:t>，</a:t>
              </a:r>
              <a:r>
                <a:rPr lang="en-US" altLang="zh-CN" sz="2000" b="1" dirty="0">
                  <a:solidFill>
                    <a:schemeClr val="bg2"/>
                  </a:solidFill>
                </a:rPr>
                <a:t>GE</a:t>
              </a:r>
              <a:br>
                <a:rPr lang="en-US" altLang="zh-CN" sz="2000" b="1" dirty="0">
                  <a:solidFill>
                    <a:schemeClr val="bg2"/>
                  </a:solidFill>
                </a:rPr>
              </a:br>
              <a:r>
                <a:rPr lang="en-US" altLang="zh-CN" sz="2000" b="1" dirty="0">
                  <a:solidFill>
                    <a:schemeClr val="bg2"/>
                  </a:solidFill>
                </a:rPr>
                <a:t>                7      NOT</a:t>
              </a:r>
              <a:br>
                <a:rPr lang="en-US" altLang="zh-CN" sz="2000" b="1" dirty="0">
                  <a:solidFill>
                    <a:schemeClr val="bg2"/>
                  </a:solidFill>
                </a:rPr>
              </a:br>
              <a:r>
                <a:rPr lang="en-US" altLang="zh-CN" sz="2000" b="1" dirty="0">
                  <a:solidFill>
                    <a:schemeClr val="bg2"/>
                  </a:solidFill>
                </a:rPr>
                <a:t>                8      AND</a:t>
              </a:r>
              <a:br>
                <a:rPr lang="en-US" altLang="zh-CN" sz="2000" b="1" dirty="0">
                  <a:solidFill>
                    <a:schemeClr val="bg2"/>
                  </a:solidFill>
                </a:rPr>
              </a:br>
              <a:r>
                <a:rPr lang="zh-CN" altLang="en-US" sz="2000" b="1" dirty="0">
                  <a:solidFill>
                    <a:schemeClr val="bg2"/>
                  </a:solidFill>
                </a:rPr>
                <a:t>（最低）</a:t>
              </a:r>
              <a:r>
                <a:rPr lang="en-US" altLang="zh-CN" sz="2000" b="1" dirty="0">
                  <a:solidFill>
                    <a:schemeClr val="bg2"/>
                  </a:solidFill>
                </a:rPr>
                <a:t>9      OR</a:t>
              </a:r>
              <a:r>
                <a:rPr lang="zh-CN" altLang="en-US" sz="2000" b="1" dirty="0">
                  <a:solidFill>
                    <a:schemeClr val="bg2"/>
                  </a:solidFill>
                </a:rPr>
                <a:t>，</a:t>
              </a:r>
              <a:r>
                <a:rPr lang="en-US" altLang="zh-CN" sz="2000" b="1" dirty="0">
                  <a:solidFill>
                    <a:schemeClr val="bg2"/>
                  </a:solidFill>
                </a:rPr>
                <a:t>XOR</a:t>
              </a:r>
            </a:p>
          </p:txBody>
        </p:sp>
        <p:sp>
          <p:nvSpPr>
            <p:cNvPr id="58375" name="Line 5"/>
            <p:cNvSpPr>
              <a:spLocks noChangeShapeType="1"/>
            </p:cNvSpPr>
            <p:nvPr/>
          </p:nvSpPr>
          <p:spPr bwMode="auto">
            <a:xfrm>
              <a:off x="0" y="336"/>
              <a:ext cx="4608" cy="0"/>
            </a:xfrm>
            <a:prstGeom prst="line">
              <a:avLst/>
            </a:prstGeom>
            <a:noFill/>
            <a:ln w="28575" cmpd="sng">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58376" name="Line 6"/>
            <p:cNvSpPr>
              <a:spLocks noChangeShapeType="1"/>
            </p:cNvSpPr>
            <p:nvPr/>
          </p:nvSpPr>
          <p:spPr bwMode="auto">
            <a:xfrm>
              <a:off x="969" y="0"/>
              <a:ext cx="0" cy="2094"/>
            </a:xfrm>
            <a:prstGeom prst="line">
              <a:avLst/>
            </a:prstGeom>
            <a:noFill/>
            <a:ln w="28575" cmpd="sng">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8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145EE0C5-602D-4DC0-AD74-782BB327388C}" type="slidenum">
              <a:rPr lang="en-US" altLang="zh-CN" sz="1400">
                <a:solidFill>
                  <a:schemeClr val="bg2"/>
                </a:solidFill>
              </a:rPr>
              <a:pPr algn="r" eaLnBrk="1" hangingPunct="1"/>
              <a:t>5</a:t>
            </a:fld>
            <a:endParaRPr lang="en-US" altLang="zh-CN" sz="1400" dirty="0">
              <a:solidFill>
                <a:schemeClr val="bg2"/>
              </a:solidFill>
            </a:endParaRPr>
          </a:p>
        </p:txBody>
      </p:sp>
      <p:sp>
        <p:nvSpPr>
          <p:cNvPr id="10244" name="Rectangle 3"/>
          <p:cNvSpPr>
            <a:spLocks noChangeArrowheads="1"/>
          </p:cNvSpPr>
          <p:nvPr/>
        </p:nvSpPr>
        <p:spPr bwMode="auto">
          <a:xfrm>
            <a:off x="2667000" y="328613"/>
            <a:ext cx="334486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200" b="1" dirty="0">
                <a:solidFill>
                  <a:schemeClr val="hlink"/>
                </a:solidFill>
              </a:rPr>
              <a:t>二、伪指令语句</a:t>
            </a:r>
          </a:p>
        </p:txBody>
      </p:sp>
      <p:sp>
        <p:nvSpPr>
          <p:cNvPr id="10245" name="Rectangle 4"/>
          <p:cNvSpPr>
            <a:spLocks noChangeArrowheads="1"/>
          </p:cNvSpPr>
          <p:nvPr/>
        </p:nvSpPr>
        <p:spPr bwMode="auto">
          <a:xfrm>
            <a:off x="492394" y="1124744"/>
            <a:ext cx="8458200" cy="1723549"/>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spcAft>
                <a:spcPts val="1200"/>
              </a:spcAft>
              <a:buClr>
                <a:srgbClr val="C00000"/>
              </a:buClr>
              <a:buFont typeface="Wingdings" panose="05000000000000000000" pitchFamily="2" charset="2"/>
              <a:buChar char="u"/>
            </a:pPr>
            <a:r>
              <a:rPr lang="zh-CN" altLang="en-US" sz="2400" b="1" dirty="0">
                <a:solidFill>
                  <a:schemeClr val="bg2"/>
                </a:solidFill>
              </a:rPr>
              <a:t>伪指令语句又叫命令语句，是指示性语句。</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u"/>
            </a:pPr>
            <a:r>
              <a:rPr lang="zh-CN" altLang="en-US" sz="2400" b="1" dirty="0">
                <a:solidFill>
                  <a:schemeClr val="bg2"/>
                </a:solidFill>
              </a:rPr>
              <a:t>伪指令本身不产生自己的机器目标代码。它指示</a:t>
            </a:r>
            <a:r>
              <a:rPr lang="zh-CN" altLang="en-US" sz="2400" b="1" dirty="0">
                <a:solidFill>
                  <a:srgbClr val="FF0000"/>
                </a:solidFill>
              </a:rPr>
              <a:t>汇编程序</a:t>
            </a:r>
            <a:r>
              <a:rPr lang="zh-CN" altLang="en-US" sz="2400" b="1" dirty="0">
                <a:solidFill>
                  <a:schemeClr val="bg2"/>
                </a:solidFill>
              </a:rPr>
              <a:t>对其后面的</a:t>
            </a:r>
            <a:r>
              <a:rPr lang="zh-CN" altLang="en-US" sz="2400" b="1" dirty="0">
                <a:solidFill>
                  <a:srgbClr val="FF0000"/>
                </a:solidFill>
              </a:rPr>
              <a:t>指令语句</a:t>
            </a:r>
            <a:r>
              <a:rPr lang="zh-CN" altLang="en-US" sz="2400" b="1" dirty="0">
                <a:solidFill>
                  <a:schemeClr val="bg2"/>
                </a:solidFill>
              </a:rPr>
              <a:t>和</a:t>
            </a:r>
            <a:r>
              <a:rPr lang="zh-CN" altLang="en-US" sz="2400" b="1" dirty="0">
                <a:solidFill>
                  <a:srgbClr val="FF0000"/>
                </a:solidFill>
              </a:rPr>
              <a:t>伪指令语句</a:t>
            </a:r>
            <a:r>
              <a:rPr lang="zh-CN" altLang="en-US" sz="2400" b="1" dirty="0">
                <a:solidFill>
                  <a:schemeClr val="bg2"/>
                </a:solidFill>
              </a:rPr>
              <a:t>如何处理。</a:t>
            </a:r>
          </a:p>
          <a:p>
            <a:pPr marL="457200" indent="-457200" eaLnBrk="1" hangingPunct="1">
              <a:buClr>
                <a:srgbClr val="C00000"/>
              </a:buClr>
              <a:buFont typeface="Wingdings" panose="05000000000000000000" pitchFamily="2" charset="2"/>
              <a:buChar char="u"/>
            </a:pPr>
            <a:endParaRPr lang="zh-CN" altLang="en-US" sz="2400" b="1" dirty="0">
              <a:solidFill>
                <a:schemeClr val="bg2"/>
              </a:solidFill>
            </a:endParaRPr>
          </a:p>
        </p:txBody>
      </p:sp>
      <p:sp>
        <p:nvSpPr>
          <p:cNvPr id="10246" name="Rectangle 5"/>
          <p:cNvSpPr>
            <a:spLocks noChangeArrowheads="1"/>
          </p:cNvSpPr>
          <p:nvPr/>
        </p:nvSpPr>
        <p:spPr bwMode="auto">
          <a:xfrm>
            <a:off x="509811" y="2492896"/>
            <a:ext cx="4961472"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一条伪指令语句可以包含四个字段：</a:t>
            </a:r>
          </a:p>
        </p:txBody>
      </p:sp>
      <p:grpSp>
        <p:nvGrpSpPr>
          <p:cNvPr id="10247" name="Group 7"/>
          <p:cNvGrpSpPr>
            <a:grpSpLocks/>
          </p:cNvGrpSpPr>
          <p:nvPr/>
        </p:nvGrpSpPr>
        <p:grpSpPr bwMode="auto">
          <a:xfrm>
            <a:off x="575433" y="2994893"/>
            <a:ext cx="7951787" cy="1295400"/>
            <a:chOff x="0" y="0"/>
            <a:chExt cx="4896" cy="816"/>
          </a:xfrm>
        </p:grpSpPr>
        <p:sp>
          <p:nvSpPr>
            <p:cNvPr id="10248" name="Rectangle 6"/>
            <p:cNvSpPr>
              <a:spLocks noChangeArrowheads="1"/>
            </p:cNvSpPr>
            <p:nvPr/>
          </p:nvSpPr>
          <p:spPr bwMode="auto">
            <a:xfrm>
              <a:off x="240" y="384"/>
              <a:ext cx="672"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符号名</a:t>
              </a:r>
            </a:p>
          </p:txBody>
        </p:sp>
        <p:sp>
          <p:nvSpPr>
            <p:cNvPr id="10249" name="Rectangle 7"/>
            <p:cNvSpPr>
              <a:spLocks noChangeArrowheads="1"/>
            </p:cNvSpPr>
            <p:nvPr/>
          </p:nvSpPr>
          <p:spPr bwMode="auto">
            <a:xfrm>
              <a:off x="1152" y="384"/>
              <a:ext cx="1152"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伪指令符</a:t>
              </a:r>
            </a:p>
          </p:txBody>
        </p:sp>
        <p:sp>
          <p:nvSpPr>
            <p:cNvPr id="10250" name="Rectangle 8"/>
            <p:cNvSpPr>
              <a:spLocks noChangeArrowheads="1"/>
            </p:cNvSpPr>
            <p:nvPr/>
          </p:nvSpPr>
          <p:spPr bwMode="auto">
            <a:xfrm>
              <a:off x="2544" y="384"/>
              <a:ext cx="816"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操作数</a:t>
              </a:r>
            </a:p>
          </p:txBody>
        </p:sp>
        <p:sp>
          <p:nvSpPr>
            <p:cNvPr id="10251" name="Rectangle 9"/>
            <p:cNvSpPr>
              <a:spLocks noChangeArrowheads="1"/>
            </p:cNvSpPr>
            <p:nvPr/>
          </p:nvSpPr>
          <p:spPr bwMode="auto">
            <a:xfrm>
              <a:off x="4128" y="384"/>
              <a:ext cx="528" cy="288"/>
            </a:xfrm>
            <a:prstGeom prst="rect">
              <a:avLst/>
            </a:prstGeom>
            <a:solidFill>
              <a:schemeClr val="accent1"/>
            </a:solidFill>
            <a:ln w="9525" cmpd="sng">
              <a:solidFill>
                <a:schemeClr val="tx1"/>
              </a:solidFill>
              <a:miter lim="800000"/>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r>
                <a:rPr lang="zh-CN" altLang="en-US" sz="2400" b="1">
                  <a:solidFill>
                    <a:schemeClr val="bg2"/>
                  </a:solidFill>
                </a:rPr>
                <a:t>注释</a:t>
              </a:r>
            </a:p>
          </p:txBody>
        </p:sp>
        <p:sp>
          <p:nvSpPr>
            <p:cNvPr id="10252" name="Oval 10"/>
            <p:cNvSpPr>
              <a:spLocks noChangeArrowheads="1"/>
            </p:cNvSpPr>
            <p:nvPr/>
          </p:nvSpPr>
          <p:spPr bwMode="auto">
            <a:xfrm>
              <a:off x="3648" y="384"/>
              <a:ext cx="288"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10253" name="Text Box 11"/>
            <p:cNvSpPr txBox="1">
              <a:spLocks noChangeArrowheads="1"/>
            </p:cNvSpPr>
            <p:nvPr/>
          </p:nvSpPr>
          <p:spPr bwMode="auto">
            <a:xfrm>
              <a:off x="3696" y="336"/>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10254" name="Oval 14"/>
            <p:cNvSpPr>
              <a:spLocks noChangeArrowheads="1"/>
            </p:cNvSpPr>
            <p:nvPr/>
          </p:nvSpPr>
          <p:spPr bwMode="auto">
            <a:xfrm>
              <a:off x="2832" y="48"/>
              <a:ext cx="288" cy="288"/>
            </a:xfrm>
            <a:prstGeom prst="ellipse">
              <a:avLst/>
            </a:prstGeom>
            <a:solidFill>
              <a:schemeClr val="accent2"/>
            </a:solidFill>
            <a:ln w="9525" cmpd="sng">
              <a:solidFill>
                <a:schemeClr val="tx1"/>
              </a:solidFill>
              <a:round/>
              <a:headEnd/>
              <a:tailEnd/>
            </a:ln>
          </p:spPr>
          <p:txBody>
            <a:bodyPr wrap="none" anchor="ct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ctr" eaLnBrk="1" hangingPunct="1"/>
              <a:endParaRPr lang="zh-CN" altLang="en-US" sz="2400" b="1">
                <a:solidFill>
                  <a:schemeClr val="bg2"/>
                </a:solidFill>
              </a:endParaRPr>
            </a:p>
          </p:txBody>
        </p:sp>
        <p:sp>
          <p:nvSpPr>
            <p:cNvPr id="10255" name="Line 15"/>
            <p:cNvSpPr>
              <a:spLocks noChangeShapeType="1"/>
            </p:cNvSpPr>
            <p:nvPr/>
          </p:nvSpPr>
          <p:spPr bwMode="auto">
            <a:xfrm>
              <a:off x="0" y="528"/>
              <a:ext cx="240"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56" name="Line 16"/>
            <p:cNvSpPr>
              <a:spLocks noChangeShapeType="1"/>
            </p:cNvSpPr>
            <p:nvPr/>
          </p:nvSpPr>
          <p:spPr bwMode="auto">
            <a:xfrm>
              <a:off x="912" y="528"/>
              <a:ext cx="240"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57" name="Line 18"/>
            <p:cNvSpPr>
              <a:spLocks noChangeShapeType="1"/>
            </p:cNvSpPr>
            <p:nvPr/>
          </p:nvSpPr>
          <p:spPr bwMode="auto">
            <a:xfrm>
              <a:off x="2304" y="528"/>
              <a:ext cx="240"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58" name="Line 19"/>
            <p:cNvSpPr>
              <a:spLocks noChangeShapeType="1"/>
            </p:cNvSpPr>
            <p:nvPr/>
          </p:nvSpPr>
          <p:spPr bwMode="auto">
            <a:xfrm>
              <a:off x="3360" y="528"/>
              <a:ext cx="288"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59" name="Line 20"/>
            <p:cNvSpPr>
              <a:spLocks noChangeShapeType="1"/>
            </p:cNvSpPr>
            <p:nvPr/>
          </p:nvSpPr>
          <p:spPr bwMode="auto">
            <a:xfrm>
              <a:off x="4656" y="528"/>
              <a:ext cx="240"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0" name="Line 21"/>
            <p:cNvSpPr>
              <a:spLocks noChangeShapeType="1"/>
            </p:cNvSpPr>
            <p:nvPr/>
          </p:nvSpPr>
          <p:spPr bwMode="auto">
            <a:xfrm>
              <a:off x="96" y="528"/>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1" name="Line 23"/>
            <p:cNvSpPr>
              <a:spLocks noChangeShapeType="1"/>
            </p:cNvSpPr>
            <p:nvPr/>
          </p:nvSpPr>
          <p:spPr bwMode="auto">
            <a:xfrm flipV="1">
              <a:off x="1008" y="528"/>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2" name="Line 24"/>
            <p:cNvSpPr>
              <a:spLocks noChangeShapeType="1"/>
            </p:cNvSpPr>
            <p:nvPr/>
          </p:nvSpPr>
          <p:spPr bwMode="auto">
            <a:xfrm>
              <a:off x="2400" y="528"/>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3" name="Line 25"/>
            <p:cNvSpPr>
              <a:spLocks noChangeShapeType="1"/>
            </p:cNvSpPr>
            <p:nvPr/>
          </p:nvSpPr>
          <p:spPr bwMode="auto">
            <a:xfrm>
              <a:off x="2400" y="816"/>
              <a:ext cx="1104"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4" name="Line 26"/>
            <p:cNvSpPr>
              <a:spLocks noChangeShapeType="1"/>
            </p:cNvSpPr>
            <p:nvPr/>
          </p:nvSpPr>
          <p:spPr bwMode="auto">
            <a:xfrm flipV="1">
              <a:off x="3504" y="528"/>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5" name="Line 27"/>
            <p:cNvSpPr>
              <a:spLocks noChangeShapeType="1"/>
            </p:cNvSpPr>
            <p:nvPr/>
          </p:nvSpPr>
          <p:spPr bwMode="auto">
            <a:xfrm flipV="1">
              <a:off x="3456" y="240"/>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6" name="Line 28"/>
            <p:cNvSpPr>
              <a:spLocks noChangeShapeType="1"/>
            </p:cNvSpPr>
            <p:nvPr/>
          </p:nvSpPr>
          <p:spPr bwMode="auto">
            <a:xfrm flipH="1">
              <a:off x="3120" y="240"/>
              <a:ext cx="336"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7" name="Line 29"/>
            <p:cNvSpPr>
              <a:spLocks noChangeShapeType="1"/>
            </p:cNvSpPr>
            <p:nvPr/>
          </p:nvSpPr>
          <p:spPr bwMode="auto">
            <a:xfrm flipH="1">
              <a:off x="2448" y="192"/>
              <a:ext cx="384"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8" name="Line 30"/>
            <p:cNvSpPr>
              <a:spLocks noChangeShapeType="1"/>
            </p:cNvSpPr>
            <p:nvPr/>
          </p:nvSpPr>
          <p:spPr bwMode="auto">
            <a:xfrm>
              <a:off x="2448" y="192"/>
              <a:ext cx="0" cy="336"/>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69" name="Line 31"/>
            <p:cNvSpPr>
              <a:spLocks noChangeShapeType="1"/>
            </p:cNvSpPr>
            <p:nvPr/>
          </p:nvSpPr>
          <p:spPr bwMode="auto">
            <a:xfrm>
              <a:off x="3552" y="528"/>
              <a:ext cx="0" cy="288"/>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70" name="Line 32"/>
            <p:cNvSpPr>
              <a:spLocks noChangeShapeType="1"/>
            </p:cNvSpPr>
            <p:nvPr/>
          </p:nvSpPr>
          <p:spPr bwMode="auto">
            <a:xfrm>
              <a:off x="3552" y="816"/>
              <a:ext cx="1248"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71" name="Line 33"/>
            <p:cNvSpPr>
              <a:spLocks noChangeShapeType="1"/>
            </p:cNvSpPr>
            <p:nvPr/>
          </p:nvSpPr>
          <p:spPr bwMode="auto">
            <a:xfrm flipV="1">
              <a:off x="4800" y="528"/>
              <a:ext cx="0" cy="288"/>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72" name="Line 34"/>
            <p:cNvSpPr>
              <a:spLocks noChangeShapeType="1"/>
            </p:cNvSpPr>
            <p:nvPr/>
          </p:nvSpPr>
          <p:spPr bwMode="auto">
            <a:xfrm>
              <a:off x="3936" y="528"/>
              <a:ext cx="192" cy="0"/>
            </a:xfrm>
            <a:prstGeom prst="line">
              <a:avLst/>
            </a:prstGeom>
            <a:noFill/>
            <a:ln w="9525" cmpd="sng">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0273" name="Text Box 35"/>
            <p:cNvSpPr txBox="1">
              <a:spLocks noChangeArrowheads="1"/>
            </p:cNvSpPr>
            <p:nvPr/>
          </p:nvSpPr>
          <p:spPr bwMode="auto">
            <a:xfrm>
              <a:off x="2880" y="0"/>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a:t>
              </a:r>
            </a:p>
          </p:txBody>
        </p:sp>
        <p:sp>
          <p:nvSpPr>
            <p:cNvPr id="10274" name="Line 36"/>
            <p:cNvSpPr>
              <a:spLocks noChangeShapeType="1"/>
            </p:cNvSpPr>
            <p:nvPr/>
          </p:nvSpPr>
          <p:spPr bwMode="auto">
            <a:xfrm>
              <a:off x="96" y="816"/>
              <a:ext cx="912" cy="0"/>
            </a:xfrm>
            <a:prstGeom prst="line">
              <a:avLst/>
            </a:prstGeom>
            <a:noFill/>
            <a:ln w="9525" cmpd="sng">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grpSp>
      <p:sp>
        <p:nvSpPr>
          <p:cNvPr id="34" name="Rectangle 3"/>
          <p:cNvSpPr>
            <a:spLocks noChangeArrowheads="1"/>
          </p:cNvSpPr>
          <p:nvPr/>
        </p:nvSpPr>
        <p:spPr bwMode="auto">
          <a:xfrm>
            <a:off x="543854" y="4543546"/>
            <a:ext cx="8014945" cy="1354217"/>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spcAft>
                <a:spcPts val="1200"/>
              </a:spcAft>
              <a:buClr>
                <a:srgbClr val="C00000"/>
              </a:buClr>
              <a:buFont typeface="Wingdings" panose="05000000000000000000" pitchFamily="2" charset="2"/>
              <a:buChar char="u"/>
            </a:pPr>
            <a:r>
              <a:rPr lang="zh-CN" altLang="en-US" sz="2400" b="1" dirty="0">
                <a:solidFill>
                  <a:schemeClr val="hlink"/>
                </a:solidFill>
              </a:rPr>
              <a:t>符号名、伪指令符</a:t>
            </a:r>
            <a:r>
              <a:rPr lang="zh-CN" altLang="en-US" sz="2400" b="1" dirty="0">
                <a:solidFill>
                  <a:schemeClr val="bg2"/>
                </a:solidFill>
              </a:rPr>
              <a:t>和</a:t>
            </a:r>
            <a:r>
              <a:rPr lang="zh-CN" altLang="en-US" sz="2400" b="1" dirty="0">
                <a:solidFill>
                  <a:schemeClr val="hlink"/>
                </a:solidFill>
              </a:rPr>
              <a:t>操作数</a:t>
            </a:r>
            <a:r>
              <a:rPr lang="zh-CN" altLang="en-US" sz="2400" b="1" dirty="0">
                <a:solidFill>
                  <a:schemeClr val="bg2"/>
                </a:solidFill>
              </a:rPr>
              <a:t>这三个字段就构成了伪指令，这是本章后面介绍的主要内容之一。</a:t>
            </a:r>
            <a:endParaRPr lang="en-US" altLang="zh-CN" sz="2400" b="1" dirty="0">
              <a:solidFill>
                <a:schemeClr val="bg2"/>
              </a:solidFill>
            </a:endParaRPr>
          </a:p>
          <a:p>
            <a:pPr marL="457200" indent="-457200" eaLnBrk="1" hangingPunct="1">
              <a:spcAft>
                <a:spcPts val="1200"/>
              </a:spcAft>
              <a:buClr>
                <a:srgbClr val="C00000"/>
              </a:buClr>
              <a:buFont typeface="Wingdings" panose="05000000000000000000" pitchFamily="2" charset="2"/>
              <a:buChar char="u"/>
            </a:pPr>
            <a:r>
              <a:rPr lang="zh-CN" altLang="en-US" sz="2400" b="1" dirty="0">
                <a:solidFill>
                  <a:schemeClr val="hlink"/>
                </a:solidFill>
              </a:rPr>
              <a:t>注释字段</a:t>
            </a:r>
            <a:r>
              <a:rPr lang="zh-CN" altLang="en-US" sz="2400" b="1" dirty="0">
                <a:solidFill>
                  <a:schemeClr val="bg2"/>
                </a:solidFill>
              </a:rPr>
              <a:t>与指令语句相同。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2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5" grpId="0" uiExpand="1" build="p" autoUpdateAnimBg="0"/>
      <p:bldP spid="10246" grpId="0" animBg="1" autoUpdateAnimBg="0"/>
      <p:bldP spid="34"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353D8715-8C3C-457D-901A-BDA27467F710}" type="slidenum">
              <a:rPr lang="en-US" altLang="zh-CN" sz="1400">
                <a:solidFill>
                  <a:schemeClr val="bg2"/>
                </a:solidFill>
              </a:rPr>
              <a:pPr algn="r" eaLnBrk="1" hangingPunct="1"/>
              <a:t>50</a:t>
            </a:fld>
            <a:endParaRPr lang="en-US" altLang="zh-CN" sz="1400">
              <a:solidFill>
                <a:schemeClr val="bg2"/>
              </a:solidFill>
            </a:endParaRPr>
          </a:p>
        </p:txBody>
      </p:sp>
      <p:sp>
        <p:nvSpPr>
          <p:cNvPr id="59395" name="Text Box 3"/>
          <p:cNvSpPr txBox="1">
            <a:spLocks noChangeArrowheads="1"/>
          </p:cNvSpPr>
          <p:nvPr/>
        </p:nvSpPr>
        <p:spPr bwMode="auto">
          <a:xfrm>
            <a:off x="914400" y="3810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汇编程序在计算表达式时的处理规则：</a:t>
            </a:r>
          </a:p>
        </p:txBody>
      </p:sp>
      <p:sp>
        <p:nvSpPr>
          <p:cNvPr id="59396" name="Text Box 4"/>
          <p:cNvSpPr txBox="1">
            <a:spLocks noChangeArrowheads="1"/>
          </p:cNvSpPr>
          <p:nvPr/>
        </p:nvSpPr>
        <p:spPr bwMode="auto">
          <a:xfrm>
            <a:off x="990600" y="980728"/>
            <a:ext cx="731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buClr>
                <a:schemeClr val="hlink"/>
              </a:buClr>
              <a:buFont typeface="Wingdings" pitchFamily="2" charset="2"/>
              <a:buChar char="Ø"/>
            </a:pPr>
            <a:r>
              <a:rPr lang="zh-CN" altLang="en-US" sz="2400" b="1" dirty="0">
                <a:solidFill>
                  <a:srgbClr val="0066FF"/>
                </a:solidFill>
              </a:rPr>
              <a:t>先执行优先级别高的运算，再算较低级别运算；</a:t>
            </a:r>
            <a:endParaRPr lang="en-US" altLang="zh-CN" sz="2400" b="1" dirty="0">
              <a:solidFill>
                <a:srgbClr val="0066FF"/>
              </a:solidFill>
            </a:endParaRPr>
          </a:p>
          <a:p>
            <a:pPr eaLnBrk="1" hangingPunct="1">
              <a:spcBef>
                <a:spcPct val="50000"/>
              </a:spcBef>
              <a:buClr>
                <a:schemeClr val="hlink"/>
              </a:buClr>
              <a:buFont typeface="Wingdings" pitchFamily="2" charset="2"/>
              <a:buChar char="Ø"/>
            </a:pPr>
            <a:r>
              <a:rPr lang="zh-CN" altLang="en-US" sz="2400" b="1" dirty="0">
                <a:solidFill>
                  <a:srgbClr val="0066FF"/>
                </a:solidFill>
              </a:rPr>
              <a:t>相同优先级别的操作，按照在表达式中的顺序，从左到右进行；</a:t>
            </a:r>
          </a:p>
          <a:p>
            <a:pPr eaLnBrk="1" hangingPunct="1">
              <a:spcBef>
                <a:spcPct val="50000"/>
              </a:spcBef>
              <a:buClr>
                <a:schemeClr val="hlink"/>
              </a:buClr>
              <a:buFont typeface="Wingdings" pitchFamily="2" charset="2"/>
              <a:buChar char="Ø"/>
            </a:pPr>
            <a:r>
              <a:rPr lang="zh-CN" altLang="en-US" sz="2400" b="1" dirty="0">
                <a:solidFill>
                  <a:srgbClr val="0066FF"/>
                </a:solidFill>
              </a:rPr>
              <a:t>可以用圆括号改变运算的顺序</a:t>
            </a:r>
            <a:r>
              <a:rPr lang="zh-CN" altLang="en-US" sz="2400" dirty="0">
                <a:solidFill>
                  <a:srgbClr val="0066FF"/>
                </a:solidFill>
              </a:rPr>
              <a:t>。</a:t>
            </a:r>
          </a:p>
        </p:txBody>
      </p:sp>
      <p:sp>
        <p:nvSpPr>
          <p:cNvPr id="59400" name="Text Box 7"/>
          <p:cNvSpPr txBox="1">
            <a:spLocks noChangeArrowheads="1"/>
          </p:cNvSpPr>
          <p:nvPr/>
        </p:nvSpPr>
        <p:spPr bwMode="auto">
          <a:xfrm>
            <a:off x="674948" y="316981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a:solidFill>
                  <a:schemeClr val="bg2"/>
                </a:solidFill>
              </a:rPr>
              <a:t>例如：</a:t>
            </a:r>
          </a:p>
        </p:txBody>
      </p:sp>
      <p:sp>
        <p:nvSpPr>
          <p:cNvPr id="59401" name="Text Box 8"/>
          <p:cNvSpPr txBox="1">
            <a:spLocks noChangeArrowheads="1"/>
          </p:cNvSpPr>
          <p:nvPr/>
        </p:nvSpPr>
        <p:spPr bwMode="auto">
          <a:xfrm>
            <a:off x="1665548" y="3246015"/>
            <a:ext cx="3543672" cy="86042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en-US" altLang="zh-CN" sz="2400" b="1" dirty="0">
                <a:solidFill>
                  <a:schemeClr val="bg2"/>
                </a:solidFill>
              </a:rPr>
              <a:t>K1=  10  OR  5   AND  1</a:t>
            </a:r>
            <a:br>
              <a:rPr lang="en-US" altLang="zh-CN" sz="2400" b="1" dirty="0">
                <a:solidFill>
                  <a:schemeClr val="bg2"/>
                </a:solidFill>
              </a:rPr>
            </a:br>
            <a:r>
              <a:rPr lang="en-US" altLang="zh-CN" sz="2400" b="1" dirty="0">
                <a:solidFill>
                  <a:schemeClr val="bg2"/>
                </a:solidFill>
              </a:rPr>
              <a:t>K2=</a:t>
            </a:r>
            <a:r>
              <a:rPr lang="zh-CN" altLang="en-US" sz="2400" b="1" dirty="0">
                <a:solidFill>
                  <a:schemeClr val="bg2"/>
                </a:solidFill>
              </a:rPr>
              <a:t>（</a:t>
            </a:r>
            <a:r>
              <a:rPr lang="en-US" altLang="zh-CN" sz="2400" b="1" dirty="0">
                <a:solidFill>
                  <a:schemeClr val="bg2"/>
                </a:solidFill>
              </a:rPr>
              <a:t>10 OR 5</a:t>
            </a:r>
            <a:r>
              <a:rPr lang="zh-CN" altLang="en-US" sz="2400" b="1" dirty="0">
                <a:solidFill>
                  <a:schemeClr val="bg2"/>
                </a:solidFill>
              </a:rPr>
              <a:t>） </a:t>
            </a:r>
            <a:r>
              <a:rPr lang="en-US" altLang="zh-CN" sz="2400" b="1" dirty="0">
                <a:solidFill>
                  <a:schemeClr val="bg2"/>
                </a:solidFill>
              </a:rPr>
              <a:t>AND 1</a:t>
            </a:r>
          </a:p>
        </p:txBody>
      </p:sp>
      <p:sp>
        <p:nvSpPr>
          <p:cNvPr id="8" name="Text Box 8"/>
          <p:cNvSpPr txBox="1">
            <a:spLocks noChangeArrowheads="1"/>
          </p:cNvSpPr>
          <p:nvPr/>
        </p:nvSpPr>
        <p:spPr bwMode="auto">
          <a:xfrm>
            <a:off x="5004048" y="3212976"/>
            <a:ext cx="2391544"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；结果为</a:t>
            </a:r>
            <a:r>
              <a:rPr lang="en-US" altLang="zh-CN" sz="2400" b="1" dirty="0">
                <a:solidFill>
                  <a:schemeClr val="bg2"/>
                </a:solidFill>
              </a:rPr>
              <a:t>K1=11</a:t>
            </a:r>
          </a:p>
        </p:txBody>
      </p:sp>
      <p:sp>
        <p:nvSpPr>
          <p:cNvPr id="9" name="Text Box 8"/>
          <p:cNvSpPr txBox="1">
            <a:spLocks noChangeArrowheads="1"/>
          </p:cNvSpPr>
          <p:nvPr/>
        </p:nvSpPr>
        <p:spPr bwMode="auto">
          <a:xfrm>
            <a:off x="5004048" y="3627015"/>
            <a:ext cx="2226568" cy="461665"/>
          </a:xfrm>
          <a:prstGeom prst="rect">
            <a:avLst/>
          </a:prstGeom>
          <a:noFill/>
          <a:ln w="381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spcBef>
                <a:spcPct val="50000"/>
              </a:spcBef>
            </a:pPr>
            <a:r>
              <a:rPr lang="zh-CN" altLang="en-US" sz="2400" b="1" dirty="0">
                <a:solidFill>
                  <a:schemeClr val="bg2"/>
                </a:solidFill>
              </a:rPr>
              <a:t>；结果为</a:t>
            </a:r>
            <a:r>
              <a:rPr lang="en-US" altLang="zh-CN" sz="2400" b="1" dirty="0">
                <a:solidFill>
                  <a:schemeClr val="bg2"/>
                </a:solidFill>
              </a:rPr>
              <a:t>K2=1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9400"/>
                                        </p:tgtEl>
                                        <p:attrNameLst>
                                          <p:attrName>style.visibility</p:attrName>
                                        </p:attrNameLst>
                                      </p:cBhvr>
                                      <p:to>
                                        <p:strVal val="visible"/>
                                      </p:to>
                                    </p:set>
                                    <p:animEffect transition="in" filter="wipe(down)">
                                      <p:cBhvr>
                                        <p:cTn id="15" dur="500"/>
                                        <p:tgtEl>
                                          <p:spTgt spid="5940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9401"/>
                                        </p:tgtEl>
                                        <p:attrNameLst>
                                          <p:attrName>style.visibility</p:attrName>
                                        </p:attrNameLst>
                                      </p:cBhvr>
                                      <p:to>
                                        <p:strVal val="visible"/>
                                      </p:to>
                                    </p:set>
                                    <p:animEffect transition="in" filter="wipe(down)">
                                      <p:cBhvr>
                                        <p:cTn id="20" dur="500"/>
                                        <p:tgtEl>
                                          <p:spTgt spid="594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P spid="59396" grpId="0" autoUpdateAnimBg="0"/>
      <p:bldP spid="59400" grpId="0"/>
      <p:bldP spid="59401" grpId="0" animBg="1"/>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D30371C3-CE33-4DF0-8312-A1E213E87436}" type="slidenum">
              <a:rPr lang="en-US" altLang="zh-CN" sz="1400">
                <a:solidFill>
                  <a:schemeClr val="bg2"/>
                </a:solidFill>
              </a:rPr>
              <a:pPr algn="r" eaLnBrk="1" hangingPunct="1"/>
              <a:t>51</a:t>
            </a:fld>
            <a:endParaRPr lang="en-US" altLang="zh-CN" sz="1400">
              <a:solidFill>
                <a:schemeClr val="bg2"/>
              </a:solidFill>
            </a:endParaRPr>
          </a:p>
        </p:txBody>
      </p:sp>
      <p:sp>
        <p:nvSpPr>
          <p:cNvPr id="81923" name="Rectangle 2"/>
          <p:cNvSpPr>
            <a:spLocks noChangeArrowheads="1"/>
          </p:cNvSpPr>
          <p:nvPr/>
        </p:nvSpPr>
        <p:spPr bwMode="auto">
          <a:xfrm>
            <a:off x="611560" y="1001867"/>
            <a:ext cx="8280920" cy="1785104"/>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zh-CN" altLang="en-US" sz="2200" b="1" dirty="0">
                <a:solidFill>
                  <a:schemeClr val="bg2"/>
                </a:solidFill>
              </a:rPr>
              <a:t>在程序设计过程中，常常将具有一定功能的程序段设计成一个</a:t>
            </a:r>
            <a:r>
              <a:rPr lang="zh-CN" altLang="en-US" sz="2200" b="1" dirty="0">
                <a:solidFill>
                  <a:srgbClr val="FF0000"/>
                </a:solidFill>
              </a:rPr>
              <a:t>过程</a:t>
            </a:r>
            <a:r>
              <a:rPr lang="zh-CN" altLang="en-US" sz="2200" b="1" dirty="0">
                <a:solidFill>
                  <a:schemeClr val="bg2"/>
                </a:solidFill>
              </a:rPr>
              <a:t>，过程也称为</a:t>
            </a:r>
            <a:r>
              <a:rPr lang="zh-CN" altLang="en-US" sz="2200" b="1" dirty="0">
                <a:solidFill>
                  <a:srgbClr val="FF0000"/>
                </a:solidFill>
              </a:rPr>
              <a:t>子程序</a:t>
            </a:r>
            <a:r>
              <a:rPr lang="zh-CN" altLang="en-US" sz="2200" b="1" dirty="0">
                <a:solidFill>
                  <a:schemeClr val="bg2"/>
                </a:solidFill>
              </a:rPr>
              <a:t>。</a:t>
            </a:r>
            <a:endParaRPr lang="en-US" altLang="zh-CN" sz="2200" b="1" dirty="0">
              <a:solidFill>
                <a:schemeClr val="bg2"/>
              </a:solidFill>
            </a:endParaRPr>
          </a:p>
          <a:p>
            <a:pPr marL="342900" indent="-342900" eaLnBrk="1" hangingPunct="1">
              <a:buClr>
                <a:srgbClr val="C00000"/>
              </a:buClr>
              <a:buFont typeface="Wingdings" panose="05000000000000000000" pitchFamily="2" charset="2"/>
              <a:buChar char="n"/>
            </a:pPr>
            <a:r>
              <a:rPr lang="zh-CN" altLang="en-US" sz="2200" b="1" dirty="0">
                <a:solidFill>
                  <a:schemeClr val="bg2"/>
                </a:solidFill>
              </a:rPr>
              <a:t>汇编语言程序的主程序也要定义为过程，程序运行时操作系统调用这个过程。</a:t>
            </a:r>
            <a:endParaRPr lang="en-US" altLang="zh-CN" sz="2200" b="1" dirty="0">
              <a:solidFill>
                <a:schemeClr val="bg2"/>
              </a:solidFill>
            </a:endParaRPr>
          </a:p>
          <a:p>
            <a:pPr marL="342900" indent="-342900" eaLnBrk="1" hangingPunct="1">
              <a:buClr>
                <a:srgbClr val="C00000"/>
              </a:buClr>
              <a:buFont typeface="Wingdings" panose="05000000000000000000" pitchFamily="2" charset="2"/>
              <a:buChar char="n"/>
            </a:pPr>
            <a:r>
              <a:rPr lang="zh-CN" altLang="en-US" sz="2200" b="1" dirty="0">
                <a:solidFill>
                  <a:schemeClr val="bg2"/>
                </a:solidFill>
              </a:rPr>
              <a:t>在</a:t>
            </a:r>
            <a:r>
              <a:rPr lang="en-US" altLang="zh-CN" sz="2200" b="1" dirty="0">
                <a:solidFill>
                  <a:schemeClr val="bg2"/>
                </a:solidFill>
              </a:rPr>
              <a:t>MASM</a:t>
            </a:r>
            <a:r>
              <a:rPr lang="zh-CN" altLang="en-US" sz="2200" b="1" dirty="0">
                <a:solidFill>
                  <a:schemeClr val="bg2"/>
                </a:solidFill>
              </a:rPr>
              <a:t>宏汇编语言中，用过程</a:t>
            </a:r>
            <a:r>
              <a:rPr lang="en-US" altLang="zh-CN" sz="2200" b="1" dirty="0">
                <a:solidFill>
                  <a:schemeClr val="bg2"/>
                </a:solidFill>
              </a:rPr>
              <a:t>(PROCEDURE)</a:t>
            </a:r>
            <a:r>
              <a:rPr lang="zh-CN" altLang="en-US" sz="2200" b="1" dirty="0">
                <a:solidFill>
                  <a:schemeClr val="bg2"/>
                </a:solidFill>
              </a:rPr>
              <a:t>来构造子程序。</a:t>
            </a:r>
          </a:p>
        </p:txBody>
      </p:sp>
      <p:sp>
        <p:nvSpPr>
          <p:cNvPr id="81924" name="Rectangle 3"/>
          <p:cNvSpPr>
            <a:spLocks noChangeArrowheads="1"/>
          </p:cNvSpPr>
          <p:nvPr/>
        </p:nvSpPr>
        <p:spPr bwMode="auto">
          <a:xfrm>
            <a:off x="1371600" y="381000"/>
            <a:ext cx="6770688"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3200" b="1" dirty="0">
                <a:solidFill>
                  <a:schemeClr val="hlink"/>
                </a:solidFill>
              </a:rPr>
              <a:t>4.5   </a:t>
            </a:r>
            <a:r>
              <a:rPr lang="zh-CN" altLang="en-US" sz="3200" b="1" dirty="0">
                <a:solidFill>
                  <a:schemeClr val="hlink"/>
                </a:solidFill>
              </a:rPr>
              <a:t>过程定义伪指令（</a:t>
            </a:r>
            <a:r>
              <a:rPr lang="en-US" altLang="zh-CN" sz="3200" b="1" dirty="0">
                <a:solidFill>
                  <a:schemeClr val="hlink"/>
                </a:solidFill>
              </a:rPr>
              <a:t>PROC/ENDP)</a:t>
            </a:r>
          </a:p>
        </p:txBody>
      </p:sp>
      <p:sp>
        <p:nvSpPr>
          <p:cNvPr id="81926" name="Rectangle 5"/>
          <p:cNvSpPr>
            <a:spLocks noChangeArrowheads="1"/>
          </p:cNvSpPr>
          <p:nvPr/>
        </p:nvSpPr>
        <p:spPr bwMode="auto">
          <a:xfrm>
            <a:off x="541907" y="2854097"/>
            <a:ext cx="302198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200" b="1" dirty="0">
                <a:solidFill>
                  <a:srgbClr val="002060"/>
                </a:solidFill>
              </a:rPr>
              <a:t>过程定义伪指令格式：</a:t>
            </a:r>
          </a:p>
        </p:txBody>
      </p:sp>
      <p:sp>
        <p:nvSpPr>
          <p:cNvPr id="2" name="矩形 1"/>
          <p:cNvSpPr/>
          <p:nvPr/>
        </p:nvSpPr>
        <p:spPr>
          <a:xfrm>
            <a:off x="521618" y="3302496"/>
            <a:ext cx="8622382" cy="2246769"/>
          </a:xfrm>
          <a:prstGeom prst="rect">
            <a:avLst/>
          </a:prstGeom>
        </p:spPr>
        <p:txBody>
          <a:bodyPr wrap="square">
            <a:spAutoFit/>
          </a:bodyPr>
          <a:lstStyle/>
          <a:p>
            <a:r>
              <a:rPr lang="zh-CN" altLang="en-US" sz="2000" b="1" dirty="0">
                <a:solidFill>
                  <a:schemeClr val="bg2"/>
                </a:solidFill>
              </a:rPr>
              <a:t>过程名</a:t>
            </a:r>
            <a:r>
              <a:rPr lang="zh-CN" altLang="en-US" sz="2000" b="1" dirty="0">
                <a:solidFill>
                  <a:srgbClr val="0070C0"/>
                </a:solidFill>
              </a:rPr>
              <a:t>  </a:t>
            </a:r>
            <a:r>
              <a:rPr lang="en-US" altLang="zh-CN" sz="2000" b="1" dirty="0">
                <a:solidFill>
                  <a:srgbClr val="FF0000"/>
                </a:solidFill>
              </a:rPr>
              <a:t>PROC</a:t>
            </a:r>
            <a:r>
              <a:rPr lang="en-US" altLang="zh-CN" sz="2000" b="1" dirty="0">
                <a:solidFill>
                  <a:srgbClr val="0070C0"/>
                </a:solidFill>
              </a:rPr>
              <a:t> [</a:t>
            </a:r>
            <a:r>
              <a:rPr lang="zh-CN" altLang="en-US" sz="2000" b="1" dirty="0">
                <a:solidFill>
                  <a:srgbClr val="0070C0"/>
                </a:solidFill>
              </a:rPr>
              <a:t>距离</a:t>
            </a:r>
            <a:r>
              <a:rPr lang="en-US" altLang="zh-CN" sz="2000" b="1" dirty="0">
                <a:solidFill>
                  <a:srgbClr val="0070C0"/>
                </a:solidFill>
              </a:rPr>
              <a:t>][</a:t>
            </a:r>
            <a:r>
              <a:rPr lang="zh-CN" altLang="en-US" sz="2000" b="1" dirty="0">
                <a:solidFill>
                  <a:srgbClr val="0070C0"/>
                </a:solidFill>
              </a:rPr>
              <a:t>语言类型</a:t>
            </a:r>
            <a:r>
              <a:rPr lang="en-US" altLang="zh-CN" sz="2000" b="1" dirty="0">
                <a:solidFill>
                  <a:srgbClr val="0070C0"/>
                </a:solidFill>
              </a:rPr>
              <a:t>][</a:t>
            </a:r>
            <a:r>
              <a:rPr lang="zh-CN" altLang="en-US" sz="2000" b="1" dirty="0">
                <a:solidFill>
                  <a:srgbClr val="0070C0"/>
                </a:solidFill>
              </a:rPr>
              <a:t>可视区域</a:t>
            </a:r>
            <a:r>
              <a:rPr lang="en-US" altLang="zh-CN" sz="2000" b="1" dirty="0">
                <a:solidFill>
                  <a:srgbClr val="0070C0"/>
                </a:solidFill>
              </a:rPr>
              <a:t>][USES </a:t>
            </a:r>
            <a:r>
              <a:rPr lang="zh-CN" altLang="en-US" sz="2000" b="1" dirty="0">
                <a:solidFill>
                  <a:srgbClr val="0070C0"/>
                </a:solidFill>
              </a:rPr>
              <a:t>寄存器列表</a:t>
            </a:r>
            <a:r>
              <a:rPr lang="en-US" altLang="zh-CN" sz="2000" b="1" dirty="0">
                <a:solidFill>
                  <a:srgbClr val="0070C0"/>
                </a:solidFill>
              </a:rPr>
              <a:t>][,</a:t>
            </a:r>
            <a:r>
              <a:rPr lang="zh-CN" altLang="en-US" sz="2000" b="1" dirty="0">
                <a:solidFill>
                  <a:srgbClr val="0070C0"/>
                </a:solidFill>
              </a:rPr>
              <a:t>参数列表</a:t>
            </a:r>
            <a:r>
              <a:rPr lang="en-US" altLang="zh-CN" sz="2000" b="1" dirty="0">
                <a:solidFill>
                  <a:srgbClr val="0070C0"/>
                </a:solidFill>
              </a:rPr>
              <a:t>]...</a:t>
            </a:r>
          </a:p>
          <a:p>
            <a:r>
              <a:rPr lang="en-US" altLang="zh-CN" sz="2000" b="1" dirty="0">
                <a:solidFill>
                  <a:srgbClr val="0070C0"/>
                </a:solidFill>
              </a:rPr>
              <a:t>        </a:t>
            </a:r>
          </a:p>
          <a:p>
            <a:r>
              <a:rPr lang="en-US" altLang="zh-CN" sz="2000" b="1" dirty="0">
                <a:solidFill>
                  <a:srgbClr val="0070C0"/>
                </a:solidFill>
              </a:rPr>
              <a:t>          </a:t>
            </a:r>
            <a:r>
              <a:rPr lang="en-US" altLang="zh-CN" sz="2000" b="1" dirty="0">
                <a:solidFill>
                  <a:srgbClr val="FF0000"/>
                </a:solidFill>
              </a:rPr>
              <a:t>LOCAL </a:t>
            </a:r>
            <a:r>
              <a:rPr lang="zh-CN" altLang="en-US" sz="2000" b="1" dirty="0">
                <a:solidFill>
                  <a:srgbClr val="0070C0"/>
                </a:solidFill>
              </a:rPr>
              <a:t>局部变量列表</a:t>
            </a:r>
          </a:p>
          <a:p>
            <a:endParaRPr lang="zh-CN" altLang="en-US" sz="2000" b="1" dirty="0">
              <a:solidFill>
                <a:srgbClr val="0070C0"/>
              </a:solidFill>
            </a:endParaRPr>
          </a:p>
          <a:p>
            <a:r>
              <a:rPr lang="zh-CN" altLang="en-US" sz="2000" b="1" dirty="0">
                <a:solidFill>
                  <a:srgbClr val="0070C0"/>
                </a:solidFill>
              </a:rPr>
              <a:t>         指令语句</a:t>
            </a:r>
          </a:p>
          <a:p>
            <a:r>
              <a:rPr lang="en-US" altLang="zh-CN" sz="2000" b="1" dirty="0">
                <a:solidFill>
                  <a:srgbClr val="0070C0"/>
                </a:solidFill>
              </a:rPr>
              <a:t>          ret</a:t>
            </a:r>
            <a:endParaRPr lang="zh-CN" altLang="en-US" sz="2000" b="1" dirty="0">
              <a:solidFill>
                <a:srgbClr val="0070C0"/>
              </a:solidFill>
            </a:endParaRPr>
          </a:p>
          <a:p>
            <a:r>
              <a:rPr lang="zh-CN" altLang="en-US" sz="2000" b="1" dirty="0">
                <a:solidFill>
                  <a:schemeClr val="bg2"/>
                </a:solidFill>
              </a:rPr>
              <a:t>过程名</a:t>
            </a:r>
            <a:r>
              <a:rPr lang="zh-CN" altLang="en-US" sz="2000" b="1" dirty="0">
                <a:solidFill>
                  <a:srgbClr val="0070C0"/>
                </a:solidFill>
              </a:rPr>
              <a:t>  </a:t>
            </a:r>
            <a:r>
              <a:rPr lang="en-US" altLang="zh-CN" sz="2000" b="1" dirty="0">
                <a:solidFill>
                  <a:srgbClr val="FF0000"/>
                </a:solidFill>
              </a:rPr>
              <a:t>ENDP</a:t>
            </a:r>
          </a:p>
        </p:txBody>
      </p:sp>
      <p:sp>
        <p:nvSpPr>
          <p:cNvPr id="3" name="文本框 2"/>
          <p:cNvSpPr txBox="1"/>
          <p:nvPr/>
        </p:nvSpPr>
        <p:spPr>
          <a:xfrm>
            <a:off x="611560" y="5649291"/>
            <a:ext cx="8352928" cy="769441"/>
          </a:xfrm>
          <a:prstGeom prst="rect">
            <a:avLst/>
          </a:prstGeom>
          <a:noFill/>
        </p:spPr>
        <p:txBody>
          <a:bodyPr wrap="square" rtlCol="0">
            <a:spAutoFit/>
          </a:bodyPr>
          <a:lstStyle/>
          <a:p>
            <a:r>
              <a:rPr lang="en-US" altLang="zh-CN" sz="2200" b="1" dirty="0">
                <a:solidFill>
                  <a:srgbClr val="FF0000"/>
                </a:solidFill>
              </a:rPr>
              <a:t>PROC</a:t>
            </a:r>
            <a:r>
              <a:rPr lang="zh-CN" altLang="en-US" sz="2200" b="1" dirty="0">
                <a:solidFill>
                  <a:srgbClr val="000000"/>
                </a:solidFill>
                <a:latin typeface="宋体" panose="02010600030101010101" pitchFamily="2" charset="-122"/>
              </a:rPr>
              <a:t>和</a:t>
            </a:r>
            <a:r>
              <a:rPr lang="en-US" altLang="zh-CN" sz="2200" b="1" dirty="0">
                <a:solidFill>
                  <a:srgbClr val="FF0000"/>
                </a:solidFill>
              </a:rPr>
              <a:t>ENDP</a:t>
            </a:r>
            <a:r>
              <a:rPr lang="zh-CN" altLang="en-US" sz="2200" b="1" dirty="0">
                <a:solidFill>
                  <a:srgbClr val="000000"/>
                </a:solidFill>
                <a:latin typeface="宋体" panose="02010600030101010101" pitchFamily="2" charset="-122"/>
              </a:rPr>
              <a:t>伪指令定义了过程开始和结束的位置，</a:t>
            </a:r>
            <a:r>
              <a:rPr lang="zh-CN" altLang="en-US" sz="2200" b="1" dirty="0">
                <a:solidFill>
                  <a:srgbClr val="000000"/>
                </a:solidFill>
              </a:rPr>
              <a:t> </a:t>
            </a:r>
            <a:r>
              <a:rPr lang="en-US" altLang="zh-CN" sz="2200" b="1" dirty="0">
                <a:solidFill>
                  <a:srgbClr val="FF0000"/>
                </a:solidFill>
              </a:rPr>
              <a:t>PROC</a:t>
            </a:r>
            <a:r>
              <a:rPr lang="zh-CN" altLang="en-US" sz="2200" b="1" dirty="0">
                <a:solidFill>
                  <a:srgbClr val="000000"/>
                </a:solidFill>
                <a:latin typeface="宋体" panose="02010600030101010101" pitchFamily="2" charset="-122"/>
              </a:rPr>
              <a:t>后面跟的参数是过程的属性和输入参数。</a:t>
            </a:r>
            <a:endParaRPr lang="zh-CN" altLang="en-US" sz="2200"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23">
                                            <p:bg/>
                                          </p:spTgt>
                                        </p:tgtEl>
                                        <p:attrNameLst>
                                          <p:attrName>style.visibility</p:attrName>
                                        </p:attrNameLst>
                                      </p:cBhvr>
                                      <p:to>
                                        <p:strVal val="visible"/>
                                      </p:to>
                                    </p:set>
                                    <p:animEffect transition="in" filter="box(out)">
                                      <p:cBhvr>
                                        <p:cTn id="7" dur="500"/>
                                        <p:tgtEl>
                                          <p:spTgt spid="81923">
                                            <p:bg/>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1923">
                                            <p:txEl>
                                              <p:pRg st="0" end="0"/>
                                            </p:txEl>
                                          </p:spTgt>
                                        </p:tgtEl>
                                        <p:attrNameLst>
                                          <p:attrName>style.visibility</p:attrName>
                                        </p:attrNameLst>
                                      </p:cBhvr>
                                      <p:to>
                                        <p:strVal val="visible"/>
                                      </p:to>
                                    </p:set>
                                    <p:animEffect transition="in" filter="box(out)">
                                      <p:cBhvr>
                                        <p:cTn id="11" dur="500"/>
                                        <p:tgtEl>
                                          <p:spTgt spid="819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1923">
                                            <p:txEl>
                                              <p:pRg st="1" end="1"/>
                                            </p:txEl>
                                          </p:spTgt>
                                        </p:tgtEl>
                                        <p:attrNameLst>
                                          <p:attrName>style.visibility</p:attrName>
                                        </p:attrNameLst>
                                      </p:cBhvr>
                                      <p:to>
                                        <p:strVal val="visible"/>
                                      </p:to>
                                    </p:set>
                                    <p:animEffect transition="in" filter="box(out)">
                                      <p:cBhvr>
                                        <p:cTn id="16" dur="500"/>
                                        <p:tgtEl>
                                          <p:spTgt spid="819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1923">
                                            <p:txEl>
                                              <p:pRg st="2" end="2"/>
                                            </p:txEl>
                                          </p:spTgt>
                                        </p:tgtEl>
                                        <p:attrNameLst>
                                          <p:attrName>style.visibility</p:attrName>
                                        </p:attrNameLst>
                                      </p:cBhvr>
                                      <p:to>
                                        <p:strVal val="visible"/>
                                      </p:to>
                                    </p:set>
                                    <p:animEffect transition="in" filter="box(out)">
                                      <p:cBhvr>
                                        <p:cTn id="21" dur="500"/>
                                        <p:tgtEl>
                                          <p:spTgt spid="8192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1926"/>
                                        </p:tgtEl>
                                        <p:attrNameLst>
                                          <p:attrName>style.visibility</p:attrName>
                                        </p:attrNameLst>
                                      </p:cBhvr>
                                      <p:to>
                                        <p:strVal val="visible"/>
                                      </p:to>
                                    </p:set>
                                    <p:anim calcmode="lin" valueType="num">
                                      <p:cBhvr additive="base">
                                        <p:cTn id="26" dur="500" fill="hold"/>
                                        <p:tgtEl>
                                          <p:spTgt spid="81926"/>
                                        </p:tgtEl>
                                        <p:attrNameLst>
                                          <p:attrName>ppt_x</p:attrName>
                                        </p:attrNameLst>
                                      </p:cBhvr>
                                      <p:tavLst>
                                        <p:tav tm="0">
                                          <p:val>
                                            <p:strVal val="0-#ppt_w/2"/>
                                          </p:val>
                                        </p:tav>
                                        <p:tav tm="100000">
                                          <p:val>
                                            <p:strVal val="#ppt_x"/>
                                          </p:val>
                                        </p:tav>
                                      </p:tavLst>
                                    </p:anim>
                                    <p:anim calcmode="lin" valueType="num">
                                      <p:cBhvr additive="base">
                                        <p:cTn id="27" dur="500" fill="hold"/>
                                        <p:tgtEl>
                                          <p:spTgt spid="8192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animBg="1" autoUpdateAnimBg="0"/>
      <p:bldP spid="81926" grpId="0" autoUpdateAnimBg="0"/>
      <p:bldP spid="2"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noChangeArrowheads="1"/>
          </p:cNvSpPr>
          <p:nvPr/>
        </p:nvSpPr>
        <p:spPr bwMode="auto">
          <a:xfrm>
            <a:off x="8453798" y="6331015"/>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E76A587E-BC78-449C-A072-180A847113FD}" type="slidenum">
              <a:rPr lang="en-US" altLang="zh-CN" sz="1400">
                <a:solidFill>
                  <a:schemeClr val="bg2"/>
                </a:solidFill>
              </a:rPr>
              <a:pPr algn="r" eaLnBrk="1" hangingPunct="1"/>
              <a:t>52</a:t>
            </a:fld>
            <a:endParaRPr lang="en-US" altLang="zh-CN" sz="1400" dirty="0">
              <a:solidFill>
                <a:schemeClr val="bg2"/>
              </a:solidFill>
            </a:endParaRPr>
          </a:p>
        </p:txBody>
      </p:sp>
      <p:sp>
        <p:nvSpPr>
          <p:cNvPr id="82947" name="Rectangle 2"/>
          <p:cNvSpPr>
            <a:spLocks noChangeArrowheads="1"/>
          </p:cNvSpPr>
          <p:nvPr/>
        </p:nvSpPr>
        <p:spPr bwMode="auto">
          <a:xfrm>
            <a:off x="323528" y="116632"/>
            <a:ext cx="8646132" cy="6247864"/>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lnSpc>
                <a:spcPts val="3000"/>
              </a:lnSpc>
              <a:buClr>
                <a:srgbClr val="C00000"/>
              </a:buClr>
              <a:buFont typeface="Wingdings" panose="05000000000000000000" pitchFamily="2" charset="2"/>
              <a:buChar char="u"/>
            </a:pPr>
            <a:r>
              <a:rPr lang="zh-CN" altLang="en-US" sz="2200" b="1" dirty="0">
                <a:solidFill>
                  <a:schemeClr val="hlink"/>
                </a:solidFill>
              </a:rPr>
              <a:t>过程名</a:t>
            </a:r>
            <a:r>
              <a:rPr lang="zh-CN" altLang="en-US" sz="2200" b="1" dirty="0">
                <a:solidFill>
                  <a:schemeClr val="bg2"/>
                </a:solidFill>
              </a:rPr>
              <a:t>是子程序的名称，用</a:t>
            </a:r>
            <a:r>
              <a:rPr lang="en-US" altLang="zh-CN" sz="2200" b="1" dirty="0">
                <a:solidFill>
                  <a:schemeClr val="bg2"/>
                </a:solidFill>
              </a:rPr>
              <a:t>CALL</a:t>
            </a:r>
            <a:r>
              <a:rPr lang="zh-CN" altLang="en-US" sz="2200" b="1" dirty="0">
                <a:solidFill>
                  <a:schemeClr val="bg2"/>
                </a:solidFill>
              </a:rPr>
              <a:t>指令或</a:t>
            </a:r>
            <a:r>
              <a:rPr lang="en-US" altLang="zh-CN" sz="2400" b="1" dirty="0">
                <a:solidFill>
                  <a:srgbClr val="000000"/>
                </a:solidFill>
              </a:rPr>
              <a:t>INVOKE</a:t>
            </a:r>
            <a:r>
              <a:rPr lang="zh-CN" altLang="en-US" sz="2400" b="1" dirty="0">
                <a:solidFill>
                  <a:srgbClr val="000000"/>
                </a:solidFill>
                <a:latin typeface="宋体" panose="02010600030101010101" pitchFamily="2" charset="-122"/>
              </a:rPr>
              <a:t>伪指令来调用该过程。</a:t>
            </a:r>
            <a:endParaRPr lang="en-US" altLang="zh-CN" sz="2200" b="1" dirty="0">
              <a:solidFill>
                <a:schemeClr val="bg2"/>
              </a:solidFill>
            </a:endParaRPr>
          </a:p>
          <a:p>
            <a:pPr marL="342900" indent="-342900" eaLnBrk="1" hangingPunct="1">
              <a:lnSpc>
                <a:spcPts val="3000"/>
              </a:lnSpc>
              <a:buClr>
                <a:srgbClr val="C00000"/>
              </a:buClr>
              <a:buFont typeface="Wingdings" panose="05000000000000000000" pitchFamily="2" charset="2"/>
              <a:buChar char="u"/>
            </a:pPr>
            <a:r>
              <a:rPr lang="zh-CN" altLang="en-US" sz="2200" b="1" dirty="0">
                <a:solidFill>
                  <a:srgbClr val="FF0000"/>
                </a:solidFill>
                <a:latin typeface="宋体" panose="02010600030101010101" pitchFamily="2" charset="-122"/>
              </a:rPr>
              <a:t>距离</a:t>
            </a:r>
            <a:r>
              <a:rPr lang="zh-CN" altLang="en-US" sz="2200" b="1" dirty="0">
                <a:solidFill>
                  <a:srgbClr val="000000"/>
                </a:solidFill>
                <a:latin typeface="宋体" panose="02010600030101010101" pitchFamily="2" charset="-122"/>
              </a:rPr>
              <a:t>可以是</a:t>
            </a:r>
            <a:r>
              <a:rPr lang="en-US" altLang="zh-CN" sz="2200" b="1" dirty="0">
                <a:solidFill>
                  <a:srgbClr val="000000"/>
                </a:solidFill>
              </a:rPr>
              <a:t>NEAR</a:t>
            </a:r>
            <a:r>
              <a:rPr lang="zh-CN" altLang="en-US" sz="2200" b="1" dirty="0">
                <a:solidFill>
                  <a:srgbClr val="000000"/>
                </a:solidFill>
                <a:latin typeface="宋体" panose="02010600030101010101" pitchFamily="2" charset="-122"/>
              </a:rPr>
              <a:t>、</a:t>
            </a:r>
            <a:r>
              <a:rPr lang="en-US" altLang="zh-CN" sz="2200" b="1" dirty="0">
                <a:solidFill>
                  <a:srgbClr val="000000"/>
                </a:solidFill>
              </a:rPr>
              <a:t>FAR</a:t>
            </a:r>
            <a:r>
              <a:rPr lang="zh-CN" altLang="en-US" sz="2200" b="1" dirty="0">
                <a:solidFill>
                  <a:srgbClr val="000000"/>
                </a:solidFill>
                <a:latin typeface="宋体" panose="02010600030101010101" pitchFamily="2" charset="-122"/>
              </a:rPr>
              <a:t>、</a:t>
            </a:r>
            <a:r>
              <a:rPr lang="en-US" altLang="zh-CN" sz="2200" b="1" dirty="0">
                <a:solidFill>
                  <a:srgbClr val="000000"/>
                </a:solidFill>
              </a:rPr>
              <a:t>NEAR16</a:t>
            </a:r>
            <a:r>
              <a:rPr lang="zh-CN" altLang="en-US" sz="2200" b="1" dirty="0">
                <a:solidFill>
                  <a:srgbClr val="000000"/>
                </a:solidFill>
                <a:latin typeface="宋体" panose="02010600030101010101" pitchFamily="2" charset="-122"/>
              </a:rPr>
              <a:t>、</a:t>
            </a:r>
            <a:r>
              <a:rPr lang="en-US" altLang="zh-CN" sz="2200" b="1" dirty="0">
                <a:solidFill>
                  <a:srgbClr val="000000"/>
                </a:solidFill>
              </a:rPr>
              <a:t>NEAR32</a:t>
            </a:r>
            <a:r>
              <a:rPr lang="zh-CN" altLang="en-US" sz="2200" b="1" dirty="0">
                <a:solidFill>
                  <a:srgbClr val="000000"/>
                </a:solidFill>
              </a:rPr>
              <a:t>、</a:t>
            </a:r>
            <a:r>
              <a:rPr lang="en-US" altLang="zh-CN" sz="2200" b="1" dirty="0">
                <a:solidFill>
                  <a:srgbClr val="000000"/>
                </a:solidFill>
              </a:rPr>
              <a:t>FAR16</a:t>
            </a:r>
            <a:r>
              <a:rPr lang="zh-CN" altLang="en-US" sz="2200" b="1" dirty="0">
                <a:solidFill>
                  <a:srgbClr val="000000"/>
                </a:solidFill>
                <a:latin typeface="宋体" panose="02010600030101010101" pitchFamily="2" charset="-122"/>
              </a:rPr>
              <a:t>或</a:t>
            </a:r>
            <a:r>
              <a:rPr lang="en-US" altLang="zh-CN" sz="2200" b="1" dirty="0">
                <a:solidFill>
                  <a:srgbClr val="000000"/>
                </a:solidFill>
              </a:rPr>
              <a:t>FAR32</a:t>
            </a:r>
            <a:r>
              <a:rPr lang="zh-CN" altLang="en-US" sz="2200" b="1" dirty="0">
                <a:solidFill>
                  <a:srgbClr val="000000"/>
                </a:solidFill>
              </a:rPr>
              <a:t>。</a:t>
            </a:r>
            <a:r>
              <a:rPr lang="en-US" altLang="zh-CN" sz="2200" b="1" dirty="0">
                <a:solidFill>
                  <a:srgbClr val="000000"/>
                </a:solidFill>
              </a:rPr>
              <a:t>Win32</a:t>
            </a:r>
            <a:r>
              <a:rPr lang="zh-CN" altLang="en-US" sz="2200" b="1" dirty="0">
                <a:solidFill>
                  <a:srgbClr val="000000"/>
                </a:solidFill>
                <a:latin typeface="宋体" panose="02010600030101010101" pitchFamily="2" charset="-122"/>
              </a:rPr>
              <a:t>中只有一个平坦的段，段基地址都相同，可忽略该项。</a:t>
            </a:r>
            <a:endParaRPr lang="en-US" altLang="zh-CN" sz="2200" b="1" dirty="0">
              <a:solidFill>
                <a:srgbClr val="000000"/>
              </a:solidFill>
              <a:latin typeface="宋体" panose="02010600030101010101" pitchFamily="2" charset="-122"/>
            </a:endParaRPr>
          </a:p>
          <a:p>
            <a:pPr marL="342900" indent="-342900" eaLnBrk="1" hangingPunct="1">
              <a:lnSpc>
                <a:spcPts val="3000"/>
              </a:lnSpc>
              <a:buClr>
                <a:srgbClr val="C00000"/>
              </a:buClr>
              <a:buFont typeface="Wingdings" panose="05000000000000000000" pitchFamily="2" charset="2"/>
              <a:buChar char="u"/>
            </a:pPr>
            <a:r>
              <a:rPr lang="zh-CN" altLang="en-US" sz="2200" b="1" dirty="0">
                <a:solidFill>
                  <a:srgbClr val="FF0000"/>
                </a:solidFill>
                <a:latin typeface="宋体" panose="02010600030101010101" pitchFamily="2" charset="-122"/>
              </a:rPr>
              <a:t>语言类型</a:t>
            </a:r>
            <a:r>
              <a:rPr lang="zh-CN" altLang="en-US" sz="2200" b="1" dirty="0">
                <a:solidFill>
                  <a:srgbClr val="000000"/>
                </a:solidFill>
                <a:latin typeface="宋体" panose="02010600030101010101" pitchFamily="2" charset="-122"/>
              </a:rPr>
              <a:t>表示参数的进栈顺序和堆栈恢复的方式，可以是</a:t>
            </a:r>
            <a:r>
              <a:rPr lang="en-US" altLang="zh-CN" sz="2200" b="1" dirty="0" err="1">
                <a:solidFill>
                  <a:srgbClr val="000000"/>
                </a:solidFill>
              </a:rPr>
              <a:t>StdCall</a:t>
            </a:r>
            <a:r>
              <a:rPr lang="zh-CN" altLang="en-US" sz="2200" b="1" dirty="0">
                <a:solidFill>
                  <a:srgbClr val="000000"/>
                </a:solidFill>
                <a:latin typeface="宋体" panose="02010600030101010101" pitchFamily="2" charset="-122"/>
              </a:rPr>
              <a:t>，</a:t>
            </a:r>
            <a:r>
              <a:rPr lang="en-US" altLang="zh-CN" sz="2200" b="1" dirty="0">
                <a:solidFill>
                  <a:srgbClr val="000000"/>
                </a:solidFill>
              </a:rPr>
              <a:t>C</a:t>
            </a:r>
            <a:r>
              <a:rPr lang="zh-CN" altLang="en-US" sz="2200" b="1" dirty="0">
                <a:solidFill>
                  <a:srgbClr val="000000"/>
                </a:solidFill>
                <a:latin typeface="宋体" panose="02010600030101010101" pitchFamily="2" charset="-122"/>
              </a:rPr>
              <a:t>，</a:t>
            </a:r>
            <a:r>
              <a:rPr lang="en-US" altLang="zh-CN" sz="2200" b="1" dirty="0" err="1">
                <a:solidFill>
                  <a:srgbClr val="000000"/>
                </a:solidFill>
              </a:rPr>
              <a:t>SysCall</a:t>
            </a:r>
            <a:r>
              <a:rPr lang="zh-CN" altLang="en-US" sz="2200" b="1" dirty="0">
                <a:solidFill>
                  <a:srgbClr val="000000"/>
                </a:solidFill>
                <a:latin typeface="宋体" panose="02010600030101010101" pitchFamily="2" charset="-122"/>
              </a:rPr>
              <a:t>，</a:t>
            </a:r>
            <a:r>
              <a:rPr lang="en-US" altLang="zh-CN" sz="2200" b="1" dirty="0">
                <a:solidFill>
                  <a:srgbClr val="000000"/>
                </a:solidFill>
              </a:rPr>
              <a:t>BASIC</a:t>
            </a:r>
            <a:r>
              <a:rPr lang="zh-CN" altLang="en-US" sz="2200" b="1" dirty="0">
                <a:solidFill>
                  <a:srgbClr val="000000"/>
                </a:solidFill>
                <a:latin typeface="宋体" panose="02010600030101010101" pitchFamily="2" charset="-122"/>
              </a:rPr>
              <a:t>、</a:t>
            </a:r>
            <a:r>
              <a:rPr lang="en-US" altLang="zh-CN" sz="2200" b="1" dirty="0">
                <a:solidFill>
                  <a:srgbClr val="000000"/>
                </a:solidFill>
              </a:rPr>
              <a:t>FORTRAN</a:t>
            </a:r>
            <a:r>
              <a:rPr lang="zh-CN" altLang="en-US" sz="2200" b="1" dirty="0">
                <a:solidFill>
                  <a:srgbClr val="000000"/>
                </a:solidFill>
                <a:latin typeface="宋体" panose="02010600030101010101" pitchFamily="2" charset="-122"/>
              </a:rPr>
              <a:t>和</a:t>
            </a:r>
            <a:r>
              <a:rPr lang="en-US" altLang="zh-CN" sz="2200" b="1" dirty="0">
                <a:solidFill>
                  <a:srgbClr val="000000"/>
                </a:solidFill>
              </a:rPr>
              <a:t>PASCAL</a:t>
            </a:r>
            <a:r>
              <a:rPr lang="zh-CN" altLang="en-US" sz="2200" b="1" dirty="0">
                <a:solidFill>
                  <a:srgbClr val="000000"/>
                </a:solidFill>
                <a:latin typeface="宋体" panose="02010600030101010101" pitchFamily="2" charset="-122"/>
              </a:rPr>
              <a:t>，如果忽略，则使用程序头部</a:t>
            </a:r>
            <a:r>
              <a:rPr lang="zh-CN" altLang="en-US" sz="2200" b="1" dirty="0">
                <a:solidFill>
                  <a:srgbClr val="000000"/>
                </a:solidFill>
              </a:rPr>
              <a:t> </a:t>
            </a:r>
            <a:r>
              <a:rPr lang="en-US" altLang="zh-CN" sz="2200" b="1" dirty="0">
                <a:solidFill>
                  <a:srgbClr val="000000"/>
                </a:solidFill>
              </a:rPr>
              <a:t>.model</a:t>
            </a:r>
            <a:r>
              <a:rPr lang="zh-CN" altLang="en-US" sz="2200" b="1" dirty="0">
                <a:solidFill>
                  <a:srgbClr val="000000"/>
                </a:solidFill>
                <a:latin typeface="宋体" panose="02010600030101010101" pitchFamily="2" charset="-122"/>
              </a:rPr>
              <a:t>定义的值。</a:t>
            </a:r>
            <a:endParaRPr lang="en-US" altLang="zh-CN" sz="2200" b="1" dirty="0">
              <a:solidFill>
                <a:srgbClr val="000000"/>
              </a:solidFill>
              <a:latin typeface="宋体" panose="02010600030101010101" pitchFamily="2" charset="-122"/>
            </a:endParaRPr>
          </a:p>
          <a:p>
            <a:pPr marL="342900" indent="-342900" eaLnBrk="1" hangingPunct="1">
              <a:lnSpc>
                <a:spcPts val="3000"/>
              </a:lnSpc>
              <a:buClr>
                <a:srgbClr val="C00000"/>
              </a:buClr>
              <a:buFont typeface="Wingdings" panose="05000000000000000000" pitchFamily="2" charset="2"/>
              <a:buChar char="u"/>
            </a:pPr>
            <a:r>
              <a:rPr lang="zh-CN" altLang="en-US" sz="2200" b="1" dirty="0">
                <a:solidFill>
                  <a:srgbClr val="FF0000"/>
                </a:solidFill>
                <a:latin typeface="宋体" panose="02010600030101010101" pitchFamily="2" charset="-122"/>
              </a:rPr>
              <a:t>可视区域</a:t>
            </a:r>
            <a:r>
              <a:rPr lang="zh-CN" altLang="en-US" sz="2200" b="1" dirty="0">
                <a:solidFill>
                  <a:srgbClr val="000000"/>
                </a:solidFill>
                <a:latin typeface="宋体" panose="02010600030101010101" pitchFamily="2" charset="-122"/>
              </a:rPr>
              <a:t>可以是</a:t>
            </a:r>
            <a:r>
              <a:rPr lang="en-US" altLang="zh-CN" sz="2200" b="1" dirty="0">
                <a:solidFill>
                  <a:srgbClr val="000000"/>
                </a:solidFill>
              </a:rPr>
              <a:t>PRIVATE</a:t>
            </a:r>
            <a:r>
              <a:rPr lang="zh-CN" altLang="en-US" sz="2200" b="1" dirty="0">
                <a:solidFill>
                  <a:srgbClr val="000000"/>
                </a:solidFill>
                <a:latin typeface="宋体" panose="02010600030101010101" pitchFamily="2" charset="-122"/>
              </a:rPr>
              <a:t>、</a:t>
            </a:r>
            <a:r>
              <a:rPr lang="en-US" altLang="zh-CN" sz="2200" b="1" dirty="0">
                <a:solidFill>
                  <a:srgbClr val="000000"/>
                </a:solidFill>
              </a:rPr>
              <a:t>PUBLIC</a:t>
            </a:r>
            <a:r>
              <a:rPr lang="zh-CN" altLang="en-US" sz="2200" b="1" dirty="0">
                <a:solidFill>
                  <a:srgbClr val="000000"/>
                </a:solidFill>
                <a:latin typeface="宋体" panose="02010600030101010101" pitchFamily="2" charset="-122"/>
              </a:rPr>
              <a:t>和</a:t>
            </a:r>
            <a:r>
              <a:rPr lang="en-US" altLang="zh-CN" sz="2200" b="1" dirty="0">
                <a:solidFill>
                  <a:srgbClr val="000000"/>
                </a:solidFill>
              </a:rPr>
              <a:t>EXPORT</a:t>
            </a:r>
            <a:r>
              <a:rPr lang="zh-CN" altLang="en-US" sz="2200" b="1" dirty="0">
                <a:solidFill>
                  <a:srgbClr val="000000"/>
                </a:solidFill>
                <a:latin typeface="宋体" panose="02010600030101010101" pitchFamily="2" charset="-122"/>
              </a:rPr>
              <a:t>。</a:t>
            </a:r>
            <a:endParaRPr lang="en-US" altLang="zh-CN" sz="2200" b="1" dirty="0">
              <a:solidFill>
                <a:srgbClr val="000000"/>
              </a:solidFill>
              <a:latin typeface="宋体" panose="02010600030101010101" pitchFamily="2" charset="-122"/>
            </a:endParaRPr>
          </a:p>
          <a:p>
            <a:pPr marL="1085850" lvl="1" indent="-342900" eaLnBrk="1" hangingPunct="1">
              <a:lnSpc>
                <a:spcPts val="3000"/>
              </a:lnSpc>
              <a:buClr>
                <a:srgbClr val="C00000"/>
              </a:buClr>
              <a:buFont typeface="Wingdings" panose="05000000000000000000" pitchFamily="2" charset="2"/>
              <a:buChar char="Ø"/>
            </a:pPr>
            <a:r>
              <a:rPr lang="en-US" altLang="zh-CN" sz="2000" b="1" dirty="0">
                <a:solidFill>
                  <a:srgbClr val="000000"/>
                </a:solidFill>
              </a:rPr>
              <a:t>PRIVATE</a:t>
            </a:r>
            <a:r>
              <a:rPr lang="zh-CN" altLang="en-US" sz="2000" b="1" dirty="0">
                <a:solidFill>
                  <a:srgbClr val="000000"/>
                </a:solidFill>
                <a:latin typeface="宋体" panose="02010600030101010101" pitchFamily="2" charset="-122"/>
              </a:rPr>
              <a:t>表示过程只对本模块可见</a:t>
            </a:r>
            <a:endParaRPr lang="en-US" altLang="zh-CN" sz="2000" b="1" dirty="0">
              <a:solidFill>
                <a:srgbClr val="000000"/>
              </a:solidFill>
              <a:latin typeface="宋体" panose="02010600030101010101" pitchFamily="2" charset="-122"/>
            </a:endParaRPr>
          </a:p>
          <a:p>
            <a:pPr marL="1085850" lvl="1" indent="-342900" eaLnBrk="1" hangingPunct="1">
              <a:lnSpc>
                <a:spcPts val="3000"/>
              </a:lnSpc>
              <a:buClr>
                <a:srgbClr val="C00000"/>
              </a:buClr>
              <a:buFont typeface="Wingdings" panose="05000000000000000000" pitchFamily="2" charset="2"/>
              <a:buChar char="Ø"/>
            </a:pPr>
            <a:r>
              <a:rPr lang="en-US" altLang="zh-CN" sz="2000" b="1" dirty="0">
                <a:solidFill>
                  <a:srgbClr val="000000"/>
                </a:solidFill>
              </a:rPr>
              <a:t>PUBLIC</a:t>
            </a:r>
            <a:r>
              <a:rPr lang="zh-CN" altLang="en-US" sz="2000" b="1" dirty="0">
                <a:solidFill>
                  <a:srgbClr val="000000"/>
                </a:solidFill>
                <a:latin typeface="宋体" panose="02010600030101010101" pitchFamily="2" charset="-122"/>
              </a:rPr>
              <a:t>表示对所有的模块可见</a:t>
            </a:r>
            <a:endParaRPr lang="en-US" altLang="zh-CN" sz="2000" b="1" dirty="0">
              <a:solidFill>
                <a:srgbClr val="000000"/>
              </a:solidFill>
              <a:latin typeface="宋体" panose="02010600030101010101" pitchFamily="2" charset="-122"/>
            </a:endParaRPr>
          </a:p>
          <a:p>
            <a:pPr marL="1085850" lvl="1" indent="-342900" eaLnBrk="1" hangingPunct="1">
              <a:lnSpc>
                <a:spcPts val="3000"/>
              </a:lnSpc>
              <a:buClr>
                <a:srgbClr val="C00000"/>
              </a:buClr>
              <a:buFont typeface="Wingdings" panose="05000000000000000000" pitchFamily="2" charset="2"/>
              <a:buChar char="Ø"/>
            </a:pPr>
            <a:r>
              <a:rPr lang="en-US" altLang="zh-CN" sz="2000" b="1" dirty="0">
                <a:solidFill>
                  <a:srgbClr val="000000"/>
                </a:solidFill>
              </a:rPr>
              <a:t>EXPORT</a:t>
            </a:r>
            <a:r>
              <a:rPr lang="zh-CN" altLang="en-US" sz="2000" b="1" dirty="0">
                <a:solidFill>
                  <a:srgbClr val="000000"/>
                </a:solidFill>
                <a:latin typeface="宋体" panose="02010600030101010101" pitchFamily="2" charset="-122"/>
              </a:rPr>
              <a:t>表示是导出的函数，当编写</a:t>
            </a:r>
            <a:r>
              <a:rPr lang="en-US" altLang="zh-CN" sz="2000" b="1" dirty="0">
                <a:solidFill>
                  <a:srgbClr val="000000"/>
                </a:solidFill>
              </a:rPr>
              <a:t>DLL</a:t>
            </a:r>
            <a:r>
              <a:rPr lang="zh-CN" altLang="en-US" sz="2000" b="1" dirty="0">
                <a:solidFill>
                  <a:srgbClr val="000000"/>
                </a:solidFill>
                <a:latin typeface="宋体" panose="02010600030101010101" pitchFamily="2" charset="-122"/>
              </a:rPr>
              <a:t>的时候要将某个函数导出的时候可以这样使用。</a:t>
            </a:r>
            <a:endParaRPr lang="en-US" altLang="zh-CN" sz="2000" b="1" dirty="0">
              <a:solidFill>
                <a:srgbClr val="000000"/>
              </a:solidFill>
              <a:latin typeface="宋体" panose="02010600030101010101" pitchFamily="2" charset="-122"/>
            </a:endParaRPr>
          </a:p>
          <a:p>
            <a:pPr marL="1085850" lvl="1" indent="-342900" eaLnBrk="1" hangingPunct="1">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默认设置是</a:t>
            </a:r>
            <a:r>
              <a:rPr lang="en-US" altLang="zh-CN" sz="2000" b="1" dirty="0">
                <a:solidFill>
                  <a:srgbClr val="000000"/>
                </a:solidFill>
              </a:rPr>
              <a:t>PUBLIC</a:t>
            </a:r>
          </a:p>
          <a:p>
            <a:pPr marL="342900" indent="-342900" eaLnBrk="1" hangingPunct="1">
              <a:lnSpc>
                <a:spcPts val="3000"/>
              </a:lnSpc>
              <a:buClr>
                <a:srgbClr val="C00000"/>
              </a:buClr>
              <a:buFont typeface="Wingdings" panose="05000000000000000000" pitchFamily="2" charset="2"/>
              <a:buChar char="u"/>
            </a:pPr>
            <a:r>
              <a:rPr lang="en-US" altLang="zh-CN" sz="2200" b="1" dirty="0">
                <a:solidFill>
                  <a:srgbClr val="FF0000"/>
                </a:solidFill>
              </a:rPr>
              <a:t>USES</a:t>
            </a:r>
            <a:r>
              <a:rPr lang="zh-CN" altLang="en-US" sz="2200" b="1" dirty="0">
                <a:solidFill>
                  <a:srgbClr val="FF0000"/>
                </a:solidFill>
                <a:latin typeface="宋体" panose="02010600030101010101" pitchFamily="2" charset="-122"/>
              </a:rPr>
              <a:t>寄存器列表</a:t>
            </a:r>
            <a:r>
              <a:rPr lang="en-US" altLang="zh-CN" sz="2200" b="1" dirty="0">
                <a:solidFill>
                  <a:srgbClr val="FF0000"/>
                </a:solidFill>
                <a:latin typeface="宋体" panose="02010600030101010101" pitchFamily="2" charset="-122"/>
              </a:rPr>
              <a:t>--</a:t>
            </a:r>
            <a:r>
              <a:rPr lang="zh-CN" altLang="en-US" sz="2200" b="1" dirty="0">
                <a:solidFill>
                  <a:srgbClr val="000000"/>
                </a:solidFill>
                <a:latin typeface="宋体" panose="02010600030101010101" pitchFamily="2" charset="-122"/>
              </a:rPr>
              <a:t>用于保存执行环境，寄存器间用空格分隔。</a:t>
            </a:r>
            <a:endParaRPr lang="en-US" altLang="zh-CN" sz="22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l"/>
            </a:pPr>
            <a:r>
              <a:rPr lang="zh-CN" altLang="en-US" sz="2200" b="1" dirty="0">
                <a:solidFill>
                  <a:srgbClr val="000000"/>
                </a:solidFill>
                <a:latin typeface="宋体" panose="02010600030101010101" pitchFamily="2" charset="-122"/>
              </a:rPr>
              <a:t>编译器在过程的功能语句开始前自动安排</a:t>
            </a:r>
            <a:r>
              <a:rPr lang="en-US" altLang="zh-CN" sz="2200" b="1" dirty="0">
                <a:solidFill>
                  <a:srgbClr val="000000"/>
                </a:solidFill>
              </a:rPr>
              <a:t>push</a:t>
            </a:r>
            <a:r>
              <a:rPr lang="zh-CN" altLang="en-US" sz="2200" b="1" dirty="0">
                <a:solidFill>
                  <a:srgbClr val="000000"/>
                </a:solidFill>
                <a:latin typeface="宋体" panose="02010600030101010101" pitchFamily="2" charset="-122"/>
              </a:rPr>
              <a:t>指令将这些寄存器压栈，并且在</a:t>
            </a:r>
            <a:r>
              <a:rPr lang="en-US" altLang="zh-CN" sz="2200" b="1" dirty="0">
                <a:solidFill>
                  <a:srgbClr val="000000"/>
                </a:solidFill>
              </a:rPr>
              <a:t>ret</a:t>
            </a:r>
            <a:r>
              <a:rPr lang="zh-CN" altLang="en-US" sz="2200" b="1" dirty="0">
                <a:solidFill>
                  <a:srgbClr val="000000"/>
                </a:solidFill>
              </a:rPr>
              <a:t>指令</a:t>
            </a:r>
            <a:r>
              <a:rPr lang="zh-CN" altLang="en-US" sz="2200" b="1" dirty="0">
                <a:solidFill>
                  <a:srgbClr val="000000"/>
                </a:solidFill>
                <a:latin typeface="宋体" panose="02010600030101010101" pitchFamily="2" charset="-122"/>
              </a:rPr>
              <a:t>前自动安排</a:t>
            </a:r>
            <a:r>
              <a:rPr lang="en-US" altLang="zh-CN" sz="2200" b="1" dirty="0">
                <a:solidFill>
                  <a:srgbClr val="000000"/>
                </a:solidFill>
              </a:rPr>
              <a:t>pop</a:t>
            </a:r>
            <a:r>
              <a:rPr lang="zh-CN" altLang="en-US" sz="2200" b="1" dirty="0">
                <a:solidFill>
                  <a:srgbClr val="000000"/>
                </a:solidFill>
                <a:latin typeface="宋体" panose="02010600030101010101" pitchFamily="2" charset="-122"/>
              </a:rPr>
              <a:t>指令出栈。</a:t>
            </a:r>
            <a:endParaRPr lang="en-US" altLang="zh-CN" sz="2200" b="1" dirty="0">
              <a:solidFill>
                <a:srgbClr val="0000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horizontal)">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blinds(horizontal)">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blinds(horizontal)">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22" dur="500"/>
                                        <p:tgtEl>
                                          <p:spTgt spid="8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27" dur="500"/>
                                        <p:tgtEl>
                                          <p:spTgt spid="82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32" dur="500"/>
                                        <p:tgtEl>
                                          <p:spTgt spid="82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37" dur="500"/>
                                        <p:tgtEl>
                                          <p:spTgt spid="82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42" dur="500"/>
                                        <p:tgtEl>
                                          <p:spTgt spid="82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47" dur="500"/>
                                        <p:tgtEl>
                                          <p:spTgt spid="82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2947">
                                            <p:txEl>
                                              <p:pRg st="9" end="9"/>
                                            </p:txEl>
                                          </p:spTgt>
                                        </p:tgtEl>
                                        <p:attrNameLst>
                                          <p:attrName>style.visibility</p:attrName>
                                        </p:attrNameLst>
                                      </p:cBhvr>
                                      <p:to>
                                        <p:strVal val="visible"/>
                                      </p:to>
                                    </p:set>
                                    <p:animEffect transition="in" filter="blinds(horizontal)">
                                      <p:cBhvr>
                                        <p:cTn id="52" dur="500"/>
                                        <p:tgtEl>
                                          <p:spTgt spid="82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536" y="116632"/>
            <a:ext cx="8280920" cy="6632585"/>
          </a:xfrm>
          <a:prstGeom prst="rect">
            <a:avLst/>
          </a:prstGeom>
          <a:noFill/>
        </p:spPr>
        <p:txBody>
          <a:bodyPr wrap="square" rtlCol="0">
            <a:spAutoFit/>
          </a:bodyPr>
          <a:lstStyle/>
          <a:p>
            <a:pPr lvl="1">
              <a:lnSpc>
                <a:spcPts val="3000"/>
              </a:lnSpc>
              <a:buClr>
                <a:srgbClr val="C00000"/>
              </a:buClr>
            </a:pPr>
            <a:r>
              <a:rPr lang="zh-CN" altLang="en-US" sz="2000" b="1" dirty="0">
                <a:solidFill>
                  <a:srgbClr val="000000"/>
                </a:solidFill>
                <a:latin typeface="宋体" panose="02010600030101010101" pitchFamily="2" charset="-122"/>
              </a:rPr>
              <a:t>例如：</a:t>
            </a:r>
            <a:r>
              <a:rPr lang="en-US" altLang="zh-CN" sz="2000" b="1" dirty="0">
                <a:solidFill>
                  <a:srgbClr val="000000"/>
                </a:solidFill>
                <a:latin typeface="宋体" panose="02010600030101010101" pitchFamily="2" charset="-122"/>
              </a:rPr>
              <a:t>Exam1 PROC USES EAX ECX</a:t>
            </a:r>
            <a:br>
              <a:rPr lang="en-US" altLang="zh-CN" sz="2000" b="1" dirty="0">
                <a:solidFill>
                  <a:srgbClr val="000000"/>
                </a:solidFill>
                <a:latin typeface="宋体" panose="02010600030101010101" pitchFamily="2" charset="-122"/>
              </a:rPr>
            </a:br>
            <a:r>
              <a:rPr lang="en-US" altLang="zh-CN" sz="2000" b="1" dirty="0">
                <a:solidFill>
                  <a:srgbClr val="000000"/>
                </a:solidFill>
                <a:latin typeface="宋体" panose="02010600030101010101" pitchFamily="2" charset="-122"/>
              </a:rPr>
              <a:t>         	 ;</a:t>
            </a:r>
            <a:r>
              <a:rPr lang="zh-CN" altLang="en-US" sz="2000" b="1" dirty="0">
                <a:solidFill>
                  <a:srgbClr val="000000"/>
                </a:solidFill>
                <a:latin typeface="宋体" panose="02010600030101010101" pitchFamily="2" charset="-122"/>
              </a:rPr>
              <a:t>过程的功能语句</a:t>
            </a:r>
            <a:endParaRPr lang="en-US" altLang="zh-CN" sz="2000" b="1" dirty="0">
              <a:solidFill>
                <a:srgbClr val="000000"/>
              </a:solidFill>
              <a:latin typeface="宋体" panose="02010600030101010101" pitchFamily="2" charset="-122"/>
            </a:endParaRPr>
          </a:p>
          <a:p>
            <a:pPr lvl="1">
              <a:lnSpc>
                <a:spcPts val="3000"/>
              </a:lnSpc>
              <a:buClr>
                <a:srgbClr val="C00000"/>
              </a:buClr>
            </a:pPr>
            <a:r>
              <a:rPr lang="en-US" altLang="zh-CN" sz="2000" b="1" dirty="0">
                <a:solidFill>
                  <a:srgbClr val="000000"/>
                </a:solidFill>
                <a:latin typeface="宋体" panose="02010600030101010101" pitchFamily="2" charset="-122"/>
              </a:rPr>
              <a:t>            ret</a:t>
            </a:r>
            <a:br>
              <a:rPr lang="en-US" altLang="zh-CN" sz="2000" b="1" dirty="0">
                <a:solidFill>
                  <a:srgbClr val="000000"/>
                </a:solidFill>
                <a:latin typeface="宋体" panose="02010600030101010101" pitchFamily="2" charset="-122"/>
              </a:rPr>
            </a:br>
            <a:r>
              <a:rPr lang="en-US" altLang="zh-CN" sz="2000" b="1" dirty="0">
                <a:solidFill>
                  <a:srgbClr val="000000"/>
                </a:solidFill>
                <a:latin typeface="宋体" panose="02010600030101010101" pitchFamily="2" charset="-122"/>
              </a:rPr>
              <a:t>	  </a:t>
            </a:r>
            <a:r>
              <a:rPr lang="en-US" altLang="zh-CN" sz="2000" b="1" dirty="0" err="1">
                <a:solidFill>
                  <a:srgbClr val="000000"/>
                </a:solidFill>
                <a:latin typeface="宋体" panose="02010600030101010101" pitchFamily="2" charset="-122"/>
              </a:rPr>
              <a:t>Examl</a:t>
            </a:r>
            <a:r>
              <a:rPr lang="en-US" altLang="zh-CN" sz="2000" b="1" dirty="0">
                <a:solidFill>
                  <a:srgbClr val="000000"/>
                </a:solidFill>
                <a:latin typeface="宋体" panose="02010600030101010101" pitchFamily="2" charset="-122"/>
              </a:rPr>
              <a:t> ENDP</a:t>
            </a:r>
          </a:p>
          <a:p>
            <a:pPr lvl="1">
              <a:lnSpc>
                <a:spcPts val="3000"/>
              </a:lnSpc>
              <a:buClr>
                <a:srgbClr val="C00000"/>
              </a:buClr>
            </a:pPr>
            <a:r>
              <a:rPr lang="zh-CN" altLang="en-US" sz="2000" b="1" dirty="0">
                <a:solidFill>
                  <a:srgbClr val="000000"/>
                </a:solidFill>
                <a:latin typeface="宋体" panose="02010600030101010101" pitchFamily="2" charset="-122"/>
              </a:rPr>
              <a:t>编译器生成代码：</a:t>
            </a:r>
            <a:r>
              <a:rPr lang="en-US" altLang="zh-CN" sz="2000" b="1" dirty="0">
                <a:solidFill>
                  <a:srgbClr val="0066FF"/>
                </a:solidFill>
                <a:latin typeface="宋体" panose="02010600030101010101" pitchFamily="2" charset="-122"/>
              </a:rPr>
              <a:t>Exam1 PROC USES EAX ECX</a:t>
            </a:r>
            <a:br>
              <a:rPr lang="en-US" altLang="zh-CN" sz="2000" b="1" dirty="0">
                <a:solidFill>
                  <a:srgbClr val="0066FF"/>
                </a:solidFill>
                <a:latin typeface="宋体" panose="02010600030101010101" pitchFamily="2" charset="-122"/>
              </a:rPr>
            </a:br>
            <a:r>
              <a:rPr lang="en-US" altLang="zh-CN" sz="2000" b="1" dirty="0">
                <a:solidFill>
                  <a:srgbClr val="0066FF"/>
                </a:solidFill>
                <a:latin typeface="宋体" panose="02010600030101010101" pitchFamily="2" charset="-122"/>
              </a:rPr>
              <a:t>         	       PUSH EAX</a:t>
            </a:r>
            <a:br>
              <a:rPr lang="en-US" altLang="zh-CN" sz="2000" b="1" dirty="0">
                <a:solidFill>
                  <a:srgbClr val="0066FF"/>
                </a:solidFill>
                <a:latin typeface="宋体" panose="02010600030101010101" pitchFamily="2" charset="-122"/>
              </a:rPr>
            </a:br>
            <a:r>
              <a:rPr lang="en-US" altLang="zh-CN" sz="2000" b="1" dirty="0">
                <a:solidFill>
                  <a:srgbClr val="0066FF"/>
                </a:solidFill>
                <a:latin typeface="宋体" panose="02010600030101010101" pitchFamily="2" charset="-122"/>
              </a:rPr>
              <a:t>			PUSH ECX</a:t>
            </a:r>
            <a:br>
              <a:rPr lang="en-US" altLang="zh-CN" sz="2000" b="1" dirty="0">
                <a:solidFill>
                  <a:srgbClr val="0066FF"/>
                </a:solidFill>
                <a:latin typeface="宋体" panose="02010600030101010101" pitchFamily="2" charset="-122"/>
              </a:rPr>
            </a:br>
            <a:r>
              <a:rPr lang="en-US" altLang="zh-CN" sz="2000" b="1" dirty="0">
                <a:solidFill>
                  <a:srgbClr val="0066FF"/>
                </a:solidFill>
                <a:latin typeface="宋体" panose="02010600030101010101" pitchFamily="2" charset="-122"/>
              </a:rPr>
              <a:t>          		;</a:t>
            </a:r>
            <a:r>
              <a:rPr lang="zh-CN" altLang="en-US" sz="2000" b="1" dirty="0">
                <a:solidFill>
                  <a:srgbClr val="0066FF"/>
                </a:solidFill>
                <a:latin typeface="宋体" panose="02010600030101010101" pitchFamily="2" charset="-122"/>
              </a:rPr>
              <a:t>过程的功能语句</a:t>
            </a:r>
            <a:endParaRPr lang="en-US" altLang="zh-CN" sz="2000" b="1" dirty="0">
              <a:solidFill>
                <a:srgbClr val="0066FF"/>
              </a:solidFill>
              <a:latin typeface="宋体" panose="02010600030101010101" pitchFamily="2" charset="-122"/>
            </a:endParaRPr>
          </a:p>
          <a:p>
            <a:pPr lvl="1">
              <a:lnSpc>
                <a:spcPts val="3000"/>
              </a:lnSpc>
              <a:buClr>
                <a:srgbClr val="C00000"/>
              </a:buClr>
            </a:pPr>
            <a:r>
              <a:rPr lang="en-US" altLang="zh-CN" sz="2000" b="1" dirty="0">
                <a:solidFill>
                  <a:srgbClr val="0066FF"/>
                </a:solidFill>
                <a:latin typeface="宋体" panose="02010600030101010101" pitchFamily="2" charset="-122"/>
              </a:rPr>
              <a:t>          		POP ECX</a:t>
            </a:r>
            <a:br>
              <a:rPr lang="en-US" altLang="zh-CN" sz="2000" b="1" dirty="0">
                <a:solidFill>
                  <a:srgbClr val="0066FF"/>
                </a:solidFill>
                <a:latin typeface="宋体" panose="02010600030101010101" pitchFamily="2" charset="-122"/>
              </a:rPr>
            </a:br>
            <a:r>
              <a:rPr lang="en-US" altLang="zh-CN" sz="2000" b="1" dirty="0">
                <a:solidFill>
                  <a:srgbClr val="0066FF"/>
                </a:solidFill>
                <a:latin typeface="宋体" panose="02010600030101010101" pitchFamily="2" charset="-122"/>
              </a:rPr>
              <a:t>   			POP EAX</a:t>
            </a:r>
          </a:p>
          <a:p>
            <a:pPr lvl="1">
              <a:lnSpc>
                <a:spcPts val="3000"/>
              </a:lnSpc>
              <a:buClr>
                <a:srgbClr val="C00000"/>
              </a:buClr>
            </a:pPr>
            <a:r>
              <a:rPr lang="en-US" altLang="zh-CN" sz="2000" b="1" dirty="0">
                <a:solidFill>
                  <a:srgbClr val="0066FF"/>
                </a:solidFill>
                <a:latin typeface="宋体" panose="02010600030101010101" pitchFamily="2" charset="-122"/>
              </a:rPr>
              <a:t>			ret</a:t>
            </a:r>
            <a:br>
              <a:rPr lang="en-US" altLang="zh-CN" sz="2000" b="1" dirty="0">
                <a:solidFill>
                  <a:srgbClr val="0066FF"/>
                </a:solidFill>
                <a:latin typeface="宋体" panose="02010600030101010101" pitchFamily="2" charset="-122"/>
              </a:rPr>
            </a:br>
            <a:r>
              <a:rPr lang="en-US" altLang="zh-CN" sz="2000" b="1" dirty="0">
                <a:solidFill>
                  <a:srgbClr val="0066FF"/>
                </a:solidFill>
                <a:latin typeface="宋体" panose="02010600030101010101" pitchFamily="2" charset="-122"/>
              </a:rPr>
              <a:t>	  	     </a:t>
            </a:r>
            <a:r>
              <a:rPr lang="en-US" altLang="zh-CN" sz="2000" b="1" dirty="0" err="1">
                <a:solidFill>
                  <a:srgbClr val="0066FF"/>
                </a:solidFill>
                <a:latin typeface="宋体" panose="02010600030101010101" pitchFamily="2" charset="-122"/>
              </a:rPr>
              <a:t>Examl</a:t>
            </a:r>
            <a:r>
              <a:rPr lang="en-US" altLang="zh-CN" sz="2000" b="1" dirty="0">
                <a:solidFill>
                  <a:srgbClr val="0066FF"/>
                </a:solidFill>
                <a:latin typeface="宋体" panose="02010600030101010101" pitchFamily="2" charset="-122"/>
              </a:rPr>
              <a:t> ENDP</a:t>
            </a:r>
          </a:p>
          <a:p>
            <a:pPr marL="628650" indent="-342900">
              <a:lnSpc>
                <a:spcPts val="3000"/>
              </a:lnSpc>
              <a:buClr>
                <a:srgbClr val="C00000"/>
              </a:buClr>
              <a:buFont typeface="Wingdings" panose="05000000000000000000" pitchFamily="2" charset="2"/>
              <a:buChar char="l"/>
            </a:pPr>
            <a:r>
              <a:rPr lang="zh-CN" altLang="en-US" sz="2200" b="1" dirty="0">
                <a:solidFill>
                  <a:srgbClr val="000000"/>
                </a:solidFill>
                <a:latin typeface="宋体" panose="02010600030101010101" pitchFamily="2" charset="-122"/>
              </a:rPr>
              <a:t>若过程使用寄存器返回参数，则</a:t>
            </a:r>
            <a:r>
              <a:rPr lang="en-US" altLang="zh-CN" sz="2200" b="1" dirty="0">
                <a:solidFill>
                  <a:srgbClr val="000000"/>
                </a:solidFill>
                <a:latin typeface="宋体" panose="02010600030101010101" pitchFamily="2" charset="-122"/>
              </a:rPr>
              <a:t>USES</a:t>
            </a:r>
            <a:r>
              <a:rPr lang="zh-CN" altLang="en-US" sz="2200" b="1" dirty="0">
                <a:solidFill>
                  <a:srgbClr val="000000"/>
                </a:solidFill>
                <a:latin typeface="宋体" panose="02010600030101010101" pitchFamily="2" charset="-122"/>
              </a:rPr>
              <a:t>后寄存器列表中不能包含返回参数的寄存器，否则会破坏返回值。</a:t>
            </a:r>
            <a:endParaRPr lang="en-US" altLang="zh-CN" sz="2200" b="1" dirty="0">
              <a:solidFill>
                <a:srgbClr val="000000"/>
              </a:solidFill>
              <a:latin typeface="宋体" panose="02010600030101010101" pitchFamily="2" charset="-122"/>
            </a:endParaRPr>
          </a:p>
          <a:p>
            <a:pPr marL="628650" indent="-342900">
              <a:lnSpc>
                <a:spcPts val="3000"/>
              </a:lnSpc>
              <a:buClr>
                <a:srgbClr val="C00000"/>
              </a:buClr>
              <a:buFont typeface="Wingdings" panose="05000000000000000000" pitchFamily="2" charset="2"/>
              <a:buChar char="l"/>
            </a:pPr>
            <a:r>
              <a:rPr lang="zh-CN" altLang="en-US" sz="2200" b="1" dirty="0">
                <a:solidFill>
                  <a:srgbClr val="000000"/>
                </a:solidFill>
                <a:latin typeface="宋体" panose="02010600030101010101" pitchFamily="2" charset="-122"/>
              </a:rPr>
              <a:t>也可以在过程开头和结尾用</a:t>
            </a:r>
            <a:r>
              <a:rPr lang="en-US" altLang="zh-CN" sz="2200" b="1" dirty="0" err="1">
                <a:solidFill>
                  <a:srgbClr val="000000"/>
                </a:solidFill>
                <a:latin typeface="宋体" panose="02010600030101010101" pitchFamily="2" charset="-122"/>
              </a:rPr>
              <a:t>pushad</a:t>
            </a:r>
            <a:r>
              <a:rPr lang="zh-CN" altLang="en-US" sz="2200" b="1" dirty="0">
                <a:solidFill>
                  <a:srgbClr val="000000"/>
                </a:solidFill>
                <a:latin typeface="宋体" panose="02010600030101010101" pitchFamily="2" charset="-122"/>
              </a:rPr>
              <a:t>和</a:t>
            </a:r>
            <a:r>
              <a:rPr lang="en-US" altLang="zh-CN" sz="2200" b="1" dirty="0" err="1">
                <a:solidFill>
                  <a:srgbClr val="000000"/>
                </a:solidFill>
                <a:latin typeface="宋体" panose="02010600030101010101" pitchFamily="2" charset="-122"/>
              </a:rPr>
              <a:t>popad</a:t>
            </a:r>
            <a:r>
              <a:rPr lang="zh-CN" altLang="en-US" sz="2200" b="1" dirty="0">
                <a:solidFill>
                  <a:srgbClr val="000000"/>
                </a:solidFill>
                <a:latin typeface="宋体" panose="02010600030101010101" pitchFamily="2" charset="-122"/>
              </a:rPr>
              <a:t>指令一次保存和恢复所有寄存器，来代替此属性功能。</a:t>
            </a:r>
            <a:endParaRPr lang="en-US" altLang="zh-CN" sz="2200" b="1" dirty="0">
              <a:solidFill>
                <a:srgbClr val="000000"/>
              </a:solidFill>
              <a:latin typeface="宋体" panose="02010600030101010101" pitchFamily="2" charset="-122"/>
            </a:endParaRPr>
          </a:p>
          <a:p>
            <a:pPr marL="342900" indent="-342900">
              <a:lnSpc>
                <a:spcPts val="3000"/>
              </a:lnSpc>
              <a:buClr>
                <a:srgbClr val="C00000"/>
              </a:buClr>
              <a:buFont typeface="Wingdings" panose="05000000000000000000" pitchFamily="2" charset="2"/>
              <a:buChar char="n"/>
            </a:pPr>
            <a:endParaRPr lang="zh-CN" altLang="en-US" sz="2200" b="1" dirty="0">
              <a:solidFill>
                <a:srgbClr val="000000"/>
              </a:solidFill>
              <a:latin typeface="宋体" panose="02010600030101010101" pitchFamily="2" charset="-122"/>
            </a:endParaRPr>
          </a:p>
        </p:txBody>
      </p:sp>
      <p:sp>
        <p:nvSpPr>
          <p:cNvPr id="3" name="灯片编号占位符 3"/>
          <p:cNvSpPr txBox="1">
            <a:spLocks noGrp="1" noChangeArrowheads="1"/>
          </p:cNvSpPr>
          <p:nvPr/>
        </p:nvSpPr>
        <p:spPr bwMode="auto">
          <a:xfrm>
            <a:off x="8453798" y="6331015"/>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E76A587E-BC78-449C-A072-180A847113FD}" type="slidenum">
              <a:rPr lang="en-US" altLang="zh-CN" sz="1400">
                <a:solidFill>
                  <a:schemeClr val="bg2"/>
                </a:solidFill>
              </a:rPr>
              <a:pPr algn="r" eaLnBrk="1" hangingPunct="1"/>
              <a:t>53</a:t>
            </a:fld>
            <a:endParaRPr lang="en-US" altLang="zh-CN" sz="1400" dirty="0">
              <a:solidFill>
                <a:schemeClr val="bg2"/>
              </a:solidFill>
            </a:endParaRPr>
          </a:p>
        </p:txBody>
      </p:sp>
    </p:spTree>
    <p:extLst>
      <p:ext uri="{BB962C8B-B14F-4D97-AF65-F5344CB8AC3E}">
        <p14:creationId xmlns:p14="http://schemas.microsoft.com/office/powerpoint/2010/main" val="136662199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down)">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620688"/>
            <a:ext cx="8136904" cy="5478423"/>
          </a:xfrm>
          <a:prstGeom prst="rect">
            <a:avLst/>
          </a:prstGeom>
          <a:noFill/>
        </p:spPr>
        <p:txBody>
          <a:bodyPr wrap="square" rtlCol="0">
            <a:spAutoFit/>
          </a:bodyPr>
          <a:lstStyle/>
          <a:p>
            <a:pPr marL="342900" indent="-342900">
              <a:lnSpc>
                <a:spcPts val="3000"/>
              </a:lnSpc>
              <a:buClr>
                <a:srgbClr val="C00000"/>
              </a:buClr>
              <a:buFont typeface="Wingdings" panose="05000000000000000000" pitchFamily="2" charset="2"/>
              <a:buChar char="n"/>
            </a:pPr>
            <a:r>
              <a:rPr lang="zh-CN" altLang="en-US" sz="2200" b="1" dirty="0">
                <a:solidFill>
                  <a:srgbClr val="FF0000"/>
                </a:solidFill>
                <a:latin typeface="宋体" panose="02010600030101010101" pitchFamily="2" charset="-122"/>
              </a:rPr>
              <a:t>参数列表</a:t>
            </a:r>
            <a:r>
              <a:rPr lang="en-US" altLang="zh-CN" sz="2200" b="1" dirty="0">
                <a:solidFill>
                  <a:srgbClr val="000000"/>
                </a:solidFill>
                <a:latin typeface="宋体" panose="02010600030101010101" pitchFamily="2" charset="-122"/>
              </a:rPr>
              <a:t>——</a:t>
            </a:r>
            <a:r>
              <a:rPr lang="zh-CN" altLang="en-US" sz="2200" b="1" dirty="0">
                <a:solidFill>
                  <a:srgbClr val="000000"/>
                </a:solidFill>
                <a:latin typeface="宋体" panose="02010600030101010101" pitchFamily="2" charset="-122"/>
              </a:rPr>
              <a:t>用来定义过程使用的参数名和类型。</a:t>
            </a:r>
            <a:endParaRPr lang="en-US" altLang="zh-CN" sz="22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格式：</a:t>
            </a:r>
            <a:r>
              <a:rPr lang="zh-CN" altLang="en-US" sz="2000" b="1" dirty="0">
                <a:solidFill>
                  <a:srgbClr val="FF0000"/>
                </a:solidFill>
                <a:latin typeface="宋体" panose="02010600030101010101" pitchFamily="2" charset="-122"/>
              </a:rPr>
              <a:t>参数</a:t>
            </a:r>
            <a:r>
              <a:rPr lang="en-US" altLang="zh-CN" sz="2000" b="1" dirty="0">
                <a:solidFill>
                  <a:srgbClr val="FF0000"/>
                </a:solidFill>
                <a:latin typeface="宋体" panose="02010600030101010101" pitchFamily="2" charset="-122"/>
              </a:rPr>
              <a:t>1:</a:t>
            </a:r>
            <a:r>
              <a:rPr lang="zh-CN" altLang="en-US" sz="2000" b="1" dirty="0">
                <a:solidFill>
                  <a:srgbClr val="FF0000"/>
                </a:solidFill>
                <a:latin typeface="宋体" panose="02010600030101010101" pitchFamily="2" charset="-122"/>
              </a:rPr>
              <a:t>类型</a:t>
            </a:r>
            <a:r>
              <a:rPr lang="en-US" altLang="zh-CN" sz="2000" b="1" dirty="0">
                <a:solidFill>
                  <a:srgbClr val="FF0000"/>
                </a:solidFill>
                <a:latin typeface="宋体" panose="02010600030101010101" pitchFamily="2" charset="-122"/>
              </a:rPr>
              <a:t>,</a:t>
            </a:r>
            <a:r>
              <a:rPr lang="zh-CN" altLang="en-US" sz="2000" b="1" dirty="0">
                <a:solidFill>
                  <a:srgbClr val="FF0000"/>
                </a:solidFill>
                <a:latin typeface="宋体" panose="02010600030101010101" pitchFamily="2" charset="-122"/>
              </a:rPr>
              <a:t>参数</a:t>
            </a:r>
            <a:r>
              <a:rPr lang="en-US" altLang="zh-CN" sz="2000" b="1" dirty="0">
                <a:solidFill>
                  <a:srgbClr val="FF0000"/>
                </a:solidFill>
                <a:latin typeface="宋体" panose="02010600030101010101" pitchFamily="2" charset="-122"/>
              </a:rPr>
              <a:t>2:</a:t>
            </a:r>
            <a:r>
              <a:rPr lang="zh-CN" altLang="en-US" sz="2000" b="1" dirty="0">
                <a:solidFill>
                  <a:srgbClr val="FF0000"/>
                </a:solidFill>
                <a:latin typeface="宋体" panose="02010600030101010101" pitchFamily="2" charset="-122"/>
              </a:rPr>
              <a:t>类型</a:t>
            </a:r>
            <a:r>
              <a:rPr lang="en-US" altLang="zh-CN" sz="2000" b="1" dirty="0">
                <a:solidFill>
                  <a:srgbClr val="FF0000"/>
                </a:solidFill>
                <a:latin typeface="宋体" panose="02010600030101010101" pitchFamily="2" charset="-122"/>
              </a:rPr>
              <a:t>,…</a:t>
            </a:r>
          </a:p>
          <a:p>
            <a:pPr marL="800100" lvl="1" indent="-342900">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若指定了参数，则过程要用</a:t>
            </a:r>
            <a:r>
              <a:rPr lang="en-US" altLang="zh-CN" sz="2000" b="1" dirty="0">
                <a:solidFill>
                  <a:srgbClr val="000000"/>
                </a:solidFill>
                <a:latin typeface="宋体" panose="02010600030101010101" pitchFamily="2" charset="-122"/>
              </a:rPr>
              <a:t>invoke</a:t>
            </a:r>
            <a:r>
              <a:rPr lang="zh-CN" altLang="en-US" sz="2000" b="1" dirty="0">
                <a:solidFill>
                  <a:srgbClr val="000000"/>
                </a:solidFill>
                <a:latin typeface="宋体" panose="02010600030101010101" pitchFamily="2" charset="-122"/>
              </a:rPr>
              <a:t>伪指令调用，否则应在</a:t>
            </a:r>
            <a:r>
              <a:rPr lang="en-US" altLang="zh-CN" sz="2000" b="1" dirty="0">
                <a:solidFill>
                  <a:srgbClr val="000000"/>
                </a:solidFill>
                <a:latin typeface="宋体" panose="02010600030101010101" pitchFamily="2" charset="-122"/>
              </a:rPr>
              <a:t>CALL</a:t>
            </a:r>
            <a:r>
              <a:rPr lang="zh-CN" altLang="en-US" sz="2000" b="1" dirty="0">
                <a:solidFill>
                  <a:srgbClr val="000000"/>
                </a:solidFill>
                <a:latin typeface="宋体" panose="02010600030101010101" pitchFamily="2" charset="-122"/>
              </a:rPr>
              <a:t>指令调用之前将参数按照规定的顺序压栈；</a:t>
            </a:r>
            <a:endParaRPr lang="en-US" altLang="zh-CN" sz="20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若过程未指定参数则可用</a:t>
            </a:r>
            <a:r>
              <a:rPr lang="en-US" altLang="zh-CN" sz="2000" b="1" dirty="0">
                <a:solidFill>
                  <a:srgbClr val="C00000"/>
                </a:solidFill>
                <a:latin typeface="宋体" panose="02010600030101010101" pitchFamily="2" charset="-122"/>
              </a:rPr>
              <a:t>CALL</a:t>
            </a:r>
            <a:r>
              <a:rPr lang="zh-CN" altLang="en-US" sz="2000" b="1" dirty="0">
                <a:solidFill>
                  <a:srgbClr val="000000"/>
                </a:solidFill>
                <a:latin typeface="宋体" panose="02010600030101010101" pitchFamily="2" charset="-122"/>
              </a:rPr>
              <a:t>指令，也可以用</a:t>
            </a:r>
            <a:r>
              <a:rPr lang="en-US" altLang="zh-CN" sz="2000" b="1" dirty="0">
                <a:solidFill>
                  <a:srgbClr val="C00000"/>
                </a:solidFill>
                <a:latin typeface="宋体" panose="02010600030101010101" pitchFamily="2" charset="-122"/>
              </a:rPr>
              <a:t>invoke</a:t>
            </a:r>
            <a:r>
              <a:rPr lang="zh-CN" altLang="en-US" sz="2000" b="1" dirty="0">
                <a:solidFill>
                  <a:srgbClr val="000000"/>
                </a:solidFill>
                <a:latin typeface="宋体" panose="02010600030101010101" pitchFamily="2" charset="-122"/>
              </a:rPr>
              <a:t>调用。</a:t>
            </a:r>
            <a:endParaRPr lang="en-US" altLang="zh-CN" sz="20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Ø"/>
            </a:pPr>
            <a:r>
              <a:rPr lang="zh-CN" altLang="en-US" sz="2000" b="1" dirty="0">
                <a:solidFill>
                  <a:srgbClr val="C00000"/>
                </a:solidFill>
                <a:latin typeface="宋体" panose="02010600030101010101" pitchFamily="2" charset="-122"/>
              </a:rPr>
              <a:t>参数名</a:t>
            </a:r>
            <a:r>
              <a:rPr lang="zh-CN" altLang="en-US" sz="2000" b="1" dirty="0">
                <a:solidFill>
                  <a:srgbClr val="000000"/>
                </a:solidFill>
                <a:latin typeface="宋体" panose="02010600030101010101" pitchFamily="2" charset="-122"/>
              </a:rPr>
              <a:t>不能与</a:t>
            </a:r>
            <a:r>
              <a:rPr lang="zh-CN" altLang="en-US" sz="2000" b="1" dirty="0">
                <a:solidFill>
                  <a:srgbClr val="C00000"/>
                </a:solidFill>
                <a:latin typeface="宋体" panose="02010600030101010101" pitchFamily="2" charset="-122"/>
              </a:rPr>
              <a:t>全局变量</a:t>
            </a:r>
            <a:r>
              <a:rPr lang="zh-CN" altLang="en-US" sz="2000" b="1" dirty="0">
                <a:solidFill>
                  <a:srgbClr val="000000"/>
                </a:solidFill>
                <a:latin typeface="宋体" panose="02010600030101010101" pitchFamily="2" charset="-122"/>
              </a:rPr>
              <a:t>和过程中的</a:t>
            </a:r>
            <a:r>
              <a:rPr lang="zh-CN" altLang="en-US" sz="2000" b="1" dirty="0">
                <a:solidFill>
                  <a:srgbClr val="C00000"/>
                </a:solidFill>
                <a:latin typeface="宋体" panose="02010600030101010101" pitchFamily="2" charset="-122"/>
              </a:rPr>
              <a:t>局部变量</a:t>
            </a:r>
            <a:r>
              <a:rPr lang="zh-CN" altLang="en-US" sz="2000" b="1" dirty="0">
                <a:solidFill>
                  <a:srgbClr val="000000"/>
                </a:solidFill>
                <a:latin typeface="宋体" panose="02010600030101010101" pitchFamily="2" charset="-122"/>
              </a:rPr>
              <a:t>重名。</a:t>
            </a:r>
            <a:endParaRPr lang="en-US" altLang="zh-CN" sz="20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对于</a:t>
            </a:r>
            <a:r>
              <a:rPr lang="zh-CN" altLang="en-US" sz="2000" b="1" dirty="0">
                <a:solidFill>
                  <a:srgbClr val="C00000"/>
                </a:solidFill>
                <a:latin typeface="宋体" panose="02010600030101010101" pitchFamily="2" charset="-122"/>
              </a:rPr>
              <a:t>类型</a:t>
            </a:r>
            <a:r>
              <a:rPr lang="zh-CN" altLang="en-US" sz="2000" b="1" dirty="0">
                <a:solidFill>
                  <a:srgbClr val="000000"/>
                </a:solidFill>
                <a:latin typeface="宋体" panose="02010600030101010101" pitchFamily="2" charset="-122"/>
              </a:rPr>
              <a:t>，由于</a:t>
            </a:r>
            <a:r>
              <a:rPr lang="en-US" altLang="zh-CN" sz="2000" b="1" dirty="0">
                <a:solidFill>
                  <a:srgbClr val="000000"/>
                </a:solidFill>
              </a:rPr>
              <a:t>Win32</a:t>
            </a:r>
            <a:r>
              <a:rPr lang="zh-CN" altLang="en-US" sz="2000" b="1" dirty="0">
                <a:solidFill>
                  <a:srgbClr val="000000"/>
                </a:solidFill>
                <a:latin typeface="宋体" panose="02010600030101010101" pitchFamily="2" charset="-122"/>
              </a:rPr>
              <a:t>中的参数类型只有</a:t>
            </a:r>
            <a:r>
              <a:rPr lang="en-US" altLang="zh-CN" sz="2000" b="1" dirty="0">
                <a:solidFill>
                  <a:srgbClr val="000000"/>
                </a:solidFill>
              </a:rPr>
              <a:t>32</a:t>
            </a:r>
            <a:r>
              <a:rPr lang="zh-CN" altLang="en-US" sz="2000" b="1" dirty="0">
                <a:solidFill>
                  <a:srgbClr val="000000"/>
                </a:solidFill>
                <a:latin typeface="宋体" panose="02010600030101010101" pitchFamily="2" charset="-122"/>
              </a:rPr>
              <a:t>位（</a:t>
            </a:r>
            <a:r>
              <a:rPr lang="en-US" altLang="zh-CN" sz="2000" b="1" dirty="0" err="1">
                <a:solidFill>
                  <a:srgbClr val="000000"/>
                </a:solidFill>
              </a:rPr>
              <a:t>dword</a:t>
            </a:r>
            <a:r>
              <a:rPr lang="zh-CN" altLang="en-US" sz="2000" b="1" dirty="0">
                <a:solidFill>
                  <a:srgbClr val="000000"/>
                </a:solidFill>
                <a:latin typeface="宋体" panose="02010600030101010101" pitchFamily="2" charset="-122"/>
              </a:rPr>
              <a:t>）一种类型，所以可以省略。</a:t>
            </a:r>
            <a:endParaRPr lang="en-US" altLang="zh-CN" sz="2000" b="1" dirty="0">
              <a:solidFill>
                <a:srgbClr val="000000"/>
              </a:solidFill>
              <a:latin typeface="宋体" panose="02010600030101010101" pitchFamily="2" charset="-122"/>
            </a:endParaRPr>
          </a:p>
          <a:p>
            <a:pPr marL="800100" lvl="1" indent="-342900">
              <a:lnSpc>
                <a:spcPts val="3000"/>
              </a:lnSpc>
              <a:buClr>
                <a:srgbClr val="C00000"/>
              </a:buClr>
              <a:buFont typeface="Wingdings" panose="05000000000000000000" pitchFamily="2" charset="2"/>
              <a:buChar char="Ø"/>
            </a:pPr>
            <a:r>
              <a:rPr lang="zh-CN" altLang="en-US" sz="2000" b="1" dirty="0">
                <a:solidFill>
                  <a:srgbClr val="000000"/>
                </a:solidFill>
                <a:latin typeface="宋体" panose="02010600030101010101" pitchFamily="2" charset="-122"/>
              </a:rPr>
              <a:t>在参数定义的最后还可以跟</a:t>
            </a:r>
            <a:r>
              <a:rPr lang="en-US" altLang="zh-CN" sz="2000" b="1" dirty="0">
                <a:solidFill>
                  <a:srgbClr val="000000"/>
                </a:solidFill>
              </a:rPr>
              <a:t>VARARG</a:t>
            </a:r>
            <a:r>
              <a:rPr lang="zh-CN" altLang="en-US" sz="2000" b="1" dirty="0">
                <a:solidFill>
                  <a:srgbClr val="000000"/>
                </a:solidFill>
                <a:latin typeface="宋体" panose="02010600030101010101" pitchFamily="2" charset="-122"/>
              </a:rPr>
              <a:t>，表示在已确定的参数后还可以跟多个数量不确定的参数。</a:t>
            </a:r>
            <a:endParaRPr lang="en-US" altLang="zh-CN" sz="2000" b="1" dirty="0">
              <a:solidFill>
                <a:srgbClr val="000000"/>
              </a:solidFill>
              <a:latin typeface="宋体" panose="02010600030101010101" pitchFamily="2" charset="-122"/>
            </a:endParaRPr>
          </a:p>
          <a:p>
            <a:pPr marL="342900" indent="-342900">
              <a:lnSpc>
                <a:spcPts val="3000"/>
              </a:lnSpc>
              <a:buClr>
                <a:srgbClr val="C00000"/>
              </a:buClr>
              <a:buFont typeface="Wingdings" panose="05000000000000000000" pitchFamily="2" charset="2"/>
              <a:buChar char="n"/>
            </a:pPr>
            <a:r>
              <a:rPr lang="zh-CN" altLang="en-US" sz="2200" b="1" dirty="0">
                <a:solidFill>
                  <a:srgbClr val="000000"/>
                </a:solidFill>
                <a:latin typeface="宋体" panose="02010600030101010101" pitchFamily="2" charset="-122"/>
              </a:rPr>
              <a:t>在过程中一般最后执行的是</a:t>
            </a:r>
            <a:r>
              <a:rPr lang="en-US" altLang="zh-CN" sz="2200" b="1" dirty="0">
                <a:solidFill>
                  <a:srgbClr val="FF0000"/>
                </a:solidFill>
                <a:latin typeface="宋体" panose="02010600030101010101" pitchFamily="2" charset="-122"/>
              </a:rPr>
              <a:t>ret</a:t>
            </a:r>
            <a:r>
              <a:rPr lang="zh-CN" altLang="en-US" sz="2200" b="1" dirty="0">
                <a:solidFill>
                  <a:srgbClr val="000000"/>
                </a:solidFill>
                <a:latin typeface="宋体" panose="02010600030101010101" pitchFamily="2" charset="-122"/>
              </a:rPr>
              <a:t>指令，它控制程序返回调用该过程的上一级程序。</a:t>
            </a:r>
            <a:endParaRPr lang="en-US" altLang="zh-CN" sz="2200" b="1" dirty="0">
              <a:solidFill>
                <a:srgbClr val="000000"/>
              </a:solidFill>
              <a:latin typeface="宋体" panose="02010600030101010101" pitchFamily="2" charset="-122"/>
            </a:endParaRPr>
          </a:p>
          <a:p>
            <a:pPr marL="342900" indent="-342900">
              <a:lnSpc>
                <a:spcPts val="3000"/>
              </a:lnSpc>
              <a:buClr>
                <a:srgbClr val="C00000"/>
              </a:buClr>
              <a:buFont typeface="Wingdings" panose="05000000000000000000" pitchFamily="2" charset="2"/>
              <a:buChar char="n"/>
            </a:pPr>
            <a:r>
              <a:rPr lang="zh-CN" altLang="en-US" sz="2200" b="1" dirty="0">
                <a:solidFill>
                  <a:srgbClr val="000000"/>
                </a:solidFill>
                <a:latin typeface="宋体" panose="02010600030101010101" pitchFamily="2" charset="-122"/>
              </a:rPr>
              <a:t>如果是用户主程序，由于最后要执行返回操作系统的</a:t>
            </a:r>
            <a:r>
              <a:rPr lang="en-US" altLang="zh-CN" sz="2200" b="1" dirty="0">
                <a:solidFill>
                  <a:srgbClr val="000000"/>
                </a:solidFill>
                <a:latin typeface="宋体" panose="02010600030101010101" pitchFamily="2" charset="-122"/>
              </a:rPr>
              <a:t>API</a:t>
            </a:r>
            <a:r>
              <a:rPr lang="zh-CN" altLang="en-US" sz="2200" b="1" dirty="0">
                <a:solidFill>
                  <a:srgbClr val="000000"/>
                </a:solidFill>
                <a:latin typeface="宋体" panose="02010600030101010101" pitchFamily="2" charset="-122"/>
              </a:rPr>
              <a:t>函数</a:t>
            </a:r>
            <a:r>
              <a:rPr lang="en-US" altLang="zh-CN" sz="2200" b="1" dirty="0" err="1">
                <a:solidFill>
                  <a:srgbClr val="000000"/>
                </a:solidFill>
                <a:latin typeface="宋体" panose="02010600030101010101" pitchFamily="2" charset="-122"/>
              </a:rPr>
              <a:t>ExitProcess</a:t>
            </a:r>
            <a:r>
              <a:rPr lang="zh-CN" altLang="en-US" sz="2200" b="1" dirty="0">
                <a:solidFill>
                  <a:srgbClr val="000000"/>
                </a:solidFill>
                <a:latin typeface="宋体" panose="02010600030101010101" pitchFamily="2" charset="-122"/>
              </a:rPr>
              <a:t>，故不需要</a:t>
            </a:r>
            <a:r>
              <a:rPr lang="en-US" altLang="zh-CN" sz="2200" b="1" dirty="0">
                <a:solidFill>
                  <a:srgbClr val="000000"/>
                </a:solidFill>
                <a:latin typeface="宋体" panose="02010600030101010101" pitchFamily="2" charset="-122"/>
              </a:rPr>
              <a:t>ret</a:t>
            </a:r>
            <a:r>
              <a:rPr lang="zh-CN" altLang="en-US" sz="2200" b="1" dirty="0">
                <a:solidFill>
                  <a:srgbClr val="000000"/>
                </a:solidFill>
                <a:latin typeface="宋体" panose="02010600030101010101" pitchFamily="2" charset="-122"/>
              </a:rPr>
              <a:t>指令。</a:t>
            </a:r>
            <a:endParaRPr lang="zh-CN" altLang="en-US" sz="2200" b="1" dirty="0">
              <a:solidFill>
                <a:schemeClr val="bg2"/>
              </a:solidFill>
            </a:endParaRPr>
          </a:p>
        </p:txBody>
      </p:sp>
      <p:sp>
        <p:nvSpPr>
          <p:cNvPr id="3" name="灯片编号占位符 3"/>
          <p:cNvSpPr txBox="1">
            <a:spLocks noGrp="1" noChangeArrowheads="1"/>
          </p:cNvSpPr>
          <p:nvPr/>
        </p:nvSpPr>
        <p:spPr bwMode="auto">
          <a:xfrm>
            <a:off x="8453798" y="6331015"/>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E76A587E-BC78-449C-A072-180A847113FD}" type="slidenum">
              <a:rPr lang="en-US" altLang="zh-CN" sz="1400">
                <a:solidFill>
                  <a:schemeClr val="bg2"/>
                </a:solidFill>
              </a:rPr>
              <a:pPr algn="r" eaLnBrk="1" hangingPunct="1"/>
              <a:t>54</a:t>
            </a:fld>
            <a:endParaRPr lang="en-US" altLang="zh-CN" sz="1400" dirty="0">
              <a:solidFill>
                <a:schemeClr val="bg2"/>
              </a:solidFill>
            </a:endParaRPr>
          </a:p>
        </p:txBody>
      </p:sp>
    </p:spTree>
    <p:extLst>
      <p:ext uri="{BB962C8B-B14F-4D97-AF65-F5344CB8AC3E}">
        <p14:creationId xmlns:p14="http://schemas.microsoft.com/office/powerpoint/2010/main" val="1967062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down)">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down)">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down)">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55</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0419" name="Rectangle 2"/>
          <p:cNvSpPr>
            <a:spLocks noChangeArrowheads="1"/>
          </p:cNvSpPr>
          <p:nvPr/>
        </p:nvSpPr>
        <p:spPr bwMode="auto">
          <a:xfrm>
            <a:off x="1547664" y="620688"/>
            <a:ext cx="6070893" cy="5847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3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4.6  win32</a:t>
            </a:r>
            <a:r>
              <a:rPr kumimoji="0" lang="zh-CN" altLang="en-US" sz="3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汇编语言源程序的结构</a:t>
            </a:r>
          </a:p>
        </p:txBody>
      </p:sp>
      <p:sp>
        <p:nvSpPr>
          <p:cNvPr id="60420" name="Rectangle 3"/>
          <p:cNvSpPr>
            <a:spLocks noChangeArrowheads="1"/>
          </p:cNvSpPr>
          <p:nvPr/>
        </p:nvSpPr>
        <p:spPr bwMode="auto">
          <a:xfrm>
            <a:off x="899592" y="1417638"/>
            <a:ext cx="7736971" cy="5078313"/>
          </a:xfrm>
          <a:prstGeom prst="rect">
            <a:avLst/>
          </a:prstGeom>
          <a:noFill/>
          <a:ln w="28575"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早期的</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8086/8088</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为了实现数据和代码的安全，将内存按逻辑段进行管理和使用，不同的逻辑段用来存放不同目的的内容。</a:t>
            </a:r>
            <a:endPar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IA-32</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中提供了保护模式，数据和代码的安全性得到了保障，在程序设计时仍然延续了分段思想，但是对逻辑段的管理和使用有了很大的变化。段的定义也大大简化。</a:t>
            </a:r>
            <a:endPar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我们将只介绍</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位模式下的段结构定义，有关</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16</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位模式的介绍请参考相应的</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PPT</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资料。</a:t>
            </a:r>
          </a:p>
        </p:txBody>
      </p:sp>
    </p:spTree>
    <p:extLst>
      <p:ext uri="{BB962C8B-B14F-4D97-AF65-F5344CB8AC3E}">
        <p14:creationId xmlns:p14="http://schemas.microsoft.com/office/powerpoint/2010/main" val="22727605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0-#ppt_w/2"/>
                                          </p:val>
                                        </p:tav>
                                        <p:tav tm="100000">
                                          <p:val>
                                            <p:strVal val="#ppt_x"/>
                                          </p:val>
                                        </p:tav>
                                      </p:tavLst>
                                    </p:anim>
                                    <p:anim calcmode="lin" valueType="num">
                                      <p:cBhvr additive="base">
                                        <p:cTn id="8"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2000"/>
                                  </p:stCondLst>
                                  <p:childTnLst>
                                    <p:set>
                                      <p:cBhvr>
                                        <p:cTn id="12" dur="1" fill="hold">
                                          <p:stCondLst>
                                            <p:cond delay="0"/>
                                          </p:stCondLst>
                                        </p:cTn>
                                        <p:tgtEl>
                                          <p:spTgt spid="60420">
                                            <p:txEl>
                                              <p:pRg st="0" end="0"/>
                                            </p:txEl>
                                          </p:spTgt>
                                        </p:tgtEl>
                                        <p:attrNameLst>
                                          <p:attrName>style.visibility</p:attrName>
                                        </p:attrNameLst>
                                      </p:cBhvr>
                                      <p:to>
                                        <p:strVal val="visible"/>
                                      </p:to>
                                    </p:set>
                                    <p:animEffect transition="in" filter="blinds(vertical)">
                                      <p:cBhvr>
                                        <p:cTn id="13" dur="500"/>
                                        <p:tgtEl>
                                          <p:spTgt spid="604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2000"/>
                                  </p:stCondLst>
                                  <p:childTnLst>
                                    <p:set>
                                      <p:cBhvr>
                                        <p:cTn id="17" dur="1" fill="hold">
                                          <p:stCondLst>
                                            <p:cond delay="0"/>
                                          </p:stCondLst>
                                        </p:cTn>
                                        <p:tgtEl>
                                          <p:spTgt spid="60420">
                                            <p:txEl>
                                              <p:pRg st="1" end="1"/>
                                            </p:txEl>
                                          </p:spTgt>
                                        </p:tgtEl>
                                        <p:attrNameLst>
                                          <p:attrName>style.visibility</p:attrName>
                                        </p:attrNameLst>
                                      </p:cBhvr>
                                      <p:to>
                                        <p:strVal val="visible"/>
                                      </p:to>
                                    </p:set>
                                    <p:animEffect transition="in" filter="blinds(vertical)">
                                      <p:cBhvr>
                                        <p:cTn id="18" dur="500"/>
                                        <p:tgtEl>
                                          <p:spTgt spid="604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2000"/>
                                  </p:stCondLst>
                                  <p:childTnLst>
                                    <p:set>
                                      <p:cBhvr>
                                        <p:cTn id="22" dur="1" fill="hold">
                                          <p:stCondLst>
                                            <p:cond delay="0"/>
                                          </p:stCondLst>
                                        </p:cTn>
                                        <p:tgtEl>
                                          <p:spTgt spid="60420">
                                            <p:txEl>
                                              <p:pRg st="2" end="2"/>
                                            </p:txEl>
                                          </p:spTgt>
                                        </p:tgtEl>
                                        <p:attrNameLst>
                                          <p:attrName>style.visibility</p:attrName>
                                        </p:attrNameLst>
                                      </p:cBhvr>
                                      <p:to>
                                        <p:strVal val="visible"/>
                                      </p:to>
                                    </p:set>
                                    <p:animEffect transition="in" filter="blinds(vertical)">
                                      <p:cBhvr>
                                        <p:cTn id="23" dur="500"/>
                                        <p:tgtEl>
                                          <p:spTgt spid="604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autoUpdateAnimBg="0"/>
      <p:bldP spid="60420"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16632"/>
            <a:ext cx="3888432"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先来看一个加法程序</a:t>
            </a:r>
          </a:p>
        </p:txBody>
      </p:sp>
      <p:sp>
        <p:nvSpPr>
          <p:cNvPr id="3" name="文本框 2"/>
          <p:cNvSpPr txBox="1"/>
          <p:nvPr/>
        </p:nvSpPr>
        <p:spPr>
          <a:xfrm>
            <a:off x="611560" y="578297"/>
            <a:ext cx="8208912" cy="563231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三个数据相加程序</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.386</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.model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flat,stdcall</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ExitProcess</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PROTO,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dwExitCode:DWORD</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.data</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firstval</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20002000h</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secondval</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11111111h</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thirdval</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22222222h</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sum	    DWORD 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.code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main PROC</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firstval</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add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eax,secondval</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add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eax,thirdval</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sum,eax</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INVOKE ExitProcess,0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main   ENDP</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END   main</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 name="文本框 3"/>
          <p:cNvSpPr txBox="1"/>
          <p:nvPr/>
        </p:nvSpPr>
        <p:spPr>
          <a:xfrm>
            <a:off x="467544" y="6210608"/>
            <a:ext cx="8568952" cy="4587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66FF"/>
                </a:solidFill>
                <a:effectLst/>
                <a:uLnTx/>
                <a:uFillTx/>
                <a:latin typeface="Times New Roman" pitchFamily="18" charset="0"/>
                <a:ea typeface="宋体" pitchFamily="2" charset="-122"/>
                <a:cs typeface="+mn-cs"/>
              </a:rPr>
              <a:t>该程序实现对内存中三个数据相加，然后再存入内存。</a:t>
            </a:r>
          </a:p>
        </p:txBody>
      </p:sp>
      <p:sp>
        <p:nvSpPr>
          <p:cNvPr id="5"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56</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743218168"/>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9632" y="116632"/>
            <a:ext cx="4824536" cy="461665"/>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Win32</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汇编语言源程序一般框架</a:t>
            </a:r>
          </a:p>
        </p:txBody>
      </p:sp>
      <p:sp>
        <p:nvSpPr>
          <p:cNvPr id="3" name="矩形 2"/>
          <p:cNvSpPr/>
          <p:nvPr/>
        </p:nvSpPr>
        <p:spPr>
          <a:xfrm>
            <a:off x="971600" y="578297"/>
            <a:ext cx="4572000" cy="6247864"/>
          </a:xfrm>
          <a:prstGeom prst="rect">
            <a:avLst/>
          </a:prstGeom>
        </p:spPr>
        <p:txBody>
          <a:bodyPr>
            <a:spAutoFit/>
          </a:bodyPr>
          <a:lstStyle/>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.386</a:t>
            </a:r>
            <a:endPar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.MODEL </a:t>
            </a:r>
            <a:r>
              <a:rPr kumimoji="0" lang="en-US" altLang="zh-CN" sz="2000" b="1" i="0" u="none" strike="noStrike" kern="1200" cap="none" spc="0" normalizeH="0" baseline="0" noProof="0" dirty="0" err="1">
                <a:ln>
                  <a:noFill/>
                </a:ln>
                <a:solidFill>
                  <a:srgbClr val="000000"/>
                </a:solidFill>
                <a:effectLst/>
                <a:uLnTx/>
                <a:uFillTx/>
                <a:latin typeface="Courier"/>
                <a:ea typeface="宋体" pitchFamily="2" charset="-122"/>
                <a:cs typeface="+mn-cs"/>
              </a:rPr>
              <a:t>flat,stdcall</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OPTION</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a:t>
            </a:r>
            <a:r>
              <a:rPr kumimoji="0" lang="en-US" altLang="zh-CN" sz="2000" b="1" i="0" u="none" strike="noStrike" kern="1200" cap="none" spc="0" normalizeH="0" baseline="0" noProof="0" dirty="0" err="1">
                <a:ln>
                  <a:noFill/>
                </a:ln>
                <a:solidFill>
                  <a:srgbClr val="000000"/>
                </a:solidFill>
                <a:effectLst/>
                <a:uLnTx/>
                <a:uFillTx/>
                <a:latin typeface="Courier"/>
                <a:ea typeface="宋体" pitchFamily="2" charset="-122"/>
                <a:cs typeface="+mn-cs"/>
              </a:rPr>
              <a:t>casemap:none</a:t>
            </a:r>
            <a:endPar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&lt;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一些</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include</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语句</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&gt;</a:t>
            </a: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tab pos="1308100" algn="l"/>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INCLUDE</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user32.inc</a:t>
            </a: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tab pos="1308100" algn="l"/>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INCLUDE</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kernel32.inc</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tab pos="1308100" algn="l"/>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INCLUDELIB</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user32.lib</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tab pos="1308100" algn="l"/>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INCLUDELIB</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kernel32.lib</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.STACK </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堆栈段的大小</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.DATA</a:t>
            </a:r>
            <a:endPar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&lt;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一些初始化过的变量定义</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&gt;</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.DATA?</a:t>
            </a:r>
            <a:endPar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&lt;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一些没有初始化过的变量定义</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&gt;</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.CONST</a:t>
            </a:r>
            <a:endPar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&lt;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一些常量定义</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&gt;</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.CODE</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70C0"/>
                </a:solidFill>
                <a:effectLst/>
                <a:uLnTx/>
                <a:uFillTx/>
                <a:latin typeface="Courier"/>
                <a:ea typeface="宋体" pitchFamily="2" charset="-122"/>
                <a:cs typeface="+mn-cs"/>
              </a:rPr>
              <a:t>main</a:t>
            </a:r>
            <a:r>
              <a:rPr kumimoji="0" lang="zh-CN" altLang="en-US" sz="2000" b="1" i="0" u="none" strike="noStrike" kern="1200" cap="none" spc="0" normalizeH="0" baseline="0" noProof="0" dirty="0">
                <a:ln>
                  <a:noFill/>
                </a:ln>
                <a:solidFill>
                  <a:srgbClr val="000000"/>
                </a:solidFill>
                <a:effectLst/>
                <a:uLnTx/>
                <a:uFillTx/>
                <a:latin typeface="Courier"/>
                <a:ea typeface="宋体" pitchFamily="2" charset="-122"/>
                <a:cs typeface="+mn-cs"/>
              </a:rPr>
              <a:t> </a:t>
            </a: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PROC</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Courier"/>
                <a:ea typeface="宋体" pitchFamily="2" charset="-122"/>
                <a:cs typeface="+mn-cs"/>
              </a:rPr>
              <a:t>     </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&lt;</a:t>
            </a:r>
            <a:r>
              <a:rPr kumimoji="0" lang="zh-CN" altLang="en-US" sz="20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其他语句</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&gt;</a:t>
            </a: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mian</a:t>
            </a: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ENDP</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Courier"/>
                <a:ea typeface="宋体" pitchFamily="2" charset="-122"/>
                <a:cs typeface="+mn-cs"/>
              </a:rPr>
              <a:t>END</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 </a:t>
            </a:r>
            <a:r>
              <a:rPr kumimoji="0" lang="en-US" altLang="zh-CN" sz="2000" b="1" i="0" u="none" strike="noStrike" kern="1200" cap="none" spc="0" normalizeH="0" baseline="0" noProof="0" dirty="0">
                <a:ln>
                  <a:noFill/>
                </a:ln>
                <a:solidFill>
                  <a:srgbClr val="0070C0"/>
                </a:solidFill>
                <a:effectLst/>
                <a:uLnTx/>
                <a:uFillTx/>
                <a:latin typeface="宋体" panose="02010600030101010101" pitchFamily="2" charset="-122"/>
                <a:ea typeface="宋体" pitchFamily="2" charset="-122"/>
                <a:cs typeface="+mn-cs"/>
              </a:rPr>
              <a:t>main</a:t>
            </a:r>
            <a:endParaRPr kumimoji="0" lang="zh-CN" altLang="en-US"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mn-cs"/>
            </a:endParaRPr>
          </a:p>
        </p:txBody>
      </p:sp>
      <p:sp>
        <p:nvSpPr>
          <p:cNvPr id="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57</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793855817"/>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948" y="534846"/>
            <a:ext cx="7920880" cy="1646605"/>
          </a:xfrm>
          <a:prstGeom prst="rect">
            <a:avLst/>
          </a:prstGeom>
        </p:spPr>
        <p:txBody>
          <a:bodyPr wrap="square">
            <a:spAutoFit/>
          </a:bodyPr>
          <a:lstStyle/>
          <a:p>
            <a:pPr marL="0" marR="0" lvl="0" indent="266700" algn="l" defTabSz="914400" rtl="0" eaLnBrk="0" fontAlgn="auto" latinLnBrk="0" hangingPunct="0">
              <a:lnSpc>
                <a:spcPct val="10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程序的开始部分是模式和源程序格式的定义语句：</a:t>
            </a:r>
            <a:endPar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Courier"/>
                <a:ea typeface="宋体" pitchFamily="2" charset="-122"/>
                <a:cs typeface="+mn-cs"/>
              </a:rPr>
              <a:t>	</a:t>
            </a:r>
            <a:r>
              <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rPr>
              <a:t>.386</a:t>
            </a:r>
            <a:endPar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Courier"/>
                <a:ea typeface="宋体" pitchFamily="2" charset="-122"/>
                <a:cs typeface="+mn-cs"/>
              </a:rPr>
              <a:t>	</a:t>
            </a:r>
            <a:r>
              <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rPr>
              <a:t>.MODEL </a:t>
            </a:r>
            <a:r>
              <a:rPr kumimoji="0" lang="en-US" altLang="zh-CN" sz="2400" b="1" i="0" u="none" strike="noStrike" kern="0" cap="none" spc="0" normalizeH="0" baseline="0" noProof="0" dirty="0" err="1">
                <a:ln>
                  <a:noFill/>
                </a:ln>
                <a:solidFill>
                  <a:srgbClr val="000000"/>
                </a:solidFill>
                <a:effectLst/>
                <a:uLnTx/>
                <a:uFillTx/>
                <a:latin typeface="Courier"/>
                <a:ea typeface="宋体" pitchFamily="2" charset="-122"/>
                <a:cs typeface="+mn-cs"/>
              </a:rPr>
              <a:t>flat,stdcall</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rPr>
              <a:t>	OPTION </a:t>
            </a:r>
            <a:r>
              <a:rPr kumimoji="0" lang="en-US" altLang="zh-CN" sz="2400" b="1" i="0" u="none" strike="noStrike" kern="0" cap="none" spc="0" normalizeH="0" baseline="0" noProof="0" dirty="0" err="1">
                <a:ln>
                  <a:noFill/>
                </a:ln>
                <a:solidFill>
                  <a:srgbClr val="000000"/>
                </a:solidFill>
                <a:effectLst/>
                <a:uLnTx/>
                <a:uFillTx/>
                <a:latin typeface="Courier"/>
                <a:ea typeface="宋体" pitchFamily="2" charset="-122"/>
                <a:cs typeface="+mn-cs"/>
              </a:rPr>
              <a:t>casemap:none</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7" name="Text Box 2"/>
          <p:cNvSpPr txBox="1">
            <a:spLocks noChangeArrowheads="1"/>
          </p:cNvSpPr>
          <p:nvPr/>
        </p:nvSpPr>
        <p:spPr bwMode="auto">
          <a:xfrm>
            <a:off x="107504" y="3068960"/>
            <a:ext cx="9036496"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auto" latinLnBrk="0" hangingPunct="0">
              <a:lnSpc>
                <a:spcPts val="3500"/>
              </a:lnSpc>
              <a:spcBef>
                <a:spcPct val="0"/>
              </a:spcBef>
              <a:spcAft>
                <a:spcPts val="0"/>
              </a:spcAft>
              <a:buClrTx/>
              <a:buSzTx/>
              <a:buFontTx/>
              <a:buNone/>
              <a:tabLst/>
              <a:defRPr/>
            </a:pPr>
            <a:r>
              <a:rPr kumimoji="0" lang="pt-BR"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.8086</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只允许</a:t>
            </a:r>
            <a:r>
              <a:rPr kumimoji="0" lang="pt-BR"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8086/8088</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指令集。</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现在的</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VS</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环境下已不支持</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auto" latinLnBrk="0" hangingPunct="0">
              <a:lnSpc>
                <a:spcPts val="3500"/>
              </a:lnSpc>
              <a:spcBef>
                <a:spcPct val="0"/>
              </a:spcBef>
              <a:spcAft>
                <a:spcPts val="0"/>
              </a:spcAft>
              <a:buClrTx/>
              <a:buSzTx/>
              <a:buFontTx/>
              <a:buNone/>
              <a:tabLst/>
              <a:defRPr/>
            </a:pPr>
            <a:r>
              <a:rPr kumimoji="0" lang="pt-BR"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.386</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允许</a:t>
            </a:r>
            <a:r>
              <a:rPr kumimoji="0" lang="pt-BR"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80386</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及之前的非特权指令集，不支持之后新增的指令</a:t>
            </a:r>
          </a:p>
          <a:p>
            <a:pPr marL="0" marR="0" lvl="0" indent="0" algn="l" defTabSz="914400" rtl="0" eaLnBrk="0" fontAlgn="auto" latinLnBrk="0" hangingPunct="0">
              <a:lnSpc>
                <a:spcPts val="3500"/>
              </a:lnSpc>
              <a:spcBef>
                <a:spcPct val="0"/>
              </a:spcBef>
              <a:spcAft>
                <a:spcPts val="0"/>
              </a:spcAft>
              <a:buClrTx/>
              <a:buSzTx/>
              <a:buFontTx/>
              <a:buNone/>
              <a:tabLst/>
              <a:defRPr/>
            </a:pPr>
            <a:r>
              <a:rPr kumimoji="0" lang="pt-BR"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.386P</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允许</a:t>
            </a:r>
            <a:r>
              <a:rPr kumimoji="0" lang="pt-BR"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80386</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及之前的全部指令（含特权指令），不支持之后新增的指令。</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ts val="3500"/>
              </a:lnSpc>
              <a:spcBef>
                <a:spcPct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.586:</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允许</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Pentium</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及之前的非特权指令集，不支持之后新增的指令</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ts val="3500"/>
              </a:lnSpc>
              <a:spcBef>
                <a:spcPct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.586P:</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允许</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Pentium</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及之前的全部指令集，不支持之后新增的指令</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ts val="3500"/>
              </a:lnSpc>
              <a:spcBef>
                <a:spcPct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mmx:</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扩充了</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MMX</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指令集</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auto" latinLnBrk="0" hangingPunct="0">
              <a:lnSpc>
                <a:spcPts val="3500"/>
              </a:lnSpc>
              <a:spcBef>
                <a:spcPct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8" name="矩形 7"/>
          <p:cNvSpPr/>
          <p:nvPr/>
        </p:nvSpPr>
        <p:spPr>
          <a:xfrm>
            <a:off x="52614" y="2163540"/>
            <a:ext cx="5990743" cy="461665"/>
          </a:xfrm>
          <a:prstGeom prst="rect">
            <a:avLst/>
          </a:prstGeom>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.386----</a:t>
            </a:r>
            <a:r>
              <a:rPr kumimoji="0" lang="zh-CN" altLang="en-US" sz="2400" b="1" i="0" u="none" strike="noStrike" kern="0" cap="none" spc="0" normalizeH="0" baseline="0" noProof="0" dirty="0">
                <a:ln>
                  <a:noFill/>
                </a:ln>
                <a:solidFill>
                  <a:srgbClr val="C00000"/>
                </a:solidFill>
                <a:effectLst/>
                <a:uLnTx/>
                <a:uFillTx/>
                <a:latin typeface="Courier"/>
                <a:ea typeface="宋体" pitchFamily="2" charset="-122"/>
                <a:cs typeface="+mn-cs"/>
              </a:rPr>
              <a:t>该伪指令用来指定允许的指令集</a:t>
            </a:r>
            <a:endPar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
        <p:nvSpPr>
          <p:cNvPr id="9" name="文本框 8"/>
          <p:cNvSpPr txBox="1"/>
          <p:nvPr/>
        </p:nvSpPr>
        <p:spPr>
          <a:xfrm>
            <a:off x="125254" y="2625205"/>
            <a:ext cx="5814897" cy="461665"/>
          </a:xfrm>
          <a:prstGeom prst="rect">
            <a:avLst/>
          </a:prstGeom>
          <a:noFill/>
        </p:spPr>
        <p:txBody>
          <a:bodyPr wrap="square" rtlCol="0">
            <a:spAutoFit/>
          </a:bodyPr>
          <a:lstStyle/>
          <a:p>
            <a:pPr marL="0" marR="0" lvl="0" indent="0" algn="l" defTabSz="914400" rtl="0" eaLnBrk="0" fontAlgn="auto" latinLnBrk="0" hangingPunct="0">
              <a:lnSpc>
                <a:spcPct val="100000"/>
              </a:lnSpc>
              <a:spcBef>
                <a:spcPts val="0"/>
              </a:spcBef>
              <a:spcAft>
                <a:spcPts val="0"/>
              </a:spcAft>
              <a:buClr>
                <a:srgbClr val="C00000"/>
              </a:buClr>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可以是指定的指令集定义伪指令有：</a:t>
            </a:r>
          </a:p>
        </p:txBody>
      </p:sp>
      <p:sp>
        <p:nvSpPr>
          <p:cNvPr id="1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58</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1" name="文本框 10"/>
          <p:cNvSpPr txBox="1"/>
          <p:nvPr/>
        </p:nvSpPr>
        <p:spPr>
          <a:xfrm>
            <a:off x="827584" y="44624"/>
            <a:ext cx="3312368" cy="461665"/>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一、模式与格式定义</a:t>
            </a:r>
          </a:p>
        </p:txBody>
      </p:sp>
    </p:spTree>
    <p:extLst>
      <p:ext uri="{BB962C8B-B14F-4D97-AF65-F5344CB8AC3E}">
        <p14:creationId xmlns:p14="http://schemas.microsoft.com/office/powerpoint/2010/main" val="2191346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035574163"/>
              </p:ext>
            </p:extLst>
          </p:nvPr>
        </p:nvGraphicFramePr>
        <p:xfrm>
          <a:off x="107504" y="1063289"/>
          <a:ext cx="9036496" cy="2743200"/>
        </p:xfrm>
        <a:graphic>
          <a:graphicData uri="http://schemas.openxmlformats.org/drawingml/2006/table">
            <a:tbl>
              <a:tblPr/>
              <a:tblGrid>
                <a:gridCol w="1296144">
                  <a:extLst>
                    <a:ext uri="{9D8B030D-6E8A-4147-A177-3AD203B41FA5}">
                      <a16:colId xmlns:a16="http://schemas.microsoft.com/office/drawing/2014/main" val="1228647523"/>
                    </a:ext>
                  </a:extLst>
                </a:gridCol>
                <a:gridCol w="7740352">
                  <a:extLst>
                    <a:ext uri="{9D8B030D-6E8A-4147-A177-3AD203B41FA5}">
                      <a16:colId xmlns:a16="http://schemas.microsoft.com/office/drawing/2014/main" val="1033901028"/>
                    </a:ext>
                  </a:extLst>
                </a:gridCol>
              </a:tblGrid>
              <a:tr h="0">
                <a:tc gridSpan="2">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endParaRPr lang="zh-CN" altLang="en-US" sz="2000" b="1">
                        <a:solidFill>
                          <a:srgbClr val="002060"/>
                        </a:solidFill>
                      </a:endParaRPr>
                    </a:p>
                  </a:txBody>
                  <a:tcPr marL="0" marR="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xBody>
                    <a:bodyPr/>
                    <a:lstStyle/>
                    <a:p>
                      <a:endParaRPr lang="zh-CN" altLang="en-US"/>
                    </a:p>
                  </a:txBody>
                  <a:tcPr/>
                </a:tc>
                <a:extLst>
                  <a:ext uri="{0D108BD9-81ED-4DB2-BD59-A6C34878D82A}">
                    <a16:rowId xmlns:a16="http://schemas.microsoft.com/office/drawing/2014/main" val="1861759654"/>
                  </a:ext>
                </a:extLst>
              </a:tr>
              <a:tr h="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内存模式</a:t>
                      </a:r>
                      <a:endParaRPr lang="zh-CN" altLang="en-US" sz="2000" b="1" dirty="0">
                        <a:solidFill>
                          <a:srgbClr val="002060"/>
                        </a:solidFill>
                        <a:effectLst/>
                      </a:endParaRPr>
                    </a:p>
                  </a:txBody>
                  <a:tcPr marL="0" marR="0" marT="0" marB="0"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内</a:t>
                      </a:r>
                      <a:r>
                        <a:rPr lang="zh-CN" altLang="en-US" sz="2000" b="1" dirty="0">
                          <a:solidFill>
                            <a:srgbClr val="002060"/>
                          </a:solidFill>
                          <a:effectLst/>
                        </a:rPr>
                        <a:t> </a:t>
                      </a:r>
                      <a:r>
                        <a:rPr lang="zh-CN" altLang="en-US" sz="2000" b="1" dirty="0">
                          <a:solidFill>
                            <a:srgbClr val="002060"/>
                          </a:solidFill>
                          <a:effectLst/>
                          <a:latin typeface="宋体" panose="02010600030101010101" pitchFamily="2" charset="-122"/>
                          <a:ea typeface="宋体" panose="02010600030101010101" pitchFamily="2" charset="-122"/>
                        </a:rPr>
                        <a:t>存</a:t>
                      </a:r>
                      <a:r>
                        <a:rPr lang="zh-CN" altLang="en-US" sz="2000" b="1" dirty="0">
                          <a:solidFill>
                            <a:srgbClr val="002060"/>
                          </a:solidFill>
                          <a:effectLst/>
                        </a:rPr>
                        <a:t> </a:t>
                      </a:r>
                      <a:r>
                        <a:rPr lang="zh-CN" altLang="en-US" sz="2000" b="1" dirty="0">
                          <a:solidFill>
                            <a:srgbClr val="002060"/>
                          </a:solidFill>
                          <a:effectLst/>
                          <a:latin typeface="宋体" panose="02010600030101010101" pitchFamily="2" charset="-122"/>
                          <a:ea typeface="宋体" panose="02010600030101010101" pitchFamily="2" charset="-122"/>
                        </a:rPr>
                        <a:t>使</a:t>
                      </a:r>
                      <a:r>
                        <a:rPr lang="zh-CN" altLang="en-US" sz="2000" b="1" dirty="0">
                          <a:solidFill>
                            <a:srgbClr val="002060"/>
                          </a:solidFill>
                          <a:effectLst/>
                        </a:rPr>
                        <a:t> </a:t>
                      </a:r>
                      <a:r>
                        <a:rPr lang="zh-CN" altLang="en-US" sz="2000" b="1" dirty="0">
                          <a:solidFill>
                            <a:srgbClr val="002060"/>
                          </a:solidFill>
                          <a:effectLst/>
                          <a:latin typeface="宋体" panose="02010600030101010101" pitchFamily="2" charset="-122"/>
                          <a:ea typeface="宋体" panose="02010600030101010101" pitchFamily="2" charset="-122"/>
                        </a:rPr>
                        <a:t>用</a:t>
                      </a:r>
                      <a:r>
                        <a:rPr lang="zh-CN" altLang="en-US" sz="2000" b="1" dirty="0">
                          <a:solidFill>
                            <a:srgbClr val="002060"/>
                          </a:solidFill>
                          <a:effectLst/>
                        </a:rPr>
                        <a:t> </a:t>
                      </a:r>
                      <a:r>
                        <a:rPr lang="zh-CN" altLang="en-US" sz="2000" b="1" dirty="0">
                          <a:solidFill>
                            <a:srgbClr val="002060"/>
                          </a:solidFill>
                          <a:effectLst/>
                          <a:latin typeface="宋体" panose="02010600030101010101" pitchFamily="2" charset="-122"/>
                          <a:ea typeface="宋体" panose="02010600030101010101" pitchFamily="2" charset="-122"/>
                        </a:rPr>
                        <a:t>方</a:t>
                      </a:r>
                      <a:r>
                        <a:rPr lang="zh-CN" altLang="en-US" sz="2000" b="1" dirty="0">
                          <a:solidFill>
                            <a:srgbClr val="002060"/>
                          </a:solidFill>
                          <a:effectLst/>
                        </a:rPr>
                        <a:t> </a:t>
                      </a:r>
                      <a:r>
                        <a:rPr lang="zh-CN" altLang="en-US" sz="2000" b="1" dirty="0">
                          <a:solidFill>
                            <a:srgbClr val="002060"/>
                          </a:solidFill>
                          <a:effectLst/>
                          <a:latin typeface="宋体" panose="02010600030101010101" pitchFamily="2" charset="-122"/>
                          <a:ea typeface="宋体" panose="02010600030101010101" pitchFamily="2" charset="-122"/>
                        </a:rPr>
                        <a:t>式</a:t>
                      </a:r>
                      <a:endParaRPr lang="zh-CN" altLang="en-US" sz="2000" b="1" dirty="0">
                        <a:solidFill>
                          <a:srgbClr val="002060"/>
                        </a:solidFill>
                        <a:effectLst/>
                      </a:endParaRPr>
                    </a:p>
                  </a:txBody>
                  <a:tcPr marL="0" marR="0" marT="0" marB="0" anchor="ctr">
                    <a:lnL w="12700" cap="flat" cmpd="sng" algn="ctr">
                      <a:solidFill>
                        <a:srgbClr val="E6E6E6"/>
                      </a:solidFill>
                      <a:prstDash val="solid"/>
                      <a:round/>
                      <a:headEnd type="none" w="med" len="med"/>
                      <a:tailEnd type="none" w="med" len="med"/>
                    </a:lnL>
                    <a:lnR w="12700" cap="flat" cmpd="sng" algn="ctr">
                      <a:solidFill>
                        <a:srgbClr val="E6E6E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680301923"/>
                  </a:ext>
                </a:extLst>
              </a:tr>
              <a:tr h="125095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spcAft>
                          <a:spcPts val="0"/>
                        </a:spcAft>
                      </a:pPr>
                      <a:r>
                        <a:rPr lang="en-US" sz="2000" b="1" dirty="0">
                          <a:solidFill>
                            <a:srgbClr val="002060"/>
                          </a:solidFill>
                          <a:effectLst/>
                        </a:rPr>
                        <a:t>tiny</a:t>
                      </a:r>
                    </a:p>
                    <a:p>
                      <a:pPr>
                        <a:spcAft>
                          <a:spcPts val="0"/>
                        </a:spcAft>
                      </a:pPr>
                      <a:r>
                        <a:rPr lang="en-US" sz="2000" b="1" dirty="0">
                          <a:solidFill>
                            <a:srgbClr val="002060"/>
                          </a:solidFill>
                          <a:effectLst/>
                        </a:rPr>
                        <a:t>small</a:t>
                      </a:r>
                    </a:p>
                    <a:p>
                      <a:pPr>
                        <a:spcAft>
                          <a:spcPts val="0"/>
                        </a:spcAft>
                      </a:pPr>
                      <a:r>
                        <a:rPr lang="en-US" sz="2000" b="1" dirty="0">
                          <a:solidFill>
                            <a:srgbClr val="002060"/>
                          </a:solidFill>
                          <a:effectLst/>
                        </a:rPr>
                        <a:t>medium</a:t>
                      </a:r>
                    </a:p>
                    <a:p>
                      <a:pPr>
                        <a:spcAft>
                          <a:spcPts val="0"/>
                        </a:spcAft>
                      </a:pPr>
                      <a:r>
                        <a:rPr lang="en-US" sz="2000" b="1" dirty="0">
                          <a:solidFill>
                            <a:srgbClr val="002060"/>
                          </a:solidFill>
                          <a:effectLst/>
                        </a:rPr>
                        <a:t>compact</a:t>
                      </a:r>
                    </a:p>
                    <a:p>
                      <a:pPr>
                        <a:spcAft>
                          <a:spcPts val="0"/>
                        </a:spcAft>
                      </a:pPr>
                      <a:r>
                        <a:rPr lang="en-US" sz="2000" b="1" dirty="0">
                          <a:solidFill>
                            <a:srgbClr val="002060"/>
                          </a:solidFill>
                          <a:effectLst/>
                        </a:rPr>
                        <a:t>large</a:t>
                      </a:r>
                    </a:p>
                    <a:p>
                      <a:pPr>
                        <a:spcAft>
                          <a:spcPts val="0"/>
                        </a:spcAft>
                      </a:pPr>
                      <a:r>
                        <a:rPr lang="en-US" sz="2000" b="1" dirty="0">
                          <a:solidFill>
                            <a:srgbClr val="002060"/>
                          </a:solidFill>
                          <a:effectLst/>
                        </a:rPr>
                        <a:t>huge</a:t>
                      </a:r>
                    </a:p>
                    <a:p>
                      <a:pPr>
                        <a:spcAft>
                          <a:spcPts val="0"/>
                        </a:spcAft>
                      </a:pPr>
                      <a:r>
                        <a:rPr lang="en-US" sz="2000" b="1" dirty="0">
                          <a:solidFill>
                            <a:srgbClr val="002060"/>
                          </a:solidFill>
                          <a:effectLst/>
                        </a:rPr>
                        <a:t>flat</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用来建立</a:t>
                      </a:r>
                      <a:r>
                        <a:rPr lang="zh-CN" altLang="en-US" sz="2000" b="1" dirty="0">
                          <a:solidFill>
                            <a:srgbClr val="002060"/>
                          </a:solidFill>
                          <a:effectLst/>
                        </a:rPr>
                        <a:t> </a:t>
                      </a:r>
                      <a:r>
                        <a:rPr lang="en-US" altLang="zh-CN" sz="2000" b="1" dirty="0">
                          <a:solidFill>
                            <a:srgbClr val="002060"/>
                          </a:solidFill>
                          <a:effectLst/>
                        </a:rPr>
                        <a:t>.com</a:t>
                      </a:r>
                      <a:r>
                        <a:rPr lang="zh-CN" altLang="en-US" sz="2000" b="1" dirty="0">
                          <a:solidFill>
                            <a:srgbClr val="002060"/>
                          </a:solidFill>
                          <a:effectLst/>
                          <a:latin typeface="宋体" panose="02010600030101010101" pitchFamily="2" charset="-122"/>
                          <a:ea typeface="宋体" panose="02010600030101010101" pitchFamily="2" charset="-122"/>
                        </a:rPr>
                        <a:t>文件，所有的代码、数据和堆栈都在同一个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段内</a:t>
                      </a:r>
                      <a:endParaRPr lang="zh-CN" altLang="en-US" sz="2000" b="1" dirty="0">
                        <a:solidFill>
                          <a:srgbClr val="002060"/>
                        </a:solidFill>
                        <a:effectLst/>
                      </a:endParaRPr>
                    </a:p>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建立代码和数据分别用一个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段的</a:t>
                      </a:r>
                      <a:r>
                        <a:rPr lang="zh-CN" altLang="en-US" sz="2000" b="1" dirty="0">
                          <a:solidFill>
                            <a:srgbClr val="002060"/>
                          </a:solidFill>
                          <a:effectLst/>
                        </a:rPr>
                        <a:t> </a:t>
                      </a:r>
                      <a:r>
                        <a:rPr lang="en-US" altLang="zh-CN" sz="2000" b="1" dirty="0">
                          <a:solidFill>
                            <a:srgbClr val="002060"/>
                          </a:solidFill>
                          <a:effectLst/>
                        </a:rPr>
                        <a:t>.exe</a:t>
                      </a:r>
                      <a:r>
                        <a:rPr lang="zh-CN" altLang="en-US" sz="2000" b="1" dirty="0">
                          <a:solidFill>
                            <a:srgbClr val="002060"/>
                          </a:solidFill>
                          <a:effectLst/>
                          <a:latin typeface="宋体" panose="02010600030101010101" pitchFamily="2" charset="-122"/>
                          <a:ea typeface="宋体" panose="02010600030101010101" pitchFamily="2" charset="-122"/>
                        </a:rPr>
                        <a:t>文件</a:t>
                      </a:r>
                      <a:endParaRPr lang="zh-CN" altLang="en-US" sz="2000" b="1" dirty="0">
                        <a:solidFill>
                          <a:srgbClr val="002060"/>
                        </a:solidFill>
                        <a:effectLst/>
                      </a:endParaRPr>
                    </a:p>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代码段可以有多个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段，数据段只有一个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a:t>
                      </a:r>
                      <a:endParaRPr lang="zh-CN" altLang="en-US" sz="2000" b="1" dirty="0">
                        <a:solidFill>
                          <a:srgbClr val="002060"/>
                        </a:solidFill>
                        <a:effectLst/>
                      </a:endParaRPr>
                    </a:p>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代码段只有一个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段，数据段可以有多个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a:t>
                      </a:r>
                      <a:endParaRPr lang="zh-CN" altLang="en-US" sz="2000" b="1" dirty="0">
                        <a:solidFill>
                          <a:srgbClr val="002060"/>
                        </a:solidFill>
                        <a:effectLst/>
                      </a:endParaRPr>
                    </a:p>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代码段和数据段都可以有多个</a:t>
                      </a:r>
                      <a:r>
                        <a:rPr lang="en-US" altLang="zh-CN" sz="2000" b="1" dirty="0">
                          <a:solidFill>
                            <a:srgbClr val="002060"/>
                          </a:solidFill>
                          <a:effectLst/>
                        </a:rPr>
                        <a:t>64 KB</a:t>
                      </a:r>
                      <a:r>
                        <a:rPr lang="zh-CN" altLang="en-US" sz="2000" b="1" dirty="0">
                          <a:solidFill>
                            <a:srgbClr val="002060"/>
                          </a:solidFill>
                          <a:effectLst/>
                          <a:latin typeface="宋体" panose="02010600030101010101" pitchFamily="2" charset="-122"/>
                          <a:ea typeface="宋体" panose="02010600030101010101" pitchFamily="2" charset="-122"/>
                        </a:rPr>
                        <a:t>段</a:t>
                      </a:r>
                      <a:endParaRPr lang="zh-CN" altLang="en-US" sz="2000" b="1" dirty="0">
                        <a:solidFill>
                          <a:srgbClr val="002060"/>
                        </a:solidFill>
                        <a:effectLst/>
                      </a:endParaRPr>
                    </a:p>
                    <a:p>
                      <a:pPr>
                        <a:spcAft>
                          <a:spcPts val="0"/>
                        </a:spcAft>
                      </a:pPr>
                      <a:r>
                        <a:rPr lang="zh-CN" altLang="en-US" sz="2000" b="1" dirty="0">
                          <a:solidFill>
                            <a:srgbClr val="002060"/>
                          </a:solidFill>
                          <a:effectLst/>
                          <a:latin typeface="宋体" panose="02010600030101010101" pitchFamily="2" charset="-122"/>
                          <a:ea typeface="宋体" panose="02010600030101010101" pitchFamily="2" charset="-122"/>
                        </a:rPr>
                        <a:t>同</a:t>
                      </a:r>
                      <a:r>
                        <a:rPr lang="en-US" altLang="zh-CN" sz="2000" b="1" dirty="0">
                          <a:solidFill>
                            <a:srgbClr val="002060"/>
                          </a:solidFill>
                          <a:effectLst/>
                        </a:rPr>
                        <a:t>large</a:t>
                      </a:r>
                      <a:r>
                        <a:rPr lang="zh-CN" altLang="en-US" sz="2000" b="1" dirty="0">
                          <a:solidFill>
                            <a:srgbClr val="002060"/>
                          </a:solidFill>
                          <a:effectLst/>
                          <a:latin typeface="宋体" panose="02010600030101010101" pitchFamily="2" charset="-122"/>
                          <a:ea typeface="宋体" panose="02010600030101010101" pitchFamily="2" charset="-122"/>
                        </a:rPr>
                        <a:t>，并且数据段中的一个数组也可以超过</a:t>
                      </a:r>
                      <a:r>
                        <a:rPr lang="en-US" altLang="zh-CN" sz="2000" b="1" dirty="0">
                          <a:solidFill>
                            <a:srgbClr val="002060"/>
                          </a:solidFill>
                          <a:effectLst/>
                        </a:rPr>
                        <a:t>64 KB</a:t>
                      </a:r>
                      <a:r>
                        <a:rPr lang="zh-CN" altLang="en-US" sz="2000" b="1" dirty="0">
                          <a:solidFill>
                            <a:srgbClr val="002060"/>
                          </a:solidFill>
                          <a:effectLst/>
                        </a:rPr>
                        <a:t>。</a:t>
                      </a:r>
                    </a:p>
                    <a:p>
                      <a:pPr>
                        <a:spcAft>
                          <a:spcPts val="0"/>
                        </a:spcAft>
                      </a:pPr>
                      <a:r>
                        <a:rPr lang="en-US" altLang="zh-CN" sz="2000" b="1" dirty="0">
                          <a:solidFill>
                            <a:srgbClr val="002060"/>
                          </a:solidFill>
                          <a:effectLst/>
                        </a:rPr>
                        <a:t>Win32</a:t>
                      </a:r>
                      <a:r>
                        <a:rPr lang="zh-CN" altLang="en-US" sz="2000" b="1" dirty="0">
                          <a:solidFill>
                            <a:srgbClr val="002060"/>
                          </a:solidFill>
                          <a:effectLst/>
                          <a:latin typeface="宋体" panose="02010600030101010101" pitchFamily="2" charset="-122"/>
                          <a:ea typeface="宋体" panose="02010600030101010101" pitchFamily="2" charset="-122"/>
                        </a:rPr>
                        <a:t>使用的模式，代码和数据段使用同一个</a:t>
                      </a:r>
                      <a:r>
                        <a:rPr lang="en-US" altLang="zh-CN" sz="2000" b="1" dirty="0">
                          <a:solidFill>
                            <a:srgbClr val="002060"/>
                          </a:solidFill>
                          <a:effectLst/>
                        </a:rPr>
                        <a:t>4 GB</a:t>
                      </a:r>
                      <a:r>
                        <a:rPr lang="zh-CN" altLang="en-US" sz="2000" b="1" dirty="0">
                          <a:solidFill>
                            <a:srgbClr val="002060"/>
                          </a:solidFill>
                          <a:effectLst/>
                          <a:latin typeface="宋体" panose="02010600030101010101" pitchFamily="2" charset="-122"/>
                          <a:ea typeface="宋体" panose="02010600030101010101" pitchFamily="2" charset="-122"/>
                        </a:rPr>
                        <a:t>段。</a:t>
                      </a:r>
                      <a:r>
                        <a:rPr lang="en-US" altLang="zh-CN" sz="2000" b="1" dirty="0">
                          <a:solidFill>
                            <a:srgbClr val="002060"/>
                          </a:solidFill>
                          <a:effectLst/>
                          <a:latin typeface="宋体" panose="02010600030101010101" pitchFamily="2" charset="-122"/>
                          <a:ea typeface="宋体" panose="02010600030101010101" pitchFamily="2" charset="-122"/>
                        </a:rPr>
                        <a:t>32</a:t>
                      </a:r>
                      <a:r>
                        <a:rPr lang="zh-CN" altLang="en-US" sz="2000" b="1" dirty="0">
                          <a:solidFill>
                            <a:srgbClr val="002060"/>
                          </a:solidFill>
                          <a:effectLst/>
                          <a:latin typeface="宋体" panose="02010600030101010101" pitchFamily="2" charset="-122"/>
                          <a:ea typeface="宋体" panose="02010600030101010101" pitchFamily="2" charset="-122"/>
                        </a:rPr>
                        <a:t>位偏移地址。</a:t>
                      </a:r>
                      <a:endParaRPr lang="zh-CN" altLang="en-US" sz="2000" b="1" dirty="0">
                        <a:solidFill>
                          <a:srgbClr val="002060"/>
                        </a:solidFill>
                        <a:effectLst/>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9947102"/>
                  </a:ext>
                </a:extLst>
              </a:tr>
            </a:tbl>
          </a:graphicData>
        </a:graphic>
      </p:graphicFrame>
      <p:sp>
        <p:nvSpPr>
          <p:cNvPr id="10" name="文本框 9"/>
          <p:cNvSpPr txBox="1"/>
          <p:nvPr/>
        </p:nvSpPr>
        <p:spPr>
          <a:xfrm>
            <a:off x="359313" y="188640"/>
            <a:ext cx="4104456" cy="461665"/>
          </a:xfrm>
          <a:prstGeom prst="rect">
            <a:avLst/>
          </a:prstGeom>
          <a:noFill/>
        </p:spPr>
        <p:txBody>
          <a:bodyPr wrap="square" rtlCol="0">
            <a:spAutoFit/>
          </a:bodyPr>
          <a:lstStyle/>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u"/>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模式定义语句</a:t>
            </a:r>
          </a:p>
        </p:txBody>
      </p:sp>
      <p:sp>
        <p:nvSpPr>
          <p:cNvPr id="11" name="矩形 10"/>
          <p:cNvSpPr/>
          <p:nvPr/>
        </p:nvSpPr>
        <p:spPr>
          <a:xfrm>
            <a:off x="238260" y="671039"/>
            <a:ext cx="7344816" cy="461665"/>
          </a:xfrm>
          <a:prstGeom prst="rect">
            <a:avLst/>
          </a:prstGeom>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.MODEL </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itchFamily="2" charset="-122"/>
                <a:cs typeface="+mn-cs"/>
              </a:rPr>
              <a:t>内存模式</a:t>
            </a: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itchFamily="2" charset="-122"/>
                <a:cs typeface="+mn-cs"/>
              </a:rPr>
              <a:t>，语言模式</a:t>
            </a: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ea typeface="宋体" pitchFamily="2" charset="-122"/>
                <a:cs typeface="+mn-cs"/>
              </a:rPr>
              <a:t>，其他模式</a:t>
            </a: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a:t>
            </a:r>
            <a:endPar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
        <p:nvSpPr>
          <p:cNvPr id="18" name="矩形 17"/>
          <p:cNvSpPr/>
          <p:nvPr/>
        </p:nvSpPr>
        <p:spPr>
          <a:xfrm>
            <a:off x="1187624" y="4509120"/>
            <a:ext cx="3687228" cy="461665"/>
          </a:xfrm>
          <a:prstGeom prst="rect">
            <a:avLst/>
          </a:prstGeom>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C00000"/>
                </a:solidFill>
                <a:effectLst/>
                <a:uLnTx/>
                <a:uFillTx/>
                <a:latin typeface="Courier"/>
                <a:ea typeface="宋体" pitchFamily="2" charset="-122"/>
                <a:cs typeface="+mn-cs"/>
              </a:rPr>
              <a:t>.model </a:t>
            </a:r>
            <a:r>
              <a:rPr kumimoji="0" lang="en-US" altLang="zh-CN" sz="2400" b="1" i="0" u="none" strike="noStrike" kern="0" cap="none" spc="0" normalizeH="0" baseline="0" noProof="0" dirty="0" err="1">
                <a:ln>
                  <a:noFill/>
                </a:ln>
                <a:solidFill>
                  <a:srgbClr val="C00000"/>
                </a:solidFill>
                <a:effectLst/>
                <a:uLnTx/>
                <a:uFillTx/>
                <a:latin typeface="Courier"/>
                <a:ea typeface="宋体" pitchFamily="2" charset="-122"/>
                <a:cs typeface="+mn-cs"/>
              </a:rPr>
              <a:t>flat,stdcall</a:t>
            </a:r>
            <a:endParaRPr kumimoji="0" lang="en-US" altLang="zh-CN"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
        <p:nvSpPr>
          <p:cNvPr id="19" name="矩形 18"/>
          <p:cNvSpPr/>
          <p:nvPr/>
        </p:nvSpPr>
        <p:spPr>
          <a:xfrm>
            <a:off x="181809" y="4916809"/>
            <a:ext cx="8911852" cy="1887696"/>
          </a:xfrm>
          <a:prstGeom prst="rect">
            <a:avLst/>
          </a:prstGeom>
        </p:spPr>
        <p:txBody>
          <a:bodyPr wrap="square">
            <a:spAutoFit/>
          </a:bodyPr>
          <a:lstStyle/>
          <a:p>
            <a:pPr marL="342900" marR="0" lvl="0" indent="-342900" algn="l" defTabSz="914400" rtl="0" eaLnBrk="0" fontAlgn="auto" latinLnBrk="0" hangingPunct="0">
              <a:lnSpc>
                <a:spcPts val="3500"/>
              </a:lnSpc>
              <a:spcBef>
                <a:spcPts val="0"/>
              </a:spcBef>
              <a:spcAft>
                <a:spcPts val="0"/>
              </a:spcAft>
              <a:buClr>
                <a:srgbClr val="C00000"/>
              </a:buClr>
              <a:buSzTx/>
              <a:buFont typeface="Wingdings" panose="05000000000000000000" pitchFamily="2" charset="2"/>
              <a:buChar char="l"/>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将编程模式设为</a:t>
            </a:r>
            <a:r>
              <a:rPr kumimoji="0" lang="zh-CN" altLang="en-US" sz="2200" b="1" i="0" u="none" strike="noStrike" kern="0" cap="none" spc="0" normalizeH="0" baseline="0" noProof="0" dirty="0">
                <a:ln>
                  <a:noFill/>
                </a:ln>
                <a:solidFill>
                  <a:srgbClr val="0033CC"/>
                </a:solidFill>
                <a:effectLst/>
                <a:uLnTx/>
                <a:uFillTx/>
                <a:latin typeface="Times New Roman" pitchFamily="18" charset="0"/>
                <a:ea typeface="宋体" pitchFamily="2" charset="-122"/>
                <a:cs typeface="+mn-cs"/>
              </a:rPr>
              <a:t>平面存储模式</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，所有的段都使用同一个</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4GB</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内存，即各个段都从</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开始，程序中将不出现段寄存器。</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ts val="3500"/>
              </a:lnSpc>
              <a:spcBef>
                <a:spcPts val="0"/>
              </a:spcBef>
              <a:spcAft>
                <a:spcPts val="0"/>
              </a:spcAft>
              <a:buClr>
                <a:srgbClr val="C00000"/>
              </a:buClr>
              <a:buSzTx/>
              <a:buFont typeface="Wingdings" panose="05000000000000000000" pitchFamily="2" charset="2"/>
              <a:buChar char="l"/>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指定语言模式，即子程序的调用方式，</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Windows</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调用使用的是</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stdcall</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格式，所以在</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汇编中必须在 </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.model</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中加上</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stdcall</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参数。</a:t>
            </a:r>
          </a:p>
        </p:txBody>
      </p:sp>
      <p:sp>
        <p:nvSpPr>
          <p:cNvPr id="20" name="文本框 19"/>
          <p:cNvSpPr txBox="1"/>
          <p:nvPr/>
        </p:nvSpPr>
        <p:spPr>
          <a:xfrm>
            <a:off x="238260" y="4509120"/>
            <a:ext cx="1208666" cy="461665"/>
          </a:xfrm>
          <a:prstGeom prst="rect">
            <a:avLst/>
          </a:prstGeom>
          <a:noFill/>
        </p:spPr>
        <p:txBody>
          <a:bodyPr wrap="square" rtlCol="0">
            <a:spAutoFit/>
          </a:bodyPr>
          <a:lstStyle/>
          <a:p>
            <a:pPr marL="0" marR="0" lvl="0" indent="0" algn="l" defTabSz="914400" rtl="0" eaLnBrk="0" fontAlgn="auto" latinLnBrk="0" hangingPunct="0">
              <a:lnSpc>
                <a:spcPct val="100000"/>
              </a:lnSpc>
              <a:spcBef>
                <a:spcPts val="0"/>
              </a:spcBef>
              <a:spcAft>
                <a:spcPts val="0"/>
              </a:spcAft>
              <a:buClr>
                <a:srgbClr val="C00000"/>
              </a:buClr>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21"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59</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 name="文本框 1"/>
          <p:cNvSpPr txBox="1"/>
          <p:nvPr/>
        </p:nvSpPr>
        <p:spPr>
          <a:xfrm>
            <a:off x="169826" y="3859984"/>
            <a:ext cx="8722654" cy="707886"/>
          </a:xfrm>
          <a:prstGeom prst="rect">
            <a:avLst/>
          </a:prstGeom>
          <a:noFill/>
        </p:spPr>
        <p:txBody>
          <a:bodyPr wrap="square" rtlCol="0">
            <a:spAutoFit/>
          </a:bodyPr>
          <a:lstStyle/>
          <a:p>
            <a:r>
              <a:rPr lang="zh-CN" altLang="en-US" sz="2000" b="1" dirty="0">
                <a:solidFill>
                  <a:srgbClr val="0066FF"/>
                </a:solidFill>
              </a:rPr>
              <a:t>说明：</a:t>
            </a:r>
            <a:r>
              <a:rPr lang="zh-CN" altLang="en-US" sz="2000" b="1" dirty="0">
                <a:solidFill>
                  <a:schemeClr val="bg2"/>
                </a:solidFill>
              </a:rPr>
              <a:t>前六种是在实模式下的内存模式，偏移地址都为</a:t>
            </a:r>
            <a:r>
              <a:rPr lang="en-US" altLang="zh-CN" sz="2000" b="1" dirty="0">
                <a:solidFill>
                  <a:schemeClr val="bg2"/>
                </a:solidFill>
              </a:rPr>
              <a:t>16</a:t>
            </a:r>
            <a:r>
              <a:rPr lang="zh-CN" altLang="en-US" sz="2000" b="1" dirty="0">
                <a:solidFill>
                  <a:schemeClr val="bg2"/>
                </a:solidFill>
              </a:rPr>
              <a:t>位。保护模式下只有</a:t>
            </a:r>
            <a:r>
              <a:rPr lang="en-US" altLang="zh-CN" sz="2000" b="1" dirty="0">
                <a:solidFill>
                  <a:schemeClr val="bg2"/>
                </a:solidFill>
              </a:rPr>
              <a:t>flat</a:t>
            </a:r>
            <a:r>
              <a:rPr lang="zh-CN" altLang="en-US" sz="2000" b="1" dirty="0">
                <a:solidFill>
                  <a:schemeClr val="bg2"/>
                </a:solidFill>
              </a:rPr>
              <a:t>模式，偏移地址为</a:t>
            </a:r>
            <a:r>
              <a:rPr lang="en-US" altLang="zh-CN" sz="2000" b="1" dirty="0">
                <a:solidFill>
                  <a:schemeClr val="bg2"/>
                </a:solidFill>
              </a:rPr>
              <a:t>32</a:t>
            </a:r>
            <a:r>
              <a:rPr lang="zh-CN" altLang="en-US" sz="2000" b="1" dirty="0">
                <a:solidFill>
                  <a:schemeClr val="bg2"/>
                </a:solidFill>
              </a:rPr>
              <a:t>位，只能使用</a:t>
            </a:r>
            <a:r>
              <a:rPr lang="en-US" altLang="zh-CN" sz="2000" b="1" dirty="0">
                <a:solidFill>
                  <a:schemeClr val="bg2"/>
                </a:solidFill>
              </a:rPr>
              <a:t>32</a:t>
            </a:r>
            <a:r>
              <a:rPr lang="zh-CN" altLang="en-US" sz="2000" b="1" dirty="0">
                <a:solidFill>
                  <a:schemeClr val="bg2"/>
                </a:solidFill>
              </a:rPr>
              <a:t>位寄存器来指示地址。</a:t>
            </a:r>
          </a:p>
        </p:txBody>
      </p:sp>
    </p:spTree>
    <p:extLst>
      <p:ext uri="{BB962C8B-B14F-4D97-AF65-F5344CB8AC3E}">
        <p14:creationId xmlns:p14="http://schemas.microsoft.com/office/powerpoint/2010/main" val="142107620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wipe(down)">
                                      <p:cBhvr>
                                        <p:cTn id="30" dur="500"/>
                                        <p:tgtEl>
                                          <p:spTgt spid="1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animEffect transition="in" filter="wipe(down)">
                                      <p:cBhvr>
                                        <p:cTn id="35"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uiExpand="1" build="p"/>
      <p:bldP spid="2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68816F36-11F3-49FF-AA74-5C2471C03B27}" type="slidenum">
              <a:rPr lang="en-US" altLang="zh-CN" sz="1400">
                <a:solidFill>
                  <a:schemeClr val="bg2"/>
                </a:solidFill>
              </a:rPr>
              <a:pPr algn="r" eaLnBrk="1" hangingPunct="1"/>
              <a:t>6</a:t>
            </a:fld>
            <a:endParaRPr lang="en-US" altLang="zh-CN" sz="1400" dirty="0">
              <a:solidFill>
                <a:schemeClr val="bg2"/>
              </a:solidFill>
            </a:endParaRPr>
          </a:p>
        </p:txBody>
      </p:sp>
      <p:sp>
        <p:nvSpPr>
          <p:cNvPr id="2" name="文本框 1"/>
          <p:cNvSpPr txBox="1"/>
          <p:nvPr/>
        </p:nvSpPr>
        <p:spPr>
          <a:xfrm>
            <a:off x="539552" y="332656"/>
            <a:ext cx="8280920"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solidFill>
                  <a:schemeClr val="bg2"/>
                </a:solidFill>
              </a:rPr>
              <a:t>除了前面介绍的指令语句和伪指令语句中的注释方式之外，还可以定义块注释。</a:t>
            </a:r>
            <a:endParaRPr lang="en-US" altLang="zh-CN" sz="2400" b="1" dirty="0">
              <a:solidFill>
                <a:schemeClr val="bg2"/>
              </a:solidFill>
            </a:endParaRPr>
          </a:p>
          <a:p>
            <a:pPr marL="342900" indent="-342900">
              <a:buClr>
                <a:srgbClr val="C00000"/>
              </a:buClr>
              <a:buFont typeface="Wingdings" panose="05000000000000000000" pitchFamily="2" charset="2"/>
              <a:buChar char="n"/>
            </a:pPr>
            <a:r>
              <a:rPr lang="zh-CN" altLang="en-US" sz="2400" b="1" dirty="0">
                <a:solidFill>
                  <a:schemeClr val="bg2"/>
                </a:solidFill>
              </a:rPr>
              <a:t>块注释用</a:t>
            </a:r>
            <a:r>
              <a:rPr lang="en-US" altLang="zh-CN" sz="2400" b="1" dirty="0">
                <a:solidFill>
                  <a:schemeClr val="bg2"/>
                </a:solidFill>
              </a:rPr>
              <a:t>COMMENT</a:t>
            </a:r>
            <a:r>
              <a:rPr lang="zh-CN" altLang="en-US" sz="2400" b="1" dirty="0">
                <a:solidFill>
                  <a:schemeClr val="bg2"/>
                </a:solidFill>
              </a:rPr>
              <a:t>伪指令定义</a:t>
            </a:r>
          </a:p>
        </p:txBody>
      </p:sp>
      <p:sp>
        <p:nvSpPr>
          <p:cNvPr id="3" name="文本框 2"/>
          <p:cNvSpPr txBox="1"/>
          <p:nvPr/>
        </p:nvSpPr>
        <p:spPr>
          <a:xfrm>
            <a:off x="827584" y="1474795"/>
            <a:ext cx="936104" cy="461665"/>
          </a:xfrm>
          <a:prstGeom prst="rect">
            <a:avLst/>
          </a:prstGeom>
          <a:noFill/>
        </p:spPr>
        <p:txBody>
          <a:bodyPr wrap="square" rtlCol="0">
            <a:spAutoFit/>
          </a:bodyPr>
          <a:lstStyle/>
          <a:p>
            <a:r>
              <a:rPr lang="zh-CN" altLang="en-US" sz="2400" b="1" dirty="0">
                <a:solidFill>
                  <a:srgbClr val="FF0000"/>
                </a:solidFill>
              </a:rPr>
              <a:t>格式：</a:t>
            </a:r>
          </a:p>
        </p:txBody>
      </p:sp>
      <p:sp>
        <p:nvSpPr>
          <p:cNvPr id="4" name="文本框 3"/>
          <p:cNvSpPr txBox="1"/>
          <p:nvPr/>
        </p:nvSpPr>
        <p:spPr>
          <a:xfrm>
            <a:off x="755576" y="1911930"/>
            <a:ext cx="6408712" cy="1200329"/>
          </a:xfrm>
          <a:prstGeom prst="rect">
            <a:avLst/>
          </a:prstGeom>
          <a:noFill/>
        </p:spPr>
        <p:txBody>
          <a:bodyPr wrap="square" rtlCol="0">
            <a:spAutoFit/>
          </a:bodyPr>
          <a:lstStyle/>
          <a:p>
            <a:r>
              <a:rPr lang="en-US" altLang="zh-CN" sz="2400" b="1" dirty="0">
                <a:solidFill>
                  <a:srgbClr val="0066FF"/>
                </a:solidFill>
              </a:rPr>
              <a:t>COMMENT   </a:t>
            </a:r>
            <a:r>
              <a:rPr lang="zh-CN" altLang="en-US" sz="2400" b="1" dirty="0">
                <a:solidFill>
                  <a:srgbClr val="0066FF"/>
                </a:solidFill>
              </a:rPr>
              <a:t>自定义符号</a:t>
            </a:r>
            <a:endParaRPr lang="en-US" altLang="zh-CN" sz="2400" b="1" dirty="0">
              <a:solidFill>
                <a:srgbClr val="0066FF"/>
              </a:solidFill>
            </a:endParaRPr>
          </a:p>
          <a:p>
            <a:r>
              <a:rPr lang="en-US" altLang="zh-CN" sz="2400" b="1" dirty="0">
                <a:solidFill>
                  <a:schemeClr val="bg2"/>
                </a:solidFill>
              </a:rPr>
              <a:t>      </a:t>
            </a:r>
            <a:r>
              <a:rPr lang="zh-CN" altLang="en-US" sz="2400" b="1" dirty="0">
                <a:solidFill>
                  <a:srgbClr val="C00000"/>
                </a:solidFill>
              </a:rPr>
              <a:t>被作为注释内容的多个文本行</a:t>
            </a:r>
            <a:endParaRPr lang="en-US" altLang="zh-CN" sz="2400" b="1" dirty="0">
              <a:solidFill>
                <a:srgbClr val="C00000"/>
              </a:solidFill>
            </a:endParaRPr>
          </a:p>
          <a:p>
            <a:r>
              <a:rPr lang="zh-CN" altLang="en-US" sz="2400" b="1" dirty="0">
                <a:solidFill>
                  <a:srgbClr val="0066FF"/>
                </a:solidFill>
              </a:rPr>
              <a:t>自定义符号</a:t>
            </a:r>
          </a:p>
        </p:txBody>
      </p:sp>
      <p:sp>
        <p:nvSpPr>
          <p:cNvPr id="5" name="文本框 4"/>
          <p:cNvSpPr txBox="1"/>
          <p:nvPr/>
        </p:nvSpPr>
        <p:spPr>
          <a:xfrm>
            <a:off x="539552" y="3143044"/>
            <a:ext cx="8424936"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n"/>
            </a:pPr>
            <a:r>
              <a:rPr lang="zh-CN" altLang="en-US" sz="2400" b="1" dirty="0">
                <a:solidFill>
                  <a:schemeClr val="bg2"/>
                </a:solidFill>
              </a:rPr>
              <a:t>汇编器汇编源程序时，将忽略</a:t>
            </a:r>
            <a:r>
              <a:rPr lang="en-US" altLang="zh-CN" sz="2400" b="1" dirty="0">
                <a:solidFill>
                  <a:schemeClr val="bg2"/>
                </a:solidFill>
              </a:rPr>
              <a:t>COMMENT</a:t>
            </a:r>
            <a:r>
              <a:rPr lang="zh-CN" altLang="en-US" sz="2400" b="1" dirty="0">
                <a:solidFill>
                  <a:schemeClr val="bg2"/>
                </a:solidFill>
              </a:rPr>
              <a:t>后面的所有文本行，直到出现自定义符号。</a:t>
            </a:r>
            <a:endParaRPr lang="en-US" altLang="zh-CN" sz="2400" b="1" dirty="0">
              <a:solidFill>
                <a:schemeClr val="bg2"/>
              </a:solidFill>
            </a:endParaRPr>
          </a:p>
          <a:p>
            <a:pPr marL="342900" indent="-342900">
              <a:buClr>
                <a:srgbClr val="C00000"/>
              </a:buClr>
              <a:buFont typeface="Wingdings" panose="05000000000000000000" pitchFamily="2" charset="2"/>
              <a:buChar char="n"/>
            </a:pPr>
            <a:r>
              <a:rPr lang="zh-CN" altLang="en-US" sz="2400" b="1" dirty="0">
                <a:solidFill>
                  <a:schemeClr val="bg2"/>
                </a:solidFill>
              </a:rPr>
              <a:t>自定义符号可以任意选择，但它不能出现在注释文本行中。</a:t>
            </a:r>
          </a:p>
        </p:txBody>
      </p:sp>
      <p:sp>
        <p:nvSpPr>
          <p:cNvPr id="36" name="文本框 35"/>
          <p:cNvSpPr txBox="1"/>
          <p:nvPr/>
        </p:nvSpPr>
        <p:spPr>
          <a:xfrm>
            <a:off x="744926" y="4315727"/>
            <a:ext cx="936104" cy="461665"/>
          </a:xfrm>
          <a:prstGeom prst="rect">
            <a:avLst/>
          </a:prstGeom>
          <a:noFill/>
        </p:spPr>
        <p:txBody>
          <a:bodyPr wrap="square" rtlCol="0">
            <a:spAutoFit/>
          </a:bodyPr>
          <a:lstStyle/>
          <a:p>
            <a:r>
              <a:rPr lang="zh-CN" altLang="en-US" sz="2400" b="1" dirty="0">
                <a:solidFill>
                  <a:srgbClr val="0066FF"/>
                </a:solidFill>
              </a:rPr>
              <a:t>例如：</a:t>
            </a:r>
          </a:p>
        </p:txBody>
      </p:sp>
      <p:sp>
        <p:nvSpPr>
          <p:cNvPr id="6" name="文本框 5"/>
          <p:cNvSpPr txBox="1"/>
          <p:nvPr/>
        </p:nvSpPr>
        <p:spPr>
          <a:xfrm>
            <a:off x="899592" y="4777392"/>
            <a:ext cx="7560196" cy="1569660"/>
          </a:xfrm>
          <a:prstGeom prst="rect">
            <a:avLst/>
          </a:prstGeom>
          <a:noFill/>
        </p:spPr>
        <p:txBody>
          <a:bodyPr wrap="square" rtlCol="0">
            <a:spAutoFit/>
          </a:bodyPr>
          <a:lstStyle/>
          <a:p>
            <a:r>
              <a:rPr lang="en-US" altLang="zh-CN" sz="2400" b="1" dirty="0">
                <a:solidFill>
                  <a:srgbClr val="0066FF"/>
                </a:solidFill>
              </a:rPr>
              <a:t>COMMENT   @</a:t>
            </a:r>
          </a:p>
          <a:p>
            <a:r>
              <a:rPr lang="en-US" altLang="zh-CN" sz="2400" b="1" dirty="0">
                <a:solidFill>
                  <a:schemeClr val="bg2"/>
                </a:solidFill>
              </a:rPr>
              <a:t>      </a:t>
            </a:r>
            <a:r>
              <a:rPr lang="zh-CN" altLang="en-US" sz="2400" b="1" dirty="0">
                <a:solidFill>
                  <a:schemeClr val="bg2"/>
                </a:solidFill>
              </a:rPr>
              <a:t>这是注释块的示例</a:t>
            </a:r>
            <a:endParaRPr lang="en-US" altLang="zh-CN" sz="2400" b="1" dirty="0">
              <a:solidFill>
                <a:schemeClr val="bg2"/>
              </a:solidFill>
            </a:endParaRPr>
          </a:p>
          <a:p>
            <a:r>
              <a:rPr lang="en-US" altLang="zh-CN" sz="2400" b="1" dirty="0">
                <a:solidFill>
                  <a:schemeClr val="bg2"/>
                </a:solidFill>
              </a:rPr>
              <a:t>      </a:t>
            </a:r>
            <a:r>
              <a:rPr lang="zh-CN" altLang="en-US" sz="2400" b="1" dirty="0">
                <a:solidFill>
                  <a:schemeClr val="bg2"/>
                </a:solidFill>
              </a:rPr>
              <a:t>注释行中不能出现</a:t>
            </a:r>
            <a:r>
              <a:rPr lang="en-US" altLang="zh-CN" sz="2400" b="1" dirty="0">
                <a:solidFill>
                  <a:schemeClr val="bg2"/>
                </a:solidFill>
              </a:rPr>
              <a:t>@</a:t>
            </a:r>
            <a:r>
              <a:rPr lang="zh-CN" altLang="en-US" sz="2400" b="1" dirty="0">
                <a:solidFill>
                  <a:schemeClr val="bg2"/>
                </a:solidFill>
              </a:rPr>
              <a:t>，其他任何符号都可以出现。</a:t>
            </a:r>
            <a:endParaRPr lang="en-US" altLang="zh-CN" sz="2400" b="1" dirty="0">
              <a:solidFill>
                <a:schemeClr val="bg2"/>
              </a:solidFill>
            </a:endParaRPr>
          </a:p>
          <a:p>
            <a:r>
              <a:rPr lang="en-US" altLang="zh-CN" sz="2400" b="1" dirty="0">
                <a:solidFill>
                  <a:srgbClr val="0066FF"/>
                </a:solidFill>
              </a:rPr>
              <a:t>@</a:t>
            </a:r>
            <a:endParaRPr lang="zh-CN" altLang="en-US" sz="2400" b="1" dirty="0">
              <a:solidFill>
                <a:srgbClr val="0066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wipe(down)">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p:bldP spid="5" grpId="0" build="p"/>
      <p:bldP spid="36"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0699987E-584F-45D1-B460-8989DE53CBDE}" type="slidenum">
              <a:rPr kumimoji="0"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60</a:t>
            </a:fld>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 name="矩形 4"/>
          <p:cNvSpPr/>
          <p:nvPr/>
        </p:nvSpPr>
        <p:spPr>
          <a:xfrm>
            <a:off x="524082" y="2564904"/>
            <a:ext cx="8496944" cy="2785378"/>
          </a:xfrm>
          <a:prstGeom prst="rect">
            <a:avLst/>
          </a:prstGeom>
        </p:spPr>
        <p:txBody>
          <a:bodyPr wrap="square">
            <a:spAutoFit/>
          </a:bodyPr>
          <a:lstStyle/>
          <a:p>
            <a:pPr marL="342900" marR="0" lvl="0" indent="-342900" algn="l" defTabSz="914400" rtl="0" eaLnBrk="0" fontAlgn="auto" latinLnBrk="0" hangingPunct="0">
              <a:lnSpc>
                <a:spcPts val="3500"/>
              </a:lnSpc>
              <a:spcBef>
                <a:spcPts val="0"/>
              </a:spcBef>
              <a:spcAft>
                <a:spcPts val="0"/>
              </a:spcAft>
              <a:buClr>
                <a:srgbClr val="C00000"/>
              </a:buClr>
              <a:buSzTx/>
              <a:buFont typeface="Wingdings" panose="05000000000000000000" pitchFamily="2" charset="2"/>
              <a:buChar char="l"/>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该语句</a:t>
            </a:r>
            <a:r>
              <a:rPr lang="zh-CN" altLang="en-US" sz="2400" b="1" kern="0" dirty="0">
                <a:solidFill>
                  <a:srgbClr val="000000"/>
                </a:solidFill>
              </a:rPr>
              <a:t>设定</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了程序中的</a:t>
            </a:r>
            <a:r>
              <a:rPr kumimoji="0" lang="zh-CN" altLang="en-US" sz="24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变量</a:t>
            </a:r>
            <a:r>
              <a:rPr lang="zh-CN" altLang="en-US" sz="2400" b="1" kern="0" dirty="0">
                <a:solidFill>
                  <a:srgbClr val="000000"/>
                </a:solidFill>
              </a:rPr>
              <a:t>、</a:t>
            </a:r>
            <a:r>
              <a:rPr lang="zh-CN" altLang="en-US" sz="2400" b="1" kern="0" dirty="0">
                <a:solidFill>
                  <a:srgbClr val="FF0000"/>
                </a:solidFill>
              </a:rPr>
              <a:t>符号常量</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和</a:t>
            </a:r>
            <a:r>
              <a:rPr lang="zh-CN" altLang="en-US" sz="2400" b="1" kern="0" dirty="0">
                <a:solidFill>
                  <a:srgbClr val="FF0000"/>
                </a:solidFill>
              </a:rPr>
              <a:t>过程</a:t>
            </a:r>
            <a:r>
              <a:rPr kumimoji="0" lang="zh-CN" altLang="en-US" sz="24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名</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对大小写敏感，即区分大小写。</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ts val="3500"/>
              </a:lnSpc>
              <a:spcBef>
                <a:spcPts val="0"/>
              </a:spcBef>
              <a:spcAft>
                <a:spcPts val="0"/>
              </a:spcAft>
              <a:buClr>
                <a:srgbClr val="C00000"/>
              </a:buClr>
              <a:buSzTx/>
              <a:buFont typeface="Wingdings" panose="05000000000000000000" pitchFamily="2" charset="2"/>
              <a:buChar char="l"/>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由于</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 API</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中的</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名称是区分大小写的，所以必须指定这个选项，否则在调用</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的时候会有问题。</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ts val="3500"/>
              </a:lnSpc>
              <a:spcBef>
                <a:spcPts val="0"/>
              </a:spcBef>
              <a:spcAft>
                <a:spcPts val="0"/>
              </a:spcAft>
              <a:buClr>
                <a:srgbClr val="C00000"/>
              </a:buClr>
              <a:buSzTx/>
              <a:buFont typeface="Wingdings" panose="05000000000000000000" pitchFamily="2" charset="2"/>
              <a:buChar char="l"/>
              <a:tabLst/>
              <a:defRPr/>
            </a:pPr>
            <a:r>
              <a:rPr lang="en-US" altLang="zh-CN" sz="2400" b="1" kern="0" dirty="0">
                <a:solidFill>
                  <a:srgbClr val="000000"/>
                </a:solidFill>
              </a:rPr>
              <a:t>Option</a:t>
            </a:r>
            <a:r>
              <a:rPr lang="zh-CN" altLang="en-US" sz="2400" b="1" kern="0" dirty="0">
                <a:solidFill>
                  <a:srgbClr val="000000"/>
                </a:solidFill>
              </a:rPr>
              <a:t>语句不设置对</a:t>
            </a:r>
            <a:r>
              <a:rPr lang="zh-CN" altLang="en-US" sz="2400" b="1" kern="0" dirty="0">
                <a:solidFill>
                  <a:srgbClr val="FF0000"/>
                </a:solidFill>
              </a:rPr>
              <a:t>关键字</a:t>
            </a:r>
            <a:r>
              <a:rPr lang="zh-CN" altLang="en-US" sz="2400" b="1" kern="0" dirty="0">
                <a:solidFill>
                  <a:srgbClr val="000000"/>
                </a:solidFill>
              </a:rPr>
              <a:t>（如指令助记符、伪指令符、寄存器名等）的大小写敏感，即关键字是不区分大小写的。</a:t>
            </a:r>
            <a:endPar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矩形 5"/>
          <p:cNvSpPr/>
          <p:nvPr/>
        </p:nvSpPr>
        <p:spPr>
          <a:xfrm>
            <a:off x="809882" y="2103279"/>
            <a:ext cx="2964273" cy="461665"/>
          </a:xfrm>
          <a:prstGeom prst="rect">
            <a:avLst/>
          </a:prstGeom>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option casemap:none</a:t>
            </a:r>
          </a:p>
        </p:txBody>
      </p:sp>
      <p:sp>
        <p:nvSpPr>
          <p:cNvPr id="12" name="矩形 11"/>
          <p:cNvSpPr/>
          <p:nvPr/>
        </p:nvSpPr>
        <p:spPr>
          <a:xfrm>
            <a:off x="596090" y="1295649"/>
            <a:ext cx="8152374" cy="83099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用</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option</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语句定义的选项有很多，在</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mn-cs"/>
              </a:rPr>
              <a:t>汇编程序中，只需做如下定义即可。</a:t>
            </a:r>
            <a:endParaRPr kumimoji="0" lang="zh-CN" altLang="en-US" sz="2400" b="1" i="0" u="none" strike="noStrike" kern="1200" cap="none" spc="0" normalizeH="0" baseline="0" noProof="0" dirty="0">
              <a:ln>
                <a:noFill/>
              </a:ln>
              <a:solidFill>
                <a:srgbClr val="FFCC66"/>
              </a:solidFill>
              <a:effectLst/>
              <a:uLnTx/>
              <a:uFillTx/>
              <a:latin typeface="Times New Roman" pitchFamily="18" charset="0"/>
              <a:ea typeface="宋体" pitchFamily="2" charset="-122"/>
              <a:cs typeface="+mn-cs"/>
            </a:endParaRPr>
          </a:p>
        </p:txBody>
      </p:sp>
      <p:sp>
        <p:nvSpPr>
          <p:cNvPr id="13" name="矩形 12"/>
          <p:cNvSpPr/>
          <p:nvPr/>
        </p:nvSpPr>
        <p:spPr>
          <a:xfrm>
            <a:off x="546705" y="573973"/>
            <a:ext cx="2324675" cy="461665"/>
          </a:xfrm>
          <a:prstGeom prst="rect">
            <a:avLst/>
          </a:prstGeom>
        </p:spPr>
        <p:txBody>
          <a:bodyPr wrap="none">
            <a:spAutoFit/>
          </a:bodyPr>
          <a:lstStyle/>
          <a:p>
            <a:pPr marL="342900" marR="0" lvl="0" indent="-3429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u"/>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OPTION</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语句</a:t>
            </a:r>
            <a:endParaRPr kumimoji="0"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150854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down)">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1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p:cNvSpPr>
          <p:nvPr/>
        </p:nvSpPr>
        <p:spPr bwMode="auto">
          <a:xfrm>
            <a:off x="8388424" y="6400800"/>
            <a:ext cx="7338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607574A-C435-4B79-9C67-4F183FDB79AC}" type="slidenum">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61</a:t>
            </a:fld>
            <a:endPar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文本框 8"/>
          <p:cNvSpPr txBox="1"/>
          <p:nvPr/>
        </p:nvSpPr>
        <p:spPr>
          <a:xfrm>
            <a:off x="539552" y="585906"/>
            <a:ext cx="3716406" cy="461665"/>
          </a:xfrm>
          <a:prstGeom prst="rect">
            <a:avLst/>
          </a:prstGeom>
          <a:solidFill>
            <a:srgbClr val="FFFF00"/>
          </a:solidFill>
        </p:spPr>
        <p:txBody>
          <a:bodyPr wrap="square" rtlCol="0">
            <a:spAutoFit/>
          </a:bodyPr>
          <a:lstStyle/>
          <a:p>
            <a:pPr marL="0" marR="0" lvl="0" indent="0" algn="l" defTabSz="914400" rtl="0" eaLnBrk="0" fontAlgn="auto" latinLnBrk="0" hangingPunct="0">
              <a:lnSpc>
                <a:spcPct val="100000"/>
              </a:lnSpc>
              <a:spcBef>
                <a:spcPts val="0"/>
              </a:spcBef>
              <a:spcAft>
                <a:spcPts val="0"/>
              </a:spcAft>
              <a:buClr>
                <a:srgbClr val="C00000"/>
              </a:buClr>
              <a:buSzTx/>
              <a:buFontTx/>
              <a:buNone/>
              <a:tabLst/>
              <a:defRPr/>
            </a:pPr>
            <a:r>
              <a:rPr kumimoji="0" lang="zh-CN" altLang="en-US" sz="24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二、包含头文件和库文件</a:t>
            </a:r>
          </a:p>
        </p:txBody>
      </p:sp>
      <p:sp>
        <p:nvSpPr>
          <p:cNvPr id="10" name="文本框 9"/>
          <p:cNvSpPr txBox="1"/>
          <p:nvPr/>
        </p:nvSpPr>
        <p:spPr>
          <a:xfrm>
            <a:off x="431032" y="1136149"/>
            <a:ext cx="8424936" cy="1107996"/>
          </a:xfrm>
          <a:prstGeom prst="rect">
            <a:avLst/>
          </a:prstGeom>
          <a:noFill/>
        </p:spPr>
        <p:txBody>
          <a:bodyPr wrap="square" rtlCol="0">
            <a:spAutoFit/>
          </a:bodyPr>
          <a:lstStyle/>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n"/>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用来包含所使用到的系统定义的头文件和库文件；</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的系统功能模块放在</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Windows</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的库文件中，这些功能模块就以</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的形式提供给用户调用。</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1" name="Rectangle 1"/>
          <p:cNvSpPr>
            <a:spLocks noChangeArrowheads="1"/>
          </p:cNvSpPr>
          <p:nvPr/>
        </p:nvSpPr>
        <p:spPr bwMode="auto">
          <a:xfrm>
            <a:off x="722261" y="2241446"/>
            <a:ext cx="817867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auto" latinLnBrk="0" hangingPunct="0">
              <a:lnSpc>
                <a:spcPct val="100000"/>
              </a:lnSpc>
              <a:spcBef>
                <a:spcPts val="0"/>
              </a:spcBef>
              <a:spcAft>
                <a:spcPts val="0"/>
              </a:spcAft>
              <a:buClrTx/>
              <a:buSzTx/>
              <a:buFontTx/>
              <a:buNone/>
              <a:tabLst/>
              <a:defRPr/>
            </a:pPr>
            <a:r>
              <a:rPr kumimoji="0"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itchFamily="2" charset="-122"/>
                <a:cs typeface="+mn-cs"/>
              </a:rPr>
              <a:t>Win32 API</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的核心由</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3</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个库文件提供：</a:t>
            </a:r>
            <a:endPar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itchFamily="2" charset="-122"/>
                <a:cs typeface="+mn-cs"/>
              </a:rPr>
              <a:t>KERNEL32.LIB——</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系统服务功能。包括内存管理、任务管理和动态链接等。</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itchFamily="2" charset="-122"/>
                <a:cs typeface="+mn-cs"/>
              </a:rPr>
              <a:t>GDI32.LIB——</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图形设备接口。利用</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VGA</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与</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DRV</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之类的显示设备驱动程序完成显示文本和矩形等功能。</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00000"/>
              </a:lnSpc>
              <a:spcBef>
                <a:spcPts val="0"/>
              </a:spcBef>
              <a:spcAft>
                <a:spcPts val="0"/>
              </a:spcAft>
              <a:buClr>
                <a:srgbClr val="C00000"/>
              </a:buClr>
              <a:buSzTx/>
              <a:buFont typeface="Wingdings" panose="05000000000000000000" pitchFamily="2" charset="2"/>
              <a:buChar char="l"/>
              <a:tabLst/>
              <a:defRPr/>
            </a:pPr>
            <a:r>
              <a:rPr kumimoji="0" lang="en-US" altLang="zh-CN" sz="2200" b="1" i="0" u="none" strike="noStrike" kern="0" cap="none" spc="0" normalizeH="0" baseline="0" noProof="0" dirty="0">
                <a:ln>
                  <a:noFill/>
                </a:ln>
                <a:solidFill>
                  <a:srgbClr val="000000"/>
                </a:solidFill>
                <a:effectLst/>
                <a:uLnTx/>
                <a:uFillTx/>
                <a:latin typeface="Arial" panose="020B0604020202020204" pitchFamily="34" charset="0"/>
                <a:ea typeface="宋体" pitchFamily="2" charset="-122"/>
                <a:cs typeface="+mn-cs"/>
              </a:rPr>
              <a:t>USER32.LIB——</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用户接口服务。建立窗口和传送消息等。</a:t>
            </a:r>
            <a:endParaRPr kumimoji="0" lang="zh-CN" altLang="en-US" sz="2200" b="1" i="0" u="none" strike="noStrike" kern="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 name="文本框 1"/>
          <p:cNvSpPr txBox="1"/>
          <p:nvPr/>
        </p:nvSpPr>
        <p:spPr>
          <a:xfrm>
            <a:off x="539552" y="4509120"/>
            <a:ext cx="6125985" cy="430887"/>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包含库文件使用伪指令</a:t>
            </a:r>
            <a:r>
              <a:rPr kumimoji="0" lang="en-US" altLang="zh-CN" sz="2200" b="1" i="0" u="none" strike="noStrike" kern="1200" cap="none" spc="0" normalizeH="0" baseline="0" noProof="0" dirty="0">
                <a:ln>
                  <a:noFill/>
                </a:ln>
                <a:solidFill>
                  <a:srgbClr val="C00000"/>
                </a:solidFill>
                <a:effectLst/>
                <a:uLnTx/>
                <a:uFillTx/>
                <a:latin typeface="Times New Roman" pitchFamily="18" charset="0"/>
                <a:ea typeface="宋体" pitchFamily="2" charset="-122"/>
                <a:cs typeface="+mn-cs"/>
              </a:rPr>
              <a:t>INCLUDELIB</a:t>
            </a:r>
            <a:endParaRPr kumimoji="0" lang="zh-CN" altLang="en-US" sz="2200" b="1" i="0" u="none" strike="noStrike" kern="120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
        <p:nvSpPr>
          <p:cNvPr id="3" name="文本框 2"/>
          <p:cNvSpPr txBox="1"/>
          <p:nvPr/>
        </p:nvSpPr>
        <p:spPr>
          <a:xfrm>
            <a:off x="722261" y="5085184"/>
            <a:ext cx="1229441"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4" name="文本框 3"/>
          <p:cNvSpPr txBox="1"/>
          <p:nvPr/>
        </p:nvSpPr>
        <p:spPr>
          <a:xfrm>
            <a:off x="1663670" y="5085184"/>
            <a:ext cx="4492506"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INCLUDELIB  kernel32.lib  </a:t>
            </a:r>
            <a:endPar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394817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down)">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down)">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down)">
                                      <p:cBhvr>
                                        <p:cTn id="32" dur="5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build="p"/>
      <p:bldP spid="2"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5949280"/>
            <a:ext cx="5544616" cy="461665"/>
          </a:xfrm>
          <a:prstGeom prst="rect">
            <a:avLst/>
          </a:prstGeom>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tab pos="1308100" algn="l"/>
              </a:tabLst>
              <a:defRPr/>
            </a:pPr>
            <a:r>
              <a:rPr kumimoji="0" lang="zh-CN" altLang="en-US" sz="2400" b="1" i="0" u="none" strike="noStrike" kern="0" cap="none" spc="0" normalizeH="0" baseline="0" noProof="0" dirty="0">
                <a:ln>
                  <a:noFill/>
                </a:ln>
                <a:solidFill>
                  <a:srgbClr val="000000"/>
                </a:solidFill>
                <a:effectLst/>
                <a:uLnTx/>
                <a:uFillTx/>
                <a:latin typeface="Courier"/>
                <a:ea typeface="宋体" pitchFamily="2" charset="-122"/>
                <a:cs typeface="+mn-cs"/>
              </a:rPr>
              <a:t>例如  </a:t>
            </a:r>
            <a:r>
              <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rPr>
              <a:t>INCLUDE kernel32.inc</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 name="文本框 2"/>
          <p:cNvSpPr txBox="1"/>
          <p:nvPr/>
        </p:nvSpPr>
        <p:spPr>
          <a:xfrm>
            <a:off x="339917" y="116632"/>
            <a:ext cx="8784976" cy="5734903"/>
          </a:xfrm>
          <a:prstGeom prst="rect">
            <a:avLst/>
          </a:prstGeom>
          <a:noFill/>
        </p:spPr>
        <p:txBody>
          <a:bodyPr wrap="square" rtlCol="0">
            <a:spAutoFit/>
          </a:bodyPr>
          <a:lstStyle/>
          <a:p>
            <a:pPr marL="342900" marR="0" lvl="0" indent="-342900" algn="l" defTabSz="914400" rtl="0" eaLnBrk="0" fontAlgn="auto" latinLnBrk="0" hangingPunct="0">
              <a:lnSpc>
                <a:spcPts val="4000"/>
              </a:lnSpc>
              <a:spcBef>
                <a:spcPts val="0"/>
              </a:spcBef>
              <a:spcAft>
                <a:spcPts val="0"/>
              </a:spcAft>
              <a:buClr>
                <a:srgbClr val="C00000"/>
              </a:buClr>
              <a:buSzTx/>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当用户程序中要调用</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函数时，需先用伪指令</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itchFamily="2" charset="-122"/>
                <a:cs typeface="+mn-cs"/>
              </a:rPr>
              <a:t>PROTO</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声明函数原型，否则编译器不能识别该函数。</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ts val="4000"/>
              </a:lnSpc>
              <a:spcBef>
                <a:spcPts val="0"/>
              </a:spcBef>
              <a:spcAft>
                <a:spcPts val="0"/>
              </a:spcAft>
              <a:buClr>
                <a:srgbClr val="C00000"/>
              </a:buClr>
              <a:buSzTx/>
              <a:buFont typeface="Wingdings" panose="05000000000000000000" pitchFamily="2" charset="2"/>
              <a:buChar char="n"/>
              <a:tabLst/>
              <a:defRPr/>
            </a:pPr>
            <a:r>
              <a:rPr lang="zh-CN" altLang="en-US" sz="2400" b="1" kern="0" dirty="0">
                <a:solidFill>
                  <a:srgbClr val="000000"/>
                </a:solidFill>
                <a:latin typeface="宋体" panose="02010600030101010101" pitchFamily="2" charset="-122"/>
              </a:rPr>
              <a:t>格式：</a:t>
            </a:r>
            <a:r>
              <a:rPr lang="zh-CN" altLang="en-US" sz="2400" b="1" kern="0" dirty="0">
                <a:solidFill>
                  <a:srgbClr val="C00000"/>
                </a:solidFill>
                <a:latin typeface="宋体" panose="02010600030101010101" pitchFamily="2" charset="-122"/>
              </a:rPr>
              <a:t>过程名 </a:t>
            </a:r>
            <a:r>
              <a:rPr lang="en-US" altLang="zh-CN" sz="2400" b="1" kern="0" dirty="0">
                <a:solidFill>
                  <a:srgbClr val="C00000"/>
                </a:solidFill>
                <a:latin typeface="宋体" panose="02010600030101010101" pitchFamily="2" charset="-122"/>
              </a:rPr>
              <a:t>PROTO, </a:t>
            </a:r>
            <a:r>
              <a:rPr lang="zh-CN" altLang="en-US" sz="2400" b="1" kern="0" dirty="0">
                <a:solidFill>
                  <a:srgbClr val="C00000"/>
                </a:solidFill>
                <a:latin typeface="宋体" panose="02010600030101010101" pitchFamily="2" charset="-122"/>
              </a:rPr>
              <a:t>参数列表</a:t>
            </a:r>
            <a:endParaRPr lang="en-US" altLang="zh-CN" sz="2400" b="1" kern="0" dirty="0">
              <a:solidFill>
                <a:srgbClr val="C00000"/>
              </a:solidFill>
              <a:latin typeface="宋体" panose="02010600030101010101" pitchFamily="2" charset="-122"/>
            </a:endParaRPr>
          </a:p>
          <a:p>
            <a:pPr marR="0" lvl="0" algn="l" defTabSz="914400" rtl="0" eaLnBrk="0" fontAlgn="auto" latinLnBrk="0" hangingPunct="0">
              <a:lnSpc>
                <a:spcPts val="4000"/>
              </a:lnSpc>
              <a:spcBef>
                <a:spcPts val="0"/>
              </a:spcBef>
              <a:spcAft>
                <a:spcPts val="0"/>
              </a:spcAft>
              <a:buClr>
                <a:srgbClr val="C00000"/>
              </a:buClr>
              <a:buSzTx/>
              <a:tabLst/>
              <a:defRPr/>
            </a:pPr>
            <a:r>
              <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rPr>
              <a:t>   </a:t>
            </a:r>
            <a:r>
              <a:rPr kumimoji="0" lang="zh-CN" altLang="en-US" sz="2400" b="1" i="0" u="none" strike="noStrike" kern="0" cap="none" spc="0" normalizeH="0" baseline="0" noProof="0" dirty="0">
                <a:ln>
                  <a:noFill/>
                </a:ln>
                <a:solidFill>
                  <a:schemeClr val="bg2"/>
                </a:solidFill>
                <a:effectLst/>
                <a:uLnTx/>
                <a:uFillTx/>
                <a:latin typeface="宋体" panose="02010600030101010101" pitchFamily="2" charset="-122"/>
              </a:rPr>
              <a:t>参数列表为：</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rPr>
              <a:t>参数</a:t>
            </a:r>
            <a:r>
              <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rPr>
              <a:t>1</a:t>
            </a:r>
            <a:r>
              <a:rPr lang="en-US" altLang="zh-CN" sz="2400" b="1" kern="0" noProof="0" dirty="0">
                <a:solidFill>
                  <a:srgbClr val="C00000"/>
                </a:solidFill>
                <a:latin typeface="宋体" panose="02010600030101010101" pitchFamily="2" charset="-122"/>
              </a:rPr>
              <a:t>:</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rPr>
              <a:t>类型</a:t>
            </a:r>
            <a:r>
              <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rPr>
              <a:t>,</a:t>
            </a:r>
            <a:r>
              <a:rPr kumimoji="0" lang="zh-CN" altLang="en-US" sz="2400" b="1" i="0" u="none" strike="noStrike" kern="0" cap="none" spc="0" normalizeH="0" baseline="0" noProof="0" dirty="0">
                <a:ln>
                  <a:noFill/>
                </a:ln>
                <a:solidFill>
                  <a:srgbClr val="C00000"/>
                </a:solidFill>
                <a:effectLst/>
                <a:uLnTx/>
                <a:uFillTx/>
                <a:latin typeface="宋体" panose="02010600030101010101" pitchFamily="2" charset="-122"/>
              </a:rPr>
              <a:t>参数</a:t>
            </a:r>
            <a:r>
              <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rPr>
              <a:t>2</a:t>
            </a:r>
            <a:r>
              <a:rPr lang="en-US" altLang="zh-CN" sz="2400" b="1" kern="0" dirty="0">
                <a:solidFill>
                  <a:srgbClr val="C00000"/>
                </a:solidFill>
                <a:latin typeface="宋体" panose="02010600030101010101" pitchFamily="2" charset="-122"/>
              </a:rPr>
              <a:t>:</a:t>
            </a:r>
            <a:r>
              <a:rPr lang="zh-CN" altLang="en-US" sz="2400" b="1" kern="0" dirty="0">
                <a:solidFill>
                  <a:srgbClr val="C00000"/>
                </a:solidFill>
                <a:latin typeface="宋体" panose="02010600030101010101" pitchFamily="2" charset="-122"/>
              </a:rPr>
              <a:t>类型</a:t>
            </a:r>
            <a:r>
              <a:rPr lang="en-US" altLang="zh-CN" sz="2400" b="1" kern="0" dirty="0">
                <a:solidFill>
                  <a:srgbClr val="C00000"/>
                </a:solidFill>
                <a:latin typeface="宋体" panose="02010600030101010101" pitchFamily="2" charset="-122"/>
              </a:rPr>
              <a:t>……</a:t>
            </a:r>
            <a:endPar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endParaRPr>
          </a:p>
          <a:p>
            <a:pPr marL="0" marR="0" lvl="0" indent="0" algn="l" defTabSz="914400" rtl="0" eaLnBrk="0" fontAlgn="auto" latinLnBrk="0" hangingPunct="0">
              <a:lnSpc>
                <a:spcPts val="4000"/>
              </a:lnSpc>
              <a:spcBef>
                <a:spcPts val="0"/>
              </a:spcBef>
              <a:spcAft>
                <a:spcPts val="0"/>
              </a:spcAft>
              <a:buClr>
                <a:srgbClr val="C00000"/>
              </a:buClr>
              <a:buSzTx/>
              <a:buFont typeface="Arial" pitchFamily="34" charset="0"/>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   </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例如</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前面的三个数相加程序中语句：</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0" marR="0" lvl="0" indent="0" algn="l" defTabSz="914400" rtl="0" eaLnBrk="0" fontAlgn="auto" latinLnBrk="0" hangingPunct="0">
              <a:lnSpc>
                <a:spcPts val="4000"/>
              </a:lnSpc>
              <a:spcBef>
                <a:spcPts val="0"/>
              </a:spcBef>
              <a:spcAft>
                <a:spcPts val="0"/>
              </a:spcAft>
              <a:buClr>
                <a:srgbClr val="C00000"/>
              </a:buClr>
              <a:buSzTx/>
              <a:buFont typeface="Arial" pitchFamily="34" charset="0"/>
              <a:buNone/>
              <a:tabLst/>
              <a:defRPr/>
            </a:pPr>
            <a:r>
              <a:rPr kumimoji="0" lang="en-US" altLang="zh-CN" sz="2400" b="1" i="0" u="none" strike="noStrike" kern="0" cap="none" spc="0" normalizeH="0" baseline="0" noProof="0" dirty="0">
                <a:ln>
                  <a:noFill/>
                </a:ln>
                <a:solidFill>
                  <a:srgbClr val="0070C0"/>
                </a:solidFill>
                <a:effectLst/>
                <a:uLnTx/>
                <a:uFillTx/>
                <a:latin typeface="宋体" panose="02010600030101010101" pitchFamily="2" charset="-122"/>
                <a:ea typeface="宋体" pitchFamily="2" charset="-122"/>
                <a:cs typeface="+mn-cs"/>
              </a:rPr>
              <a:t>    </a:t>
            </a:r>
            <a:r>
              <a:rPr kumimoji="0" lang="en-US" altLang="zh-CN" sz="2000" b="1" i="0" u="none" strike="noStrike" kern="1200" cap="none" spc="0" normalizeH="0" baseline="0" noProof="0" dirty="0" err="1">
                <a:ln>
                  <a:noFill/>
                </a:ln>
                <a:solidFill>
                  <a:srgbClr val="0070C0"/>
                </a:solidFill>
                <a:effectLst/>
                <a:uLnTx/>
                <a:uFillTx/>
                <a:latin typeface="Times New Roman" pitchFamily="18" charset="0"/>
                <a:ea typeface="宋体" pitchFamily="2" charset="-122"/>
                <a:cs typeface="+mn-cs"/>
              </a:rPr>
              <a:t>ExitProcess</a:t>
            </a:r>
            <a:r>
              <a:rPr kumimoji="0" lang="en-US" altLang="zh-CN"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mn-cs"/>
              </a:rPr>
              <a:t> PROTO, </a:t>
            </a:r>
            <a:r>
              <a:rPr kumimoji="0" lang="en-US" altLang="zh-CN" sz="2000" b="1" i="0" u="none" strike="noStrike" kern="1200" cap="none" spc="0" normalizeH="0" baseline="0" noProof="0" dirty="0" err="1">
                <a:ln>
                  <a:noFill/>
                </a:ln>
                <a:solidFill>
                  <a:srgbClr val="0070C0"/>
                </a:solidFill>
                <a:effectLst/>
                <a:uLnTx/>
                <a:uFillTx/>
                <a:latin typeface="Times New Roman" pitchFamily="18" charset="0"/>
                <a:ea typeface="宋体" pitchFamily="2" charset="-122"/>
                <a:cs typeface="+mn-cs"/>
              </a:rPr>
              <a:t>dwExitCode:DWORD</a:t>
            </a:r>
            <a:endParaRPr kumimoji="0" lang="en-US" altLang="zh-CN"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ts val="4000"/>
              </a:lnSpc>
              <a:spcBef>
                <a:spcPts val="0"/>
              </a:spcBef>
              <a:spcAft>
                <a:spcPts val="0"/>
              </a:spcAft>
              <a:buClr>
                <a:srgbClr val="C00000"/>
              </a:buClr>
              <a:buSzTx/>
              <a:buFont typeface="Arial" pitchFamily="34" charset="0"/>
              <a:buNone/>
              <a:tabLst/>
              <a:defRPr/>
            </a:pPr>
            <a:r>
              <a:rPr kumimoji="0"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    </a:t>
            </a:r>
            <a:r>
              <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API</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函数</a:t>
            </a:r>
            <a:r>
              <a:rPr kumimoji="0" lang="en-US" altLang="zh-CN" sz="2200" b="1" i="0" u="none" strike="noStrike" kern="0" cap="none" spc="0" normalizeH="0" baseline="0" noProof="0" dirty="0" err="1">
                <a:ln>
                  <a:noFill/>
                </a:ln>
                <a:solidFill>
                  <a:srgbClr val="000000"/>
                </a:solidFill>
                <a:effectLst/>
                <a:uLnTx/>
                <a:uFillTx/>
                <a:latin typeface="宋体" panose="02010600030101010101" pitchFamily="2" charset="-122"/>
                <a:ea typeface="宋体" pitchFamily="2" charset="-122"/>
                <a:cs typeface="+mn-cs"/>
              </a:rPr>
              <a:t>ExitProcess</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的功能是从用户程序退出，返回操作系统。申明它有一个参数</a:t>
            </a:r>
            <a:r>
              <a:rPr kumimoji="0" lang="en-US" altLang="zh-CN" sz="2200" b="1" i="0" u="none" strike="noStrike" kern="0" cap="none" spc="0" normalizeH="0" baseline="0" noProof="0" dirty="0" err="1">
                <a:ln>
                  <a:noFill/>
                </a:ln>
                <a:solidFill>
                  <a:srgbClr val="000000"/>
                </a:solidFill>
                <a:effectLst/>
                <a:uLnTx/>
                <a:uFillTx/>
                <a:latin typeface="宋体" panose="02010600030101010101" pitchFamily="2" charset="-122"/>
                <a:ea typeface="宋体" pitchFamily="2" charset="-122"/>
                <a:cs typeface="+mn-cs"/>
              </a:rPr>
              <a:t>dwExitCode</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，类型为</a:t>
            </a:r>
            <a:r>
              <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DWORD.</a:t>
            </a:r>
          </a:p>
          <a:p>
            <a:pPr marL="342900" marR="0" lvl="0" indent="-342900" algn="l" defTabSz="914400" rtl="0" eaLnBrk="0" fontAlgn="auto" latinLnBrk="0" hangingPunct="0">
              <a:lnSpc>
                <a:spcPts val="4000"/>
              </a:lnSpc>
              <a:spcBef>
                <a:spcPts val="0"/>
              </a:spcBef>
              <a:spcAft>
                <a:spcPts val="0"/>
              </a:spcAft>
              <a:buClr>
                <a:srgbClr val="C00000"/>
              </a:buClr>
              <a:buSzTx/>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为简化编程就把这些声明集中放在系统对应的头文件中。</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ts val="4000"/>
              </a:lnSpc>
              <a:spcBef>
                <a:spcPts val="0"/>
              </a:spcBef>
              <a:spcAft>
                <a:spcPts val="0"/>
              </a:spcAft>
              <a:buClr>
                <a:srgbClr val="C00000"/>
              </a:buClr>
              <a:buSzTx/>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每个库文件都有相应的头文件。</a:t>
            </a:r>
            <a:endPar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ts val="4000"/>
              </a:lnSpc>
              <a:spcBef>
                <a:spcPts val="0"/>
              </a:spcBef>
              <a:spcAft>
                <a:spcPts val="0"/>
              </a:spcAft>
              <a:buClr>
                <a:srgbClr val="C00000"/>
              </a:buClr>
              <a:buSzTx/>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包含头文件使用伪指令</a:t>
            </a:r>
            <a:r>
              <a:rPr kumimoji="0" lang="en-US" altLang="zh-CN" sz="2400" b="1" i="0" u="none" strike="noStrike" kern="0" cap="none" spc="0" normalizeH="0" baseline="0" noProof="0" dirty="0">
                <a:ln>
                  <a:noFill/>
                </a:ln>
                <a:solidFill>
                  <a:srgbClr val="C00000"/>
                </a:solidFill>
                <a:effectLst/>
                <a:uLnTx/>
                <a:uFillTx/>
                <a:latin typeface="宋体" panose="02010600030101010101" pitchFamily="2" charset="-122"/>
                <a:ea typeface="宋体" pitchFamily="2" charset="-122"/>
                <a:cs typeface="+mn-cs"/>
              </a:rPr>
              <a:t>INCLUDE</a:t>
            </a:r>
            <a:endPar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1713629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1"/>
          <p:cNvSpPr txBox="1">
            <a:spLocks/>
          </p:cNvSpPr>
          <p:nvPr/>
        </p:nvSpPr>
        <p:spPr bwMode="auto">
          <a:xfrm>
            <a:off x="7236053" y="631524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607574A-C435-4B79-9C67-4F183FDB79AC}" type="slidenum">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63</a:t>
            </a:fld>
            <a:endPar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179512" y="706626"/>
            <a:ext cx="8964488" cy="5170646"/>
          </a:xfrm>
          <a:prstGeom prst="rect">
            <a:avLst/>
          </a:prstGeom>
        </p:spPr>
        <p:txBody>
          <a:bodyPr wrap="square">
            <a:spAutoFit/>
          </a:bodyPr>
          <a:lstStyle/>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.stack</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en-US" altLang="zh-CN"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en-US" altLang="zh-CN"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en-US" altLang="zh-CN"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a:t>
            </a:r>
            <a:r>
              <a:rPr kumimoji="0" lang="en-US" altLang="zh-CN" sz="2200" b="1" i="0" u="none" strike="noStrike" kern="0" cap="none" spc="0" normalizeH="0" baseline="0" noProof="0" dirty="0" err="1">
                <a:ln>
                  <a:noFill/>
                </a:ln>
                <a:solidFill>
                  <a:srgbClr val="C00000"/>
                </a:solidFill>
                <a:effectLst/>
                <a:uLnTx/>
                <a:uFillTx/>
                <a:latin typeface="Times New Roman" pitchFamily="18" charset="0"/>
                <a:ea typeface="宋体" pitchFamily="2" charset="-122"/>
                <a:cs typeface="+mn-cs"/>
              </a:rPr>
              <a:t>const</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和</a:t>
            </a:r>
            <a:r>
              <a:rPr kumimoji="0" lang="zh-CN" altLang="en-US"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 </a:t>
            </a:r>
            <a:r>
              <a:rPr kumimoji="0" lang="en-US" altLang="zh-CN" sz="22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.code</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是分段伪指令</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中只有代码和数据之分，</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和</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const</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都</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是数据段，</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.code</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是代码段。</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中一般放</a:t>
            </a:r>
            <a:r>
              <a:rPr lang="zh-CN" altLang="en-US" sz="2200" b="1" kern="0" noProof="0" dirty="0">
                <a:solidFill>
                  <a:srgbClr val="000000"/>
                </a:solidFill>
              </a:rPr>
              <a:t>有</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初始化值的变量定义，所分配的存储单元被赋与初值，程序执行时可能会改变。</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中放的是不需要初始化的变量定义，如定义缓冲区。这些变量也可以定义在</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.data</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中，但生成最终执行文件的大小有</a:t>
            </a:r>
            <a:r>
              <a:rPr kumimoji="0" lang="zh-CN" altLang="en-US" sz="22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较大的差别</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两种数据段分配的存储区（以</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4KB</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页为单位）属性都是可读可写。</a:t>
            </a:r>
            <a:endPar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0" lang="en-US" altLang="zh-CN" sz="22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const</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用于常量的定义，比如显示的字符串信息等。这种数据段分配的存储区属性为</a:t>
            </a:r>
            <a:r>
              <a:rPr kumimoji="0" lang="zh-CN" altLang="en-US" sz="22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可读不可写</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p:txBody>
      </p:sp>
      <p:sp>
        <p:nvSpPr>
          <p:cNvPr id="9" name="文本框 8"/>
          <p:cNvSpPr txBox="1"/>
          <p:nvPr/>
        </p:nvSpPr>
        <p:spPr>
          <a:xfrm>
            <a:off x="827584" y="279140"/>
            <a:ext cx="2592288" cy="461665"/>
          </a:xfrm>
          <a:prstGeom prst="rect">
            <a:avLst/>
          </a:prstGeom>
          <a:solidFill>
            <a:srgbClr val="FFFF00"/>
          </a:solidFill>
        </p:spPr>
        <p:txBody>
          <a:bodyPr wrap="square" rtlCol="0">
            <a:spAutoFit/>
          </a:bodyPr>
          <a:lstStyle/>
          <a:p>
            <a:pPr marL="0" marR="0" lvl="0" indent="0" algn="l" defTabSz="914400" rtl="0" eaLnBrk="0" fontAlgn="auto" latinLnBrk="0" hangingPunct="0">
              <a:lnSpc>
                <a:spcPct val="100000"/>
              </a:lnSpc>
              <a:spcBef>
                <a:spcPts val="0"/>
              </a:spcBef>
              <a:spcAft>
                <a:spcPts val="0"/>
              </a:spcAft>
              <a:buClr>
                <a:srgbClr val="C00000"/>
              </a:buClr>
              <a:buSzTx/>
              <a:buFont typeface="Arial" pitchFamily="34" charset="0"/>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三、段的定义</a:t>
            </a:r>
          </a:p>
        </p:txBody>
      </p:sp>
      <p:sp>
        <p:nvSpPr>
          <p:cNvPr id="10" name="矩形 9"/>
          <p:cNvSpPr/>
          <p:nvPr/>
        </p:nvSpPr>
        <p:spPr>
          <a:xfrm>
            <a:off x="179512" y="3936633"/>
            <a:ext cx="8568952" cy="461665"/>
          </a:xfrm>
          <a:prstGeom prst="rect">
            <a:avLst/>
          </a:prstGeom>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6886837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5846"/>
            <a:ext cx="8568952" cy="4662815"/>
          </a:xfrm>
          <a:prstGeom prst="rect">
            <a:avLst/>
          </a:prstGeom>
        </p:spPr>
        <p:txBody>
          <a:bodyPr wrap="square">
            <a:spAutoFit/>
          </a:bodyPr>
          <a:lstStyle/>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与</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DOS</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汇编语言不同，</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汇编语言可以不考虑堆栈定义，操作系统会为程序分配一个向下扩展的、足够大的段作为堆栈段，所以</a:t>
            </a:r>
            <a:r>
              <a:rPr kumimoji="0" lang="zh-CN" altLang="en-US"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.stack</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段定义常常被忽略。</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.code</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段是代码段，所有的指令都必须写在代码段中，对于工作在特权级</a:t>
            </a:r>
            <a:r>
              <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3</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的应用程序，该存储区属性为可读、不可写、可执行。</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Win32</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环境下的“段”实际上并不是</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DOS</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汇编语言那种意义的段，而是内存的“分段”。</a:t>
            </a:r>
            <a:endParaRPr kumimoji="0" lang="en-US" altLang="zh-CN"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endParaRPr>
          </a:p>
          <a:p>
            <a:pPr marL="342900" marR="0" lvl="0" indent="-342900" algn="l" defTabSz="914400" rtl="0" eaLnBrk="0" fontAlgn="auto" latinLnBrk="0" hangingPunct="0">
              <a:lnSpc>
                <a:spcPct val="150000"/>
              </a:lnSpc>
              <a:spcBef>
                <a:spcPts val="0"/>
              </a:spcBef>
              <a:spcAft>
                <a:spcPts val="0"/>
              </a:spcAft>
              <a:buClr>
                <a:srgbClr val="C00000"/>
              </a:buClr>
              <a:buSzTx/>
              <a:buFont typeface="Wingdings" panose="05000000000000000000" pitchFamily="2" charset="2"/>
              <a:buChar char="n"/>
              <a:tabLst/>
              <a:defRPr/>
            </a:pP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上一个段的结束就是下一个段的开始，所有的“分段”合起来，包括系统使用的地址空间，就组成了整个可以寻址的</a:t>
            </a:r>
            <a:r>
              <a:rPr kumimoji="0" lang="en-US" altLang="zh-CN" sz="22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4 GB</a:t>
            </a:r>
            <a:r>
              <a:rPr kumimoji="0" lang="zh-CN" altLang="en-US" sz="22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空间。</a:t>
            </a:r>
            <a:endParaRPr kumimoji="0" lang="zh-CN" altLang="en-US" sz="2800" b="0" i="0" u="none" strike="noStrike" kern="1200" cap="none" spc="0" normalizeH="0" baseline="0" noProof="0" dirty="0">
              <a:ln>
                <a:noFill/>
              </a:ln>
              <a:solidFill>
                <a:srgbClr val="FFCC66"/>
              </a:solidFill>
              <a:effectLst/>
              <a:uLnTx/>
              <a:uFillTx/>
              <a:latin typeface="Times New Roman" pitchFamily="18" charset="0"/>
              <a:ea typeface="宋体" pitchFamily="2" charset="-122"/>
              <a:cs typeface="+mn-cs"/>
            </a:endParaRPr>
          </a:p>
        </p:txBody>
      </p:sp>
      <p:sp>
        <p:nvSpPr>
          <p:cNvPr id="3" name="灯片编号占位符 1"/>
          <p:cNvSpPr txBox="1">
            <a:spLocks/>
          </p:cNvSpPr>
          <p:nvPr/>
        </p:nvSpPr>
        <p:spPr bwMode="auto">
          <a:xfrm>
            <a:off x="7236053" y="631524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607574A-C435-4B79-9C67-4F183FDB79AC}" type="slidenum">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64</a:t>
            </a:fld>
            <a:endPar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866965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292272"/>
            <a:ext cx="6301680" cy="461665"/>
          </a:xfrm>
          <a:prstGeom prst="rect">
            <a:avLst/>
          </a:prstGeom>
          <a:solidFill>
            <a:srgbClr val="FFFF00"/>
          </a:solidFill>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 typeface="Arial" pitchFamily="34" charset="0"/>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四、调用</a:t>
            </a:r>
            <a:r>
              <a:rPr kumimoji="0" lang="en-US" altLang="zh-CN"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Windows</a:t>
            </a: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的</a:t>
            </a:r>
            <a:r>
              <a:rPr kumimoji="0" lang="en-US" altLang="zh-CN"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函数的伪指令</a:t>
            </a:r>
            <a:r>
              <a:rPr kumimoji="0" lang="en-US" altLang="zh-CN"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invoke</a:t>
            </a:r>
            <a:endPar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endParaRPr>
          </a:p>
        </p:txBody>
      </p:sp>
      <p:sp>
        <p:nvSpPr>
          <p:cNvPr id="3" name="矩形 2"/>
          <p:cNvSpPr/>
          <p:nvPr/>
        </p:nvSpPr>
        <p:spPr>
          <a:xfrm>
            <a:off x="255470" y="1525168"/>
            <a:ext cx="8888530" cy="3231654"/>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格式：</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invoke  </a:t>
            </a:r>
            <a:r>
              <a:rPr kumimoji="0"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函数名</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a:t>
            </a:r>
            <a:r>
              <a:rPr kumimoji="0"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，参数</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1][</a:t>
            </a:r>
            <a:r>
              <a:rPr kumimoji="0"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，参数</a:t>
            </a:r>
            <a:r>
              <a:rPr kumimoji="0"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2]……</a:t>
            </a: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例如，</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调用</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函数</a:t>
            </a:r>
            <a:r>
              <a:rPr kumimoji="0" lang="en-US" altLang="zh-CN" sz="2400" b="0"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MessageBox</a:t>
            </a:r>
            <a:r>
              <a:rPr kumimoji="0" lang="en-US" altLang="zh-CN"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zh-CN" altLang="en-US" sz="2400" b="0"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显示信息：</a:t>
            </a:r>
            <a:endPar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invoke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MessageBox,NULL,offset</a:t>
            </a:r>
            <a:r>
              <a:rPr kumimoji="0" lang="en-US" altLang="zh-CN" sz="20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szText,offset</a:t>
            </a:r>
            <a:r>
              <a:rPr kumimoji="0" lang="en-US" altLang="zh-CN" sz="20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 </a:t>
            </a:r>
            <a:r>
              <a:rPr kumimoji="0" lang="en-US" altLang="zh-CN" sz="20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szCaption,MB_OK</a:t>
            </a:r>
            <a:endParaRPr kumimoji="0" lang="en-US" altLang="zh-CN" sz="20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调用</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Windows</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的</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函数</a:t>
            </a:r>
            <a:r>
              <a:rPr kumimoji="0" lang="en-US" altLang="zh-CN" sz="24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ExitProcess</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Courier"/>
                <a:ea typeface="宋体" pitchFamily="2" charset="-122"/>
                <a:cs typeface="+mn-cs"/>
              </a:rPr>
              <a:t>将控制权返回操作系统。</a:t>
            </a:r>
            <a:endPar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0000FF"/>
                </a:solidFill>
                <a:effectLst/>
                <a:uLnTx/>
                <a:uFillTx/>
                <a:latin typeface="Courier"/>
                <a:ea typeface="宋体" pitchFamily="2" charset="-122"/>
                <a:cs typeface="+mn-cs"/>
              </a:rPr>
              <a:t>invoke </a:t>
            </a:r>
            <a:r>
              <a:rPr kumimoji="0" lang="en-US" altLang="zh-CN" sz="2000" b="1" i="0" u="none" strike="noStrike" kern="0" cap="none" spc="0" normalizeH="0" baseline="0" noProof="0" dirty="0" err="1">
                <a:ln>
                  <a:noFill/>
                </a:ln>
                <a:solidFill>
                  <a:srgbClr val="0000FF"/>
                </a:solidFill>
                <a:effectLst/>
                <a:uLnTx/>
                <a:uFillTx/>
                <a:latin typeface="Courier"/>
                <a:ea typeface="宋体" pitchFamily="2" charset="-122"/>
                <a:cs typeface="+mn-cs"/>
              </a:rPr>
              <a:t>ExitProcess,NULL</a:t>
            </a:r>
            <a:endParaRPr kumimoji="0" lang="en-US" altLang="zh-CN" sz="2400" b="1" i="0" u="none" strike="noStrike" kern="0" cap="none" spc="0" normalizeH="0" baseline="0" noProof="0" dirty="0">
              <a:ln>
                <a:noFill/>
              </a:ln>
              <a:solidFill>
                <a:srgbClr val="000000"/>
              </a:solidFill>
              <a:effectLst/>
              <a:uLnTx/>
              <a:uFillTx/>
              <a:latin typeface="Courier"/>
              <a:ea typeface="宋体" pitchFamily="2" charset="-122"/>
              <a:cs typeface="+mn-cs"/>
            </a:endParaRPr>
          </a:p>
        </p:txBody>
      </p:sp>
      <p:sp>
        <p:nvSpPr>
          <p:cNvPr id="4" name="文本框 3"/>
          <p:cNvSpPr txBox="1"/>
          <p:nvPr/>
        </p:nvSpPr>
        <p:spPr>
          <a:xfrm>
            <a:off x="265334" y="908720"/>
            <a:ext cx="8483130" cy="461665"/>
          </a:xfrm>
          <a:prstGeom prst="rect">
            <a:avLst/>
          </a:prstGeom>
          <a:noFill/>
        </p:spPr>
        <p:txBody>
          <a:bodyPr wrap="square" rtlCol="0">
            <a:spAutoFit/>
          </a:bodyPr>
          <a:lstStyle/>
          <a:p>
            <a:pPr marL="0" marR="0" lvl="0" indent="0" algn="l" defTabSz="914400" rtl="0" eaLnBrk="0" fontAlgn="auto" latinLnBrk="0" hangingPunct="0">
              <a:lnSpc>
                <a:spcPct val="100000"/>
              </a:lnSpc>
              <a:spcBef>
                <a:spcPts val="0"/>
              </a:spcBef>
              <a:spcAft>
                <a:spcPts val="0"/>
              </a:spcAft>
              <a:buClr>
                <a:srgbClr val="C00000"/>
              </a:buClr>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把系统头文件和动态链接库包含到文件后就可以调用</a:t>
            </a:r>
            <a:r>
              <a:rPr kumimoji="0"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API</a:t>
            </a:r>
            <a:r>
              <a:rPr kumimoji="0"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函数</a:t>
            </a:r>
          </a:p>
        </p:txBody>
      </p:sp>
      <p:sp>
        <p:nvSpPr>
          <p:cNvPr id="5" name="灯片编号占位符 1"/>
          <p:cNvSpPr txBox="1">
            <a:spLocks/>
          </p:cNvSpPr>
          <p:nvPr/>
        </p:nvSpPr>
        <p:spPr bwMode="auto">
          <a:xfrm>
            <a:off x="7236053" y="631524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607574A-C435-4B79-9C67-4F183FDB79AC}" type="slidenum">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65</a:t>
            </a:fld>
            <a:endPar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978614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2120" y="216222"/>
            <a:ext cx="4248472" cy="461665"/>
          </a:xfrm>
          <a:prstGeom prst="rect">
            <a:avLst/>
          </a:prstGeom>
          <a:solidFill>
            <a:srgbClr val="FFFF00"/>
          </a:solidFill>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 typeface="Arial" pitchFamily="34" charset="0"/>
              <a:buNone/>
              <a:tabLst/>
              <a:defRPr/>
            </a:pPr>
            <a:r>
              <a:rPr kumimoji="0" lang="zh-CN" altLang="en-US" sz="2400" b="1" i="0" u="none" strike="noStrike" kern="0" cap="none" spc="0" normalizeH="0" baseline="0" noProof="0" dirty="0">
                <a:ln>
                  <a:noFill/>
                </a:ln>
                <a:solidFill>
                  <a:srgbClr val="C00000"/>
                </a:solidFill>
                <a:effectLst/>
                <a:uLnTx/>
                <a:uFillTx/>
                <a:latin typeface="Times New Roman" pitchFamily="18" charset="0"/>
                <a:ea typeface="宋体" pitchFamily="2" charset="-122"/>
                <a:cs typeface="+mn-cs"/>
              </a:rPr>
              <a:t>五、程序结束和程序入口</a:t>
            </a:r>
          </a:p>
        </p:txBody>
      </p:sp>
      <p:sp>
        <p:nvSpPr>
          <p:cNvPr id="3" name="文本框 2"/>
          <p:cNvSpPr txBox="1"/>
          <p:nvPr/>
        </p:nvSpPr>
        <p:spPr>
          <a:xfrm>
            <a:off x="539552" y="908720"/>
            <a:ext cx="7920880" cy="4154984"/>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不像</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语言程序有一个</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函数，在汇编源程序中，程序员可以指定从代码段的任何一个地方开始执行。</a:t>
            </a:r>
            <a:endPar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程序的最后一句一定是伪指令</a:t>
            </a:r>
            <a:r>
              <a:rPr kumimoji="0" lang="en-US" altLang="zh-CN" sz="2200" b="1" i="0" u="none" strike="noStrike" kern="1200" cap="none" spc="0" normalizeH="0" baseline="0" noProof="0" dirty="0">
                <a:ln>
                  <a:noFill/>
                </a:ln>
                <a:solidFill>
                  <a:srgbClr val="C00000"/>
                </a:solidFill>
                <a:effectLst/>
                <a:uLnTx/>
                <a:uFillTx/>
                <a:latin typeface="Times New Roman" pitchFamily="18" charset="0"/>
                <a:ea typeface="宋体" pitchFamily="2" charset="-122"/>
                <a:cs typeface="+mn-cs"/>
              </a:rPr>
              <a:t>end</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语句</a:t>
            </a:r>
          </a:p>
          <a:p>
            <a:pPr marL="0" marR="0" lvl="0" indent="0" algn="l" defTabSz="914400" rtl="0" eaLnBrk="1" fontAlgn="base" latinLnBrk="0" hangingPunct="1">
              <a:lnSpc>
                <a:spcPct val="150000"/>
              </a:lnSpc>
              <a:spcBef>
                <a:spcPct val="0"/>
              </a:spcBef>
              <a:spcAft>
                <a:spcPct val="0"/>
              </a:spcAft>
              <a:buClrTx/>
              <a:buSzTx/>
              <a:buFont typeface="Arial" pitchFamily="34" charset="0"/>
              <a:buNone/>
              <a:tabLst/>
              <a:defRPr/>
            </a:pP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end     [</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开始地址</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该语句指定了开始执行的指令，同时还表示源程序结束，即所有的代码必须在</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end</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语句之前。</a:t>
            </a:r>
            <a:endPar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在第一条执行语句的前面要加上一个标号，以便在</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END</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语句中使用。一般主程序习惯使用标号</a:t>
            </a:r>
            <a:r>
              <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r>
              <a:rPr kumimoji="0"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0"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 name="文本框 3"/>
          <p:cNvSpPr txBox="1"/>
          <p:nvPr/>
        </p:nvSpPr>
        <p:spPr>
          <a:xfrm>
            <a:off x="467544" y="5227810"/>
            <a:ext cx="799288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end  main</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r>
              <a:rPr kumimoji="0"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是在最开始语句前加的标号。</a:t>
            </a:r>
          </a:p>
        </p:txBody>
      </p:sp>
      <p:sp>
        <p:nvSpPr>
          <p:cNvPr id="5" name="灯片编号占位符 1"/>
          <p:cNvSpPr txBox="1">
            <a:spLocks/>
          </p:cNvSpPr>
          <p:nvPr/>
        </p:nvSpPr>
        <p:spPr bwMode="auto">
          <a:xfrm>
            <a:off x="7236053" y="631524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fld id="{C607574A-C435-4B79-9C67-4F183FDB79AC}" type="slidenum">
              <a:rPr kumimoji="0" lang="zh-CN" altLang="zh-CN"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defRPr/>
              </a:pPr>
              <a:t>66</a:t>
            </a:fld>
            <a:endParaRPr kumimoji="0" lang="zh-CN"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4235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CFD3BC35-4FD1-41A5-9BA7-2B07B192B056}" type="slidenum">
              <a:rPr lang="en-US" altLang="zh-CN" sz="1400">
                <a:solidFill>
                  <a:schemeClr val="bg2"/>
                </a:solidFill>
              </a:rPr>
              <a:pPr algn="r" eaLnBrk="1" hangingPunct="1"/>
              <a:t>67</a:t>
            </a:fld>
            <a:endParaRPr lang="en-US" altLang="zh-CN" sz="1400">
              <a:solidFill>
                <a:schemeClr val="bg2"/>
              </a:solidFill>
            </a:endParaRPr>
          </a:p>
        </p:txBody>
      </p:sp>
      <p:sp>
        <p:nvSpPr>
          <p:cNvPr id="83971" name="Rectangle 2"/>
          <p:cNvSpPr>
            <a:spLocks noChangeArrowheads="1"/>
          </p:cNvSpPr>
          <p:nvPr/>
        </p:nvSpPr>
        <p:spPr bwMode="auto">
          <a:xfrm>
            <a:off x="609600" y="609600"/>
            <a:ext cx="7839075" cy="5191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b="1" dirty="0">
                <a:solidFill>
                  <a:schemeClr val="hlink"/>
                </a:solidFill>
              </a:rPr>
              <a:t> 4.7  </a:t>
            </a:r>
            <a:r>
              <a:rPr lang="zh-CN" altLang="en-US" b="1" dirty="0">
                <a:solidFill>
                  <a:schemeClr val="hlink"/>
                </a:solidFill>
              </a:rPr>
              <a:t>当前位置计数器</a:t>
            </a:r>
            <a:r>
              <a:rPr lang="en-US" altLang="zh-CN" b="1" dirty="0">
                <a:solidFill>
                  <a:schemeClr val="hlink"/>
                </a:solidFill>
              </a:rPr>
              <a:t>$</a:t>
            </a:r>
            <a:r>
              <a:rPr lang="zh-CN" altLang="en-US" b="1" dirty="0">
                <a:solidFill>
                  <a:schemeClr val="hlink"/>
                </a:solidFill>
              </a:rPr>
              <a:t>与定位伪指令</a:t>
            </a:r>
            <a:r>
              <a:rPr lang="en-US" altLang="zh-CN" b="1" dirty="0">
                <a:solidFill>
                  <a:schemeClr val="hlink"/>
                </a:solidFill>
              </a:rPr>
              <a:t>ORG(Origin) </a:t>
            </a:r>
          </a:p>
        </p:txBody>
      </p:sp>
      <p:sp>
        <p:nvSpPr>
          <p:cNvPr id="83972" name="Rectangle 3"/>
          <p:cNvSpPr>
            <a:spLocks noChangeArrowheads="1"/>
          </p:cNvSpPr>
          <p:nvPr/>
        </p:nvSpPr>
        <p:spPr bwMode="auto">
          <a:xfrm>
            <a:off x="611188" y="1844675"/>
            <a:ext cx="8208962" cy="1216025"/>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bg2"/>
                </a:solidFill>
              </a:rPr>
              <a:t>    </a:t>
            </a:r>
            <a:r>
              <a:rPr lang="zh-CN" altLang="en-US" sz="2400" b="1" dirty="0">
                <a:solidFill>
                  <a:srgbClr val="FF0000"/>
                </a:solidFill>
              </a:rPr>
              <a:t>汇编程序</a:t>
            </a:r>
            <a:r>
              <a:rPr lang="zh-CN" altLang="en-US" sz="2400" b="1" dirty="0">
                <a:solidFill>
                  <a:schemeClr val="bg2"/>
                </a:solidFill>
              </a:rPr>
              <a:t>在汇编源程序时，每遇到一个逻辑段，就要为其设置一个位置计数器，用来记录该逻辑段中定义的每一个数据或每一条指令在逻辑段中的相对位置。</a:t>
            </a:r>
          </a:p>
        </p:txBody>
      </p:sp>
      <p:sp>
        <p:nvSpPr>
          <p:cNvPr id="83973" name="Rectangle 4"/>
          <p:cNvSpPr>
            <a:spLocks noChangeArrowheads="1"/>
          </p:cNvSpPr>
          <p:nvPr/>
        </p:nvSpPr>
        <p:spPr bwMode="auto">
          <a:xfrm>
            <a:off x="684213" y="3581400"/>
            <a:ext cx="8280400" cy="1569660"/>
          </a:xfrm>
          <a:prstGeom prst="rect">
            <a:avLst/>
          </a:prstGeom>
          <a:solidFill>
            <a:schemeClr val="bg1"/>
          </a:solidFill>
          <a:ln w="9525">
            <a:solidFill>
              <a:schemeClr val="bg1"/>
            </a:solidFill>
            <a:miter lim="800000"/>
            <a:headEnd/>
            <a:tailEnd/>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342900" indent="-342900" eaLnBrk="1" hangingPunct="1">
              <a:buClr>
                <a:srgbClr val="C00000"/>
              </a:buClr>
              <a:buFont typeface="Wingdings" panose="05000000000000000000" pitchFamily="2" charset="2"/>
              <a:buChar char="n"/>
            </a:pPr>
            <a:r>
              <a:rPr lang="zh-CN" altLang="en-US" sz="2400" b="1" dirty="0">
                <a:solidFill>
                  <a:schemeClr val="bg2"/>
                </a:solidFill>
              </a:rPr>
              <a:t>在源程序中使用符号</a:t>
            </a:r>
            <a:r>
              <a:rPr lang="en-US" altLang="zh-CN" sz="2400" b="1" dirty="0">
                <a:solidFill>
                  <a:schemeClr val="bg2"/>
                </a:solidFill>
              </a:rPr>
              <a:t>$</a:t>
            </a:r>
            <a:r>
              <a:rPr lang="zh-CN" altLang="en-US" sz="2400" b="1" dirty="0">
                <a:solidFill>
                  <a:schemeClr val="bg2"/>
                </a:solidFill>
              </a:rPr>
              <a:t>来表示“位置计数器”的当前值。</a:t>
            </a:r>
            <a:r>
              <a:rPr lang="en-US" altLang="zh-CN" sz="2400" b="1" dirty="0">
                <a:solidFill>
                  <a:schemeClr val="bg2"/>
                </a:solidFill>
              </a:rPr>
              <a:t>$</a:t>
            </a:r>
            <a:r>
              <a:rPr lang="zh-CN" altLang="en-US" sz="2400" b="1" dirty="0">
                <a:solidFill>
                  <a:schemeClr val="bg2"/>
                </a:solidFill>
              </a:rPr>
              <a:t>也被称为</a:t>
            </a:r>
            <a:r>
              <a:rPr lang="zh-CN" altLang="en-US" sz="2400" b="1" dirty="0">
                <a:solidFill>
                  <a:srgbClr val="FF0000"/>
                </a:solidFill>
              </a:rPr>
              <a:t>当前位置计数器</a:t>
            </a:r>
            <a:r>
              <a:rPr lang="zh-CN" altLang="en-US" sz="2400" b="1" dirty="0">
                <a:solidFill>
                  <a:schemeClr val="bg2"/>
                </a:solidFill>
              </a:rPr>
              <a:t>。</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n"/>
            </a:pPr>
            <a:r>
              <a:rPr lang="en-US" altLang="zh-CN" sz="2400" b="1" dirty="0">
                <a:solidFill>
                  <a:schemeClr val="bg2"/>
                </a:solidFill>
              </a:rPr>
              <a:t>$</a:t>
            </a:r>
            <a:r>
              <a:rPr lang="zh-CN" altLang="en-US" sz="2400" b="1" dirty="0">
                <a:solidFill>
                  <a:schemeClr val="bg2"/>
                </a:solidFill>
              </a:rPr>
              <a:t>位于不同的位置具有不同的值。</a:t>
            </a:r>
            <a:endParaRPr lang="en-US" altLang="zh-CN" sz="2400" b="1" dirty="0">
              <a:solidFill>
                <a:schemeClr val="bg2"/>
              </a:solidFill>
            </a:endParaRPr>
          </a:p>
          <a:p>
            <a:pPr marL="342900" indent="-342900" eaLnBrk="1" hangingPunct="1">
              <a:buClr>
                <a:srgbClr val="C00000"/>
              </a:buClr>
              <a:buFont typeface="Wingdings" panose="05000000000000000000" pitchFamily="2" charset="2"/>
              <a:buChar char="n"/>
            </a:pPr>
            <a:r>
              <a:rPr lang="en-US" altLang="zh-CN" sz="2400" b="1" dirty="0">
                <a:solidFill>
                  <a:schemeClr val="bg2"/>
                </a:solidFill>
              </a:rPr>
              <a:t>$</a:t>
            </a:r>
            <a:r>
              <a:rPr lang="zh-CN" altLang="en-US" sz="2400" b="1" dirty="0">
                <a:solidFill>
                  <a:schemeClr val="bg2"/>
                </a:solidFill>
              </a:rPr>
              <a:t>在使用上完全类似变量的使用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box(out)">
                                      <p:cBhvr>
                                        <p:cTn id="7" dur="500"/>
                                        <p:tgtEl>
                                          <p:spTgt spid="8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blinds(vertical)">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3973">
                                            <p:txEl>
                                              <p:pRg st="0" end="0"/>
                                            </p:txEl>
                                          </p:spTgt>
                                        </p:tgtEl>
                                        <p:attrNameLst>
                                          <p:attrName>style.visibility</p:attrName>
                                        </p:attrNameLst>
                                      </p:cBhvr>
                                      <p:to>
                                        <p:strVal val="visible"/>
                                      </p:to>
                                    </p:set>
                                    <p:animEffect transition="in" filter="blinds(vertical)">
                                      <p:cBhvr>
                                        <p:cTn id="17" dur="500"/>
                                        <p:tgtEl>
                                          <p:spTgt spid="839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83973">
                                            <p:txEl>
                                              <p:pRg st="1" end="1"/>
                                            </p:txEl>
                                          </p:spTgt>
                                        </p:tgtEl>
                                        <p:attrNameLst>
                                          <p:attrName>style.visibility</p:attrName>
                                        </p:attrNameLst>
                                      </p:cBhvr>
                                      <p:to>
                                        <p:strVal val="visible"/>
                                      </p:to>
                                    </p:set>
                                    <p:animEffect transition="in" filter="blinds(vertical)">
                                      <p:cBhvr>
                                        <p:cTn id="22" dur="500"/>
                                        <p:tgtEl>
                                          <p:spTgt spid="8397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83973">
                                            <p:txEl>
                                              <p:pRg st="2" end="2"/>
                                            </p:txEl>
                                          </p:spTgt>
                                        </p:tgtEl>
                                        <p:attrNameLst>
                                          <p:attrName>style.visibility</p:attrName>
                                        </p:attrNameLst>
                                      </p:cBhvr>
                                      <p:to>
                                        <p:strVal val="visible"/>
                                      </p:to>
                                    </p:set>
                                    <p:animEffect transition="in" filter="blinds(vertical)">
                                      <p:cBhvr>
                                        <p:cTn id="27" dur="500"/>
                                        <p:tgtEl>
                                          <p:spTgt spid="839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autoUpdateAnimBg="0"/>
      <p:bldP spid="83972" grpId="0" bldLvl="0" animBg="1" autoUpdateAnimBg="0"/>
      <p:bldP spid="83973"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8EF032A1-E04D-4D38-8A4F-073C48C85F8B}" type="slidenum">
              <a:rPr lang="en-US" altLang="zh-CN" sz="1400">
                <a:solidFill>
                  <a:schemeClr val="bg2"/>
                </a:solidFill>
              </a:rPr>
              <a:pPr algn="r" eaLnBrk="1" hangingPunct="1"/>
              <a:t>68</a:t>
            </a:fld>
            <a:endParaRPr lang="en-US" altLang="zh-CN" sz="1400" dirty="0">
              <a:solidFill>
                <a:schemeClr val="bg2"/>
              </a:solidFill>
            </a:endParaRPr>
          </a:p>
        </p:txBody>
      </p:sp>
      <p:sp>
        <p:nvSpPr>
          <p:cNvPr id="84995" name="Rectangle 2"/>
          <p:cNvSpPr>
            <a:spLocks noChangeArrowheads="1"/>
          </p:cNvSpPr>
          <p:nvPr/>
        </p:nvSpPr>
        <p:spPr bwMode="auto">
          <a:xfrm>
            <a:off x="685800" y="2667000"/>
            <a:ext cx="7924800" cy="850900"/>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FF0000"/>
                </a:solidFill>
              </a:rPr>
              <a:t>作用</a:t>
            </a:r>
            <a:r>
              <a:rPr lang="zh-CN" altLang="en-US" sz="2400" b="1" dirty="0">
                <a:solidFill>
                  <a:schemeClr val="bg2"/>
                </a:solidFill>
              </a:rPr>
              <a:t>：将数值表达式的值赋给当前位置计数器</a:t>
            </a:r>
            <a:r>
              <a:rPr lang="en-US" altLang="zh-CN" sz="2400" b="1" dirty="0">
                <a:solidFill>
                  <a:schemeClr val="bg2"/>
                </a:solidFill>
              </a:rPr>
              <a:t>$</a:t>
            </a:r>
            <a:r>
              <a:rPr lang="en-US" altLang="zh-CN" sz="2400" dirty="0"/>
              <a:t> </a:t>
            </a:r>
            <a:r>
              <a:rPr lang="zh-CN" altLang="en-US" sz="2400" b="1" dirty="0">
                <a:solidFill>
                  <a:schemeClr val="bg2"/>
                </a:solidFill>
              </a:rPr>
              <a:t>。</a:t>
            </a:r>
            <a:r>
              <a:rPr lang="en-US" altLang="zh-CN" sz="2400" b="1" dirty="0">
                <a:solidFill>
                  <a:schemeClr val="bg2"/>
                </a:solidFill>
              </a:rPr>
              <a:t>ORG</a:t>
            </a:r>
            <a:r>
              <a:rPr lang="zh-CN" altLang="en-US" sz="2400" b="1" dirty="0">
                <a:solidFill>
                  <a:schemeClr val="bg2"/>
                </a:solidFill>
              </a:rPr>
              <a:t>语句为其后的变量或指令设置起始偏移量。</a:t>
            </a:r>
          </a:p>
        </p:txBody>
      </p:sp>
      <p:sp>
        <p:nvSpPr>
          <p:cNvPr id="84996" name="Rectangle 3"/>
          <p:cNvSpPr>
            <a:spLocks noChangeArrowheads="1"/>
          </p:cNvSpPr>
          <p:nvPr/>
        </p:nvSpPr>
        <p:spPr bwMode="auto">
          <a:xfrm>
            <a:off x="684213" y="3810000"/>
            <a:ext cx="7926387" cy="850900"/>
          </a:xfrm>
          <a:prstGeom prst="rect">
            <a:avLst/>
          </a:prstGeom>
          <a:noFill/>
          <a:ln w="28575" cmpd="sng">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表达式的值必须为正值。表达式中也可以包含有当前位置计数器的现行值</a:t>
            </a:r>
            <a:r>
              <a:rPr lang="en-US" altLang="zh-CN" sz="2400" b="1" dirty="0">
                <a:solidFill>
                  <a:schemeClr val="bg2"/>
                </a:solidFill>
              </a:rPr>
              <a:t>$</a:t>
            </a:r>
            <a:r>
              <a:rPr lang="zh-CN" altLang="en-US" sz="2400" b="1" dirty="0">
                <a:solidFill>
                  <a:schemeClr val="bg2"/>
                </a:solidFill>
              </a:rPr>
              <a:t>。</a:t>
            </a:r>
          </a:p>
        </p:txBody>
      </p:sp>
      <p:sp>
        <p:nvSpPr>
          <p:cNvPr id="84997" name="Rectangle 4"/>
          <p:cNvSpPr>
            <a:spLocks noChangeArrowheads="1"/>
          </p:cNvSpPr>
          <p:nvPr/>
        </p:nvSpPr>
        <p:spPr bwMode="auto">
          <a:xfrm>
            <a:off x="684213" y="620713"/>
            <a:ext cx="666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hlink"/>
                </a:solidFill>
              </a:rPr>
              <a:t>定位伪指令</a:t>
            </a:r>
            <a:r>
              <a:rPr lang="en-US" altLang="zh-CN" sz="2400" b="1">
                <a:solidFill>
                  <a:schemeClr val="hlink"/>
                </a:solidFill>
              </a:rPr>
              <a:t>ORG</a:t>
            </a:r>
            <a:r>
              <a:rPr lang="zh-CN" altLang="en-US" sz="2400" b="1">
                <a:solidFill>
                  <a:schemeClr val="bg2"/>
                </a:solidFill>
              </a:rPr>
              <a:t>－－用来改变位置计数器的值。</a:t>
            </a:r>
          </a:p>
        </p:txBody>
      </p:sp>
      <p:sp>
        <p:nvSpPr>
          <p:cNvPr id="84998" name="Rectangle 5"/>
          <p:cNvSpPr>
            <a:spLocks noChangeArrowheads="1"/>
          </p:cNvSpPr>
          <p:nvPr/>
        </p:nvSpPr>
        <p:spPr bwMode="auto">
          <a:xfrm>
            <a:off x="1835150" y="1484313"/>
            <a:ext cx="2706688"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a:solidFill>
                  <a:schemeClr val="bg2"/>
                </a:solidFill>
              </a:rPr>
              <a:t> ORG   </a:t>
            </a:r>
            <a:r>
              <a:rPr lang="zh-CN" altLang="en-US" sz="2400" b="1">
                <a:solidFill>
                  <a:schemeClr val="bg2"/>
                </a:solidFill>
              </a:rPr>
              <a:t>数值表达式</a:t>
            </a:r>
          </a:p>
        </p:txBody>
      </p:sp>
      <p:sp>
        <p:nvSpPr>
          <p:cNvPr id="84999" name="Rectangle 6"/>
          <p:cNvSpPr>
            <a:spLocks noChangeArrowheads="1"/>
          </p:cNvSpPr>
          <p:nvPr/>
        </p:nvSpPr>
        <p:spPr bwMode="auto">
          <a:xfrm>
            <a:off x="838200" y="14478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a:solidFill>
                  <a:schemeClr val="hlink"/>
                </a:solidFill>
              </a:rPr>
              <a:t>格式：</a:t>
            </a:r>
          </a:p>
        </p:txBody>
      </p:sp>
      <p:sp>
        <p:nvSpPr>
          <p:cNvPr id="2" name="文本框 1"/>
          <p:cNvSpPr txBox="1"/>
          <p:nvPr/>
        </p:nvSpPr>
        <p:spPr>
          <a:xfrm>
            <a:off x="684212" y="4959170"/>
            <a:ext cx="7926387" cy="1200329"/>
          </a:xfrm>
          <a:prstGeom prst="rect">
            <a:avLst/>
          </a:prstGeom>
          <a:noFill/>
          <a:ln w="28575">
            <a:solidFill>
              <a:srgbClr val="0066FF"/>
            </a:solidFill>
          </a:ln>
        </p:spPr>
        <p:txBody>
          <a:bodyPr wrap="square" rtlCol="0">
            <a:spAutoFit/>
          </a:bodyPr>
          <a:lstStyle/>
          <a:p>
            <a:r>
              <a:rPr lang="zh-CN" altLang="en-US" sz="2400" b="1" dirty="0">
                <a:solidFill>
                  <a:schemeClr val="bg2"/>
                </a:solidFill>
              </a:rPr>
              <a:t>若运行环境为</a:t>
            </a:r>
            <a:r>
              <a:rPr lang="en-US" altLang="zh-CN" sz="2400" b="1" dirty="0">
                <a:solidFill>
                  <a:schemeClr val="bg2"/>
                </a:solidFill>
              </a:rPr>
              <a:t>flat</a:t>
            </a:r>
            <a:r>
              <a:rPr lang="zh-CN" altLang="en-US" sz="2400" b="1" dirty="0">
                <a:solidFill>
                  <a:schemeClr val="bg2"/>
                </a:solidFill>
              </a:rPr>
              <a:t>模式，则该伪指令并不能把一个具体的偏移值赋值赋给位置计算器，系统会自动为每个段指定一个起始偏移地址，数值表达式的值为相对该起始偏移地址。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 calcmode="lin" valueType="num">
                                      <p:cBhvr additive="base">
                                        <p:cTn id="7" dur="500" fill="hold"/>
                                        <p:tgtEl>
                                          <p:spTgt spid="84999"/>
                                        </p:tgtEl>
                                        <p:attrNameLst>
                                          <p:attrName>ppt_x</p:attrName>
                                        </p:attrNameLst>
                                      </p:cBhvr>
                                      <p:tavLst>
                                        <p:tav tm="0">
                                          <p:val>
                                            <p:strVal val="0-#ppt_w/2"/>
                                          </p:val>
                                        </p:tav>
                                        <p:tav tm="100000">
                                          <p:val>
                                            <p:strVal val="#ppt_x"/>
                                          </p:val>
                                        </p:tav>
                                      </p:tavLst>
                                    </p:anim>
                                    <p:anim calcmode="lin" valueType="num">
                                      <p:cBhvr additive="base">
                                        <p:cTn id="8" dur="500" fill="hold"/>
                                        <p:tgtEl>
                                          <p:spTgt spid="849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4998"/>
                                        </p:tgtEl>
                                        <p:attrNameLst>
                                          <p:attrName>style.visibility</p:attrName>
                                        </p:attrNameLst>
                                      </p:cBhvr>
                                      <p:to>
                                        <p:strVal val="visible"/>
                                      </p:to>
                                    </p:set>
                                    <p:anim calcmode="lin" valueType="num">
                                      <p:cBhvr additive="base">
                                        <p:cTn id="12" dur="500" fill="hold"/>
                                        <p:tgtEl>
                                          <p:spTgt spid="84998"/>
                                        </p:tgtEl>
                                        <p:attrNameLst>
                                          <p:attrName>ppt_x</p:attrName>
                                        </p:attrNameLst>
                                      </p:cBhvr>
                                      <p:tavLst>
                                        <p:tav tm="0">
                                          <p:val>
                                            <p:strVal val="0-#ppt_w/2"/>
                                          </p:val>
                                        </p:tav>
                                        <p:tav tm="100000">
                                          <p:val>
                                            <p:strVal val="#ppt_x"/>
                                          </p:val>
                                        </p:tav>
                                      </p:tavLst>
                                    </p:anim>
                                    <p:anim calcmode="lin" valueType="num">
                                      <p:cBhvr additive="base">
                                        <p:cTn id="13" dur="500" fill="hold"/>
                                        <p:tgtEl>
                                          <p:spTgt spid="8499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84995"/>
                                        </p:tgtEl>
                                        <p:attrNameLst>
                                          <p:attrName>style.visibility</p:attrName>
                                        </p:attrNameLst>
                                      </p:cBhvr>
                                      <p:to>
                                        <p:strVal val="visible"/>
                                      </p:to>
                                    </p:set>
                                    <p:animEffect transition="in" filter="barn(outHorizontal)">
                                      <p:cBhvr>
                                        <p:cTn id="18" dur="500"/>
                                        <p:tgtEl>
                                          <p:spTgt spid="849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84996"/>
                                        </p:tgtEl>
                                        <p:attrNameLst>
                                          <p:attrName>style.visibility</p:attrName>
                                        </p:attrNameLst>
                                      </p:cBhvr>
                                      <p:to>
                                        <p:strVal val="visible"/>
                                      </p:to>
                                    </p:set>
                                    <p:animEffect transition="in" filter="barn(outVertical)">
                                      <p:cBhvr>
                                        <p:cTn id="23" dur="500"/>
                                        <p:tgtEl>
                                          <p:spTgt spid="849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autoUpdateAnimBg="0"/>
      <p:bldP spid="84996" grpId="0" animBg="1" autoUpdateAnimBg="0"/>
      <p:bldP spid="84998" grpId="0" animBg="1" autoUpdateAnimBg="0"/>
      <p:bldP spid="84999" grpId="0" autoUpdateAnimBg="0"/>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7DF857BB-9180-4B09-A7B0-70891ED9EA30}" type="slidenum">
              <a:rPr lang="en-US" altLang="zh-CN" sz="1400">
                <a:solidFill>
                  <a:schemeClr val="bg2"/>
                </a:solidFill>
              </a:rPr>
              <a:pPr algn="r" eaLnBrk="1" hangingPunct="1"/>
              <a:t>69</a:t>
            </a:fld>
            <a:endParaRPr lang="en-US" altLang="zh-CN" sz="1400">
              <a:solidFill>
                <a:schemeClr val="bg2"/>
              </a:solidFill>
            </a:endParaRPr>
          </a:p>
        </p:txBody>
      </p:sp>
      <p:sp>
        <p:nvSpPr>
          <p:cNvPr id="86019" name="Rectangle 2"/>
          <p:cNvSpPr>
            <a:spLocks noChangeArrowheads="1"/>
          </p:cNvSpPr>
          <p:nvPr/>
        </p:nvSpPr>
        <p:spPr bwMode="auto">
          <a:xfrm>
            <a:off x="35496" y="536810"/>
            <a:ext cx="9108504" cy="5262979"/>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2400" b="1" dirty="0">
                <a:solidFill>
                  <a:schemeClr val="hlink"/>
                </a:solidFill>
              </a:rPr>
              <a:t>.DATA</a:t>
            </a:r>
          </a:p>
          <a:p>
            <a:pPr eaLnBrk="1" hangingPunct="1"/>
            <a:r>
              <a:rPr lang="en-US" altLang="zh-CN" sz="2400" b="1" dirty="0">
                <a:solidFill>
                  <a:schemeClr val="bg2"/>
                </a:solidFill>
              </a:rPr>
              <a:t>              ORG  30H</a:t>
            </a:r>
          </a:p>
          <a:p>
            <a:pPr eaLnBrk="1" hangingPunct="1"/>
            <a:r>
              <a:rPr lang="en-US" altLang="zh-CN" sz="2400" b="1" dirty="0">
                <a:solidFill>
                  <a:schemeClr val="bg2"/>
                </a:solidFill>
              </a:rPr>
              <a:t>     DB1   DB  12H,34H</a:t>
            </a:r>
          </a:p>
          <a:p>
            <a:pPr eaLnBrk="1" hangingPunct="1"/>
            <a:r>
              <a:rPr lang="en-US" altLang="zh-CN" sz="2400" b="1" dirty="0">
                <a:solidFill>
                  <a:schemeClr val="bg2"/>
                </a:solidFill>
              </a:rPr>
              <a:t>              ORG  $+20H</a:t>
            </a:r>
          </a:p>
          <a:p>
            <a:pPr eaLnBrk="1" hangingPunct="1"/>
            <a:r>
              <a:rPr lang="en-US" altLang="zh-CN" sz="2400" b="1" dirty="0">
                <a:solidFill>
                  <a:schemeClr val="bg2"/>
                </a:solidFill>
              </a:rPr>
              <a:t>   STRING  DB  ‘ABCDEFGHI’</a:t>
            </a:r>
          </a:p>
          <a:p>
            <a:pPr eaLnBrk="1" hangingPunct="1"/>
            <a:r>
              <a:rPr lang="en-US" altLang="zh-CN" sz="2400" b="1" dirty="0">
                <a:solidFill>
                  <a:schemeClr val="bg2"/>
                </a:solidFill>
              </a:rPr>
              <a:t>   COUNT   EQU   $-STRING</a:t>
            </a:r>
            <a:endParaRPr lang="zh-CN" altLang="en-US" sz="2400" b="1" dirty="0">
              <a:solidFill>
                <a:schemeClr val="bg2"/>
              </a:solidFill>
            </a:endParaRPr>
          </a:p>
          <a:p>
            <a:pPr eaLnBrk="1" hangingPunct="1"/>
            <a:r>
              <a:rPr lang="zh-CN" altLang="en-US" sz="2400" b="1" dirty="0">
                <a:solidFill>
                  <a:schemeClr val="bg2"/>
                </a:solidFill>
              </a:rPr>
              <a:t>   </a:t>
            </a:r>
            <a:r>
              <a:rPr lang="en-US" altLang="zh-CN" sz="2400" b="1" dirty="0">
                <a:solidFill>
                  <a:schemeClr val="bg2"/>
                </a:solidFill>
              </a:rPr>
              <a:t>DB2  DWORD  $  </a:t>
            </a:r>
            <a:endParaRPr lang="zh-CN" altLang="en-US" sz="2400" b="1" dirty="0">
              <a:solidFill>
                <a:schemeClr val="bg2"/>
              </a:solidFill>
            </a:endParaRPr>
          </a:p>
          <a:p>
            <a:pPr eaLnBrk="1" hangingPunct="1"/>
            <a:r>
              <a:rPr lang="zh-CN" altLang="en-US" sz="2400" b="1" dirty="0">
                <a:solidFill>
                  <a:schemeClr val="bg2"/>
                </a:solidFill>
              </a:rPr>
              <a:t>   </a:t>
            </a:r>
            <a:r>
              <a:rPr lang="en-US" altLang="zh-CN" sz="2400" b="1" dirty="0">
                <a:solidFill>
                  <a:schemeClr val="bg2"/>
                </a:solidFill>
              </a:rPr>
              <a:t>DB3  DB   </a:t>
            </a:r>
            <a:r>
              <a:rPr lang="zh-CN" altLang="en-US" sz="2400" b="1" dirty="0">
                <a:solidFill>
                  <a:schemeClr val="bg2"/>
                </a:solidFill>
              </a:rPr>
              <a:t>$</a:t>
            </a:r>
            <a:r>
              <a:rPr lang="en-US" altLang="zh-CN" sz="2400" b="1" dirty="0">
                <a:solidFill>
                  <a:schemeClr val="bg2"/>
                </a:solidFill>
              </a:rPr>
              <a:t>      </a:t>
            </a:r>
          </a:p>
          <a:p>
            <a:pPr eaLnBrk="1" hangingPunct="1"/>
            <a:r>
              <a:rPr lang="en-US" altLang="zh-CN" sz="2400" b="1" dirty="0">
                <a:solidFill>
                  <a:srgbClr val="FF0000"/>
                </a:solidFill>
              </a:rPr>
              <a:t>.CODE</a:t>
            </a:r>
          </a:p>
          <a:p>
            <a:pPr eaLnBrk="1" hangingPunct="1"/>
            <a:r>
              <a:rPr lang="en-US" altLang="zh-CN" sz="2400" b="1" dirty="0">
                <a:solidFill>
                  <a:schemeClr val="bg2"/>
                </a:solidFill>
              </a:rPr>
              <a:t>            ORG  12H</a:t>
            </a:r>
          </a:p>
          <a:p>
            <a:pPr eaLnBrk="1" hangingPunct="1"/>
            <a:r>
              <a:rPr lang="en-US" altLang="zh-CN" sz="2400" b="1" dirty="0">
                <a:solidFill>
                  <a:schemeClr val="bg2"/>
                </a:solidFill>
              </a:rPr>
              <a:t>   START  PROC</a:t>
            </a:r>
          </a:p>
          <a:p>
            <a:pPr eaLnBrk="1" hangingPunct="1"/>
            <a:r>
              <a:rPr lang="en-US" altLang="zh-CN" sz="2400" b="1" dirty="0">
                <a:solidFill>
                  <a:schemeClr val="bg2"/>
                </a:solidFill>
              </a:rPr>
              <a:t>             ......</a:t>
            </a:r>
          </a:p>
          <a:p>
            <a:pPr eaLnBrk="1" hangingPunct="1"/>
            <a:r>
              <a:rPr lang="en-US" altLang="zh-CN" sz="2400" b="1" dirty="0">
                <a:solidFill>
                  <a:schemeClr val="bg2"/>
                </a:solidFill>
              </a:rPr>
              <a:t>    START  ENDP</a:t>
            </a:r>
          </a:p>
          <a:p>
            <a:pPr eaLnBrk="1" hangingPunct="1"/>
            <a:r>
              <a:rPr lang="en-US" altLang="zh-CN" sz="2400" b="1" dirty="0">
                <a:solidFill>
                  <a:schemeClr val="bg2"/>
                </a:solidFill>
              </a:rPr>
              <a:t>                   END START</a:t>
            </a:r>
          </a:p>
        </p:txBody>
      </p:sp>
      <p:sp>
        <p:nvSpPr>
          <p:cNvPr id="2" name="文本框 1"/>
          <p:cNvSpPr txBox="1"/>
          <p:nvPr/>
        </p:nvSpPr>
        <p:spPr>
          <a:xfrm>
            <a:off x="107504" y="44624"/>
            <a:ext cx="1224136" cy="523220"/>
          </a:xfrm>
          <a:prstGeom prst="rect">
            <a:avLst/>
          </a:prstGeom>
          <a:noFill/>
        </p:spPr>
        <p:txBody>
          <a:bodyPr wrap="square" rtlCol="0">
            <a:spAutoFit/>
          </a:bodyPr>
          <a:lstStyle/>
          <a:p>
            <a:r>
              <a:rPr lang="zh-CN" altLang="en-US" b="1" dirty="0">
                <a:solidFill>
                  <a:schemeClr val="bg2"/>
                </a:solidFill>
              </a:rPr>
              <a:t>例：</a:t>
            </a:r>
          </a:p>
        </p:txBody>
      </p:sp>
      <p:sp>
        <p:nvSpPr>
          <p:cNvPr id="5" name="矩形标注 4"/>
          <p:cNvSpPr/>
          <p:nvPr/>
        </p:nvSpPr>
        <p:spPr bwMode="auto">
          <a:xfrm>
            <a:off x="3514119" y="694457"/>
            <a:ext cx="4751884" cy="432048"/>
          </a:xfrm>
          <a:prstGeom prst="wedgeRectCallout">
            <a:avLst>
              <a:gd name="adj1" fmla="val -66753"/>
              <a:gd name="adj2" fmla="val 3298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bg2"/>
                </a:solidFill>
              </a:rPr>
              <a:t>从数据段开始偏移</a:t>
            </a:r>
            <a:r>
              <a:rPr lang="en-US" altLang="zh-CN" sz="2400" b="1" dirty="0">
                <a:solidFill>
                  <a:schemeClr val="bg2"/>
                </a:solidFill>
              </a:rPr>
              <a:t>30H</a:t>
            </a:r>
            <a:r>
              <a:rPr lang="zh-CN" altLang="en-US" sz="2400" b="1" dirty="0">
                <a:solidFill>
                  <a:schemeClr val="bg2"/>
                </a:solidFill>
              </a:rPr>
              <a:t>字节存</a:t>
            </a:r>
            <a:r>
              <a:rPr lang="en-US" altLang="zh-CN" sz="2400" b="1" dirty="0">
                <a:solidFill>
                  <a:schemeClr val="bg2"/>
                </a:solidFill>
              </a:rPr>
              <a:t>DB1</a:t>
            </a:r>
          </a:p>
        </p:txBody>
      </p:sp>
      <p:sp>
        <p:nvSpPr>
          <p:cNvPr id="8" name="矩形标注 7"/>
          <p:cNvSpPr/>
          <p:nvPr/>
        </p:nvSpPr>
        <p:spPr bwMode="auto">
          <a:xfrm>
            <a:off x="3239022" y="1480337"/>
            <a:ext cx="5904978" cy="432048"/>
          </a:xfrm>
          <a:prstGeom prst="wedgeRectCallout">
            <a:avLst>
              <a:gd name="adj1" fmla="val -55832"/>
              <a:gd name="adj2" fmla="val 2629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bg2"/>
                </a:solidFill>
              </a:rPr>
              <a:t>保留</a:t>
            </a:r>
            <a:r>
              <a:rPr lang="en-US" altLang="zh-CN" sz="2400" b="1" dirty="0">
                <a:solidFill>
                  <a:schemeClr val="bg2"/>
                </a:solidFill>
              </a:rPr>
              <a:t>20H</a:t>
            </a:r>
            <a:r>
              <a:rPr lang="zh-CN" altLang="en-US" sz="2400" b="1" dirty="0">
                <a:solidFill>
                  <a:schemeClr val="bg2"/>
                </a:solidFill>
              </a:rPr>
              <a:t>个字节单元，其后再存放</a:t>
            </a:r>
            <a:r>
              <a:rPr lang="en-US" altLang="zh-CN" sz="2400" b="1" dirty="0">
                <a:solidFill>
                  <a:schemeClr val="bg2"/>
                </a:solidFill>
              </a:rPr>
              <a:t>'ABCD....</a:t>
            </a:r>
          </a:p>
        </p:txBody>
      </p:sp>
      <p:sp>
        <p:nvSpPr>
          <p:cNvPr id="9" name="矩形标注 8"/>
          <p:cNvSpPr/>
          <p:nvPr/>
        </p:nvSpPr>
        <p:spPr bwMode="auto">
          <a:xfrm>
            <a:off x="4644008" y="2089896"/>
            <a:ext cx="3024336" cy="432048"/>
          </a:xfrm>
          <a:prstGeom prst="wedgeRectCallout">
            <a:avLst>
              <a:gd name="adj1" fmla="val -69905"/>
              <a:gd name="adj2" fmla="val 5971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bg2"/>
                </a:solidFill>
              </a:rPr>
              <a:t>计算</a:t>
            </a:r>
            <a:r>
              <a:rPr lang="en-US" altLang="zh-CN" sz="2400" b="1" dirty="0">
                <a:solidFill>
                  <a:schemeClr val="bg2"/>
                </a:solidFill>
              </a:rPr>
              <a:t>STRING</a:t>
            </a:r>
            <a:r>
              <a:rPr lang="zh-CN" altLang="en-US" sz="2400" b="1" dirty="0">
                <a:solidFill>
                  <a:schemeClr val="bg2"/>
                </a:solidFill>
              </a:rPr>
              <a:t>的长度</a:t>
            </a:r>
            <a:endParaRPr lang="en-US" altLang="zh-CN" sz="2400" b="1" dirty="0">
              <a:solidFill>
                <a:schemeClr val="bg2"/>
              </a:solidFill>
            </a:endParaRPr>
          </a:p>
        </p:txBody>
      </p:sp>
      <p:sp>
        <p:nvSpPr>
          <p:cNvPr id="10" name="矩形标注 9"/>
          <p:cNvSpPr/>
          <p:nvPr/>
        </p:nvSpPr>
        <p:spPr bwMode="auto">
          <a:xfrm>
            <a:off x="3391765" y="2726895"/>
            <a:ext cx="4211688" cy="432048"/>
          </a:xfrm>
          <a:prstGeom prst="wedgeRectCallout">
            <a:avLst>
              <a:gd name="adj1" fmla="val -67625"/>
              <a:gd name="adj2" fmla="val 15159"/>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bg2"/>
                </a:solidFill>
              </a:rPr>
              <a:t>取</a:t>
            </a:r>
            <a:r>
              <a:rPr lang="en-US" altLang="zh-CN" sz="2400" b="1" dirty="0">
                <a:solidFill>
                  <a:schemeClr val="bg2"/>
                </a:solidFill>
              </a:rPr>
              <a:t>$</a:t>
            </a:r>
            <a:r>
              <a:rPr lang="zh-CN" altLang="en-US" sz="2400" b="1" dirty="0">
                <a:solidFill>
                  <a:schemeClr val="bg2"/>
                </a:solidFill>
              </a:rPr>
              <a:t>的偏移量</a:t>
            </a:r>
            <a:r>
              <a:rPr lang="en-US" altLang="zh-CN" sz="2400" b="1" dirty="0">
                <a:solidFill>
                  <a:schemeClr val="bg2"/>
                </a:solidFill>
              </a:rPr>
              <a:t>,</a:t>
            </a:r>
            <a:r>
              <a:rPr lang="zh-CN" altLang="en-US" sz="2400" b="1" dirty="0">
                <a:solidFill>
                  <a:schemeClr val="bg2"/>
                </a:solidFill>
              </a:rPr>
              <a:t>类似变量的用法</a:t>
            </a:r>
          </a:p>
        </p:txBody>
      </p:sp>
      <p:sp>
        <p:nvSpPr>
          <p:cNvPr id="11" name="矩形标注 10"/>
          <p:cNvSpPr/>
          <p:nvPr/>
        </p:nvSpPr>
        <p:spPr bwMode="auto">
          <a:xfrm>
            <a:off x="2411760" y="3212976"/>
            <a:ext cx="1944216" cy="432048"/>
          </a:xfrm>
          <a:prstGeom prst="wedgeRectCallout">
            <a:avLst>
              <a:gd name="adj1" fmla="val -74674"/>
              <a:gd name="adj2" fmla="val -2939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hlink"/>
                </a:solidFill>
              </a:rPr>
              <a:t>此语句错误</a:t>
            </a:r>
            <a:r>
              <a:rPr lang="en-US" altLang="zh-CN" sz="2400" b="1" dirty="0">
                <a:solidFill>
                  <a:schemeClr val="hlink"/>
                </a:solidFill>
              </a:rPr>
              <a:t>!</a:t>
            </a:r>
            <a:r>
              <a:rPr lang="en-US" altLang="zh-CN" sz="2400" b="1" dirty="0">
                <a:solidFill>
                  <a:schemeClr val="bg2"/>
                </a:solidFill>
              </a:rPr>
              <a:t> </a:t>
            </a:r>
          </a:p>
        </p:txBody>
      </p:sp>
      <p:sp>
        <p:nvSpPr>
          <p:cNvPr id="12" name="灯片编号占位符 3"/>
          <p:cNvSpPr txBox="1">
            <a:spLocks noGrp="1" noChangeArrowheads="1"/>
          </p:cNvSpPr>
          <p:nvPr/>
        </p:nvSpPr>
        <p:spPr bwMode="auto">
          <a:xfrm>
            <a:off x="8468349"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8EF032A1-E04D-4D38-8A4F-073C48C85F8B}" type="slidenum">
              <a:rPr lang="en-US" altLang="zh-CN" sz="1400">
                <a:solidFill>
                  <a:schemeClr val="bg2"/>
                </a:solidFill>
              </a:rPr>
              <a:pPr algn="r" eaLnBrk="1" hangingPunct="1"/>
              <a:t>69</a:t>
            </a:fld>
            <a:endParaRPr lang="en-US" altLang="zh-CN" sz="1400" dirty="0">
              <a:solidFill>
                <a:schemeClr val="bg2"/>
              </a:solidFill>
            </a:endParaRPr>
          </a:p>
        </p:txBody>
      </p:sp>
      <p:sp>
        <p:nvSpPr>
          <p:cNvPr id="13" name="矩形标注 12"/>
          <p:cNvSpPr/>
          <p:nvPr/>
        </p:nvSpPr>
        <p:spPr bwMode="auto">
          <a:xfrm>
            <a:off x="3495660" y="3946013"/>
            <a:ext cx="3812643" cy="432048"/>
          </a:xfrm>
          <a:prstGeom prst="wedgeRectCallout">
            <a:avLst>
              <a:gd name="adj1" fmla="val -74674"/>
              <a:gd name="adj2" fmla="val -2939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r>
              <a:rPr lang="zh-CN" altLang="en-US" sz="2400" b="1" dirty="0">
                <a:solidFill>
                  <a:schemeClr val="bg2"/>
                </a:solidFill>
              </a:rPr>
              <a:t>代码段开始留</a:t>
            </a:r>
            <a:r>
              <a:rPr lang="en-US" altLang="zh-CN" sz="2400" b="1" dirty="0">
                <a:solidFill>
                  <a:schemeClr val="bg2"/>
                </a:solidFill>
              </a:rPr>
              <a:t>12H</a:t>
            </a:r>
            <a:r>
              <a:rPr lang="zh-CN" altLang="en-US" sz="2400" b="1" dirty="0">
                <a:solidFill>
                  <a:schemeClr val="bg2"/>
                </a:solidFill>
              </a:rPr>
              <a:t>字节单元</a:t>
            </a:r>
            <a:endParaRPr lang="en-US" altLang="zh-CN" sz="2400" b="1" dirty="0">
              <a:solidFill>
                <a:schemeClr val="bg2"/>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ox(out)">
                                      <p:cBhvr>
                                        <p:cTn id="7" dur="500"/>
                                        <p:tgtEl>
                                          <p:spTgt spid="860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5" grpId="0" animBg="1"/>
      <p:bldP spid="8" grpId="0" animBg="1"/>
      <p:bldP spid="9" grpId="0" animBg="1"/>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56399A4-69C0-4DBC-B514-B47C34236D67}" type="slidenum">
              <a:rPr lang="en-US" altLang="zh-CN" sz="1400">
                <a:solidFill>
                  <a:schemeClr val="bg2"/>
                </a:solidFill>
              </a:rPr>
              <a:pPr algn="r" eaLnBrk="1" hangingPunct="1"/>
              <a:t>7</a:t>
            </a:fld>
            <a:endParaRPr lang="en-US" altLang="zh-CN" sz="1400" dirty="0">
              <a:solidFill>
                <a:schemeClr val="bg2"/>
              </a:solidFill>
            </a:endParaRPr>
          </a:p>
        </p:txBody>
      </p:sp>
      <p:sp>
        <p:nvSpPr>
          <p:cNvPr id="14339" name="Rectangle 5"/>
          <p:cNvSpPr>
            <a:spLocks noChangeArrowheads="1"/>
          </p:cNvSpPr>
          <p:nvPr/>
        </p:nvSpPr>
        <p:spPr bwMode="auto">
          <a:xfrm>
            <a:off x="2979738" y="244475"/>
            <a:ext cx="2527300"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3200" b="1">
                <a:solidFill>
                  <a:schemeClr val="hlink"/>
                </a:solidFill>
              </a:rPr>
              <a:t>三、标识符</a:t>
            </a:r>
          </a:p>
        </p:txBody>
      </p:sp>
      <p:sp>
        <p:nvSpPr>
          <p:cNvPr id="14340" name="Rectangle 6"/>
          <p:cNvSpPr>
            <a:spLocks noChangeArrowheads="1"/>
          </p:cNvSpPr>
          <p:nvPr/>
        </p:nvSpPr>
        <p:spPr bwMode="auto">
          <a:xfrm>
            <a:off x="671728" y="852825"/>
            <a:ext cx="8108701" cy="461665"/>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chemeClr val="bg2"/>
                </a:solidFill>
              </a:rPr>
              <a:t>指令语句中的标号和伪指令语句中的符号名统称为</a:t>
            </a:r>
            <a:r>
              <a:rPr lang="zh-CN" altLang="en-US" sz="2400" b="1" dirty="0">
                <a:solidFill>
                  <a:srgbClr val="FF0000"/>
                </a:solidFill>
              </a:rPr>
              <a:t>标识符</a:t>
            </a:r>
            <a:r>
              <a:rPr lang="zh-CN" altLang="en-US" sz="2400" b="1" dirty="0">
                <a:solidFill>
                  <a:schemeClr val="bg2"/>
                </a:solidFill>
              </a:rPr>
              <a:t>。</a:t>
            </a:r>
          </a:p>
        </p:txBody>
      </p:sp>
      <p:sp>
        <p:nvSpPr>
          <p:cNvPr id="14341" name="Rectangle 7"/>
          <p:cNvSpPr>
            <a:spLocks noChangeArrowheads="1"/>
          </p:cNvSpPr>
          <p:nvPr/>
        </p:nvSpPr>
        <p:spPr bwMode="auto">
          <a:xfrm>
            <a:off x="666789" y="1333599"/>
            <a:ext cx="2891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zh-CN" altLang="en-US" sz="2400" b="1" dirty="0">
                <a:solidFill>
                  <a:srgbClr val="0066FF"/>
                </a:solidFill>
              </a:rPr>
              <a:t>标识符构成规则：</a:t>
            </a:r>
          </a:p>
        </p:txBody>
      </p:sp>
      <p:sp>
        <p:nvSpPr>
          <p:cNvPr id="14342" name="Rectangle 9"/>
          <p:cNvSpPr>
            <a:spLocks noChangeArrowheads="1"/>
          </p:cNvSpPr>
          <p:nvPr/>
        </p:nvSpPr>
        <p:spPr bwMode="auto">
          <a:xfrm>
            <a:off x="683568" y="1772816"/>
            <a:ext cx="8208912" cy="1569660"/>
          </a:xfrm>
          <a:prstGeom prst="rect">
            <a:avLst/>
          </a:prstGeom>
          <a:solidFill>
            <a:schemeClr val="bg1"/>
          </a:solidFill>
          <a:ln>
            <a:noFill/>
          </a:ln>
        </p:spPr>
        <p:txBody>
          <a:bodyPr wrap="square">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buClr>
                <a:srgbClr val="C00000"/>
              </a:buClr>
              <a:buFont typeface="Wingdings" panose="05000000000000000000" pitchFamily="2" charset="2"/>
              <a:buChar char="u"/>
            </a:pPr>
            <a:r>
              <a:rPr lang="en-US" altLang="zh-CN" sz="2400" b="1" dirty="0">
                <a:solidFill>
                  <a:schemeClr val="bg2"/>
                </a:solidFill>
              </a:rPr>
              <a:t>1.</a:t>
            </a:r>
            <a:r>
              <a:rPr lang="zh-CN" altLang="en-US" sz="2400" b="1" dirty="0">
                <a:solidFill>
                  <a:schemeClr val="bg2"/>
                </a:solidFill>
              </a:rPr>
              <a:t>字符的个数为</a:t>
            </a:r>
            <a:r>
              <a:rPr lang="en-US" altLang="zh-CN" sz="2400" b="1" dirty="0">
                <a:solidFill>
                  <a:schemeClr val="bg2"/>
                </a:solidFill>
              </a:rPr>
              <a:t>1~240</a:t>
            </a:r>
            <a:r>
              <a:rPr lang="zh-CN" altLang="en-US" sz="2400" b="1" dirty="0">
                <a:solidFill>
                  <a:schemeClr val="bg2"/>
                </a:solidFill>
              </a:rPr>
              <a:t>个；</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u"/>
            </a:pPr>
            <a:r>
              <a:rPr lang="en-US" altLang="zh-CN" sz="2400" b="1" dirty="0">
                <a:solidFill>
                  <a:schemeClr val="bg2"/>
                </a:solidFill>
              </a:rPr>
              <a:t>2.</a:t>
            </a:r>
            <a:r>
              <a:rPr lang="zh-CN" altLang="en-US" sz="2400" b="1" dirty="0">
                <a:solidFill>
                  <a:schemeClr val="bg2"/>
                </a:solidFill>
                <a:latin typeface="宋体" panose="02010600030101010101" pitchFamily="2" charset="-122"/>
              </a:rPr>
              <a:t>可以用字母、数字、下划线及符号</a:t>
            </a:r>
            <a:r>
              <a:rPr lang="en-US" altLang="zh-CN" sz="2400" b="1" dirty="0">
                <a:solidFill>
                  <a:schemeClr val="bg2"/>
                </a:solidFill>
              </a:rPr>
              <a:t>@</a:t>
            </a:r>
            <a:r>
              <a:rPr lang="zh-CN" altLang="en-US" sz="2400" b="1" dirty="0">
                <a:solidFill>
                  <a:schemeClr val="bg2"/>
                </a:solidFill>
                <a:latin typeface="宋体" panose="02010600030101010101" pitchFamily="2" charset="-122"/>
              </a:rPr>
              <a:t>、</a:t>
            </a:r>
            <a:r>
              <a:rPr lang="en-US" altLang="zh-CN" sz="2400" b="1" dirty="0">
                <a:solidFill>
                  <a:schemeClr val="bg2"/>
                </a:solidFill>
              </a:rPr>
              <a:t>$</a:t>
            </a:r>
            <a:r>
              <a:rPr lang="zh-CN" altLang="en-US" sz="2400" b="1" dirty="0">
                <a:solidFill>
                  <a:schemeClr val="bg2"/>
                </a:solidFill>
                <a:latin typeface="宋体" panose="02010600030101010101" pitchFamily="2" charset="-122"/>
              </a:rPr>
              <a:t>和</a:t>
            </a:r>
            <a:r>
              <a:rPr lang="en-US" altLang="zh-CN" sz="2400" b="1" dirty="0">
                <a:solidFill>
                  <a:schemeClr val="bg2"/>
                </a:solidFill>
              </a:rPr>
              <a:t>? </a:t>
            </a:r>
            <a:r>
              <a:rPr lang="zh-CN" altLang="en-US" sz="2400" b="1" dirty="0">
                <a:solidFill>
                  <a:schemeClr val="bg2"/>
                </a:solidFill>
              </a:rPr>
              <a:t>；</a:t>
            </a:r>
          </a:p>
          <a:p>
            <a:pPr marL="457200" indent="-457200" eaLnBrk="1" hangingPunct="1">
              <a:buClr>
                <a:srgbClr val="C00000"/>
              </a:buClr>
              <a:buFont typeface="Wingdings" panose="05000000000000000000" pitchFamily="2" charset="2"/>
              <a:buChar char="u"/>
            </a:pPr>
            <a:r>
              <a:rPr lang="en-US" altLang="zh-CN" sz="2400" b="1" dirty="0">
                <a:solidFill>
                  <a:schemeClr val="bg2"/>
                </a:solidFill>
              </a:rPr>
              <a:t>3.</a:t>
            </a:r>
            <a:r>
              <a:rPr lang="zh-CN" altLang="en-US" sz="2400" b="1" dirty="0">
                <a:solidFill>
                  <a:schemeClr val="bg2"/>
                </a:solidFill>
                <a:latin typeface="宋体" panose="02010600030101010101" pitchFamily="2" charset="-122"/>
              </a:rPr>
              <a:t>第一个字符不能是数字</a:t>
            </a:r>
            <a:r>
              <a:rPr lang="zh-CN" altLang="en-US" sz="2400" b="1" dirty="0">
                <a:solidFill>
                  <a:schemeClr val="bg2"/>
                </a:solidFill>
              </a:rPr>
              <a:t>；</a:t>
            </a:r>
          </a:p>
          <a:p>
            <a:pPr marL="457200" indent="-457200" eaLnBrk="1" hangingPunct="1">
              <a:buClr>
                <a:srgbClr val="C00000"/>
              </a:buClr>
              <a:buFont typeface="Wingdings" panose="05000000000000000000" pitchFamily="2" charset="2"/>
              <a:buChar char="u"/>
            </a:pPr>
            <a:r>
              <a:rPr lang="en-US" altLang="zh-CN" sz="2400" b="1" dirty="0">
                <a:solidFill>
                  <a:schemeClr val="bg2"/>
                </a:solidFill>
              </a:rPr>
              <a:t>4.</a:t>
            </a:r>
            <a:r>
              <a:rPr lang="zh-CN" altLang="en-US" sz="2400" b="1" dirty="0">
                <a:solidFill>
                  <a:schemeClr val="bg2"/>
                </a:solidFill>
              </a:rPr>
              <a:t>不能使用系统专用的保留字</a:t>
            </a:r>
            <a:r>
              <a:rPr lang="en-US" altLang="zh-CN" sz="2400" b="1" dirty="0">
                <a:solidFill>
                  <a:schemeClr val="bg2"/>
                </a:solidFill>
              </a:rPr>
              <a:t>(</a:t>
            </a:r>
            <a:r>
              <a:rPr lang="zh-CN" altLang="en-US" sz="2400" b="1" dirty="0">
                <a:solidFill>
                  <a:schemeClr val="bg2"/>
                </a:solidFill>
              </a:rPr>
              <a:t>关键字</a:t>
            </a:r>
            <a:r>
              <a:rPr lang="en-US" altLang="zh-CN" sz="2400" b="1" dirty="0">
                <a:solidFill>
                  <a:schemeClr val="bg2"/>
                </a:solidFill>
              </a:rPr>
              <a:t>key words)</a:t>
            </a:r>
            <a:r>
              <a:rPr lang="zh-CN" altLang="en-US" sz="2400" b="1" dirty="0">
                <a:solidFill>
                  <a:schemeClr val="bg2"/>
                </a:solidFill>
              </a:rPr>
              <a:t>。</a:t>
            </a:r>
          </a:p>
        </p:txBody>
      </p:sp>
      <p:sp>
        <p:nvSpPr>
          <p:cNvPr id="7" name="Rectangle 2"/>
          <p:cNvSpPr>
            <a:spLocks noChangeArrowheads="1"/>
          </p:cNvSpPr>
          <p:nvPr/>
        </p:nvSpPr>
        <p:spPr bwMode="auto">
          <a:xfrm>
            <a:off x="683568" y="3380693"/>
            <a:ext cx="7924800" cy="3046988"/>
          </a:xfrm>
          <a:prstGeom prst="rect">
            <a:avLst/>
          </a:prstGeom>
          <a:solidFill>
            <a:schemeClr val="bg1"/>
          </a:solidFill>
          <a:ln>
            <a:no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buClr>
                <a:srgbClr val="C00000"/>
              </a:buClr>
            </a:pPr>
            <a:r>
              <a:rPr lang="zh-CN" altLang="en-US" sz="2400" b="1" dirty="0">
                <a:solidFill>
                  <a:schemeClr val="hlink"/>
                </a:solidFill>
              </a:rPr>
              <a:t>保留字</a:t>
            </a:r>
            <a:r>
              <a:rPr lang="en-US" altLang="zh-CN" sz="2400" b="1" dirty="0">
                <a:solidFill>
                  <a:schemeClr val="hlink"/>
                </a:solidFill>
              </a:rPr>
              <a:t>:</a:t>
            </a:r>
            <a:r>
              <a:rPr lang="en-US" altLang="zh-CN" sz="2400" b="1" dirty="0">
                <a:solidFill>
                  <a:schemeClr val="bg2"/>
                </a:solidFill>
              </a:rPr>
              <a:t> </a:t>
            </a:r>
          </a:p>
          <a:p>
            <a:pPr marL="457200" indent="-457200" eaLnBrk="1" hangingPunct="1">
              <a:buClr>
                <a:srgbClr val="C00000"/>
              </a:buClr>
              <a:buFont typeface="Wingdings" panose="05000000000000000000" pitchFamily="2" charset="2"/>
              <a:buChar char="Ø"/>
            </a:pPr>
            <a:r>
              <a:rPr lang="en-US" altLang="zh-CN" sz="2400" b="1" dirty="0">
                <a:solidFill>
                  <a:schemeClr val="bg2"/>
                </a:solidFill>
              </a:rPr>
              <a:t>CPU</a:t>
            </a:r>
            <a:r>
              <a:rPr lang="zh-CN" altLang="en-US" sz="2400" b="1" dirty="0">
                <a:solidFill>
                  <a:schemeClr val="bg2"/>
                </a:solidFill>
              </a:rPr>
              <a:t>中各寄存器名（如</a:t>
            </a:r>
            <a:r>
              <a:rPr lang="en-US" altLang="zh-CN" sz="2400" b="1" dirty="0">
                <a:solidFill>
                  <a:schemeClr val="bg2"/>
                </a:solidFill>
              </a:rPr>
              <a:t>AX</a:t>
            </a:r>
            <a:r>
              <a:rPr lang="zh-CN" altLang="en-US" sz="2400" b="1" dirty="0">
                <a:solidFill>
                  <a:schemeClr val="bg2"/>
                </a:solidFill>
              </a:rPr>
              <a:t>、</a:t>
            </a:r>
            <a:r>
              <a:rPr lang="en-US" altLang="zh-CN" sz="2400" b="1" dirty="0">
                <a:solidFill>
                  <a:schemeClr val="bg2"/>
                </a:solidFill>
              </a:rPr>
              <a:t>CS</a:t>
            </a:r>
            <a:r>
              <a:rPr lang="zh-CN" altLang="en-US" sz="2400" b="1" dirty="0">
                <a:solidFill>
                  <a:schemeClr val="bg2"/>
                </a:solidFill>
              </a:rPr>
              <a:t>等）</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Ø"/>
            </a:pPr>
            <a:r>
              <a:rPr lang="zh-CN" altLang="en-US" sz="2400" b="1" dirty="0">
                <a:solidFill>
                  <a:schemeClr val="bg2"/>
                </a:solidFill>
              </a:rPr>
              <a:t>指令助记符（如</a:t>
            </a:r>
            <a:r>
              <a:rPr lang="en-US" altLang="zh-CN" sz="2400" b="1" dirty="0">
                <a:solidFill>
                  <a:schemeClr val="bg2"/>
                </a:solidFill>
              </a:rPr>
              <a:t>MOV</a:t>
            </a:r>
            <a:r>
              <a:rPr lang="zh-CN" altLang="en-US" sz="2400" b="1" dirty="0">
                <a:solidFill>
                  <a:schemeClr val="bg2"/>
                </a:solidFill>
              </a:rPr>
              <a:t>、</a:t>
            </a:r>
            <a:r>
              <a:rPr lang="en-US" altLang="zh-CN" sz="2400" b="1" dirty="0">
                <a:solidFill>
                  <a:schemeClr val="bg2"/>
                </a:solidFill>
              </a:rPr>
              <a:t>ADD</a:t>
            </a:r>
            <a:r>
              <a:rPr lang="zh-CN" altLang="en-US" sz="2400" b="1" dirty="0">
                <a:solidFill>
                  <a:schemeClr val="bg2"/>
                </a:solidFill>
              </a:rPr>
              <a:t>等）</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Ø"/>
            </a:pPr>
            <a:r>
              <a:rPr lang="zh-CN" altLang="en-US" sz="2400" b="1" dirty="0">
                <a:solidFill>
                  <a:schemeClr val="bg2"/>
                </a:solidFill>
              </a:rPr>
              <a:t>伪指令符（如</a:t>
            </a:r>
            <a:r>
              <a:rPr lang="en-US" altLang="zh-CN" sz="2400" b="1" dirty="0">
                <a:solidFill>
                  <a:schemeClr val="bg2"/>
                </a:solidFill>
              </a:rPr>
              <a:t>SEGMENT</a:t>
            </a:r>
            <a:r>
              <a:rPr lang="zh-CN" altLang="en-US" sz="2400" b="1" dirty="0">
                <a:solidFill>
                  <a:schemeClr val="bg2"/>
                </a:solidFill>
              </a:rPr>
              <a:t>、</a:t>
            </a:r>
            <a:r>
              <a:rPr lang="en-US" altLang="zh-CN" sz="2400" b="1" dirty="0">
                <a:solidFill>
                  <a:schemeClr val="bg2"/>
                </a:solidFill>
              </a:rPr>
              <a:t>DB</a:t>
            </a:r>
            <a:r>
              <a:rPr lang="zh-CN" altLang="en-US" sz="2400" b="1" dirty="0">
                <a:solidFill>
                  <a:schemeClr val="bg2"/>
                </a:solidFill>
              </a:rPr>
              <a:t>、</a:t>
            </a:r>
            <a:r>
              <a:rPr lang="en-US" altLang="zh-CN" sz="2400" b="1" dirty="0">
                <a:solidFill>
                  <a:schemeClr val="bg2"/>
                </a:solidFill>
              </a:rPr>
              <a:t>BYTE</a:t>
            </a:r>
            <a:r>
              <a:rPr lang="zh-CN" altLang="en-US" sz="2400" b="1" dirty="0">
                <a:solidFill>
                  <a:schemeClr val="bg2"/>
                </a:solidFill>
              </a:rPr>
              <a:t>等）</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Ø"/>
            </a:pPr>
            <a:r>
              <a:rPr lang="zh-CN" altLang="en-US" sz="2400" b="1" dirty="0">
                <a:solidFill>
                  <a:schemeClr val="bg2"/>
                </a:solidFill>
              </a:rPr>
              <a:t>表达式中的运算符（如</a:t>
            </a:r>
            <a:r>
              <a:rPr lang="en-US" altLang="zh-CN" sz="2400" b="1" dirty="0">
                <a:solidFill>
                  <a:schemeClr val="bg2"/>
                </a:solidFill>
              </a:rPr>
              <a:t>GE</a:t>
            </a:r>
            <a:r>
              <a:rPr lang="zh-CN" altLang="en-US" sz="2400" b="1" dirty="0">
                <a:solidFill>
                  <a:schemeClr val="bg2"/>
                </a:solidFill>
              </a:rPr>
              <a:t>、</a:t>
            </a:r>
            <a:r>
              <a:rPr lang="en-US" altLang="zh-CN" sz="2400" b="1" dirty="0">
                <a:solidFill>
                  <a:schemeClr val="bg2"/>
                </a:solidFill>
              </a:rPr>
              <a:t>EQ</a:t>
            </a:r>
            <a:r>
              <a:rPr lang="zh-CN" altLang="en-US" sz="2400" b="1" dirty="0">
                <a:solidFill>
                  <a:schemeClr val="bg2"/>
                </a:solidFill>
              </a:rPr>
              <a:t>等）以及属性操作符（如</a:t>
            </a:r>
            <a:r>
              <a:rPr lang="en-US" altLang="zh-CN" sz="2400" b="1" dirty="0">
                <a:solidFill>
                  <a:schemeClr val="bg2"/>
                </a:solidFill>
              </a:rPr>
              <a:t>PTR</a:t>
            </a:r>
            <a:r>
              <a:rPr lang="zh-CN" altLang="en-US" sz="2400" b="1" dirty="0">
                <a:solidFill>
                  <a:schemeClr val="bg2"/>
                </a:solidFill>
              </a:rPr>
              <a:t>、</a:t>
            </a:r>
            <a:r>
              <a:rPr lang="en-US" altLang="zh-CN" sz="2400" b="1" dirty="0">
                <a:solidFill>
                  <a:schemeClr val="bg2"/>
                </a:solidFill>
              </a:rPr>
              <a:t>OFFSET</a:t>
            </a:r>
            <a:r>
              <a:rPr lang="zh-CN" altLang="en-US" sz="2400" b="1" dirty="0">
                <a:solidFill>
                  <a:schemeClr val="bg2"/>
                </a:solidFill>
              </a:rPr>
              <a:t>等）</a:t>
            </a:r>
            <a:endParaRPr lang="en-US" altLang="zh-CN" sz="2400" b="1" dirty="0">
              <a:solidFill>
                <a:schemeClr val="bg2"/>
              </a:solidFill>
            </a:endParaRPr>
          </a:p>
          <a:p>
            <a:pPr marL="457200" indent="-457200" eaLnBrk="1" hangingPunct="1">
              <a:buClr>
                <a:srgbClr val="C00000"/>
              </a:buClr>
              <a:buFont typeface="Wingdings" panose="05000000000000000000" pitchFamily="2" charset="2"/>
              <a:buChar char="Ø"/>
            </a:pPr>
            <a:r>
              <a:rPr lang="zh-CN" altLang="en-US" sz="2400" b="1" dirty="0">
                <a:solidFill>
                  <a:schemeClr val="bg2"/>
                </a:solidFill>
              </a:rPr>
              <a:t>表示高级语言的</a:t>
            </a:r>
            <a:r>
              <a:rPr lang="en-US" altLang="zh-CN" sz="2400" b="1" dirty="0">
                <a:solidFill>
                  <a:schemeClr val="bg2"/>
                </a:solidFill>
              </a:rPr>
              <a:t>C</a:t>
            </a:r>
            <a:r>
              <a:rPr lang="zh-CN" altLang="en-US" sz="2400" b="1" dirty="0">
                <a:solidFill>
                  <a:schemeClr val="bg2"/>
                </a:solidFill>
              </a:rPr>
              <a:t>、</a:t>
            </a:r>
            <a:r>
              <a:rPr lang="en-US" altLang="zh-CN" sz="2400" b="1" dirty="0">
                <a:solidFill>
                  <a:schemeClr val="bg2"/>
                </a:solidFill>
              </a:rPr>
              <a:t>FORTRAN</a:t>
            </a:r>
            <a:r>
              <a:rPr lang="zh-CN" altLang="en-US" sz="2400" b="1" dirty="0">
                <a:solidFill>
                  <a:schemeClr val="bg2"/>
                </a:solidFill>
              </a:rPr>
              <a:t>、</a:t>
            </a:r>
            <a:r>
              <a:rPr lang="en-US" altLang="zh-CN" sz="2400" b="1" dirty="0">
                <a:solidFill>
                  <a:schemeClr val="bg2"/>
                </a:solidFill>
              </a:rPr>
              <a:t>BASIC</a:t>
            </a:r>
            <a:r>
              <a:rPr lang="zh-CN" altLang="en-US" sz="2400" b="1" dirty="0">
                <a:solidFill>
                  <a:schemeClr val="bg2"/>
                </a:solidFill>
              </a:rPr>
              <a:t>等</a:t>
            </a:r>
            <a:endParaRPr lang="en-US" altLang="zh-CN" sz="2400" b="1" dirty="0">
              <a:solidFill>
                <a:schemeClr val="bg2"/>
              </a:solidFill>
            </a:endParaRPr>
          </a:p>
          <a:p>
            <a:pPr eaLnBrk="1" hangingPunct="1">
              <a:buClr>
                <a:srgbClr val="C00000"/>
              </a:buClr>
            </a:pPr>
            <a:r>
              <a:rPr lang="zh-CN" altLang="en-US" sz="2400" b="1" dirty="0">
                <a:solidFill>
                  <a:srgbClr val="0066FF"/>
                </a:solidFill>
              </a:rPr>
              <a:t>汇编语言程序中的关键字不区分大小写。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4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34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34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autoUpdateAnimBg="0"/>
      <p:bldP spid="14340" grpId="0" animBg="1" autoUpdateAnimBg="0"/>
      <p:bldP spid="14341" grpId="0" autoUpdateAnimBg="0"/>
      <p:bldP spid="14342" grpId="0" uiExpand="1" build="p" autoUpdateAnimBg="0"/>
      <p:bldP spid="7" grpId="0" uiExpand="1"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7595BC34-95CF-4BA1-AB1E-683D44B640EF}"/>
              </a:ext>
            </a:extLst>
          </p:cNvPr>
          <p:cNvSpPr>
            <a:spLocks noGrp="1"/>
          </p:cNvSpPr>
          <p:nvPr>
            <p:ph type="sldNum" sz="quarter" idx="12"/>
          </p:nvPr>
        </p:nvSpPr>
        <p:spPr>
          <a:xfrm>
            <a:off x="8388424" y="6381328"/>
            <a:ext cx="720080" cy="457200"/>
          </a:xfrm>
        </p:spPr>
        <p:txBody>
          <a:bodyPr/>
          <a:lstStyle/>
          <a:p>
            <a:fld id="{9E7C9E6D-D564-4986-8346-F962F9D1A2BF}" type="slidenum">
              <a:rPr lang="en-US" altLang="zh-CN"/>
              <a:pPr/>
              <a:t>70</a:t>
            </a:fld>
            <a:endParaRPr lang="en-US" altLang="zh-CN"/>
          </a:p>
        </p:txBody>
      </p:sp>
      <p:sp>
        <p:nvSpPr>
          <p:cNvPr id="3" name="Text Box 2">
            <a:extLst>
              <a:ext uri="{FF2B5EF4-FFF2-40B4-BE49-F238E27FC236}">
                <a16:creationId xmlns:a16="http://schemas.microsoft.com/office/drawing/2014/main" id="{5A2B640F-BE1D-4E2C-9FD1-93108F37226F}"/>
              </a:ext>
            </a:extLst>
          </p:cNvPr>
          <p:cNvSpPr txBox="1">
            <a:spLocks noChangeArrowheads="1"/>
          </p:cNvSpPr>
          <p:nvPr/>
        </p:nvSpPr>
        <p:spPr bwMode="auto">
          <a:xfrm>
            <a:off x="1475656" y="146328"/>
            <a:ext cx="6466432" cy="523220"/>
          </a:xfrm>
          <a:prstGeom prst="rect">
            <a:avLst/>
          </a:prstGeom>
          <a:solidFill>
            <a:srgbClr val="FFFF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n-US" altLang="zh-CN" sz="2800" b="1" dirty="0">
                <a:solidFill>
                  <a:schemeClr val="hlink"/>
                </a:solidFill>
              </a:rPr>
              <a:t> 4.8   </a:t>
            </a:r>
            <a:r>
              <a:rPr lang="zh-CN" altLang="en-US" sz="2800" b="1" dirty="0">
                <a:solidFill>
                  <a:schemeClr val="hlink"/>
                </a:solidFill>
              </a:rPr>
              <a:t>基于</a:t>
            </a:r>
            <a:r>
              <a:rPr lang="en-US" altLang="zh-CN" sz="2800" b="1" dirty="0">
                <a:solidFill>
                  <a:schemeClr val="hlink"/>
                </a:solidFill>
              </a:rPr>
              <a:t>MS-Windows</a:t>
            </a:r>
            <a:r>
              <a:rPr lang="zh-CN" altLang="en-US" sz="2800" b="1" dirty="0">
                <a:solidFill>
                  <a:schemeClr val="hlink"/>
                </a:solidFill>
              </a:rPr>
              <a:t>的输入输出编程</a:t>
            </a:r>
          </a:p>
        </p:txBody>
      </p:sp>
      <p:sp>
        <p:nvSpPr>
          <p:cNvPr id="4" name="Text Box 3">
            <a:extLst>
              <a:ext uri="{FF2B5EF4-FFF2-40B4-BE49-F238E27FC236}">
                <a16:creationId xmlns:a16="http://schemas.microsoft.com/office/drawing/2014/main" id="{9387CEA9-2F25-4780-86ED-D6EDCCF8B3C0}"/>
              </a:ext>
            </a:extLst>
          </p:cNvPr>
          <p:cNvSpPr txBox="1">
            <a:spLocks noChangeArrowheads="1"/>
          </p:cNvSpPr>
          <p:nvPr/>
        </p:nvSpPr>
        <p:spPr bwMode="auto">
          <a:xfrm>
            <a:off x="251520" y="908720"/>
            <a:ext cx="8748464" cy="38164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spcBef>
                <a:spcPct val="50000"/>
              </a:spcBef>
              <a:buClr>
                <a:srgbClr val="C00000"/>
              </a:buClr>
              <a:buFont typeface="Wingdings" panose="05000000000000000000" pitchFamily="2" charset="2"/>
              <a:buChar char="n"/>
            </a:pPr>
            <a:r>
              <a:rPr lang="zh-CN" altLang="en-US" sz="2200" b="1" dirty="0">
                <a:solidFill>
                  <a:schemeClr val="bg2"/>
                </a:solidFill>
              </a:rPr>
              <a:t>若要实现用键盘、鼠标、显示器、磁盘等进行输入输出信息，在早期的</a:t>
            </a:r>
            <a:r>
              <a:rPr lang="en-US" altLang="zh-CN" sz="2200" b="1" dirty="0">
                <a:solidFill>
                  <a:schemeClr val="bg2"/>
                </a:solidFill>
              </a:rPr>
              <a:t>DOS</a:t>
            </a:r>
            <a:r>
              <a:rPr lang="zh-CN" altLang="en-US" sz="2200" b="1" dirty="0">
                <a:solidFill>
                  <a:schemeClr val="bg2"/>
                </a:solidFill>
              </a:rPr>
              <a:t>系统下一般是调用</a:t>
            </a:r>
            <a:r>
              <a:rPr lang="en-US" altLang="zh-CN" sz="2200" b="1" dirty="0">
                <a:solidFill>
                  <a:schemeClr val="bg2"/>
                </a:solidFill>
              </a:rPr>
              <a:t>DOS</a:t>
            </a:r>
            <a:r>
              <a:rPr lang="zh-CN" altLang="en-US" sz="2200" b="1" dirty="0">
                <a:solidFill>
                  <a:schemeClr val="bg2"/>
                </a:solidFill>
              </a:rPr>
              <a:t>提供的系统功能来实现。</a:t>
            </a:r>
            <a:endParaRPr lang="en-US" altLang="zh-CN" sz="2200" b="1" dirty="0">
              <a:solidFill>
                <a:schemeClr val="bg2"/>
              </a:solidFill>
            </a:endParaRPr>
          </a:p>
          <a:p>
            <a:pPr marL="342900" indent="-342900" eaLnBrk="1" hangingPunct="1">
              <a:spcBef>
                <a:spcPct val="50000"/>
              </a:spcBef>
              <a:buClr>
                <a:srgbClr val="C00000"/>
              </a:buClr>
              <a:buFont typeface="Wingdings" panose="05000000000000000000" pitchFamily="2" charset="2"/>
              <a:buChar char="n"/>
            </a:pPr>
            <a:r>
              <a:rPr lang="zh-CN" altLang="en-US" sz="2200" b="1" dirty="0">
                <a:solidFill>
                  <a:schemeClr val="bg2"/>
                </a:solidFill>
              </a:rPr>
              <a:t>在</a:t>
            </a:r>
            <a:r>
              <a:rPr lang="en-US" altLang="zh-CN" sz="2200" b="1" dirty="0">
                <a:solidFill>
                  <a:schemeClr val="bg2"/>
                </a:solidFill>
              </a:rPr>
              <a:t>Win32</a:t>
            </a:r>
            <a:r>
              <a:rPr lang="zh-CN" altLang="en-US" sz="2200" b="1" dirty="0">
                <a:solidFill>
                  <a:schemeClr val="bg2"/>
                </a:solidFill>
              </a:rPr>
              <a:t>系统下可以通过调用操作系统提供的</a:t>
            </a:r>
            <a:r>
              <a:rPr lang="en-US" altLang="zh-CN" sz="2200" b="1" dirty="0">
                <a:solidFill>
                  <a:schemeClr val="bg2"/>
                </a:solidFill>
              </a:rPr>
              <a:t>API</a:t>
            </a:r>
            <a:r>
              <a:rPr lang="zh-CN" altLang="en-US" sz="2200" b="1" dirty="0">
                <a:solidFill>
                  <a:schemeClr val="bg2"/>
                </a:solidFill>
              </a:rPr>
              <a:t>来实现。</a:t>
            </a:r>
            <a:endParaRPr lang="en-US" altLang="zh-CN" sz="2200" b="1" dirty="0">
              <a:solidFill>
                <a:schemeClr val="bg2"/>
              </a:solidFill>
            </a:endParaRPr>
          </a:p>
          <a:p>
            <a:pPr marL="342900" indent="-342900" eaLnBrk="1" hangingPunct="1">
              <a:spcBef>
                <a:spcPct val="50000"/>
              </a:spcBef>
              <a:buClr>
                <a:srgbClr val="C00000"/>
              </a:buClr>
              <a:buFont typeface="Wingdings" panose="05000000000000000000" pitchFamily="2" charset="2"/>
              <a:buChar char="n"/>
            </a:pPr>
            <a:r>
              <a:rPr lang="en-US" altLang="zh-CN" sz="2200" b="1" dirty="0">
                <a:solidFill>
                  <a:schemeClr val="bg2"/>
                </a:solidFill>
              </a:rPr>
              <a:t>Win32</a:t>
            </a:r>
            <a:r>
              <a:rPr lang="zh-CN" altLang="en-US" sz="2200" b="1" dirty="0">
                <a:solidFill>
                  <a:schemeClr val="bg2"/>
                </a:solidFill>
              </a:rPr>
              <a:t>提供的</a:t>
            </a:r>
            <a:r>
              <a:rPr lang="en-US" altLang="zh-CN" sz="2200" b="1" dirty="0">
                <a:solidFill>
                  <a:schemeClr val="bg2"/>
                </a:solidFill>
              </a:rPr>
              <a:t>API</a:t>
            </a:r>
            <a:r>
              <a:rPr lang="zh-CN" altLang="en-US" sz="2200" b="1" dirty="0">
                <a:solidFill>
                  <a:schemeClr val="bg2"/>
                </a:solidFill>
              </a:rPr>
              <a:t>非常丰富，它是</a:t>
            </a:r>
            <a:r>
              <a:rPr lang="en-US" altLang="zh-CN" sz="2200" b="1" dirty="0">
                <a:solidFill>
                  <a:schemeClr val="bg2"/>
                </a:solidFill>
              </a:rPr>
              <a:t>Win32 Platform SDK</a:t>
            </a:r>
            <a:r>
              <a:rPr lang="zh-CN" altLang="en-US" sz="2200" b="1" dirty="0">
                <a:solidFill>
                  <a:schemeClr val="bg2"/>
                </a:solidFill>
              </a:rPr>
              <a:t>中的一部分，覆盖了所有的输入输出功能，但使用上稍显繁琐。</a:t>
            </a:r>
            <a:endParaRPr lang="en-US" altLang="zh-CN" sz="2200" b="1" dirty="0">
              <a:solidFill>
                <a:schemeClr val="bg2"/>
              </a:solidFill>
            </a:endParaRPr>
          </a:p>
          <a:p>
            <a:pPr marL="342900" indent="-342900" eaLnBrk="1" hangingPunct="1">
              <a:spcBef>
                <a:spcPct val="50000"/>
              </a:spcBef>
              <a:buClr>
                <a:srgbClr val="C00000"/>
              </a:buClr>
              <a:buFont typeface="Wingdings" panose="05000000000000000000" pitchFamily="2" charset="2"/>
              <a:buChar char="n"/>
            </a:pPr>
            <a:r>
              <a:rPr lang="zh-CN" altLang="en-US" sz="2200" b="1" dirty="0">
                <a:solidFill>
                  <a:schemeClr val="bg2"/>
                </a:solidFill>
              </a:rPr>
              <a:t>美国的</a:t>
            </a:r>
            <a:r>
              <a:rPr lang="en-US" altLang="zh-CN" sz="2200" b="1" dirty="0">
                <a:solidFill>
                  <a:schemeClr val="bg2"/>
                </a:solidFill>
              </a:rPr>
              <a:t>Irvine</a:t>
            </a:r>
            <a:r>
              <a:rPr lang="zh-CN" altLang="en-US" sz="2200" b="1" dirty="0">
                <a:solidFill>
                  <a:schemeClr val="bg2"/>
                </a:solidFill>
              </a:rPr>
              <a:t>教授在</a:t>
            </a:r>
            <a:r>
              <a:rPr lang="en-US" altLang="zh-CN" sz="2200" b="1" dirty="0">
                <a:solidFill>
                  <a:schemeClr val="bg2"/>
                </a:solidFill>
              </a:rPr>
              <a:t>Win32 SDK</a:t>
            </a:r>
            <a:r>
              <a:rPr lang="zh-CN" altLang="en-US" sz="2200" b="1" dirty="0">
                <a:solidFill>
                  <a:schemeClr val="bg2"/>
                </a:solidFill>
              </a:rPr>
              <a:t>的基础上，整理和编写了一个</a:t>
            </a:r>
            <a:r>
              <a:rPr lang="en-US" altLang="zh-CN" sz="2200" b="1" dirty="0">
                <a:solidFill>
                  <a:schemeClr val="bg2"/>
                </a:solidFill>
              </a:rPr>
              <a:t>API</a:t>
            </a:r>
            <a:r>
              <a:rPr lang="zh-CN" altLang="en-US" sz="2200" b="1" dirty="0">
                <a:solidFill>
                  <a:schemeClr val="bg2"/>
                </a:solidFill>
              </a:rPr>
              <a:t>库</a:t>
            </a:r>
            <a:r>
              <a:rPr lang="en-US" altLang="zh-CN" sz="2200" b="1" dirty="0">
                <a:solidFill>
                  <a:schemeClr val="bg2"/>
                </a:solidFill>
              </a:rPr>
              <a:t>—Irvine32.LIB</a:t>
            </a:r>
            <a:r>
              <a:rPr lang="zh-CN" altLang="en-US" sz="2200" b="1" dirty="0">
                <a:solidFill>
                  <a:schemeClr val="bg2"/>
                </a:solidFill>
              </a:rPr>
              <a:t>。</a:t>
            </a:r>
            <a:endParaRPr lang="en-US" altLang="zh-CN" sz="2200" b="1" dirty="0">
              <a:solidFill>
                <a:schemeClr val="bg2"/>
              </a:solidFill>
            </a:endParaRPr>
          </a:p>
          <a:p>
            <a:pPr marL="342900" indent="-342900" eaLnBrk="1" hangingPunct="1">
              <a:spcBef>
                <a:spcPct val="50000"/>
              </a:spcBef>
              <a:buClr>
                <a:srgbClr val="C00000"/>
              </a:buClr>
              <a:buFont typeface="Wingdings" panose="05000000000000000000" pitchFamily="2" charset="2"/>
              <a:buChar char="n"/>
            </a:pPr>
            <a:r>
              <a:rPr lang="zh-CN" altLang="en-US" sz="2200" b="1" dirty="0">
                <a:solidFill>
                  <a:schemeClr val="bg2"/>
                </a:solidFill>
              </a:rPr>
              <a:t>下面介绍几个常用的简单的控制台</a:t>
            </a:r>
            <a:r>
              <a:rPr lang="en-US" altLang="zh-CN" sz="2200" b="1" dirty="0">
                <a:solidFill>
                  <a:schemeClr val="bg2"/>
                </a:solidFill>
              </a:rPr>
              <a:t>I/O</a:t>
            </a:r>
            <a:r>
              <a:rPr lang="zh-CN" altLang="en-US" sz="2200" b="1" dirty="0">
                <a:solidFill>
                  <a:schemeClr val="bg2"/>
                </a:solidFill>
              </a:rPr>
              <a:t>过程，完整的详细介绍可参考教材</a:t>
            </a:r>
            <a:r>
              <a:rPr lang="en-US" altLang="zh-CN" sz="2200" b="1" dirty="0">
                <a:solidFill>
                  <a:schemeClr val="bg2"/>
                </a:solidFill>
              </a:rPr>
              <a:t>《</a:t>
            </a:r>
            <a:r>
              <a:rPr lang="zh-CN" altLang="en-US" sz="2200" b="1" dirty="0">
                <a:solidFill>
                  <a:schemeClr val="bg2"/>
                </a:solidFill>
              </a:rPr>
              <a:t>汇编语言基于</a:t>
            </a:r>
            <a:r>
              <a:rPr lang="en-US" altLang="zh-CN" sz="2200" b="1" dirty="0">
                <a:solidFill>
                  <a:schemeClr val="bg2"/>
                </a:solidFill>
              </a:rPr>
              <a:t>x86</a:t>
            </a:r>
            <a:r>
              <a:rPr lang="zh-CN" altLang="en-US" sz="2200" b="1" dirty="0">
                <a:solidFill>
                  <a:schemeClr val="bg2"/>
                </a:solidFill>
              </a:rPr>
              <a:t>处理器</a:t>
            </a:r>
            <a:r>
              <a:rPr lang="en-US" altLang="zh-CN" sz="2200" b="1" dirty="0">
                <a:solidFill>
                  <a:schemeClr val="bg2"/>
                </a:solidFill>
              </a:rPr>
              <a:t>》</a:t>
            </a:r>
            <a:r>
              <a:rPr lang="zh-CN" altLang="en-US" sz="2200" b="1" dirty="0">
                <a:solidFill>
                  <a:schemeClr val="bg2"/>
                </a:solidFill>
              </a:rPr>
              <a:t>的第</a:t>
            </a:r>
            <a:r>
              <a:rPr lang="en-US" altLang="zh-CN" sz="2200" b="1" dirty="0">
                <a:solidFill>
                  <a:schemeClr val="bg2"/>
                </a:solidFill>
              </a:rPr>
              <a:t>5</a:t>
            </a:r>
            <a:r>
              <a:rPr lang="zh-CN" altLang="en-US" sz="2200" b="1" dirty="0">
                <a:solidFill>
                  <a:schemeClr val="bg2"/>
                </a:solidFill>
              </a:rPr>
              <a:t>章</a:t>
            </a:r>
            <a:r>
              <a:rPr lang="en-US" altLang="zh-CN" sz="2200" b="1" dirty="0">
                <a:solidFill>
                  <a:schemeClr val="bg2"/>
                </a:solidFill>
              </a:rPr>
              <a:t>5.4</a:t>
            </a:r>
            <a:r>
              <a:rPr lang="zh-CN" altLang="en-US" sz="2200" b="1" dirty="0">
                <a:solidFill>
                  <a:schemeClr val="bg2"/>
                </a:solidFill>
              </a:rPr>
              <a:t>节。</a:t>
            </a:r>
          </a:p>
        </p:txBody>
      </p:sp>
    </p:spTree>
    <p:extLst>
      <p:ext uri="{BB962C8B-B14F-4D97-AF65-F5344CB8AC3E}">
        <p14:creationId xmlns:p14="http://schemas.microsoft.com/office/powerpoint/2010/main" val="3823830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71</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文本框 2"/>
          <p:cNvSpPr txBox="1"/>
          <p:nvPr/>
        </p:nvSpPr>
        <p:spPr>
          <a:xfrm>
            <a:off x="323528" y="268919"/>
            <a:ext cx="8496944" cy="2308324"/>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前面我们已经学习过在自己的程序中如何调用某个函数库的过程</a:t>
            </a: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有三个步骤：</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914400" marR="0" lvl="1" indent="-457200" algn="l" defTabSz="914400" rtl="0" eaLnBrk="0" fontAlgn="base" latinLnBrk="0" hangingPunct="0">
              <a:lnSpc>
                <a:spcPct val="100000"/>
              </a:lnSpc>
              <a:spcBef>
                <a:spcPct val="0"/>
              </a:spcBef>
              <a:spcAft>
                <a:spcPct val="0"/>
              </a:spcAft>
              <a:buClr>
                <a:srgbClr val="C00000"/>
              </a:buClr>
              <a:buSzTx/>
              <a:buFont typeface="+mj-ea"/>
              <a:buAutoNum type="circleNumDbPlain"/>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在程序的开始用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PROTO</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申明该过程的原型，也可以用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INCLUDE</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将该函数库对应的头文件</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包含进来；</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914400" marR="0" lvl="1" indent="-457200" algn="l" defTabSz="914400" rtl="0" eaLnBrk="0" fontAlgn="base" latinLnBrk="0" hangingPunct="0">
              <a:lnSpc>
                <a:spcPct val="100000"/>
              </a:lnSpc>
              <a:spcBef>
                <a:spcPct val="0"/>
              </a:spcBef>
              <a:spcAft>
                <a:spcPct val="0"/>
              </a:spcAft>
              <a:buClr>
                <a:srgbClr val="C00000"/>
              </a:buClr>
              <a:buSzTx/>
              <a:buFont typeface="+mj-ea"/>
              <a:buAutoNum type="circleNumDbPlain"/>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INCLUDELIB</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将库文件（或库导入文件）</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(.LIB)</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包含进来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914400" marR="0" lvl="1" indent="-457200" algn="l" defTabSz="914400" rtl="0" eaLnBrk="0" fontAlgn="base" latinLnBrk="0" hangingPunct="0">
              <a:lnSpc>
                <a:spcPct val="100000"/>
              </a:lnSpc>
              <a:spcBef>
                <a:spcPct val="0"/>
              </a:spcBef>
              <a:spcAft>
                <a:spcPct val="0"/>
              </a:spcAft>
              <a:buClr>
                <a:srgbClr val="C00000"/>
              </a:buClr>
              <a:buSzTx/>
              <a:buFont typeface="+mj-ea"/>
              <a:buAutoNum type="circleNumDbPlain"/>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在代码段中使用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指令或</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INVOKE</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伪指令调用过程。</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Irvine32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中定义的过程不带参数，使用寄存器传参数，用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调用。</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 name="文本框 3"/>
          <p:cNvSpPr txBox="1"/>
          <p:nvPr/>
        </p:nvSpPr>
        <p:spPr>
          <a:xfrm>
            <a:off x="143508" y="2780928"/>
            <a:ext cx="3564396" cy="10156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：编程实现从键盘输入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16</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进制数，然后以二进制形式显示输出。</a:t>
            </a:r>
          </a:p>
        </p:txBody>
      </p:sp>
      <p:sp>
        <p:nvSpPr>
          <p:cNvPr id="5" name="矩形 4"/>
          <p:cNvSpPr/>
          <p:nvPr/>
        </p:nvSpPr>
        <p:spPr>
          <a:xfrm>
            <a:off x="3707904" y="2612172"/>
            <a:ext cx="5112568" cy="4093428"/>
          </a:xfrm>
          <a:prstGeom prst="rect">
            <a:avLst/>
          </a:prstGeom>
          <a:ln w="28575">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.386</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.model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flat,stdcall</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.stack 4096</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ExitProcess</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PROTO,dwExitCode:DWORD</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INCLUDE Irvine32.inc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INCLUDELIB Irvine32.lib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 PROC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call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ReadHex</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输入</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16</a:t>
            </a:r>
            <a:r>
              <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进制数</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call </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WriteBin</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输出二进制数</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INVOKE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ExitProcess</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 ENDP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END  main</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143508" y="4005064"/>
            <a:ext cx="3492388" cy="20621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注意</a:t>
            </a:r>
            <a:r>
              <a:rPr kumimoji="1"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Irvine32</a:t>
            </a:r>
            <a:r>
              <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头文件中已经包含了</a:t>
            </a: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user32.inc</a:t>
            </a:r>
            <a:r>
              <a:rPr kumimoji="0" lang="zh-CN" altLang="en-US" sz="2000" b="1" i="0" u="none" strike="noStrike" kern="1200" cap="none" spc="0" normalizeH="0" baseline="0" noProof="0" dirty="0">
                <a:ln>
                  <a:noFill/>
                </a:ln>
                <a:solidFill>
                  <a:srgbClr val="000000"/>
                </a:solidFill>
                <a:effectLst/>
                <a:uLnTx/>
                <a:uFillTx/>
                <a:latin typeface="Courier"/>
                <a:ea typeface="宋体" pitchFamily="2" charset="-122"/>
                <a:cs typeface="+mn-cs"/>
              </a:rPr>
              <a:t>和</a:t>
            </a:r>
            <a:endPar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a:ea typeface="宋体" pitchFamily="2" charset="-122"/>
                <a:cs typeface="+mn-cs"/>
              </a:rPr>
              <a:t>kernel32.inc</a:t>
            </a:r>
            <a:r>
              <a:rPr kumimoji="0" lang="zh-CN" altLang="en-US" sz="2000" b="1" i="0" u="none" strike="noStrike" kern="1200" cap="none" spc="0" normalizeH="0" baseline="0" noProof="0" dirty="0">
                <a:ln>
                  <a:noFill/>
                </a:ln>
                <a:solidFill>
                  <a:srgbClr val="000000"/>
                </a:solidFill>
                <a:effectLst/>
                <a:uLnTx/>
                <a:uFillTx/>
                <a:latin typeface="Courier"/>
                <a:ea typeface="宋体" pitchFamily="2" charset="-122"/>
                <a:cs typeface="+mn-cs"/>
              </a:rPr>
              <a:t>等系统头文件，不能重复包含，否则将发生符号定义冲突错误。</a:t>
            </a:r>
            <a:endPar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153244548"/>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160245" y="6425008"/>
            <a:ext cx="1905000" cy="457200"/>
          </a:xfrm>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683568" y="836712"/>
            <a:ext cx="7344816" cy="769441"/>
          </a:xfrm>
          <a:prstGeom prst="rect">
            <a:avLst/>
          </a:prstGeom>
          <a:solidFill>
            <a:schemeClr val="bg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从键盘读取一个字符， </a:t>
            </a: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AL </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寄存器为返回的字符</a:t>
            </a: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ASCII</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码，字符不在控制台窗口中回显。</a:t>
            </a:r>
          </a:p>
        </p:txBody>
      </p:sp>
      <p:sp>
        <p:nvSpPr>
          <p:cNvPr id="4" name="矩形 3"/>
          <p:cNvSpPr/>
          <p:nvPr/>
        </p:nvSpPr>
        <p:spPr>
          <a:xfrm>
            <a:off x="683568" y="188640"/>
            <a:ext cx="1861407"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ReadChar</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678375" y="1606153"/>
            <a:ext cx="1035861" cy="43088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2333024" y="1742935"/>
            <a:ext cx="2160240" cy="169277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char BYTE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ReadChar</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char,al</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8" name="矩形 7"/>
          <p:cNvSpPr/>
          <p:nvPr/>
        </p:nvSpPr>
        <p:spPr>
          <a:xfrm>
            <a:off x="678375" y="3654504"/>
            <a:ext cx="7926073"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如果用户按下的是扩展键，如功能键、方向键、</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Ins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键或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Del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键，则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AL=0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，而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AH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中是键盘扫描码。</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的高字没有使用。</a:t>
            </a:r>
          </a:p>
        </p:txBody>
      </p:sp>
      <p:sp>
        <p:nvSpPr>
          <p:cNvPr id="9" name="矩形 8"/>
          <p:cNvSpPr/>
          <p:nvPr/>
        </p:nvSpPr>
        <p:spPr>
          <a:xfrm>
            <a:off x="678375" y="4362390"/>
            <a:ext cx="7681246"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下面的伪代码描述了调用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ReadChar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之后可能产生的结果：</a:t>
            </a:r>
          </a:p>
        </p:txBody>
      </p:sp>
      <p:sp>
        <p:nvSpPr>
          <p:cNvPr id="10" name="矩形 9"/>
          <p:cNvSpPr/>
          <p:nvPr/>
        </p:nvSpPr>
        <p:spPr>
          <a:xfrm>
            <a:off x="2571435" y="4899282"/>
            <a:ext cx="4572000" cy="1754326"/>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if an extended key was pressed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AL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AH = keyboard scan 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AL = ASCII key 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endif</a:t>
            </a: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788011933"/>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p:bldP spid="8"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467544" y="836712"/>
            <a:ext cx="8424936" cy="13234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从键盘读取一个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位无符号十进制整数，并用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返回该值，前导空格被忽略。</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返回值为遇到第一个非数字字符之前的所有有效数字。</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比如，用户输入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123BAH</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中的返回值为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123</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4" name="矩形 3"/>
          <p:cNvSpPr/>
          <p:nvPr/>
        </p:nvSpPr>
        <p:spPr>
          <a:xfrm>
            <a:off x="899592" y="260648"/>
            <a:ext cx="1672253"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2.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ReadDec</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1735718" y="2314803"/>
            <a:ext cx="3078088" cy="147732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intVal</a:t>
            </a: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ReadDec</a:t>
            </a:r>
            <a:endPar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intVal</a:t>
            </a: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矩形 5"/>
          <p:cNvSpPr/>
          <p:nvPr/>
        </p:nvSpPr>
        <p:spPr>
          <a:xfrm>
            <a:off x="899592" y="4221088"/>
            <a:ext cx="6480720" cy="163121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ReadDec</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会影响进位标志位：</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如果输入整数为空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(NULL)</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且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CF=1</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如果输入只有空格，则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且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CF=1</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如果输入整数大于（</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2³²-1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且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CF=1</a:t>
            </a:r>
          </a:p>
          <a:p>
            <a:pPr marL="342900" marR="0" lvl="0" indent="-342900" algn="l" defTabSz="914400" rtl="0" eaLnBrk="0" fontAlgn="base" latinLnBrk="0" hangingPunct="0">
              <a:lnSpc>
                <a:spcPct val="100000"/>
              </a:lnSpc>
              <a:spcBef>
                <a:spcPct val="0"/>
              </a:spcBef>
              <a:spcAft>
                <a:spcPct val="0"/>
              </a:spcAft>
              <a:buClr>
                <a:srgbClr val="C00000"/>
              </a:buClr>
              <a:buSzTx/>
              <a:buFont typeface="Arial" panose="020B0604020202020204" pitchFamily="34" charset="0"/>
              <a:buChar char="•"/>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其他情况，</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为转换后的数，且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CF=0</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7" name="矩形 6"/>
          <p:cNvSpPr/>
          <p:nvPr/>
        </p:nvSpPr>
        <p:spPr>
          <a:xfrm>
            <a:off x="899592" y="2312156"/>
            <a:ext cx="957313"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456277473"/>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down)">
                                      <p:cBhvr>
                                        <p:cTn id="36" dur="5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wipe(down)">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wipe(down)">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wipe(down)">
                                      <p:cBhvr>
                                        <p:cTn id="5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build="p"/>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611560" y="764704"/>
            <a:ext cx="8352928"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读取存储缓冲区中的一个输入磁盘文件。</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调用时用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传递打开文件的句柄，用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EDX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传递缓冲区的偏移量，用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ECX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传递读取的最大字节数。</a:t>
            </a:r>
          </a:p>
        </p:txBody>
      </p:sp>
      <p:sp>
        <p:nvSpPr>
          <p:cNvPr id="4" name="矩形 3"/>
          <p:cNvSpPr/>
          <p:nvPr/>
        </p:nvSpPr>
        <p:spPr>
          <a:xfrm>
            <a:off x="827584" y="188640"/>
            <a:ext cx="2399247"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ReadFromFile</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611560" y="1772605"/>
            <a:ext cx="8136904" cy="1323439"/>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返回时查看进位标志位的值即可知道输入是否正确：</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800100" marR="0" lvl="1"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l"/>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包含了从文件中读取的字节数；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800100" marR="0" lvl="1"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l"/>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CF=1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 出错，</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包含了错误代码。可调用</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WriteWindowsMsg</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过程显示该错误的文本信息。</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矩形 5"/>
          <p:cNvSpPr/>
          <p:nvPr/>
        </p:nvSpPr>
        <p:spPr>
          <a:xfrm>
            <a:off x="151825" y="4025416"/>
            <a:ext cx="3312368"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
                <a:srgbClr val="C00000"/>
              </a:buClr>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例如，从文件读取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5000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个字节并复制到缓冲区变量中</a:t>
            </a:r>
          </a:p>
        </p:txBody>
      </p:sp>
      <p:sp>
        <p:nvSpPr>
          <p:cNvPr id="7" name="矩形 6"/>
          <p:cNvSpPr/>
          <p:nvPr/>
        </p:nvSpPr>
        <p:spPr>
          <a:xfrm>
            <a:off x="3491874" y="3096044"/>
            <a:ext cx="4779404" cy="3693319"/>
          </a:xfrm>
          <a:prstGeom prst="rect">
            <a:avLst/>
          </a:prstGeom>
          <a:ln w="38100">
            <a:solidFill>
              <a:srgbClr val="FF9900"/>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BUFFER_SIZE = 5000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 BYTE BUFFER_SIZE DUP(?)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bytesRead</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edx,OFFSET</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buffer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指向缓冲区</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ecx,BUFFER_SIZE</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读取的最大字节数</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ReadFromFile</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读文件 </a:t>
            </a:r>
            <a:endPar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jc</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next1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bytesRead</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实际读取的字节数</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jmp</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next2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next1:call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WriteWindowsMsg</a:t>
            </a:r>
            <a:endPar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next2: …</a:t>
            </a:r>
            <a:endPar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969965293"/>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6" grpId="0"/>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611560" y="751467"/>
            <a:ext cx="7992888" cy="13234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从键盘读取一个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bit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的十六进制整数，并用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返回相应的二进制数。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对无效字符不做错误检查。字母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到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F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的大小写都可以使用。最多能够输入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个数字（超出的字符将被忽略），前导空格将被忽略。</a:t>
            </a:r>
          </a:p>
        </p:txBody>
      </p:sp>
      <p:sp>
        <p:nvSpPr>
          <p:cNvPr id="4" name="矩形 3"/>
          <p:cNvSpPr/>
          <p:nvPr/>
        </p:nvSpPr>
        <p:spPr>
          <a:xfrm>
            <a:off x="738686" y="260648"/>
            <a:ext cx="1705916"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4.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ReadHex</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738686" y="2171383"/>
            <a:ext cx="958917"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6" name="矩形 5"/>
          <p:cNvSpPr/>
          <p:nvPr/>
        </p:nvSpPr>
        <p:spPr>
          <a:xfrm>
            <a:off x="2051720" y="2104060"/>
            <a:ext cx="2358008" cy="163121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hexVal</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ReadHex</a:t>
            </a:r>
            <a:endPar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hexVal,eax</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7" name="矩形 6"/>
          <p:cNvSpPr/>
          <p:nvPr/>
        </p:nvSpPr>
        <p:spPr>
          <a:xfrm>
            <a:off x="611560" y="4298320"/>
            <a:ext cx="8251812" cy="193899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从键盘读取一个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bit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有符号整数，并用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返回该值。用户可以键入前置加号或减号，而其后跟的只能是数字。</a:t>
            </a: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Readlnt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设置溢出标志位，若输入数值超过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位有符号数的范围：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31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en-US" altLang="zh-CN" sz="20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31</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OF=1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返回值包括所有的有效数字，直到遇见第一个非数字字符。例如，如果用户输入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+123ABC</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，则返回值为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+123</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8" name="矩形 7"/>
          <p:cNvSpPr/>
          <p:nvPr/>
        </p:nvSpPr>
        <p:spPr>
          <a:xfrm>
            <a:off x="823645" y="3794331"/>
            <a:ext cx="1535998"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5.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Readlnt</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501778030"/>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down)">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wipe(down)">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animEffect transition="in" filter="wipe(down)">
                                      <p:cBhvr>
                                        <p:cTn id="4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build="p"/>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683568" y="908720"/>
            <a:ext cx="8064896" cy="2862322"/>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执行无等待键盘检查，它检查键盘输入缓冲区以查看用户是否有按键操作。</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若没有发现键盘数据，则零标志位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ZF=</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若有按键，则</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ZF=0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，且向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AL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送入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或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ASCII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码。</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800100" marR="0" lvl="1" indent="-34290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l"/>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AL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，表示用户可能按下了一个特殊键</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功能键、方向键等</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)AH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为虚拟扫描码，</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为虚拟键码，</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EBX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为键盘标志位。</a:t>
            </a:r>
          </a:p>
        </p:txBody>
      </p:sp>
      <p:sp>
        <p:nvSpPr>
          <p:cNvPr id="4" name="矩形 3"/>
          <p:cNvSpPr/>
          <p:nvPr/>
        </p:nvSpPr>
        <p:spPr>
          <a:xfrm>
            <a:off x="772542" y="351781"/>
            <a:ext cx="1705916"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6.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ReadKey</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987629783"/>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827584" y="830102"/>
            <a:ext cx="8064896" cy="1528624"/>
          </a:xfrm>
          <a:prstGeom prst="rect">
            <a:avLst/>
          </a:prstGeom>
        </p:spPr>
        <p:txBody>
          <a:bodyPr wrap="square">
            <a:spAutoFit/>
          </a:bodyPr>
          <a:lstStyle/>
          <a:p>
            <a:pPr marL="0" marR="0" lvl="0" indent="0" algn="l" defTabSz="914400" rtl="0" eaLnBrk="0" fontAlgn="base" latinLnBrk="0" hangingPunct="0">
              <a:lnSpc>
                <a:spcPts val="28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从键盘读取一个字符串，直到用户键入回车键。</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ts val="28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EDX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传递缓冲区的偏移量，用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ECX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传递用户能键入的最大字符数加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（最后为空字符</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null</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返回用户键入的字符数。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ts val="2800"/>
              </a:lnSpc>
              <a:spcBef>
                <a:spcPct val="0"/>
              </a:spcBef>
              <a:spcAft>
                <a:spcPct val="0"/>
              </a:spcAft>
              <a:buClr>
                <a:srgbClr val="C00000"/>
              </a:buClr>
              <a:buSzTx/>
              <a:buFont typeface="Wingdings" panose="05000000000000000000" pitchFamily="2" charset="2"/>
              <a:buChar char="u"/>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ReadString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在缓冲区的字符串的末尾自动插入一个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null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终止符。</a:t>
            </a:r>
          </a:p>
        </p:txBody>
      </p:sp>
      <p:sp>
        <p:nvSpPr>
          <p:cNvPr id="4" name="矩形 3"/>
          <p:cNvSpPr/>
          <p:nvPr/>
        </p:nvSpPr>
        <p:spPr>
          <a:xfrm>
            <a:off x="1115616" y="332656"/>
            <a:ext cx="1997663"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7.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ReadString</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611560" y="2445261"/>
            <a:ext cx="1152128"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矩形 5"/>
          <p:cNvSpPr/>
          <p:nvPr/>
        </p:nvSpPr>
        <p:spPr>
          <a:xfrm>
            <a:off x="1691680" y="2445261"/>
            <a:ext cx="5040560" cy="230832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 BYTE 21 DUP(0)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输入缓冲区</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byteCount</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定义计数器</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edx,OFFSET</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buffer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指向缓冲区</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ecx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SIZEOF buffer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定义最大字符数</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ReadString</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输入字符串</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byteCount</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取字符数</a:t>
            </a:r>
          </a:p>
        </p:txBody>
      </p:sp>
      <p:sp>
        <p:nvSpPr>
          <p:cNvPr id="7" name="矩形 6"/>
          <p:cNvSpPr/>
          <p:nvPr/>
        </p:nvSpPr>
        <p:spPr>
          <a:xfrm>
            <a:off x="630924" y="4998047"/>
            <a:ext cx="8261555"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若用户输入“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ABCDEFG”</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中前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个字节的十六进制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ASCII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码：</a:t>
            </a:r>
          </a:p>
        </p:txBody>
      </p:sp>
      <p:sp>
        <p:nvSpPr>
          <p:cNvPr id="8" name="矩形 7"/>
          <p:cNvSpPr/>
          <p:nvPr/>
        </p:nvSpPr>
        <p:spPr>
          <a:xfrm>
            <a:off x="1835696" y="5517232"/>
            <a:ext cx="2736304" cy="400110"/>
          </a:xfrm>
          <a:prstGeom prst="rect">
            <a:avLst/>
          </a:prstGeom>
          <a:ln w="38100">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41 42 43 44 45 46 47 00</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29585437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899592" y="908720"/>
            <a:ext cx="7704856"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
                <a:srgbClr val="C00000"/>
              </a:buClr>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Press any key to continue…”</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消息，并等待用户按键。</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当用户想在数据滚动和消失之前暂停屏幕显示时，这个过程就很有用。过程没有输入参数。</a:t>
            </a:r>
          </a:p>
        </p:txBody>
      </p:sp>
      <p:sp>
        <p:nvSpPr>
          <p:cNvPr id="4" name="矩形 3"/>
          <p:cNvSpPr/>
          <p:nvPr/>
        </p:nvSpPr>
        <p:spPr>
          <a:xfrm>
            <a:off x="899592" y="332656"/>
            <a:ext cx="1683346"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8.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WaitMsg</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899592" y="2979593"/>
            <a:ext cx="7560840"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以二进制格式向控制台窗口输出一个整数。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传递该整数。为了便于阅读，二进制位以四位一组的形式进行显示。</a:t>
            </a:r>
          </a:p>
        </p:txBody>
      </p:sp>
      <p:sp>
        <p:nvSpPr>
          <p:cNvPr id="6" name="矩形 5"/>
          <p:cNvSpPr/>
          <p:nvPr/>
        </p:nvSpPr>
        <p:spPr>
          <a:xfrm>
            <a:off x="882702" y="2392949"/>
            <a:ext cx="1710789"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9.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WriteBin</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7" name="矩形 6"/>
          <p:cNvSpPr/>
          <p:nvPr/>
        </p:nvSpPr>
        <p:spPr>
          <a:xfrm>
            <a:off x="2123728" y="4096791"/>
            <a:ext cx="2520280" cy="64633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eax,12346AF9h</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1800" b="0"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WriteBin</a:t>
            </a: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8" name="文本框 7"/>
          <p:cNvSpPr txBox="1"/>
          <p:nvPr/>
        </p:nvSpPr>
        <p:spPr>
          <a:xfrm>
            <a:off x="1115616" y="4107496"/>
            <a:ext cx="100811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9" name="矩形 8"/>
          <p:cNvSpPr/>
          <p:nvPr/>
        </p:nvSpPr>
        <p:spPr>
          <a:xfrm>
            <a:off x="1738096" y="5333146"/>
            <a:ext cx="4752528" cy="400110"/>
          </a:xfrm>
          <a:prstGeom prst="rect">
            <a:avLst/>
          </a:prstGeom>
          <a:ln w="38100">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0001 0010 0011 0100 0110 1010 1111 1001</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0" name="矩形 9"/>
          <p:cNvSpPr/>
          <p:nvPr/>
        </p:nvSpPr>
        <p:spPr>
          <a:xfrm>
            <a:off x="1259632" y="4933036"/>
            <a:ext cx="1475084" cy="40011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显示如下：</a:t>
            </a:r>
          </a:p>
        </p:txBody>
      </p:sp>
    </p:spTree>
    <p:extLst>
      <p:ext uri="{BB962C8B-B14F-4D97-AF65-F5344CB8AC3E}">
        <p14:creationId xmlns:p14="http://schemas.microsoft.com/office/powerpoint/2010/main" val="3351261627"/>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down)">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down)">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p"/>
      <p:bldP spid="6" grpId="0" animBg="1"/>
      <p:bldP spid="7" grpId="0"/>
      <p:bldP spid="8" grpId="0"/>
      <p:bldP spid="9" grpId="0" animBg="1"/>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1055250" y="1196752"/>
            <a:ext cx="7621206" cy="13234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以二进制格式向控制台窗口输出一个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位整数。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传递该整数，用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EBX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表示以字节为单位的显示位数（</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，或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为了便于阅读，二进制位以四位一组的形式进行显示。</a:t>
            </a:r>
          </a:p>
        </p:txBody>
      </p:sp>
      <p:sp>
        <p:nvSpPr>
          <p:cNvPr id="4" name="矩形 3"/>
          <p:cNvSpPr/>
          <p:nvPr/>
        </p:nvSpPr>
        <p:spPr>
          <a:xfrm>
            <a:off x="1055250" y="569268"/>
            <a:ext cx="2069862"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10.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WriteBinB</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2090181" y="2686010"/>
            <a:ext cx="6010211"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eax,00001234h</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ebx</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1          ; 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个字节</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WriteBinB</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只显示最后一个字节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0011 0100</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1086677" y="2664316"/>
            <a:ext cx="100811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1187624" y="4365104"/>
            <a:ext cx="7128792"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向控制台窗口写一个字符。过程用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AL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传递字符（或其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ASCII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码）。</a:t>
            </a:r>
          </a:p>
        </p:txBody>
      </p:sp>
      <p:sp>
        <p:nvSpPr>
          <p:cNvPr id="8" name="矩形 7"/>
          <p:cNvSpPr/>
          <p:nvPr/>
        </p:nvSpPr>
        <p:spPr>
          <a:xfrm>
            <a:off x="1055250" y="3711268"/>
            <a:ext cx="2070503"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11.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WriteChar</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9" name="矩形 8"/>
          <p:cNvSpPr/>
          <p:nvPr/>
        </p:nvSpPr>
        <p:spPr>
          <a:xfrm>
            <a:off x="2119917" y="5028535"/>
            <a:ext cx="4572000" cy="707886"/>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al, 'A'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WriteChar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显示字符</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0" name="文本框 9"/>
          <p:cNvSpPr txBox="1"/>
          <p:nvPr/>
        </p:nvSpPr>
        <p:spPr>
          <a:xfrm>
            <a:off x="1232747" y="5072990"/>
            <a:ext cx="962990"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Tree>
    <p:extLst>
      <p:ext uri="{BB962C8B-B14F-4D97-AF65-F5344CB8AC3E}">
        <p14:creationId xmlns:p14="http://schemas.microsoft.com/office/powerpoint/2010/main" val="40135889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9DD16DFD-E9B6-4D93-BBF8-6793F8C4BDB4}" type="slidenum">
              <a:rPr lang="en-US" altLang="zh-CN" sz="1400">
                <a:solidFill>
                  <a:schemeClr val="bg2"/>
                </a:solidFill>
              </a:rPr>
              <a:pPr algn="r" eaLnBrk="1" hangingPunct="1"/>
              <a:t>8</a:t>
            </a:fld>
            <a:endParaRPr lang="en-US" altLang="zh-CN" sz="1400" dirty="0">
              <a:solidFill>
                <a:schemeClr val="bg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4293044546"/>
              </p:ext>
            </p:extLst>
          </p:nvPr>
        </p:nvGraphicFramePr>
        <p:xfrm>
          <a:off x="687388" y="1124744"/>
          <a:ext cx="7772400" cy="3040380"/>
        </p:xfrm>
        <a:graphic>
          <a:graphicData uri="http://schemas.openxmlformats.org/drawingml/2006/table">
            <a:tbl>
              <a:tblPr/>
              <a:tblGrid>
                <a:gridCol w="1868388">
                  <a:extLst>
                    <a:ext uri="{9D8B030D-6E8A-4147-A177-3AD203B41FA5}">
                      <a16:colId xmlns:a16="http://schemas.microsoft.com/office/drawing/2014/main" val="990674350"/>
                    </a:ext>
                  </a:extLst>
                </a:gridCol>
                <a:gridCol w="2088232">
                  <a:extLst>
                    <a:ext uri="{9D8B030D-6E8A-4147-A177-3AD203B41FA5}">
                      <a16:colId xmlns:a16="http://schemas.microsoft.com/office/drawing/2014/main" val="3999433328"/>
                    </a:ext>
                  </a:extLst>
                </a:gridCol>
                <a:gridCol w="1872680">
                  <a:extLst>
                    <a:ext uri="{9D8B030D-6E8A-4147-A177-3AD203B41FA5}">
                      <a16:colId xmlns:a16="http://schemas.microsoft.com/office/drawing/2014/main" val="3103282224"/>
                    </a:ext>
                  </a:extLst>
                </a:gridCol>
                <a:gridCol w="1943100">
                  <a:extLst>
                    <a:ext uri="{9D8B030D-6E8A-4147-A177-3AD203B41FA5}">
                      <a16:colId xmlns:a16="http://schemas.microsoft.com/office/drawing/2014/main" val="1775697626"/>
                    </a:ext>
                  </a:extLst>
                </a:gridCol>
              </a:tblGrid>
              <a:tr h="0">
                <a:tc>
                  <a:txBody>
                    <a:bodyPr/>
                    <a:lstStyle/>
                    <a:p>
                      <a:r>
                        <a:rPr lang="en-US" altLang="zh-CN" dirty="0">
                          <a:solidFill>
                            <a:schemeClr val="bg2"/>
                          </a:solidFill>
                          <a:effectLst/>
                        </a:rPr>
                        <a: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PARITY?</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DWORD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STDCALL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3236954"/>
                  </a:ext>
                </a:extLst>
              </a:tr>
              <a:tr h="0">
                <a:tc>
                  <a:txBody>
                    <a:bodyPr/>
                    <a:lstStyle/>
                    <a:p>
                      <a:r>
                        <a:rPr lang="en-US" altLang="zh-CN" dirty="0">
                          <a:solidFill>
                            <a:schemeClr val="bg2"/>
                          </a:solidFill>
                          <a:effectLst/>
                        </a:rPr>
                        <a: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PASCAL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FAR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SWORD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56722023"/>
                  </a:ext>
                </a:extLst>
              </a:tr>
              <a:tr h="0">
                <a:tc>
                  <a:txBody>
                    <a:bodyPr/>
                    <a:lstStyle/>
                    <a:p>
                      <a:r>
                        <a:rPr lang="en-US" dirty="0">
                          <a:solidFill>
                            <a:schemeClr val="bg2"/>
                          </a:solidFill>
                          <a:effectLst/>
                        </a:rPr>
                        <a:t>@B</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QWORD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FAR16</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SYSCALL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91284305"/>
                  </a:ext>
                </a:extLst>
              </a:tr>
              <a:tr h="0">
                <a:tc>
                  <a:txBody>
                    <a:bodyPr/>
                    <a:lstStyle/>
                    <a:p>
                      <a:r>
                        <a:rPr lang="en-US" dirty="0">
                          <a:solidFill>
                            <a:schemeClr val="bg2"/>
                          </a:solidFill>
                          <a:effectLst/>
                        </a:rPr>
                        <a:t>@F</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REAL4</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FORTRAN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TBYTE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12031878"/>
                  </a:ext>
                </a:extLst>
              </a:tr>
              <a:tr h="0">
                <a:tc>
                  <a:txBody>
                    <a:bodyPr/>
                    <a:lstStyle/>
                    <a:p>
                      <a:r>
                        <a:rPr lang="en-US" dirty="0">
                          <a:solidFill>
                            <a:schemeClr val="bg2"/>
                          </a:solidFill>
                          <a:effectLst/>
                        </a:rPr>
                        <a:t>ADDR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REAL8</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FWORD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VARARG</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23313163"/>
                  </a:ext>
                </a:extLst>
              </a:tr>
              <a:tr h="0">
                <a:tc>
                  <a:txBody>
                    <a:bodyPr/>
                    <a:lstStyle/>
                    <a:p>
                      <a:r>
                        <a:rPr lang="en-US" dirty="0">
                          <a:solidFill>
                            <a:schemeClr val="bg2"/>
                          </a:solidFill>
                          <a:effectLst/>
                        </a:rPr>
                        <a:t>BASIC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REAL10</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NEAR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WORD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0579725"/>
                  </a:ext>
                </a:extLst>
              </a:tr>
              <a:tr h="0">
                <a:tc>
                  <a:txBody>
                    <a:bodyPr/>
                    <a:lstStyle/>
                    <a:p>
                      <a:r>
                        <a:rPr lang="en-US" dirty="0">
                          <a:solidFill>
                            <a:schemeClr val="bg2"/>
                          </a:solidFill>
                          <a:effectLst/>
                        </a:rPr>
                        <a:t>BYTE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SBYTE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NEAR16</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ZERO?</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6651615"/>
                  </a:ext>
                </a:extLst>
              </a:tr>
              <a:tr h="0">
                <a:tc>
                  <a:txBody>
                    <a:bodyPr/>
                    <a:lstStyle/>
                    <a:p>
                      <a:r>
                        <a:rPr lang="en-US" dirty="0">
                          <a:solidFill>
                            <a:schemeClr val="bg2"/>
                          </a:solidFill>
                          <a:effectLst/>
                        </a:rPr>
                        <a:t>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SDORD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OVERFLOW?</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solidFill>
                            <a:schemeClr val="bg2"/>
                          </a:solidFill>
                          <a:effectLst/>
                        </a:rPr>
                        <a:t> </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12659791"/>
                  </a:ext>
                </a:extLst>
              </a:tr>
              <a:tr h="0">
                <a:tc>
                  <a:txBody>
                    <a:bodyPr/>
                    <a:lstStyle/>
                    <a:p>
                      <a:r>
                        <a:rPr lang="en-US" dirty="0">
                          <a:solidFill>
                            <a:schemeClr val="bg2"/>
                          </a:solidFill>
                          <a:effectLst/>
                        </a:rPr>
                        <a:t>CARRY?</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dirty="0">
                          <a:solidFill>
                            <a:schemeClr val="bg2"/>
                          </a:solidFill>
                          <a:effectLst/>
                        </a:rPr>
                        <a:t>SIGN?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solidFill>
                            <a:schemeClr val="bg2"/>
                          </a:solidFill>
                          <a:effectLst/>
                        </a:rPr>
                        <a:t> </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solidFill>
                            <a:schemeClr val="bg2"/>
                          </a:solidFill>
                          <a:effectLst/>
                        </a:rPr>
                        <a:t> </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57987734"/>
                  </a:ext>
                </a:extLst>
              </a:tr>
            </a:tbl>
          </a:graphicData>
        </a:graphic>
      </p:graphicFrame>
      <p:sp>
        <p:nvSpPr>
          <p:cNvPr id="3" name="矩形 2"/>
          <p:cNvSpPr/>
          <p:nvPr/>
        </p:nvSpPr>
        <p:spPr>
          <a:xfrm>
            <a:off x="687388" y="332656"/>
            <a:ext cx="2339102" cy="523220"/>
          </a:xfrm>
          <a:prstGeom prst="rect">
            <a:avLst/>
          </a:prstGeom>
        </p:spPr>
        <p:txBody>
          <a:bodyPr wrap="none">
            <a:spAutoFit/>
          </a:bodyPr>
          <a:lstStyle/>
          <a:p>
            <a:r>
              <a:rPr lang="zh-CN" altLang="en-US" b="1" dirty="0">
                <a:solidFill>
                  <a:srgbClr val="0066FF"/>
                </a:solidFill>
                <a:latin typeface="Helvetica Neue"/>
              </a:rPr>
              <a:t>常用的保留字</a:t>
            </a:r>
            <a:endParaRPr lang="zh-CN" altLang="en-US" b="1" dirty="0">
              <a:solidFill>
                <a:srgbClr val="0066FF"/>
              </a:solidFill>
            </a:endParaRPr>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80</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1117049" y="764704"/>
            <a:ext cx="7344816"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以十进制格式向控制台窗口输出一个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位无符号整数，无前置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寄存器传递该整数。</a:t>
            </a:r>
          </a:p>
        </p:txBody>
      </p:sp>
      <p:sp>
        <p:nvSpPr>
          <p:cNvPr id="4" name="矩形 3"/>
          <p:cNvSpPr/>
          <p:nvPr/>
        </p:nvSpPr>
        <p:spPr>
          <a:xfrm>
            <a:off x="1115616" y="332656"/>
            <a:ext cx="1898340"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12.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WriteDec</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1763688" y="1484784"/>
            <a:ext cx="4572000" cy="707886"/>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eax,295</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WriteDec</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"295"</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971600" y="1500200"/>
            <a:ext cx="100811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1089692" y="2666529"/>
            <a:ext cx="7298731"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位十六进制格式向控制台窗口输出一个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位无符号整数，若不够</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位自动插入前置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传递整数。</a:t>
            </a:r>
          </a:p>
        </p:txBody>
      </p:sp>
      <p:sp>
        <p:nvSpPr>
          <p:cNvPr id="8" name="矩形 7"/>
          <p:cNvSpPr/>
          <p:nvPr/>
        </p:nvSpPr>
        <p:spPr>
          <a:xfrm>
            <a:off x="1137198" y="2204864"/>
            <a:ext cx="1932004"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13.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WriteHex</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9" name="矩形 8"/>
          <p:cNvSpPr/>
          <p:nvPr/>
        </p:nvSpPr>
        <p:spPr>
          <a:xfrm>
            <a:off x="1907704" y="3356992"/>
            <a:ext cx="6264696"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eax,12345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WriteHex</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"00003039"</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0" name="文本框 9"/>
          <p:cNvSpPr txBox="1"/>
          <p:nvPr/>
        </p:nvSpPr>
        <p:spPr>
          <a:xfrm>
            <a:off x="1088719" y="3374085"/>
            <a:ext cx="1035009"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11" name="矩形 10"/>
          <p:cNvSpPr/>
          <p:nvPr/>
        </p:nvSpPr>
        <p:spPr>
          <a:xfrm>
            <a:off x="1056041" y="4453777"/>
            <a:ext cx="7719969"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以十六进制格式向控制台窗口输岀一个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位无符号整数，不够位数插入前置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传递整数，用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EBX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表示显示格式的字节数（</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，或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12" name="矩形 11"/>
          <p:cNvSpPr/>
          <p:nvPr/>
        </p:nvSpPr>
        <p:spPr>
          <a:xfrm>
            <a:off x="1151620" y="4026057"/>
            <a:ext cx="2137188"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14.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WriteHexB</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13" name="矩形 12"/>
          <p:cNvSpPr/>
          <p:nvPr/>
        </p:nvSpPr>
        <p:spPr>
          <a:xfrm>
            <a:off x="1907704" y="5538653"/>
            <a:ext cx="4959445"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7FFFh</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ebx</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TYPE WORD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两个字节</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WriteHexB</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"7FFF"</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4" name="文本框 13"/>
          <p:cNvSpPr txBox="1"/>
          <p:nvPr/>
        </p:nvSpPr>
        <p:spPr>
          <a:xfrm>
            <a:off x="1151620" y="5609852"/>
            <a:ext cx="1224136"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Tree>
    <p:extLst>
      <p:ext uri="{BB962C8B-B14F-4D97-AF65-F5344CB8AC3E}">
        <p14:creationId xmlns:p14="http://schemas.microsoft.com/office/powerpoint/2010/main" val="3774512229"/>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8" grpId="0" animBg="1"/>
      <p:bldP spid="9" grpId="0"/>
      <p:bldP spid="10" grpId="0"/>
      <p:bldP spid="11" grpId="0"/>
      <p:bldP spid="12" grpId="0" animBg="1"/>
      <p:bldP spid="13"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81</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827584" y="1052736"/>
            <a:ext cx="7776864"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以十进制向控制台窗口输岀一个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32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位有符号整数，有前置符号，但没有前置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传递整数。</a:t>
            </a:r>
          </a:p>
        </p:txBody>
      </p:sp>
      <p:sp>
        <p:nvSpPr>
          <p:cNvPr id="4" name="矩形 3"/>
          <p:cNvSpPr/>
          <p:nvPr/>
        </p:nvSpPr>
        <p:spPr>
          <a:xfrm>
            <a:off x="816414" y="476672"/>
            <a:ext cx="1762085"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15.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Writelnt</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2123728" y="1785010"/>
            <a:ext cx="4572000" cy="707886"/>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216543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Writelnt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显示：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"+216543"</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1275237" y="1813681"/>
            <a:ext cx="100811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899592" y="3404607"/>
            <a:ext cx="7632848"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向操作台窗口输出一个空字节结束的字符串。过程用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EDX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传递字符串的偏移量。</a:t>
            </a:r>
          </a:p>
        </p:txBody>
      </p:sp>
      <p:sp>
        <p:nvSpPr>
          <p:cNvPr id="8" name="矩形 7"/>
          <p:cNvSpPr/>
          <p:nvPr/>
        </p:nvSpPr>
        <p:spPr>
          <a:xfrm>
            <a:off x="899592" y="2958271"/>
            <a:ext cx="2223750"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16.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WriteString</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9" name="矩形 8"/>
          <p:cNvSpPr/>
          <p:nvPr/>
        </p:nvSpPr>
        <p:spPr>
          <a:xfrm>
            <a:off x="2153491" y="4112493"/>
            <a:ext cx="4572000" cy="1692771"/>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prompt BYTE "Enter your name: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edx,OFFSET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prompt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WriteString</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0" name="文本框 9"/>
          <p:cNvSpPr txBox="1"/>
          <p:nvPr/>
        </p:nvSpPr>
        <p:spPr>
          <a:xfrm>
            <a:off x="1259632" y="4112493"/>
            <a:ext cx="1008112"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Tree>
    <p:extLst>
      <p:ext uri="{BB962C8B-B14F-4D97-AF65-F5344CB8AC3E}">
        <p14:creationId xmlns:p14="http://schemas.microsoft.com/office/powerpoint/2010/main" val="2297896019"/>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8" grpId="0" animBg="1"/>
      <p:bldP spid="9"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82</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683568" y="908720"/>
            <a:ext cx="7776864" cy="13234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向一个输出文件写入缓冲区内容。过程用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传递有效的文件句柄，用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EDX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传递缓冲区偏移量，用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ECX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传递写入的字节数。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u"/>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当过程返回时，如果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EAX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大于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，则其包含的是写入的字节数；否则，发生错误。</a:t>
            </a:r>
          </a:p>
        </p:txBody>
      </p:sp>
      <p:sp>
        <p:nvSpPr>
          <p:cNvPr id="4" name="矩形 3"/>
          <p:cNvSpPr/>
          <p:nvPr/>
        </p:nvSpPr>
        <p:spPr>
          <a:xfrm>
            <a:off x="683568" y="332656"/>
            <a:ext cx="2227533"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17.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WriteToFile</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5" name="矩形 4"/>
          <p:cNvSpPr/>
          <p:nvPr/>
        </p:nvSpPr>
        <p:spPr>
          <a:xfrm>
            <a:off x="683568" y="2348880"/>
            <a:ext cx="3960440" cy="258532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BUFFER_SIZE = 5000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fileHandle</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DWORD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buffer BYTE BUFFER_SIZE DUP(?)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.code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fileHandle</a:t>
            </a:r>
            <a:endPar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edx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OFFSET buffer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mov</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ecx</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BUFFER_SIZE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call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WriteToFile</a:t>
            </a:r>
            <a:endPar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25477" y="2356989"/>
            <a:ext cx="1080120"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4508541" y="2748990"/>
            <a:ext cx="4534704" cy="2031325"/>
          </a:xfrm>
          <a:prstGeom prst="rect">
            <a:avLst/>
          </a:prstGeom>
          <a:ln w="28575">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if EAX = 0 then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error occurred when writing to file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call </a:t>
            </a: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WriteWindowsMessage</a:t>
            </a: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to see the error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EAX = number of bytes written to the file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endif</a:t>
            </a:r>
            <a:endParaRPr kumimoji="1"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8" name="文本框 7"/>
          <p:cNvSpPr txBox="1"/>
          <p:nvPr/>
        </p:nvSpPr>
        <p:spPr>
          <a:xfrm>
            <a:off x="4501792" y="2255895"/>
            <a:ext cx="367240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该过程的处理用伪代码表示：</a:t>
            </a:r>
          </a:p>
        </p:txBody>
      </p:sp>
      <p:sp>
        <p:nvSpPr>
          <p:cNvPr id="9" name="矩形 8"/>
          <p:cNvSpPr/>
          <p:nvPr/>
        </p:nvSpPr>
        <p:spPr>
          <a:xfrm>
            <a:off x="611560" y="5745450"/>
            <a:ext cx="7776864"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功能：</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向控制台窗口输出应用程序在调用系统函数时最近产生的错误信息。</a:t>
            </a:r>
          </a:p>
        </p:txBody>
      </p:sp>
      <p:sp>
        <p:nvSpPr>
          <p:cNvPr id="10" name="矩形 9"/>
          <p:cNvSpPr/>
          <p:nvPr/>
        </p:nvSpPr>
        <p:spPr>
          <a:xfrm>
            <a:off x="754413" y="5283785"/>
            <a:ext cx="3194401"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18. </a:t>
            </a:r>
            <a:r>
              <a:rPr kumimoji="1" lang="en-US" altLang="zh-CN" sz="24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WriteWindowsMsg</a:t>
            </a:r>
            <a:endParaRPr kumimoji="1" lang="en-US" altLang="zh-CN"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866486184"/>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animBg="1"/>
      <p:bldP spid="8" grpId="0"/>
      <p:bldP spid="9" grpId="0"/>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39E476-DD35-4BFD-89C4-7612931FFDA8}" type="slidenum">
              <a:rPr kumimoji="1" lang="en-US" altLang="zh-CN" sz="14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83</a:t>
            </a:fld>
            <a:endParaRPr kumimoji="1" lang="en-US" altLang="zh-CN" sz="1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p:cNvSpPr/>
          <p:nvPr/>
        </p:nvSpPr>
        <p:spPr>
          <a:xfrm>
            <a:off x="1115616" y="332656"/>
            <a:ext cx="2933816"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FF0000"/>
                </a:solidFill>
                <a:effectLst/>
                <a:uLnTx/>
                <a:uFillTx/>
                <a:latin typeface="微软雅黑" panose="020B0503020204020204" pitchFamily="34" charset="-122"/>
                <a:ea typeface="宋体" pitchFamily="2" charset="-122"/>
                <a:cs typeface="宋体" panose="02010600030101010101" pitchFamily="2" charset="-122"/>
              </a:rPr>
              <a:t>19. </a:t>
            </a:r>
            <a:r>
              <a:rPr kumimoji="1" lang="en-US" altLang="zh-CN" sz="2400" b="1" i="0" u="none" strike="noStrike" kern="0" cap="none" spc="0" normalizeH="0" baseline="0" noProof="0" dirty="0" err="1">
                <a:ln>
                  <a:noFill/>
                </a:ln>
                <a:solidFill>
                  <a:srgbClr val="FF0000"/>
                </a:solidFill>
                <a:effectLst/>
                <a:uLnTx/>
                <a:uFillTx/>
                <a:latin typeface="微软雅黑" panose="020B0503020204020204" pitchFamily="34" charset="-122"/>
                <a:ea typeface="宋体" pitchFamily="2" charset="-122"/>
                <a:cs typeface="宋体" panose="02010600030101010101" pitchFamily="2" charset="-122"/>
              </a:rPr>
              <a:t>OpenlnputFile</a:t>
            </a:r>
            <a:endPar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4" name="矩形 3"/>
          <p:cNvSpPr/>
          <p:nvPr/>
        </p:nvSpPr>
        <p:spPr>
          <a:xfrm>
            <a:off x="683568" y="908720"/>
            <a:ext cx="8064896" cy="132343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a:ln>
                  <a:noFill/>
                </a:ln>
                <a:solidFill>
                  <a:srgbClr val="FF0000"/>
                </a:solidFill>
                <a:effectLst/>
                <a:uLnTx/>
                <a:uFillTx/>
                <a:latin typeface="Times New Roman" pitchFamily="18" charset="0"/>
                <a:ea typeface="微软雅黑" panose="020B0503020204020204" pitchFamily="34" charset="-122"/>
                <a:cs typeface="宋体" panose="02010600030101010101" pitchFamily="2" charset="-122"/>
              </a:rPr>
              <a:t>功能：</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打开一个已存在的文件进行输入。过程用</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EDX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传递文件名的偏移量。当从过程返回时，如果文件成功打开，则</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EAX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就包含有效的文件句柄。 否则，</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EAX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等于</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INVALID_HANDLE_VALUE</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（一个预定义的常数）。</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 name="矩形 4"/>
          <p:cNvSpPr/>
          <p:nvPr/>
        </p:nvSpPr>
        <p:spPr>
          <a:xfrm>
            <a:off x="1403648" y="2492896"/>
            <a:ext cx="4176464" cy="1426031"/>
          </a:xfrm>
          <a:prstGeom prst="rect">
            <a:avLst/>
          </a:prstGeom>
        </p:spPr>
        <p:txBody>
          <a:bodyPr wrap="square">
            <a:spAutoFit/>
          </a:bodyPr>
          <a:lstStyle/>
          <a:p>
            <a:pPr marL="342900" marR="0" lvl="0" indent="-342900" algn="l" defTabSz="914400" rtl="0" eaLnBrk="0" fontAlgn="base" latinLnBrk="0" hangingPunct="0">
              <a:lnSpc>
                <a:spcPts val="2000"/>
              </a:lnSpc>
              <a:spcBef>
                <a:spcPct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.data</a:t>
            </a:r>
            <a:endParaRPr kumimoji="1" lang="zh-CN" altLang="zh-CN" sz="20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2000"/>
              </a:lnSpc>
              <a:spcBef>
                <a:spcPct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filename BYTE "myfile.txt",0</a:t>
            </a:r>
            <a:endParaRPr kumimoji="1" lang="zh-CN" altLang="zh-CN" sz="20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2000"/>
              </a:lnSpc>
              <a:spcBef>
                <a:spcPct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.code</a:t>
            </a:r>
            <a:endParaRPr kumimoji="1" lang="zh-CN" altLang="zh-CN" sz="20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2000"/>
              </a:lnSpc>
              <a:spcBef>
                <a:spcPct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1" lang="en-US" altLang="zh-CN" sz="2000" b="1" i="0" u="none" strike="noStrike" kern="0" cap="none" spc="0" normalizeH="0" baseline="0" noProof="0" dirty="0" err="1">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mov</a:t>
            </a: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 </a:t>
            </a:r>
            <a:r>
              <a:rPr kumimoji="1" lang="en-US" altLang="zh-CN" sz="2000" b="1" i="0" u="none" strike="noStrike" kern="0" cap="none" spc="0" normalizeH="0" baseline="0" noProof="0" dirty="0" err="1">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edx,OFFSET</a:t>
            </a: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 filename</a:t>
            </a:r>
            <a:endParaRPr kumimoji="1" lang="zh-CN" altLang="zh-CN" sz="20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宋体" panose="02010600030101010101" pitchFamily="2" charset="-122"/>
              </a:rPr>
              <a:t>call </a:t>
            </a:r>
            <a:r>
              <a:rPr kumimoji="1" lang="en-US" altLang="zh-CN" sz="2000" b="1" i="0" u="none" strike="noStrike" kern="0" cap="none" spc="0" normalizeH="0" baseline="0" noProof="0" dirty="0" err="1">
                <a:ln>
                  <a:noFill/>
                </a:ln>
                <a:solidFill>
                  <a:srgbClr val="000000"/>
                </a:solidFill>
                <a:effectLst/>
                <a:uLnTx/>
                <a:uFillTx/>
                <a:latin typeface="宋体" panose="02010600030101010101" pitchFamily="2" charset="-122"/>
                <a:ea typeface="宋体" pitchFamily="2" charset="-122"/>
                <a:cs typeface="宋体" panose="02010600030101010101" pitchFamily="2" charset="-122"/>
              </a:rPr>
              <a:t>OpenlnputFile</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文本框 5"/>
          <p:cNvSpPr txBox="1"/>
          <p:nvPr/>
        </p:nvSpPr>
        <p:spPr>
          <a:xfrm>
            <a:off x="641593" y="2468795"/>
            <a:ext cx="115212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
        <p:nvSpPr>
          <p:cNvPr id="7" name="矩形 6"/>
          <p:cNvSpPr/>
          <p:nvPr/>
        </p:nvSpPr>
        <p:spPr>
          <a:xfrm>
            <a:off x="1201024" y="3960865"/>
            <a:ext cx="2108269" cy="461665"/>
          </a:xfrm>
          <a:prstGeom prst="rect">
            <a:avLst/>
          </a:prstGeom>
          <a:solidFill>
            <a:srgbClr val="FFFF00"/>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FF0000"/>
                </a:solidFill>
                <a:effectLst/>
                <a:uLnTx/>
                <a:uFillTx/>
                <a:latin typeface="微软雅黑" panose="020B0503020204020204" pitchFamily="34" charset="-122"/>
                <a:ea typeface="宋体" pitchFamily="2" charset="-122"/>
                <a:cs typeface="宋体" panose="02010600030101010101" pitchFamily="2" charset="-122"/>
              </a:rPr>
              <a:t>20. </a:t>
            </a:r>
            <a:r>
              <a:rPr kumimoji="1" lang="en-US" altLang="zh-CN" sz="2400" b="1" i="0" u="none" strike="noStrike" kern="0" cap="none" spc="0" normalizeH="0" baseline="0" noProof="0" dirty="0" err="1">
                <a:ln>
                  <a:noFill/>
                </a:ln>
                <a:solidFill>
                  <a:srgbClr val="FF0000"/>
                </a:solidFill>
                <a:effectLst/>
                <a:uLnTx/>
                <a:uFillTx/>
                <a:latin typeface="微软雅黑" panose="020B0503020204020204" pitchFamily="34" charset="-122"/>
                <a:ea typeface="宋体" pitchFamily="2" charset="-122"/>
                <a:cs typeface="宋体" panose="02010600030101010101" pitchFamily="2" charset="-122"/>
              </a:rPr>
              <a:t>CloseFile</a:t>
            </a:r>
            <a:endPar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8" name="矩形 7"/>
          <p:cNvSpPr/>
          <p:nvPr/>
        </p:nvSpPr>
        <p:spPr>
          <a:xfrm>
            <a:off x="683568" y="4503055"/>
            <a:ext cx="7650670" cy="101566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a:ln>
                  <a:noFill/>
                </a:ln>
                <a:solidFill>
                  <a:srgbClr val="FF0000"/>
                </a:solidFill>
                <a:effectLst/>
                <a:uLnTx/>
                <a:uFillTx/>
                <a:latin typeface="Times New Roman" pitchFamily="18" charset="0"/>
                <a:ea typeface="微软雅黑" panose="020B0503020204020204" pitchFamily="34" charset="-122"/>
                <a:cs typeface="宋体" panose="02010600030101010101" pitchFamily="2" charset="-122"/>
              </a:rPr>
              <a:t>功能：</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关闭之前已经创建或打开的文件（参见</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a:t>
            </a:r>
            <a:r>
              <a:rPr kumimoji="1" lang="en-US" altLang="zh-CN" sz="2000" b="0" i="0" u="none" strike="noStrike" kern="0" cap="none" spc="0" normalizeH="0" baseline="0" noProof="0" dirty="0" err="1">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CreateOutputFile</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和</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a:t>
            </a:r>
            <a:r>
              <a:rPr kumimoji="1" lang="en-US" altLang="zh-CN" sz="2000" b="0" i="0" u="none" strike="noStrike" kern="0" cap="none" spc="0" normalizeH="0" baseline="0" noProof="0" dirty="0" err="1">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OpenlnputFile</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）。该文件用一个</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32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位整数的句柄来标识，句柄由</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 EAX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传递。如果文件成功关闭，</a:t>
            </a:r>
            <a:r>
              <a:rPr kumimoji="1" lang="en-US"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EAX </a:t>
            </a:r>
            <a:r>
              <a:rPr kumimoji="1" lang="zh-CN" altLang="zh-CN" sz="2000" b="0" i="0" u="none" strike="noStrike" kern="0" cap="none" spc="0" normalizeH="0" baseline="0" noProof="0" dirty="0">
                <a:ln>
                  <a:noFill/>
                </a:ln>
                <a:solidFill>
                  <a:srgbClr val="444444"/>
                </a:solidFill>
                <a:effectLst/>
                <a:uLnTx/>
                <a:uFillTx/>
                <a:latin typeface="Times New Roman" pitchFamily="18" charset="0"/>
                <a:ea typeface="微软雅黑" panose="020B0503020204020204" pitchFamily="34" charset="-122"/>
                <a:cs typeface="宋体" panose="02010600030101010101" pitchFamily="2" charset="-122"/>
              </a:rPr>
              <a:t>中的返回值就是非零的。</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9" name="矩形 8"/>
          <p:cNvSpPr/>
          <p:nvPr/>
        </p:nvSpPr>
        <p:spPr>
          <a:xfrm>
            <a:off x="2123728" y="5774551"/>
            <a:ext cx="2736304" cy="656590"/>
          </a:xfrm>
          <a:prstGeom prst="rect">
            <a:avLst/>
          </a:prstGeom>
        </p:spPr>
        <p:txBody>
          <a:bodyPr wrap="square">
            <a:spAutoFit/>
          </a:bodyPr>
          <a:lstStyle/>
          <a:p>
            <a:pPr marL="342900" marR="0" lvl="0" indent="-342900" algn="l" defTabSz="914400" rtl="0" eaLnBrk="0" fontAlgn="base" latinLnBrk="0" hangingPunct="0">
              <a:lnSpc>
                <a:spcPts val="2000"/>
              </a:lnSpc>
              <a:spcBef>
                <a:spcPct val="0"/>
              </a:spcBef>
              <a:spcAft>
                <a:spcPts val="0"/>
              </a:spcAft>
              <a:buClrTx/>
              <a:buSzTx/>
              <a:buFontTx/>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kumimoji="1" lang="en-US" altLang="zh-CN" sz="2000" b="0" i="0" u="none" strike="noStrike" kern="0" cap="none" spc="0" normalizeH="0" baseline="0" noProof="0" dirty="0" err="1">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mov</a:t>
            </a:r>
            <a:r>
              <a:rPr kumimoji="1"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 </a:t>
            </a:r>
            <a:r>
              <a:rPr kumimoji="1" lang="en-US" altLang="zh-CN" sz="2000" b="0" i="0" u="none" strike="noStrike" kern="0" cap="none" spc="0" normalizeH="0" baseline="0" noProof="0" dirty="0" err="1">
                <a:ln>
                  <a:noFill/>
                </a:ln>
                <a:solidFill>
                  <a:srgbClr val="000000"/>
                </a:solidFill>
                <a:effectLst/>
                <a:uLnTx/>
                <a:uFillTx/>
                <a:latin typeface="宋体" panose="02010600030101010101" pitchFamily="2" charset="-122"/>
                <a:ea typeface="等线" panose="02010600030101010101" pitchFamily="2" charset="-122"/>
                <a:cs typeface="宋体" panose="02010600030101010101" pitchFamily="2" charset="-122"/>
              </a:rPr>
              <a:t>eax,fileHandle</a:t>
            </a:r>
            <a:endParaRPr kumimoji="1" lang="zh-CN" altLang="zh-CN" sz="20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宋体" panose="02010600030101010101" pitchFamily="2" charset="-122"/>
              </a:rPr>
              <a:t>call </a:t>
            </a:r>
            <a:r>
              <a:rPr kumimoji="1" lang="en-US" altLang="zh-CN" sz="2000" b="0" i="0" u="none" strike="noStrike" kern="0" cap="none" spc="0" normalizeH="0" baseline="0" noProof="0" dirty="0" err="1">
                <a:ln>
                  <a:noFill/>
                </a:ln>
                <a:solidFill>
                  <a:srgbClr val="000000"/>
                </a:solidFill>
                <a:effectLst/>
                <a:uLnTx/>
                <a:uFillTx/>
                <a:latin typeface="宋体" panose="02010600030101010101" pitchFamily="2" charset="-122"/>
                <a:ea typeface="宋体" pitchFamily="2" charset="-122"/>
                <a:cs typeface="宋体" panose="02010600030101010101" pitchFamily="2" charset="-122"/>
              </a:rPr>
              <a:t>CloseFile</a:t>
            </a:r>
            <a:endParaRPr kumimoji="1" lang="zh-CN" altLang="en-US" sz="2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10" name="文本框 9"/>
          <p:cNvSpPr txBox="1"/>
          <p:nvPr/>
        </p:nvSpPr>
        <p:spPr>
          <a:xfrm>
            <a:off x="1115616" y="5728419"/>
            <a:ext cx="115212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例如：</a:t>
            </a:r>
          </a:p>
        </p:txBody>
      </p:sp>
    </p:spTree>
    <p:extLst>
      <p:ext uri="{BB962C8B-B14F-4D97-AF65-F5344CB8AC3E}">
        <p14:creationId xmlns:p14="http://schemas.microsoft.com/office/powerpoint/2010/main" val="4004352932"/>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animBg="1"/>
      <p:bldP spid="8" grpId="0"/>
      <p:bldP spid="9"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E66DED-7282-4787-9043-2F01E43C02BA}"/>
              </a:ext>
            </a:extLst>
          </p:cNvPr>
          <p:cNvSpPr>
            <a:spLocks noGrp="1"/>
          </p:cNvSpPr>
          <p:nvPr>
            <p:ph type="sldNum" sz="quarter" idx="12"/>
          </p:nvPr>
        </p:nvSpPr>
        <p:spPr/>
        <p:txBody>
          <a:bodyPr/>
          <a:lstStyle/>
          <a:p>
            <a:fld id="{8D39E476-DD35-4BFD-89C4-7612931FFDA8}" type="slidenum">
              <a:rPr lang="en-US" altLang="zh-CN" smtClean="0"/>
              <a:pPr/>
              <a:t>84</a:t>
            </a:fld>
            <a:endParaRPr lang="en-US" altLang="zh-CN"/>
          </a:p>
        </p:txBody>
      </p:sp>
      <p:sp>
        <p:nvSpPr>
          <p:cNvPr id="3" name="文本框 2">
            <a:extLst>
              <a:ext uri="{FF2B5EF4-FFF2-40B4-BE49-F238E27FC236}">
                <a16:creationId xmlns:a16="http://schemas.microsoft.com/office/drawing/2014/main" id="{D4B5585A-4A18-4BA6-BF63-9CD9C4BE0463}"/>
              </a:ext>
            </a:extLst>
          </p:cNvPr>
          <p:cNvSpPr txBox="1"/>
          <p:nvPr/>
        </p:nvSpPr>
        <p:spPr>
          <a:xfrm>
            <a:off x="1259632" y="836712"/>
            <a:ext cx="7488832" cy="523220"/>
          </a:xfrm>
          <a:prstGeom prst="rect">
            <a:avLst/>
          </a:prstGeom>
          <a:noFill/>
        </p:spPr>
        <p:txBody>
          <a:bodyPr wrap="square" rtlCol="0">
            <a:spAutoFit/>
          </a:bodyPr>
          <a:lstStyle/>
          <a:p>
            <a:r>
              <a:rPr lang="zh-CN" altLang="en-US" dirty="0"/>
              <a:t>作业：</a:t>
            </a:r>
            <a:r>
              <a:rPr lang="en-US" altLang="zh-CN" dirty="0"/>
              <a:t>4.4</a:t>
            </a:r>
            <a:r>
              <a:rPr lang="zh-CN" altLang="en-US" dirty="0"/>
              <a:t>，</a:t>
            </a:r>
            <a:r>
              <a:rPr lang="en-US" altLang="zh-CN" dirty="0"/>
              <a:t>4.7</a:t>
            </a:r>
            <a:r>
              <a:rPr lang="zh-CN" altLang="en-US" dirty="0"/>
              <a:t>，</a:t>
            </a:r>
            <a:r>
              <a:rPr lang="en-US" altLang="zh-CN" dirty="0"/>
              <a:t>4.8, 4.10, 4.11,  4.13</a:t>
            </a:r>
            <a:r>
              <a:rPr lang="zh-CN" altLang="en-US" dirty="0"/>
              <a:t>， </a:t>
            </a:r>
            <a:r>
              <a:rPr lang="en-US" altLang="zh-CN" dirty="0"/>
              <a:t>4.14</a:t>
            </a:r>
            <a:endParaRPr lang="zh-CN" altLang="en-US" dirty="0"/>
          </a:p>
        </p:txBody>
      </p:sp>
    </p:spTree>
    <p:extLst>
      <p:ext uri="{BB962C8B-B14F-4D97-AF65-F5344CB8AC3E}">
        <p14:creationId xmlns:p14="http://schemas.microsoft.com/office/powerpoint/2010/main" val="2841913169"/>
      </p:ext>
    </p:extLst>
  </p:cSld>
  <p:clrMapOvr>
    <a:masterClrMapping/>
  </p:clrMapOvr>
  <p:transition spd="med">
    <p:zoom dir="in"/>
    <p:sndAc>
      <p:stSnd>
        <p:snd r:embed="rId2"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noChangeArrowheads="1"/>
          </p:cNvSpPr>
          <p:nvPr/>
        </p:nvSpPr>
        <p:spPr bwMode="auto">
          <a:xfrm>
            <a:off x="8459788" y="6400800"/>
            <a:ext cx="684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algn="r" eaLnBrk="1" hangingPunct="1"/>
            <a:fld id="{33A96830-798E-45FB-8955-78392CE8772C}" type="slidenum">
              <a:rPr lang="en-US" altLang="zh-CN" sz="1400">
                <a:solidFill>
                  <a:schemeClr val="bg2"/>
                </a:solidFill>
              </a:rPr>
              <a:pPr algn="r" eaLnBrk="1" hangingPunct="1"/>
              <a:t>9</a:t>
            </a:fld>
            <a:endParaRPr lang="en-US" altLang="zh-CN" sz="1400" dirty="0">
              <a:solidFill>
                <a:schemeClr val="bg2"/>
              </a:solidFill>
            </a:endParaRPr>
          </a:p>
        </p:txBody>
      </p:sp>
      <p:sp>
        <p:nvSpPr>
          <p:cNvPr id="16388" name="Rectangle 3"/>
          <p:cNvSpPr>
            <a:spLocks noChangeArrowheads="1"/>
          </p:cNvSpPr>
          <p:nvPr/>
        </p:nvSpPr>
        <p:spPr bwMode="auto">
          <a:xfrm>
            <a:off x="2895600" y="358775"/>
            <a:ext cx="3763963" cy="579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eaLnBrk="1" hangingPunct="1"/>
            <a:r>
              <a:rPr lang="en-US" altLang="zh-CN" sz="3200" b="1" dirty="0">
                <a:solidFill>
                  <a:schemeClr val="hlink"/>
                </a:solidFill>
              </a:rPr>
              <a:t>4.2  </a:t>
            </a:r>
            <a:r>
              <a:rPr lang="zh-CN" altLang="en-US" sz="3200" b="1" dirty="0">
                <a:solidFill>
                  <a:schemeClr val="hlink"/>
                </a:solidFill>
              </a:rPr>
              <a:t>汇编语言数据</a:t>
            </a:r>
          </a:p>
        </p:txBody>
      </p:sp>
      <p:sp>
        <p:nvSpPr>
          <p:cNvPr id="16389" name="Rectangle 4"/>
          <p:cNvSpPr>
            <a:spLocks noChangeArrowheads="1"/>
          </p:cNvSpPr>
          <p:nvPr/>
        </p:nvSpPr>
        <p:spPr bwMode="auto">
          <a:xfrm>
            <a:off x="762000" y="1484784"/>
            <a:ext cx="7620000" cy="2677656"/>
          </a:xfrm>
          <a:prstGeom prst="rect">
            <a:avLst/>
          </a:prstGeom>
          <a:solidFill>
            <a:schemeClr val="bg1"/>
          </a:solidFill>
          <a:ln>
            <a:noFill/>
          </a:ln>
        </p:spPr>
        <p:txBody>
          <a:bodyPr>
            <a:spAutoFit/>
          </a:bodyPr>
          <a:lstStyle>
            <a:lvl1pPr eaLnBrk="0" hangingPunct="0">
              <a:defRPr sz="2800">
                <a:solidFill>
                  <a:schemeClr val="tx1"/>
                </a:solidFill>
                <a:latin typeface="Times New Roman" pitchFamily="18" charset="0"/>
                <a:ea typeface="宋体" pitchFamily="2" charset="-122"/>
              </a:defRPr>
            </a:lvl1pPr>
            <a:lvl2pPr marL="742950" indent="-285750" eaLnBrk="0" hangingPunct="0">
              <a:defRPr sz="2800">
                <a:solidFill>
                  <a:schemeClr val="tx1"/>
                </a:solidFill>
                <a:latin typeface="Times New Roman" pitchFamily="18" charset="0"/>
                <a:ea typeface="宋体" pitchFamily="2" charset="-122"/>
              </a:defRPr>
            </a:lvl2pPr>
            <a:lvl3pPr marL="1143000" indent="-228600" eaLnBrk="0" hangingPunct="0">
              <a:defRPr sz="2800">
                <a:solidFill>
                  <a:schemeClr val="tx1"/>
                </a:solidFill>
                <a:latin typeface="Times New Roman" pitchFamily="18" charset="0"/>
                <a:ea typeface="宋体" pitchFamily="2" charset="-122"/>
              </a:defRPr>
            </a:lvl3pPr>
            <a:lvl4pPr marL="1600200" indent="-228600" eaLnBrk="0" hangingPunct="0">
              <a:defRPr sz="2800">
                <a:solidFill>
                  <a:schemeClr val="tx1"/>
                </a:solidFill>
                <a:latin typeface="Times New Roman" pitchFamily="18" charset="0"/>
                <a:ea typeface="宋体" pitchFamily="2" charset="-122"/>
              </a:defRPr>
            </a:lvl4pPr>
            <a:lvl5pPr marL="2057400" indent="-228600" eaLnBrk="0" hangingPunct="0">
              <a:defRPr sz="28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800">
                <a:solidFill>
                  <a:schemeClr val="tx1"/>
                </a:solidFill>
                <a:latin typeface="Times New Roman" pitchFamily="18" charset="0"/>
                <a:ea typeface="宋体" pitchFamily="2" charset="-122"/>
              </a:defRPr>
            </a:lvl9pPr>
          </a:lstStyle>
          <a:p>
            <a:pPr marL="457200" indent="-457200" eaLnBrk="1" hangingPunct="1">
              <a:lnSpc>
                <a:spcPct val="150000"/>
              </a:lnSpc>
              <a:buClr>
                <a:srgbClr val="C00000"/>
              </a:buClr>
              <a:buFont typeface="Wingdings" panose="05000000000000000000" pitchFamily="2" charset="2"/>
              <a:buChar char="n"/>
            </a:pPr>
            <a:r>
              <a:rPr lang="zh-CN" altLang="en-US" b="1" dirty="0">
                <a:solidFill>
                  <a:schemeClr val="bg2"/>
                </a:solidFill>
              </a:rPr>
              <a:t>数据：作为指令和伪指令语句中的操作数</a:t>
            </a:r>
            <a:endParaRPr lang="en-US" altLang="zh-CN" b="1" dirty="0">
              <a:solidFill>
                <a:schemeClr val="bg2"/>
              </a:solidFill>
            </a:endParaRPr>
          </a:p>
          <a:p>
            <a:pPr marL="457200" indent="-457200" eaLnBrk="1" hangingPunct="1">
              <a:lnSpc>
                <a:spcPct val="150000"/>
              </a:lnSpc>
              <a:buClr>
                <a:srgbClr val="C00000"/>
              </a:buClr>
              <a:buFont typeface="Wingdings" panose="05000000000000000000" pitchFamily="2" charset="2"/>
              <a:buChar char="n"/>
            </a:pPr>
            <a:r>
              <a:rPr lang="zh-CN" altLang="en-US" b="1" dirty="0">
                <a:solidFill>
                  <a:schemeClr val="bg2"/>
                </a:solidFill>
              </a:rPr>
              <a:t>常用的数据形式有：常数、变量和标号。</a:t>
            </a:r>
            <a:endParaRPr lang="en-US" altLang="zh-CN" b="1" dirty="0">
              <a:solidFill>
                <a:schemeClr val="bg2"/>
              </a:solidFill>
            </a:endParaRPr>
          </a:p>
          <a:p>
            <a:pPr marL="457200" indent="-457200" eaLnBrk="1" hangingPunct="1">
              <a:lnSpc>
                <a:spcPct val="150000"/>
              </a:lnSpc>
              <a:buClr>
                <a:srgbClr val="C00000"/>
              </a:buClr>
              <a:buFont typeface="Wingdings" panose="05000000000000000000" pitchFamily="2" charset="2"/>
              <a:buChar char="n"/>
            </a:pPr>
            <a:r>
              <a:rPr lang="zh-CN" altLang="en-US" b="1" dirty="0">
                <a:solidFill>
                  <a:schemeClr val="bg2"/>
                </a:solidFill>
              </a:rPr>
              <a:t>一个数据由数值和属性（比如是字节数据还是字数据）两部分构成。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autoUpdateAnimBg="0"/>
      <p:bldP spid="16389" grpId="0" uiExpand="1" build="p" autoUpdateAnimBg="0"/>
    </p:bldLst>
  </p:timing>
</p:sld>
</file>

<file path=ppt/theme/theme1.xml><?xml version="1.0" encoding="utf-8"?>
<a:theme xmlns:a="http://schemas.openxmlformats.org/drawingml/2006/main" name="默认设计模板">
  <a:themeElements>
    <a:clrScheme name="">
      <a:dk1>
        <a:srgbClr val="FFCC66"/>
      </a:dk1>
      <a:lt1>
        <a:srgbClr val="FFFFFF"/>
      </a:lt1>
      <a:dk2>
        <a:srgbClr val="FFFF00"/>
      </a:dk2>
      <a:lt2>
        <a:srgbClr val="000000"/>
      </a:lt2>
      <a:accent1>
        <a:srgbClr val="FFFF00"/>
      </a:accent1>
      <a:accent2>
        <a:srgbClr val="00FFFF"/>
      </a:accent2>
      <a:accent3>
        <a:srgbClr val="FFFFFF"/>
      </a:accent3>
      <a:accent4>
        <a:srgbClr val="DAAE56"/>
      </a:accent4>
      <a:accent5>
        <a:srgbClr val="FFFFAA"/>
      </a:accent5>
      <a:accent6>
        <a:srgbClr val="00E7E7"/>
      </a:accent6>
      <a:hlink>
        <a:srgbClr val="FF0000"/>
      </a:hlink>
      <a:folHlink>
        <a:srgbClr val="96969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defRPr sz="2400" b="1" dirty="0" smtClean="0">
            <a:solidFill>
              <a:schemeClr val="bg2"/>
            </a:solidFill>
          </a:defRPr>
        </a:defPPr>
      </a:lstStyle>
    </a:tx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天兰色模板">
  <a:themeElements>
    <a:clrScheme name="">
      <a:dk1>
        <a:srgbClr val="000000"/>
      </a:dk1>
      <a:lt1>
        <a:srgbClr val="FFFFFF"/>
      </a:lt1>
      <a:dk2>
        <a:srgbClr val="000000"/>
      </a:dk2>
      <a:lt2>
        <a:srgbClr val="000000"/>
      </a:lt2>
      <a:accent1>
        <a:srgbClr val="FFCC00"/>
      </a:accent1>
      <a:accent2>
        <a:srgbClr val="00FFFF"/>
      </a:accent2>
      <a:accent3>
        <a:srgbClr val="FFFFFF"/>
      </a:accent3>
      <a:accent4>
        <a:srgbClr val="000000"/>
      </a:accent4>
      <a:accent5>
        <a:srgbClr val="FFE2AA"/>
      </a:accent5>
      <a:accent6>
        <a:srgbClr val="00E7E7"/>
      </a:accent6>
      <a:hlink>
        <a:srgbClr val="FF0000"/>
      </a:hlink>
      <a:folHlink>
        <a:srgbClr val="969696"/>
      </a:folHlink>
    </a:clrScheme>
    <a:fontScheme name="天兰色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天兰色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天兰色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天兰色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天兰色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天兰色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天兰色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天兰色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天兰色模板 8">
        <a:dk1>
          <a:srgbClr val="000000"/>
        </a:dk1>
        <a:lt1>
          <a:srgbClr val="FFFFFF"/>
        </a:lt1>
        <a:dk2>
          <a:srgbClr val="0000FF"/>
        </a:dk2>
        <a:lt2>
          <a:srgbClr val="FFFF00"/>
        </a:lt2>
        <a:accent1>
          <a:srgbClr val="663300"/>
        </a:accent1>
        <a:accent2>
          <a:srgbClr val="00FFFF"/>
        </a:accent2>
        <a:accent3>
          <a:srgbClr val="AAAAFF"/>
        </a:accent3>
        <a:accent4>
          <a:srgbClr val="DADADA"/>
        </a:accent4>
        <a:accent5>
          <a:srgbClr val="B8AD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4.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5.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6.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7.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8.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ppt/theme/themeOverride9.xml><?xml version="1.0" encoding="utf-8"?>
<a:themeOverride xmlns:a="http://schemas.openxmlformats.org/drawingml/2006/main">
  <a:clrScheme name="">
    <a:dk1>
      <a:srgbClr val="000000"/>
    </a:dk1>
    <a:lt1>
      <a:srgbClr val="FFFFFF"/>
    </a:lt1>
    <a:dk2>
      <a:srgbClr val="FFFF00"/>
    </a:dk2>
    <a:lt2>
      <a:srgbClr val="000000"/>
    </a:lt2>
    <a:accent1>
      <a:srgbClr val="FFFF00"/>
    </a:accent1>
    <a:accent2>
      <a:srgbClr val="00FFFF"/>
    </a:accent2>
    <a:accent3>
      <a:srgbClr val="FFFFFF"/>
    </a:accent3>
    <a:accent4>
      <a:srgbClr val="000000"/>
    </a:accent4>
    <a:accent5>
      <a:srgbClr val="FFFF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4630</TotalTime>
  <Pages>0</Pages>
  <Words>10337</Words>
  <Characters>0</Characters>
  <Application>Microsoft Office PowerPoint</Application>
  <DocSecurity>0</DocSecurity>
  <PresentationFormat>全屏显示(4:3)</PresentationFormat>
  <Lines>0</Lines>
  <Paragraphs>1098</Paragraphs>
  <Slides>84</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84</vt:i4>
      </vt:variant>
    </vt:vector>
  </HeadingPairs>
  <TitlesOfParts>
    <vt:vector size="95" baseType="lpstr">
      <vt:lpstr>Courier</vt:lpstr>
      <vt:lpstr>Helvetica Neue</vt:lpstr>
      <vt:lpstr>等线</vt:lpstr>
      <vt:lpstr>黑体</vt:lpstr>
      <vt:lpstr>宋体</vt:lpstr>
      <vt:lpstr>微软雅黑</vt:lpstr>
      <vt:lpstr>Arial</vt:lpstr>
      <vt:lpstr>Times New Roman</vt:lpstr>
      <vt:lpstr>Wingdings</vt:lpstr>
      <vt:lpstr>默认设计模板</vt:lpstr>
      <vt:lpstr>天兰色模板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汇编语言程序格式</dc:title>
  <dc:creator>LiaoJM</dc:creator>
  <cp:lastModifiedBy>Liao jianming</cp:lastModifiedBy>
  <cp:revision>1110</cp:revision>
  <dcterms:created xsi:type="dcterms:W3CDTF">2001-09-26T13:19:13Z</dcterms:created>
  <dcterms:modified xsi:type="dcterms:W3CDTF">2022-10-21T01:19:11Z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