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47"/>
  </p:notesMasterIdLst>
  <p:handoutMasterIdLst>
    <p:handoutMasterId r:id="rId48"/>
  </p:handoutMasterIdLst>
  <p:sldIdLst>
    <p:sldId id="430" r:id="rId2"/>
    <p:sldId id="396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10" r:id="rId16"/>
    <p:sldId id="411" r:id="rId17"/>
    <p:sldId id="412" r:id="rId18"/>
    <p:sldId id="413" r:id="rId19"/>
    <p:sldId id="416" r:id="rId20"/>
    <p:sldId id="419" r:id="rId21"/>
    <p:sldId id="420" r:id="rId22"/>
    <p:sldId id="422" r:id="rId23"/>
    <p:sldId id="423" r:id="rId24"/>
    <p:sldId id="424" r:id="rId25"/>
    <p:sldId id="426" r:id="rId26"/>
    <p:sldId id="427" r:id="rId27"/>
    <p:sldId id="331" r:id="rId28"/>
    <p:sldId id="332" r:id="rId29"/>
    <p:sldId id="334" r:id="rId30"/>
    <p:sldId id="335" r:id="rId31"/>
    <p:sldId id="388" r:id="rId32"/>
    <p:sldId id="431" r:id="rId33"/>
    <p:sldId id="432" r:id="rId34"/>
    <p:sldId id="433" r:id="rId35"/>
    <p:sldId id="336" r:id="rId36"/>
    <p:sldId id="390" r:id="rId37"/>
    <p:sldId id="391" r:id="rId38"/>
    <p:sldId id="392" r:id="rId39"/>
    <p:sldId id="434" r:id="rId40"/>
    <p:sldId id="435" r:id="rId41"/>
    <p:sldId id="436" r:id="rId42"/>
    <p:sldId id="393" r:id="rId43"/>
    <p:sldId id="395" r:id="rId44"/>
    <p:sldId id="394" r:id="rId45"/>
    <p:sldId id="437" r:id="rId46"/>
  </p:sldIdLst>
  <p:sldSz cx="9144000" cy="6858000" type="screen4x3"/>
  <p:notesSz cx="6858000" cy="9144000"/>
  <p:custShowLst>
    <p:custShow name="DOS功能调用" id="0">
      <p:sldLst/>
    </p:custShow>
    <p:custShow name="循环程序" id="1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00FF"/>
    <a:srgbClr val="000000"/>
    <a:srgbClr val="CCFFCC"/>
    <a:srgbClr val="0033CC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1208" autoAdjust="0"/>
  </p:normalViewPr>
  <p:slideViewPr>
    <p:cSldViewPr>
      <p:cViewPr varScale="1">
        <p:scale>
          <a:sx n="69" d="100"/>
          <a:sy n="69" d="100"/>
        </p:scale>
        <p:origin x="608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9820AF6-AD3D-4DF8-A40A-22C0844425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528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16FDF17-44E4-4633-9CCC-9CBD483E94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74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16</a:t>
            </a:r>
            <a:r>
              <a:rPr lang="zh-CN" altLang="en-US" dirty="0"/>
              <a:t>位模式下，各分支入口标号可以直接加在第一条指令的前面，例如</a:t>
            </a:r>
            <a:r>
              <a:rPr lang="en-US" altLang="zh-CN" dirty="0"/>
              <a:t>BRAN1: MOV….</a:t>
            </a:r>
            <a:r>
              <a:rPr lang="zh-CN" altLang="en-US" dirty="0"/>
              <a:t>，在数据段中定义变量时被引用，但在</a:t>
            </a:r>
            <a:r>
              <a:rPr lang="en-US" altLang="zh-CN" dirty="0"/>
              <a:t>32</a:t>
            </a:r>
            <a:r>
              <a:rPr lang="zh-CN" altLang="en-US" dirty="0"/>
              <a:t>位模式下这样的标号不能在数据段中作为</a:t>
            </a:r>
            <a:r>
              <a:rPr lang="en-US" altLang="zh-CN" dirty="0" err="1"/>
              <a:t>dword</a:t>
            </a:r>
            <a:r>
              <a:rPr lang="zh-CN" altLang="en-US" dirty="0"/>
              <a:t>定义的变量初始值，只能用</a:t>
            </a:r>
            <a:r>
              <a:rPr lang="en-US" altLang="zh-CN" dirty="0"/>
              <a:t>LABEL</a:t>
            </a:r>
            <a:r>
              <a:rPr lang="zh-CN" altLang="en-US" dirty="0"/>
              <a:t>伪指令进行定义标号。也可以使用双冒号定义标号，它表示作用域是整个程序，单冒号定义的标号作用域是所在的子程序。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FDF17-44E4-4633-9CCC-9CBD483E944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74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26304-A8A2-45DB-850D-09D2F8F33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1376424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A730F-D140-4CD2-B5C4-09ED4AFA00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723144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DFC85-53B0-4C58-9998-417503C3C5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677139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93B7D-E773-46D5-909C-7E48EBF582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900323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41C014-2448-46C7-8713-471C344DB3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627855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A4CD2-F7F2-48F1-A6DF-80FB20F6A6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0545651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09AC4-8825-4235-BF61-A8A7F8D052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820686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E779B-D048-451E-9444-B03DDD2488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7860810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8424" y="6381328"/>
            <a:ext cx="720080" cy="457200"/>
          </a:xfrm>
        </p:spPr>
        <p:txBody>
          <a:bodyPr/>
          <a:lstStyle>
            <a:lvl1pPr>
              <a:defRPr/>
            </a:lvl1pPr>
          </a:lstStyle>
          <a:p>
            <a:fld id="{8D39E476-DD35-4BFD-89C4-7612931FFD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891241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F0019-3471-465E-B3BA-5EA85BCDB8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7922233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6EB49-1487-40EC-B6EE-C5FA9CC031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4533445"/>
      </p:ext>
    </p:extLst>
  </p:cSld>
  <p:clrMapOvr>
    <a:masterClrMapping/>
  </p:clrMapOvr>
  <p:transition spd="med">
    <p:zoom dir="in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9AFDECA-D966-4583-8DA4-E258D1BAB13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ransition spd="med">
    <p:zoom dir="in"/>
    <p:sndAc>
      <p:stSnd>
        <p:snd r:embed="rId13" name="CAMERA.WAV"/>
      </p:stSnd>
    </p:sndAc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45D8FA-4A5E-4EC6-AA09-5C6F8975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26304-A8A2-45DB-850D-09D2F8F33CEF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22CE8E15-0587-41EC-9681-D77AD21D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980728"/>
            <a:ext cx="5688632" cy="64633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rgbClr val="FF0000"/>
                </a:solidFill>
              </a:rPr>
              <a:t>第五章</a:t>
            </a:r>
            <a:r>
              <a:rPr lang="en-US" altLang="zh-CN" sz="3600" dirty="0">
                <a:solidFill>
                  <a:srgbClr val="FF0000"/>
                </a:solidFill>
              </a:rPr>
              <a:t>  </a:t>
            </a:r>
            <a:r>
              <a:rPr lang="zh-CN" altLang="zh-CN" sz="3600" dirty="0">
                <a:solidFill>
                  <a:srgbClr val="FF0000"/>
                </a:solidFill>
              </a:rPr>
              <a:t>简单应用程序设计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89DC1E41-0F59-4ADC-8729-25815BAD5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119" y="1917204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2"/>
                </a:solidFill>
              </a:rPr>
              <a:t>本章主要内容：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53A8CA7A-A27E-471D-9CCC-2F0D7980A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719" y="2769624"/>
            <a:ext cx="3816499" cy="2462213"/>
          </a:xfrm>
          <a:prstGeom prst="rect">
            <a:avLst/>
          </a:prstGeom>
          <a:solidFill>
            <a:srgbClr val="FFFF99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</a:rPr>
              <a:t>顺序程序设计示例</a:t>
            </a: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</a:rPr>
              <a:t>分支程序设计示例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</a:rPr>
              <a:t>循环程序设计示例</a:t>
            </a:r>
            <a:endParaRPr lang="en-US" altLang="zh-CN" b="1" dirty="0">
              <a:solidFill>
                <a:schemeClr val="bg2"/>
              </a:solidFill>
            </a:endParaRPr>
          </a:p>
          <a:p>
            <a:pPr eaLnBrk="1" hangingPunct="1">
              <a:spcBef>
                <a:spcPct val="50000"/>
              </a:spcBef>
              <a:buClr>
                <a:schemeClr val="hlink"/>
              </a:buClr>
              <a:buFont typeface="Wingdings" pitchFamily="2" charset="2"/>
              <a:buChar char="u"/>
            </a:pPr>
            <a:r>
              <a:rPr lang="zh-CN" altLang="en-US" b="1" dirty="0">
                <a:solidFill>
                  <a:schemeClr val="bg2"/>
                </a:solidFill>
              </a:rPr>
              <a:t>子程序设计示例</a:t>
            </a:r>
            <a:endParaRPr lang="en-US" altLang="zh-C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570154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33793"/>
          <p:cNvSpPr txBox="1">
            <a:spLocks noChangeArrowheads="1"/>
          </p:cNvSpPr>
          <p:nvPr/>
        </p:nvSpPr>
        <p:spPr bwMode="auto">
          <a:xfrm>
            <a:off x="457200" y="0"/>
            <a:ext cx="868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例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   编写一程序，实现将存储器中的源数据块传送到目的数据块。</a:t>
            </a:r>
            <a:endParaRPr lang="zh-CN" altLang="en-US" sz="2400">
              <a:solidFill>
                <a:srgbClr val="66FF66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3795" name="组合 33794"/>
          <p:cNvGrpSpPr>
            <a:grpSpLocks/>
          </p:cNvGrpSpPr>
          <p:nvPr/>
        </p:nvGrpSpPr>
        <p:grpSpPr bwMode="auto">
          <a:xfrm>
            <a:off x="3606800" y="2117725"/>
            <a:ext cx="3040063" cy="4740275"/>
            <a:chOff x="0" y="0"/>
            <a:chExt cx="1915" cy="2986"/>
          </a:xfrm>
        </p:grpSpPr>
        <p:sp>
          <p:nvSpPr>
            <p:cNvPr id="13378" name="直接连接符 33795"/>
            <p:cNvSpPr>
              <a:spLocks noChangeShapeType="1"/>
            </p:cNvSpPr>
            <p:nvPr/>
          </p:nvSpPr>
          <p:spPr bwMode="auto">
            <a:xfrm>
              <a:off x="489" y="48"/>
              <a:ext cx="0" cy="2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9" name="直接连接符 33796"/>
            <p:cNvSpPr>
              <a:spLocks noChangeShapeType="1"/>
            </p:cNvSpPr>
            <p:nvPr/>
          </p:nvSpPr>
          <p:spPr bwMode="auto">
            <a:xfrm>
              <a:off x="489" y="48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0" name="直接连接符 33797"/>
            <p:cNvSpPr>
              <a:spLocks noChangeShapeType="1"/>
            </p:cNvSpPr>
            <p:nvPr/>
          </p:nvSpPr>
          <p:spPr bwMode="auto">
            <a:xfrm>
              <a:off x="1124" y="48"/>
              <a:ext cx="0" cy="2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1" name="直接连接符 33798"/>
            <p:cNvSpPr>
              <a:spLocks noChangeShapeType="1"/>
            </p:cNvSpPr>
            <p:nvPr/>
          </p:nvSpPr>
          <p:spPr bwMode="auto">
            <a:xfrm flipH="1">
              <a:off x="489" y="2208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2" name="直接连接符 33799"/>
            <p:cNvSpPr>
              <a:spLocks noChangeShapeType="1"/>
            </p:cNvSpPr>
            <p:nvPr/>
          </p:nvSpPr>
          <p:spPr bwMode="auto">
            <a:xfrm>
              <a:off x="489" y="384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3" name="直接连接符 33800"/>
            <p:cNvSpPr>
              <a:spLocks noChangeShapeType="1"/>
            </p:cNvSpPr>
            <p:nvPr/>
          </p:nvSpPr>
          <p:spPr bwMode="auto">
            <a:xfrm>
              <a:off x="489" y="816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4" name="直接连接符 33801"/>
            <p:cNvSpPr>
              <a:spLocks noChangeShapeType="1"/>
            </p:cNvSpPr>
            <p:nvPr/>
          </p:nvSpPr>
          <p:spPr bwMode="auto">
            <a:xfrm>
              <a:off x="489" y="960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5" name="直接连接符 33802"/>
            <p:cNvSpPr>
              <a:spLocks noChangeShapeType="1"/>
            </p:cNvSpPr>
            <p:nvPr/>
          </p:nvSpPr>
          <p:spPr bwMode="auto">
            <a:xfrm>
              <a:off x="489" y="1536"/>
              <a:ext cx="63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86" name="左大括号 33803"/>
            <p:cNvSpPr>
              <a:spLocks/>
            </p:cNvSpPr>
            <p:nvPr/>
          </p:nvSpPr>
          <p:spPr bwMode="auto">
            <a:xfrm rot="10800000">
              <a:off x="1162" y="384"/>
              <a:ext cx="49" cy="576"/>
            </a:xfrm>
            <a:prstGeom prst="leftBrace">
              <a:avLst>
                <a:gd name="adj1" fmla="val 9785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87" name="右大括号 33804"/>
            <p:cNvSpPr>
              <a:spLocks/>
            </p:cNvSpPr>
            <p:nvPr/>
          </p:nvSpPr>
          <p:spPr bwMode="auto">
            <a:xfrm>
              <a:off x="1194" y="825"/>
              <a:ext cx="49" cy="720"/>
            </a:xfrm>
            <a:prstGeom prst="rightBrace">
              <a:avLst>
                <a:gd name="adj1" fmla="val 122313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88" name="矩形 33805"/>
            <p:cNvSpPr>
              <a:spLocks noChangeArrowheads="1"/>
            </p:cNvSpPr>
            <p:nvPr/>
          </p:nvSpPr>
          <p:spPr bwMode="auto">
            <a:xfrm>
              <a:off x="0" y="2241"/>
              <a:ext cx="1727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源块首址 </a:t>
              </a:r>
              <a:r>
                <a:rPr lang="en-US" altLang="zh-CN" sz="2000">
                  <a:latin typeface="Times New Roman" panose="02020603050405020304" pitchFamily="18" charset="0"/>
                </a:rPr>
                <a:t>&lt; </a:t>
              </a:r>
              <a:r>
                <a:rPr lang="zh-CN" altLang="en-US" sz="2000">
                  <a:latin typeface="Times New Roman" panose="02020603050405020304" pitchFamily="18" charset="0"/>
                </a:rPr>
                <a:t>目的块首址</a:t>
              </a:r>
            </a:p>
          </p:txBody>
        </p:sp>
        <p:sp>
          <p:nvSpPr>
            <p:cNvPr id="13389" name="矩形 33806"/>
            <p:cNvSpPr>
              <a:spLocks noChangeArrowheads="1"/>
            </p:cNvSpPr>
            <p:nvPr/>
          </p:nvSpPr>
          <p:spPr bwMode="auto">
            <a:xfrm>
              <a:off x="1319" y="1040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目的块</a:t>
              </a:r>
            </a:p>
          </p:txBody>
        </p:sp>
        <p:sp>
          <p:nvSpPr>
            <p:cNvPr id="13390" name="矩形 33807"/>
            <p:cNvSpPr>
              <a:spLocks noChangeArrowheads="1"/>
            </p:cNvSpPr>
            <p:nvPr/>
          </p:nvSpPr>
          <p:spPr bwMode="auto">
            <a:xfrm>
              <a:off x="1265" y="512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源块</a:t>
              </a:r>
            </a:p>
          </p:txBody>
        </p:sp>
        <p:sp>
          <p:nvSpPr>
            <p:cNvPr id="13391" name="文本框 33808"/>
            <p:cNvSpPr txBox="1">
              <a:spLocks noChangeArrowheads="1"/>
            </p:cNvSpPr>
            <p:nvPr/>
          </p:nvSpPr>
          <p:spPr bwMode="auto">
            <a:xfrm>
              <a:off x="245" y="0"/>
              <a:ext cx="2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92" name="直接连接符 33809"/>
            <p:cNvSpPr>
              <a:spLocks noChangeShapeType="1"/>
            </p:cNvSpPr>
            <p:nvPr/>
          </p:nvSpPr>
          <p:spPr bwMode="auto">
            <a:xfrm>
              <a:off x="782" y="96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3" name="直接连接符 33810"/>
            <p:cNvSpPr>
              <a:spLocks noChangeShapeType="1"/>
            </p:cNvSpPr>
            <p:nvPr/>
          </p:nvSpPr>
          <p:spPr bwMode="auto">
            <a:xfrm>
              <a:off x="782" y="528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4" name="直接连接符 33811"/>
            <p:cNvSpPr>
              <a:spLocks noChangeShapeType="1"/>
            </p:cNvSpPr>
            <p:nvPr/>
          </p:nvSpPr>
          <p:spPr bwMode="auto">
            <a:xfrm>
              <a:off x="831" y="1104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5" name="直接连接符 33812"/>
            <p:cNvSpPr>
              <a:spLocks noChangeShapeType="1"/>
            </p:cNvSpPr>
            <p:nvPr/>
          </p:nvSpPr>
          <p:spPr bwMode="auto">
            <a:xfrm>
              <a:off x="831" y="1776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96" name="矩形 33813"/>
            <p:cNvSpPr>
              <a:spLocks noChangeArrowheads="1"/>
            </p:cNvSpPr>
            <p:nvPr/>
          </p:nvSpPr>
          <p:spPr bwMode="auto">
            <a:xfrm>
              <a:off x="147" y="2544"/>
              <a:ext cx="1318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必须从数据块末址开始传送</a:t>
              </a:r>
              <a:endParaRPr lang="zh-CN" altLang="en-US" sz="2000">
                <a:solidFill>
                  <a:srgbClr val="66FF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97" name="矩形 33814"/>
            <p:cNvSpPr>
              <a:spLocks noChangeArrowheads="1"/>
            </p:cNvSpPr>
            <p:nvPr/>
          </p:nvSpPr>
          <p:spPr bwMode="auto">
            <a:xfrm>
              <a:off x="489" y="816"/>
              <a:ext cx="635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3816" name="组合 33815"/>
          <p:cNvGrpSpPr>
            <a:grpSpLocks/>
          </p:cNvGrpSpPr>
          <p:nvPr/>
        </p:nvGrpSpPr>
        <p:grpSpPr bwMode="auto">
          <a:xfrm>
            <a:off x="6443663" y="2117725"/>
            <a:ext cx="2808287" cy="4664075"/>
            <a:chOff x="0" y="0"/>
            <a:chExt cx="1769" cy="2938"/>
          </a:xfrm>
        </p:grpSpPr>
        <p:sp>
          <p:nvSpPr>
            <p:cNvPr id="13358" name="直接连接符 33816"/>
            <p:cNvSpPr>
              <a:spLocks noChangeShapeType="1"/>
            </p:cNvSpPr>
            <p:nvPr/>
          </p:nvSpPr>
          <p:spPr bwMode="auto">
            <a:xfrm>
              <a:off x="399" y="96"/>
              <a:ext cx="0" cy="2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直接连接符 33817"/>
            <p:cNvSpPr>
              <a:spLocks noChangeShapeType="1"/>
            </p:cNvSpPr>
            <p:nvPr/>
          </p:nvSpPr>
          <p:spPr bwMode="auto">
            <a:xfrm>
              <a:off x="399" y="96"/>
              <a:ext cx="6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直接连接符 33818"/>
            <p:cNvSpPr>
              <a:spLocks noChangeShapeType="1"/>
            </p:cNvSpPr>
            <p:nvPr/>
          </p:nvSpPr>
          <p:spPr bwMode="auto">
            <a:xfrm>
              <a:off x="1097" y="96"/>
              <a:ext cx="0" cy="21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直接连接符 33819"/>
            <p:cNvSpPr>
              <a:spLocks noChangeShapeType="1"/>
            </p:cNvSpPr>
            <p:nvPr/>
          </p:nvSpPr>
          <p:spPr bwMode="auto">
            <a:xfrm flipH="1">
              <a:off x="399" y="2256"/>
              <a:ext cx="6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直接连接符 33820"/>
            <p:cNvSpPr>
              <a:spLocks noChangeShapeType="1"/>
            </p:cNvSpPr>
            <p:nvPr/>
          </p:nvSpPr>
          <p:spPr bwMode="auto">
            <a:xfrm>
              <a:off x="399" y="480"/>
              <a:ext cx="6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直接连接符 33821"/>
            <p:cNvSpPr>
              <a:spLocks noChangeShapeType="1"/>
            </p:cNvSpPr>
            <p:nvPr/>
          </p:nvSpPr>
          <p:spPr bwMode="auto">
            <a:xfrm>
              <a:off x="399" y="864"/>
              <a:ext cx="6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直接连接符 33822"/>
            <p:cNvSpPr>
              <a:spLocks noChangeShapeType="1"/>
            </p:cNvSpPr>
            <p:nvPr/>
          </p:nvSpPr>
          <p:spPr bwMode="auto">
            <a:xfrm>
              <a:off x="399" y="1008"/>
              <a:ext cx="6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直接连接符 33823"/>
            <p:cNvSpPr>
              <a:spLocks noChangeShapeType="1"/>
            </p:cNvSpPr>
            <p:nvPr/>
          </p:nvSpPr>
          <p:spPr bwMode="auto">
            <a:xfrm>
              <a:off x="386" y="1548"/>
              <a:ext cx="69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左大括号 33824"/>
            <p:cNvSpPr>
              <a:spLocks/>
            </p:cNvSpPr>
            <p:nvPr/>
          </p:nvSpPr>
          <p:spPr bwMode="auto">
            <a:xfrm rot="10800000">
              <a:off x="1184" y="480"/>
              <a:ext cx="50" cy="528"/>
            </a:xfrm>
            <a:prstGeom prst="leftBrace">
              <a:avLst>
                <a:gd name="adj1" fmla="val 880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67" name="右大括号 33825"/>
            <p:cNvSpPr>
              <a:spLocks/>
            </p:cNvSpPr>
            <p:nvPr/>
          </p:nvSpPr>
          <p:spPr bwMode="auto">
            <a:xfrm>
              <a:off x="1196" y="864"/>
              <a:ext cx="100" cy="672"/>
            </a:xfrm>
            <a:prstGeom prst="rightBrace">
              <a:avLst>
                <a:gd name="adj1" fmla="val 56000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368" name="矩形 33826"/>
            <p:cNvSpPr>
              <a:spLocks noChangeArrowheads="1"/>
            </p:cNvSpPr>
            <p:nvPr/>
          </p:nvSpPr>
          <p:spPr bwMode="auto">
            <a:xfrm>
              <a:off x="0" y="2241"/>
              <a:ext cx="1727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源块首址 </a:t>
              </a:r>
              <a:r>
                <a:rPr lang="en-US" altLang="zh-CN" sz="2000">
                  <a:latin typeface="Times New Roman" panose="02020603050405020304" pitchFamily="18" charset="0"/>
                </a:rPr>
                <a:t>&gt; </a:t>
              </a:r>
              <a:r>
                <a:rPr lang="zh-CN" altLang="en-US" sz="2000">
                  <a:latin typeface="Times New Roman" panose="02020603050405020304" pitchFamily="18" charset="0"/>
                </a:rPr>
                <a:t>目的块首址</a:t>
              </a:r>
            </a:p>
          </p:txBody>
        </p:sp>
        <p:sp>
          <p:nvSpPr>
            <p:cNvPr id="13369" name="矩形 33827"/>
            <p:cNvSpPr>
              <a:spLocks noChangeArrowheads="1"/>
            </p:cNvSpPr>
            <p:nvPr/>
          </p:nvSpPr>
          <p:spPr bwMode="auto">
            <a:xfrm>
              <a:off x="1173" y="608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目的块</a:t>
              </a:r>
            </a:p>
          </p:txBody>
        </p:sp>
        <p:sp>
          <p:nvSpPr>
            <p:cNvPr id="13370" name="矩形 33828"/>
            <p:cNvSpPr>
              <a:spLocks noChangeArrowheads="1"/>
            </p:cNvSpPr>
            <p:nvPr/>
          </p:nvSpPr>
          <p:spPr bwMode="auto">
            <a:xfrm>
              <a:off x="1261" y="1088"/>
              <a:ext cx="43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源块</a:t>
              </a:r>
            </a:p>
          </p:txBody>
        </p:sp>
        <p:sp>
          <p:nvSpPr>
            <p:cNvPr id="13371" name="文本框 33829"/>
            <p:cNvSpPr txBox="1">
              <a:spLocks noChangeArrowheads="1"/>
            </p:cNvSpPr>
            <p:nvPr/>
          </p:nvSpPr>
          <p:spPr bwMode="auto">
            <a:xfrm>
              <a:off x="100" y="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372" name="直接连接符 33830"/>
            <p:cNvSpPr>
              <a:spLocks noChangeShapeType="1"/>
            </p:cNvSpPr>
            <p:nvPr/>
          </p:nvSpPr>
          <p:spPr bwMode="auto">
            <a:xfrm>
              <a:off x="748" y="576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3" name="直接连接符 33831"/>
            <p:cNvSpPr>
              <a:spLocks noChangeShapeType="1"/>
            </p:cNvSpPr>
            <p:nvPr/>
          </p:nvSpPr>
          <p:spPr bwMode="auto">
            <a:xfrm>
              <a:off x="748" y="1200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4" name="直接连接符 33832"/>
            <p:cNvSpPr>
              <a:spLocks noChangeShapeType="1"/>
            </p:cNvSpPr>
            <p:nvPr/>
          </p:nvSpPr>
          <p:spPr bwMode="auto">
            <a:xfrm>
              <a:off x="748" y="1776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5" name="直接连接符 33833"/>
            <p:cNvSpPr>
              <a:spLocks noChangeShapeType="1"/>
            </p:cNvSpPr>
            <p:nvPr/>
          </p:nvSpPr>
          <p:spPr bwMode="auto">
            <a:xfrm>
              <a:off x="748" y="192"/>
              <a:ext cx="0" cy="192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76" name="矩形 33834"/>
            <p:cNvSpPr>
              <a:spLocks noChangeArrowheads="1"/>
            </p:cNvSpPr>
            <p:nvPr/>
          </p:nvSpPr>
          <p:spPr bwMode="auto">
            <a:xfrm>
              <a:off x="199" y="2496"/>
              <a:ext cx="1147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必须从数据块首址开始传送</a:t>
              </a:r>
              <a:endParaRPr lang="zh-CN" altLang="en-US" sz="2000">
                <a:solidFill>
                  <a:srgbClr val="66FF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77" name="矩形 33835"/>
            <p:cNvSpPr>
              <a:spLocks noChangeArrowheads="1"/>
            </p:cNvSpPr>
            <p:nvPr/>
          </p:nvSpPr>
          <p:spPr bwMode="auto">
            <a:xfrm>
              <a:off x="399" y="864"/>
              <a:ext cx="698" cy="14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3837" name="文本框 33836"/>
          <p:cNvSpPr txBox="1">
            <a:spLocks noChangeArrowheads="1"/>
          </p:cNvSpPr>
          <p:nvPr/>
        </p:nvSpPr>
        <p:spPr bwMode="auto">
          <a:xfrm>
            <a:off x="266700" y="895350"/>
            <a:ext cx="8686800" cy="822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在存储器中两个数据块的存放有下列情况：两个数据块分离和有部分重叠。</a:t>
            </a:r>
          </a:p>
        </p:txBody>
      </p:sp>
      <p:grpSp>
        <p:nvGrpSpPr>
          <p:cNvPr id="33838" name="组合 33837"/>
          <p:cNvGrpSpPr>
            <a:grpSpLocks/>
          </p:cNvGrpSpPr>
          <p:nvPr/>
        </p:nvGrpSpPr>
        <p:grpSpPr bwMode="auto">
          <a:xfrm>
            <a:off x="-134938" y="1989138"/>
            <a:ext cx="4559301" cy="4792662"/>
            <a:chOff x="0" y="0"/>
            <a:chExt cx="2873" cy="3019"/>
          </a:xfrm>
        </p:grpSpPr>
        <p:sp>
          <p:nvSpPr>
            <p:cNvPr id="13320" name="矩形 33838"/>
            <p:cNvSpPr>
              <a:spLocks noChangeArrowheads="1"/>
            </p:cNvSpPr>
            <p:nvPr/>
          </p:nvSpPr>
          <p:spPr bwMode="auto">
            <a:xfrm>
              <a:off x="780" y="2300"/>
              <a:ext cx="1236" cy="2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两个数据块分离</a:t>
              </a:r>
            </a:p>
          </p:txBody>
        </p:sp>
        <p:grpSp>
          <p:nvGrpSpPr>
            <p:cNvPr id="13321" name="组合 33839"/>
            <p:cNvGrpSpPr>
              <a:grpSpLocks/>
            </p:cNvGrpSpPr>
            <p:nvPr/>
          </p:nvGrpSpPr>
          <p:grpSpPr bwMode="auto">
            <a:xfrm>
              <a:off x="0" y="33"/>
              <a:ext cx="1305" cy="2208"/>
              <a:chOff x="0" y="0"/>
              <a:chExt cx="1305" cy="2208"/>
            </a:xfrm>
          </p:grpSpPr>
          <p:sp>
            <p:nvSpPr>
              <p:cNvPr id="13341" name="直接连接符 33840"/>
              <p:cNvSpPr>
                <a:spLocks noChangeShapeType="1"/>
              </p:cNvSpPr>
              <p:nvPr/>
            </p:nvSpPr>
            <p:spPr bwMode="auto">
              <a:xfrm>
                <a:off x="690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直接连接符 33841"/>
              <p:cNvSpPr>
                <a:spLocks noChangeShapeType="1"/>
              </p:cNvSpPr>
              <p:nvPr/>
            </p:nvSpPr>
            <p:spPr bwMode="auto">
              <a:xfrm>
                <a:off x="690" y="9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3" name="直接连接符 33842"/>
              <p:cNvSpPr>
                <a:spLocks noChangeShapeType="1"/>
              </p:cNvSpPr>
              <p:nvPr/>
            </p:nvSpPr>
            <p:spPr bwMode="auto">
              <a:xfrm>
                <a:off x="1305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直接连接符 33843"/>
              <p:cNvSpPr>
                <a:spLocks noChangeShapeType="1"/>
              </p:cNvSpPr>
              <p:nvPr/>
            </p:nvSpPr>
            <p:spPr bwMode="auto">
              <a:xfrm flipH="1">
                <a:off x="690" y="2208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直接连接符 33844"/>
              <p:cNvSpPr>
                <a:spLocks noChangeShapeType="1"/>
              </p:cNvSpPr>
              <p:nvPr/>
            </p:nvSpPr>
            <p:spPr bwMode="auto">
              <a:xfrm>
                <a:off x="690" y="384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直接连接符 33845"/>
              <p:cNvSpPr>
                <a:spLocks noChangeShapeType="1"/>
              </p:cNvSpPr>
              <p:nvPr/>
            </p:nvSpPr>
            <p:spPr bwMode="auto">
              <a:xfrm>
                <a:off x="690" y="672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直接连接符 33846"/>
              <p:cNvSpPr>
                <a:spLocks noChangeShapeType="1"/>
              </p:cNvSpPr>
              <p:nvPr/>
            </p:nvSpPr>
            <p:spPr bwMode="auto">
              <a:xfrm>
                <a:off x="690" y="105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直接连接符 33847"/>
              <p:cNvSpPr>
                <a:spLocks noChangeShapeType="1"/>
              </p:cNvSpPr>
              <p:nvPr/>
            </p:nvSpPr>
            <p:spPr bwMode="auto">
              <a:xfrm>
                <a:off x="690" y="1440"/>
                <a:ext cx="615" cy="1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左大括号 33848"/>
              <p:cNvSpPr>
                <a:spLocks/>
              </p:cNvSpPr>
              <p:nvPr/>
            </p:nvSpPr>
            <p:spPr bwMode="auto">
              <a:xfrm>
                <a:off x="536" y="384"/>
                <a:ext cx="52" cy="288"/>
              </a:xfrm>
              <a:prstGeom prst="leftBrace">
                <a:avLst>
                  <a:gd name="adj1" fmla="val 46103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0" name="左大括号 33849"/>
              <p:cNvSpPr>
                <a:spLocks/>
              </p:cNvSpPr>
              <p:nvPr/>
            </p:nvSpPr>
            <p:spPr bwMode="auto">
              <a:xfrm>
                <a:off x="536" y="1056"/>
                <a:ext cx="52" cy="384"/>
              </a:xfrm>
              <a:prstGeom prst="leftBrace">
                <a:avLst>
                  <a:gd name="adj1" fmla="val 6147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51" name="矩形 33850"/>
              <p:cNvSpPr>
                <a:spLocks noChangeArrowheads="1"/>
              </p:cNvSpPr>
              <p:nvPr/>
            </p:nvSpPr>
            <p:spPr bwMode="auto">
              <a:xfrm>
                <a:off x="0" y="1109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目的块</a:t>
                </a:r>
              </a:p>
            </p:txBody>
          </p:sp>
          <p:sp>
            <p:nvSpPr>
              <p:cNvPr id="13352" name="矩形 33851"/>
              <p:cNvSpPr>
                <a:spLocks noChangeArrowheads="1"/>
              </p:cNvSpPr>
              <p:nvPr/>
            </p:nvSpPr>
            <p:spPr bwMode="auto">
              <a:xfrm>
                <a:off x="75" y="41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源块</a:t>
                </a:r>
              </a:p>
            </p:txBody>
          </p:sp>
          <p:sp>
            <p:nvSpPr>
              <p:cNvPr id="13353" name="文本框 33852"/>
              <p:cNvSpPr txBox="1">
                <a:spLocks noChangeArrowheads="1"/>
              </p:cNvSpPr>
              <p:nvPr/>
            </p:nvSpPr>
            <p:spPr bwMode="auto">
              <a:xfrm>
                <a:off x="434" y="0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54" name="直接连接符 33853"/>
              <p:cNvSpPr>
                <a:spLocks noChangeShapeType="1"/>
              </p:cNvSpPr>
              <p:nvPr/>
            </p:nvSpPr>
            <p:spPr bwMode="auto">
              <a:xfrm>
                <a:off x="947" y="43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5" name="直接连接符 33854"/>
              <p:cNvSpPr>
                <a:spLocks noChangeShapeType="1"/>
              </p:cNvSpPr>
              <p:nvPr/>
            </p:nvSpPr>
            <p:spPr bwMode="auto">
              <a:xfrm>
                <a:off x="998" y="115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6" name="直接连接符 33855"/>
              <p:cNvSpPr>
                <a:spLocks noChangeShapeType="1"/>
              </p:cNvSpPr>
              <p:nvPr/>
            </p:nvSpPr>
            <p:spPr bwMode="auto">
              <a:xfrm>
                <a:off x="947" y="7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7" name="直接连接符 33856"/>
              <p:cNvSpPr>
                <a:spLocks noChangeShapeType="1"/>
              </p:cNvSpPr>
              <p:nvPr/>
            </p:nvSpPr>
            <p:spPr bwMode="auto">
              <a:xfrm>
                <a:off x="998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322" name="文本框 33857"/>
            <p:cNvSpPr txBox="1">
              <a:spLocks noChangeArrowheads="1"/>
            </p:cNvSpPr>
            <p:nvPr/>
          </p:nvSpPr>
          <p:spPr bwMode="auto">
            <a:xfrm>
              <a:off x="734" y="2577"/>
              <a:ext cx="1282" cy="44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可以从首址或末址开始传送</a:t>
              </a:r>
              <a:endParaRPr lang="zh-CN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3323" name="组合 33858"/>
            <p:cNvGrpSpPr>
              <a:grpSpLocks/>
            </p:cNvGrpSpPr>
            <p:nvPr/>
          </p:nvGrpSpPr>
          <p:grpSpPr bwMode="auto">
            <a:xfrm>
              <a:off x="1376" y="0"/>
              <a:ext cx="1497" cy="2208"/>
              <a:chOff x="0" y="0"/>
              <a:chExt cx="1497" cy="2208"/>
            </a:xfrm>
          </p:grpSpPr>
          <p:sp>
            <p:nvSpPr>
              <p:cNvPr id="13324" name="直接连接符 33859"/>
              <p:cNvSpPr>
                <a:spLocks noChangeShapeType="1"/>
              </p:cNvSpPr>
              <p:nvPr/>
            </p:nvSpPr>
            <p:spPr bwMode="auto">
              <a:xfrm>
                <a:off x="256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5" name="直接连接符 33860"/>
              <p:cNvSpPr>
                <a:spLocks noChangeShapeType="1"/>
              </p:cNvSpPr>
              <p:nvPr/>
            </p:nvSpPr>
            <p:spPr bwMode="auto">
              <a:xfrm>
                <a:off x="256" y="9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6" name="直接连接符 33861"/>
              <p:cNvSpPr>
                <a:spLocks noChangeShapeType="1"/>
              </p:cNvSpPr>
              <p:nvPr/>
            </p:nvSpPr>
            <p:spPr bwMode="auto">
              <a:xfrm>
                <a:off x="871" y="96"/>
                <a:ext cx="0" cy="21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7" name="直接连接符 33862"/>
              <p:cNvSpPr>
                <a:spLocks noChangeShapeType="1"/>
              </p:cNvSpPr>
              <p:nvPr/>
            </p:nvSpPr>
            <p:spPr bwMode="auto">
              <a:xfrm flipH="1">
                <a:off x="256" y="2208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8" name="直接连接符 33863"/>
              <p:cNvSpPr>
                <a:spLocks noChangeShapeType="1"/>
              </p:cNvSpPr>
              <p:nvPr/>
            </p:nvSpPr>
            <p:spPr bwMode="auto">
              <a:xfrm>
                <a:off x="256" y="384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9" name="直接连接符 33864"/>
              <p:cNvSpPr>
                <a:spLocks noChangeShapeType="1"/>
              </p:cNvSpPr>
              <p:nvPr/>
            </p:nvSpPr>
            <p:spPr bwMode="auto">
              <a:xfrm>
                <a:off x="256" y="672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直接连接符 33865"/>
              <p:cNvSpPr>
                <a:spLocks noChangeShapeType="1"/>
              </p:cNvSpPr>
              <p:nvPr/>
            </p:nvSpPr>
            <p:spPr bwMode="auto">
              <a:xfrm>
                <a:off x="256" y="1056"/>
                <a:ext cx="61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直接连接符 33866"/>
              <p:cNvSpPr>
                <a:spLocks noChangeShapeType="1"/>
              </p:cNvSpPr>
              <p:nvPr/>
            </p:nvSpPr>
            <p:spPr bwMode="auto">
              <a:xfrm>
                <a:off x="256" y="1440"/>
                <a:ext cx="615" cy="1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左大括号 33867"/>
              <p:cNvSpPr>
                <a:spLocks/>
              </p:cNvSpPr>
              <p:nvPr/>
            </p:nvSpPr>
            <p:spPr bwMode="auto">
              <a:xfrm rot="10800000">
                <a:off x="910" y="384"/>
                <a:ext cx="52" cy="288"/>
              </a:xfrm>
              <a:prstGeom prst="leftBrace">
                <a:avLst>
                  <a:gd name="adj1" fmla="val 46103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3" name="左大括号 33868"/>
              <p:cNvSpPr>
                <a:spLocks/>
              </p:cNvSpPr>
              <p:nvPr/>
            </p:nvSpPr>
            <p:spPr bwMode="auto">
              <a:xfrm rot="10800000">
                <a:off x="910" y="1056"/>
                <a:ext cx="52" cy="384"/>
              </a:xfrm>
              <a:prstGeom prst="leftBrace">
                <a:avLst>
                  <a:gd name="adj1" fmla="val 61470"/>
                  <a:gd name="adj2" fmla="val 50000"/>
                </a:avLst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34" name="矩形 33869"/>
              <p:cNvSpPr>
                <a:spLocks noChangeArrowheads="1"/>
              </p:cNvSpPr>
              <p:nvPr/>
            </p:nvSpPr>
            <p:spPr bwMode="auto">
              <a:xfrm>
                <a:off x="901" y="408"/>
                <a:ext cx="5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目的块</a:t>
                </a:r>
              </a:p>
            </p:txBody>
          </p:sp>
          <p:sp>
            <p:nvSpPr>
              <p:cNvPr id="13335" name="矩形 33870"/>
              <p:cNvSpPr>
                <a:spLocks noChangeArrowheads="1"/>
              </p:cNvSpPr>
              <p:nvPr/>
            </p:nvSpPr>
            <p:spPr bwMode="auto">
              <a:xfrm>
                <a:off x="926" y="11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latin typeface="Times New Roman" panose="02020603050405020304" pitchFamily="18" charset="0"/>
                  </a:rPr>
                  <a:t>源块</a:t>
                </a:r>
              </a:p>
            </p:txBody>
          </p:sp>
          <p:sp>
            <p:nvSpPr>
              <p:cNvPr id="13336" name="文本框 33871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5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3337" name="直接连接符 33872"/>
              <p:cNvSpPr>
                <a:spLocks noChangeShapeType="1"/>
              </p:cNvSpPr>
              <p:nvPr/>
            </p:nvSpPr>
            <p:spPr bwMode="auto">
              <a:xfrm>
                <a:off x="513" y="43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直接连接符 33873"/>
              <p:cNvSpPr>
                <a:spLocks noChangeShapeType="1"/>
              </p:cNvSpPr>
              <p:nvPr/>
            </p:nvSpPr>
            <p:spPr bwMode="auto">
              <a:xfrm>
                <a:off x="564" y="115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直接连接符 33874"/>
              <p:cNvSpPr>
                <a:spLocks noChangeShapeType="1"/>
              </p:cNvSpPr>
              <p:nvPr/>
            </p:nvSpPr>
            <p:spPr bwMode="auto">
              <a:xfrm>
                <a:off x="513" y="76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0" name="直接连接符 33875"/>
              <p:cNvSpPr>
                <a:spLocks noChangeShapeType="1"/>
              </p:cNvSpPr>
              <p:nvPr/>
            </p:nvSpPr>
            <p:spPr bwMode="auto">
              <a:xfrm>
                <a:off x="564" y="16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3319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930223-740A-4FE8-9E80-1495F59231C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021470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34817"/>
          <p:cNvSpPr txBox="1">
            <a:spLocks noChangeArrowheads="1"/>
          </p:cNvSpPr>
          <p:nvPr/>
        </p:nvSpPr>
        <p:spPr bwMode="auto">
          <a:xfrm>
            <a:off x="611188" y="404813"/>
            <a:ext cx="5113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三种相对位置情况的传送方法归纳：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4819" name="文本框 34818"/>
          <p:cNvSpPr txBox="1">
            <a:spLocks noChangeArrowheads="1"/>
          </p:cNvSpPr>
          <p:nvPr/>
        </p:nvSpPr>
        <p:spPr bwMode="auto">
          <a:xfrm>
            <a:off x="684213" y="4221163"/>
            <a:ext cx="8001000" cy="860425"/>
          </a:xfrm>
          <a:prstGeom prst="rect">
            <a:avLst/>
          </a:prstGeom>
          <a:solidFill>
            <a:schemeClr val="bg1"/>
          </a:solidFill>
          <a:ln w="38100" cap="sq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因此，我们设定：当源块首地址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目的块首地址时，从数据块末地址开始传送。反之，则从首地址开始传送。</a:t>
            </a:r>
          </a:p>
        </p:txBody>
      </p:sp>
      <p:sp>
        <p:nvSpPr>
          <p:cNvPr id="34820" name="矩形 34819"/>
          <p:cNvSpPr>
            <a:spLocks noChangeArrowheads="1"/>
          </p:cNvSpPr>
          <p:nvPr/>
        </p:nvSpPr>
        <p:spPr bwMode="auto">
          <a:xfrm>
            <a:off x="684213" y="1173163"/>
            <a:ext cx="8018462" cy="822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对于源块和目的块分离的情况，不论是从数据块的首址还是末址开始传送都可以。</a:t>
            </a:r>
          </a:p>
        </p:txBody>
      </p:sp>
      <p:sp>
        <p:nvSpPr>
          <p:cNvPr id="34821" name="矩形 34820"/>
          <p:cNvSpPr>
            <a:spLocks noChangeArrowheads="1"/>
          </p:cNvSpPr>
          <p:nvPr/>
        </p:nvSpPr>
        <p:spPr bwMode="auto">
          <a:xfrm>
            <a:off x="684213" y="3154363"/>
            <a:ext cx="8001000" cy="822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对于源块与目的块有重叠且源块首址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目的块首址的情况，必须从数据块首址开始传送。</a:t>
            </a:r>
          </a:p>
        </p:txBody>
      </p:sp>
      <p:sp>
        <p:nvSpPr>
          <p:cNvPr id="34822" name="矩形 34821"/>
          <p:cNvSpPr>
            <a:spLocks noChangeArrowheads="1"/>
          </p:cNvSpPr>
          <p:nvPr/>
        </p:nvSpPr>
        <p:spPr bwMode="auto">
          <a:xfrm>
            <a:off x="684213" y="2163763"/>
            <a:ext cx="8001000" cy="822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对于源块与目的块有重叠且源块首址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目的块首址的情况，必须从数据块末址开始传送。</a:t>
            </a:r>
          </a:p>
        </p:txBody>
      </p:sp>
      <p:sp>
        <p:nvSpPr>
          <p:cNvPr id="1434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AAEB6-AAF6-46C7-A151-D10E4D276FF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57612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animBg="1"/>
      <p:bldP spid="34820" grpId="0" animBg="1"/>
      <p:bldP spid="34821" grpId="0" animBg="1"/>
      <p:bldP spid="348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1" name="文本框 35880"/>
          <p:cNvSpPr txBox="1">
            <a:spLocks noChangeArrowheads="1"/>
          </p:cNvSpPr>
          <p:nvPr/>
        </p:nvSpPr>
        <p:spPr bwMode="auto">
          <a:xfrm>
            <a:off x="900113" y="1981200"/>
            <a:ext cx="1439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BOTTOM</a:t>
            </a:r>
          </a:p>
        </p:txBody>
      </p:sp>
      <p:sp>
        <p:nvSpPr>
          <p:cNvPr id="15402" name="文本框 35881"/>
          <p:cNvSpPr txBox="1">
            <a:spLocks noChangeArrowheads="1"/>
          </p:cNvSpPr>
          <p:nvPr/>
        </p:nvSpPr>
        <p:spPr bwMode="auto">
          <a:xfrm>
            <a:off x="5638800" y="19812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0033CC"/>
                </a:solidFill>
                <a:latin typeface="Times New Roman" panose="02020603050405020304" pitchFamily="18" charset="0"/>
              </a:rPr>
              <a:t>TOP</a:t>
            </a:r>
          </a:p>
        </p:txBody>
      </p:sp>
      <p:sp>
        <p:nvSpPr>
          <p:cNvPr id="1540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269207-49B2-488C-8891-CD304F469AE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48" name="流程图: 过程 35841"/>
          <p:cNvSpPr>
            <a:spLocks noChangeArrowheads="1"/>
          </p:cNvSpPr>
          <p:nvPr/>
        </p:nvSpPr>
        <p:spPr bwMode="auto">
          <a:xfrm>
            <a:off x="2808685" y="650408"/>
            <a:ext cx="2692400" cy="1066800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</a:rPr>
              <a:t>SI&lt;=源数据块首址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</a:t>
            </a:r>
            <a:r>
              <a:rPr lang="zh-CN" altLang="en-US" sz="2000" dirty="0">
                <a:latin typeface="Times New Roman" panose="02020603050405020304" pitchFamily="18" charset="0"/>
              </a:rPr>
              <a:t>DI&lt;=目的数据块首址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CX&lt;=传送的字节数</a:t>
            </a:r>
          </a:p>
        </p:txBody>
      </p:sp>
      <p:sp>
        <p:nvSpPr>
          <p:cNvPr id="49" name="流程图: 决策 35842"/>
          <p:cNvSpPr>
            <a:spLocks noChangeArrowheads="1"/>
          </p:cNvSpPr>
          <p:nvPr/>
        </p:nvSpPr>
        <p:spPr bwMode="auto">
          <a:xfrm>
            <a:off x="3037285" y="1869608"/>
            <a:ext cx="2209800" cy="609600"/>
          </a:xfrm>
          <a:prstGeom prst="flowChartDecision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(ESI) &gt; (EDI) ?</a:t>
            </a:r>
          </a:p>
        </p:txBody>
      </p:sp>
      <p:sp>
        <p:nvSpPr>
          <p:cNvPr id="50" name="直接连接符 35843"/>
          <p:cNvSpPr>
            <a:spLocks noChangeShapeType="1"/>
          </p:cNvSpPr>
          <p:nvPr/>
        </p:nvSpPr>
        <p:spPr bwMode="auto">
          <a:xfrm>
            <a:off x="4104085" y="42180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直接连接符 35844"/>
          <p:cNvSpPr>
            <a:spLocks noChangeShapeType="1"/>
          </p:cNvSpPr>
          <p:nvPr/>
        </p:nvSpPr>
        <p:spPr bwMode="auto">
          <a:xfrm>
            <a:off x="4104085" y="1717208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流程图: 过程 35845"/>
          <p:cNvSpPr>
            <a:spLocks noChangeArrowheads="1"/>
          </p:cNvSpPr>
          <p:nvPr/>
        </p:nvSpPr>
        <p:spPr bwMode="auto">
          <a:xfrm>
            <a:off x="1665685" y="2479208"/>
            <a:ext cx="2133600" cy="914400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形成末址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ESI&lt;=(ESI)+(CX)-1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EDI&lt;=(EDI)+(CX)-1</a:t>
            </a:r>
          </a:p>
        </p:txBody>
      </p:sp>
      <p:sp>
        <p:nvSpPr>
          <p:cNvPr id="53" name="流程图: 过程 35846"/>
          <p:cNvSpPr>
            <a:spLocks noChangeArrowheads="1"/>
          </p:cNvSpPr>
          <p:nvPr/>
        </p:nvSpPr>
        <p:spPr bwMode="auto">
          <a:xfrm>
            <a:off x="1741885" y="3622208"/>
            <a:ext cx="2057400" cy="304800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(EDI)&lt;=((ESI))</a:t>
            </a:r>
          </a:p>
        </p:txBody>
      </p:sp>
      <p:sp>
        <p:nvSpPr>
          <p:cNvPr id="54" name="流程图: 过程 35847"/>
          <p:cNvSpPr>
            <a:spLocks noChangeArrowheads="1"/>
          </p:cNvSpPr>
          <p:nvPr/>
        </p:nvSpPr>
        <p:spPr bwMode="auto">
          <a:xfrm>
            <a:off x="1741885" y="4079408"/>
            <a:ext cx="2057400" cy="556635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ESI&lt;=(ESI)-1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EDI&lt;=(EDI)-1</a:t>
            </a:r>
          </a:p>
        </p:txBody>
      </p:sp>
      <p:sp>
        <p:nvSpPr>
          <p:cNvPr id="55" name="流程图: 过程 35848"/>
          <p:cNvSpPr>
            <a:spLocks noChangeArrowheads="1"/>
          </p:cNvSpPr>
          <p:nvPr/>
        </p:nvSpPr>
        <p:spPr bwMode="auto">
          <a:xfrm>
            <a:off x="1750198" y="4806773"/>
            <a:ext cx="2057400" cy="381000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CX&lt;=(CX)-1</a:t>
            </a:r>
          </a:p>
        </p:txBody>
      </p:sp>
      <p:sp>
        <p:nvSpPr>
          <p:cNvPr id="56" name="流程图: 决策 35849"/>
          <p:cNvSpPr>
            <a:spLocks noChangeArrowheads="1"/>
          </p:cNvSpPr>
          <p:nvPr/>
        </p:nvSpPr>
        <p:spPr bwMode="auto">
          <a:xfrm>
            <a:off x="1902598" y="5356799"/>
            <a:ext cx="1676400" cy="457200"/>
          </a:xfrm>
          <a:prstGeom prst="flowChartDecision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(CX)=0?</a:t>
            </a:r>
          </a:p>
        </p:txBody>
      </p:sp>
      <p:sp>
        <p:nvSpPr>
          <p:cNvPr id="57" name="流程图: 过程 35850"/>
          <p:cNvSpPr>
            <a:spLocks noChangeArrowheads="1"/>
          </p:cNvSpPr>
          <p:nvPr/>
        </p:nvSpPr>
        <p:spPr bwMode="auto">
          <a:xfrm>
            <a:off x="4408885" y="2555408"/>
            <a:ext cx="2057400" cy="381000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(EDI)&lt;=((ESI))</a:t>
            </a:r>
          </a:p>
        </p:txBody>
      </p:sp>
      <p:sp>
        <p:nvSpPr>
          <p:cNvPr id="58" name="流程图: 过程 35851"/>
          <p:cNvSpPr>
            <a:spLocks noChangeArrowheads="1"/>
          </p:cNvSpPr>
          <p:nvPr/>
        </p:nvSpPr>
        <p:spPr bwMode="auto">
          <a:xfrm>
            <a:off x="4485085" y="3393608"/>
            <a:ext cx="2057400" cy="609600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ESI&lt;=(ESI)+1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EDI&lt;=(EDI)+1</a:t>
            </a:r>
          </a:p>
        </p:txBody>
      </p:sp>
      <p:sp>
        <p:nvSpPr>
          <p:cNvPr id="59" name="流程图: 过程 35852"/>
          <p:cNvSpPr>
            <a:spLocks noChangeArrowheads="1"/>
          </p:cNvSpPr>
          <p:nvPr/>
        </p:nvSpPr>
        <p:spPr bwMode="auto">
          <a:xfrm>
            <a:off x="4485085" y="4460408"/>
            <a:ext cx="2057400" cy="381000"/>
          </a:xfrm>
          <a:prstGeom prst="flowChartProcess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CX&lt;=(CX)-1</a:t>
            </a:r>
          </a:p>
        </p:txBody>
      </p:sp>
      <p:sp>
        <p:nvSpPr>
          <p:cNvPr id="60" name="流程图: 决策 35853"/>
          <p:cNvSpPr>
            <a:spLocks noChangeArrowheads="1"/>
          </p:cNvSpPr>
          <p:nvPr/>
        </p:nvSpPr>
        <p:spPr bwMode="auto">
          <a:xfrm>
            <a:off x="4637485" y="5146208"/>
            <a:ext cx="1676400" cy="457200"/>
          </a:xfrm>
          <a:prstGeom prst="flowChartDecision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(CX)=0?</a:t>
            </a:r>
          </a:p>
        </p:txBody>
      </p:sp>
      <p:sp>
        <p:nvSpPr>
          <p:cNvPr id="61" name="流程图: 终止 35854"/>
          <p:cNvSpPr>
            <a:spLocks noChangeArrowheads="1"/>
          </p:cNvSpPr>
          <p:nvPr/>
        </p:nvSpPr>
        <p:spPr bwMode="auto">
          <a:xfrm>
            <a:off x="3496072" y="6441608"/>
            <a:ext cx="1368425" cy="381000"/>
          </a:xfrm>
          <a:prstGeom prst="flowChartTerminator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结   束</a:t>
            </a:r>
          </a:p>
        </p:txBody>
      </p:sp>
      <p:sp>
        <p:nvSpPr>
          <p:cNvPr id="62" name="直接连接符 35855"/>
          <p:cNvSpPr>
            <a:spLocks noChangeShapeType="1"/>
          </p:cNvSpPr>
          <p:nvPr/>
        </p:nvSpPr>
        <p:spPr bwMode="auto">
          <a:xfrm flipH="1">
            <a:off x="2580085" y="2174408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直接连接符 35856"/>
          <p:cNvSpPr>
            <a:spLocks noChangeShapeType="1"/>
          </p:cNvSpPr>
          <p:nvPr/>
        </p:nvSpPr>
        <p:spPr bwMode="auto">
          <a:xfrm>
            <a:off x="2580085" y="217440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直接连接符 35857"/>
          <p:cNvSpPr>
            <a:spLocks noChangeShapeType="1"/>
          </p:cNvSpPr>
          <p:nvPr/>
        </p:nvSpPr>
        <p:spPr bwMode="auto">
          <a:xfrm>
            <a:off x="2756041" y="3927008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直接连接符 35858"/>
          <p:cNvSpPr>
            <a:spLocks noChangeShapeType="1"/>
          </p:cNvSpPr>
          <p:nvPr/>
        </p:nvSpPr>
        <p:spPr bwMode="auto">
          <a:xfrm flipH="1" flipV="1">
            <a:off x="2739413" y="4652669"/>
            <a:ext cx="1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直接连接符 35859"/>
          <p:cNvSpPr>
            <a:spLocks noChangeShapeType="1"/>
          </p:cNvSpPr>
          <p:nvPr/>
        </p:nvSpPr>
        <p:spPr bwMode="auto">
          <a:xfrm>
            <a:off x="2740798" y="5187773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直接连接符 35860"/>
          <p:cNvSpPr>
            <a:spLocks noChangeShapeType="1"/>
          </p:cNvSpPr>
          <p:nvPr/>
        </p:nvSpPr>
        <p:spPr bwMode="auto">
          <a:xfrm>
            <a:off x="2732485" y="5878044"/>
            <a:ext cx="0" cy="28199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直接连接符 35861"/>
          <p:cNvSpPr>
            <a:spLocks noChangeShapeType="1"/>
          </p:cNvSpPr>
          <p:nvPr/>
        </p:nvSpPr>
        <p:spPr bwMode="auto">
          <a:xfrm>
            <a:off x="2732485" y="6160043"/>
            <a:ext cx="2743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直接连接符 35862"/>
          <p:cNvSpPr>
            <a:spLocks noChangeShapeType="1"/>
          </p:cNvSpPr>
          <p:nvPr/>
        </p:nvSpPr>
        <p:spPr bwMode="auto">
          <a:xfrm flipV="1">
            <a:off x="5475685" y="5603407"/>
            <a:ext cx="0" cy="55663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直接连接符 35863"/>
          <p:cNvSpPr>
            <a:spLocks noChangeShapeType="1"/>
          </p:cNvSpPr>
          <p:nvPr/>
        </p:nvSpPr>
        <p:spPr bwMode="auto">
          <a:xfrm>
            <a:off x="4180285" y="6166970"/>
            <a:ext cx="0" cy="2746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直接连接符 35864"/>
          <p:cNvSpPr>
            <a:spLocks noChangeShapeType="1"/>
          </p:cNvSpPr>
          <p:nvPr/>
        </p:nvSpPr>
        <p:spPr bwMode="auto">
          <a:xfrm>
            <a:off x="5247085" y="2174408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直接连接符 35865"/>
          <p:cNvSpPr>
            <a:spLocks noChangeShapeType="1"/>
          </p:cNvSpPr>
          <p:nvPr/>
        </p:nvSpPr>
        <p:spPr bwMode="auto">
          <a:xfrm>
            <a:off x="5399485" y="2174408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直接连接符 35866"/>
          <p:cNvSpPr>
            <a:spLocks noChangeShapeType="1"/>
          </p:cNvSpPr>
          <p:nvPr/>
        </p:nvSpPr>
        <p:spPr bwMode="auto">
          <a:xfrm>
            <a:off x="5475685" y="293640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直接连接符 35867"/>
          <p:cNvSpPr>
            <a:spLocks noChangeShapeType="1"/>
          </p:cNvSpPr>
          <p:nvPr/>
        </p:nvSpPr>
        <p:spPr bwMode="auto">
          <a:xfrm>
            <a:off x="5475685" y="400320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直接连接符 35868"/>
          <p:cNvSpPr>
            <a:spLocks noChangeShapeType="1"/>
          </p:cNvSpPr>
          <p:nvPr/>
        </p:nvSpPr>
        <p:spPr bwMode="auto">
          <a:xfrm>
            <a:off x="5475685" y="484140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直接连接符 35869"/>
          <p:cNvSpPr>
            <a:spLocks noChangeShapeType="1"/>
          </p:cNvSpPr>
          <p:nvPr/>
        </p:nvSpPr>
        <p:spPr bwMode="auto">
          <a:xfrm>
            <a:off x="6313885" y="5374808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直接连接符 35870"/>
          <p:cNvSpPr>
            <a:spLocks noChangeShapeType="1"/>
          </p:cNvSpPr>
          <p:nvPr/>
        </p:nvSpPr>
        <p:spPr bwMode="auto">
          <a:xfrm flipV="1">
            <a:off x="7228285" y="2403008"/>
            <a:ext cx="0" cy="2971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直接连接符 35871"/>
          <p:cNvSpPr>
            <a:spLocks noChangeShapeType="1"/>
          </p:cNvSpPr>
          <p:nvPr/>
        </p:nvSpPr>
        <p:spPr bwMode="auto">
          <a:xfrm flipH="1">
            <a:off x="5399485" y="2403008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直接连接符 35872"/>
          <p:cNvSpPr>
            <a:spLocks noChangeShapeType="1"/>
          </p:cNvSpPr>
          <p:nvPr/>
        </p:nvSpPr>
        <p:spPr bwMode="auto">
          <a:xfrm flipH="1">
            <a:off x="1360885" y="5585399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直接连接符 35873"/>
          <p:cNvSpPr>
            <a:spLocks noChangeShapeType="1"/>
          </p:cNvSpPr>
          <p:nvPr/>
        </p:nvSpPr>
        <p:spPr bwMode="auto">
          <a:xfrm flipV="1">
            <a:off x="1360885" y="3469807"/>
            <a:ext cx="0" cy="2115591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文本框 35874"/>
          <p:cNvSpPr txBox="1">
            <a:spLocks noChangeArrowheads="1"/>
          </p:cNvSpPr>
          <p:nvPr/>
        </p:nvSpPr>
        <p:spPr bwMode="auto">
          <a:xfrm>
            <a:off x="2334023" y="1737846"/>
            <a:ext cx="3048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2" name="文本框 35875"/>
          <p:cNvSpPr txBox="1">
            <a:spLocks noChangeArrowheads="1"/>
          </p:cNvSpPr>
          <p:nvPr/>
        </p:nvSpPr>
        <p:spPr bwMode="auto">
          <a:xfrm>
            <a:off x="5213748" y="1737846"/>
            <a:ext cx="4572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3" name="文本框 35876"/>
          <p:cNvSpPr txBox="1">
            <a:spLocks noChangeArrowheads="1"/>
          </p:cNvSpPr>
          <p:nvPr/>
        </p:nvSpPr>
        <p:spPr bwMode="auto">
          <a:xfrm>
            <a:off x="6275785" y="494777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4" name="文本框 35877"/>
          <p:cNvSpPr txBox="1">
            <a:spLocks noChangeArrowheads="1"/>
          </p:cNvSpPr>
          <p:nvPr/>
        </p:nvSpPr>
        <p:spPr bwMode="auto">
          <a:xfrm>
            <a:off x="5704285" y="5679608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5" name="文本框 35878"/>
          <p:cNvSpPr txBox="1">
            <a:spLocks noChangeArrowheads="1"/>
          </p:cNvSpPr>
          <p:nvPr/>
        </p:nvSpPr>
        <p:spPr bwMode="auto">
          <a:xfrm>
            <a:off x="1447821" y="5138271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86" name="文本框 35879"/>
          <p:cNvSpPr txBox="1">
            <a:spLocks noChangeArrowheads="1"/>
          </p:cNvSpPr>
          <p:nvPr/>
        </p:nvSpPr>
        <p:spPr bwMode="auto">
          <a:xfrm>
            <a:off x="2189560" y="5770096"/>
            <a:ext cx="3810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7" name="直接连接符 35883"/>
          <p:cNvSpPr>
            <a:spLocks noChangeShapeType="1"/>
          </p:cNvSpPr>
          <p:nvPr/>
        </p:nvSpPr>
        <p:spPr bwMode="auto">
          <a:xfrm>
            <a:off x="2747728" y="3393608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直接连接符 35884"/>
          <p:cNvSpPr>
            <a:spLocks noChangeShapeType="1"/>
          </p:cNvSpPr>
          <p:nvPr/>
        </p:nvSpPr>
        <p:spPr bwMode="auto">
          <a:xfrm>
            <a:off x="1360885" y="3469808"/>
            <a:ext cx="139515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流程图: 终止 35854"/>
          <p:cNvSpPr>
            <a:spLocks noChangeArrowheads="1"/>
          </p:cNvSpPr>
          <p:nvPr/>
        </p:nvSpPr>
        <p:spPr bwMode="auto">
          <a:xfrm>
            <a:off x="3419872" y="58286"/>
            <a:ext cx="1368425" cy="381000"/>
          </a:xfrm>
          <a:prstGeom prst="flowChartTerminator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开  始</a:t>
            </a:r>
          </a:p>
        </p:txBody>
      </p:sp>
    </p:spTree>
    <p:extLst>
      <p:ext uri="{BB962C8B-B14F-4D97-AF65-F5344CB8AC3E}">
        <p14:creationId xmlns:p14="http://schemas.microsoft.com/office/powerpoint/2010/main" val="3078135351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36865"/>
          <p:cNvSpPr txBox="1">
            <a:spLocks noChangeArrowheads="1"/>
          </p:cNvSpPr>
          <p:nvPr/>
        </p:nvSpPr>
        <p:spPr bwMode="auto">
          <a:xfrm>
            <a:off x="107504" y="548680"/>
            <a:ext cx="9001000" cy="532453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TITLE  DATA BLOCK MOVE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.386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.MODEL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flat,stdcall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ExitProcess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PROTO,dwExitCode:DWORD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.DATA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ORG  $+20H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STRG      BYTE    ‘ABCDEFGHIJ’ ; 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数据块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LENG    EQU   $-STRG    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数据块字节长度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BLOCK1 DWORD   STRG       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源块首址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BLOCK2 DWORD  STRG-5     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目的块首址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MAIN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</a:rPr>
              <a:t>MOV CX,LENG       ;</a:t>
            </a:r>
            <a:r>
              <a:rPr lang="zh-CN" altLang="en-US" sz="2000" dirty="0">
                <a:latin typeface="Times New Roman" panose="02020603050405020304" pitchFamily="18" charset="0"/>
              </a:rPr>
              <a:t>设置计数器初值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	MOV ESI,BLOCK1    ;ESI</a:t>
            </a:r>
            <a:r>
              <a:rPr lang="zh-CN" altLang="en-US" sz="2000" dirty="0">
                <a:latin typeface="Times New Roman" panose="02020603050405020304" pitchFamily="18" charset="0"/>
              </a:rPr>
              <a:t>指向源块首址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	MOV EDI,BLOCK2   ;EDI</a:t>
            </a:r>
            <a:r>
              <a:rPr lang="zh-CN" altLang="en-US" sz="2000" dirty="0">
                <a:latin typeface="Times New Roman" panose="02020603050405020304" pitchFamily="18" charset="0"/>
              </a:rPr>
              <a:t>指向目的块首址 </a:t>
            </a:r>
          </a:p>
        </p:txBody>
      </p:sp>
      <p:sp>
        <p:nvSpPr>
          <p:cNvPr id="1638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A431F8-26A2-4A54-8590-BBD9CECC7866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75938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37889"/>
          <p:cNvSpPr txBox="1">
            <a:spLocks noChangeArrowheads="1"/>
          </p:cNvSpPr>
          <p:nvPr/>
        </p:nvSpPr>
        <p:spPr bwMode="auto">
          <a:xfrm>
            <a:off x="0" y="54287"/>
            <a:ext cx="9108504" cy="655564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CMP  ESI,EDI           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源块首址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目的块首址吗？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JA  TOP             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大于则转到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TOP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处，否则顺序执行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ADD ESI,LENG-1       ;ESI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指向源块末址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ADD EDI,LENG-1       ;EDI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指向目的块末址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BOTTOM: MOV AL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[ESI]        ;</a:t>
            </a:r>
            <a:r>
              <a:rPr lang="zh-CN" altLang="en-US" sz="2000" dirty="0">
                <a:latin typeface="Times New Roman" panose="02020603050405020304" pitchFamily="18" charset="0"/>
              </a:rPr>
              <a:t>从末址开始传送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MOV [EDI],  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DEC ESI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DEC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DEC CX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JNE   BOTTOM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JMP   END1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TOP: MOV AL,[ESI]              ;</a:t>
            </a:r>
            <a:r>
              <a:rPr lang="zh-CN" altLang="en-US" sz="2000" dirty="0">
                <a:latin typeface="Times New Roman" panose="02020603050405020304" pitchFamily="18" charset="0"/>
              </a:rPr>
              <a:t>从首址开始传送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</a:t>
            </a:r>
            <a:r>
              <a:rPr lang="en-US" altLang="zh-CN" sz="2000" dirty="0">
                <a:latin typeface="Times New Roman" panose="02020603050405020304" pitchFamily="18" charset="0"/>
              </a:rPr>
              <a:t>MOV [EDI],AL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INC ESI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INC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DEC CX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JNE TOP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END1: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INVOKE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ExitProcess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, 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MAIN  	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	END   MAIN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C454E36-800F-462D-9C60-A25553B87AC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09741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8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89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89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89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789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39937"/>
          <p:cNvSpPr>
            <a:spLocks noChangeArrowheads="1"/>
          </p:cNvSpPr>
          <p:nvPr/>
        </p:nvSpPr>
        <p:spPr bwMode="auto">
          <a:xfrm>
            <a:off x="1066800" y="304800"/>
            <a:ext cx="3865563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、用跳转表形成多路分支</a:t>
            </a:r>
          </a:p>
        </p:txBody>
      </p:sp>
      <p:sp>
        <p:nvSpPr>
          <p:cNvPr id="39939" name="矩形 39938"/>
          <p:cNvSpPr>
            <a:spLocks noChangeArrowheads="1"/>
          </p:cNvSpPr>
          <p:nvPr/>
        </p:nvSpPr>
        <p:spPr bwMode="auto">
          <a:xfrm>
            <a:off x="914400" y="9144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当程序的分支数量较多时，采用跳转表的方法可以使程序长度变短，  跳转表有两种构成方法：</a:t>
            </a:r>
          </a:p>
        </p:txBody>
      </p:sp>
      <p:sp>
        <p:nvSpPr>
          <p:cNvPr id="39940" name="矩形 39939"/>
          <p:cNvSpPr>
            <a:spLocks noChangeArrowheads="1"/>
          </p:cNvSpPr>
          <p:nvPr/>
        </p:nvSpPr>
        <p:spPr bwMode="auto">
          <a:xfrm>
            <a:off x="1001713" y="3429000"/>
            <a:ext cx="399415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）跳转表用入口地址构成</a:t>
            </a:r>
          </a:p>
        </p:txBody>
      </p:sp>
      <p:sp>
        <p:nvSpPr>
          <p:cNvPr id="39941" name="矩形 39940"/>
          <p:cNvSpPr>
            <a:spLocks noChangeArrowheads="1"/>
          </p:cNvSpPr>
          <p:nvPr/>
        </p:nvSpPr>
        <p:spPr bwMode="auto">
          <a:xfrm>
            <a:off x="1028700" y="4076700"/>
            <a:ext cx="7620000" cy="8223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在程序中将各分支的入口地址组织成一个表放在数据段中，在程序中通过查表的方法获得各分支的入口地址。</a:t>
            </a:r>
          </a:p>
        </p:txBody>
      </p:sp>
      <p:sp>
        <p:nvSpPr>
          <p:cNvPr id="39942" name="矩形 39941"/>
          <p:cNvSpPr>
            <a:spLocks noChangeArrowheads="1"/>
          </p:cNvSpPr>
          <p:nvPr/>
        </p:nvSpPr>
        <p:spPr bwMode="auto">
          <a:xfrm>
            <a:off x="1435100" y="2457450"/>
            <a:ext cx="4206875" cy="461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跳转表用无条件转移指令构成</a:t>
            </a:r>
          </a:p>
        </p:txBody>
      </p:sp>
      <p:sp>
        <p:nvSpPr>
          <p:cNvPr id="39943" name="矩形 39942"/>
          <p:cNvSpPr>
            <a:spLocks noChangeArrowheads="1"/>
          </p:cNvSpPr>
          <p:nvPr/>
        </p:nvSpPr>
        <p:spPr bwMode="auto">
          <a:xfrm>
            <a:off x="1435100" y="1871663"/>
            <a:ext cx="3278188" cy="4603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跳转表用入口地址构成</a:t>
            </a:r>
          </a:p>
        </p:txBody>
      </p:sp>
      <p:sp>
        <p:nvSpPr>
          <p:cNvPr id="1946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52AFB0-4BA0-400B-8C42-7C772CEF5BD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1101725" y="1955800"/>
            <a:ext cx="231775" cy="930275"/>
          </a:xfrm>
          <a:prstGeom prst="leftBrac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048079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 animBg="1"/>
      <p:bldP spid="39941" grpId="0" animBg="1"/>
      <p:bldP spid="39942" grpId="0" animBg="1"/>
      <p:bldP spid="39943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40961"/>
          <p:cNvSpPr txBox="1">
            <a:spLocks noChangeArrowheads="1"/>
          </p:cNvSpPr>
          <p:nvPr/>
        </p:nvSpPr>
        <p:spPr bwMode="auto">
          <a:xfrm>
            <a:off x="323850" y="333375"/>
            <a:ext cx="8356600" cy="8223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 设某程序有10路分支，试根据变量N的值（1~10），将程序转移到其中的一路分支去。</a:t>
            </a:r>
          </a:p>
        </p:txBody>
      </p:sp>
      <p:sp>
        <p:nvSpPr>
          <p:cNvPr id="40963" name="文本框 40962"/>
          <p:cNvSpPr txBox="1">
            <a:spLocks noChangeArrowheads="1"/>
          </p:cNvSpPr>
          <p:nvPr/>
        </p:nvSpPr>
        <p:spPr bwMode="auto">
          <a:xfrm>
            <a:off x="323850" y="2349500"/>
            <a:ext cx="5400675" cy="267765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路分支程序段的入口地址分别为：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BRAN1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BRAN2......BRAN10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当变量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时，转移到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BRAN1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时，转移到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BRAN2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，依次类推。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在跳转表中每四个字节存放一个入口地址的偏移量，如右图所示。</a:t>
            </a:r>
          </a:p>
        </p:txBody>
      </p:sp>
      <p:sp>
        <p:nvSpPr>
          <p:cNvPr id="40965" name="文本框 40964"/>
          <p:cNvSpPr txBox="1">
            <a:spLocks noChangeArrowheads="1"/>
          </p:cNvSpPr>
          <p:nvPr/>
        </p:nvSpPr>
        <p:spPr bwMode="auto">
          <a:xfrm>
            <a:off x="7024688" y="616585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跳转表</a:t>
            </a:r>
          </a:p>
        </p:txBody>
      </p:sp>
      <p:sp>
        <p:nvSpPr>
          <p:cNvPr id="40966" name="文本框 40965"/>
          <p:cNvSpPr txBox="1">
            <a:spLocks noChangeArrowheads="1"/>
          </p:cNvSpPr>
          <p:nvPr/>
        </p:nvSpPr>
        <p:spPr bwMode="auto">
          <a:xfrm>
            <a:off x="323850" y="5373688"/>
            <a:ext cx="5327650" cy="83099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程序中，先根据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的值形成查表地址：（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chemeClr val="bg2"/>
                </a:solidFill>
                <a:latin typeface="宋体" panose="02010600030101010101" pitchFamily="2" charset="-122"/>
              </a:rPr>
              <a:t>×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4+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表首址。</a:t>
            </a:r>
          </a:p>
        </p:txBody>
      </p:sp>
      <p:sp>
        <p:nvSpPr>
          <p:cNvPr id="2048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304A43-323E-41A3-B241-790D9E48421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353066"/>
            <a:ext cx="27051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15390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nimBg="1"/>
      <p:bldP spid="40965" grpId="0"/>
      <p:bldP spid="409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流程图: 过程 41985"/>
          <p:cNvSpPr>
            <a:spLocks noChangeArrowheads="1"/>
          </p:cNvSpPr>
          <p:nvPr/>
        </p:nvSpPr>
        <p:spPr bwMode="auto">
          <a:xfrm>
            <a:off x="3243263" y="800100"/>
            <a:ext cx="2438400" cy="3810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EBX&lt;=</a:t>
            </a:r>
            <a:r>
              <a:rPr lang="zh-CN" altLang="en-US" sz="2000" dirty="0">
                <a:latin typeface="Times New Roman" panose="02020603050405020304" pitchFamily="18" charset="0"/>
              </a:rPr>
              <a:t>表首址</a:t>
            </a:r>
          </a:p>
        </p:txBody>
      </p:sp>
      <p:sp>
        <p:nvSpPr>
          <p:cNvPr id="21507" name="流程图: 过程 41986"/>
          <p:cNvSpPr>
            <a:spLocks noChangeArrowheads="1"/>
          </p:cNvSpPr>
          <p:nvPr/>
        </p:nvSpPr>
        <p:spPr bwMode="auto">
          <a:xfrm>
            <a:off x="2481262" y="1409700"/>
            <a:ext cx="3962945" cy="3810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求查表地址：</a:t>
            </a:r>
            <a:r>
              <a:rPr lang="en-US" altLang="zh-CN" sz="2000" dirty="0">
                <a:latin typeface="Times New Roman" panose="02020603050405020304" pitchFamily="18" charset="0"/>
              </a:rPr>
              <a:t>EBX&lt;=(N-1)*4+(EBX)</a:t>
            </a:r>
          </a:p>
        </p:txBody>
      </p:sp>
      <p:sp>
        <p:nvSpPr>
          <p:cNvPr id="21508" name="流程图: 过程 41987"/>
          <p:cNvSpPr>
            <a:spLocks noChangeArrowheads="1"/>
          </p:cNvSpPr>
          <p:nvPr/>
        </p:nvSpPr>
        <p:spPr bwMode="auto">
          <a:xfrm>
            <a:off x="2481263" y="2019300"/>
            <a:ext cx="3962944" cy="3810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获得入口地址：</a:t>
            </a:r>
            <a:r>
              <a:rPr lang="en-US" altLang="zh-CN" sz="2000" dirty="0">
                <a:latin typeface="Times New Roman" panose="02020603050405020304" pitchFamily="18" charset="0"/>
              </a:rPr>
              <a:t>CX&lt;=((EBX))</a:t>
            </a:r>
          </a:p>
        </p:txBody>
      </p:sp>
      <p:sp>
        <p:nvSpPr>
          <p:cNvPr id="21509" name="流程图: 决策 41988"/>
          <p:cNvSpPr>
            <a:spLocks noChangeArrowheads="1"/>
          </p:cNvSpPr>
          <p:nvPr/>
        </p:nvSpPr>
        <p:spPr bwMode="auto">
          <a:xfrm>
            <a:off x="3395663" y="2628900"/>
            <a:ext cx="2362200" cy="609600"/>
          </a:xfrm>
          <a:prstGeom prst="flowChartDecision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(CX)=? </a:t>
            </a:r>
          </a:p>
        </p:txBody>
      </p:sp>
      <p:sp>
        <p:nvSpPr>
          <p:cNvPr id="21510" name="流程图: 过程 41989"/>
          <p:cNvSpPr>
            <a:spLocks noChangeArrowheads="1"/>
          </p:cNvSpPr>
          <p:nvPr/>
        </p:nvSpPr>
        <p:spPr bwMode="auto">
          <a:xfrm>
            <a:off x="2562225" y="4152900"/>
            <a:ext cx="685800" cy="8382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1" name="流程图: 过程 41990"/>
          <p:cNvSpPr>
            <a:spLocks noChangeArrowheads="1"/>
          </p:cNvSpPr>
          <p:nvPr/>
        </p:nvSpPr>
        <p:spPr bwMode="auto">
          <a:xfrm>
            <a:off x="4238625" y="4152900"/>
            <a:ext cx="685800" cy="8382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2" name="流程图: 过程 41991"/>
          <p:cNvSpPr>
            <a:spLocks noChangeArrowheads="1"/>
          </p:cNvSpPr>
          <p:nvPr/>
        </p:nvSpPr>
        <p:spPr bwMode="auto">
          <a:xfrm>
            <a:off x="6296025" y="4229100"/>
            <a:ext cx="685800" cy="838200"/>
          </a:xfrm>
          <a:prstGeom prst="flowChartProcess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513" name="流程图: 终止 41992"/>
          <p:cNvSpPr>
            <a:spLocks noChangeArrowheads="1"/>
          </p:cNvSpPr>
          <p:nvPr/>
        </p:nvSpPr>
        <p:spPr bwMode="auto">
          <a:xfrm>
            <a:off x="3779838" y="5851525"/>
            <a:ext cx="1482725" cy="457200"/>
          </a:xfrm>
          <a:prstGeom prst="flowChartTermina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结  束</a:t>
            </a:r>
          </a:p>
        </p:txBody>
      </p:sp>
      <p:sp>
        <p:nvSpPr>
          <p:cNvPr id="21514" name="直接连接符 41993"/>
          <p:cNvSpPr>
            <a:spLocks noChangeShapeType="1"/>
          </p:cNvSpPr>
          <p:nvPr/>
        </p:nvSpPr>
        <p:spPr bwMode="auto">
          <a:xfrm>
            <a:off x="4462463" y="571500"/>
            <a:ext cx="1587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直接连接符 41994"/>
          <p:cNvSpPr>
            <a:spLocks noChangeShapeType="1"/>
          </p:cNvSpPr>
          <p:nvPr/>
        </p:nvSpPr>
        <p:spPr bwMode="auto">
          <a:xfrm>
            <a:off x="4538663" y="1181100"/>
            <a:ext cx="1587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直接连接符 41995"/>
          <p:cNvSpPr>
            <a:spLocks noChangeShapeType="1"/>
          </p:cNvSpPr>
          <p:nvPr/>
        </p:nvSpPr>
        <p:spPr bwMode="auto">
          <a:xfrm>
            <a:off x="4538663" y="1790700"/>
            <a:ext cx="1587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直接连接符 41996"/>
          <p:cNvSpPr>
            <a:spLocks noChangeShapeType="1"/>
          </p:cNvSpPr>
          <p:nvPr/>
        </p:nvSpPr>
        <p:spPr bwMode="auto">
          <a:xfrm>
            <a:off x="4538663" y="2400300"/>
            <a:ext cx="1587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直接连接符 41997"/>
          <p:cNvSpPr>
            <a:spLocks noChangeShapeType="1"/>
          </p:cNvSpPr>
          <p:nvPr/>
        </p:nvSpPr>
        <p:spPr bwMode="auto">
          <a:xfrm>
            <a:off x="4538663" y="3259138"/>
            <a:ext cx="0" cy="360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直接连接符 41998"/>
          <p:cNvSpPr>
            <a:spLocks noChangeShapeType="1"/>
          </p:cNvSpPr>
          <p:nvPr/>
        </p:nvSpPr>
        <p:spPr bwMode="auto">
          <a:xfrm>
            <a:off x="4467225" y="3619500"/>
            <a:ext cx="21336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0" name="直接连接符 41999"/>
          <p:cNvSpPr>
            <a:spLocks noChangeShapeType="1"/>
          </p:cNvSpPr>
          <p:nvPr/>
        </p:nvSpPr>
        <p:spPr bwMode="auto">
          <a:xfrm flipH="1">
            <a:off x="2867025" y="3619500"/>
            <a:ext cx="1671638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1" name="直接连接符 42000"/>
          <p:cNvSpPr>
            <a:spLocks noChangeShapeType="1"/>
          </p:cNvSpPr>
          <p:nvPr/>
        </p:nvSpPr>
        <p:spPr bwMode="auto">
          <a:xfrm>
            <a:off x="2867025" y="3619500"/>
            <a:ext cx="1588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2" name="直接连接符 42001"/>
          <p:cNvSpPr>
            <a:spLocks noChangeShapeType="1"/>
          </p:cNvSpPr>
          <p:nvPr/>
        </p:nvSpPr>
        <p:spPr bwMode="auto">
          <a:xfrm>
            <a:off x="4543425" y="3619500"/>
            <a:ext cx="1588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3" name="直接连接符 42002"/>
          <p:cNvSpPr>
            <a:spLocks noChangeShapeType="1"/>
          </p:cNvSpPr>
          <p:nvPr/>
        </p:nvSpPr>
        <p:spPr bwMode="auto">
          <a:xfrm>
            <a:off x="6600825" y="3619500"/>
            <a:ext cx="1588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4" name="直接连接符 42003"/>
          <p:cNvSpPr>
            <a:spLocks noChangeShapeType="1"/>
          </p:cNvSpPr>
          <p:nvPr/>
        </p:nvSpPr>
        <p:spPr bwMode="auto">
          <a:xfrm>
            <a:off x="2943225" y="5448300"/>
            <a:ext cx="3733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5" name="直接连接符 42004"/>
          <p:cNvSpPr>
            <a:spLocks noChangeShapeType="1"/>
          </p:cNvSpPr>
          <p:nvPr/>
        </p:nvSpPr>
        <p:spPr bwMode="auto">
          <a:xfrm>
            <a:off x="4619625" y="4991100"/>
            <a:ext cx="1588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6" name="直接连接符 42005"/>
          <p:cNvSpPr>
            <a:spLocks noChangeShapeType="1"/>
          </p:cNvSpPr>
          <p:nvPr/>
        </p:nvSpPr>
        <p:spPr bwMode="auto">
          <a:xfrm flipV="1">
            <a:off x="2943225" y="4991100"/>
            <a:ext cx="1588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7" name="直接连接符 42006"/>
          <p:cNvSpPr>
            <a:spLocks noChangeShapeType="1"/>
          </p:cNvSpPr>
          <p:nvPr/>
        </p:nvSpPr>
        <p:spPr bwMode="auto">
          <a:xfrm>
            <a:off x="4610100" y="5419725"/>
            <a:ext cx="1588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28" name="文本框 42007"/>
          <p:cNvSpPr txBox="1">
            <a:spLocks noChangeArrowheads="1"/>
          </p:cNvSpPr>
          <p:nvPr/>
        </p:nvSpPr>
        <p:spPr bwMode="auto">
          <a:xfrm>
            <a:off x="1801813" y="3475038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N=1</a:t>
            </a:r>
          </a:p>
        </p:txBody>
      </p:sp>
      <p:sp>
        <p:nvSpPr>
          <p:cNvPr id="21529" name="文本框 42008"/>
          <p:cNvSpPr txBox="1">
            <a:spLocks noChangeArrowheads="1"/>
          </p:cNvSpPr>
          <p:nvPr/>
        </p:nvSpPr>
        <p:spPr bwMode="auto">
          <a:xfrm>
            <a:off x="1585913" y="38354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BRAN1</a:t>
            </a:r>
          </a:p>
        </p:txBody>
      </p:sp>
      <p:sp>
        <p:nvSpPr>
          <p:cNvPr id="21530" name="文本框 42009"/>
          <p:cNvSpPr txBox="1">
            <a:spLocks noChangeArrowheads="1"/>
          </p:cNvSpPr>
          <p:nvPr/>
        </p:nvSpPr>
        <p:spPr bwMode="auto">
          <a:xfrm>
            <a:off x="3530600" y="3548063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N=2</a:t>
            </a:r>
          </a:p>
        </p:txBody>
      </p:sp>
      <p:sp>
        <p:nvSpPr>
          <p:cNvPr id="21531" name="文本框 42010"/>
          <p:cNvSpPr txBox="1">
            <a:spLocks noChangeArrowheads="1"/>
          </p:cNvSpPr>
          <p:nvPr/>
        </p:nvSpPr>
        <p:spPr bwMode="auto">
          <a:xfrm>
            <a:off x="3386138" y="3835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BRAN2</a:t>
            </a:r>
          </a:p>
        </p:txBody>
      </p:sp>
      <p:sp>
        <p:nvSpPr>
          <p:cNvPr id="21532" name="文本框 42011"/>
          <p:cNvSpPr txBox="1">
            <a:spLocks noChangeArrowheads="1"/>
          </p:cNvSpPr>
          <p:nvPr/>
        </p:nvSpPr>
        <p:spPr bwMode="auto">
          <a:xfrm>
            <a:off x="5762625" y="3619500"/>
            <a:ext cx="957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N=10</a:t>
            </a:r>
          </a:p>
        </p:txBody>
      </p:sp>
      <p:sp>
        <p:nvSpPr>
          <p:cNvPr id="21533" name="文本框 42012"/>
          <p:cNvSpPr txBox="1">
            <a:spLocks noChangeArrowheads="1"/>
          </p:cNvSpPr>
          <p:nvPr/>
        </p:nvSpPr>
        <p:spPr bwMode="auto">
          <a:xfrm>
            <a:off x="5457825" y="3924300"/>
            <a:ext cx="1219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BRAN10</a:t>
            </a:r>
          </a:p>
        </p:txBody>
      </p:sp>
      <p:sp>
        <p:nvSpPr>
          <p:cNvPr id="21534" name="文本框 42013"/>
          <p:cNvSpPr txBox="1">
            <a:spLocks noChangeArrowheads="1"/>
          </p:cNvSpPr>
          <p:nvPr/>
        </p:nvSpPr>
        <p:spPr bwMode="auto">
          <a:xfrm>
            <a:off x="5076825" y="44577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21535" name="文本框 42014"/>
          <p:cNvSpPr txBox="1">
            <a:spLocks noChangeArrowheads="1"/>
          </p:cNvSpPr>
          <p:nvPr/>
        </p:nvSpPr>
        <p:spPr bwMode="auto">
          <a:xfrm>
            <a:off x="3132138" y="6356350"/>
            <a:ext cx="320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多路分支结构流程图</a:t>
            </a:r>
          </a:p>
        </p:txBody>
      </p:sp>
      <p:sp>
        <p:nvSpPr>
          <p:cNvPr id="21536" name="直接连接符 42015"/>
          <p:cNvSpPr>
            <a:spLocks noChangeShapeType="1"/>
          </p:cNvSpPr>
          <p:nvPr/>
        </p:nvSpPr>
        <p:spPr bwMode="auto">
          <a:xfrm flipV="1">
            <a:off x="6677025" y="5067300"/>
            <a:ext cx="1588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37" name="流程图: 终止 42016"/>
          <p:cNvSpPr>
            <a:spLocks noChangeArrowheads="1"/>
          </p:cNvSpPr>
          <p:nvPr/>
        </p:nvSpPr>
        <p:spPr bwMode="auto">
          <a:xfrm>
            <a:off x="3779838" y="123825"/>
            <a:ext cx="1482725" cy="457200"/>
          </a:xfrm>
          <a:prstGeom prst="flowChartTerminator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开 始</a:t>
            </a:r>
          </a:p>
        </p:txBody>
      </p:sp>
      <p:sp>
        <p:nvSpPr>
          <p:cNvPr id="2153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881845-EB6A-486B-8721-3FF63A9972EB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243842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43009"/>
          <p:cNvSpPr txBox="1">
            <a:spLocks noChangeArrowheads="1"/>
          </p:cNvSpPr>
          <p:nvPr/>
        </p:nvSpPr>
        <p:spPr bwMode="auto">
          <a:xfrm>
            <a:off x="28857" y="0"/>
            <a:ext cx="8763000" cy="674030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.DATA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ATABLE     DWORD       BRAN1,BRAN2,BRAN3,...,BRAN10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N                  BYTE       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.CODE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MAIN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XOR     EAX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MOV    AL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DEC      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SHL      AL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MOV     EBX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OFFSET ATABLE  ;EBX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指向表首址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ADD      EBX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EAX             ;EBX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指向查表地址             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MOV     ECX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[EBX]           ;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对应的分支入口地址送到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ECX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中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JMP      ECX                           ;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转移到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对应的分支入口地址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BRAN1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LABEL  NEAR               ; 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定义一个入口地址放入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ATALE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表中</a:t>
            </a:r>
            <a:endParaRPr lang="en-US" altLang="zh-CN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JMP      END1	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BRAN2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LABEL NEAR               ; 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定义一个入口地址放入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ATALE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表中</a:t>
            </a:r>
            <a:endParaRPr lang="en-US" altLang="zh-CN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…</a:t>
            </a:r>
            <a:endParaRPr lang="zh-CN" altLang="en-US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JMP      END1          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BRAN10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LABEL NEAR             ; 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定义一个入口地址放入</a:t>
            </a: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ATALE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表中</a:t>
            </a:r>
            <a:endParaRPr lang="en-US" altLang="zh-CN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…</a:t>
            </a:r>
            <a:endParaRPr lang="zh-CN" altLang="en-US" sz="18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END1</a:t>
            </a:r>
            <a:r>
              <a:rPr lang="zh-CN" altLang="en-US" sz="1800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INVOKE  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ExitProcess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, 0</a:t>
            </a:r>
            <a:r>
              <a:rPr lang="zh-CN" altLang="en-US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MAIN  	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	END   MAIN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</a:t>
            </a:r>
          </a:p>
        </p:txBody>
      </p:sp>
      <p:sp>
        <p:nvSpPr>
          <p:cNvPr id="2253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5CAA9F-52CD-4FAC-A090-28FD4924EE45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768801"/>
      </p:ext>
    </p:extLst>
  </p:cSld>
  <p:clrMapOvr>
    <a:masterClrMapping/>
  </p:clrMapOvr>
  <p:transition spd="med">
    <p:zoom dir="in"/>
    <p:sndAc>
      <p:stSnd>
        <p:snd r:embed="rId3" name="CAMERA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78" y="2125425"/>
            <a:ext cx="2556421" cy="3103775"/>
          </a:xfrm>
          <a:prstGeom prst="rect">
            <a:avLst/>
          </a:prstGeom>
        </p:spPr>
      </p:pic>
      <p:sp>
        <p:nvSpPr>
          <p:cNvPr id="25602" name="文本框 46081"/>
          <p:cNvSpPr txBox="1">
            <a:spLocks noChangeArrowheads="1"/>
          </p:cNvSpPr>
          <p:nvPr/>
        </p:nvSpPr>
        <p:spPr bwMode="auto">
          <a:xfrm>
            <a:off x="940622" y="456293"/>
            <a:ext cx="7303785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跳转表的每一个项目就是一条无条件转移指令。这时跳转表是代码段中的一段程序。</a:t>
            </a:r>
            <a:endParaRPr lang="en-US" altLang="zh-CN" sz="20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考虑转移距离短，用直接近转移，每条</a:t>
            </a:r>
            <a:r>
              <a:rPr lang="en-US" altLang="zh-CN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JMP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指令占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字节</a:t>
            </a:r>
            <a:r>
              <a:rPr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5604" name="矩形 46083"/>
          <p:cNvSpPr>
            <a:spLocks noChangeArrowheads="1"/>
          </p:cNvSpPr>
          <p:nvPr/>
        </p:nvSpPr>
        <p:spPr bwMode="auto">
          <a:xfrm>
            <a:off x="940622" y="-907"/>
            <a:ext cx="493236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）跳转表用无条件转移指令构成</a:t>
            </a:r>
          </a:p>
        </p:txBody>
      </p:sp>
      <p:sp>
        <p:nvSpPr>
          <p:cNvPr id="25605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11E536-2F43-4B3C-AA92-3F49BB3FEF0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5495" y="1556792"/>
            <a:ext cx="6552083" cy="5170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.DATA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N  DWORD 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.CODE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MAIN  	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MOV  EBX,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	DEC   EBX 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MOV  EAX, EBX</a:t>
            </a:r>
            <a:b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SHL    EBX,2</a:t>
            </a:r>
            <a:b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ADD   EBX+EAX  ;4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条指令实现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(N-1)*5</a:t>
            </a:r>
            <a:b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ADD  EBX, OFFSET  ITABLE ;EBX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指向查表地址</a:t>
            </a:r>
            <a:b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JMP  EBX               ;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转移到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对应的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JMP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指令</a:t>
            </a:r>
            <a:endParaRPr lang="en-US" altLang="zh-CN" sz="2000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ITABLE: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JMP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</a:rPr>
              <a:t>BRAN1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;JMP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指令构成的跳转表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JMP  BRAN2      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每一条指令都是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字节的编码</a:t>
            </a:r>
            <a:b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JMP  BRAN3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…                     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JMP  BRAN10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88278893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uiExpand="1" build="p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80728"/>
            <a:ext cx="2667000" cy="5753100"/>
          </a:xfrm>
          <a:prstGeom prst="rect">
            <a:avLst/>
          </a:prstGeom>
        </p:spPr>
      </p:pic>
      <p:sp>
        <p:nvSpPr>
          <p:cNvPr id="5122" name="矩形 13313"/>
          <p:cNvSpPr>
            <a:spLocks noChangeArrowheads="1"/>
          </p:cNvSpPr>
          <p:nvPr/>
        </p:nvSpPr>
        <p:spPr bwMode="auto">
          <a:xfrm>
            <a:off x="227013" y="2851150"/>
            <a:ext cx="51435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例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 利用学号查学生的数学成绩表。</a:t>
            </a:r>
          </a:p>
        </p:txBody>
      </p:sp>
      <p:sp>
        <p:nvSpPr>
          <p:cNvPr id="5123" name="矩形 13314"/>
          <p:cNvSpPr>
            <a:spLocks noChangeArrowheads="1"/>
          </p:cNvSpPr>
          <p:nvPr/>
        </p:nvSpPr>
        <p:spPr bwMode="auto">
          <a:xfrm>
            <a:off x="107950" y="3716338"/>
            <a:ext cx="6156325" cy="15696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算法分析：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首先在数据段中建立一个成绩表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TABLE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，在表中各学生的成绩按照学号从小到大的顺序存放。要查的学号从键盘输入，查表的结果放在变量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MATH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中并输出显示。</a:t>
            </a:r>
          </a:p>
        </p:txBody>
      </p:sp>
      <p:sp>
        <p:nvSpPr>
          <p:cNvPr id="512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676456" y="6400800"/>
            <a:ext cx="467544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881347-0202-4C48-80B4-256CD5FADB4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5125" name="矩形 7169"/>
          <p:cNvSpPr>
            <a:spLocks noChangeArrowheads="1"/>
          </p:cNvSpPr>
          <p:nvPr/>
        </p:nvSpPr>
        <p:spPr bwMode="auto">
          <a:xfrm>
            <a:off x="908844" y="347639"/>
            <a:ext cx="4527252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chemeClr val="tx2"/>
              </a:buClr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</a:rPr>
              <a:t>5.1 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</a:rPr>
              <a:t>顺序程序设计示例</a:t>
            </a:r>
          </a:p>
        </p:txBody>
      </p:sp>
      <p:sp>
        <p:nvSpPr>
          <p:cNvPr id="8" name="线形标注 1 7"/>
          <p:cNvSpPr/>
          <p:nvPr/>
        </p:nvSpPr>
        <p:spPr>
          <a:xfrm>
            <a:off x="3963963" y="1707345"/>
            <a:ext cx="2232025" cy="649287"/>
          </a:xfrm>
          <a:prstGeom prst="borderCallout1">
            <a:avLst>
              <a:gd name="adj1" fmla="val 98877"/>
              <a:gd name="adj2" fmla="val 97669"/>
              <a:gd name="adj3" fmla="val 232761"/>
              <a:gd name="adj4" fmla="val 144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charset="0"/>
              <a:buNone/>
              <a:defRPr/>
            </a:pPr>
            <a:r>
              <a:rPr lang="zh-CN" altLang="en-US" sz="2000" dirty="0">
                <a:solidFill>
                  <a:schemeClr val="tx1"/>
                </a:solidFill>
              </a:rPr>
              <a:t>学号从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开始，存放地址从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开始</a:t>
            </a:r>
          </a:p>
        </p:txBody>
      </p:sp>
    </p:spTree>
    <p:extLst>
      <p:ext uri="{BB962C8B-B14F-4D97-AF65-F5344CB8AC3E}">
        <p14:creationId xmlns:p14="http://schemas.microsoft.com/office/powerpoint/2010/main" val="4168243106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nimBg="1"/>
      <p:bldP spid="5125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49153"/>
          <p:cNvSpPr txBox="1">
            <a:spLocks noChangeArrowheads="1"/>
          </p:cNvSpPr>
          <p:nvPr/>
        </p:nvSpPr>
        <p:spPr bwMode="auto">
          <a:xfrm>
            <a:off x="107504" y="836712"/>
            <a:ext cx="5562600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BRAN1: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JMP  END1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BRAN2: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JMP  END1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BRAN10:…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END1: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	INVOKE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ExitProcess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, 0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MAIN  	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	END   MAIN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0FCE07-6C08-465F-AE6A-6E536947393A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61577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61441"/>
          <p:cNvSpPr txBox="1">
            <a:spLocks noChangeArrowheads="1"/>
          </p:cNvSpPr>
          <p:nvPr/>
        </p:nvSpPr>
        <p:spPr bwMode="auto">
          <a:xfrm>
            <a:off x="2040508" y="189064"/>
            <a:ext cx="4512692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 typeface="Arial" panose="020B0604020202020204" pitchFamily="34" charset="0"/>
              <a:buChar char=" "/>
            </a:pP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</a:rPr>
              <a:t>5.3 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</a:rPr>
              <a:t>循环程序设计示例</a:t>
            </a:r>
          </a:p>
        </p:txBody>
      </p:sp>
      <p:sp>
        <p:nvSpPr>
          <p:cNvPr id="29699" name="文本框 61442"/>
          <p:cNvSpPr txBox="1">
            <a:spLocks noChangeArrowheads="1"/>
          </p:cNvSpPr>
          <p:nvPr/>
        </p:nvSpPr>
        <p:spPr bwMode="auto">
          <a:xfrm>
            <a:off x="219898" y="1050925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循环程序有两种结构形式</a:t>
            </a:r>
          </a:p>
        </p:txBody>
      </p:sp>
      <p:sp>
        <p:nvSpPr>
          <p:cNvPr id="61444" name="文本框 61443"/>
          <p:cNvSpPr txBox="1">
            <a:spLocks noChangeArrowheads="1"/>
          </p:cNvSpPr>
          <p:nvPr/>
        </p:nvSpPr>
        <p:spPr bwMode="auto">
          <a:xfrm>
            <a:off x="228600" y="1828800"/>
            <a:ext cx="3200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、先执行后判断结构</a:t>
            </a:r>
          </a:p>
        </p:txBody>
      </p:sp>
      <p:sp>
        <p:nvSpPr>
          <p:cNvPr id="61445" name="文本框 61444"/>
          <p:cNvSpPr txBox="1">
            <a:spLocks noChangeArrowheads="1"/>
          </p:cNvSpPr>
          <p:nvPr/>
        </p:nvSpPr>
        <p:spPr bwMode="auto">
          <a:xfrm>
            <a:off x="4724400" y="1828800"/>
            <a:ext cx="32004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、先判断后执行结构</a:t>
            </a:r>
          </a:p>
        </p:txBody>
      </p:sp>
      <p:grpSp>
        <p:nvGrpSpPr>
          <p:cNvPr id="61446" name="组合 61445"/>
          <p:cNvGrpSpPr>
            <a:grpSpLocks/>
          </p:cNvGrpSpPr>
          <p:nvPr/>
        </p:nvGrpSpPr>
        <p:grpSpPr bwMode="auto">
          <a:xfrm>
            <a:off x="762000" y="2438400"/>
            <a:ext cx="2590800" cy="3657600"/>
            <a:chOff x="0" y="0"/>
            <a:chExt cx="1632" cy="2304"/>
          </a:xfrm>
        </p:grpSpPr>
        <p:sp>
          <p:nvSpPr>
            <p:cNvPr id="29719" name="流程图: 过程 61446"/>
            <p:cNvSpPr>
              <a:spLocks noChangeArrowheads="1"/>
            </p:cNvSpPr>
            <p:nvPr/>
          </p:nvSpPr>
          <p:spPr bwMode="auto">
            <a:xfrm>
              <a:off x="0" y="288"/>
              <a:ext cx="1392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循环初始化部分</a:t>
              </a:r>
            </a:p>
          </p:txBody>
        </p:sp>
        <p:sp>
          <p:nvSpPr>
            <p:cNvPr id="29720" name="流程图: 过程 61447"/>
            <p:cNvSpPr>
              <a:spLocks noChangeArrowheads="1"/>
            </p:cNvSpPr>
            <p:nvPr/>
          </p:nvSpPr>
          <p:spPr bwMode="auto">
            <a:xfrm>
              <a:off x="0" y="720"/>
              <a:ext cx="1392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循  环  体</a:t>
              </a:r>
            </a:p>
          </p:txBody>
        </p:sp>
        <p:sp>
          <p:nvSpPr>
            <p:cNvPr id="29721" name="流程图: 决策 61448"/>
            <p:cNvSpPr>
              <a:spLocks noChangeArrowheads="1"/>
            </p:cNvSpPr>
            <p:nvPr/>
          </p:nvSpPr>
          <p:spPr bwMode="auto">
            <a:xfrm>
              <a:off x="0" y="1104"/>
              <a:ext cx="1440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控制条件</a:t>
              </a:r>
            </a:p>
          </p:txBody>
        </p:sp>
        <p:sp>
          <p:nvSpPr>
            <p:cNvPr id="29722" name="流程图: 过程 61449"/>
            <p:cNvSpPr>
              <a:spLocks noChangeArrowheads="1"/>
            </p:cNvSpPr>
            <p:nvPr/>
          </p:nvSpPr>
          <p:spPr bwMode="auto">
            <a:xfrm>
              <a:off x="0" y="1776"/>
              <a:ext cx="1440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结束处理部分</a:t>
              </a:r>
            </a:p>
          </p:txBody>
        </p:sp>
        <p:sp>
          <p:nvSpPr>
            <p:cNvPr id="29723" name="直接连接符 61450"/>
            <p:cNvSpPr>
              <a:spLocks noChangeShapeType="1"/>
            </p:cNvSpPr>
            <p:nvPr/>
          </p:nvSpPr>
          <p:spPr bwMode="auto">
            <a:xfrm>
              <a:off x="720" y="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4" name="直接连接符 61451"/>
            <p:cNvSpPr>
              <a:spLocks noChangeShapeType="1"/>
            </p:cNvSpPr>
            <p:nvPr/>
          </p:nvSpPr>
          <p:spPr bwMode="auto">
            <a:xfrm>
              <a:off x="720" y="5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5" name="直接连接符 61452"/>
            <p:cNvSpPr>
              <a:spLocks noChangeShapeType="1"/>
            </p:cNvSpPr>
            <p:nvPr/>
          </p:nvSpPr>
          <p:spPr bwMode="auto">
            <a:xfrm>
              <a:off x="720" y="9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直接连接符 61453"/>
            <p:cNvSpPr>
              <a:spLocks noChangeShapeType="1"/>
            </p:cNvSpPr>
            <p:nvPr/>
          </p:nvSpPr>
          <p:spPr bwMode="auto">
            <a:xfrm>
              <a:off x="720" y="153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直接连接符 61454"/>
            <p:cNvSpPr>
              <a:spLocks noChangeShapeType="1"/>
            </p:cNvSpPr>
            <p:nvPr/>
          </p:nvSpPr>
          <p:spPr bwMode="auto">
            <a:xfrm>
              <a:off x="720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8" name="直接连接符 61455"/>
            <p:cNvSpPr>
              <a:spLocks noChangeShapeType="1"/>
            </p:cNvSpPr>
            <p:nvPr/>
          </p:nvSpPr>
          <p:spPr bwMode="auto">
            <a:xfrm>
              <a:off x="1440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9" name="直接连接符 61456"/>
            <p:cNvSpPr>
              <a:spLocks noChangeShapeType="1"/>
            </p:cNvSpPr>
            <p:nvPr/>
          </p:nvSpPr>
          <p:spPr bwMode="auto">
            <a:xfrm flipV="1">
              <a:off x="1584" y="6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0" name="直接连接符 61457"/>
            <p:cNvSpPr>
              <a:spLocks noChangeShapeType="1"/>
            </p:cNvSpPr>
            <p:nvPr/>
          </p:nvSpPr>
          <p:spPr bwMode="auto">
            <a:xfrm flipH="1">
              <a:off x="72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文本框 61458"/>
            <p:cNvSpPr txBox="1">
              <a:spLocks noChangeArrowheads="1"/>
            </p:cNvSpPr>
            <p:nvPr/>
          </p:nvSpPr>
          <p:spPr bwMode="auto">
            <a:xfrm>
              <a:off x="768" y="1488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732" name="文本框 61459"/>
            <p:cNvSpPr txBox="1">
              <a:spLocks noChangeArrowheads="1"/>
            </p:cNvSpPr>
            <p:nvPr/>
          </p:nvSpPr>
          <p:spPr bwMode="auto">
            <a:xfrm>
              <a:off x="1392" y="13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461" name="组合 61460"/>
          <p:cNvGrpSpPr>
            <a:grpSpLocks/>
          </p:cNvGrpSpPr>
          <p:nvPr/>
        </p:nvGrpSpPr>
        <p:grpSpPr bwMode="auto">
          <a:xfrm>
            <a:off x="4267200" y="2438400"/>
            <a:ext cx="4648200" cy="3657600"/>
            <a:chOff x="0" y="0"/>
            <a:chExt cx="2928" cy="2304"/>
          </a:xfrm>
        </p:grpSpPr>
        <p:sp>
          <p:nvSpPr>
            <p:cNvPr id="29705" name="流程图: 过程 61461"/>
            <p:cNvSpPr>
              <a:spLocks noChangeArrowheads="1"/>
            </p:cNvSpPr>
            <p:nvPr/>
          </p:nvSpPr>
          <p:spPr bwMode="auto">
            <a:xfrm>
              <a:off x="48" y="240"/>
              <a:ext cx="1392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循环初始化部分</a:t>
              </a:r>
            </a:p>
          </p:txBody>
        </p:sp>
        <p:sp>
          <p:nvSpPr>
            <p:cNvPr id="29706" name="流程图: 决策 61462"/>
            <p:cNvSpPr>
              <a:spLocks noChangeArrowheads="1"/>
            </p:cNvSpPr>
            <p:nvPr/>
          </p:nvSpPr>
          <p:spPr bwMode="auto">
            <a:xfrm>
              <a:off x="0" y="1104"/>
              <a:ext cx="1440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控制条件</a:t>
              </a:r>
            </a:p>
          </p:txBody>
        </p:sp>
        <p:sp>
          <p:nvSpPr>
            <p:cNvPr id="29707" name="流程图: 过程 61463"/>
            <p:cNvSpPr>
              <a:spLocks noChangeArrowheads="1"/>
            </p:cNvSpPr>
            <p:nvPr/>
          </p:nvSpPr>
          <p:spPr bwMode="auto">
            <a:xfrm>
              <a:off x="48" y="1872"/>
              <a:ext cx="1440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结束处理部分</a:t>
              </a:r>
            </a:p>
          </p:txBody>
        </p:sp>
        <p:sp>
          <p:nvSpPr>
            <p:cNvPr id="29708" name="流程图: 过程 61464"/>
            <p:cNvSpPr>
              <a:spLocks noChangeArrowheads="1"/>
            </p:cNvSpPr>
            <p:nvPr/>
          </p:nvSpPr>
          <p:spPr bwMode="auto">
            <a:xfrm>
              <a:off x="1536" y="864"/>
              <a:ext cx="1392" cy="240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</a:rPr>
                <a:t>循  环  体</a:t>
              </a:r>
            </a:p>
          </p:txBody>
        </p:sp>
        <p:sp>
          <p:nvSpPr>
            <p:cNvPr id="29709" name="直接连接符 61465"/>
            <p:cNvSpPr>
              <a:spLocks noChangeShapeType="1"/>
            </p:cNvSpPr>
            <p:nvPr/>
          </p:nvSpPr>
          <p:spPr bwMode="auto">
            <a:xfrm>
              <a:off x="720" y="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0" name="直接连接符 61466"/>
            <p:cNvSpPr>
              <a:spLocks noChangeShapeType="1"/>
            </p:cNvSpPr>
            <p:nvPr/>
          </p:nvSpPr>
          <p:spPr bwMode="auto">
            <a:xfrm>
              <a:off x="720" y="4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1" name="直接连接符 61467"/>
            <p:cNvSpPr>
              <a:spLocks noChangeShapeType="1"/>
            </p:cNvSpPr>
            <p:nvPr/>
          </p:nvSpPr>
          <p:spPr bwMode="auto">
            <a:xfrm>
              <a:off x="720" y="158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2" name="直接连接符 61468"/>
            <p:cNvSpPr>
              <a:spLocks noChangeShapeType="1"/>
            </p:cNvSpPr>
            <p:nvPr/>
          </p:nvSpPr>
          <p:spPr bwMode="auto">
            <a:xfrm>
              <a:off x="720" y="21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直接连接符 61469"/>
            <p:cNvSpPr>
              <a:spLocks noChangeShapeType="1"/>
            </p:cNvSpPr>
            <p:nvPr/>
          </p:nvSpPr>
          <p:spPr bwMode="auto">
            <a:xfrm flipV="1">
              <a:off x="1464" y="13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直接连接符 61470"/>
            <p:cNvSpPr>
              <a:spLocks noChangeShapeType="1"/>
            </p:cNvSpPr>
            <p:nvPr/>
          </p:nvSpPr>
          <p:spPr bwMode="auto">
            <a:xfrm flipV="1">
              <a:off x="2256" y="110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5" name="直接连接符 61471"/>
            <p:cNvSpPr>
              <a:spLocks noChangeShapeType="1"/>
            </p:cNvSpPr>
            <p:nvPr/>
          </p:nvSpPr>
          <p:spPr bwMode="auto">
            <a:xfrm flipV="1">
              <a:off x="2256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6" name="直接连接符 61472"/>
            <p:cNvSpPr>
              <a:spLocks noChangeShapeType="1"/>
            </p:cNvSpPr>
            <p:nvPr/>
          </p:nvSpPr>
          <p:spPr bwMode="auto">
            <a:xfrm flipH="1">
              <a:off x="720" y="72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7" name="文本框 61473"/>
            <p:cNvSpPr txBox="1">
              <a:spLocks noChangeArrowheads="1"/>
            </p:cNvSpPr>
            <p:nvPr/>
          </p:nvSpPr>
          <p:spPr bwMode="auto">
            <a:xfrm>
              <a:off x="768" y="1536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718" name="文本框 61474"/>
            <p:cNvSpPr txBox="1">
              <a:spLocks noChangeArrowheads="1"/>
            </p:cNvSpPr>
            <p:nvPr/>
          </p:nvSpPr>
          <p:spPr bwMode="auto">
            <a:xfrm>
              <a:off x="1440" y="134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970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FE0B26-F9FC-4B41-8F55-4DB25861FC19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71086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61444" grpId="0" animBg="1"/>
      <p:bldP spid="614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63489"/>
          <p:cNvSpPr txBox="1">
            <a:spLocks noChangeArrowheads="1"/>
          </p:cNvSpPr>
          <p:nvPr/>
        </p:nvSpPr>
        <p:spPr bwMode="auto">
          <a:xfrm>
            <a:off x="609600" y="1143000"/>
            <a:ext cx="7848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判断循环条件是否成立，可以有以下两种判断方法：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用计数控制循环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循环次数已知 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用条件控制循环</a:t>
            </a:r>
            <a:r>
              <a:rPr lang="en-US" altLang="zh-CN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循环次数未知</a:t>
            </a:r>
            <a:endParaRPr lang="en-US" altLang="zh-CN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C00000"/>
              </a:buClr>
              <a:buNone/>
            </a:pPr>
            <a:r>
              <a:rPr lang="zh-CN" altLang="en-US" sz="2400" b="1" dirty="0"/>
              <a:t>根据控制循环的条件分成两种情况：</a:t>
            </a:r>
            <a:endParaRPr lang="en-US" altLang="zh-CN" sz="2400" b="1" dirty="0"/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/>
                </a:solidFill>
              </a:rPr>
              <a:t>计数控制循环</a:t>
            </a:r>
            <a:r>
              <a:rPr lang="en-US" altLang="zh-CN" sz="2400" b="1" dirty="0">
                <a:solidFill>
                  <a:schemeClr val="bg2"/>
                </a:solidFill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</a:rPr>
              <a:t>循环次数已知</a:t>
            </a:r>
            <a:endParaRPr lang="en-US" altLang="zh-CN" sz="2400" b="1" dirty="0">
              <a:solidFill>
                <a:schemeClr val="bg2"/>
              </a:solidFill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chemeClr val="bg2"/>
                </a:solidFill>
              </a:rPr>
              <a:t>条件控制循环</a:t>
            </a:r>
            <a:r>
              <a:rPr lang="en-US" altLang="zh-CN" sz="2400" b="1" dirty="0">
                <a:solidFill>
                  <a:schemeClr val="bg2"/>
                </a:solidFill>
              </a:rPr>
              <a:t>——</a:t>
            </a:r>
            <a:r>
              <a:rPr lang="zh-CN" altLang="en-US" sz="2400" b="1" dirty="0">
                <a:solidFill>
                  <a:schemeClr val="bg2"/>
                </a:solidFill>
              </a:rPr>
              <a:t>循环次数未知</a:t>
            </a:r>
          </a:p>
          <a:p>
            <a:pPr>
              <a:spcBef>
                <a:spcPct val="50000"/>
              </a:spcBef>
              <a:buClr>
                <a:srgbClr val="C00000"/>
              </a:buClr>
              <a:buNone/>
            </a:pPr>
            <a:endParaRPr lang="zh-CN" altLang="en-US" sz="24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2" name="矩形 63491"/>
          <p:cNvSpPr>
            <a:spLocks noChangeArrowheads="1"/>
          </p:cNvSpPr>
          <p:nvPr/>
        </p:nvSpPr>
        <p:spPr bwMode="auto">
          <a:xfrm>
            <a:off x="838200" y="457200"/>
            <a:ext cx="2504212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、循环控制部分</a:t>
            </a:r>
          </a:p>
        </p:txBody>
      </p:sp>
      <p:sp>
        <p:nvSpPr>
          <p:cNvPr id="31750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A0BA3-DB09-4CEF-A892-4F700B5FC2B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578922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/>
      <p:bldP spid="634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文本框 65537"/>
          <p:cNvSpPr txBox="1">
            <a:spLocks noChangeArrowheads="1"/>
          </p:cNvSpPr>
          <p:nvPr/>
        </p:nvSpPr>
        <p:spPr bwMode="auto">
          <a:xfrm>
            <a:off x="0" y="4652963"/>
            <a:ext cx="5334000" cy="1927225"/>
          </a:xfrm>
          <a:prstGeom prst="rect">
            <a:avLst/>
          </a:prstGeom>
          <a:solidFill>
            <a:srgbClr val="FFFF00"/>
          </a:solidFill>
          <a:ln w="9525">
            <a:solidFill>
              <a:srgbClr val="00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由于循环体中有“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+”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和“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-”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两种可能的运算，通过设置标志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0(+)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1(-)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来判断，低位表示低下标的运算。八个运算表达式由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位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逻辑尺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10011010B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来识别。</a:t>
            </a:r>
          </a:p>
        </p:txBody>
      </p:sp>
      <p:sp>
        <p:nvSpPr>
          <p:cNvPr id="65539" name="文本框 65538"/>
          <p:cNvSpPr txBox="1">
            <a:spLocks noChangeArrowheads="1"/>
          </p:cNvSpPr>
          <p:nvPr/>
        </p:nvSpPr>
        <p:spPr bwMode="auto">
          <a:xfrm>
            <a:off x="71438" y="1066800"/>
            <a:ext cx="52578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设有两个数组X和Y，它们都有8个元素，其元素按下标从小到大的顺序存放在数据段中。试编写程序完成下列计算：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Z1=X1+Y1   Z2=X2-Y2    Z3=X3+Y3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Z4=X4-Y4   Z5=X5-Y5    Z6=X6+Y6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Z7=X7+Y7   Z8=X8-Y8</a:t>
            </a:r>
          </a:p>
        </p:txBody>
      </p:sp>
      <p:grpSp>
        <p:nvGrpSpPr>
          <p:cNvPr id="65540" name="组合 65539"/>
          <p:cNvGrpSpPr>
            <a:grpSpLocks/>
          </p:cNvGrpSpPr>
          <p:nvPr/>
        </p:nvGrpSpPr>
        <p:grpSpPr bwMode="auto">
          <a:xfrm>
            <a:off x="5486400" y="228600"/>
            <a:ext cx="3429000" cy="6400800"/>
            <a:chOff x="0" y="0"/>
            <a:chExt cx="2160" cy="4032"/>
          </a:xfrm>
        </p:grpSpPr>
        <p:sp>
          <p:nvSpPr>
            <p:cNvPr id="32774" name="流程图: 终止 65540"/>
            <p:cNvSpPr>
              <a:spLocks noChangeArrowheads="1"/>
            </p:cNvSpPr>
            <p:nvPr/>
          </p:nvSpPr>
          <p:spPr bwMode="auto">
            <a:xfrm>
              <a:off x="768" y="0"/>
              <a:ext cx="624" cy="192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开始</a:t>
              </a:r>
              <a:endParaRPr lang="zh-CN" altLang="en-US" sz="20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775" name="矩形 65541"/>
            <p:cNvSpPr>
              <a:spLocks noChangeArrowheads="1"/>
            </p:cNvSpPr>
            <p:nvPr/>
          </p:nvSpPr>
          <p:spPr bwMode="auto">
            <a:xfrm>
              <a:off x="240" y="384"/>
              <a:ext cx="172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初始化：置指针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E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SI&lt;=0;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             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E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CX&lt;=计数初值</a:t>
              </a:r>
            </a:p>
          </p:txBody>
        </p:sp>
        <p:sp>
          <p:nvSpPr>
            <p:cNvPr id="32776" name="矩形 65542"/>
            <p:cNvSpPr>
              <a:spLocks noChangeArrowheads="1"/>
            </p:cNvSpPr>
            <p:nvPr/>
          </p:nvSpPr>
          <p:spPr bwMode="auto">
            <a:xfrm>
              <a:off x="624" y="912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BL&lt;=逻辑尺</a:t>
              </a:r>
            </a:p>
          </p:txBody>
        </p:sp>
        <p:sp>
          <p:nvSpPr>
            <p:cNvPr id="32777" name="矩形 65543"/>
            <p:cNvSpPr>
              <a:spLocks noChangeArrowheads="1"/>
            </p:cNvSpPr>
            <p:nvPr/>
          </p:nvSpPr>
          <p:spPr bwMode="auto">
            <a:xfrm>
              <a:off x="480" y="1392"/>
              <a:ext cx="12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BL</a:t>
              </a:r>
              <a:r>
                <a:rPr lang="zh-CN" altLang="en-US" sz="2000">
                  <a:latin typeface="Times New Roman" panose="02020603050405020304" pitchFamily="18" charset="0"/>
                </a:rPr>
                <a:t>右移一位到</a:t>
              </a:r>
              <a:r>
                <a:rPr lang="en-US" altLang="zh-CN" sz="2000">
                  <a:latin typeface="Times New Roman" panose="02020603050405020304" pitchFamily="18" charset="0"/>
                </a:rPr>
                <a:t>CF</a:t>
              </a:r>
            </a:p>
          </p:txBody>
        </p:sp>
        <p:sp>
          <p:nvSpPr>
            <p:cNvPr id="32778" name="流程图: 决策 65544"/>
            <p:cNvSpPr>
              <a:spLocks noChangeArrowheads="1"/>
            </p:cNvSpPr>
            <p:nvPr/>
          </p:nvSpPr>
          <p:spPr bwMode="auto">
            <a:xfrm>
              <a:off x="624" y="1680"/>
              <a:ext cx="1056" cy="288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CF=</a:t>
              </a:r>
              <a:r>
                <a:rPr lang="zh-CN" altLang="en-US" sz="2000">
                  <a:latin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32779" name="矩形 65545"/>
            <p:cNvSpPr>
              <a:spLocks noChangeArrowheads="1"/>
            </p:cNvSpPr>
            <p:nvPr/>
          </p:nvSpPr>
          <p:spPr bwMode="auto">
            <a:xfrm>
              <a:off x="192" y="2016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r>
                <a:rPr lang="en-US" altLang="zh-CN" sz="1600">
                  <a:latin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Times New Roman" panose="02020603050405020304" pitchFamily="18" charset="0"/>
                </a:rPr>
                <a:t>—Y</a:t>
              </a:r>
              <a:r>
                <a:rPr lang="en-US" altLang="zh-CN" sz="1600">
                  <a:latin typeface="Times New Roman" panose="02020603050405020304" pitchFamily="18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780" name="矩形 65546"/>
            <p:cNvSpPr>
              <a:spLocks noChangeArrowheads="1"/>
            </p:cNvSpPr>
            <p:nvPr/>
          </p:nvSpPr>
          <p:spPr bwMode="auto">
            <a:xfrm>
              <a:off x="1440" y="2016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X</a:t>
              </a:r>
              <a:r>
                <a:rPr lang="en-US" altLang="zh-CN" sz="1600">
                  <a:latin typeface="Times New Roman" panose="02020603050405020304" pitchFamily="18" charset="0"/>
                </a:rPr>
                <a:t>i</a:t>
              </a:r>
              <a:r>
                <a:rPr lang="en-US" altLang="zh-CN" sz="2000">
                  <a:latin typeface="Times New Roman" panose="02020603050405020304" pitchFamily="18" charset="0"/>
                </a:rPr>
                <a:t>+Y</a:t>
              </a:r>
              <a:r>
                <a:rPr lang="en-US" altLang="zh-CN" sz="1600">
                  <a:latin typeface="Times New Roman" panose="02020603050405020304" pitchFamily="18" charset="0"/>
                </a:rPr>
                <a:t>i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32781" name="矩形 65547"/>
            <p:cNvSpPr>
              <a:spLocks noChangeArrowheads="1"/>
            </p:cNvSpPr>
            <p:nvPr/>
          </p:nvSpPr>
          <p:spPr bwMode="auto">
            <a:xfrm>
              <a:off x="864" y="244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Zi&lt;=结果</a:t>
              </a:r>
            </a:p>
          </p:txBody>
        </p:sp>
        <p:sp>
          <p:nvSpPr>
            <p:cNvPr id="32782" name="矩形 65548"/>
            <p:cNvSpPr>
              <a:spLocks noChangeArrowheads="1"/>
            </p:cNvSpPr>
            <p:nvPr/>
          </p:nvSpPr>
          <p:spPr bwMode="auto">
            <a:xfrm>
              <a:off x="288" y="2736"/>
              <a:ext cx="1767" cy="13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latin typeface="Times New Roman" panose="02020603050405020304" pitchFamily="18" charset="0"/>
                </a:rPr>
                <a:t>修改指针：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ESI&lt;=(ESI)+1</a:t>
              </a:r>
            </a:p>
          </p:txBody>
        </p:sp>
        <p:sp>
          <p:nvSpPr>
            <p:cNvPr id="32783" name="矩形 65549"/>
            <p:cNvSpPr>
              <a:spLocks noChangeArrowheads="1"/>
            </p:cNvSpPr>
            <p:nvPr/>
          </p:nvSpPr>
          <p:spPr bwMode="auto">
            <a:xfrm>
              <a:off x="288" y="3024"/>
              <a:ext cx="1767" cy="1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ECX&lt;= (ECX)-1</a:t>
              </a:r>
            </a:p>
          </p:txBody>
        </p:sp>
        <p:sp>
          <p:nvSpPr>
            <p:cNvPr id="32784" name="流程图: 决策 65550"/>
            <p:cNvSpPr>
              <a:spLocks noChangeArrowheads="1"/>
            </p:cNvSpPr>
            <p:nvPr/>
          </p:nvSpPr>
          <p:spPr bwMode="auto">
            <a:xfrm>
              <a:off x="720" y="3312"/>
              <a:ext cx="1056" cy="38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(ECX)=0?</a:t>
              </a:r>
            </a:p>
          </p:txBody>
        </p:sp>
        <p:sp>
          <p:nvSpPr>
            <p:cNvPr id="32785" name="流程图: 终止 65551"/>
            <p:cNvSpPr>
              <a:spLocks noChangeArrowheads="1"/>
            </p:cNvSpPr>
            <p:nvPr/>
          </p:nvSpPr>
          <p:spPr bwMode="auto">
            <a:xfrm>
              <a:off x="912" y="3840"/>
              <a:ext cx="624" cy="192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结束</a:t>
              </a:r>
            </a:p>
          </p:txBody>
        </p:sp>
        <p:sp>
          <p:nvSpPr>
            <p:cNvPr id="32786" name="直接连接符 65552"/>
            <p:cNvSpPr>
              <a:spLocks noChangeShapeType="1"/>
            </p:cNvSpPr>
            <p:nvPr/>
          </p:nvSpPr>
          <p:spPr bwMode="auto">
            <a:xfrm>
              <a:off x="1056" y="19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7" name="直接连接符 65553"/>
            <p:cNvSpPr>
              <a:spLocks noChangeShapeType="1"/>
            </p:cNvSpPr>
            <p:nvPr/>
          </p:nvSpPr>
          <p:spPr bwMode="auto">
            <a:xfrm>
              <a:off x="1056" y="8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直接连接符 65554"/>
            <p:cNvSpPr>
              <a:spLocks noChangeShapeType="1"/>
            </p:cNvSpPr>
            <p:nvPr/>
          </p:nvSpPr>
          <p:spPr bwMode="auto">
            <a:xfrm>
              <a:off x="1056" y="11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直接连接符 65555"/>
            <p:cNvSpPr>
              <a:spLocks noChangeShapeType="1"/>
            </p:cNvSpPr>
            <p:nvPr/>
          </p:nvSpPr>
          <p:spPr bwMode="auto">
            <a:xfrm>
              <a:off x="1152" y="15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0" name="直接连接符 65556"/>
            <p:cNvSpPr>
              <a:spLocks noChangeShapeType="1"/>
            </p:cNvSpPr>
            <p:nvPr/>
          </p:nvSpPr>
          <p:spPr bwMode="auto">
            <a:xfrm flipH="1">
              <a:off x="528" y="182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1" name="直接连接符 65557"/>
            <p:cNvSpPr>
              <a:spLocks noChangeShapeType="1"/>
            </p:cNvSpPr>
            <p:nvPr/>
          </p:nvSpPr>
          <p:spPr bwMode="auto">
            <a:xfrm>
              <a:off x="528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直接连接符 65558"/>
            <p:cNvSpPr>
              <a:spLocks noChangeShapeType="1"/>
            </p:cNvSpPr>
            <p:nvPr/>
          </p:nvSpPr>
          <p:spPr bwMode="auto">
            <a:xfrm>
              <a:off x="1632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直接连接符 65559"/>
            <p:cNvSpPr>
              <a:spLocks noChangeShapeType="1"/>
            </p:cNvSpPr>
            <p:nvPr/>
          </p:nvSpPr>
          <p:spPr bwMode="auto">
            <a:xfrm>
              <a:off x="1824" y="182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4" name="直接连接符 65560"/>
            <p:cNvSpPr>
              <a:spLocks noChangeShapeType="1"/>
            </p:cNvSpPr>
            <p:nvPr/>
          </p:nvSpPr>
          <p:spPr bwMode="auto">
            <a:xfrm>
              <a:off x="528" y="22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5" name="直接连接符 65561"/>
            <p:cNvSpPr>
              <a:spLocks noChangeShapeType="1"/>
            </p:cNvSpPr>
            <p:nvPr/>
          </p:nvSpPr>
          <p:spPr bwMode="auto">
            <a:xfrm>
              <a:off x="528" y="23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6" name="直接连接符 65562"/>
            <p:cNvSpPr>
              <a:spLocks noChangeShapeType="1"/>
            </p:cNvSpPr>
            <p:nvPr/>
          </p:nvSpPr>
          <p:spPr bwMode="auto">
            <a:xfrm flipV="1">
              <a:off x="1824" y="2208"/>
              <a:ext cx="2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7" name="直接连接符 65563"/>
            <p:cNvSpPr>
              <a:spLocks noChangeShapeType="1"/>
            </p:cNvSpPr>
            <p:nvPr/>
          </p:nvSpPr>
          <p:spPr bwMode="auto">
            <a:xfrm>
              <a:off x="1200" y="23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8" name="直接连接符 65564"/>
            <p:cNvSpPr>
              <a:spLocks noChangeShapeType="1"/>
            </p:cNvSpPr>
            <p:nvPr/>
          </p:nvSpPr>
          <p:spPr bwMode="auto">
            <a:xfrm>
              <a:off x="1200" y="2928"/>
              <a:ext cx="25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直接连接符 65565"/>
            <p:cNvSpPr>
              <a:spLocks noChangeShapeType="1"/>
            </p:cNvSpPr>
            <p:nvPr/>
          </p:nvSpPr>
          <p:spPr bwMode="auto">
            <a:xfrm>
              <a:off x="1248" y="321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直接连接符 65566"/>
            <p:cNvSpPr>
              <a:spLocks noChangeShapeType="1"/>
            </p:cNvSpPr>
            <p:nvPr/>
          </p:nvSpPr>
          <p:spPr bwMode="auto">
            <a:xfrm>
              <a:off x="1248" y="369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直接连接符 65567"/>
            <p:cNvSpPr>
              <a:spLocks noChangeShapeType="1"/>
            </p:cNvSpPr>
            <p:nvPr/>
          </p:nvSpPr>
          <p:spPr bwMode="auto">
            <a:xfrm flipH="1">
              <a:off x="0" y="35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直接连接符 65568"/>
            <p:cNvSpPr>
              <a:spLocks noChangeShapeType="1"/>
            </p:cNvSpPr>
            <p:nvPr/>
          </p:nvSpPr>
          <p:spPr bwMode="auto">
            <a:xfrm flipV="1">
              <a:off x="0" y="1248"/>
              <a:ext cx="0" cy="2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直接连接符 65569"/>
            <p:cNvSpPr>
              <a:spLocks noChangeShapeType="1"/>
            </p:cNvSpPr>
            <p:nvPr/>
          </p:nvSpPr>
          <p:spPr bwMode="auto">
            <a:xfrm>
              <a:off x="0" y="124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文本框 65570"/>
            <p:cNvSpPr txBox="1">
              <a:spLocks noChangeArrowheads="1"/>
            </p:cNvSpPr>
            <p:nvPr/>
          </p:nvSpPr>
          <p:spPr bwMode="auto">
            <a:xfrm>
              <a:off x="288" y="1632"/>
              <a:ext cx="5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32805" name="文本框 65571"/>
            <p:cNvSpPr txBox="1">
              <a:spLocks noChangeArrowheads="1"/>
            </p:cNvSpPr>
            <p:nvPr/>
          </p:nvSpPr>
          <p:spPr bwMode="auto">
            <a:xfrm>
              <a:off x="1632" y="1632"/>
              <a:ext cx="3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=0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2806" name="文本框 65572"/>
            <p:cNvSpPr txBox="1">
              <a:spLocks noChangeArrowheads="1"/>
            </p:cNvSpPr>
            <p:nvPr/>
          </p:nvSpPr>
          <p:spPr bwMode="auto">
            <a:xfrm>
              <a:off x="528" y="331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2807" name="文本框 65573"/>
            <p:cNvSpPr txBox="1">
              <a:spLocks noChangeArrowheads="1"/>
            </p:cNvSpPr>
            <p:nvPr/>
          </p:nvSpPr>
          <p:spPr bwMode="auto">
            <a:xfrm>
              <a:off x="1344" y="3648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2808" name="直接连接符 65574"/>
            <p:cNvSpPr>
              <a:spLocks noChangeShapeType="1"/>
            </p:cNvSpPr>
            <p:nvPr/>
          </p:nvSpPr>
          <p:spPr bwMode="auto">
            <a:xfrm>
              <a:off x="1200" y="2640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直接连接符 65575"/>
            <p:cNvSpPr>
              <a:spLocks noChangeShapeType="1"/>
            </p:cNvSpPr>
            <p:nvPr/>
          </p:nvSpPr>
          <p:spPr bwMode="auto">
            <a:xfrm>
              <a:off x="1200" y="2640"/>
              <a:ext cx="0" cy="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3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5442F6-9485-452F-AC0A-63BD64C4B5E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940758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矩形 66562"/>
          <p:cNvSpPr>
            <a:spLocks noChangeArrowheads="1"/>
          </p:cNvSpPr>
          <p:nvPr/>
        </p:nvSpPr>
        <p:spPr bwMode="auto">
          <a:xfrm>
            <a:off x="15200" y="0"/>
            <a:ext cx="5348888" cy="3477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X  DB 0A2H,7CH,34H,9FH,0F4H,10H,39H,5BH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Y  DB 14H,05BH,28H,7AH,0EH,13H,46H,2CH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LEN        EQU $ -Y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Z     DB  LEN DUP(?)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LOGR     DB  10011010B;</a:t>
            </a:r>
            <a:r>
              <a:rPr lang="zh-CN" altLang="en-US" sz="2000" dirty="0">
                <a:latin typeface="Times New Roman" panose="02020603050405020304" pitchFamily="18" charset="0"/>
              </a:rPr>
              <a:t>设置标志</a:t>
            </a:r>
            <a:r>
              <a:rPr lang="en-US" altLang="zh-CN" sz="2000" dirty="0">
                <a:latin typeface="Times New Roman" panose="02020603050405020304" pitchFamily="18" charset="0"/>
              </a:rPr>
              <a:t>0(+)</a:t>
            </a:r>
            <a:r>
              <a:rPr lang="zh-CN" altLang="en-US" sz="2000" dirty="0">
                <a:latin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</a:rPr>
              <a:t>1(-)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MAIN 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MOV ECX,LEN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初始化计数器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MOV ESI,0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初始化指针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MOV BL,LOGR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初始化逻辑尺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82C3BB-A5E4-4F1F-ABFE-E981DE432B6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25321" y="30997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chemeClr val="hlink"/>
                </a:solidFill>
              </a:rPr>
              <a:t>LOP:   MOV  AL,X[ESI]       </a:t>
            </a:r>
          </a:p>
          <a:p>
            <a:r>
              <a:rPr lang="en-US" altLang="zh-CN" sz="2000" dirty="0">
                <a:solidFill>
                  <a:schemeClr val="hlink"/>
                </a:solidFill>
              </a:rPr>
              <a:t>            SHR   BL,1          ;</a:t>
            </a:r>
            <a:r>
              <a:rPr lang="zh-CN" altLang="en-US" sz="2000" dirty="0">
                <a:solidFill>
                  <a:schemeClr val="hlink"/>
                </a:solidFill>
              </a:rPr>
              <a:t>标志位送</a:t>
            </a:r>
            <a:r>
              <a:rPr lang="en-US" altLang="zh-CN" sz="2000" dirty="0">
                <a:solidFill>
                  <a:schemeClr val="hlink"/>
                </a:solidFill>
              </a:rPr>
              <a:t>CF</a:t>
            </a:r>
          </a:p>
          <a:p>
            <a:r>
              <a:rPr lang="en-US" altLang="zh-CN" sz="2000" dirty="0">
                <a:solidFill>
                  <a:schemeClr val="hlink"/>
                </a:solidFill>
              </a:rPr>
              <a:t>            JC       SUB1       ;</a:t>
            </a:r>
            <a:r>
              <a:rPr lang="zh-CN" altLang="en-US" sz="2000" dirty="0">
                <a:solidFill>
                  <a:schemeClr val="hlink"/>
                </a:solidFill>
              </a:rPr>
              <a:t>为</a:t>
            </a:r>
            <a:r>
              <a:rPr lang="en-US" altLang="zh-CN" sz="2000" dirty="0">
                <a:solidFill>
                  <a:schemeClr val="hlink"/>
                </a:solidFill>
              </a:rPr>
              <a:t>1</a:t>
            </a:r>
            <a:r>
              <a:rPr lang="zh-CN" altLang="en-US" sz="2000" dirty="0">
                <a:solidFill>
                  <a:schemeClr val="hlink"/>
                </a:solidFill>
              </a:rPr>
              <a:t>，转做减法</a:t>
            </a:r>
          </a:p>
          <a:p>
            <a:r>
              <a:rPr lang="zh-CN" altLang="en-US" sz="2000" dirty="0">
                <a:solidFill>
                  <a:schemeClr val="hlink"/>
                </a:solidFill>
              </a:rPr>
              <a:t>            </a:t>
            </a:r>
            <a:r>
              <a:rPr lang="en-US" altLang="zh-CN" sz="2000" dirty="0">
                <a:solidFill>
                  <a:schemeClr val="hlink"/>
                </a:solidFill>
              </a:rPr>
              <a:t>ADD   AL,Y[ESI]  ;</a:t>
            </a:r>
            <a:r>
              <a:rPr lang="zh-CN" altLang="en-US" sz="2000" dirty="0">
                <a:solidFill>
                  <a:schemeClr val="hlink"/>
                </a:solidFill>
              </a:rPr>
              <a:t>为</a:t>
            </a:r>
            <a:r>
              <a:rPr lang="en-US" altLang="zh-CN" sz="2000" dirty="0">
                <a:solidFill>
                  <a:schemeClr val="hlink"/>
                </a:solidFill>
              </a:rPr>
              <a:t>0</a:t>
            </a:r>
            <a:r>
              <a:rPr lang="zh-CN" altLang="en-US" sz="2000" dirty="0">
                <a:solidFill>
                  <a:schemeClr val="hlink"/>
                </a:solidFill>
              </a:rPr>
              <a:t>，做加法</a:t>
            </a:r>
          </a:p>
          <a:p>
            <a:r>
              <a:rPr lang="zh-CN" altLang="en-US" sz="2000" dirty="0">
                <a:solidFill>
                  <a:schemeClr val="hlink"/>
                </a:solidFill>
              </a:rPr>
              <a:t>            </a:t>
            </a:r>
            <a:r>
              <a:rPr lang="en-US" altLang="zh-CN" sz="2000" dirty="0">
                <a:solidFill>
                  <a:schemeClr val="hlink"/>
                </a:solidFill>
              </a:rPr>
              <a:t>JMP     RES</a:t>
            </a:r>
          </a:p>
          <a:p>
            <a:r>
              <a:rPr lang="en-US" altLang="zh-CN" sz="2000" dirty="0">
                <a:solidFill>
                  <a:schemeClr val="hlink"/>
                </a:solidFill>
              </a:rPr>
              <a:t>SUB1:  SUB    AL,Y[ESI]</a:t>
            </a:r>
          </a:p>
          <a:p>
            <a:pPr lvl="0"/>
            <a:r>
              <a:rPr lang="en-US" altLang="zh-CN" sz="2000" dirty="0">
                <a:solidFill>
                  <a:srgbClr val="FF0000"/>
                </a:solidFill>
              </a:rPr>
              <a:t>RES:    MOV   Z[ESI],AL </a:t>
            </a:r>
            <a:r>
              <a:rPr lang="zh-CN" altLang="en-US" sz="2000" dirty="0">
                <a:solidFill>
                  <a:srgbClr val="FF0000"/>
                </a:solidFill>
              </a:rPr>
              <a:t>；存结果</a:t>
            </a:r>
          </a:p>
          <a:p>
            <a:pPr lvl="0"/>
            <a:r>
              <a:rPr lang="zh-CN" altLang="en-US" sz="2000" dirty="0">
                <a:solidFill>
                  <a:srgbClr val="FF0000"/>
                </a:solidFill>
              </a:rPr>
              <a:t>             </a:t>
            </a:r>
            <a:r>
              <a:rPr lang="en-US" altLang="zh-CN" sz="2000" dirty="0">
                <a:solidFill>
                  <a:srgbClr val="FF0000"/>
                </a:solidFill>
              </a:rPr>
              <a:t>INC     ESI            </a:t>
            </a:r>
            <a:r>
              <a:rPr lang="zh-CN" altLang="en-US" sz="2000" dirty="0">
                <a:solidFill>
                  <a:srgbClr val="FF0000"/>
                </a:solidFill>
              </a:rPr>
              <a:t>；修改指针</a:t>
            </a:r>
          </a:p>
          <a:p>
            <a:pPr lvl="0"/>
            <a:r>
              <a:rPr lang="zh-CN" altLang="en-US" sz="2000" dirty="0">
                <a:solidFill>
                  <a:srgbClr val="FF0000"/>
                </a:solidFill>
              </a:rPr>
              <a:t>             </a:t>
            </a:r>
            <a:r>
              <a:rPr lang="en-US" altLang="zh-CN" sz="2000" dirty="0">
                <a:solidFill>
                  <a:srgbClr val="FF0000"/>
                </a:solidFill>
              </a:rPr>
              <a:t>LOOP   LOP</a:t>
            </a:r>
          </a:p>
          <a:p>
            <a:pPr lvl="0"/>
            <a:r>
              <a:rPr lang="en-US" altLang="zh-CN" sz="2000" dirty="0">
                <a:solidFill>
                  <a:srgbClr val="0000FF"/>
                </a:solidFill>
              </a:rPr>
              <a:t>             INVOKE  </a:t>
            </a:r>
            <a:r>
              <a:rPr lang="en-US" altLang="zh-CN" sz="2000" dirty="0" err="1">
                <a:solidFill>
                  <a:srgbClr val="0000FF"/>
                </a:solidFill>
              </a:rPr>
              <a:t>ExitProcess</a:t>
            </a:r>
            <a:r>
              <a:rPr lang="en-US" altLang="zh-CN" sz="2000" dirty="0">
                <a:solidFill>
                  <a:srgbClr val="0000FF"/>
                </a:solidFill>
              </a:rPr>
              <a:t>, 0</a:t>
            </a:r>
            <a:r>
              <a:rPr lang="zh-CN" altLang="en-US" sz="2000" dirty="0">
                <a:solidFill>
                  <a:srgbClr val="0000FF"/>
                </a:solidFill>
              </a:rPr>
              <a:t>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0"/>
            <a:r>
              <a:rPr lang="en-US" altLang="zh-CN" sz="2000" dirty="0">
                <a:solidFill>
                  <a:srgbClr val="0033CC"/>
                </a:solidFill>
              </a:rPr>
              <a:t>MAIN  ENDP</a:t>
            </a:r>
          </a:p>
          <a:p>
            <a:pPr lvl="0"/>
            <a:r>
              <a:rPr lang="en-US" altLang="zh-CN" sz="2000" dirty="0">
                <a:solidFill>
                  <a:srgbClr val="0033CC"/>
                </a:solidFill>
              </a:rPr>
              <a:t>            END   MAIN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362736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文本框 68610"/>
          <p:cNvSpPr txBox="1">
            <a:spLocks noChangeArrowheads="1"/>
          </p:cNvSpPr>
          <p:nvPr/>
        </p:nvSpPr>
        <p:spPr bwMode="auto">
          <a:xfrm>
            <a:off x="183224" y="243870"/>
            <a:ext cx="484597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编写一程序，将字单元VARW 中含1的个数</a:t>
            </a:r>
            <a:r>
              <a:rPr lang="zh-CN" altLang="en-US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(含1的个数是指用二进制表示时,有多少个1)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统计出来，存入CONT单元中。</a:t>
            </a:r>
          </a:p>
        </p:txBody>
      </p:sp>
      <p:sp>
        <p:nvSpPr>
          <p:cNvPr id="68612" name="文本框 68611"/>
          <p:cNvSpPr txBox="1">
            <a:spLocks noChangeArrowheads="1"/>
          </p:cNvSpPr>
          <p:nvPr/>
        </p:nvSpPr>
        <p:spPr bwMode="auto">
          <a:xfrm>
            <a:off x="266701" y="1870004"/>
            <a:ext cx="4343400" cy="249299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通过将字单元各位逐位移入最高位来判断。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为了减少循环次数，循环中加上了判断各位是否全为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，这样可使低位为全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时的循环次数减少。</a:t>
            </a:r>
          </a:p>
        </p:txBody>
      </p:sp>
      <p:grpSp>
        <p:nvGrpSpPr>
          <p:cNvPr id="68613" name="组合 68612"/>
          <p:cNvGrpSpPr>
            <a:grpSpLocks/>
          </p:cNvGrpSpPr>
          <p:nvPr/>
        </p:nvGrpSpPr>
        <p:grpSpPr bwMode="auto">
          <a:xfrm>
            <a:off x="4953000" y="838200"/>
            <a:ext cx="3124200" cy="6019800"/>
            <a:chOff x="0" y="0"/>
            <a:chExt cx="1968" cy="3792"/>
          </a:xfrm>
        </p:grpSpPr>
        <p:sp>
          <p:nvSpPr>
            <p:cNvPr id="35846" name="流程图: 终止 68613"/>
            <p:cNvSpPr>
              <a:spLocks noChangeArrowheads="1"/>
            </p:cNvSpPr>
            <p:nvPr/>
          </p:nvSpPr>
          <p:spPr bwMode="auto">
            <a:xfrm>
              <a:off x="432" y="0"/>
              <a:ext cx="768" cy="24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开 始</a:t>
              </a:r>
            </a:p>
          </p:txBody>
        </p:sp>
        <p:sp>
          <p:nvSpPr>
            <p:cNvPr id="35847" name="矩形 68614"/>
            <p:cNvSpPr>
              <a:spLocks noChangeArrowheads="1"/>
            </p:cNvSpPr>
            <p:nvPr/>
          </p:nvSpPr>
          <p:spPr bwMode="auto">
            <a:xfrm>
              <a:off x="288" y="336"/>
              <a:ext cx="110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计数器</a:t>
              </a:r>
              <a:r>
                <a:rPr lang="en-US" altLang="zh-CN" sz="2000">
                  <a:latin typeface="Times New Roman" panose="02020603050405020304" pitchFamily="18" charset="0"/>
                </a:rPr>
                <a:t>CL</a:t>
              </a:r>
              <a:r>
                <a:rPr lang="zh-CN" altLang="en-US" sz="2000">
                  <a:latin typeface="Times New Roman" panose="02020603050405020304" pitchFamily="18" charset="0"/>
                </a:rPr>
                <a:t>置</a:t>
              </a:r>
              <a:r>
                <a:rPr lang="en-US" altLang="zh-CN" sz="2000">
                  <a:latin typeface="Times New Roman" panose="02020603050405020304" pitchFamily="18" charset="0"/>
                </a:rPr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AX&lt;= (VARW)</a:t>
              </a:r>
            </a:p>
          </p:txBody>
        </p:sp>
        <p:sp>
          <p:nvSpPr>
            <p:cNvPr id="35848" name="流程图: 决策 68615"/>
            <p:cNvSpPr>
              <a:spLocks noChangeArrowheads="1"/>
            </p:cNvSpPr>
            <p:nvPr/>
          </p:nvSpPr>
          <p:spPr bwMode="auto">
            <a:xfrm>
              <a:off x="384" y="864"/>
              <a:ext cx="960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(AX)=0?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5849" name="矩形 68616"/>
            <p:cNvSpPr>
              <a:spLocks noChangeArrowheads="1"/>
            </p:cNvSpPr>
            <p:nvPr/>
          </p:nvSpPr>
          <p:spPr bwMode="auto">
            <a:xfrm>
              <a:off x="288" y="2016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计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r>
                <a:rPr lang="zh-CN" altLang="en-US" sz="2000">
                  <a:latin typeface="Times New Roman" panose="02020603050405020304" pitchFamily="18" charset="0"/>
                </a:rPr>
                <a:t>的个数：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CL&lt;= (CL)+1</a:t>
              </a:r>
            </a:p>
          </p:txBody>
        </p:sp>
        <p:sp>
          <p:nvSpPr>
            <p:cNvPr id="35850" name="矩形 68617"/>
            <p:cNvSpPr>
              <a:spLocks noChangeArrowheads="1"/>
            </p:cNvSpPr>
            <p:nvPr/>
          </p:nvSpPr>
          <p:spPr bwMode="auto">
            <a:xfrm>
              <a:off x="336" y="2688"/>
              <a:ext cx="115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AX左移一位</a:t>
              </a:r>
            </a:p>
          </p:txBody>
        </p:sp>
        <p:sp>
          <p:nvSpPr>
            <p:cNvPr id="35851" name="矩形 68618"/>
            <p:cNvSpPr>
              <a:spLocks noChangeArrowheads="1"/>
            </p:cNvSpPr>
            <p:nvPr/>
          </p:nvSpPr>
          <p:spPr bwMode="auto">
            <a:xfrm>
              <a:off x="0" y="3120"/>
              <a:ext cx="172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存结果</a:t>
              </a:r>
              <a:r>
                <a:rPr lang="en-US" altLang="zh-CN" sz="2000">
                  <a:latin typeface="Times New Roman" panose="02020603050405020304" pitchFamily="18" charset="0"/>
                </a:rPr>
                <a:t>:CUNT&lt;= (CL)</a:t>
              </a:r>
            </a:p>
          </p:txBody>
        </p:sp>
        <p:sp>
          <p:nvSpPr>
            <p:cNvPr id="35852" name="流程图: 终止 68619"/>
            <p:cNvSpPr>
              <a:spLocks noChangeArrowheads="1"/>
            </p:cNvSpPr>
            <p:nvPr/>
          </p:nvSpPr>
          <p:spPr bwMode="auto">
            <a:xfrm>
              <a:off x="528" y="3552"/>
              <a:ext cx="768" cy="240"/>
            </a:xfrm>
            <a:prstGeom prst="flowChartTermina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结 束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5853" name="直接连接符 68620"/>
            <p:cNvSpPr>
              <a:spLocks noChangeShapeType="1"/>
            </p:cNvSpPr>
            <p:nvPr/>
          </p:nvSpPr>
          <p:spPr bwMode="auto">
            <a:xfrm>
              <a:off x="816" y="2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直接连接符 68621"/>
            <p:cNvSpPr>
              <a:spLocks noChangeShapeType="1"/>
            </p:cNvSpPr>
            <p:nvPr/>
          </p:nvSpPr>
          <p:spPr bwMode="auto">
            <a:xfrm>
              <a:off x="864" y="72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流程图: 决策 68622"/>
            <p:cNvSpPr>
              <a:spLocks noChangeArrowheads="1"/>
            </p:cNvSpPr>
            <p:nvPr/>
          </p:nvSpPr>
          <p:spPr bwMode="auto">
            <a:xfrm>
              <a:off x="336" y="1488"/>
              <a:ext cx="1104" cy="432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(AX)</a:t>
              </a:r>
              <a:r>
                <a:rPr lang="en-US" altLang="zh-CN" sz="1400">
                  <a:latin typeface="Times New Roman" panose="02020603050405020304" pitchFamily="18" charset="0"/>
                </a:rPr>
                <a:t>15</a:t>
              </a:r>
              <a:r>
                <a:rPr lang="en-US" altLang="zh-CN" sz="2000">
                  <a:latin typeface="Times New Roman" panose="02020603050405020304" pitchFamily="18" charset="0"/>
                </a:rPr>
                <a:t>=1?</a:t>
              </a:r>
            </a:p>
          </p:txBody>
        </p:sp>
        <p:sp>
          <p:nvSpPr>
            <p:cNvPr id="35856" name="直接连接符 68623"/>
            <p:cNvSpPr>
              <a:spLocks noChangeShapeType="1"/>
            </p:cNvSpPr>
            <p:nvPr/>
          </p:nvSpPr>
          <p:spPr bwMode="auto">
            <a:xfrm>
              <a:off x="864" y="12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直接连接符 68624"/>
            <p:cNvSpPr>
              <a:spLocks noChangeShapeType="1"/>
            </p:cNvSpPr>
            <p:nvPr/>
          </p:nvSpPr>
          <p:spPr bwMode="auto">
            <a:xfrm>
              <a:off x="912" y="192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8" name="直接连接符 68625"/>
            <p:cNvSpPr>
              <a:spLocks noChangeShapeType="1"/>
            </p:cNvSpPr>
            <p:nvPr/>
          </p:nvSpPr>
          <p:spPr bwMode="auto">
            <a:xfrm>
              <a:off x="912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直接连接符 68626"/>
            <p:cNvSpPr>
              <a:spLocks noChangeShapeType="1"/>
            </p:cNvSpPr>
            <p:nvPr/>
          </p:nvSpPr>
          <p:spPr bwMode="auto">
            <a:xfrm>
              <a:off x="91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0" name="直接连接符 68627"/>
            <p:cNvSpPr>
              <a:spLocks noChangeShapeType="1"/>
            </p:cNvSpPr>
            <p:nvPr/>
          </p:nvSpPr>
          <p:spPr bwMode="auto">
            <a:xfrm>
              <a:off x="1344" y="11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1" name="直接连接符 68628"/>
            <p:cNvSpPr>
              <a:spLocks noChangeShapeType="1"/>
            </p:cNvSpPr>
            <p:nvPr/>
          </p:nvSpPr>
          <p:spPr bwMode="auto">
            <a:xfrm>
              <a:off x="1968" y="110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直接连接符 68629"/>
            <p:cNvSpPr>
              <a:spLocks noChangeShapeType="1"/>
            </p:cNvSpPr>
            <p:nvPr/>
          </p:nvSpPr>
          <p:spPr bwMode="auto">
            <a:xfrm flipH="1">
              <a:off x="912" y="297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3" name="直接连接符 68630"/>
            <p:cNvSpPr>
              <a:spLocks noChangeShapeType="1"/>
            </p:cNvSpPr>
            <p:nvPr/>
          </p:nvSpPr>
          <p:spPr bwMode="auto">
            <a:xfrm>
              <a:off x="912" y="297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4" name="直接连接符 68631"/>
            <p:cNvSpPr>
              <a:spLocks noChangeShapeType="1"/>
            </p:cNvSpPr>
            <p:nvPr/>
          </p:nvSpPr>
          <p:spPr bwMode="auto">
            <a:xfrm flipH="1">
              <a:off x="144" y="17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5" name="直接连接符 68632"/>
            <p:cNvSpPr>
              <a:spLocks noChangeShapeType="1"/>
            </p:cNvSpPr>
            <p:nvPr/>
          </p:nvSpPr>
          <p:spPr bwMode="auto">
            <a:xfrm>
              <a:off x="144" y="172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直接连接符 68633"/>
            <p:cNvSpPr>
              <a:spLocks noChangeShapeType="1"/>
            </p:cNvSpPr>
            <p:nvPr/>
          </p:nvSpPr>
          <p:spPr bwMode="auto">
            <a:xfrm>
              <a:off x="144" y="24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直接连接符 68634"/>
            <p:cNvSpPr>
              <a:spLocks noChangeShapeType="1"/>
            </p:cNvSpPr>
            <p:nvPr/>
          </p:nvSpPr>
          <p:spPr bwMode="auto">
            <a:xfrm>
              <a:off x="864" y="292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8" name="直接连接符 68635"/>
            <p:cNvSpPr>
              <a:spLocks noChangeShapeType="1"/>
            </p:cNvSpPr>
            <p:nvPr/>
          </p:nvSpPr>
          <p:spPr bwMode="auto">
            <a:xfrm flipH="1">
              <a:off x="0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9" name="直接连接符 68636"/>
            <p:cNvSpPr>
              <a:spLocks noChangeShapeType="1"/>
            </p:cNvSpPr>
            <p:nvPr/>
          </p:nvSpPr>
          <p:spPr bwMode="auto">
            <a:xfrm flipV="1">
              <a:off x="0" y="816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0" name="直接连接符 68637"/>
            <p:cNvSpPr>
              <a:spLocks noChangeShapeType="1"/>
            </p:cNvSpPr>
            <p:nvPr/>
          </p:nvSpPr>
          <p:spPr bwMode="auto">
            <a:xfrm>
              <a:off x="0" y="8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1" name="文本框 68638"/>
            <p:cNvSpPr txBox="1">
              <a:spLocks noChangeArrowheads="1"/>
            </p:cNvSpPr>
            <p:nvPr/>
          </p:nvSpPr>
          <p:spPr bwMode="auto">
            <a:xfrm>
              <a:off x="1344" y="864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5872" name="文本框 68639"/>
            <p:cNvSpPr txBox="1">
              <a:spLocks noChangeArrowheads="1"/>
            </p:cNvSpPr>
            <p:nvPr/>
          </p:nvSpPr>
          <p:spPr bwMode="auto">
            <a:xfrm>
              <a:off x="1008" y="1296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873" name="文本框 68640"/>
            <p:cNvSpPr txBox="1">
              <a:spLocks noChangeArrowheads="1"/>
            </p:cNvSpPr>
            <p:nvPr/>
          </p:nvSpPr>
          <p:spPr bwMode="auto">
            <a:xfrm>
              <a:off x="144" y="148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874" name="文本框 68641"/>
            <p:cNvSpPr txBox="1">
              <a:spLocks noChangeArrowheads="1"/>
            </p:cNvSpPr>
            <p:nvPr/>
          </p:nvSpPr>
          <p:spPr bwMode="auto">
            <a:xfrm>
              <a:off x="1104" y="182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5845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73A8FC-461B-4792-9E3E-ADE495E5DCE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31219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686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文本框 69633"/>
          <p:cNvSpPr txBox="1">
            <a:spLocks noChangeArrowheads="1"/>
          </p:cNvSpPr>
          <p:nvPr/>
        </p:nvSpPr>
        <p:spPr bwMode="auto">
          <a:xfrm>
            <a:off x="323528" y="116632"/>
            <a:ext cx="7848600" cy="6678751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.386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.MODEL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flat,stdcall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ExitProcess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PROTO,dwExitCode:DWORD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.DATA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VARW    DW   1101010010001000B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CONT      DB   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.CODE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MAIN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	MOV  CL,0          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初始值为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0,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统计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的个数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</a:rPr>
              <a:t>	MOV  AX,VARW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LOP:   	TEST AX,0FFFFH  ;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测试（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AX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）是否为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JZ   END0                  ;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，循环结束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JNS  SHIFT               ;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判最高位，为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则转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SHIFT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INC  CL                    ;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最高位为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，计数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SHIFT: SHL AX,1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JMP LOP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END0:   MOV   CONT,CL ;</a:t>
            </a:r>
            <a:r>
              <a:rPr lang="zh-CN" altLang="en-US" sz="2000" dirty="0">
                <a:solidFill>
                  <a:schemeClr val="hlink"/>
                </a:solidFill>
                <a:latin typeface="Times New Roman" panose="02020603050405020304" pitchFamily="18" charset="0"/>
              </a:rPr>
              <a:t>存结果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en-US" altLang="zh-CN" sz="20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INVOKE  </a:t>
            </a:r>
            <a:r>
              <a:rPr lang="en-US" altLang="zh-CN" sz="2000" dirty="0" err="1">
                <a:solidFill>
                  <a:srgbClr val="0000FF"/>
                </a:solidFill>
              </a:rPr>
              <a:t>ExitProcess</a:t>
            </a:r>
            <a:r>
              <a:rPr lang="en-US" altLang="zh-CN" sz="2000" dirty="0">
                <a:solidFill>
                  <a:srgbClr val="0000FF"/>
                </a:solidFill>
              </a:rPr>
              <a:t>, 0</a:t>
            </a:r>
            <a:r>
              <a:rPr lang="zh-CN" altLang="en-US" sz="2000" dirty="0">
                <a:solidFill>
                  <a:srgbClr val="0000FF"/>
                </a:solidFill>
              </a:rPr>
              <a:t> 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lvl="0"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MAIN  	ENDP</a:t>
            </a:r>
          </a:p>
          <a:p>
            <a:pPr lvl="0">
              <a:buNone/>
            </a:pPr>
            <a:r>
              <a:rPr lang="en-US" altLang="zh-CN" sz="2000" dirty="0">
                <a:solidFill>
                  <a:srgbClr val="0033CC"/>
                </a:solidFill>
              </a:rPr>
              <a:t>	END   MAIN</a:t>
            </a:r>
            <a:endParaRPr lang="en-US" altLang="zh-CN" sz="2000" dirty="0">
              <a:solidFill>
                <a:srgbClr val="0000FF"/>
              </a:solidFill>
            </a:endParaRPr>
          </a:p>
        </p:txBody>
      </p:sp>
      <p:sp>
        <p:nvSpPr>
          <p:cNvPr id="3686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C39A65-A6FE-4FF1-9666-B0624BFA0E3F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10589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文本框 12289">
            <a:extLst>
              <a:ext uri="{FF2B5EF4-FFF2-40B4-BE49-F238E27FC236}">
                <a16:creationId xmlns:a16="http://schemas.microsoft.com/office/drawing/2014/main" id="{EA590CE3-16E2-4310-9515-E9B03F5F9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" y="260350"/>
            <a:ext cx="9043988" cy="584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</a:rPr>
              <a:t>5.4 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子程序（子过程）设计示例 </a:t>
            </a:r>
          </a:p>
        </p:txBody>
      </p:sp>
      <p:sp>
        <p:nvSpPr>
          <p:cNvPr id="14339" name="文本框 12290">
            <a:extLst>
              <a:ext uri="{FF2B5EF4-FFF2-40B4-BE49-F238E27FC236}">
                <a16:creationId xmlns:a16="http://schemas.microsoft.com/office/drawing/2014/main" id="{E660DC4E-E52C-4088-A2FA-C25FAB74F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例 </a:t>
            </a:r>
            <a:r>
              <a:rPr lang="zh-CN" altLang="zh-CN" sz="2400">
                <a:latin typeface="Times New Roman" panose="02020603050405020304" pitchFamily="18" charset="0"/>
              </a:rPr>
              <a:t>将两个给定的二进制数</a:t>
            </a:r>
            <a:r>
              <a:rPr lang="en-US" altLang="zh-CN" sz="2400">
                <a:latin typeface="Times New Roman" panose="02020603050405020304" pitchFamily="18" charset="0"/>
              </a:rPr>
              <a:t>(16</a:t>
            </a:r>
            <a:r>
              <a:rPr lang="zh-CN" altLang="zh-CN" sz="2400">
                <a:latin typeface="Times New Roman" panose="02020603050405020304" pitchFamily="18" charset="0"/>
              </a:rPr>
              <a:t>位和</a:t>
            </a:r>
            <a:r>
              <a:rPr lang="en-US" altLang="zh-CN" sz="2400">
                <a:latin typeface="Times New Roman" panose="02020603050405020304" pitchFamily="18" charset="0"/>
              </a:rPr>
              <a:t>32</a:t>
            </a:r>
            <a:r>
              <a:rPr lang="zh-CN" altLang="zh-CN" sz="2400">
                <a:latin typeface="Times New Roman" panose="02020603050405020304" pitchFamily="18" charset="0"/>
              </a:rPr>
              <a:t>位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zh-CN" sz="2400">
                <a:latin typeface="Times New Roman" panose="02020603050405020304" pitchFamily="18" charset="0"/>
              </a:rPr>
              <a:t>转换为</a:t>
            </a:r>
            <a:r>
              <a:rPr lang="en-US" altLang="zh-CN" sz="2400">
                <a:latin typeface="Times New Roman" panose="02020603050405020304" pitchFamily="18" charset="0"/>
              </a:rPr>
              <a:t>ASCII</a:t>
            </a:r>
            <a:r>
              <a:rPr lang="zh-CN" altLang="zh-CN" sz="2400">
                <a:latin typeface="Times New Roman" panose="02020603050405020304" pitchFamily="18" charset="0"/>
              </a:rPr>
              <a:t>码字符串。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292" name="文本框 12291">
            <a:extLst>
              <a:ext uri="{FF2B5EF4-FFF2-40B4-BE49-F238E27FC236}">
                <a16:creationId xmlns:a16="http://schemas.microsoft.com/office/drawing/2014/main" id="{777E246C-66D1-468B-9A9F-01AA6C8FE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810000" cy="11874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主程序提供被转换的数据和转换后的</a:t>
            </a: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码字符串的存储区的首地址</a:t>
            </a:r>
          </a:p>
        </p:txBody>
      </p:sp>
      <p:sp>
        <p:nvSpPr>
          <p:cNvPr id="3077" name="灯片编号占位符 1">
            <a:extLst>
              <a:ext uri="{FF2B5EF4-FFF2-40B4-BE49-F238E27FC236}">
                <a16:creationId xmlns:a16="http://schemas.microsoft.com/office/drawing/2014/main" id="{C97ACBAD-FE49-4B66-898C-FF0E50DCF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A793FE-EE09-4B33-9346-9859ECA4DCF7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14609E8-528B-4015-AC80-DDAD4660E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2327275"/>
            <a:ext cx="3979863" cy="22828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子程序完成二进制数与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码字符串的转换。子程序的入口参量有：被转换的数据、存储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码字符串的首址和转换的位数。无出口参量。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8698DB-5F4D-4F17-9D1E-AC8C5D5B8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18075"/>
            <a:ext cx="3886200" cy="8223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‘0’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latin typeface="Times New Roman" panose="02020603050405020304" pitchFamily="18" charset="0"/>
              </a:rPr>
              <a:t>码为</a:t>
            </a:r>
            <a:r>
              <a:rPr lang="en-US" altLang="zh-CN" sz="2400">
                <a:latin typeface="Times New Roman" panose="02020603050405020304" pitchFamily="18" charset="0"/>
              </a:rPr>
              <a:t>30H</a:t>
            </a:r>
            <a:r>
              <a:rPr lang="zh-CN" altLang="en-US" sz="2400">
                <a:latin typeface="Times New Roman" panose="02020603050405020304" pitchFamily="18" charset="0"/>
              </a:rPr>
              <a:t>，’</a:t>
            </a:r>
            <a:r>
              <a:rPr lang="en-US" altLang="zh-CN" sz="2400">
                <a:latin typeface="Times New Roman" panose="02020603050405020304" pitchFamily="18" charset="0"/>
              </a:rPr>
              <a:t>1’</a:t>
            </a:r>
            <a:r>
              <a:rPr lang="zh-CN" altLang="en-US" sz="2400">
                <a:latin typeface="Times New Roman" panose="02020603050405020304" pitchFamily="18" charset="0"/>
              </a:rPr>
              <a:t>的</a:t>
            </a:r>
            <a:r>
              <a:rPr lang="en-US" altLang="zh-CN" sz="2400"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latin typeface="Times New Roman" panose="02020603050405020304" pitchFamily="18" charset="0"/>
              </a:rPr>
              <a:t>码为</a:t>
            </a:r>
            <a:r>
              <a:rPr lang="en-US" altLang="zh-CN" sz="2400">
                <a:latin typeface="Times New Roman" panose="02020603050405020304" pitchFamily="18" charset="0"/>
              </a:rPr>
              <a:t>31H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39621984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2292" grpId="0" animBg="1"/>
      <p:bldP spid="19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5361">
            <a:extLst>
              <a:ext uri="{FF2B5EF4-FFF2-40B4-BE49-F238E27FC236}">
                <a16:creationId xmlns:a16="http://schemas.microsoft.com/office/drawing/2014/main" id="{93E84238-78C3-4892-AA46-93FAB8651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9050"/>
            <a:ext cx="335280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 用寄存器传递参量</a:t>
            </a:r>
            <a:endParaRPr lang="zh-CN" altLang="en-US" sz="20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DC57CF-5E3E-4298-8DD7-64F648C3D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930275"/>
            <a:ext cx="2276475" cy="581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A81F9B-A07D-4664-9FEE-B8014A1F6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0"/>
            <a:ext cx="3024188" cy="684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A589260-37B3-4F39-8565-4DCFE7238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522288"/>
            <a:ext cx="214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主程序流程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F009F8-038E-452D-9B30-FEA2806C3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0325"/>
            <a:ext cx="19383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子程序流程</a:t>
            </a:r>
          </a:p>
        </p:txBody>
      </p:sp>
    </p:spTree>
    <p:extLst>
      <p:ext uri="{BB962C8B-B14F-4D97-AF65-F5344CB8AC3E}">
        <p14:creationId xmlns:p14="http://schemas.microsoft.com/office/powerpoint/2010/main" val="3778291375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>
            <a:extLst>
              <a:ext uri="{FF2B5EF4-FFF2-40B4-BE49-F238E27FC236}">
                <a16:creationId xmlns:a16="http://schemas.microsoft.com/office/drawing/2014/main" id="{D311FCEA-DEA7-4EA5-8D7D-8BD1615E7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062FB8-9BDE-464C-A7D8-85ECAA0458B5}" type="slidenum">
              <a:rPr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矩形 2">
            <a:extLst>
              <a:ext uri="{FF2B5EF4-FFF2-40B4-BE49-F238E27FC236}">
                <a16:creationId xmlns:a16="http://schemas.microsoft.com/office/drawing/2014/main" id="{21CA0A78-8A79-43A1-BB6A-2B1C45FD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7561263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.386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.MODEL flat,stdcall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ExitProcess PROTO,dwExitCode:DWORD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BIN1 DW 0F0F0H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BIN2 DD 0F0F0F0F0H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ASCBUF DB 30H DUP(0)</a:t>
            </a:r>
            <a:endParaRPr lang="zh-CN" altLang="en-US" sz="240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362456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5361"/>
          <p:cNvSpPr txBox="1">
            <a:spLocks noChangeArrowheads="1"/>
          </p:cNvSpPr>
          <p:nvPr/>
        </p:nvSpPr>
        <p:spPr bwMode="auto">
          <a:xfrm>
            <a:off x="1043608" y="980728"/>
            <a:ext cx="6660232" cy="504138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TITLE   TABLE       LOOKUP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.386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.model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flat,stdcall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.stack  4096</a:t>
            </a: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include Irvine32.inc</a:t>
            </a:r>
          </a:p>
          <a:p>
            <a:pPr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includelib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Irvine32.lib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ExitProcess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PROTO,dwExitCode:DWORD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table    DB   81, 78, 90, 64, 85, 76, 93, 82, 57, 80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DB   73, 62, 87, 77, 74, 86, 95, 91, 82, 71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math    DB   ?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83C80E-ED29-4CCD-BE17-F6BE85D76AA3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461635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1A78F76D-4B6B-4F1F-B006-0CBF74ADE4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2AB91-3331-4B46-94E2-B2DA93DDA374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矩形 1">
            <a:extLst>
              <a:ext uri="{FF2B5EF4-FFF2-40B4-BE49-F238E27FC236}">
                <a16:creationId xmlns:a16="http://schemas.microsoft.com/office/drawing/2014/main" id="{6946427A-7E0D-47F4-9E29-85B45E9E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76250"/>
            <a:ext cx="88566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.CODE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BEGIN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XOR EDX,EDX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LEA EDI, ASCBUF+15 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码的单元末址送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DX, BIN1 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待转换的第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位数据送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EAX, 16 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待转换的二进制数的位数送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CALL BINASC 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调用转换子程序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EDX, BIN2 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待转换的第二个数据送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EAX, 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LEA EDI, ASCBUF+2FH 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存放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码的单元末址送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CALL BINASC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INVOKE  ExitProcess,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BEGIN ENDP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08246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>
            <a:extLst>
              <a:ext uri="{FF2B5EF4-FFF2-40B4-BE49-F238E27FC236}">
                <a16:creationId xmlns:a16="http://schemas.microsoft.com/office/drawing/2014/main" id="{52EA425A-8EE9-48CF-82F0-2AE206E60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C627DA-99F1-4CEB-9BA2-AD2B7000105E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矩形 1">
            <a:extLst>
              <a:ext uri="{FF2B5EF4-FFF2-40B4-BE49-F238E27FC236}">
                <a16:creationId xmlns:a16="http://schemas.microsoft.com/office/drawing/2014/main" id="{1ED18FE6-9AB4-4B89-8CB6-32082ADD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76250"/>
            <a:ext cx="88566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BINASC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ECX,EAX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LOP:  MOV AL, DL;</a:t>
            </a:r>
            <a:r>
              <a:rPr lang="zh-CN" altLang="en-US" sz="2400">
                <a:latin typeface="Times New Roman" panose="02020603050405020304" pitchFamily="18" charset="0"/>
              </a:rPr>
              <a:t>最低位移入最低位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AND AL, 1;</a:t>
            </a:r>
            <a:r>
              <a:rPr lang="zh-CN" altLang="en-US" sz="2400">
                <a:latin typeface="Times New Roman" panose="02020603050405020304" pitchFamily="18" charset="0"/>
              </a:rPr>
              <a:t>保留最低位，屏蔽其它位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ADD AL, 30H;AL</a:t>
            </a:r>
            <a:r>
              <a:rPr lang="zh-CN" altLang="en-US" sz="2400">
                <a:latin typeface="Times New Roman" panose="02020603050405020304" pitchFamily="18" charset="0"/>
              </a:rPr>
              <a:t>中即为该数字符（</a:t>
            </a:r>
            <a:r>
              <a:rPr lang="en-US" altLang="zh-CN" sz="2400">
                <a:latin typeface="Times New Roman" panose="02020603050405020304" pitchFamily="18" charset="0"/>
              </a:rPr>
              <a:t>0</a:t>
            </a:r>
            <a:r>
              <a:rPr lang="zh-CN" altLang="en-US" sz="2400">
                <a:latin typeface="Times New Roman" panose="02020603050405020304" pitchFamily="18" charset="0"/>
              </a:rPr>
              <a:t>或</a:t>
            </a:r>
            <a:r>
              <a:rPr lang="en-US" altLang="zh-CN" sz="24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）的</a:t>
            </a:r>
            <a:r>
              <a:rPr lang="en-US" altLang="zh-CN" sz="2400"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latin typeface="Times New Roman" panose="02020603050405020304" pitchFamily="18" charset="0"/>
              </a:rPr>
              <a:t>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[EDI], AL;</a:t>
            </a:r>
            <a:r>
              <a:rPr lang="zh-CN" altLang="en-US" sz="2400">
                <a:latin typeface="Times New Roman" panose="02020603050405020304" pitchFamily="18" charset="0"/>
              </a:rPr>
              <a:t>存结果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ROR EDX, 1;</a:t>
            </a:r>
            <a:r>
              <a:rPr lang="zh-CN" altLang="en-US" sz="2400">
                <a:latin typeface="Times New Roman" panose="02020603050405020304" pitchFamily="18" charset="0"/>
              </a:rPr>
              <a:t>转换的下一位移入最低位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DEC EDI;</a:t>
            </a:r>
            <a:r>
              <a:rPr lang="zh-CN" altLang="en-US" sz="2400">
                <a:latin typeface="Times New Roman" panose="02020603050405020304" pitchFamily="18" charset="0"/>
              </a:rPr>
              <a:t>修改地址指针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LOOP LOP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BINASC 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END BEGIN</a:t>
            </a:r>
          </a:p>
        </p:txBody>
      </p:sp>
    </p:spTree>
    <p:extLst>
      <p:ext uri="{BB962C8B-B14F-4D97-AF65-F5344CB8AC3E}">
        <p14:creationId xmlns:p14="http://schemas.microsoft.com/office/powerpoint/2010/main" val="782714389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7409">
            <a:extLst>
              <a:ext uri="{FF2B5EF4-FFF2-40B4-BE49-F238E27FC236}">
                <a16:creationId xmlns:a16="http://schemas.microsoft.com/office/drawing/2014/main" id="{37DE77D7-A9EE-455A-A1A9-55C58F18F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427038"/>
            <a:ext cx="3228975" cy="4619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、用地址表传递参数</a:t>
            </a:r>
          </a:p>
        </p:txBody>
      </p:sp>
      <p:sp>
        <p:nvSpPr>
          <p:cNvPr id="8195" name="灯片编号占位符 1">
            <a:extLst>
              <a:ext uri="{FF2B5EF4-FFF2-40B4-BE49-F238E27FC236}">
                <a16:creationId xmlns:a16="http://schemas.microsoft.com/office/drawing/2014/main" id="{D3D29ECA-E0F6-4195-AFAC-6B7FFB0B6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561473-C6FF-43D4-AEC1-D34D242369A0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8196" name="矩形 1">
            <a:extLst>
              <a:ext uri="{FF2B5EF4-FFF2-40B4-BE49-F238E27FC236}">
                <a16:creationId xmlns:a16="http://schemas.microsoft.com/office/drawing/2014/main" id="{3394A51E-94CB-40FB-B7C1-0E054EAF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12875"/>
            <a:ext cx="86423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.386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.MODEL flat,stdcall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ExitProcess PROTO,dwExitCode:DWORD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BIN1  DW  0F0F0H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BIN2  DD  0F0F0F0F0H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CUNT  DB  16, 32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ASCBUF  DB  30H DUP(?)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ADR_TAB DD  3  DUP(0)  ;</a:t>
            </a:r>
            <a:r>
              <a:rPr lang="zh-CN" altLang="en-US" sz="2400">
                <a:latin typeface="Times New Roman" panose="02020603050405020304" pitchFamily="18" charset="0"/>
              </a:rPr>
              <a:t>存放参数地址表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42619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矩形 1">
            <a:extLst>
              <a:ext uri="{FF2B5EF4-FFF2-40B4-BE49-F238E27FC236}">
                <a16:creationId xmlns:a16="http://schemas.microsoft.com/office/drawing/2014/main" id="{9A094C39-39D5-4745-8389-45065C9BC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30163"/>
            <a:ext cx="9540875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45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45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BEGIN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PROC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ADR_TAB, OFFSET BIN1;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存参数地址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ADR_TAB+4, OFFSET CUNT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ADR_TAB+8, OFFSET ASCBUF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EBX, OFFSET ADR_TAB;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传表首址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CALL  BINASC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ADR_TAB, OFFSET BIN2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ADR_TAB+4, OFFSET CUNT+1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ADR_TAB+8, OFFSET ASCBUF+16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EBX, OFFSET ADR_TAB;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传表首址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CALL BINASC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INVOKE  ExitProcess, 0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BEGINE NDP</a:t>
            </a:r>
          </a:p>
        </p:txBody>
      </p:sp>
    </p:spTree>
    <p:extLst>
      <p:ext uri="{BB962C8B-B14F-4D97-AF65-F5344CB8AC3E}">
        <p14:creationId xmlns:p14="http://schemas.microsoft.com/office/powerpoint/2010/main" val="706868300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1">
            <a:extLst>
              <a:ext uri="{FF2B5EF4-FFF2-40B4-BE49-F238E27FC236}">
                <a16:creationId xmlns:a16="http://schemas.microsoft.com/office/drawing/2014/main" id="{E49F02A7-F848-4495-8413-7BBEC9E6C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4613"/>
            <a:ext cx="8569325" cy="718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BINASC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EDI, [EBX];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取待转换数据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EDX, [EDI]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EDI, [EBX+4];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取待转换数据位数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XOR ECX, ECX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CL, [EDI]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EDI, [EBX+8];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取存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码首址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ADD EDI, ECX;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形成存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SCII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码的末地址后的一位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DEC 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LOP: 	MOVAL, DL;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待转换的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位送到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中转换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AND AL,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ADD AL, 30H;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构成相应的</a:t>
            </a: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码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[EDI], AL;</a:t>
            </a:r>
            <a:r>
              <a:rPr lang="zh-CN" altLang="en-US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存结果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ROR EDX,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DEC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LOOP LOP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RET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BINASCE 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3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 BEGIN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3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291859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7409">
            <a:extLst>
              <a:ext uri="{FF2B5EF4-FFF2-40B4-BE49-F238E27FC236}">
                <a16:creationId xmlns:a16="http://schemas.microsoft.com/office/drawing/2014/main" id="{E58F4135-709B-4796-97A4-DF5B37C43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0813"/>
            <a:ext cx="2736850" cy="4603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用堆栈传递参量</a:t>
            </a:r>
            <a:endParaRPr lang="en-US" altLang="zh-CN" sz="240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文本框 17410">
            <a:extLst>
              <a:ext uri="{FF2B5EF4-FFF2-40B4-BE49-F238E27FC236}">
                <a16:creationId xmlns:a16="http://schemas.microsoft.com/office/drawing/2014/main" id="{C5ABEF73-628C-462A-BB83-A27C248AF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2800350"/>
            <a:ext cx="7473950" cy="457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）在子过程中保护和恢复寄存器的内容。</a:t>
            </a:r>
          </a:p>
        </p:txBody>
      </p:sp>
      <p:sp>
        <p:nvSpPr>
          <p:cNvPr id="17412" name="矩形 17411">
            <a:extLst>
              <a:ext uri="{FF2B5EF4-FFF2-40B4-BE49-F238E27FC236}">
                <a16:creationId xmlns:a16="http://schemas.microsoft.com/office/drawing/2014/main" id="{981E5E5D-FCC4-4CC4-9FD1-7B26205E1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13" y="1238250"/>
            <a:ext cx="7610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如果使用堆栈传递参量，不使用伪指令，一般应包括：</a:t>
            </a:r>
          </a:p>
        </p:txBody>
      </p:sp>
      <p:sp>
        <p:nvSpPr>
          <p:cNvPr id="17413" name="矩形 17412">
            <a:extLst>
              <a:ext uri="{FF2B5EF4-FFF2-40B4-BE49-F238E27FC236}">
                <a16:creationId xmlns:a16="http://schemas.microsoft.com/office/drawing/2014/main" id="{1DE3C4BC-5EE9-4EB9-AE6E-B06BB1BF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1846263"/>
            <a:ext cx="7473950" cy="8302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）在主程序中，将待转换的数据、存放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码的首址和转换的位数压入堆栈；</a:t>
            </a:r>
          </a:p>
        </p:txBody>
      </p:sp>
      <p:sp>
        <p:nvSpPr>
          <p:cNvPr id="11270" name="灯片编号占位符 1">
            <a:extLst>
              <a:ext uri="{FF2B5EF4-FFF2-40B4-BE49-F238E27FC236}">
                <a16:creationId xmlns:a16="http://schemas.microsoft.com/office/drawing/2014/main" id="{50C32AB1-327B-4ABF-8054-5A4C18EE5F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30C7E1-0196-4D33-ADC7-76BCBE5BF0B5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1271" name="文本框 7">
            <a:extLst>
              <a:ext uri="{FF2B5EF4-FFF2-40B4-BE49-F238E27FC236}">
                <a16:creationId xmlns:a16="http://schemas.microsoft.com/office/drawing/2014/main" id="{5715876B-5600-4BF6-B7B8-1028FA2C1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71525"/>
            <a:ext cx="7920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hlink"/>
                </a:solidFill>
              </a:rPr>
              <a:t>（</a:t>
            </a:r>
            <a:r>
              <a:rPr lang="en-US" altLang="zh-CN">
                <a:solidFill>
                  <a:schemeClr val="hlink"/>
                </a:solidFill>
              </a:rPr>
              <a:t>1</a:t>
            </a:r>
            <a:r>
              <a:rPr lang="zh-CN" altLang="en-US">
                <a:solidFill>
                  <a:schemeClr val="hlink"/>
                </a:solidFill>
              </a:rPr>
              <a:t>）用 </a:t>
            </a:r>
            <a:r>
              <a:rPr lang="en-US" altLang="zh-CN">
                <a:solidFill>
                  <a:schemeClr val="hlink"/>
                </a:solidFill>
              </a:rPr>
              <a:t>call</a:t>
            </a:r>
            <a:r>
              <a:rPr lang="zh-CN" altLang="en-US">
                <a:solidFill>
                  <a:schemeClr val="hlink"/>
                </a:solidFill>
              </a:rPr>
              <a:t>指令调用：过程无定义参数，无局部变量</a:t>
            </a: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12413431-928D-4E0B-8445-FAE8B0BE2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3500438"/>
            <a:ext cx="687705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.386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.MODEL flat,stdcall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ExitProcess PROTO,dwExitCode:DWORD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BIN1 DW 0F0FOH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BIN2 DD 0F0FOF0FOH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ASCBUF  DB  30HDUP(?)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33140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/>
      <p:bldP spid="17413" grpId="0" uiExpand="1" build="p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ABAF713F-F23A-48DA-9E09-6F56F2B869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CAAF6A-F07C-411D-8AC1-8354944BBBB2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2291" name="矩形 1">
            <a:extLst>
              <a:ext uri="{FF2B5EF4-FFF2-40B4-BE49-F238E27FC236}">
                <a16:creationId xmlns:a16="http://schemas.microsoft.com/office/drawing/2014/main" id="{898B13F8-2CA3-41AC-98A0-35CBFB590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88"/>
            <a:ext cx="8856663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 i="1">
                <a:latin typeface="Times New Roman" panose="02020603050405020304" pitchFamily="18" charset="0"/>
              </a:rPr>
              <a:t>;</a:t>
            </a:r>
            <a:r>
              <a:rPr lang="zh-CN" altLang="en-US" sz="2200" i="1">
                <a:latin typeface="Times New Roman" panose="02020603050405020304" pitchFamily="18" charset="0"/>
              </a:rPr>
              <a:t>主程序</a:t>
            </a:r>
            <a:endParaRPr lang="zh-CN" altLang="en-US" sz="22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BEGIN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MOVZX EAX, BIN1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EAX;</a:t>
            </a:r>
            <a:r>
              <a:rPr lang="zh-CN" altLang="en-US" sz="2200">
                <a:latin typeface="Times New Roman" panose="02020603050405020304" pitchFamily="18" charset="0"/>
              </a:rPr>
              <a:t>待转换数据压栈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 EAX, 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EAX;</a:t>
            </a:r>
            <a:r>
              <a:rPr lang="zh-CN" altLang="en-US" sz="2200">
                <a:latin typeface="Times New Roman" panose="02020603050405020304" pitchFamily="18" charset="0"/>
              </a:rPr>
              <a:t>转换位数压栈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LEA EDI,  ASCBUF+15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 PUSH EDI;</a:t>
            </a:r>
            <a:r>
              <a:rPr lang="zh-CN" altLang="en-US" sz="2200">
                <a:latin typeface="Times New Roman" panose="02020603050405020304" pitchFamily="18" charset="0"/>
              </a:rPr>
              <a:t>存放</a:t>
            </a:r>
            <a:r>
              <a:rPr lang="en-US" altLang="zh-CN" sz="2200">
                <a:latin typeface="Times New Roman" panose="02020603050405020304" pitchFamily="18" charset="0"/>
              </a:rPr>
              <a:t>ASCII</a:t>
            </a:r>
            <a:r>
              <a:rPr lang="zh-CN" altLang="en-US" sz="2200">
                <a:latin typeface="Times New Roman" panose="02020603050405020304" pitchFamily="18" charset="0"/>
              </a:rPr>
              <a:t>码的末址压栈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CALL BINASC;</a:t>
            </a:r>
            <a:r>
              <a:rPr lang="zh-CN" altLang="en-US" sz="2200">
                <a:latin typeface="Times New Roman" panose="02020603050405020304" pitchFamily="18" charset="0"/>
              </a:rPr>
              <a:t>调用转换子程序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 EAX, BIN2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 EAX, 20H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LEA EDI,  ASCBUF+2FH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CALL  BINASC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INVOKE  ExitProcess,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BEGINE  NDP</a:t>
            </a:r>
          </a:p>
        </p:txBody>
      </p:sp>
    </p:spTree>
    <p:extLst>
      <p:ext uri="{BB962C8B-B14F-4D97-AF65-F5344CB8AC3E}">
        <p14:creationId xmlns:p14="http://schemas.microsoft.com/office/powerpoint/2010/main" val="1751808316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1">
            <a:extLst>
              <a:ext uri="{FF2B5EF4-FFF2-40B4-BE49-F238E27FC236}">
                <a16:creationId xmlns:a16="http://schemas.microsoft.com/office/drawing/2014/main" id="{4E0F9586-EF36-4C8B-9312-35D26C8E74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76272C-A193-493D-A55B-39E92BECDF80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3315" name="矩形 1">
            <a:extLst>
              <a:ext uri="{FF2B5EF4-FFF2-40B4-BE49-F238E27FC236}">
                <a16:creationId xmlns:a16="http://schemas.microsoft.com/office/drawing/2014/main" id="{57B6CC89-2E81-4A42-9544-E729062C3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56663" cy="637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;</a:t>
            </a:r>
            <a:r>
              <a:rPr lang="zh-CN" altLang="en-US" sz="2400" i="1">
                <a:latin typeface="Times New Roman" panose="02020603050405020304" pitchFamily="18" charset="0"/>
              </a:rPr>
              <a:t>转换子过程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BINASC 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PUSH  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PUSH  ECX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PUSH  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PUSH 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EBP, ESP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EDI, [EBP+20]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ECX, [EBP+24]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EDX, [EBP+28]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LOP:   MOV AL, DL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AND  AL,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ADD  AL, 30H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[EDI], 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ROR  EDX,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DEC 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LOOP  LOP</a:t>
            </a:r>
          </a:p>
        </p:txBody>
      </p:sp>
      <p:sp>
        <p:nvSpPr>
          <p:cNvPr id="13316" name="矩形 2">
            <a:extLst>
              <a:ext uri="{FF2B5EF4-FFF2-40B4-BE49-F238E27FC236}">
                <a16:creationId xmlns:a16="http://schemas.microsoft.com/office/drawing/2014/main" id="{A855BD97-AC46-4AAE-B8E1-3BF374FC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7275" y="476250"/>
            <a:ext cx="273685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POP 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POP  EDX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POP  ECX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POP  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RET  12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BINASC   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END  BEGIN</a:t>
            </a:r>
          </a:p>
        </p:txBody>
      </p:sp>
    </p:spTree>
    <p:extLst>
      <p:ext uri="{BB962C8B-B14F-4D97-AF65-F5344CB8AC3E}">
        <p14:creationId xmlns:p14="http://schemas.microsoft.com/office/powerpoint/2010/main" val="2272517747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A24246D-8532-4A94-A01A-19BF9B8EE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3175"/>
            <a:ext cx="9191626" cy="551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EA8ACE0-3E73-461A-AC5A-9EAA089F1B02}"/>
              </a:ext>
            </a:extLst>
          </p:cNvPr>
          <p:cNvSpPr/>
          <p:nvPr/>
        </p:nvSpPr>
        <p:spPr>
          <a:xfrm>
            <a:off x="107950" y="5876925"/>
            <a:ext cx="89281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zh-CN" sz="2000" kern="100" dirty="0">
                <a:cs typeface="Times New Roman" panose="02020603050405020304" pitchFamily="18" charset="0"/>
              </a:rPr>
              <a:t>用堆栈传递参数时堆栈的变化情况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4B7135C-8E62-421C-8865-606C1F8539FC}"/>
              </a:ext>
            </a:extLst>
          </p:cNvPr>
          <p:cNvSpPr/>
          <p:nvPr/>
        </p:nvSpPr>
        <p:spPr>
          <a:xfrm>
            <a:off x="7938" y="5435600"/>
            <a:ext cx="9136062" cy="2968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ts val="1560"/>
              </a:lnSpc>
              <a:spcAft>
                <a:spcPts val="0"/>
              </a:spcAft>
              <a:defRPr/>
            </a:pPr>
            <a:r>
              <a:rPr lang="en-US" altLang="zh-CN" sz="1500" kern="100" dirty="0"/>
              <a:t>(a)</a:t>
            </a:r>
            <a:r>
              <a:rPr lang="zh-CN" altLang="zh-CN" sz="1500" kern="100" dirty="0"/>
              <a:t>执行</a:t>
            </a:r>
            <a:r>
              <a:rPr lang="en-US" altLang="zh-CN" sz="1500" kern="100" dirty="0"/>
              <a:t>CALL</a:t>
            </a:r>
            <a:r>
              <a:rPr lang="zh-CN" altLang="zh-CN" sz="1500" kern="100" dirty="0"/>
              <a:t>前</a:t>
            </a:r>
            <a:r>
              <a:rPr lang="en-US" altLang="zh-CN" sz="1500" kern="100" dirty="0"/>
              <a:t>         (b)</a:t>
            </a:r>
            <a:r>
              <a:rPr lang="zh-CN" altLang="zh-CN" sz="1500" kern="100" dirty="0"/>
              <a:t>执行</a:t>
            </a:r>
            <a:r>
              <a:rPr lang="en-US" altLang="zh-CN" sz="1500" kern="100" dirty="0"/>
              <a:t>CALL</a:t>
            </a:r>
            <a:r>
              <a:rPr lang="zh-CN" altLang="zh-CN" sz="1500" kern="100" dirty="0"/>
              <a:t>后</a:t>
            </a:r>
            <a:r>
              <a:rPr lang="en-US" altLang="zh-CN" sz="1500" kern="100" dirty="0"/>
              <a:t>      (c)</a:t>
            </a:r>
            <a:r>
              <a:rPr lang="zh-CN" altLang="zh-CN" sz="1500" kern="100" dirty="0"/>
              <a:t>子程序保存信息后</a:t>
            </a:r>
            <a:r>
              <a:rPr lang="en-US" altLang="zh-CN" sz="1500" kern="100" dirty="0"/>
              <a:t>      (d)</a:t>
            </a:r>
            <a:r>
              <a:rPr lang="zh-CN" altLang="zh-CN" sz="1500" kern="100" dirty="0"/>
              <a:t>执行</a:t>
            </a:r>
            <a:r>
              <a:rPr lang="en-US" altLang="zh-CN" sz="1500" kern="100" dirty="0" err="1"/>
              <a:t>RET12</a:t>
            </a:r>
            <a:r>
              <a:rPr lang="zh-CN" altLang="zh-CN" sz="1500" kern="100" dirty="0"/>
              <a:t>前</a:t>
            </a:r>
            <a:r>
              <a:rPr lang="en-US" altLang="zh-CN" sz="1500" kern="100" dirty="0"/>
              <a:t>         (e)</a:t>
            </a:r>
            <a:r>
              <a:rPr lang="zh-CN" altLang="zh-CN" sz="1500" kern="100" dirty="0"/>
              <a:t>执行</a:t>
            </a:r>
            <a:r>
              <a:rPr lang="en-US" altLang="zh-CN" sz="1500" kern="100" dirty="0" err="1"/>
              <a:t>RET12</a:t>
            </a:r>
            <a:r>
              <a:rPr lang="zh-CN" altLang="zh-CN" sz="1500" kern="100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949945418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1">
            <a:extLst>
              <a:ext uri="{FF2B5EF4-FFF2-40B4-BE49-F238E27FC236}">
                <a16:creationId xmlns:a16="http://schemas.microsoft.com/office/drawing/2014/main" id="{396A9E76-0F8E-4B38-A972-50C81E82B7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694196-4E35-420A-9A1C-51AD38D4BA90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矩形 2">
            <a:extLst>
              <a:ext uri="{FF2B5EF4-FFF2-40B4-BE49-F238E27FC236}">
                <a16:creationId xmlns:a16="http://schemas.microsoft.com/office/drawing/2014/main" id="{EEF69ECA-3FE7-4421-9538-5A4534A46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75612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.386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.MODEL flat,stdcall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ExitProcess PROTO,dwExitCode:DWORD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.DATA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BIN1	DW	0FFFFH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BIN2	DD	0FFFFFFFFH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ASCBUF	DB30H	DUP(0)</a:t>
            </a:r>
          </a:p>
        </p:txBody>
      </p:sp>
      <p:sp>
        <p:nvSpPr>
          <p:cNvPr id="15364" name="文本框 17409">
            <a:extLst>
              <a:ext uri="{FF2B5EF4-FFF2-40B4-BE49-F238E27FC236}">
                <a16:creationId xmlns:a16="http://schemas.microsoft.com/office/drawing/2014/main" id="{0CC15C0C-6C9A-4B8E-83C2-881778ADA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7993062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）用 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call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指令调用：子过程用</a:t>
            </a:r>
            <a:r>
              <a:rPr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USES</a:t>
            </a:r>
            <a:r>
              <a:rPr lang="zh-CN" altLang="en-US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伪指令保护寄存器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FAD7C0-AC74-47E2-8F11-8242DA970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723900"/>
            <a:ext cx="87836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在定义子过程时指定要保护的寄存器，就不需要用</a:t>
            </a:r>
            <a:r>
              <a:rPr lang="en-US" altLang="zh-CN" sz="2400">
                <a:latin typeface="Times New Roman" panose="02020603050405020304" pitchFamily="18" charset="0"/>
              </a:rPr>
              <a:t>PUSH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POP</a:t>
            </a:r>
            <a:r>
              <a:rPr lang="zh-CN" altLang="en-US" sz="2400">
                <a:latin typeface="Times New Roman" panose="02020603050405020304" pitchFamily="18" charset="0"/>
              </a:rPr>
              <a:t>指令保护和恢复寄存器内容。</a:t>
            </a:r>
          </a:p>
        </p:txBody>
      </p:sp>
    </p:spTree>
    <p:extLst>
      <p:ext uri="{BB962C8B-B14F-4D97-AF65-F5344CB8AC3E}">
        <p14:creationId xmlns:p14="http://schemas.microsoft.com/office/powerpoint/2010/main" val="433646844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6385"/>
          <p:cNvSpPr txBox="1">
            <a:spLocks noChangeArrowheads="1"/>
          </p:cNvSpPr>
          <p:nvPr/>
        </p:nvSpPr>
        <p:spPr bwMode="auto">
          <a:xfrm>
            <a:off x="827584" y="332656"/>
            <a:ext cx="7740352" cy="526297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main PROC                         ;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定义主过程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ebx</a:t>
            </a:r>
            <a:r>
              <a:rPr lang="en-US" altLang="zh-CN" sz="2400" dirty="0">
                <a:latin typeface="Times New Roman" panose="02020603050405020304" pitchFamily="18" charset="0"/>
              </a:rPr>
              <a:t>, offset table   ;EBX</a:t>
            </a:r>
            <a:r>
              <a:rPr lang="zh-CN" altLang="en-US" sz="2400" dirty="0">
                <a:latin typeface="Times New Roman" panose="02020603050405020304" pitchFamily="18" charset="0"/>
              </a:rPr>
              <a:t>指向表首址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xor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;</a:t>
            </a:r>
            <a:r>
              <a:rPr lang="zh-CN" altLang="en-US" sz="2400" dirty="0">
                <a:latin typeface="Times New Roman" panose="02020603050405020304" pitchFamily="18" charset="0"/>
              </a:rPr>
              <a:t>将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zh-CN" altLang="en-US" sz="2400" dirty="0">
                <a:latin typeface="Times New Roman" panose="02020603050405020304" pitchFamily="18" charset="0"/>
              </a:rPr>
              <a:t>清零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call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ReadDec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      ;</a:t>
            </a:r>
            <a:r>
              <a:rPr lang="zh-CN" altLang="en-US" sz="2400" dirty="0">
                <a:latin typeface="Times New Roman" panose="02020603050405020304" pitchFamily="18" charset="0"/>
              </a:rPr>
              <a:t>调用函数从键盘输入学号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dec</a:t>
            </a:r>
            <a:r>
              <a:rPr lang="en-US" altLang="zh-CN" sz="2400" dirty="0">
                <a:latin typeface="Times New Roman" panose="02020603050405020304" pitchFamily="18" charset="0"/>
              </a:rPr>
              <a:t>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           ;</a:t>
            </a:r>
            <a:r>
              <a:rPr lang="zh-CN" altLang="en-US" sz="2400" dirty="0">
                <a:latin typeface="Times New Roman" panose="02020603050405020304" pitchFamily="18" charset="0"/>
              </a:rPr>
              <a:t>实际学号是从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开始的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add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ebx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 ;</a:t>
            </a:r>
            <a:r>
              <a:rPr lang="en-US" altLang="zh-CN" sz="2400" dirty="0" err="1">
                <a:latin typeface="Times New Roman" panose="02020603050405020304" pitchFamily="18" charset="0"/>
              </a:rPr>
              <a:t>ebx</a:t>
            </a:r>
            <a:r>
              <a:rPr lang="zh-CN" altLang="en-US" sz="2400" dirty="0">
                <a:latin typeface="Times New Roman" panose="02020603050405020304" pitchFamily="18" charset="0"/>
              </a:rPr>
              <a:t>加上学号指向要查的成绩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xor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    ;</a:t>
            </a:r>
            <a:r>
              <a:rPr lang="zh-CN" altLang="en-US" sz="2400" dirty="0">
                <a:latin typeface="Times New Roman" panose="02020603050405020304" pitchFamily="18" charset="0"/>
              </a:rPr>
              <a:t>清除</a:t>
            </a:r>
            <a:r>
              <a:rPr lang="en-US" altLang="zh-CN" sz="2400" dirty="0" err="1">
                <a:latin typeface="Times New Roman" panose="02020603050405020304" pitchFamily="18" charset="0"/>
              </a:rPr>
              <a:t>eax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</a:rPr>
              <a:t>保证输出时只显示</a:t>
            </a:r>
            <a:r>
              <a:rPr lang="en-US" altLang="zh-CN" sz="2400" dirty="0">
                <a:latin typeface="Times New Roman" panose="02020603050405020304" pitchFamily="18" charset="0"/>
              </a:rPr>
              <a:t>AL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dirty="0">
                <a:latin typeface="Times New Roman" panose="02020603050405020304" pitchFamily="18" charset="0"/>
              </a:rPr>
              <a:t>  al,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ebx</a:t>
            </a:r>
            <a:r>
              <a:rPr lang="en-US" altLang="zh-CN" sz="2400" dirty="0">
                <a:latin typeface="Times New Roman" panose="02020603050405020304" pitchFamily="18" charset="0"/>
              </a:rPr>
              <a:t>]           ;</a:t>
            </a:r>
            <a:r>
              <a:rPr lang="zh-CN" altLang="en-US" sz="2400" dirty="0">
                <a:latin typeface="Times New Roman" panose="02020603050405020304" pitchFamily="18" charset="0"/>
              </a:rPr>
              <a:t>查到成绩送</a:t>
            </a:r>
            <a:r>
              <a:rPr lang="en-US" altLang="zh-CN" sz="2400" dirty="0"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mov</a:t>
            </a:r>
            <a:r>
              <a:rPr lang="en-US" altLang="zh-CN" sz="2400" dirty="0">
                <a:latin typeface="Times New Roman" panose="02020603050405020304" pitchFamily="18" charset="0"/>
              </a:rPr>
              <a:t>  math, al           ;</a:t>
            </a:r>
            <a:r>
              <a:rPr lang="zh-CN" altLang="en-US" sz="2400" dirty="0">
                <a:latin typeface="Times New Roman" panose="02020603050405020304" pitchFamily="18" charset="0"/>
              </a:rPr>
              <a:t>存结果</a:t>
            </a:r>
            <a:br>
              <a:rPr lang="en-US" altLang="zh-CN" sz="2400" dirty="0">
                <a:latin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</a:rPr>
              <a:t>            call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WriteDec</a:t>
            </a:r>
            <a:r>
              <a:rPr lang="en-US" altLang="zh-CN" sz="2400" dirty="0">
                <a:latin typeface="Times New Roman" panose="02020603050405020304" pitchFamily="18" charset="0"/>
              </a:rPr>
              <a:t>           ;</a:t>
            </a:r>
            <a:r>
              <a:rPr lang="zh-CN" altLang="en-US" sz="2400" dirty="0">
                <a:latin typeface="Times New Roman" panose="02020603050405020304" pitchFamily="18" charset="0"/>
              </a:rPr>
              <a:t>调用函数输出成绩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</a:rPr>
              <a:t>invoke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ExitProcess</a:t>
            </a:r>
            <a:r>
              <a:rPr lang="en-US" altLang="zh-CN" sz="2400" dirty="0">
                <a:latin typeface="Times New Roman" panose="02020603050405020304" pitchFamily="18" charset="0"/>
              </a:rPr>
              <a:t>, 0  ;</a:t>
            </a:r>
            <a:r>
              <a:rPr lang="zh-CN" altLang="en-US" sz="2400" dirty="0">
                <a:latin typeface="Times New Roman" panose="02020603050405020304" pitchFamily="18" charset="0"/>
              </a:rPr>
              <a:t>退出程序，返回操作系统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main   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END   main</a:t>
            </a:r>
          </a:p>
        </p:txBody>
      </p:sp>
      <p:sp>
        <p:nvSpPr>
          <p:cNvPr id="717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9E12A-59CC-49C8-85E0-C8751BEA4D40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01692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3BBD08B7-82F1-4306-9757-D67672307A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A8C174-8613-4537-BFCA-4B7E8AA9B2AE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矩形 1">
            <a:extLst>
              <a:ext uri="{FF2B5EF4-FFF2-40B4-BE49-F238E27FC236}">
                <a16:creationId xmlns:a16="http://schemas.microsoft.com/office/drawing/2014/main" id="{A2AC8383-99D4-47B0-8A57-30B819F1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588"/>
            <a:ext cx="8856663" cy="652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;</a:t>
            </a:r>
            <a:r>
              <a:rPr lang="zh-CN" altLang="en-US" sz="2200">
                <a:latin typeface="Times New Roman" panose="02020603050405020304" pitchFamily="18" charset="0"/>
              </a:rPr>
              <a:t>主程序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BEGIN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MOVZX EAX, BIN1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 EAX;</a:t>
            </a:r>
            <a:r>
              <a:rPr lang="zh-CN" altLang="en-US" sz="2200">
                <a:latin typeface="Times New Roman" panose="02020603050405020304" pitchFamily="18" charset="0"/>
              </a:rPr>
              <a:t>待转换数据压栈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  EAX, 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  EAX;</a:t>
            </a:r>
            <a:r>
              <a:rPr lang="zh-CN" altLang="en-US" sz="2200">
                <a:latin typeface="Times New Roman" panose="02020603050405020304" pitchFamily="18" charset="0"/>
              </a:rPr>
              <a:t>转换位数压栈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LEA  EDI, ASCBUF+15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 EDI;</a:t>
            </a:r>
            <a:r>
              <a:rPr lang="zh-CN" altLang="en-US" sz="2200">
                <a:latin typeface="Times New Roman" panose="02020603050405020304" pitchFamily="18" charset="0"/>
              </a:rPr>
              <a:t>存放</a:t>
            </a:r>
            <a:r>
              <a:rPr lang="en-US" altLang="zh-CN" sz="2200">
                <a:latin typeface="Times New Roman" panose="02020603050405020304" pitchFamily="18" charset="0"/>
              </a:rPr>
              <a:t>ASCII</a:t>
            </a:r>
            <a:r>
              <a:rPr lang="zh-CN" altLang="en-US" sz="2200">
                <a:latin typeface="Times New Roman" panose="02020603050405020304" pitchFamily="18" charset="0"/>
              </a:rPr>
              <a:t>码的末址压栈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CALL    BINASC;</a:t>
            </a:r>
            <a:r>
              <a:rPr lang="zh-CN" altLang="en-US" sz="2200">
                <a:latin typeface="Times New Roman" panose="02020603050405020304" pitchFamily="18" charset="0"/>
              </a:rPr>
              <a:t>调用转换子程序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  EAX, BIN2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 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MOV EAX, 20H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EAX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LEA  EDI, ASCBUF+2FH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PUSH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CALL  BINASC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	INVOKE  ExitProcess,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>
                <a:latin typeface="Times New Roman" panose="02020603050405020304" pitchFamily="18" charset="0"/>
              </a:rPr>
              <a:t>BEGIN	  ENDP</a:t>
            </a:r>
          </a:p>
        </p:txBody>
      </p:sp>
    </p:spTree>
    <p:extLst>
      <p:ext uri="{BB962C8B-B14F-4D97-AF65-F5344CB8AC3E}">
        <p14:creationId xmlns:p14="http://schemas.microsoft.com/office/powerpoint/2010/main" val="261433055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1">
            <a:extLst>
              <a:ext uri="{FF2B5EF4-FFF2-40B4-BE49-F238E27FC236}">
                <a16:creationId xmlns:a16="http://schemas.microsoft.com/office/drawing/2014/main" id="{894003BB-DA3A-4EC0-B049-193274978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19633B-20C7-409D-AF1D-21122D2CA2E8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17411" name="矩形 1">
            <a:extLst>
              <a:ext uri="{FF2B5EF4-FFF2-40B4-BE49-F238E27FC236}">
                <a16:creationId xmlns:a16="http://schemas.microsoft.com/office/drawing/2014/main" id="{BA8F9D56-7D9D-4A68-BEB4-4E665D364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856663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;</a:t>
            </a:r>
            <a:r>
              <a:rPr lang="zh-CN" altLang="en-US" sz="2400" i="1">
                <a:latin typeface="Times New Roman" panose="02020603050405020304" pitchFamily="18" charset="0"/>
              </a:rPr>
              <a:t>转换子过程</a:t>
            </a:r>
            <a:endParaRPr lang="zh-CN" altLang="en-US" sz="24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BINASCPROC USES EAX ECX EDX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EBP, ESP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EDI, [EBP+20];</a:t>
            </a:r>
            <a:r>
              <a:rPr lang="zh-CN" altLang="en-US" sz="2400">
                <a:latin typeface="Times New Roman" panose="02020603050405020304" pitchFamily="18" charset="0"/>
              </a:rPr>
              <a:t>从堆栈取入口参数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ECX, [EBP+24]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EDX, [EBP+28];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LOP:   MOV AL, DL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AND  AL,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ADD  AL, 30H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MOV [EDI], 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ROR  EDX,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DEC  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LOOP  LOP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RET 12;</a:t>
            </a:r>
            <a:r>
              <a:rPr lang="zh-CN" altLang="en-US" sz="2400">
                <a:latin typeface="Times New Roman" panose="02020603050405020304" pitchFamily="18" charset="0"/>
              </a:rPr>
              <a:t>返回并从堆栈中弹出</a:t>
            </a:r>
            <a:r>
              <a:rPr lang="en-US" altLang="zh-CN" sz="2400">
                <a:latin typeface="Times New Roman" panose="02020603050405020304" pitchFamily="18" charset="0"/>
              </a:rPr>
              <a:t>3</a:t>
            </a:r>
            <a:r>
              <a:rPr lang="zh-CN" altLang="en-US" sz="2400">
                <a:latin typeface="Times New Roman" panose="02020603050405020304" pitchFamily="18" charset="0"/>
              </a:rPr>
              <a:t>个参数共</a:t>
            </a:r>
            <a:r>
              <a:rPr lang="en-US" altLang="zh-CN" sz="2400">
                <a:latin typeface="Times New Roman" panose="02020603050405020304" pitchFamily="18" charset="0"/>
              </a:rPr>
              <a:t>12</a:t>
            </a:r>
            <a:r>
              <a:rPr lang="zh-CN" altLang="en-US" sz="2400">
                <a:latin typeface="Times New Roman" panose="02020603050405020304" pitchFamily="18" charset="0"/>
              </a:rPr>
              <a:t>个字节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BINASCE  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END   BEGIN</a:t>
            </a:r>
          </a:p>
        </p:txBody>
      </p:sp>
    </p:spTree>
    <p:extLst>
      <p:ext uri="{BB962C8B-B14F-4D97-AF65-F5344CB8AC3E}">
        <p14:creationId xmlns:p14="http://schemas.microsoft.com/office/powerpoint/2010/main" val="1768675518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7409">
            <a:extLst>
              <a:ext uri="{FF2B5EF4-FFF2-40B4-BE49-F238E27FC236}">
                <a16:creationId xmlns:a16="http://schemas.microsoft.com/office/drawing/2014/main" id="{5CA13D70-7BA7-4DF0-B5D8-DC7A699D0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92325"/>
            <a:ext cx="8412163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）用 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invoke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伪指令调用：子过程定义参数和</a:t>
            </a: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USES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保护</a:t>
            </a:r>
          </a:p>
        </p:txBody>
      </p:sp>
      <p:sp>
        <p:nvSpPr>
          <p:cNvPr id="18435" name="灯片编号占位符 1">
            <a:extLst>
              <a:ext uri="{FF2B5EF4-FFF2-40B4-BE49-F238E27FC236}">
                <a16:creationId xmlns:a16="http://schemas.microsoft.com/office/drawing/2014/main" id="{139FFDDA-96DC-4D53-8A7C-89F9D8918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08DCDD-9ACD-4AF8-A553-3B227DC88C6B}" type="slidenum">
              <a:rPr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30724" name="矩形 1">
            <a:extLst>
              <a:ext uri="{FF2B5EF4-FFF2-40B4-BE49-F238E27FC236}">
                <a16:creationId xmlns:a16="http://schemas.microsoft.com/office/drawing/2014/main" id="{E3F96B05-1B0C-47C7-8E3E-B96D2ED0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73238"/>
            <a:ext cx="86407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.386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.MODEL flat,stdcall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ExitProcess PROTO,dwExitCode:DWORD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BINASCPROTO,:dword,:dword,:dword</a:t>
            </a:r>
            <a:endParaRPr lang="zh-CN" altLang="en-US" sz="240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849477-4EBF-41B6-8911-B4E0BCB6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92188"/>
            <a:ext cx="8640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这种用法具有高级语言的风格。在有参数传递或者局部变量时，强烈建议使用这种方法，能够给程序带来可读性。</a:t>
            </a:r>
          </a:p>
        </p:txBody>
      </p:sp>
    </p:spTree>
    <p:extLst>
      <p:ext uri="{BB962C8B-B14F-4D97-AF65-F5344CB8AC3E}">
        <p14:creationId xmlns:p14="http://schemas.microsoft.com/office/powerpoint/2010/main" val="1190694481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矩形 1">
            <a:extLst>
              <a:ext uri="{FF2B5EF4-FFF2-40B4-BE49-F238E27FC236}">
                <a16:creationId xmlns:a16="http://schemas.microsoft.com/office/drawing/2014/main" id="{D89B883C-9795-462C-8623-C73EA99E2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2888"/>
            <a:ext cx="86407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 i="1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主程序</a:t>
            </a: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BEGIN PROC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LEAEDI, ASCBUF+15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    EBX, 16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MOVZX EAX, BIN1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INVOKE BINASC, EDI,EBX,EAX;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调用转换子程序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LEA EDI, ASCBUF+2FH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 EBX, 20H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MOV EAX, BIN2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INVOK  EBINASC,EDI,EBX,EAX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INVOKE  ExitProcess, 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BEGINENDP</a:t>
            </a:r>
            <a:endParaRPr lang="zh-CN" altLang="en-US" sz="240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053945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>
            <a:extLst>
              <a:ext uri="{FF2B5EF4-FFF2-40B4-BE49-F238E27FC236}">
                <a16:creationId xmlns:a16="http://schemas.microsoft.com/office/drawing/2014/main" id="{F55C599B-3549-46D5-85C7-E497D358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738"/>
            <a:ext cx="9972675" cy="598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转换子过程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100">
                <a:solidFill>
                  <a:srgbClr val="FF45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BINASC </a:t>
            </a:r>
            <a:r>
              <a:rPr lang="en-US" altLang="zh-CN" sz="21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PROC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USES </a:t>
            </a:r>
            <a:r>
              <a:rPr lang="en-US" altLang="zh-CN" sz="2100">
                <a:solidFill>
                  <a:srgbClr val="8B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EAX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8B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ECX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8B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EDX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100">
                <a:solidFill>
                  <a:srgbClr val="8B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EDI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,pa1:</a:t>
            </a:r>
            <a:r>
              <a:rPr lang="en-US" altLang="zh-CN" sz="21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dword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,pa2:</a:t>
            </a:r>
            <a:r>
              <a:rPr lang="en-US" altLang="zh-CN" sz="21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dword</a:t>
            </a:r>
            <a:r>
              <a:rPr lang="en-US" altLang="zh-CN" sz="2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,pa3:</a:t>
            </a:r>
            <a:r>
              <a:rPr lang="en-US" altLang="zh-CN" sz="2100">
                <a:solidFill>
                  <a:srgbClr val="FF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dword</a:t>
            </a:r>
            <a:endParaRPr lang="en-US" altLang="zh-CN" sz="21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EDI, pa1;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从堆栈取入口参数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ECX, pa2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EDX, pa3;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LOP:	MOV AL, DL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AND AL,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ADD AL, 30H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MOV [EDI], 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ROR EDX, 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DE CEDI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LOOP LOP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RET 12;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返回并从堆栈中弹出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个参数共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个字节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BINASC ENDP</a:t>
            </a:r>
          </a:p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 BEGIN</a:t>
            </a:r>
            <a:endParaRPr lang="zh-CN" altLang="en-US" sz="240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775873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">
            <a:extLst>
              <a:ext uri="{FF2B5EF4-FFF2-40B4-BE49-F238E27FC236}">
                <a16:creationId xmlns:a16="http://schemas.microsoft.com/office/drawing/2014/main" id="{8301949B-8BB2-434E-82BC-CBB6FE7C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620713"/>
            <a:ext cx="4175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作业：</a:t>
            </a:r>
            <a:r>
              <a:rPr lang="en-US" altLang="zh-CN"/>
              <a:t>5.1</a:t>
            </a:r>
            <a:r>
              <a:rPr lang="zh-CN" altLang="en-US"/>
              <a:t>，</a:t>
            </a:r>
            <a:r>
              <a:rPr lang="en-US" altLang="zh-CN"/>
              <a:t>5.3</a:t>
            </a:r>
            <a:r>
              <a:rPr lang="zh-CN" altLang="en-US"/>
              <a:t>，</a:t>
            </a:r>
            <a:r>
              <a:rPr lang="en-US" altLang="zh-CN"/>
              <a:t>5.7</a:t>
            </a:r>
            <a:r>
              <a:rPr lang="zh-CN" altLang="en-US"/>
              <a:t>，</a:t>
            </a:r>
            <a:r>
              <a:rPr lang="en-US" altLang="zh-CN"/>
              <a:t>5.11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77371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矩形 28673"/>
          <p:cNvSpPr>
            <a:spLocks noChangeArrowheads="1"/>
          </p:cNvSpPr>
          <p:nvPr/>
        </p:nvSpPr>
        <p:spPr bwMode="auto">
          <a:xfrm>
            <a:off x="1547664" y="316296"/>
            <a:ext cx="4921250" cy="584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Times New Roman" pitchFamily="18" charset="0"/>
              </a:rPr>
              <a:t>5.2 </a:t>
            </a:r>
            <a:r>
              <a:rPr lang="zh-CN" altLang="en-US" b="1" dirty="0">
                <a:solidFill>
                  <a:schemeClr val="hlink"/>
                </a:solidFill>
                <a:latin typeface="Times New Roman" pitchFamily="18" charset="0"/>
              </a:rPr>
              <a:t>分支程序设计示例</a:t>
            </a:r>
          </a:p>
        </p:txBody>
      </p:sp>
      <p:sp>
        <p:nvSpPr>
          <p:cNvPr id="28675" name="矩形 28674"/>
          <p:cNvSpPr>
            <a:spLocks noChangeArrowheads="1"/>
          </p:cNvSpPr>
          <p:nvPr/>
        </p:nvSpPr>
        <p:spPr bwMode="auto">
          <a:xfrm>
            <a:off x="900113" y="1048808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分支程序的结构有两种常见结构：</a:t>
            </a:r>
          </a:p>
        </p:txBody>
      </p:sp>
      <p:sp>
        <p:nvSpPr>
          <p:cNvPr id="28676" name="矩形 28675"/>
          <p:cNvSpPr>
            <a:spLocks noChangeArrowheads="1"/>
          </p:cNvSpPr>
          <p:nvPr/>
        </p:nvSpPr>
        <p:spPr bwMode="auto">
          <a:xfrm>
            <a:off x="838200" y="2862263"/>
            <a:ext cx="6080125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、用比较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测试指令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+</a:t>
            </a: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条件转移指令实现分支</a:t>
            </a:r>
          </a:p>
        </p:txBody>
      </p:sp>
      <p:sp>
        <p:nvSpPr>
          <p:cNvPr id="28677" name="矩形 28676"/>
          <p:cNvSpPr>
            <a:spLocks noChangeArrowheads="1"/>
          </p:cNvSpPr>
          <p:nvPr/>
        </p:nvSpPr>
        <p:spPr bwMode="auto">
          <a:xfrm>
            <a:off x="900113" y="3505200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比较指令：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CMP  DEST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SRC</a:t>
            </a:r>
          </a:p>
        </p:txBody>
      </p:sp>
      <p:sp>
        <p:nvSpPr>
          <p:cNvPr id="28678" name="矩形 28677"/>
          <p:cNvSpPr>
            <a:spLocks noChangeArrowheads="1"/>
          </p:cNvSpPr>
          <p:nvPr/>
        </p:nvSpPr>
        <p:spPr bwMode="auto">
          <a:xfrm>
            <a:off x="685800" y="4152900"/>
            <a:ext cx="8153400" cy="8223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该指令的功能与减法指令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SUB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相似，区别是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(DEST)-(SRC)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的差值不送入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DEST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。而其结果影响标志位。</a:t>
            </a:r>
          </a:p>
        </p:txBody>
      </p:sp>
      <p:sp>
        <p:nvSpPr>
          <p:cNvPr id="28680" name="矩形 28679"/>
          <p:cNvSpPr>
            <a:spLocks noChangeArrowheads="1"/>
          </p:cNvSpPr>
          <p:nvPr/>
        </p:nvSpPr>
        <p:spPr bwMode="auto">
          <a:xfrm>
            <a:off x="900113" y="1563325"/>
            <a:ext cx="6049962" cy="1014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</a:rPr>
              <a:t>用比较</a:t>
            </a:r>
            <a:r>
              <a:rPr lang="en-US" altLang="zh-CN" sz="2400" dirty="0">
                <a:latin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</a:rPr>
              <a:t>测试指令</a:t>
            </a:r>
            <a:r>
              <a:rPr lang="en-US" altLang="zh-CN" sz="2400" dirty="0">
                <a:latin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</a:rPr>
              <a:t>条件转移指令实现分支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</a:rPr>
              <a:t>用跳转表形成多路分支</a:t>
            </a:r>
          </a:p>
        </p:txBody>
      </p:sp>
      <p:sp>
        <p:nvSpPr>
          <p:cNvPr id="28681" name="矩形 28680"/>
          <p:cNvSpPr>
            <a:spLocks noChangeArrowheads="1"/>
          </p:cNvSpPr>
          <p:nvPr/>
        </p:nvSpPr>
        <p:spPr bwMode="auto">
          <a:xfrm>
            <a:off x="809625" y="5059363"/>
            <a:ext cx="4352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测试指令：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TEST  DEST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SRC</a:t>
            </a:r>
          </a:p>
        </p:txBody>
      </p:sp>
      <p:sp>
        <p:nvSpPr>
          <p:cNvPr id="28682" name="矩形 28681"/>
          <p:cNvSpPr>
            <a:spLocks noChangeArrowheads="1"/>
          </p:cNvSpPr>
          <p:nvPr/>
        </p:nvSpPr>
        <p:spPr bwMode="auto">
          <a:xfrm>
            <a:off x="595313" y="5707063"/>
            <a:ext cx="8153400" cy="8302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该指令的功能与逻辑指令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AND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相似，区别是逻辑“与”的结果不送入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DEST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。只是结果影响标志位。</a:t>
            </a:r>
          </a:p>
        </p:txBody>
      </p:sp>
      <p:sp>
        <p:nvSpPr>
          <p:cNvPr id="8202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11EA7-AE65-4BBE-BE75-360C72A9F298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711400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 animBg="1"/>
      <p:bldP spid="28677" grpId="0"/>
      <p:bldP spid="28678" grpId="0" animBg="1"/>
      <p:bldP spid="28680" grpId="0" animBg="1"/>
      <p:bldP spid="28681" grpId="0"/>
      <p:bldP spid="286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29697"/>
          <p:cNvSpPr txBox="1">
            <a:spLocks noChangeArrowheads="1"/>
          </p:cNvSpPr>
          <p:nvPr/>
        </p:nvSpPr>
        <p:spPr bwMode="auto">
          <a:xfrm>
            <a:off x="2362200" y="457200"/>
            <a:ext cx="4572000" cy="457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这种类型的分支程序有两种结构</a:t>
            </a:r>
          </a:p>
        </p:txBody>
      </p:sp>
      <p:grpSp>
        <p:nvGrpSpPr>
          <p:cNvPr id="29699" name="组合 29698"/>
          <p:cNvGrpSpPr>
            <a:grpSpLocks/>
          </p:cNvGrpSpPr>
          <p:nvPr/>
        </p:nvGrpSpPr>
        <p:grpSpPr bwMode="auto">
          <a:xfrm>
            <a:off x="1219200" y="1447800"/>
            <a:ext cx="3810000" cy="3048000"/>
            <a:chOff x="0" y="0"/>
            <a:chExt cx="2400" cy="1920"/>
          </a:xfrm>
        </p:grpSpPr>
        <p:sp>
          <p:nvSpPr>
            <p:cNvPr id="9236" name="流程图: 过程 29699"/>
            <p:cNvSpPr>
              <a:spLocks noChangeArrowheads="1"/>
            </p:cNvSpPr>
            <p:nvPr/>
          </p:nvSpPr>
          <p:spPr bwMode="auto">
            <a:xfrm>
              <a:off x="576" y="0"/>
              <a:ext cx="960" cy="240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比较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测试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7" name="流程图: 决策 29700"/>
            <p:cNvSpPr>
              <a:spLocks noChangeArrowheads="1"/>
            </p:cNvSpPr>
            <p:nvPr/>
          </p:nvSpPr>
          <p:spPr bwMode="auto">
            <a:xfrm>
              <a:off x="384" y="480"/>
              <a:ext cx="1440" cy="384"/>
            </a:xfrm>
            <a:prstGeom prst="flowChartDecision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判定条件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38" name="流程图: 过程 29701"/>
            <p:cNvSpPr>
              <a:spLocks noChangeArrowheads="1"/>
            </p:cNvSpPr>
            <p:nvPr/>
          </p:nvSpPr>
          <p:spPr bwMode="auto">
            <a:xfrm>
              <a:off x="0" y="1248"/>
              <a:ext cx="768" cy="240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程序段</a:t>
              </a:r>
              <a:r>
                <a:rPr lang="en-US" altLang="zh-CN" sz="2000"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39" name="流程图: 过程 29702"/>
            <p:cNvSpPr>
              <a:spLocks noChangeArrowheads="1"/>
            </p:cNvSpPr>
            <p:nvPr/>
          </p:nvSpPr>
          <p:spPr bwMode="auto">
            <a:xfrm>
              <a:off x="1536" y="1296"/>
              <a:ext cx="816" cy="240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程序段</a:t>
              </a:r>
              <a:r>
                <a:rPr lang="en-US" altLang="zh-CN" sz="2000">
                  <a:latin typeface="Times New Roman" panose="02020603050405020304" pitchFamily="18" charset="0"/>
                </a:rPr>
                <a:t>2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240" name="直接连接符 29703"/>
            <p:cNvSpPr>
              <a:spLocks noChangeShapeType="1"/>
            </p:cNvSpPr>
            <p:nvPr/>
          </p:nvSpPr>
          <p:spPr bwMode="auto">
            <a:xfrm>
              <a:off x="1104" y="24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直接连接符 29704"/>
            <p:cNvSpPr>
              <a:spLocks noChangeShapeType="1"/>
            </p:cNvSpPr>
            <p:nvPr/>
          </p:nvSpPr>
          <p:spPr bwMode="auto">
            <a:xfrm>
              <a:off x="384" y="672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直接连接符 29705"/>
            <p:cNvSpPr>
              <a:spLocks noChangeShapeType="1"/>
            </p:cNvSpPr>
            <p:nvPr/>
          </p:nvSpPr>
          <p:spPr bwMode="auto">
            <a:xfrm>
              <a:off x="1840" y="672"/>
              <a:ext cx="0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直接连接符 29706"/>
            <p:cNvSpPr>
              <a:spLocks noChangeShapeType="1"/>
            </p:cNvSpPr>
            <p:nvPr/>
          </p:nvSpPr>
          <p:spPr bwMode="auto">
            <a:xfrm>
              <a:off x="384" y="1488"/>
              <a:ext cx="0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直接连接符 29707"/>
            <p:cNvSpPr>
              <a:spLocks noChangeShapeType="1"/>
            </p:cNvSpPr>
            <p:nvPr/>
          </p:nvSpPr>
          <p:spPr bwMode="auto">
            <a:xfrm>
              <a:off x="384" y="1680"/>
              <a:ext cx="14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直接连接符 29708"/>
            <p:cNvSpPr>
              <a:spLocks noChangeShapeType="1"/>
            </p:cNvSpPr>
            <p:nvPr/>
          </p:nvSpPr>
          <p:spPr bwMode="auto">
            <a:xfrm flipV="1">
              <a:off x="1872" y="1536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直接连接符 29709"/>
            <p:cNvSpPr>
              <a:spLocks noChangeShapeType="1"/>
            </p:cNvSpPr>
            <p:nvPr/>
          </p:nvSpPr>
          <p:spPr bwMode="auto">
            <a:xfrm>
              <a:off x="1152" y="168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文本框 29710"/>
            <p:cNvSpPr txBox="1">
              <a:spLocks noChangeArrowheads="1"/>
            </p:cNvSpPr>
            <p:nvPr/>
          </p:nvSpPr>
          <p:spPr bwMode="auto">
            <a:xfrm>
              <a:off x="240" y="336"/>
              <a:ext cx="5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满足</a:t>
              </a:r>
            </a:p>
          </p:txBody>
        </p:sp>
        <p:sp>
          <p:nvSpPr>
            <p:cNvPr id="9248" name="文本框 29711"/>
            <p:cNvSpPr txBox="1">
              <a:spLocks noChangeArrowheads="1"/>
            </p:cNvSpPr>
            <p:nvPr/>
          </p:nvSpPr>
          <p:spPr bwMode="auto">
            <a:xfrm>
              <a:off x="1632" y="336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不满足</a:t>
              </a:r>
            </a:p>
          </p:txBody>
        </p:sp>
      </p:grpSp>
      <p:grpSp>
        <p:nvGrpSpPr>
          <p:cNvPr id="10244" name="组合 29712"/>
          <p:cNvGrpSpPr>
            <a:grpSpLocks/>
          </p:cNvGrpSpPr>
          <p:nvPr/>
        </p:nvGrpSpPr>
        <p:grpSpPr bwMode="auto">
          <a:xfrm>
            <a:off x="5364163" y="1524000"/>
            <a:ext cx="3398837" cy="3124200"/>
            <a:chOff x="0" y="0"/>
            <a:chExt cx="2141" cy="1968"/>
          </a:xfrm>
        </p:grpSpPr>
        <p:sp>
          <p:nvSpPr>
            <p:cNvPr id="9225" name="流程图: 过程 29713"/>
            <p:cNvSpPr>
              <a:spLocks noChangeArrowheads="1"/>
            </p:cNvSpPr>
            <p:nvPr/>
          </p:nvSpPr>
          <p:spPr bwMode="auto">
            <a:xfrm>
              <a:off x="797" y="0"/>
              <a:ext cx="960" cy="240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比较</a:t>
              </a:r>
              <a:r>
                <a:rPr lang="en-US" altLang="zh-CN" sz="2000">
                  <a:latin typeface="Times New Roman" panose="02020603050405020304" pitchFamily="18" charset="0"/>
                </a:rPr>
                <a:t>/</a:t>
              </a:r>
              <a:r>
                <a:rPr lang="zh-CN" altLang="en-US" sz="2000">
                  <a:latin typeface="Times New Roman" panose="02020603050405020304" pitchFamily="18" charset="0"/>
                </a:rPr>
                <a:t>测试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6" name="流程图: 决策 29714"/>
            <p:cNvSpPr>
              <a:spLocks noChangeArrowheads="1"/>
            </p:cNvSpPr>
            <p:nvPr/>
          </p:nvSpPr>
          <p:spPr bwMode="auto">
            <a:xfrm>
              <a:off x="557" y="528"/>
              <a:ext cx="1440" cy="384"/>
            </a:xfrm>
            <a:prstGeom prst="flowChartDecision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判定条件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7" name="流程图: 过程 29715"/>
            <p:cNvSpPr>
              <a:spLocks noChangeArrowheads="1"/>
            </p:cNvSpPr>
            <p:nvPr/>
          </p:nvSpPr>
          <p:spPr bwMode="auto">
            <a:xfrm>
              <a:off x="941" y="1296"/>
              <a:ext cx="768" cy="240"/>
            </a:xfrm>
            <a:prstGeom prst="flowChartProcess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程序段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28" name="直接连接符 29716"/>
            <p:cNvSpPr>
              <a:spLocks noChangeShapeType="1"/>
            </p:cNvSpPr>
            <p:nvPr/>
          </p:nvSpPr>
          <p:spPr bwMode="auto">
            <a:xfrm>
              <a:off x="1277" y="240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9" name="直接连接符 29717"/>
            <p:cNvSpPr>
              <a:spLocks noChangeShapeType="1"/>
            </p:cNvSpPr>
            <p:nvPr/>
          </p:nvSpPr>
          <p:spPr bwMode="auto">
            <a:xfrm>
              <a:off x="1277" y="912"/>
              <a:ext cx="0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直接连接符 29718"/>
            <p:cNvSpPr>
              <a:spLocks noChangeShapeType="1"/>
            </p:cNvSpPr>
            <p:nvPr/>
          </p:nvSpPr>
          <p:spPr bwMode="auto">
            <a:xfrm flipH="1">
              <a:off x="269" y="720"/>
              <a:ext cx="28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1" name="直接连接符 29719"/>
            <p:cNvSpPr>
              <a:spLocks noChangeShapeType="1"/>
            </p:cNvSpPr>
            <p:nvPr/>
          </p:nvSpPr>
          <p:spPr bwMode="auto">
            <a:xfrm>
              <a:off x="269" y="720"/>
              <a:ext cx="0" cy="10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直接连接符 29720"/>
            <p:cNvSpPr>
              <a:spLocks noChangeShapeType="1"/>
            </p:cNvSpPr>
            <p:nvPr/>
          </p:nvSpPr>
          <p:spPr bwMode="auto">
            <a:xfrm>
              <a:off x="269" y="1728"/>
              <a:ext cx="105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3" name="直接连接符 29721"/>
            <p:cNvSpPr>
              <a:spLocks noChangeShapeType="1"/>
            </p:cNvSpPr>
            <p:nvPr/>
          </p:nvSpPr>
          <p:spPr bwMode="auto">
            <a:xfrm>
              <a:off x="1325" y="1536"/>
              <a:ext cx="0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文本框 29722"/>
            <p:cNvSpPr txBox="1">
              <a:spLocks noChangeArrowheads="1"/>
            </p:cNvSpPr>
            <p:nvPr/>
          </p:nvSpPr>
          <p:spPr bwMode="auto">
            <a:xfrm>
              <a:off x="0" y="336"/>
              <a:ext cx="65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不满足</a:t>
              </a:r>
            </a:p>
          </p:txBody>
        </p:sp>
        <p:sp>
          <p:nvSpPr>
            <p:cNvPr id="9235" name="文本框 29723"/>
            <p:cNvSpPr txBox="1">
              <a:spLocks noChangeArrowheads="1"/>
            </p:cNvSpPr>
            <p:nvPr/>
          </p:nvSpPr>
          <p:spPr bwMode="auto">
            <a:xfrm>
              <a:off x="1373" y="960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</a:rPr>
                <a:t>满足</a:t>
              </a:r>
            </a:p>
          </p:txBody>
        </p:sp>
      </p:grpSp>
      <p:sp>
        <p:nvSpPr>
          <p:cNvPr id="29725" name="文本框 29724"/>
          <p:cNvSpPr txBox="1">
            <a:spLocks noChangeArrowheads="1"/>
          </p:cNvSpPr>
          <p:nvPr/>
        </p:nvSpPr>
        <p:spPr bwMode="auto">
          <a:xfrm>
            <a:off x="539750" y="5630863"/>
            <a:ext cx="7848600" cy="8302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一条条件转移指令只能实现两条分支的程序。要实现更多条分支的程序，需使用多条条件转移指令。</a:t>
            </a:r>
          </a:p>
        </p:txBody>
      </p:sp>
      <p:sp>
        <p:nvSpPr>
          <p:cNvPr id="29726" name="文本框 29725"/>
          <p:cNvSpPr txBox="1">
            <a:spLocks noChangeArrowheads="1"/>
          </p:cNvSpPr>
          <p:nvPr/>
        </p:nvSpPr>
        <p:spPr bwMode="auto">
          <a:xfrm>
            <a:off x="1547813" y="4941888"/>
            <a:ext cx="302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IF-THEN-ELSE</a:t>
            </a:r>
          </a:p>
        </p:txBody>
      </p:sp>
      <p:sp>
        <p:nvSpPr>
          <p:cNvPr id="29727" name="文本框 29726"/>
          <p:cNvSpPr txBox="1">
            <a:spLocks noChangeArrowheads="1"/>
          </p:cNvSpPr>
          <p:nvPr/>
        </p:nvSpPr>
        <p:spPr bwMode="auto">
          <a:xfrm>
            <a:off x="5940425" y="4941888"/>
            <a:ext cx="302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IF-ELSE</a:t>
            </a:r>
          </a:p>
        </p:txBody>
      </p:sp>
      <p:sp>
        <p:nvSpPr>
          <p:cNvPr id="922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4D104C-8F80-4E0F-A940-2CEE11A40214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35523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5" grpId="0" animBg="1"/>
      <p:bldP spid="29726" grpId="0"/>
      <p:bldP spid="297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矩形 30721"/>
          <p:cNvSpPr>
            <a:spLocks noChangeArrowheads="1"/>
          </p:cNvSpPr>
          <p:nvPr/>
        </p:nvSpPr>
        <p:spPr bwMode="auto">
          <a:xfrm>
            <a:off x="685800" y="609600"/>
            <a:ext cx="7848600" cy="8223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     例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</a:rPr>
              <a:t>  数据段的ARY数组中存放有10个无符号数，试找出其中最大者送入MAX单元。</a:t>
            </a:r>
          </a:p>
        </p:txBody>
      </p:sp>
      <p:sp>
        <p:nvSpPr>
          <p:cNvPr id="11267" name="矩形 30722"/>
          <p:cNvSpPr>
            <a:spLocks noChangeArrowheads="1"/>
          </p:cNvSpPr>
          <p:nvPr/>
        </p:nvSpPr>
        <p:spPr bwMode="auto">
          <a:xfrm>
            <a:off x="395288" y="2133600"/>
            <a:ext cx="8640762" cy="19383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rPr>
              <a:t>算法分析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：</a:t>
            </a:r>
          </a:p>
          <a:p>
            <a:pPr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依次比较相邻两数的大小，将较大的送入</a:t>
            </a: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中。</a:t>
            </a:r>
          </a:p>
          <a:p>
            <a:pPr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每次比较后，较大数存放在</a:t>
            </a: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中，相当于较大的数往下传。</a:t>
            </a:r>
          </a:p>
          <a:p>
            <a:pPr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比较一共要做</a:t>
            </a: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次。</a:t>
            </a:r>
          </a:p>
          <a:p>
            <a:pPr>
              <a:spcBef>
                <a:spcPct val="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比较结束后，</a:t>
            </a:r>
            <a:r>
              <a:rPr lang="en-US" altLang="zh-CN" sz="2400">
                <a:solidFill>
                  <a:srgbClr val="0033CC"/>
                </a:solidFill>
                <a:latin typeface="Times New Roman" panose="02020603050405020304" pitchFamily="18" charset="0"/>
              </a:rPr>
              <a:t>AL</a:t>
            </a:r>
            <a:r>
              <a:rPr lang="zh-CN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中存放的就是最大数。</a:t>
            </a:r>
          </a:p>
        </p:txBody>
      </p:sp>
      <p:sp>
        <p:nvSpPr>
          <p:cNvPr id="10244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28EEC-1B2B-45AD-9522-80C25EFD7CBE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10390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矩形 31745"/>
          <p:cNvSpPr>
            <a:spLocks noChangeArrowheads="1"/>
          </p:cNvSpPr>
          <p:nvPr/>
        </p:nvSpPr>
        <p:spPr bwMode="auto">
          <a:xfrm>
            <a:off x="0" y="1019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268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435394-6859-4022-B82A-CD027FCFA131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52387"/>
            <a:ext cx="4914900" cy="67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2194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32769"/>
          <p:cNvSpPr txBox="1">
            <a:spLocks noChangeArrowheads="1"/>
          </p:cNvSpPr>
          <p:nvPr/>
        </p:nvSpPr>
        <p:spPr bwMode="auto">
          <a:xfrm>
            <a:off x="0" y="390609"/>
            <a:ext cx="9144000" cy="644791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.386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.MODEL 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flat,stdcall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.STACK  4096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ExitProcess</a:t>
            </a:r>
            <a:r>
              <a:rPr lang="en-US" altLang="zh-CN" sz="1800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PROTO,dwExitCode:DWORD</a:t>
            </a:r>
            <a:endParaRPr lang="en-US" altLang="zh-CN" sz="18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17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rgbClr val="0000FF"/>
                </a:solidFill>
                <a:latin typeface="Times New Roman" panose="02020603050405020304" pitchFamily="18" charset="0"/>
              </a:rPr>
              <a:t>.DATA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700" dirty="0">
                <a:latin typeface="Times New Roman" panose="02020603050405020304" pitchFamily="18" charset="0"/>
              </a:rPr>
              <a:t>ARY     DB     17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5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40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0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67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12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34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78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32</a:t>
            </a:r>
            <a:r>
              <a:rPr lang="zh-CN" altLang="en-US" sz="1700" dirty="0">
                <a:latin typeface="Times New Roman" panose="02020603050405020304" pitchFamily="18" charset="0"/>
              </a:rPr>
              <a:t>，</a:t>
            </a:r>
            <a:r>
              <a:rPr lang="en-US" altLang="zh-CN" sz="1700" dirty="0">
                <a:latin typeface="Times New Roman" panose="02020603050405020304" pitchFamily="18" charset="0"/>
              </a:rPr>
              <a:t>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Times New Roman" panose="02020603050405020304" pitchFamily="18" charset="0"/>
              </a:rPr>
              <a:t>    MAX    DB     </a:t>
            </a:r>
            <a:r>
              <a:rPr lang="zh-CN" altLang="en-US" sz="1700" dirty="0">
                <a:latin typeface="Times New Roman" panose="02020603050405020304" pitchFamily="18" charset="0"/>
              </a:rPr>
              <a:t>？</a:t>
            </a:r>
            <a:endParaRPr lang="en-US" altLang="zh-CN" sz="17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zh-CN" altLang="en-US" sz="17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rgbClr val="0000FF"/>
                </a:solidFill>
                <a:latin typeface="Times New Roman" panose="02020603050405020304" pitchFamily="18" charset="0"/>
              </a:rPr>
              <a:t>.CODE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rgbClr val="0033CC"/>
                </a:solidFill>
                <a:latin typeface="Times New Roman" panose="02020603050405020304" pitchFamily="18" charset="0"/>
              </a:rPr>
              <a:t>MAIN PROC</a:t>
            </a:r>
            <a:r>
              <a:rPr lang="en-US" altLang="zh-CN" sz="17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latin typeface="Times New Roman" panose="02020603050405020304" pitchFamily="18" charset="0"/>
              </a:rPr>
              <a:t>               MOV     ESI, OFFSET ARY ; ESI</a:t>
            </a:r>
            <a:r>
              <a:rPr lang="zh-CN" altLang="en-US" sz="1700" dirty="0">
                <a:latin typeface="Times New Roman" panose="02020603050405020304" pitchFamily="18" charset="0"/>
              </a:rPr>
              <a:t>指向</a:t>
            </a:r>
            <a:r>
              <a:rPr lang="en-US" altLang="zh-CN" sz="1700" dirty="0">
                <a:latin typeface="Times New Roman" panose="02020603050405020304" pitchFamily="18" charset="0"/>
              </a:rPr>
              <a:t>ARY</a:t>
            </a:r>
            <a:r>
              <a:rPr lang="zh-CN" altLang="en-US" sz="1700" dirty="0">
                <a:latin typeface="Times New Roman" panose="02020603050405020304" pitchFamily="18" charset="0"/>
              </a:rPr>
              <a:t>的第一个元素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1700" dirty="0">
                <a:latin typeface="Times New Roman" panose="02020603050405020304" pitchFamily="18" charset="0"/>
              </a:rPr>
              <a:t>MOV     CX, 9           ;CX</a:t>
            </a:r>
            <a:r>
              <a:rPr lang="zh-CN" altLang="en-US" sz="1700" dirty="0">
                <a:latin typeface="Times New Roman" panose="02020603050405020304" pitchFamily="18" charset="0"/>
              </a:rPr>
              <a:t>作次数计数器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1700" dirty="0">
                <a:latin typeface="Times New Roman" panose="02020603050405020304" pitchFamily="18" charset="0"/>
              </a:rPr>
              <a:t>MOV    AL, [ESI]       ;</a:t>
            </a:r>
            <a:r>
              <a:rPr lang="zh-CN" altLang="en-US" sz="1700" dirty="0">
                <a:latin typeface="Times New Roman" panose="02020603050405020304" pitchFamily="18" charset="0"/>
              </a:rPr>
              <a:t>取第一个元素到</a:t>
            </a:r>
            <a:r>
              <a:rPr lang="en-US" altLang="zh-CN" sz="1700" dirty="0"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LOP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：    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INC      ESI                 ;ESI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指向后一个元素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CMP      AL, [ESI]       ;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比较两个数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JAE       BIGER         ;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前元素</a:t>
            </a:r>
            <a:r>
              <a:rPr lang="en-US" altLang="zh-CN" sz="1700" dirty="0">
                <a:solidFill>
                  <a:schemeClr val="hlink"/>
                </a:solidFill>
                <a:latin typeface="宋体" panose="02010600030101010101" pitchFamily="2" charset="-122"/>
              </a:rPr>
              <a:t>≥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后元素转移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MOV    AL, [ESI]       ;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取较大数到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BIGER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DEC    CX                ;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减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计数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JNZ      LOP             ;</a:t>
            </a:r>
            <a:r>
              <a:rPr lang="zh-CN" altLang="en-US" sz="1700" dirty="0">
                <a:solidFill>
                  <a:schemeClr val="hlink"/>
                </a:solidFill>
                <a:latin typeface="Times New Roman" panose="02020603050405020304" pitchFamily="18" charset="0"/>
              </a:rPr>
              <a:t>未比较完转回去，否则顺序执行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1700" dirty="0">
                <a:latin typeface="Times New Roman" panose="02020603050405020304" pitchFamily="18" charset="0"/>
              </a:rPr>
              <a:t>MOV    MAX, AL    ;</a:t>
            </a:r>
            <a:r>
              <a:rPr lang="zh-CN" altLang="en-US" sz="1700" dirty="0">
                <a:latin typeface="Times New Roman" panose="02020603050405020304" pitchFamily="18" charset="0"/>
              </a:rPr>
              <a:t>存最大数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17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1800" dirty="0">
                <a:latin typeface="Times New Roman" panose="02020603050405020304" pitchFamily="18" charset="0"/>
              </a:rPr>
              <a:t>INVOKE  </a:t>
            </a:r>
            <a:r>
              <a:rPr lang="en-US" altLang="zh-CN" sz="1800" dirty="0" err="1">
                <a:latin typeface="Times New Roman" panose="02020603050405020304" pitchFamily="18" charset="0"/>
              </a:rPr>
              <a:t>ExitProcess</a:t>
            </a:r>
            <a:r>
              <a:rPr lang="en-US" altLang="zh-CN" sz="1800" dirty="0">
                <a:latin typeface="Times New Roman" panose="02020603050405020304" pitchFamily="18" charset="0"/>
              </a:rPr>
              <a:t>, 0</a:t>
            </a:r>
            <a:r>
              <a:rPr lang="zh-CN" altLang="en-US" sz="1700" dirty="0">
                <a:solidFill>
                  <a:srgbClr val="0033CC"/>
                </a:solidFill>
                <a:latin typeface="Times New Roman" panose="02020603050405020304" pitchFamily="18" charset="0"/>
              </a:rPr>
              <a:t> </a:t>
            </a:r>
            <a:endParaRPr lang="en-US" altLang="zh-CN" sz="17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rgbClr val="0033CC"/>
                </a:solidFill>
                <a:latin typeface="Times New Roman" panose="02020603050405020304" pitchFamily="18" charset="0"/>
              </a:rPr>
              <a:t>MAIN  ENDP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700" dirty="0">
                <a:solidFill>
                  <a:srgbClr val="0033CC"/>
                </a:solidFill>
                <a:latin typeface="Times New Roman" panose="02020603050405020304" pitchFamily="18" charset="0"/>
              </a:rPr>
              <a:t>            END   MAIN</a:t>
            </a:r>
          </a:p>
        </p:txBody>
      </p:sp>
      <p:sp>
        <p:nvSpPr>
          <p:cNvPr id="12291" name="灯片编号占位符 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DAC0E3-D3ED-4933-89DD-0F4E8EBCBD0C}" type="slidenum">
              <a:rPr lang="zh-CN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013934"/>
      </p:ext>
    </p:extLst>
  </p:cSld>
  <p:clrMapOvr>
    <a:masterClrMapping/>
  </p:clrMapOvr>
  <p:transition spd="med">
    <p:zoom dir="in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7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27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7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7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277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277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77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77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77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277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77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2770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天兰色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CC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E2AA"/>
      </a:accent5>
      <a:accent6>
        <a:srgbClr val="00E7E7"/>
      </a:accent6>
      <a:hlink>
        <a:srgbClr val="FF0000"/>
      </a:hlink>
      <a:folHlink>
        <a:srgbClr val="969696"/>
      </a:folHlink>
    </a:clrScheme>
    <a:fontScheme name="天兰色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天兰色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兰色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兰色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兰色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兰色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兰色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兰色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天兰色模板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6633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B8AD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D:\Office\Templates\演示文稿设计\天兰色模板.pot</Template>
  <TotalTime>7092</TotalTime>
  <Words>4311</Words>
  <Application>Microsoft Office PowerPoint</Application>
  <PresentationFormat>全屏显示(4:3)</PresentationFormat>
  <Paragraphs>641</Paragraphs>
  <Slides>45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  <vt:variant>
        <vt:lpstr>自定义放映</vt:lpstr>
      </vt:variant>
      <vt:variant>
        <vt:i4>2</vt:i4>
      </vt:variant>
    </vt:vector>
  </HeadingPairs>
  <TitlesOfParts>
    <vt:vector size="52" baseType="lpstr">
      <vt:lpstr>宋体</vt:lpstr>
      <vt:lpstr>Arial</vt:lpstr>
      <vt:lpstr>Times New Roman</vt:lpstr>
      <vt:lpstr>Wingdings</vt:lpstr>
      <vt:lpstr>天兰色模板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DOS功能调用</vt:lpstr>
      <vt:lpstr>循环程序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基本程序设计技术</dc:title>
  <dc:creator>liao</dc:creator>
  <cp:lastModifiedBy>Liao jianming</cp:lastModifiedBy>
  <cp:revision>869</cp:revision>
  <dcterms:created xsi:type="dcterms:W3CDTF">2000-10-14T04:30:58Z</dcterms:created>
  <dcterms:modified xsi:type="dcterms:W3CDTF">2022-10-24T14:43:25Z</dcterms:modified>
</cp:coreProperties>
</file>