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22" r:id="rId3"/>
    <p:sldId id="388" r:id="rId4"/>
    <p:sldId id="325" r:id="rId5"/>
    <p:sldId id="387" r:id="rId6"/>
    <p:sldId id="328" r:id="rId7"/>
    <p:sldId id="329" r:id="rId8"/>
    <p:sldId id="385" r:id="rId9"/>
    <p:sldId id="386" r:id="rId10"/>
    <p:sldId id="340" r:id="rId11"/>
    <p:sldId id="383" r:id="rId12"/>
    <p:sldId id="334" r:id="rId13"/>
    <p:sldId id="341" r:id="rId14"/>
    <p:sldId id="335" r:id="rId15"/>
    <p:sldId id="336" r:id="rId16"/>
    <p:sldId id="337" r:id="rId17"/>
    <p:sldId id="338" r:id="rId18"/>
    <p:sldId id="339" r:id="rId19"/>
    <p:sldId id="347" r:id="rId20"/>
    <p:sldId id="342" r:id="rId21"/>
    <p:sldId id="344" r:id="rId22"/>
    <p:sldId id="346" r:id="rId23"/>
    <p:sldId id="348" r:id="rId24"/>
    <p:sldId id="399" r:id="rId25"/>
    <p:sldId id="393" r:id="rId26"/>
    <p:sldId id="349" r:id="rId27"/>
    <p:sldId id="351" r:id="rId28"/>
    <p:sldId id="389" r:id="rId29"/>
    <p:sldId id="353" r:id="rId30"/>
    <p:sldId id="354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5" r:id="rId40"/>
    <p:sldId id="401" r:id="rId41"/>
    <p:sldId id="367" r:id="rId42"/>
    <p:sldId id="390" r:id="rId43"/>
    <p:sldId id="394" r:id="rId44"/>
    <p:sldId id="374" r:id="rId45"/>
    <p:sldId id="391" r:id="rId46"/>
    <p:sldId id="377" r:id="rId47"/>
    <p:sldId id="378" r:id="rId48"/>
    <p:sldId id="400" r:id="rId49"/>
  </p:sldIdLst>
  <p:sldSz cx="9144000" cy="6858000" type="screen4x3"/>
  <p:notesSz cx="6934200" cy="9398000"/>
  <p:custDataLst>
    <p:tags r:id="rId5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33"/>
    <a:srgbClr val="E45C00"/>
    <a:srgbClr val="002448"/>
    <a:srgbClr val="FFCCFF"/>
    <a:srgbClr val="CE5300"/>
    <a:srgbClr val="002952"/>
    <a:srgbClr val="00274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727" autoAdjust="0"/>
  </p:normalViewPr>
  <p:slideViewPr>
    <p:cSldViewPr>
      <p:cViewPr varScale="1">
        <p:scale>
          <a:sx n="72" d="100"/>
          <a:sy n="72" d="100"/>
        </p:scale>
        <p:origin x="1120" y="56"/>
      </p:cViewPr>
      <p:guideLst>
        <p:guide orient="horz" pos="4319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34"/>
    </p:cViewPr>
  </p:sorterViewPr>
  <p:notesViewPr>
    <p:cSldViewPr>
      <p:cViewPr varScale="1">
        <p:scale>
          <a:sx n="36" d="100"/>
          <a:sy n="36" d="100"/>
        </p:scale>
        <p:origin x="-1104" y="-58"/>
      </p:cViewPr>
      <p:guideLst>
        <p:guide orient="horz" pos="2960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7A385A1-9307-402A-87AF-2FABF61ADF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24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4515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/>
            </a:lvl1pPr>
          </a:lstStyle>
          <a:p>
            <a:pPr>
              <a:defRPr/>
            </a:pPr>
            <a:fld id="{8551302A-CB2E-4245-9CCF-AF97E28575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5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AE3A0DB-240F-486F-B226-EC592AE51D1E}" type="slidenum">
              <a:rPr kumimoji="0" lang="zh-CN" altLang="en-US" sz="1200" smtClean="0"/>
              <a:pPr/>
              <a:t>1</a:t>
            </a:fld>
            <a:endParaRPr kumimoji="0"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04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3"/>
          <p:cNvSpPr>
            <a:spLocks noChangeArrowheads="1"/>
          </p:cNvSpPr>
          <p:nvPr/>
        </p:nvSpPr>
        <p:spPr bwMode="auto">
          <a:xfrm rot="20940000">
            <a:off x="1828800" y="304800"/>
            <a:ext cx="457200" cy="4572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2609850" y="171450"/>
            <a:ext cx="419100" cy="419100"/>
          </a:xfrm>
          <a:prstGeom prst="star5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 rot="20940000">
            <a:off x="1752600" y="228600"/>
            <a:ext cx="457200" cy="4572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7" name="AutoShape 26"/>
          <p:cNvSpPr>
            <a:spLocks noChangeArrowheads="1"/>
          </p:cNvSpPr>
          <p:nvPr/>
        </p:nvSpPr>
        <p:spPr bwMode="auto">
          <a:xfrm>
            <a:off x="2533650" y="19050"/>
            <a:ext cx="419100" cy="41910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934200" y="5181600"/>
            <a:ext cx="2033588" cy="1219200"/>
            <a:chOff x="4368" y="3264"/>
            <a:chExt cx="1281" cy="768"/>
          </a:xfrm>
        </p:grpSpPr>
        <p:sp>
          <p:nvSpPr>
            <p:cNvPr id="9" name="AutoShape 28"/>
            <p:cNvSpPr>
              <a:spLocks noChangeArrowheads="1"/>
            </p:cNvSpPr>
            <p:nvPr/>
          </p:nvSpPr>
          <p:spPr bwMode="auto">
            <a:xfrm rot="20940000">
              <a:off x="4368" y="3681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0" name="AutoShape 29"/>
            <p:cNvSpPr>
              <a:spLocks noChangeArrowheads="1"/>
            </p:cNvSpPr>
            <p:nvPr/>
          </p:nvSpPr>
          <p:spPr bwMode="auto">
            <a:xfrm>
              <a:off x="4845" y="3324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1" name="AutoShape 30"/>
            <p:cNvSpPr>
              <a:spLocks noChangeArrowheads="1"/>
            </p:cNvSpPr>
            <p:nvPr/>
          </p:nvSpPr>
          <p:spPr bwMode="auto">
            <a:xfrm rot="1320000">
              <a:off x="5217" y="3264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2" name="AutoShape 31"/>
            <p:cNvSpPr>
              <a:spLocks noChangeArrowheads="1"/>
            </p:cNvSpPr>
            <p:nvPr/>
          </p:nvSpPr>
          <p:spPr bwMode="auto">
            <a:xfrm rot="20940000">
              <a:off x="4449" y="3744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3" name="AutoShape 32"/>
            <p:cNvSpPr>
              <a:spLocks noChangeArrowheads="1"/>
            </p:cNvSpPr>
            <p:nvPr/>
          </p:nvSpPr>
          <p:spPr bwMode="auto">
            <a:xfrm>
              <a:off x="4893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4" name="AutoShape 33"/>
            <p:cNvSpPr>
              <a:spLocks noChangeArrowheads="1"/>
            </p:cNvSpPr>
            <p:nvPr/>
          </p:nvSpPr>
          <p:spPr bwMode="auto">
            <a:xfrm rot="1320000">
              <a:off x="5265" y="3360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</p:grpSp>
      <p:sp>
        <p:nvSpPr>
          <p:cNvPr id="15" name="AutoShape 34"/>
          <p:cNvSpPr>
            <a:spLocks noChangeArrowheads="1"/>
          </p:cNvSpPr>
          <p:nvPr/>
        </p:nvSpPr>
        <p:spPr bwMode="auto">
          <a:xfrm rot="1320000">
            <a:off x="228600" y="228600"/>
            <a:ext cx="882650" cy="882650"/>
          </a:xfrm>
          <a:prstGeom prst="star5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667000"/>
            <a:ext cx="6400800" cy="3276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dt" sz="quarter" idx="10"/>
          </p:nvPr>
        </p:nvSpPr>
        <p:spPr>
          <a:xfrm>
            <a:off x="76200" y="63230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22C75-5656-4B04-BAFB-50EF26885D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964494"/>
      </p:ext>
    </p:extLst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DD8EC-2041-472D-937E-56CA181367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3731944"/>
      </p:ext>
    </p:extLst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56DF5-8FA8-4A0A-951E-1DCEB67F81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815229"/>
      </p:ext>
    </p:extLst>
  </p:cSld>
  <p:clrMapOvr>
    <a:masterClrMapping/>
  </p:clrMapOvr>
  <p:transition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6D714-A277-430C-92B9-49595C289D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549479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E888C-C3D1-4893-9D5D-D3DEFD9936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891793"/>
      </p:ext>
    </p:extLst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602E6-4E11-41FC-B8A1-40C46CB799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826109"/>
      </p:ext>
    </p:extLst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5388A-EA2C-47AE-986B-CE536BC245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372736"/>
      </p:ext>
    </p:extLst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C32F1-3B92-41DE-A931-9D7E1BBEA2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327604"/>
      </p:ext>
    </p:extLst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0F39-BB5B-41AF-A6E4-E8CF2663DF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463093"/>
      </p:ext>
    </p:extLst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99D2F-7538-4AC6-997B-32229E858D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74745"/>
      </p:ext>
    </p:extLst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31B50-6C15-4190-A395-A3C91EFC72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972403"/>
      </p:ext>
    </p:extLst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38FBB-F895-475F-B383-E5C4A278E2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128595"/>
      </p:ext>
    </p:extLst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09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91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029A542-4AB9-4E1E-BC90-0659322C15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33" name="Group 20"/>
          <p:cNvGrpSpPr>
            <a:grpSpLocks/>
          </p:cNvGrpSpPr>
          <p:nvPr/>
        </p:nvGrpSpPr>
        <p:grpSpPr bwMode="auto">
          <a:xfrm>
            <a:off x="6934200" y="5257800"/>
            <a:ext cx="2033588" cy="1219200"/>
            <a:chOff x="4368" y="3312"/>
            <a:chExt cx="1281" cy="768"/>
          </a:xfrm>
        </p:grpSpPr>
        <p:sp>
          <p:nvSpPr>
            <p:cNvPr id="1045" name="AutoShape 21"/>
            <p:cNvSpPr>
              <a:spLocks noChangeArrowheads="1"/>
            </p:cNvSpPr>
            <p:nvPr/>
          </p:nvSpPr>
          <p:spPr bwMode="auto">
            <a:xfrm rot="20940000">
              <a:off x="4368" y="3729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046" name="AutoShape 22"/>
            <p:cNvSpPr>
              <a:spLocks noChangeArrowheads="1"/>
            </p:cNvSpPr>
            <p:nvPr/>
          </p:nvSpPr>
          <p:spPr bwMode="auto">
            <a:xfrm>
              <a:off x="4845" y="3372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047" name="AutoShape 23"/>
            <p:cNvSpPr>
              <a:spLocks noChangeArrowheads="1"/>
            </p:cNvSpPr>
            <p:nvPr/>
          </p:nvSpPr>
          <p:spPr bwMode="auto">
            <a:xfrm rot="1320000">
              <a:off x="5217" y="3312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048" name="AutoShape 24"/>
            <p:cNvSpPr>
              <a:spLocks noChangeArrowheads="1"/>
            </p:cNvSpPr>
            <p:nvPr/>
          </p:nvSpPr>
          <p:spPr bwMode="auto">
            <a:xfrm rot="20940000">
              <a:off x="4449" y="3792"/>
              <a:ext cx="288" cy="288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049" name="AutoShape 25"/>
            <p:cNvSpPr>
              <a:spLocks noChangeArrowheads="1"/>
            </p:cNvSpPr>
            <p:nvPr/>
          </p:nvSpPr>
          <p:spPr bwMode="auto">
            <a:xfrm>
              <a:off x="4893" y="3420"/>
              <a:ext cx="264" cy="26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  <p:sp>
          <p:nvSpPr>
            <p:cNvPr id="1050" name="AutoShape 26"/>
            <p:cNvSpPr>
              <a:spLocks noChangeArrowheads="1"/>
            </p:cNvSpPr>
            <p:nvPr/>
          </p:nvSpPr>
          <p:spPr bwMode="auto">
            <a:xfrm rot="1320000">
              <a:off x="5265" y="3408"/>
              <a:ext cx="384" cy="384"/>
            </a:xfrm>
            <a:prstGeom prst="star5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lang="zh-CN" altLang="en-US"/>
            </a:p>
          </p:txBody>
        </p:sp>
      </p:grp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81000" y="1219200"/>
            <a:ext cx="8305800" cy="381000"/>
            <a:chOff x="240" y="768"/>
            <a:chExt cx="5232" cy="240"/>
          </a:xfrm>
        </p:grpSpPr>
        <p:sp>
          <p:nvSpPr>
            <p:cNvPr id="1052" name="Rectangle 28"/>
            <p:cNvSpPr>
              <a:spLocks noChangeArrowheads="1"/>
            </p:cNvSpPr>
            <p:nvPr/>
          </p:nvSpPr>
          <p:spPr bwMode="auto">
            <a:xfrm>
              <a:off x="384" y="912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240" y="768"/>
              <a:ext cx="5088" cy="9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54" name="Freeform 30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781050" y="6416675"/>
            <a:ext cx="557213" cy="347663"/>
          </a:xfrm>
          <a:custGeom>
            <a:avLst/>
            <a:gdLst/>
            <a:ahLst/>
            <a:cxnLst>
              <a:cxn ang="0">
                <a:pos x="350" y="1"/>
              </a:cxn>
              <a:cxn ang="0">
                <a:pos x="101" y="0"/>
              </a:cxn>
              <a:cxn ang="0">
                <a:pos x="81" y="2"/>
              </a:cxn>
              <a:cxn ang="0">
                <a:pos x="67" y="6"/>
              </a:cxn>
              <a:cxn ang="0">
                <a:pos x="51" y="15"/>
              </a:cxn>
              <a:cxn ang="0">
                <a:pos x="38" y="25"/>
              </a:cxn>
              <a:cxn ang="0">
                <a:pos x="28" y="35"/>
              </a:cxn>
              <a:cxn ang="0">
                <a:pos x="19" y="48"/>
              </a:cxn>
              <a:cxn ang="0">
                <a:pos x="12" y="59"/>
              </a:cxn>
              <a:cxn ang="0">
                <a:pos x="6" y="73"/>
              </a:cxn>
              <a:cxn ang="0">
                <a:pos x="1" y="89"/>
              </a:cxn>
              <a:cxn ang="0">
                <a:pos x="1" y="99"/>
              </a:cxn>
              <a:cxn ang="0">
                <a:pos x="0" y="119"/>
              </a:cxn>
              <a:cxn ang="0">
                <a:pos x="2" y="136"/>
              </a:cxn>
              <a:cxn ang="0">
                <a:pos x="9" y="150"/>
              </a:cxn>
              <a:cxn ang="0">
                <a:pos x="15" y="164"/>
              </a:cxn>
              <a:cxn ang="0">
                <a:pos x="24" y="176"/>
              </a:cxn>
              <a:cxn ang="0">
                <a:pos x="33" y="189"/>
              </a:cxn>
              <a:cxn ang="0">
                <a:pos x="46" y="198"/>
              </a:cxn>
              <a:cxn ang="0">
                <a:pos x="59" y="207"/>
              </a:cxn>
              <a:cxn ang="0">
                <a:pos x="72" y="212"/>
              </a:cxn>
              <a:cxn ang="0">
                <a:pos x="90" y="218"/>
              </a:cxn>
              <a:cxn ang="0">
                <a:pos x="350" y="218"/>
              </a:cxn>
              <a:cxn ang="0">
                <a:pos x="350" y="1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55" name="Freeform 31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1447800" y="6416675"/>
            <a:ext cx="557213" cy="347663"/>
          </a:xfrm>
          <a:custGeom>
            <a:avLst/>
            <a:gdLst/>
            <a:ahLst/>
            <a:cxnLst>
              <a:cxn ang="0">
                <a:pos x="0" y="1"/>
              </a:cxn>
              <a:cxn ang="0">
                <a:pos x="249" y="0"/>
              </a:cxn>
              <a:cxn ang="0">
                <a:pos x="268" y="3"/>
              </a:cxn>
              <a:cxn ang="0">
                <a:pos x="283" y="6"/>
              </a:cxn>
              <a:cxn ang="0">
                <a:pos x="298" y="16"/>
              </a:cxn>
              <a:cxn ang="0">
                <a:pos x="311" y="26"/>
              </a:cxn>
              <a:cxn ang="0">
                <a:pos x="321" y="35"/>
              </a:cxn>
              <a:cxn ang="0">
                <a:pos x="331" y="48"/>
              </a:cxn>
              <a:cxn ang="0">
                <a:pos x="337" y="60"/>
              </a:cxn>
              <a:cxn ang="0">
                <a:pos x="344" y="74"/>
              </a:cxn>
              <a:cxn ang="0">
                <a:pos x="349" y="90"/>
              </a:cxn>
              <a:cxn ang="0">
                <a:pos x="349" y="100"/>
              </a:cxn>
              <a:cxn ang="0">
                <a:pos x="350" y="119"/>
              </a:cxn>
              <a:cxn ang="0">
                <a:pos x="347" y="136"/>
              </a:cxn>
              <a:cxn ang="0">
                <a:pos x="341" y="151"/>
              </a:cxn>
              <a:cxn ang="0">
                <a:pos x="334" y="165"/>
              </a:cxn>
              <a:cxn ang="0">
                <a:pos x="325" y="176"/>
              </a:cxn>
              <a:cxn ang="0">
                <a:pos x="316" y="189"/>
              </a:cxn>
              <a:cxn ang="0">
                <a:pos x="303" y="199"/>
              </a:cxn>
              <a:cxn ang="0">
                <a:pos x="290" y="208"/>
              </a:cxn>
              <a:cxn ang="0">
                <a:pos x="277" y="213"/>
              </a:cxn>
              <a:cxn ang="0">
                <a:pos x="259" y="218"/>
              </a:cxn>
              <a:cxn ang="0">
                <a:pos x="0" y="218"/>
              </a:cxn>
              <a:cxn ang="0">
                <a:pos x="0" y="1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026" name="Object 32"/>
          <p:cNvGraphicFramePr>
            <a:graphicFrameLocks noChangeAspect="1"/>
          </p:cNvGraphicFramePr>
          <p:nvPr userDrawn="1"/>
        </p:nvGraphicFramePr>
        <p:xfrm>
          <a:off x="7620000" y="457200"/>
          <a:ext cx="1371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剪辑" r:id="rId15" imgW="4602960" imgH="3652200" progId="MS_ClipArt_Gallery.2">
                  <p:embed/>
                </p:oleObj>
              </mc:Choice>
              <mc:Fallback>
                <p:oleObj name="剪辑" r:id="rId15" imgW="4602960" imgH="3652200" progId="MS_ClipArt_Gallery.2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57200"/>
                        <a:ext cx="1371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dk2" tx1="lt1" bg2="dk1" tx2="lt2" accent1="accent1" accent2="accent2" accent3="accent3" accent4="accent4" accent5="accent5" accent6="accent6" hlink="hlink" folHlink="folHlink"/>
  <p:sldLayoutIdLst>
    <p:sldLayoutId id="2147483880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ransition>
    <p:blinds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Arial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Arial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Arial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Arial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Arial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Arial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Arial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FF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70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50000"/>
        <a:buFont typeface="Wingdings" pitchFamily="2" charset="2"/>
        <a:buChar char="n"/>
        <a:defRPr kumimoji="1" sz="2400" b="1">
          <a:solidFill>
            <a:srgbClr val="FFFF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32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32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9805D12-2475-4E1D-985D-B36E038ED783}" type="slidenum">
              <a:rPr lang="zh-CN" altLang="en-US" sz="1400" smtClean="0"/>
              <a:pPr/>
              <a:t>1</a:t>
            </a:fld>
            <a:endParaRPr lang="en-US" altLang="zh-CN" sz="140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9750" y="1052513"/>
            <a:ext cx="8261350" cy="250190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6000" b="0" dirty="0">
                <a:solidFill>
                  <a:srgbClr val="FFFF00"/>
                </a:solidFill>
                <a:latin typeface="隶书" pitchFamily="49" charset="-122"/>
                <a:ea typeface="华文行楷" pitchFamily="2" charset="-122"/>
              </a:rPr>
              <a:t>6.8 </a:t>
            </a:r>
            <a:r>
              <a:rPr lang="zh-CN" altLang="en-US" sz="6000" b="0" dirty="0">
                <a:solidFill>
                  <a:srgbClr val="FFFF00"/>
                </a:solidFill>
                <a:latin typeface="隶书" pitchFamily="49" charset="-122"/>
                <a:ea typeface="华文行楷" pitchFamily="2" charset="-122"/>
              </a:rPr>
              <a:t>模拟量的输入输出</a:t>
            </a:r>
            <a:endParaRPr lang="zh-CN" altLang="zh-CN" sz="6000" b="0" dirty="0">
              <a:solidFill>
                <a:srgbClr val="FFFF00"/>
              </a:solidFill>
              <a:ea typeface="华文行楷" pitchFamily="2" charset="-122"/>
            </a:endParaRPr>
          </a:p>
        </p:txBody>
      </p:sp>
      <p:graphicFrame>
        <p:nvGraphicFramePr>
          <p:cNvPr id="3074" name="Object 0"/>
          <p:cNvGraphicFramePr>
            <a:graphicFrameLocks noChangeAspect="1"/>
          </p:cNvGraphicFramePr>
          <p:nvPr/>
        </p:nvGraphicFramePr>
        <p:xfrm>
          <a:off x="5651500" y="4448175"/>
          <a:ext cx="16637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剪辑" r:id="rId4" imgW="4755600" imgH="4827960" progId="MS_ClipArt_Gallery.2">
                  <p:embed/>
                </p:oleObj>
              </mc:Choice>
              <mc:Fallback>
                <p:oleObj name="剪辑" r:id="rId4" imgW="4755600" imgH="4827960" progId="MS_ClipArt_Gallery.2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448175"/>
                        <a:ext cx="166370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5DA95EB-4B53-4358-8A85-518E35EEB508}" type="slidenum">
              <a:rPr lang="zh-CN" altLang="en-US" sz="1400" smtClean="0"/>
              <a:pPr/>
              <a:t>10</a:t>
            </a:fld>
            <a:endParaRPr lang="en-US" altLang="zh-CN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762000"/>
            <a:ext cx="6529388" cy="762000"/>
          </a:xfrm>
        </p:spPr>
        <p:txBody>
          <a:bodyPr/>
          <a:lstStyle/>
          <a:p>
            <a:pPr algn="l" eaLnBrk="1" hangingPunct="1"/>
            <a:r>
              <a:rPr lang="en-US" altLang="zh-CN" sz="4000">
                <a:solidFill>
                  <a:srgbClr val="FFFF00"/>
                </a:solidFill>
              </a:rPr>
              <a:t>n=8</a:t>
            </a:r>
            <a:r>
              <a:rPr lang="zh-CN" altLang="en-US" sz="4000">
                <a:solidFill>
                  <a:srgbClr val="FFFF00"/>
                </a:solidFill>
              </a:rPr>
              <a:t>的</a:t>
            </a:r>
            <a:r>
              <a:rPr kumimoji="0" lang="zh-CN" altLang="en-US" sz="4000" b="0">
                <a:solidFill>
                  <a:srgbClr val="FFFF00"/>
                </a:solidFill>
              </a:rPr>
              <a:t>权电阻网络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452813" y="1843088"/>
            <a:ext cx="865187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2R</a:t>
            </a: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4R</a:t>
            </a: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8R</a:t>
            </a: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16R</a:t>
            </a: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32R</a:t>
            </a: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64R</a:t>
            </a: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128R</a:t>
            </a: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8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256R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85800" y="3944938"/>
            <a:ext cx="6477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 b="1">
                <a:latin typeface="Arial" charset="0"/>
              </a:rPr>
              <a:t>V</a:t>
            </a:r>
            <a:r>
              <a:rPr kumimoji="0" lang="en-US" altLang="zh-CN" sz="2000" b="1" baseline="-20000">
                <a:latin typeface="Arial" charset="0"/>
              </a:rPr>
              <a:t>ref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567363" y="1755775"/>
            <a:ext cx="6492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 b="1" dirty="0">
                <a:latin typeface="Arial" charset="0"/>
              </a:rPr>
              <a:t>R 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533900" y="3351213"/>
            <a:ext cx="865188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7800975" y="4076700"/>
            <a:ext cx="4318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2000" b="1">
                <a:latin typeface="Arial" charset="0"/>
              </a:rPr>
              <a:t>V</a:t>
            </a:r>
            <a:r>
              <a:rPr kumimoji="0" lang="en-US" altLang="zh-CN" sz="2000" b="1" baseline="-20000">
                <a:latin typeface="Arial" charset="0"/>
              </a:rPr>
              <a:t>O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 rot="5400000">
            <a:off x="4972844" y="3255169"/>
            <a:ext cx="1697038" cy="1123950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 w="22225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4827588" y="4229100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827588" y="4229100"/>
            <a:ext cx="0" cy="420688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611688" y="4649788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4730750" y="4773613"/>
            <a:ext cx="2159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4759325" y="4903788"/>
            <a:ext cx="144463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591" name="Group 15"/>
          <p:cNvGrpSpPr>
            <a:grpSpLocks/>
          </p:cNvGrpSpPr>
          <p:nvPr/>
        </p:nvGrpSpPr>
        <p:grpSpPr bwMode="auto">
          <a:xfrm>
            <a:off x="5341938" y="4143375"/>
            <a:ext cx="215900" cy="209550"/>
            <a:chOff x="6837" y="4016"/>
            <a:chExt cx="180" cy="156"/>
          </a:xfrm>
        </p:grpSpPr>
        <p:sp>
          <p:nvSpPr>
            <p:cNvPr id="24674" name="Line 16"/>
            <p:cNvSpPr>
              <a:spLocks noChangeShapeType="1"/>
            </p:cNvSpPr>
            <p:nvPr/>
          </p:nvSpPr>
          <p:spPr bwMode="auto">
            <a:xfrm>
              <a:off x="6837" y="4092"/>
              <a:ext cx="180" cy="0"/>
            </a:xfrm>
            <a:prstGeom prst="line">
              <a:avLst/>
            </a:prstGeom>
            <a:noFill/>
            <a:ln w="222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5" name="Line 17"/>
            <p:cNvSpPr>
              <a:spLocks noChangeShapeType="1"/>
            </p:cNvSpPr>
            <p:nvPr/>
          </p:nvSpPr>
          <p:spPr bwMode="auto">
            <a:xfrm>
              <a:off x="6929" y="4016"/>
              <a:ext cx="0" cy="156"/>
            </a:xfrm>
            <a:prstGeom prst="line">
              <a:avLst/>
            </a:prstGeom>
            <a:noFill/>
            <a:ln w="222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2" name="Line 18"/>
          <p:cNvSpPr>
            <a:spLocks noChangeShapeType="1"/>
          </p:cNvSpPr>
          <p:nvPr/>
        </p:nvSpPr>
        <p:spPr bwMode="auto">
          <a:xfrm>
            <a:off x="5341938" y="3389313"/>
            <a:ext cx="215900" cy="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Rectangle 19"/>
          <p:cNvSpPr>
            <a:spLocks noChangeArrowheads="1"/>
          </p:cNvSpPr>
          <p:nvPr/>
        </p:nvSpPr>
        <p:spPr bwMode="auto">
          <a:xfrm>
            <a:off x="5475288" y="2200275"/>
            <a:ext cx="865187" cy="261938"/>
          </a:xfrm>
          <a:prstGeom prst="rect">
            <a:avLst/>
          </a:prstGeom>
          <a:solidFill>
            <a:srgbClr val="339966"/>
          </a:solidFill>
          <a:ln w="2222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94" name="Line 20"/>
          <p:cNvSpPr>
            <a:spLocks noChangeShapeType="1"/>
          </p:cNvSpPr>
          <p:nvPr/>
        </p:nvSpPr>
        <p:spPr bwMode="auto">
          <a:xfrm>
            <a:off x="6340475" y="3810000"/>
            <a:ext cx="1296988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Oval 21"/>
          <p:cNvSpPr>
            <a:spLocks noChangeArrowheads="1"/>
          </p:cNvSpPr>
          <p:nvPr/>
        </p:nvSpPr>
        <p:spPr bwMode="auto">
          <a:xfrm>
            <a:off x="7637463" y="3730625"/>
            <a:ext cx="144462" cy="14446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596" name="Line 22"/>
          <p:cNvSpPr>
            <a:spLocks noChangeShapeType="1"/>
          </p:cNvSpPr>
          <p:nvPr/>
        </p:nvSpPr>
        <p:spPr bwMode="auto">
          <a:xfrm>
            <a:off x="7696200" y="3976688"/>
            <a:ext cx="0" cy="630237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23"/>
          <p:cNvSpPr>
            <a:spLocks noChangeShapeType="1"/>
          </p:cNvSpPr>
          <p:nvPr/>
        </p:nvSpPr>
        <p:spPr bwMode="auto">
          <a:xfrm>
            <a:off x="6340475" y="2338388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24"/>
          <p:cNvSpPr>
            <a:spLocks noChangeShapeType="1"/>
          </p:cNvSpPr>
          <p:nvPr/>
        </p:nvSpPr>
        <p:spPr bwMode="auto">
          <a:xfrm>
            <a:off x="6772275" y="2338388"/>
            <a:ext cx="0" cy="1471612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25"/>
          <p:cNvSpPr>
            <a:spLocks noChangeShapeType="1"/>
          </p:cNvSpPr>
          <p:nvPr/>
        </p:nvSpPr>
        <p:spPr bwMode="auto">
          <a:xfrm flipH="1">
            <a:off x="4827588" y="2338388"/>
            <a:ext cx="6477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Line 26"/>
          <p:cNvSpPr>
            <a:spLocks noChangeShapeType="1"/>
          </p:cNvSpPr>
          <p:nvPr/>
        </p:nvSpPr>
        <p:spPr bwMode="auto">
          <a:xfrm>
            <a:off x="4827588" y="2338388"/>
            <a:ext cx="0" cy="1008062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1" name="Line 27"/>
          <p:cNvSpPr>
            <a:spLocks noChangeShapeType="1"/>
          </p:cNvSpPr>
          <p:nvPr/>
        </p:nvSpPr>
        <p:spPr bwMode="auto">
          <a:xfrm flipV="1">
            <a:off x="1508125" y="3500438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2" name="Line 28"/>
          <p:cNvSpPr>
            <a:spLocks noChangeShapeType="1"/>
          </p:cNvSpPr>
          <p:nvPr/>
        </p:nvSpPr>
        <p:spPr bwMode="auto">
          <a:xfrm>
            <a:off x="1441450" y="4887913"/>
            <a:ext cx="0" cy="420687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3" name="Line 29"/>
          <p:cNvSpPr>
            <a:spLocks noChangeShapeType="1"/>
          </p:cNvSpPr>
          <p:nvPr/>
        </p:nvSpPr>
        <p:spPr bwMode="auto">
          <a:xfrm>
            <a:off x="1223963" y="5308600"/>
            <a:ext cx="43338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4" name="Line 30"/>
          <p:cNvSpPr>
            <a:spLocks noChangeShapeType="1"/>
          </p:cNvSpPr>
          <p:nvPr/>
        </p:nvSpPr>
        <p:spPr bwMode="auto">
          <a:xfrm>
            <a:off x="1344613" y="5432425"/>
            <a:ext cx="2159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5" name="Line 31"/>
          <p:cNvSpPr>
            <a:spLocks noChangeShapeType="1"/>
          </p:cNvSpPr>
          <p:nvPr/>
        </p:nvSpPr>
        <p:spPr bwMode="auto">
          <a:xfrm>
            <a:off x="1387475" y="5562600"/>
            <a:ext cx="144463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6" name="Oval 32"/>
          <p:cNvSpPr>
            <a:spLocks noChangeArrowheads="1"/>
          </p:cNvSpPr>
          <p:nvPr/>
        </p:nvSpPr>
        <p:spPr bwMode="auto">
          <a:xfrm>
            <a:off x="1377950" y="3429000"/>
            <a:ext cx="144463" cy="14446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07" name="Line 33"/>
          <p:cNvSpPr>
            <a:spLocks noChangeShapeType="1"/>
          </p:cNvSpPr>
          <p:nvPr/>
        </p:nvSpPr>
        <p:spPr bwMode="auto">
          <a:xfrm>
            <a:off x="1435100" y="3698875"/>
            <a:ext cx="0" cy="841375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Rectangle 34"/>
          <p:cNvSpPr>
            <a:spLocks noChangeArrowheads="1"/>
          </p:cNvSpPr>
          <p:nvPr/>
        </p:nvSpPr>
        <p:spPr bwMode="auto">
          <a:xfrm>
            <a:off x="3668713" y="2963863"/>
            <a:ext cx="431800" cy="215900"/>
          </a:xfrm>
          <a:prstGeom prst="rect">
            <a:avLst/>
          </a:prstGeom>
          <a:solidFill>
            <a:srgbClr val="339966"/>
          </a:solidFill>
          <a:ln w="1587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09" name="Rectangle 35"/>
          <p:cNvSpPr>
            <a:spLocks noChangeArrowheads="1"/>
          </p:cNvSpPr>
          <p:nvPr/>
        </p:nvSpPr>
        <p:spPr bwMode="auto">
          <a:xfrm>
            <a:off x="3668713" y="3836988"/>
            <a:ext cx="431800" cy="215900"/>
          </a:xfrm>
          <a:prstGeom prst="rect">
            <a:avLst/>
          </a:prstGeom>
          <a:solidFill>
            <a:srgbClr val="339966"/>
          </a:solidFill>
          <a:ln w="1587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10" name="Rectangle 36"/>
          <p:cNvSpPr>
            <a:spLocks noChangeArrowheads="1"/>
          </p:cNvSpPr>
          <p:nvPr/>
        </p:nvSpPr>
        <p:spPr bwMode="auto">
          <a:xfrm>
            <a:off x="3668713" y="2511425"/>
            <a:ext cx="431800" cy="215900"/>
          </a:xfrm>
          <a:prstGeom prst="rect">
            <a:avLst/>
          </a:prstGeom>
          <a:solidFill>
            <a:srgbClr val="339966"/>
          </a:solidFill>
          <a:ln w="15875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11" name="Rectangle 37"/>
          <p:cNvSpPr>
            <a:spLocks noChangeArrowheads="1"/>
          </p:cNvSpPr>
          <p:nvPr/>
        </p:nvSpPr>
        <p:spPr bwMode="auto">
          <a:xfrm>
            <a:off x="3668713" y="2090738"/>
            <a:ext cx="431800" cy="215900"/>
          </a:xfrm>
          <a:prstGeom prst="rect">
            <a:avLst/>
          </a:prstGeom>
          <a:solidFill>
            <a:srgbClr val="339966"/>
          </a:solidFill>
          <a:ln w="15875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12" name="Rectangle 38"/>
          <p:cNvSpPr>
            <a:spLocks noChangeArrowheads="1"/>
          </p:cNvSpPr>
          <p:nvPr/>
        </p:nvSpPr>
        <p:spPr bwMode="auto">
          <a:xfrm>
            <a:off x="3668713" y="4256088"/>
            <a:ext cx="431800" cy="215900"/>
          </a:xfrm>
          <a:prstGeom prst="rect">
            <a:avLst/>
          </a:prstGeom>
          <a:solidFill>
            <a:srgbClr val="339966"/>
          </a:solidFill>
          <a:ln w="1587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13" name="Rectangle 39"/>
          <p:cNvSpPr>
            <a:spLocks noChangeArrowheads="1"/>
          </p:cNvSpPr>
          <p:nvPr/>
        </p:nvSpPr>
        <p:spPr bwMode="auto">
          <a:xfrm>
            <a:off x="3668713" y="4676775"/>
            <a:ext cx="431800" cy="215900"/>
          </a:xfrm>
          <a:prstGeom prst="rect">
            <a:avLst/>
          </a:prstGeom>
          <a:solidFill>
            <a:srgbClr val="339966"/>
          </a:solidFill>
          <a:ln w="1587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14" name="Rectangle 40"/>
          <p:cNvSpPr>
            <a:spLocks noChangeArrowheads="1"/>
          </p:cNvSpPr>
          <p:nvPr/>
        </p:nvSpPr>
        <p:spPr bwMode="auto">
          <a:xfrm>
            <a:off x="3668713" y="5151438"/>
            <a:ext cx="431800" cy="215900"/>
          </a:xfrm>
          <a:prstGeom prst="rect">
            <a:avLst/>
          </a:prstGeom>
          <a:solidFill>
            <a:srgbClr val="339966"/>
          </a:solidFill>
          <a:ln w="1587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15" name="Rectangle 41"/>
          <p:cNvSpPr>
            <a:spLocks noChangeArrowheads="1"/>
          </p:cNvSpPr>
          <p:nvPr/>
        </p:nvSpPr>
        <p:spPr bwMode="auto">
          <a:xfrm>
            <a:off x="3668713" y="3400425"/>
            <a:ext cx="431800" cy="215900"/>
          </a:xfrm>
          <a:prstGeom prst="rect">
            <a:avLst/>
          </a:prstGeom>
          <a:solidFill>
            <a:srgbClr val="339966"/>
          </a:solidFill>
          <a:ln w="1587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4616" name="Line 42"/>
          <p:cNvSpPr>
            <a:spLocks noChangeShapeType="1"/>
          </p:cNvSpPr>
          <p:nvPr/>
        </p:nvSpPr>
        <p:spPr bwMode="auto">
          <a:xfrm>
            <a:off x="3122613" y="2203450"/>
            <a:ext cx="544512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7" name="Line 43"/>
          <p:cNvSpPr>
            <a:spLocks noChangeShapeType="1"/>
          </p:cNvSpPr>
          <p:nvPr/>
        </p:nvSpPr>
        <p:spPr bwMode="auto">
          <a:xfrm>
            <a:off x="3122613" y="2624138"/>
            <a:ext cx="544512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Line 44"/>
          <p:cNvSpPr>
            <a:spLocks noChangeShapeType="1"/>
          </p:cNvSpPr>
          <p:nvPr/>
        </p:nvSpPr>
        <p:spPr bwMode="auto">
          <a:xfrm>
            <a:off x="3122613" y="3513138"/>
            <a:ext cx="544512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9" name="Line 45"/>
          <p:cNvSpPr>
            <a:spLocks noChangeShapeType="1"/>
          </p:cNvSpPr>
          <p:nvPr/>
        </p:nvSpPr>
        <p:spPr bwMode="auto">
          <a:xfrm>
            <a:off x="3122613" y="3062288"/>
            <a:ext cx="544512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0" name="Line 46"/>
          <p:cNvSpPr>
            <a:spLocks noChangeShapeType="1"/>
          </p:cNvSpPr>
          <p:nvPr/>
        </p:nvSpPr>
        <p:spPr bwMode="auto">
          <a:xfrm>
            <a:off x="3122613" y="4352925"/>
            <a:ext cx="544512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1" name="Line 47"/>
          <p:cNvSpPr>
            <a:spLocks noChangeShapeType="1"/>
          </p:cNvSpPr>
          <p:nvPr/>
        </p:nvSpPr>
        <p:spPr bwMode="auto">
          <a:xfrm>
            <a:off x="3122613" y="3933825"/>
            <a:ext cx="544512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2" name="Line 48"/>
          <p:cNvSpPr>
            <a:spLocks noChangeShapeType="1"/>
          </p:cNvSpPr>
          <p:nvPr/>
        </p:nvSpPr>
        <p:spPr bwMode="auto">
          <a:xfrm>
            <a:off x="3122613" y="4773613"/>
            <a:ext cx="544512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3" name="Line 49"/>
          <p:cNvSpPr>
            <a:spLocks noChangeShapeType="1"/>
          </p:cNvSpPr>
          <p:nvPr/>
        </p:nvSpPr>
        <p:spPr bwMode="auto">
          <a:xfrm>
            <a:off x="3122613" y="5251450"/>
            <a:ext cx="544512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4" name="Line 50"/>
          <p:cNvSpPr>
            <a:spLocks noChangeShapeType="1"/>
          </p:cNvSpPr>
          <p:nvPr/>
        </p:nvSpPr>
        <p:spPr bwMode="auto">
          <a:xfrm>
            <a:off x="4102100" y="2203450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5" name="Line 51"/>
          <p:cNvSpPr>
            <a:spLocks noChangeShapeType="1"/>
          </p:cNvSpPr>
          <p:nvPr/>
        </p:nvSpPr>
        <p:spPr bwMode="auto">
          <a:xfrm>
            <a:off x="4102100" y="2624138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6" name="Line 52"/>
          <p:cNvSpPr>
            <a:spLocks noChangeShapeType="1"/>
          </p:cNvSpPr>
          <p:nvPr/>
        </p:nvSpPr>
        <p:spPr bwMode="auto">
          <a:xfrm>
            <a:off x="4102100" y="3076575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7" name="Line 53"/>
          <p:cNvSpPr>
            <a:spLocks noChangeShapeType="1"/>
          </p:cNvSpPr>
          <p:nvPr/>
        </p:nvSpPr>
        <p:spPr bwMode="auto">
          <a:xfrm>
            <a:off x="4102100" y="3513138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8" name="Line 54"/>
          <p:cNvSpPr>
            <a:spLocks noChangeShapeType="1"/>
          </p:cNvSpPr>
          <p:nvPr/>
        </p:nvSpPr>
        <p:spPr bwMode="auto">
          <a:xfrm>
            <a:off x="4102100" y="3949700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9" name="Line 55"/>
          <p:cNvSpPr>
            <a:spLocks noChangeShapeType="1"/>
          </p:cNvSpPr>
          <p:nvPr/>
        </p:nvSpPr>
        <p:spPr bwMode="auto">
          <a:xfrm>
            <a:off x="4102100" y="4370388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0" name="Line 56"/>
          <p:cNvSpPr>
            <a:spLocks noChangeShapeType="1"/>
          </p:cNvSpPr>
          <p:nvPr/>
        </p:nvSpPr>
        <p:spPr bwMode="auto">
          <a:xfrm>
            <a:off x="4102100" y="4773613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1" name="Line 57"/>
          <p:cNvSpPr>
            <a:spLocks noChangeShapeType="1"/>
          </p:cNvSpPr>
          <p:nvPr/>
        </p:nvSpPr>
        <p:spPr bwMode="auto">
          <a:xfrm>
            <a:off x="4102100" y="5251450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2" name="Line 58"/>
          <p:cNvSpPr>
            <a:spLocks noChangeShapeType="1"/>
          </p:cNvSpPr>
          <p:nvPr/>
        </p:nvSpPr>
        <p:spPr bwMode="auto">
          <a:xfrm>
            <a:off x="1936750" y="2224088"/>
            <a:ext cx="0" cy="3051175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3" name="Line 59"/>
          <p:cNvSpPr>
            <a:spLocks noChangeShapeType="1"/>
          </p:cNvSpPr>
          <p:nvPr/>
        </p:nvSpPr>
        <p:spPr bwMode="auto">
          <a:xfrm>
            <a:off x="4533900" y="2219325"/>
            <a:ext cx="0" cy="3051175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4" name="Line 60"/>
          <p:cNvSpPr>
            <a:spLocks noChangeShapeType="1"/>
          </p:cNvSpPr>
          <p:nvPr/>
        </p:nvSpPr>
        <p:spPr bwMode="auto">
          <a:xfrm>
            <a:off x="1939925" y="3946525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5" name="Line 61"/>
          <p:cNvSpPr>
            <a:spLocks noChangeShapeType="1"/>
          </p:cNvSpPr>
          <p:nvPr/>
        </p:nvSpPr>
        <p:spPr bwMode="auto">
          <a:xfrm>
            <a:off x="1939925" y="2232025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6" name="Line 62"/>
          <p:cNvSpPr>
            <a:spLocks noChangeShapeType="1"/>
          </p:cNvSpPr>
          <p:nvPr/>
        </p:nvSpPr>
        <p:spPr bwMode="auto">
          <a:xfrm>
            <a:off x="1939925" y="2652713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7" name="Line 63"/>
          <p:cNvSpPr>
            <a:spLocks noChangeShapeType="1"/>
          </p:cNvSpPr>
          <p:nvPr/>
        </p:nvSpPr>
        <p:spPr bwMode="auto">
          <a:xfrm>
            <a:off x="1939925" y="3509963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8" name="Line 64"/>
          <p:cNvSpPr>
            <a:spLocks noChangeShapeType="1"/>
          </p:cNvSpPr>
          <p:nvPr/>
        </p:nvSpPr>
        <p:spPr bwMode="auto">
          <a:xfrm>
            <a:off x="1939925" y="3089275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9" name="Line 65"/>
          <p:cNvSpPr>
            <a:spLocks noChangeShapeType="1"/>
          </p:cNvSpPr>
          <p:nvPr/>
        </p:nvSpPr>
        <p:spPr bwMode="auto">
          <a:xfrm>
            <a:off x="1939925" y="4365625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0" name="Line 66"/>
          <p:cNvSpPr>
            <a:spLocks noChangeShapeType="1"/>
          </p:cNvSpPr>
          <p:nvPr/>
        </p:nvSpPr>
        <p:spPr bwMode="auto">
          <a:xfrm>
            <a:off x="1939925" y="4802188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1" name="Line 67"/>
          <p:cNvSpPr>
            <a:spLocks noChangeShapeType="1"/>
          </p:cNvSpPr>
          <p:nvPr/>
        </p:nvSpPr>
        <p:spPr bwMode="auto">
          <a:xfrm>
            <a:off x="1939925" y="5257800"/>
            <a:ext cx="4318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2" name="Oval 68"/>
          <p:cNvSpPr>
            <a:spLocks noChangeArrowheads="1"/>
          </p:cNvSpPr>
          <p:nvPr/>
        </p:nvSpPr>
        <p:spPr bwMode="auto">
          <a:xfrm>
            <a:off x="1377950" y="4722813"/>
            <a:ext cx="144463" cy="144462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4643" name="Group 69"/>
          <p:cNvGrpSpPr>
            <a:grpSpLocks/>
          </p:cNvGrpSpPr>
          <p:nvPr/>
        </p:nvGrpSpPr>
        <p:grpSpPr bwMode="auto">
          <a:xfrm>
            <a:off x="2370138" y="1976438"/>
            <a:ext cx="830262" cy="3328987"/>
            <a:chOff x="1564" y="1282"/>
            <a:chExt cx="523" cy="2035"/>
          </a:xfrm>
        </p:grpSpPr>
        <p:sp>
          <p:nvSpPr>
            <p:cNvPr id="24650" name="Line 70"/>
            <p:cNvSpPr>
              <a:spLocks noChangeShapeType="1"/>
            </p:cNvSpPr>
            <p:nvPr/>
          </p:nvSpPr>
          <p:spPr bwMode="auto">
            <a:xfrm flipV="1">
              <a:off x="1602" y="1282"/>
              <a:ext cx="408" cy="133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1" name="Line 71"/>
            <p:cNvSpPr>
              <a:spLocks noChangeShapeType="1"/>
            </p:cNvSpPr>
            <p:nvPr/>
          </p:nvSpPr>
          <p:spPr bwMode="auto">
            <a:xfrm flipV="1">
              <a:off x="1611" y="1814"/>
              <a:ext cx="408" cy="133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2" name="Line 72"/>
            <p:cNvSpPr>
              <a:spLocks noChangeShapeType="1"/>
            </p:cNvSpPr>
            <p:nvPr/>
          </p:nvSpPr>
          <p:spPr bwMode="auto">
            <a:xfrm flipV="1">
              <a:off x="1611" y="2079"/>
              <a:ext cx="408" cy="133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3" name="Line 73"/>
            <p:cNvSpPr>
              <a:spLocks noChangeShapeType="1"/>
            </p:cNvSpPr>
            <p:nvPr/>
          </p:nvSpPr>
          <p:spPr bwMode="auto">
            <a:xfrm flipV="1">
              <a:off x="1602" y="2362"/>
              <a:ext cx="408" cy="132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4" name="Line 74"/>
            <p:cNvSpPr>
              <a:spLocks noChangeShapeType="1"/>
            </p:cNvSpPr>
            <p:nvPr/>
          </p:nvSpPr>
          <p:spPr bwMode="auto">
            <a:xfrm flipV="1">
              <a:off x="1602" y="1557"/>
              <a:ext cx="408" cy="133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5" name="Line 75"/>
            <p:cNvSpPr>
              <a:spLocks noChangeShapeType="1"/>
            </p:cNvSpPr>
            <p:nvPr/>
          </p:nvSpPr>
          <p:spPr bwMode="auto">
            <a:xfrm flipV="1">
              <a:off x="1620" y="2611"/>
              <a:ext cx="408" cy="132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6" name="Line 76"/>
            <p:cNvSpPr>
              <a:spLocks noChangeShapeType="1"/>
            </p:cNvSpPr>
            <p:nvPr/>
          </p:nvSpPr>
          <p:spPr bwMode="auto">
            <a:xfrm flipV="1">
              <a:off x="1620" y="2885"/>
              <a:ext cx="408" cy="132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7" name="Line 77"/>
            <p:cNvSpPr>
              <a:spLocks noChangeShapeType="1"/>
            </p:cNvSpPr>
            <p:nvPr/>
          </p:nvSpPr>
          <p:spPr bwMode="auto">
            <a:xfrm flipV="1">
              <a:off x="1620" y="3141"/>
              <a:ext cx="408" cy="132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8" name="Oval 78"/>
            <p:cNvSpPr>
              <a:spLocks noChangeArrowheads="1"/>
            </p:cNvSpPr>
            <p:nvPr/>
          </p:nvSpPr>
          <p:spPr bwMode="auto">
            <a:xfrm>
              <a:off x="1564" y="3249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59" name="Oval 79"/>
            <p:cNvSpPr>
              <a:spLocks noChangeArrowheads="1"/>
            </p:cNvSpPr>
            <p:nvPr/>
          </p:nvSpPr>
          <p:spPr bwMode="auto">
            <a:xfrm>
              <a:off x="1565" y="2994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60" name="Oval 80"/>
            <p:cNvSpPr>
              <a:spLocks noChangeArrowheads="1"/>
            </p:cNvSpPr>
            <p:nvPr/>
          </p:nvSpPr>
          <p:spPr bwMode="auto">
            <a:xfrm>
              <a:off x="1565" y="2722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61" name="Oval 81"/>
            <p:cNvSpPr>
              <a:spLocks noChangeArrowheads="1"/>
            </p:cNvSpPr>
            <p:nvPr/>
          </p:nvSpPr>
          <p:spPr bwMode="auto">
            <a:xfrm>
              <a:off x="1565" y="2468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62" name="Oval 82"/>
            <p:cNvSpPr>
              <a:spLocks noChangeArrowheads="1"/>
            </p:cNvSpPr>
            <p:nvPr/>
          </p:nvSpPr>
          <p:spPr bwMode="auto">
            <a:xfrm>
              <a:off x="1565" y="2187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63" name="Oval 83"/>
            <p:cNvSpPr>
              <a:spLocks noChangeArrowheads="1"/>
            </p:cNvSpPr>
            <p:nvPr/>
          </p:nvSpPr>
          <p:spPr bwMode="auto">
            <a:xfrm>
              <a:off x="1565" y="1924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64" name="Oval 84"/>
            <p:cNvSpPr>
              <a:spLocks noChangeArrowheads="1"/>
            </p:cNvSpPr>
            <p:nvPr/>
          </p:nvSpPr>
          <p:spPr bwMode="auto">
            <a:xfrm>
              <a:off x="1565" y="1652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65" name="Oval 85"/>
            <p:cNvSpPr>
              <a:spLocks noChangeArrowheads="1"/>
            </p:cNvSpPr>
            <p:nvPr/>
          </p:nvSpPr>
          <p:spPr bwMode="auto">
            <a:xfrm>
              <a:off x="1565" y="1389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66" name="Oval 86"/>
            <p:cNvSpPr>
              <a:spLocks noChangeArrowheads="1"/>
            </p:cNvSpPr>
            <p:nvPr/>
          </p:nvSpPr>
          <p:spPr bwMode="auto">
            <a:xfrm>
              <a:off x="2018" y="3249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67" name="Oval 87"/>
            <p:cNvSpPr>
              <a:spLocks noChangeArrowheads="1"/>
            </p:cNvSpPr>
            <p:nvPr/>
          </p:nvSpPr>
          <p:spPr bwMode="auto">
            <a:xfrm>
              <a:off x="2019" y="2985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68" name="Oval 88"/>
            <p:cNvSpPr>
              <a:spLocks noChangeArrowheads="1"/>
            </p:cNvSpPr>
            <p:nvPr/>
          </p:nvSpPr>
          <p:spPr bwMode="auto">
            <a:xfrm>
              <a:off x="2019" y="2722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69" name="Oval 89"/>
            <p:cNvSpPr>
              <a:spLocks noChangeArrowheads="1"/>
            </p:cNvSpPr>
            <p:nvPr/>
          </p:nvSpPr>
          <p:spPr bwMode="auto">
            <a:xfrm>
              <a:off x="2019" y="2468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70" name="Oval 90"/>
            <p:cNvSpPr>
              <a:spLocks noChangeArrowheads="1"/>
            </p:cNvSpPr>
            <p:nvPr/>
          </p:nvSpPr>
          <p:spPr bwMode="auto">
            <a:xfrm>
              <a:off x="2019" y="2196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71" name="Oval 91"/>
            <p:cNvSpPr>
              <a:spLocks noChangeArrowheads="1"/>
            </p:cNvSpPr>
            <p:nvPr/>
          </p:nvSpPr>
          <p:spPr bwMode="auto">
            <a:xfrm>
              <a:off x="2019" y="1915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72" name="Oval 92"/>
            <p:cNvSpPr>
              <a:spLocks noChangeArrowheads="1"/>
            </p:cNvSpPr>
            <p:nvPr/>
          </p:nvSpPr>
          <p:spPr bwMode="auto">
            <a:xfrm>
              <a:off x="2019" y="1634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673" name="Oval 93"/>
            <p:cNvSpPr>
              <a:spLocks noChangeArrowheads="1"/>
            </p:cNvSpPr>
            <p:nvPr/>
          </p:nvSpPr>
          <p:spPr bwMode="auto">
            <a:xfrm>
              <a:off x="2019" y="1371"/>
              <a:ext cx="68" cy="68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4644" name="Text Box 94"/>
          <p:cNvSpPr txBox="1">
            <a:spLocks noChangeArrowheads="1"/>
          </p:cNvSpPr>
          <p:nvPr/>
        </p:nvSpPr>
        <p:spPr bwMode="auto">
          <a:xfrm>
            <a:off x="2644775" y="2173288"/>
            <a:ext cx="360363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S1</a:t>
            </a: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S2</a:t>
            </a: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S3</a:t>
            </a: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S4</a:t>
            </a: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S5</a:t>
            </a: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S6</a:t>
            </a: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S7</a:t>
            </a: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Arial" charset="0"/>
            </a:endParaRPr>
          </a:p>
          <a:p>
            <a:pPr algn="ctr" eaLnBrk="1" hangingPunct="1">
              <a:lnSpc>
                <a:spcPct val="86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Arial" charset="0"/>
              </a:rPr>
              <a:t>S8</a:t>
            </a:r>
          </a:p>
        </p:txBody>
      </p:sp>
      <p:sp>
        <p:nvSpPr>
          <p:cNvPr id="24645" name="Line 95"/>
          <p:cNvSpPr>
            <a:spLocks noChangeShapeType="1"/>
          </p:cNvSpPr>
          <p:nvPr/>
        </p:nvSpPr>
        <p:spPr bwMode="auto">
          <a:xfrm>
            <a:off x="7699375" y="4838700"/>
            <a:ext cx="0" cy="420688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6" name="Line 96"/>
          <p:cNvSpPr>
            <a:spLocks noChangeShapeType="1"/>
          </p:cNvSpPr>
          <p:nvPr/>
        </p:nvSpPr>
        <p:spPr bwMode="auto">
          <a:xfrm>
            <a:off x="7481888" y="5259388"/>
            <a:ext cx="433387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7" name="Line 97"/>
          <p:cNvSpPr>
            <a:spLocks noChangeShapeType="1"/>
          </p:cNvSpPr>
          <p:nvPr/>
        </p:nvSpPr>
        <p:spPr bwMode="auto">
          <a:xfrm>
            <a:off x="7602538" y="5383213"/>
            <a:ext cx="215900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8" name="Line 98"/>
          <p:cNvSpPr>
            <a:spLocks noChangeShapeType="1"/>
          </p:cNvSpPr>
          <p:nvPr/>
        </p:nvSpPr>
        <p:spPr bwMode="auto">
          <a:xfrm>
            <a:off x="7645400" y="5513388"/>
            <a:ext cx="144463" cy="0"/>
          </a:xfrm>
          <a:prstGeom prst="line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9" name="Oval 99"/>
          <p:cNvSpPr>
            <a:spLocks noChangeArrowheads="1"/>
          </p:cNvSpPr>
          <p:nvPr/>
        </p:nvSpPr>
        <p:spPr bwMode="auto">
          <a:xfrm>
            <a:off x="7635875" y="4673600"/>
            <a:ext cx="144463" cy="144463"/>
          </a:xfrm>
          <a:prstGeom prst="ellipse">
            <a:avLst/>
          </a:prstGeom>
          <a:solidFill>
            <a:schemeClr val="accent1"/>
          </a:solidFill>
          <a:ln w="22225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B1589F7-7D52-4E5C-A3D6-05D1D921FFFD}" type="slidenum">
              <a:rPr lang="zh-CN" altLang="en-US" sz="1400" smtClean="0"/>
              <a:pPr/>
              <a:t>11</a:t>
            </a:fld>
            <a:endParaRPr lang="en-US" altLang="zh-CN" sz="14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基本变换原理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dirty="0"/>
              <a:t>如果每个支路由一个开关</a:t>
            </a:r>
            <a:r>
              <a:rPr lang="en-US" altLang="zh-CN" sz="3200" dirty="0"/>
              <a:t>S</a:t>
            </a:r>
            <a:r>
              <a:rPr lang="en-US" altLang="zh-CN" sz="3200" baseline="-20000" dirty="0"/>
              <a:t>i</a:t>
            </a:r>
            <a:r>
              <a:rPr lang="zh-CN" altLang="en-US" sz="3200" dirty="0"/>
              <a:t>控制，</a:t>
            </a:r>
            <a:r>
              <a:rPr lang="en-US" altLang="zh-CN" sz="3200" dirty="0"/>
              <a:t>S</a:t>
            </a:r>
            <a:r>
              <a:rPr lang="en-US" altLang="zh-CN" sz="3200" baseline="-20000" dirty="0"/>
              <a:t>i</a:t>
            </a:r>
            <a:r>
              <a:rPr lang="en-US" altLang="zh-CN" sz="3200" dirty="0"/>
              <a:t>=1</a:t>
            </a:r>
            <a:r>
              <a:rPr lang="zh-CN" altLang="en-US" sz="3200" dirty="0"/>
              <a:t>表示</a:t>
            </a:r>
            <a:r>
              <a:rPr lang="en-US" altLang="zh-CN" sz="3200" dirty="0"/>
              <a:t>S</a:t>
            </a:r>
            <a:r>
              <a:rPr lang="en-US" altLang="zh-CN" sz="3200" baseline="-20000" dirty="0"/>
              <a:t>i</a:t>
            </a:r>
            <a:r>
              <a:rPr lang="zh-CN" altLang="en-US" sz="3200" dirty="0"/>
              <a:t>合上，</a:t>
            </a:r>
            <a:r>
              <a:rPr lang="en-US" altLang="zh-CN" sz="3200" dirty="0"/>
              <a:t>S</a:t>
            </a:r>
            <a:r>
              <a:rPr lang="en-US" altLang="zh-CN" sz="3200" baseline="-20000" dirty="0"/>
              <a:t>i</a:t>
            </a:r>
            <a:r>
              <a:rPr lang="en-US" altLang="zh-CN" sz="3200" dirty="0"/>
              <a:t>=0</a:t>
            </a:r>
            <a:r>
              <a:rPr lang="zh-CN" altLang="en-US" sz="3200" dirty="0"/>
              <a:t>表示</a:t>
            </a:r>
            <a:r>
              <a:rPr lang="en-US" altLang="zh-CN" sz="3200" dirty="0"/>
              <a:t>S</a:t>
            </a:r>
            <a:r>
              <a:rPr lang="en-US" altLang="zh-CN" sz="3200" baseline="-20000" dirty="0"/>
              <a:t>i</a:t>
            </a:r>
            <a:r>
              <a:rPr lang="zh-CN" altLang="en-US" sz="3200" dirty="0"/>
              <a:t>断开。且</a:t>
            </a:r>
            <a:r>
              <a:rPr lang="en-US" altLang="zh-CN" sz="3200" dirty="0" err="1"/>
              <a:t>R</a:t>
            </a:r>
            <a:r>
              <a:rPr lang="en-US" altLang="zh-CN" sz="2400" dirty="0" err="1"/>
              <a:t>f</a:t>
            </a:r>
            <a:r>
              <a:rPr lang="en-US" altLang="zh-CN" sz="3200" dirty="0"/>
              <a:t>=R.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/>
              <a:t>则输入输出关系变换为</a:t>
            </a:r>
            <a:endParaRPr lang="zh-CN" altLang="en-US" dirty="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00263" y="3573463"/>
            <a:ext cx="4343400" cy="1371600"/>
            <a:chOff x="1323" y="2251"/>
            <a:chExt cx="2736" cy="864"/>
          </a:xfrm>
        </p:grpSpPr>
        <p:sp>
          <p:nvSpPr>
            <p:cNvPr id="7176" name="Rectangle 2"/>
            <p:cNvSpPr>
              <a:spLocks noChangeArrowheads="1"/>
            </p:cNvSpPr>
            <p:nvPr/>
          </p:nvSpPr>
          <p:spPr bwMode="auto">
            <a:xfrm>
              <a:off x="1323" y="2251"/>
              <a:ext cx="2736" cy="864"/>
            </a:xfrm>
            <a:prstGeom prst="rect">
              <a:avLst/>
            </a:prstGeom>
            <a:solidFill>
              <a:schemeClr val="tx1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1563" y="2266"/>
            <a:ext cx="2222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6" name="Equation" r:id="rId3" imgW="1143000" imgH="431640" progId="Equation.DSMT4">
                    <p:embed/>
                  </p:oleObj>
                </mc:Choice>
                <mc:Fallback>
                  <p:oleObj name="Equation" r:id="rId3" imgW="114300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" y="2266"/>
                          <a:ext cx="2222" cy="8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2195513" y="5373688"/>
            <a:ext cx="4267200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FFFF00"/>
                </a:solidFill>
                <a:latin typeface="Arial" charset="0"/>
              </a:rPr>
              <a:t>若</a:t>
            </a:r>
            <a:r>
              <a:rPr kumimoji="0" lang="en-US" altLang="zh-CN" b="1">
                <a:solidFill>
                  <a:srgbClr val="FFFF00"/>
                </a:solidFill>
                <a:latin typeface="Arial" charset="0"/>
              </a:rPr>
              <a:t>S</a:t>
            </a:r>
            <a:r>
              <a:rPr kumimoji="0" lang="en-US" altLang="zh-CN" b="1" baseline="-18000">
                <a:solidFill>
                  <a:srgbClr val="FFFF00"/>
                </a:solidFill>
                <a:latin typeface="Arial" charset="0"/>
              </a:rPr>
              <a:t>i</a:t>
            </a:r>
            <a:r>
              <a:rPr kumimoji="0" lang="en-US" altLang="zh-CN" b="1">
                <a:solidFill>
                  <a:srgbClr val="FFFF00"/>
                </a:solidFill>
                <a:latin typeface="Arial" charset="0"/>
              </a:rPr>
              <a:t>=1,</a:t>
            </a:r>
            <a:r>
              <a:rPr kumimoji="0" lang="zh-CN" altLang="en-US" b="1">
                <a:solidFill>
                  <a:srgbClr val="FFFF00"/>
                </a:solidFill>
                <a:latin typeface="Arial" charset="0"/>
              </a:rPr>
              <a:t>该项对</a:t>
            </a:r>
            <a:r>
              <a:rPr kumimoji="0" lang="en-US" altLang="zh-CN" b="1">
                <a:solidFill>
                  <a:srgbClr val="FFFF00"/>
                </a:solidFill>
                <a:latin typeface="Arial" charset="0"/>
              </a:rPr>
              <a:t>V</a:t>
            </a:r>
            <a:r>
              <a:rPr kumimoji="0" lang="en-US" altLang="zh-CN" b="1" baseline="-18000">
                <a:solidFill>
                  <a:srgbClr val="FFFF00"/>
                </a:solidFill>
                <a:latin typeface="Arial" charset="0"/>
              </a:rPr>
              <a:t>O</a:t>
            </a:r>
            <a:r>
              <a:rPr kumimoji="0" lang="zh-CN" altLang="en-US" b="1">
                <a:solidFill>
                  <a:srgbClr val="FFFF00"/>
                </a:solidFill>
                <a:latin typeface="Arial" charset="0"/>
              </a:rPr>
              <a:t>有贡献；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rgbClr val="FFFF00"/>
                </a:solidFill>
                <a:latin typeface="Arial" charset="0"/>
              </a:rPr>
              <a:t>若</a:t>
            </a:r>
            <a:r>
              <a:rPr kumimoji="0" lang="en-US" altLang="zh-CN" b="1">
                <a:solidFill>
                  <a:srgbClr val="FFFF00"/>
                </a:solidFill>
                <a:latin typeface="Arial" charset="0"/>
              </a:rPr>
              <a:t>S</a:t>
            </a:r>
            <a:r>
              <a:rPr kumimoji="0" lang="en-US" altLang="zh-CN" b="1" baseline="-18000">
                <a:solidFill>
                  <a:srgbClr val="FFFF00"/>
                </a:solidFill>
                <a:latin typeface="Arial" charset="0"/>
              </a:rPr>
              <a:t>i</a:t>
            </a:r>
            <a:r>
              <a:rPr kumimoji="0" lang="en-US" altLang="zh-CN" b="1">
                <a:solidFill>
                  <a:srgbClr val="FFFF00"/>
                </a:solidFill>
                <a:latin typeface="Arial" charset="0"/>
              </a:rPr>
              <a:t>=0,</a:t>
            </a:r>
            <a:r>
              <a:rPr kumimoji="0" lang="zh-CN" altLang="en-US" b="1">
                <a:solidFill>
                  <a:srgbClr val="FFFF00"/>
                </a:solidFill>
                <a:latin typeface="Arial" charset="0"/>
              </a:rPr>
              <a:t>该项对</a:t>
            </a:r>
            <a:r>
              <a:rPr kumimoji="0" lang="en-US" altLang="zh-CN" b="1">
                <a:solidFill>
                  <a:srgbClr val="FFFF00"/>
                </a:solidFill>
                <a:latin typeface="Arial" charset="0"/>
              </a:rPr>
              <a:t>V</a:t>
            </a:r>
            <a:r>
              <a:rPr kumimoji="0" lang="en-US" altLang="zh-CN" b="1" baseline="-18000">
                <a:solidFill>
                  <a:srgbClr val="FFFF00"/>
                </a:solidFill>
                <a:latin typeface="Arial" charset="0"/>
              </a:rPr>
              <a:t>O</a:t>
            </a:r>
            <a:r>
              <a:rPr kumimoji="0" lang="zh-CN" altLang="en-US" b="1">
                <a:solidFill>
                  <a:srgbClr val="FFFF00"/>
                </a:solidFill>
                <a:latin typeface="Arial" charset="0"/>
              </a:rPr>
              <a:t>无贡献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8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9AC4172-55DD-48CE-AC20-94B3C6BB3CFB}" type="slidenum">
              <a:rPr lang="zh-CN" altLang="en-US" sz="1400" smtClean="0"/>
              <a:pPr/>
              <a:t>12</a:t>
            </a:fld>
            <a:endParaRPr lang="en-US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基本变换原理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062913" cy="47815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dirty="0"/>
              <a:t>如果用</a:t>
            </a:r>
            <a:r>
              <a:rPr lang="en-US" altLang="zh-CN" dirty="0"/>
              <a:t>8</a:t>
            </a:r>
            <a:r>
              <a:rPr lang="zh-CN" altLang="en-US" dirty="0"/>
              <a:t>位二进制代码来控制图中的</a:t>
            </a:r>
            <a:r>
              <a:rPr lang="en-US" altLang="zh-CN" dirty="0"/>
              <a:t>S</a:t>
            </a:r>
            <a:r>
              <a:rPr lang="en-US" altLang="zh-CN" baseline="-20000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S</a:t>
            </a:r>
            <a:r>
              <a:rPr lang="en-US" altLang="zh-CN" baseline="-20000" dirty="0"/>
              <a:t>8</a:t>
            </a:r>
            <a:r>
              <a:rPr lang="en-US" altLang="zh-CN" dirty="0"/>
              <a:t>(D</a:t>
            </a:r>
            <a:r>
              <a:rPr lang="en-US" altLang="zh-CN" baseline="-20000" dirty="0"/>
              <a:t>i</a:t>
            </a:r>
            <a:r>
              <a:rPr lang="en-US" altLang="zh-CN" dirty="0"/>
              <a:t>=1</a:t>
            </a:r>
            <a:r>
              <a:rPr lang="zh-CN" altLang="en-US" dirty="0"/>
              <a:t>时</a:t>
            </a:r>
            <a:r>
              <a:rPr lang="en-US" altLang="zh-CN" dirty="0"/>
              <a:t>S</a:t>
            </a:r>
            <a:r>
              <a:rPr lang="en-US" altLang="zh-CN" baseline="-20000" dirty="0"/>
              <a:t>i</a:t>
            </a:r>
            <a:r>
              <a:rPr lang="zh-CN" altLang="en-US" dirty="0"/>
              <a:t>闭合；</a:t>
            </a:r>
            <a:r>
              <a:rPr lang="en-US" altLang="zh-CN" dirty="0"/>
              <a:t>D</a:t>
            </a:r>
            <a:r>
              <a:rPr lang="en-US" altLang="zh-CN" baseline="-20000" dirty="0"/>
              <a:t>i</a:t>
            </a:r>
            <a:r>
              <a:rPr lang="en-US" altLang="zh-CN" dirty="0"/>
              <a:t>=0</a:t>
            </a:r>
            <a:r>
              <a:rPr lang="zh-CN" altLang="en-US" dirty="0"/>
              <a:t>时</a:t>
            </a:r>
            <a:r>
              <a:rPr lang="en-US" altLang="zh-CN" dirty="0"/>
              <a:t>S</a:t>
            </a:r>
            <a:r>
              <a:rPr lang="en-US" altLang="zh-CN" baseline="-20000" dirty="0"/>
              <a:t>i</a:t>
            </a:r>
            <a:r>
              <a:rPr lang="zh-CN" altLang="en-US" dirty="0"/>
              <a:t>断开</a:t>
            </a:r>
            <a:r>
              <a:rPr lang="en-US" altLang="zh-CN" dirty="0"/>
              <a:t>)</a:t>
            </a:r>
            <a:r>
              <a:rPr lang="zh-CN" altLang="en-US" dirty="0"/>
              <a:t>，则不同的二进制代码就对应不同输出电压</a:t>
            </a:r>
            <a:r>
              <a:rPr lang="en-US" altLang="zh-CN" dirty="0"/>
              <a:t>V</a:t>
            </a:r>
            <a:r>
              <a:rPr lang="en-US" altLang="zh-CN" baseline="-20000" dirty="0"/>
              <a:t>O；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dirty="0"/>
              <a:t>当代码在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FFH</a:t>
            </a:r>
            <a:r>
              <a:rPr lang="zh-CN" altLang="en-US" dirty="0"/>
              <a:t>之间变化时，</a:t>
            </a:r>
            <a:r>
              <a:rPr lang="en-US" altLang="zh-CN" dirty="0"/>
              <a:t>V</a:t>
            </a:r>
            <a:r>
              <a:rPr lang="en-US" altLang="zh-CN" baseline="-20000" dirty="0"/>
              <a:t>O</a:t>
            </a:r>
            <a:r>
              <a:rPr lang="zh-CN" altLang="en-US" dirty="0"/>
              <a:t>相应地在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dirty="0"/>
              <a:t>    0</a:t>
            </a:r>
            <a:r>
              <a:rPr lang="zh-CN" altLang="en-US" dirty="0"/>
              <a:t>～</a:t>
            </a:r>
            <a:r>
              <a:rPr lang="en-US" altLang="zh-CN" dirty="0"/>
              <a:t>(255/256)</a:t>
            </a:r>
            <a:r>
              <a:rPr lang="en-US" altLang="zh-CN" dirty="0" err="1"/>
              <a:t>V</a:t>
            </a:r>
            <a:r>
              <a:rPr lang="en-US" altLang="zh-CN" baseline="-20000" dirty="0" err="1"/>
              <a:t>ref</a:t>
            </a:r>
            <a:r>
              <a:rPr lang="zh-CN" altLang="en-US" dirty="0"/>
              <a:t>之间变化；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为控制电阻网络各支路电阻值的精度，实际的</a:t>
            </a:r>
            <a:r>
              <a:rPr lang="en-US" altLang="zh-CN" dirty="0"/>
              <a:t>D/A</a:t>
            </a:r>
            <a:r>
              <a:rPr lang="zh-CN" altLang="en-US" dirty="0"/>
              <a:t>转换器采用</a:t>
            </a:r>
            <a:r>
              <a:rPr lang="en-US" altLang="zh-CN" dirty="0"/>
              <a:t>R-2R</a:t>
            </a:r>
            <a:r>
              <a:rPr lang="zh-CN" altLang="en-US" dirty="0"/>
              <a:t>梯形电阻网络，只用两种阻值的电阻</a:t>
            </a:r>
            <a:r>
              <a:rPr lang="en-US" altLang="zh-CN" dirty="0"/>
              <a:t>(R</a:t>
            </a:r>
            <a:r>
              <a:rPr lang="zh-CN" altLang="en-US" dirty="0"/>
              <a:t>和</a:t>
            </a:r>
            <a:r>
              <a:rPr lang="en-US" altLang="zh-CN" dirty="0"/>
              <a:t>2R)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B76F8DA-355F-4FBC-9F43-E9D4FECAE733}" type="slidenum">
              <a:rPr lang="zh-CN" altLang="en-US" sz="1400" smtClean="0"/>
              <a:pPr/>
              <a:t>13</a:t>
            </a:fld>
            <a:endParaRPr lang="en-US" altLang="zh-CN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188640"/>
            <a:ext cx="7777163" cy="616074"/>
          </a:xfrm>
        </p:spPr>
        <p:txBody>
          <a:bodyPr/>
          <a:lstStyle/>
          <a:p>
            <a:pPr algn="l" eaLnBrk="1" fontAlgn="t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FFFF00"/>
                </a:solidFill>
              </a:rPr>
              <a:t>实际的</a:t>
            </a:r>
            <a:r>
              <a:rPr lang="en-US" altLang="zh-CN" sz="3200" b="0" dirty="0">
                <a:solidFill>
                  <a:srgbClr val="FFFF00"/>
                </a:solidFill>
              </a:rPr>
              <a:t>D/A</a:t>
            </a:r>
            <a:r>
              <a:rPr lang="zh-CN" altLang="en-US" sz="3200" b="0" dirty="0">
                <a:solidFill>
                  <a:srgbClr val="FFFF00"/>
                </a:solidFill>
              </a:rPr>
              <a:t>转换器</a:t>
            </a:r>
            <a:r>
              <a:rPr lang="en-US" altLang="zh-CN" sz="3200" b="0" dirty="0">
                <a:solidFill>
                  <a:srgbClr val="FFFF00"/>
                </a:solidFill>
                <a:latin typeface="宋体" pitchFamily="2" charset="-122"/>
              </a:rPr>
              <a:t>—</a:t>
            </a:r>
            <a:r>
              <a:rPr lang="en-US" altLang="zh-CN" sz="3200" b="0" dirty="0">
                <a:solidFill>
                  <a:srgbClr val="FFFF00"/>
                </a:solidFill>
              </a:rPr>
              <a:t>R-2R</a:t>
            </a:r>
            <a:r>
              <a:rPr lang="zh-CN" altLang="en-US" sz="3200" b="0" dirty="0">
                <a:solidFill>
                  <a:srgbClr val="FFFF00"/>
                </a:solidFill>
              </a:rPr>
              <a:t>梯形电阻网络</a:t>
            </a:r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913130"/>
              </p:ext>
            </p:extLst>
          </p:nvPr>
        </p:nvGraphicFramePr>
        <p:xfrm>
          <a:off x="708298" y="692696"/>
          <a:ext cx="8159750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VISIO" r:id="rId3" imgW="5123160" imgH="2666160" progId="Visio.Drawing.6">
                  <p:embed/>
                </p:oleObj>
              </mc:Choice>
              <mc:Fallback>
                <p:oleObj name="VISIO" r:id="rId3" imgW="5123160" imgH="2666160" progId="Visio.Drawing.6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298" y="692696"/>
                        <a:ext cx="8159750" cy="36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82252"/>
              </p:ext>
            </p:extLst>
          </p:nvPr>
        </p:nvGraphicFramePr>
        <p:xfrm>
          <a:off x="708298" y="3825044"/>
          <a:ext cx="3456384" cy="936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公式" r:id="rId5" imgW="1396394" imgH="406224" progId="Equation.3">
                  <p:embed/>
                </p:oleObj>
              </mc:Choice>
              <mc:Fallback>
                <p:oleObj name="公式" r:id="rId5" imgW="1396394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298" y="3825044"/>
                        <a:ext cx="3456384" cy="93610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499992" y="3933056"/>
            <a:ext cx="4176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其中，</a:t>
            </a:r>
            <a:r>
              <a:rPr lang="en-US" altLang="zh-CN" b="1" dirty="0"/>
              <a:t>D</a:t>
            </a:r>
            <a:r>
              <a:rPr lang="zh-CN" altLang="en-US" b="1" dirty="0"/>
              <a:t>为输入的数字量，</a:t>
            </a:r>
            <a:r>
              <a:rPr lang="en-US" altLang="zh-CN" b="1" dirty="0"/>
              <a:t>j</a:t>
            </a:r>
            <a:r>
              <a:rPr lang="zh-CN" altLang="en-US" b="1" dirty="0"/>
              <a:t>为数字量的位数。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9512" y="494116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设</a:t>
            </a:r>
            <a:r>
              <a:rPr lang="en-US" altLang="zh-CN" b="1" dirty="0" err="1"/>
              <a:t>R</a:t>
            </a:r>
            <a:r>
              <a:rPr lang="en-US" altLang="zh-CN" sz="1600" b="1" dirty="0" err="1"/>
              <a:t>f</a:t>
            </a:r>
            <a:r>
              <a:rPr lang="en-US" altLang="zh-CN" b="1" dirty="0"/>
              <a:t>=R, j=8  </a:t>
            </a:r>
            <a:r>
              <a:rPr lang="zh-CN" altLang="en-US" b="1" dirty="0"/>
              <a:t>则：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256292"/>
              </p:ext>
            </p:extLst>
          </p:nvPr>
        </p:nvGraphicFramePr>
        <p:xfrm>
          <a:off x="2483768" y="5559143"/>
          <a:ext cx="2376264" cy="92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公式" r:id="rId7" imgW="1040948" imgH="406224" progId="Equation.3">
                  <p:embed/>
                </p:oleObj>
              </mc:Choice>
              <mc:Fallback>
                <p:oleObj name="公式" r:id="rId7" imgW="1040948" imgH="4062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559143"/>
                        <a:ext cx="2376264" cy="92732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50013D4-30BB-4B59-8C15-95376051C05B}" type="slidenum">
              <a:rPr lang="zh-CN" altLang="en-US" sz="1400" smtClean="0"/>
              <a:pPr/>
              <a:t>14</a:t>
            </a:fld>
            <a:endParaRPr lang="en-US" altLang="zh-CN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二、主要技术指标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3322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分辨率（</a:t>
            </a:r>
            <a:r>
              <a:rPr lang="en-US" altLang="zh-CN" dirty="0"/>
              <a:t>Resolution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20000"/>
              </a:lnSpc>
              <a:spcAft>
                <a:spcPct val="30000"/>
              </a:spcAft>
            </a:pPr>
            <a:r>
              <a:rPr lang="zh-CN" altLang="en-US" dirty="0"/>
              <a:t>输入的二进制数每</a:t>
            </a:r>
            <a:r>
              <a:rPr lang="en-US" altLang="zh-CN" dirty="0"/>
              <a:t>±1</a:t>
            </a:r>
            <a:r>
              <a:rPr lang="zh-CN" altLang="en-US" dirty="0"/>
              <a:t>个最低有效位 </a:t>
            </a:r>
            <a:r>
              <a:rPr lang="en-US" altLang="zh-CN" dirty="0"/>
              <a:t>(LSB)</a:t>
            </a:r>
            <a:r>
              <a:rPr lang="zh-CN" altLang="en-US" dirty="0"/>
              <a:t>使得输出变化的程度。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分辨率表示方法：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可用输入数字量的位数来表示，如</a:t>
            </a:r>
            <a:r>
              <a:rPr lang="en-US" altLang="zh-CN" dirty="0"/>
              <a:t>8</a:t>
            </a:r>
            <a:r>
              <a:rPr lang="zh-CN" altLang="en-US" dirty="0"/>
              <a:t>位、</a:t>
            </a:r>
            <a:r>
              <a:rPr lang="en-US" altLang="zh-CN" dirty="0"/>
              <a:t>10</a:t>
            </a:r>
            <a:r>
              <a:rPr lang="zh-CN" altLang="en-US" dirty="0"/>
              <a:t>位等；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也可用一个</a:t>
            </a:r>
            <a:r>
              <a:rPr lang="en-US" altLang="zh-CN" dirty="0"/>
              <a:t>LSB </a:t>
            </a:r>
            <a:r>
              <a:rPr lang="en-US" altLang="zh-CN" sz="2000" dirty="0">
                <a:latin typeface="宋体" pitchFamily="2" charset="-122"/>
              </a:rPr>
              <a:t>（Least Significant Bit）</a:t>
            </a:r>
            <a:r>
              <a:rPr lang="zh-CN" altLang="en-US" dirty="0"/>
              <a:t>使输出变化的程度来表示。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E4AEABB-B61C-4E2D-90B2-2ABAA853E612}" type="slidenum">
              <a:rPr lang="zh-CN" altLang="en-US" sz="1400" smtClean="0"/>
              <a:pPr/>
              <a:t>15</a:t>
            </a:fld>
            <a:endParaRPr lang="en-US" altLang="zh-CN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分辩率例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893888"/>
            <a:ext cx="8229600" cy="4343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一个满量程为</a:t>
            </a:r>
            <a:r>
              <a:rPr lang="en-US" altLang="zh-CN"/>
              <a:t>5V</a:t>
            </a:r>
            <a:r>
              <a:rPr lang="zh-CN" altLang="en-US"/>
              <a:t>的</a:t>
            </a:r>
            <a:r>
              <a:rPr lang="en-US" altLang="zh-CN"/>
              <a:t>10</a:t>
            </a:r>
            <a:r>
              <a:rPr lang="zh-CN" altLang="en-US"/>
              <a:t>位</a:t>
            </a:r>
            <a:r>
              <a:rPr lang="en-US" altLang="zh-CN"/>
              <a:t>D/A</a:t>
            </a:r>
            <a:r>
              <a:rPr lang="zh-CN" altLang="en-US"/>
              <a:t>变换器，±1 </a:t>
            </a:r>
            <a:r>
              <a:rPr lang="en-US" altLang="zh-CN"/>
              <a:t>LSB</a:t>
            </a:r>
            <a:r>
              <a:rPr lang="zh-CN" altLang="en-US"/>
              <a:t>的变化所引起输出模拟量的变化为：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        5/(2</a:t>
            </a:r>
            <a:r>
              <a:rPr lang="en-US" altLang="zh-CN" baseline="30000"/>
              <a:t>10</a:t>
            </a:r>
            <a:r>
              <a:rPr lang="en-US" altLang="zh-CN"/>
              <a:t>-1) = 5/1023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                      = 0.04888V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/>
              <a:t>                      = 48.88mV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2400">
              <a:latin typeface="宋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AD095AF-E1D1-445F-ACA6-3DF99831CC0B}" type="slidenum">
              <a:rPr lang="zh-CN" altLang="en-US" sz="1400" smtClean="0"/>
              <a:pPr/>
              <a:t>16</a:t>
            </a:fld>
            <a:endParaRPr lang="en-US" altLang="zh-CN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转换精度（误差）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dirty="0">
                <a:solidFill>
                  <a:srgbClr val="FFFF00"/>
                </a:solidFill>
              </a:rPr>
              <a:t>实际输出值与理论值之间的最大偏差</a:t>
            </a:r>
          </a:p>
          <a:p>
            <a:pPr eaLnBrk="1" hangingPunct="1"/>
            <a:r>
              <a:rPr lang="zh-CN" altLang="en-US" dirty="0"/>
              <a:t>影响转换精度的因素：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    </a:t>
            </a:r>
            <a:r>
              <a:rPr lang="zh-CN" altLang="en-US" dirty="0">
                <a:solidFill>
                  <a:srgbClr val="FFFF00"/>
                </a:solidFill>
              </a:rPr>
              <a:t>分辩率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FFFF00"/>
                </a:solidFill>
              </a:rPr>
              <a:t>        电源波动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FFFF00"/>
                </a:solidFill>
              </a:rPr>
              <a:t>        温度系数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latin typeface="宋体" pitchFamily="2" charset="-122"/>
              </a:rPr>
              <a:t>      ┇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85AE359-57E6-4EB8-A284-7F3FCA4B861D}" type="slidenum">
              <a:rPr lang="zh-CN" altLang="en-US" sz="1400" smtClean="0"/>
              <a:pPr/>
              <a:t>17</a:t>
            </a:fld>
            <a:endParaRPr lang="en-US" altLang="zh-CN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转换时间</a:t>
            </a:r>
            <a:r>
              <a:rPr lang="en-US" altLang="zh-CN" dirty="0" err="1">
                <a:solidFill>
                  <a:schemeClr val="tx1"/>
                </a:solidFill>
              </a:rPr>
              <a:t>t</a:t>
            </a:r>
            <a:r>
              <a:rPr lang="en-US" altLang="zh-CN" sz="2800" dirty="0" err="1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37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从开始转换到与满量程值相差</a:t>
            </a:r>
            <a:r>
              <a:rPr lang="en-US" altLang="zh-CN"/>
              <a:t>±</a:t>
            </a:r>
            <a:r>
              <a:rPr lang="en-US" altLang="zh-CN">
                <a:latin typeface="宋体" pitchFamily="2" charset="-122"/>
              </a:rPr>
              <a:t>1/2 LSB</a:t>
            </a:r>
            <a:r>
              <a:rPr lang="zh-CN" altLang="en-US">
                <a:latin typeface="宋体" pitchFamily="2" charset="-122"/>
              </a:rPr>
              <a:t>所对应的模拟量所需要的时间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371600" y="3048000"/>
            <a:ext cx="6205538" cy="3509963"/>
            <a:chOff x="864" y="1920"/>
            <a:chExt cx="3909" cy="2211"/>
          </a:xfrm>
        </p:grpSpPr>
        <p:sp>
          <p:nvSpPr>
            <p:cNvPr id="29702" name="Line 18"/>
            <p:cNvSpPr>
              <a:spLocks noChangeShapeType="1"/>
            </p:cNvSpPr>
            <p:nvPr/>
          </p:nvSpPr>
          <p:spPr bwMode="auto">
            <a:xfrm>
              <a:off x="1371" y="1966"/>
              <a:ext cx="0" cy="1814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9703" name="Line 19"/>
            <p:cNvSpPr>
              <a:spLocks noChangeShapeType="1"/>
            </p:cNvSpPr>
            <p:nvPr/>
          </p:nvSpPr>
          <p:spPr bwMode="auto">
            <a:xfrm flipH="1">
              <a:off x="1371" y="3780"/>
              <a:ext cx="2767" cy="0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9704" name="Line 20"/>
            <p:cNvSpPr>
              <a:spLocks noChangeShapeType="1"/>
            </p:cNvSpPr>
            <p:nvPr/>
          </p:nvSpPr>
          <p:spPr bwMode="auto">
            <a:xfrm flipH="1">
              <a:off x="1371" y="2419"/>
              <a:ext cx="172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9705" name="Line 21"/>
            <p:cNvSpPr>
              <a:spLocks noChangeShapeType="1"/>
            </p:cNvSpPr>
            <p:nvPr/>
          </p:nvSpPr>
          <p:spPr bwMode="auto">
            <a:xfrm flipH="1">
              <a:off x="1371" y="2419"/>
              <a:ext cx="1815" cy="136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9706" name="Text Box 22"/>
            <p:cNvSpPr txBox="1">
              <a:spLocks noChangeArrowheads="1"/>
            </p:cNvSpPr>
            <p:nvPr/>
          </p:nvSpPr>
          <p:spPr bwMode="auto">
            <a:xfrm>
              <a:off x="4184" y="3599"/>
              <a:ext cx="13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3200" b="1">
                  <a:latin typeface="Arial" charset="0"/>
                </a:rPr>
                <a:t>t</a:t>
              </a:r>
            </a:p>
          </p:txBody>
        </p:sp>
        <p:sp>
          <p:nvSpPr>
            <p:cNvPr id="29707" name="Text Box 23"/>
            <p:cNvSpPr txBox="1">
              <a:spLocks noChangeArrowheads="1"/>
            </p:cNvSpPr>
            <p:nvPr/>
          </p:nvSpPr>
          <p:spPr bwMode="auto">
            <a:xfrm>
              <a:off x="1190" y="1920"/>
              <a:ext cx="18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b="1">
                  <a:latin typeface="Arial" charset="0"/>
                </a:rPr>
                <a:t>V</a:t>
              </a:r>
            </a:p>
          </p:txBody>
        </p:sp>
        <p:sp>
          <p:nvSpPr>
            <p:cNvPr id="29708" name="Line 24"/>
            <p:cNvSpPr>
              <a:spLocks noChangeShapeType="1"/>
            </p:cNvSpPr>
            <p:nvPr/>
          </p:nvSpPr>
          <p:spPr bwMode="auto">
            <a:xfrm>
              <a:off x="2959" y="2601"/>
              <a:ext cx="0" cy="1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9709" name="Line 25"/>
            <p:cNvSpPr>
              <a:spLocks noChangeShapeType="1"/>
            </p:cNvSpPr>
            <p:nvPr/>
          </p:nvSpPr>
          <p:spPr bwMode="auto">
            <a:xfrm flipH="1">
              <a:off x="3186" y="2419"/>
              <a:ext cx="680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9710" name="Line 26"/>
            <p:cNvSpPr>
              <a:spLocks noChangeShapeType="1"/>
            </p:cNvSpPr>
            <p:nvPr/>
          </p:nvSpPr>
          <p:spPr bwMode="auto">
            <a:xfrm flipH="1">
              <a:off x="2959" y="2601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9711" name="Line 27"/>
            <p:cNvSpPr>
              <a:spLocks noChangeShapeType="1"/>
            </p:cNvSpPr>
            <p:nvPr/>
          </p:nvSpPr>
          <p:spPr bwMode="auto">
            <a:xfrm>
              <a:off x="3594" y="2193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9712" name="Line 28"/>
            <p:cNvSpPr>
              <a:spLocks noChangeShapeType="1"/>
            </p:cNvSpPr>
            <p:nvPr/>
          </p:nvSpPr>
          <p:spPr bwMode="auto">
            <a:xfrm flipV="1">
              <a:off x="3594" y="260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9713" name="Text Box 29"/>
            <p:cNvSpPr txBox="1">
              <a:spLocks noChangeArrowheads="1"/>
            </p:cNvSpPr>
            <p:nvPr/>
          </p:nvSpPr>
          <p:spPr bwMode="auto">
            <a:xfrm>
              <a:off x="4002" y="2419"/>
              <a:ext cx="7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b="1">
                  <a:latin typeface="Arial" charset="0"/>
                </a:rPr>
                <a:t>1/2 LSB</a:t>
              </a:r>
              <a:endParaRPr kumimoji="0" lang="zh-CN" altLang="en-US" b="1">
                <a:latin typeface="Arial" charset="0"/>
              </a:endParaRPr>
            </a:p>
          </p:txBody>
        </p:sp>
        <p:sp>
          <p:nvSpPr>
            <p:cNvPr id="29714" name="Text Box 30"/>
            <p:cNvSpPr txBox="1">
              <a:spLocks noChangeArrowheads="1"/>
            </p:cNvSpPr>
            <p:nvPr/>
          </p:nvSpPr>
          <p:spPr bwMode="auto">
            <a:xfrm>
              <a:off x="2868" y="3735"/>
              <a:ext cx="27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3200" b="1" dirty="0" err="1">
                  <a:latin typeface="Arial" charset="0"/>
                </a:rPr>
                <a:t>t</a:t>
              </a:r>
              <a:r>
                <a:rPr kumimoji="0" lang="en-US" altLang="zh-CN" sz="3200" b="1" baseline="-25000" dirty="0" err="1">
                  <a:latin typeface="Arial" charset="0"/>
                </a:rPr>
                <a:t>C</a:t>
              </a:r>
              <a:endParaRPr kumimoji="0" lang="en-US" altLang="zh-CN" sz="3200" b="1" baseline="-25000" dirty="0">
                <a:latin typeface="Arial" charset="0"/>
              </a:endParaRPr>
            </a:p>
          </p:txBody>
        </p:sp>
        <p:sp>
          <p:nvSpPr>
            <p:cNvPr id="29715" name="Text Box 31"/>
            <p:cNvSpPr txBox="1">
              <a:spLocks noChangeArrowheads="1"/>
            </p:cNvSpPr>
            <p:nvPr/>
          </p:nvSpPr>
          <p:spPr bwMode="auto">
            <a:xfrm>
              <a:off x="864" y="2283"/>
              <a:ext cx="49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b="1">
                  <a:latin typeface="Arial" charset="0"/>
                </a:rPr>
                <a:t>V</a:t>
              </a:r>
              <a:r>
                <a:rPr kumimoji="0" lang="en-US" altLang="zh-CN" b="1" baseline="-25000">
                  <a:latin typeface="Arial" charset="0"/>
                </a:rPr>
                <a:t>FULL</a:t>
              </a:r>
              <a:endParaRPr kumimoji="0" lang="zh-CN" altLang="en-US" b="1" baseline="-25000">
                <a:latin typeface="Arial" charset="0"/>
              </a:endParaRP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1235" y="3821"/>
              <a:ext cx="27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3200" b="1" dirty="0">
                  <a:latin typeface="Arial" charset="0"/>
                </a:rPr>
                <a:t>0</a:t>
              </a:r>
              <a:endParaRPr kumimoji="0" lang="en-US" altLang="zh-CN" sz="3200" b="1" baseline="-25000" dirty="0">
                <a:latin typeface="Arial" charset="0"/>
              </a:endParaRP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CCC62F1-FA97-401F-8B3D-8EA8B4AD2D41}" type="slidenum">
              <a:rPr lang="zh-CN" altLang="en-US" sz="1400" smtClean="0"/>
              <a:pPr/>
              <a:t>18</a:t>
            </a:fld>
            <a:endParaRPr lang="en-US" altLang="zh-CN" sz="140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188913"/>
            <a:ext cx="8458200" cy="1143000"/>
          </a:xfrm>
        </p:spPr>
        <p:txBody>
          <a:bodyPr/>
          <a:lstStyle/>
          <a:p>
            <a:pPr eaLnBrk="1" hangingPunct="1"/>
            <a:r>
              <a:rPr lang="zh-CN" altLang="en-US"/>
              <a:t>三、典型</a:t>
            </a:r>
            <a:r>
              <a:rPr lang="en-US" altLang="zh-CN" sz="3600" b="1"/>
              <a:t>D/A</a:t>
            </a:r>
            <a:r>
              <a:rPr lang="zh-CN" altLang="en-US"/>
              <a:t>转换器</a:t>
            </a:r>
            <a:r>
              <a:rPr lang="en-US" altLang="zh-CN" sz="3600" b="1"/>
              <a:t>DAC0832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4575" y="1844675"/>
            <a:ext cx="7415213" cy="4114800"/>
          </a:xfrm>
        </p:spPr>
        <p:txBody>
          <a:bodyPr/>
          <a:lstStyle/>
          <a:p>
            <a:pPr eaLnBrk="1" hangingPunct="1">
              <a:spcAft>
                <a:spcPct val="35000"/>
              </a:spcAft>
              <a:buFont typeface="Wingdings" pitchFamily="2" charset="2"/>
              <a:buNone/>
            </a:pPr>
            <a:r>
              <a:rPr lang="zh-CN" altLang="en-US" sz="3200" u="sng" dirty="0">
                <a:solidFill>
                  <a:srgbClr val="FFFF00"/>
                </a:solidFill>
              </a:rPr>
              <a:t>特点：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8</a:t>
            </a:r>
            <a:r>
              <a:rPr lang="zh-CN" altLang="en-US" dirty="0"/>
              <a:t>位电流输出型</a:t>
            </a:r>
            <a:r>
              <a:rPr lang="en-US" altLang="zh-CN" dirty="0"/>
              <a:t>D/A</a:t>
            </a:r>
            <a:r>
              <a:rPr lang="zh-CN" altLang="en-US" dirty="0"/>
              <a:t>转换器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T</a:t>
            </a:r>
            <a:r>
              <a:rPr lang="zh-CN" altLang="en-US" dirty="0"/>
              <a:t>型电阻网络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差动输出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17D98D5-9134-442F-80B9-1B9923DA16E5}" type="slidenum">
              <a:rPr lang="zh-CN" altLang="en-US" sz="1400" smtClean="0"/>
              <a:pPr/>
              <a:t>19</a:t>
            </a:fld>
            <a:endParaRPr lang="en-US" altLang="zh-CN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333375"/>
            <a:ext cx="6448425" cy="914400"/>
          </a:xfrm>
        </p:spPr>
        <p:txBody>
          <a:bodyPr/>
          <a:lstStyle/>
          <a:p>
            <a:pPr algn="l" eaLnBrk="1" hangingPunct="1"/>
            <a:r>
              <a:rPr lang="en-US" altLang="zh-CN" sz="4000">
                <a:solidFill>
                  <a:srgbClr val="FFFF00"/>
                </a:solidFill>
              </a:rPr>
              <a:t>DAC0832</a:t>
            </a:r>
            <a:r>
              <a:rPr lang="zh-CN" altLang="en-US" sz="4800" b="0">
                <a:solidFill>
                  <a:srgbClr val="FFFF00"/>
                </a:solidFill>
              </a:rPr>
              <a:t>的内部结构</a:t>
            </a:r>
          </a:p>
        </p:txBody>
      </p:sp>
      <p:sp>
        <p:nvSpPr>
          <p:cNvPr id="106502" name="AutoShape 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596188" y="6021388"/>
            <a:ext cx="863600" cy="431800"/>
          </a:xfrm>
          <a:prstGeom prst="actionButtonForwardNex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095375"/>
            <a:ext cx="9048750" cy="466725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B058EC8-9C25-4771-A8CF-C9E1274B4E8F}" type="slidenum">
              <a:rPr lang="zh-CN" altLang="en-US" sz="1400" smtClean="0"/>
              <a:pPr/>
              <a:t>2</a:t>
            </a:fld>
            <a:endParaRPr lang="en-US" altLang="zh-CN" sz="1400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0"/>
            <a:ext cx="5105400" cy="838200"/>
          </a:xfrm>
        </p:spPr>
        <p:txBody>
          <a:bodyPr/>
          <a:lstStyle/>
          <a:p>
            <a:pPr algn="l" eaLnBrk="1" hangingPunct="1"/>
            <a:r>
              <a:rPr lang="zh-CN" altLang="en-US" sz="4800" b="0">
                <a:solidFill>
                  <a:srgbClr val="FFFF00"/>
                </a:solidFill>
              </a:rPr>
              <a:t>主要内容：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95375" y="2266950"/>
            <a:ext cx="7058025" cy="2686050"/>
          </a:xfrm>
          <a:noFill/>
        </p:spPr>
        <p:txBody>
          <a:bodyPr anchor="t"/>
          <a:lstStyle/>
          <a:p>
            <a:pPr marL="457200" lvl="1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200"/>
              <a:t>模拟量输入输出通道的组成</a:t>
            </a:r>
          </a:p>
          <a:p>
            <a:pPr marL="457200" lvl="1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3200"/>
              <a:t>D/A</a:t>
            </a:r>
            <a:r>
              <a:rPr lang="zh-CN" altLang="en-US" sz="3200"/>
              <a:t>转换器的工作原理、连接及编程</a:t>
            </a:r>
          </a:p>
          <a:p>
            <a:pPr marL="457200" lvl="1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altLang="zh-CN" sz="3200"/>
              <a:t>A/D</a:t>
            </a:r>
            <a:r>
              <a:rPr lang="zh-CN" altLang="en-US" sz="3200"/>
              <a:t>转换器的工作原理、连接及编程</a:t>
            </a:r>
          </a:p>
        </p:txBody>
      </p:sp>
      <p:sp>
        <p:nvSpPr>
          <p:cNvPr id="80902" name="Oval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66800" y="2486025"/>
            <a:ext cx="400050" cy="4000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80903" name="Oval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76325" y="3890963"/>
            <a:ext cx="400050" cy="4000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80907" name="Oval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66800" y="3176588"/>
            <a:ext cx="400050" cy="40005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FF977ED-0FC5-4100-B15F-E6B178282E3F}" type="slidenum">
              <a:rPr lang="zh-CN" altLang="en-US" sz="1400" smtClean="0"/>
              <a:pPr/>
              <a:t>20</a:t>
            </a:fld>
            <a:endParaRPr lang="en-US" altLang="zh-CN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主要引脚功能</a:t>
            </a: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4928" y="1916832"/>
            <a:ext cx="8305800" cy="4248298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/>
              <a:t>D</a:t>
            </a:r>
            <a:r>
              <a:rPr lang="en-US" altLang="zh-CN" baseline="-25000" dirty="0"/>
              <a:t>7</a:t>
            </a:r>
            <a:r>
              <a:rPr lang="zh-CN" altLang="en-US" dirty="0"/>
              <a:t>～</a:t>
            </a: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zh-CN" altLang="en-US" dirty="0"/>
              <a:t>：输入数据线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u="sng" dirty="0">
                <a:solidFill>
                  <a:srgbClr val="FFFF00"/>
                </a:solidFill>
              </a:rPr>
              <a:t>输入寄存器的控制信号</a:t>
            </a:r>
            <a:r>
              <a:rPr lang="zh-CN" altLang="en-US" dirty="0">
                <a:solidFill>
                  <a:srgbClr val="FFFF00"/>
                </a:solidFill>
              </a:rPr>
              <a:t>：</a:t>
            </a:r>
            <a:r>
              <a:rPr lang="en-US" altLang="zh-CN" dirty="0"/>
              <a:t>ILE</a:t>
            </a:r>
            <a:r>
              <a:rPr lang="zh-CN" altLang="en-US" dirty="0"/>
              <a:t>、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WR</a:t>
            </a:r>
            <a:r>
              <a:rPr lang="en-US" altLang="zh-CN" baseline="-25000" dirty="0"/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这三个信号同时有效，数据才能进入输入寄存器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en-US" altLang="zh-CN" u="sng" dirty="0">
                <a:solidFill>
                  <a:srgbClr val="FFFF00"/>
                </a:solidFill>
              </a:rPr>
              <a:t>DAC</a:t>
            </a:r>
            <a:r>
              <a:rPr lang="zh-CN" altLang="en-US" u="sng" dirty="0">
                <a:solidFill>
                  <a:srgbClr val="FFFF00"/>
                </a:solidFill>
              </a:rPr>
              <a:t>寄存器的控制信号</a:t>
            </a:r>
            <a:r>
              <a:rPr lang="zh-CN" altLang="en-US" dirty="0">
                <a:solidFill>
                  <a:srgbClr val="FFFF00"/>
                </a:solidFill>
              </a:rPr>
              <a:t>：</a:t>
            </a:r>
            <a:r>
              <a:rPr lang="en-US" altLang="zh-CN" dirty="0"/>
              <a:t>WR</a:t>
            </a:r>
            <a:r>
              <a:rPr lang="en-US" altLang="zh-CN" b="0" baseline="-25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XFER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这两个信号同时有效，数据才能进入</a:t>
            </a:r>
            <a:r>
              <a:rPr lang="en-US" altLang="zh-CN" dirty="0"/>
              <a:t>DAC</a:t>
            </a:r>
            <a:r>
              <a:rPr lang="zh-CN" altLang="en-US" dirty="0"/>
              <a:t>寄存器</a:t>
            </a:r>
          </a:p>
          <a:p>
            <a:pPr eaLnBrk="1" hangingPunct="1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5940152" y="2492896"/>
            <a:ext cx="533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6819900" y="2492896"/>
            <a:ext cx="685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076056" y="3645024"/>
            <a:ext cx="685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172200" y="3645024"/>
            <a:ext cx="990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1024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B96935A-C3C7-4EDD-83D7-549DEA2BC30F}" type="slidenum">
              <a:rPr lang="zh-CN" altLang="en-US" sz="1400" smtClean="0"/>
              <a:pPr/>
              <a:t>21</a:t>
            </a:fld>
            <a:endParaRPr lang="en-US" altLang="zh-CN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主要引脚功能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u="sng">
                <a:solidFill>
                  <a:srgbClr val="FFFF00"/>
                </a:solidFill>
              </a:rPr>
              <a:t>其它引线：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/>
              <a:t>V</a:t>
            </a:r>
            <a:r>
              <a:rPr lang="en-US" altLang="zh-CN" sz="2400" b="0" baseline="-25000"/>
              <a:t>REF</a:t>
            </a:r>
            <a:r>
              <a:rPr lang="zh-CN" altLang="en-US" sz="2400"/>
              <a:t>：参考电压。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400"/>
              <a:t>               -10V</a:t>
            </a:r>
            <a:r>
              <a:rPr lang="zh-CN" altLang="en-US" sz="2400"/>
              <a:t>～</a:t>
            </a:r>
            <a:r>
              <a:rPr lang="en-US" altLang="zh-CN" sz="2400"/>
              <a:t>+10V</a:t>
            </a:r>
            <a:r>
              <a:rPr lang="zh-CN" altLang="en-US" sz="2400"/>
              <a:t>，一般为</a:t>
            </a:r>
            <a:r>
              <a:rPr lang="en-US" altLang="zh-CN" sz="2400"/>
              <a:t>+5V</a:t>
            </a:r>
            <a:r>
              <a:rPr lang="zh-CN" altLang="en-US" sz="2400"/>
              <a:t>或</a:t>
            </a:r>
            <a:r>
              <a:rPr lang="en-US" altLang="zh-CN" sz="2400"/>
              <a:t>+10V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/>
              <a:t>I</a:t>
            </a:r>
            <a:r>
              <a:rPr lang="en-US" altLang="zh-CN" sz="2400" b="0" baseline="-25000"/>
              <a:t>OUT1</a:t>
            </a:r>
            <a:r>
              <a:rPr lang="zh-CN" altLang="en-US" sz="2400"/>
              <a:t>、</a:t>
            </a:r>
            <a:r>
              <a:rPr lang="en-US" altLang="zh-CN" sz="2400"/>
              <a:t>I</a:t>
            </a:r>
            <a:r>
              <a:rPr lang="en-US" altLang="zh-CN" sz="2400" b="0" baseline="-25000"/>
              <a:t>OUT2</a:t>
            </a:r>
            <a:r>
              <a:rPr lang="zh-CN" altLang="en-US" sz="2400"/>
              <a:t>：</a:t>
            </a:r>
            <a:r>
              <a:rPr lang="en-US" altLang="zh-CN" sz="2400"/>
              <a:t>D/A</a:t>
            </a:r>
            <a:r>
              <a:rPr lang="zh-CN" altLang="en-US" sz="2400"/>
              <a:t>转换差动电流输出。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/>
              <a:t>                          用于连接运算放大器的输入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/>
              <a:t>R</a:t>
            </a:r>
            <a:r>
              <a:rPr lang="en-US" altLang="zh-CN" sz="2400" b="0" baseline="-25000"/>
              <a:t>fb</a:t>
            </a:r>
            <a:r>
              <a:rPr lang="zh-CN" altLang="en-US" sz="2400"/>
              <a:t>：内部反馈电阻引脚，接运放输出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400"/>
              <a:t>AGND</a:t>
            </a:r>
            <a:r>
              <a:rPr lang="zh-CN" altLang="en-US" sz="2400"/>
              <a:t>、</a:t>
            </a:r>
            <a:r>
              <a:rPr lang="en-US" altLang="zh-CN" sz="2400"/>
              <a:t>DGND</a:t>
            </a:r>
            <a:r>
              <a:rPr lang="zh-CN" altLang="en-US" sz="2400"/>
              <a:t>：模拟地和数字地 </a:t>
            </a:r>
          </a:p>
        </p:txBody>
      </p:sp>
    </p:spTree>
  </p:cSld>
  <p:clrMapOvr>
    <a:masterClrMapping/>
  </p:clrMapOvr>
  <p:transition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B3A488B-FB71-40B4-9AE4-F9511E16BAA0}" type="slidenum">
              <a:rPr lang="zh-CN" altLang="en-US" sz="1400" smtClean="0"/>
              <a:pPr/>
              <a:t>22</a:t>
            </a:fld>
            <a:endParaRPr lang="en-US" altLang="zh-CN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工作模式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0" y="2133600"/>
            <a:ext cx="3276600" cy="2971800"/>
          </a:xfrm>
        </p:spPr>
        <p:txBody>
          <a:bodyPr/>
          <a:lstStyle/>
          <a:p>
            <a:pPr eaLnBrk="1" hangingPunct="1">
              <a:lnSpc>
                <a:spcPct val="145000"/>
              </a:lnSpc>
              <a:buFont typeface="Wingdings" pitchFamily="2" charset="2"/>
              <a:buNone/>
            </a:pPr>
            <a:r>
              <a:rPr lang="zh-CN" altLang="en-US" sz="3200"/>
              <a:t>单缓冲模式</a:t>
            </a:r>
          </a:p>
          <a:p>
            <a:pPr eaLnBrk="1" hangingPunct="1">
              <a:lnSpc>
                <a:spcPct val="145000"/>
              </a:lnSpc>
              <a:buFont typeface="Wingdings" pitchFamily="2" charset="2"/>
              <a:buNone/>
            </a:pPr>
            <a:r>
              <a:rPr lang="zh-CN" altLang="en-US" sz="3200"/>
              <a:t>双缓冲模式</a:t>
            </a:r>
          </a:p>
          <a:p>
            <a:pPr eaLnBrk="1" hangingPunct="1">
              <a:lnSpc>
                <a:spcPct val="145000"/>
              </a:lnSpc>
              <a:buFont typeface="Wingdings" pitchFamily="2" charset="2"/>
              <a:buNone/>
            </a:pPr>
            <a:r>
              <a:rPr lang="zh-CN" altLang="en-US" sz="3200"/>
              <a:t>无缓冲模式</a:t>
            </a:r>
          </a:p>
        </p:txBody>
      </p:sp>
      <p:sp>
        <p:nvSpPr>
          <p:cNvPr id="33797" name="AutoShape 4"/>
          <p:cNvSpPr>
            <a:spLocks/>
          </p:cNvSpPr>
          <p:nvPr/>
        </p:nvSpPr>
        <p:spPr bwMode="auto">
          <a:xfrm>
            <a:off x="2790825" y="2579688"/>
            <a:ext cx="239713" cy="1739900"/>
          </a:xfrm>
          <a:prstGeom prst="leftBrace">
            <a:avLst>
              <a:gd name="adj1" fmla="val 6048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flipH="1">
            <a:off x="7614741" y="6173788"/>
            <a:ext cx="863600" cy="431800"/>
          </a:xfrm>
          <a:prstGeom prst="actionButtonForwardNex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77ED5AE-19B9-40AF-85F7-7C8556EF2523}" type="slidenum">
              <a:rPr lang="zh-CN" altLang="en-US" sz="1400" smtClean="0"/>
              <a:pPr/>
              <a:t>23</a:t>
            </a:fld>
            <a:endParaRPr lang="en-US" altLang="zh-CN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单缓冲模式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17688"/>
            <a:ext cx="8748464" cy="44196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dirty="0">
                <a:solidFill>
                  <a:srgbClr val="FFFF00"/>
                </a:solidFill>
              </a:rPr>
              <a:t>使输入锁存器或</a:t>
            </a:r>
            <a:r>
              <a:rPr lang="en-US" altLang="zh-CN" dirty="0">
                <a:solidFill>
                  <a:srgbClr val="FFFF00"/>
                </a:solidFill>
              </a:rPr>
              <a:t>DAC</a:t>
            </a:r>
            <a:r>
              <a:rPr lang="zh-CN" altLang="en-US" dirty="0">
                <a:solidFill>
                  <a:srgbClr val="FFFF00"/>
                </a:solidFill>
              </a:rPr>
              <a:t>寄存器二者之一处于直通，即芯片只占用一个端口地址。</a:t>
            </a:r>
          </a:p>
          <a:p>
            <a:pPr eaLnBrk="1" hangingPunct="1">
              <a:spcAft>
                <a:spcPct val="25000"/>
              </a:spcAft>
            </a:pPr>
            <a:r>
              <a:rPr lang="en-US" altLang="zh-CN" dirty="0"/>
              <a:t>CPU</a:t>
            </a:r>
            <a:r>
              <a:rPr lang="zh-CN" altLang="en-US" dirty="0"/>
              <a:t>只需一次写入即开始转换</a:t>
            </a:r>
            <a:endParaRPr lang="en-US" altLang="zh-CN" dirty="0"/>
          </a:p>
          <a:p>
            <a:pPr marL="0" indent="0" eaLnBrk="1" hangingPunct="1">
              <a:spcAft>
                <a:spcPct val="25000"/>
              </a:spcAft>
              <a:buNone/>
            </a:pPr>
            <a:r>
              <a:rPr lang="zh-CN" altLang="en-US" dirty="0"/>
              <a:t>           </a:t>
            </a:r>
            <a:r>
              <a:rPr lang="en-US" altLang="zh-CN" dirty="0"/>
              <a:t>MOV DX，PORT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       MOV AL，DATA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       OUT DX，AL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8280920" cy="534728"/>
          </a:xfrm>
        </p:spPr>
        <p:txBody>
          <a:bodyPr/>
          <a:lstStyle/>
          <a:p>
            <a:r>
              <a:rPr lang="zh-CN" altLang="en-US" sz="3200" dirty="0"/>
              <a:t>例</a:t>
            </a:r>
            <a:r>
              <a:rPr lang="en-US" altLang="zh-CN" sz="3200" dirty="0"/>
              <a:t>:</a:t>
            </a:r>
            <a:r>
              <a:rPr lang="zh-CN" altLang="en-US" sz="3200" dirty="0"/>
              <a:t>利用图示</a:t>
            </a:r>
            <a:r>
              <a:rPr lang="en-US" altLang="zh-CN" sz="3200" dirty="0"/>
              <a:t>D/A</a:t>
            </a:r>
            <a:r>
              <a:rPr lang="zh-CN" altLang="en-US" sz="3200" dirty="0"/>
              <a:t>转换电路输出周期三角波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E888C-C3D1-4893-9D5D-D3DEFD99364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92696"/>
            <a:ext cx="7920880" cy="589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79847"/>
      </p:ext>
    </p:extLst>
  </p:cSld>
  <p:clrMapOvr>
    <a:masterClrMapping/>
  </p:clrMapOvr>
  <p:transition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F83F581-5774-4C75-967A-EC41ED9D49DB}" type="slidenum">
              <a:rPr lang="zh-CN" altLang="en-US" sz="1400" smtClean="0"/>
              <a:pPr/>
              <a:t>25</a:t>
            </a:fld>
            <a:endParaRPr lang="en-US" altLang="zh-CN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16632"/>
            <a:ext cx="3960440" cy="666328"/>
          </a:xfrm>
        </p:spPr>
        <p:txBody>
          <a:bodyPr/>
          <a:lstStyle/>
          <a:p>
            <a:pPr eaLnBrk="1" hangingPunct="1"/>
            <a:r>
              <a:rPr lang="zh-CN" altLang="en-US" dirty="0"/>
              <a:t>单缓冲模式例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1052736"/>
            <a:ext cx="9105900" cy="565976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端口地址：</a:t>
            </a:r>
            <a:r>
              <a:rPr lang="en-US" altLang="zh-CN" dirty="0"/>
              <a:t>0278H</a:t>
            </a:r>
          </a:p>
          <a:p>
            <a:pPr lvl="1" eaLnBrk="1" hangingPunct="1"/>
            <a:r>
              <a:rPr lang="zh-CN" altLang="en-US" dirty="0"/>
              <a:t>最大输出值</a:t>
            </a:r>
            <a:r>
              <a:rPr lang="en-US" altLang="zh-CN" dirty="0"/>
              <a:t>5V</a:t>
            </a:r>
            <a:r>
              <a:rPr lang="zh-CN" altLang="en-US" dirty="0"/>
              <a:t>对应数字量</a:t>
            </a:r>
            <a:r>
              <a:rPr lang="en-US" altLang="zh-CN" dirty="0"/>
              <a:t>:FFH</a:t>
            </a:r>
            <a:r>
              <a:rPr lang="zh-CN" altLang="en-US" dirty="0"/>
              <a:t>，最小值</a:t>
            </a:r>
            <a:r>
              <a:rPr lang="en-US" altLang="zh-CN" dirty="0"/>
              <a:t>0V</a:t>
            </a:r>
            <a:r>
              <a:rPr lang="zh-CN" altLang="en-US" dirty="0"/>
              <a:t>对应数字量：</a:t>
            </a:r>
            <a:r>
              <a:rPr lang="en-US" altLang="zh-CN" dirty="0"/>
              <a:t>00H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bg1"/>
              </a:buClr>
            </a:pPr>
            <a:r>
              <a:rPr lang="en-US" altLang="zh-CN" dirty="0"/>
              <a:t>               MOV DX</a:t>
            </a:r>
            <a:r>
              <a:rPr lang="zh-CN" altLang="en-US" dirty="0"/>
              <a:t>，</a:t>
            </a:r>
            <a:r>
              <a:rPr lang="en-US" altLang="zh-CN" dirty="0"/>
              <a:t>0278H</a:t>
            </a: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  <a:buClr>
                <a:schemeClr val="bg1"/>
              </a:buClr>
            </a:pPr>
            <a:r>
              <a:rPr lang="en-US" altLang="zh-CN" dirty="0"/>
              <a:t>               MOV  AL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</a:p>
          <a:p>
            <a:pPr marL="914400" lvl="2" indent="0"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/>
              <a:t>    NET1</a:t>
            </a:r>
            <a:r>
              <a:rPr lang="zh-CN" altLang="en-US" dirty="0"/>
              <a:t>： </a:t>
            </a:r>
            <a:r>
              <a:rPr lang="en-US" altLang="zh-CN" dirty="0"/>
              <a:t>OUT  DX</a:t>
            </a:r>
            <a:r>
              <a:rPr lang="zh-CN" altLang="en-US" dirty="0"/>
              <a:t>，</a:t>
            </a:r>
            <a:r>
              <a:rPr lang="en-US" altLang="zh-CN" dirty="0"/>
              <a:t>AL</a:t>
            </a:r>
          </a:p>
          <a:p>
            <a:pPr marL="914400" lvl="2" indent="0"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/>
              <a:t>                  INC  AL</a:t>
            </a:r>
          </a:p>
          <a:p>
            <a:pPr marL="914400" lvl="2" indent="0"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/>
              <a:t>                  CMP  AL</a:t>
            </a:r>
            <a:r>
              <a:rPr lang="zh-CN" altLang="en-US" dirty="0"/>
              <a:t>，</a:t>
            </a:r>
            <a:r>
              <a:rPr lang="en-US" altLang="zh-CN" dirty="0"/>
              <a:t>0FFH</a:t>
            </a:r>
          </a:p>
          <a:p>
            <a:pPr marL="914400" lvl="2" indent="0"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/>
              <a:t>                 JNZ  NET1</a:t>
            </a:r>
          </a:p>
          <a:p>
            <a:pPr marL="914400" lvl="2" indent="0"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Tahoma" pitchFamily="34" charset="0"/>
              </a:rPr>
              <a:t> NET2</a:t>
            </a:r>
            <a:r>
              <a:rPr lang="zh-CN" altLang="en-US" dirty="0">
                <a:latin typeface="Tahoma" pitchFamily="34" charset="0"/>
              </a:rPr>
              <a:t>：  </a:t>
            </a:r>
            <a:r>
              <a:rPr lang="en-US" altLang="zh-CN" dirty="0">
                <a:latin typeface="Tahoma" pitchFamily="34" charset="0"/>
              </a:rPr>
              <a:t>OUT  DX</a:t>
            </a:r>
            <a:r>
              <a:rPr lang="zh-CN" altLang="en-US" dirty="0">
                <a:latin typeface="Tahoma" pitchFamily="34" charset="0"/>
              </a:rPr>
              <a:t>，</a:t>
            </a:r>
            <a:r>
              <a:rPr lang="en-US" altLang="zh-CN" dirty="0">
                <a:latin typeface="Tahoma" pitchFamily="34" charset="0"/>
              </a:rPr>
              <a:t>AL</a:t>
            </a:r>
          </a:p>
          <a:p>
            <a:pPr marL="914400" lvl="2" indent="0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en-US" altLang="zh-CN" dirty="0">
                <a:latin typeface="Tahoma" pitchFamily="34" charset="0"/>
              </a:rPr>
              <a:t>               DEC  AL</a:t>
            </a:r>
          </a:p>
          <a:p>
            <a:pPr marL="914400" lvl="2" indent="0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en-US" altLang="zh-CN" dirty="0">
                <a:latin typeface="Tahoma" pitchFamily="34" charset="0"/>
              </a:rPr>
              <a:t>               CMP  AL</a:t>
            </a:r>
            <a:r>
              <a:rPr lang="zh-CN" altLang="en-US" dirty="0">
                <a:latin typeface="Tahoma" pitchFamily="34" charset="0"/>
              </a:rPr>
              <a:t>，</a:t>
            </a:r>
            <a:r>
              <a:rPr lang="en-US" altLang="zh-CN" dirty="0">
                <a:latin typeface="Tahoma" pitchFamily="34" charset="0"/>
              </a:rPr>
              <a:t>0</a:t>
            </a:r>
          </a:p>
          <a:p>
            <a:pPr marL="914400" lvl="2" indent="0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en-US" altLang="zh-CN" dirty="0">
                <a:latin typeface="Tahoma" pitchFamily="34" charset="0"/>
              </a:rPr>
              <a:t>               JNZ  NET2</a:t>
            </a:r>
          </a:p>
          <a:p>
            <a:pPr marL="914400" lvl="2" indent="0">
              <a:lnSpc>
                <a:spcPct val="110000"/>
              </a:lnSpc>
              <a:spcBef>
                <a:spcPct val="5000"/>
              </a:spcBef>
              <a:buNone/>
              <a:defRPr/>
            </a:pPr>
            <a:r>
              <a:rPr lang="en-US" altLang="zh-CN" dirty="0">
                <a:latin typeface="Tahoma" pitchFamily="34" charset="0"/>
              </a:rPr>
              <a:t>               JMP  NET1</a:t>
            </a:r>
            <a:endParaRPr lang="zh-CN" altLang="en-US" dirty="0">
              <a:latin typeface="Tahoma" pitchFamily="34" charset="0"/>
            </a:endParaRPr>
          </a:p>
          <a:p>
            <a:pPr lvl="2" eaLnBrk="1" hangingPunct="1">
              <a:lnSpc>
                <a:spcPct val="110000"/>
              </a:lnSpc>
              <a:spcBef>
                <a:spcPct val="10000"/>
              </a:spcBef>
            </a:pP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932040" y="2781944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输出为一个等腰三角波形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3317715"/>
            <a:ext cx="4400550" cy="279082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 bwMode="auto">
          <a:xfrm>
            <a:off x="5076056" y="4077072"/>
            <a:ext cx="1791469" cy="0"/>
          </a:xfrm>
          <a:prstGeom prst="line">
            <a:avLst/>
          </a:prstGeom>
          <a:solidFill>
            <a:srgbClr val="339966"/>
          </a:solidFill>
          <a:ln w="25400" cap="sq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5076056" y="4077072"/>
            <a:ext cx="1656184" cy="1656184"/>
          </a:xfrm>
          <a:prstGeom prst="line">
            <a:avLst/>
          </a:prstGeom>
          <a:solidFill>
            <a:srgbClr val="339966"/>
          </a:solidFill>
          <a:ln w="25400" cap="sq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6732240" y="4077072"/>
            <a:ext cx="1656184" cy="1656184"/>
          </a:xfrm>
          <a:prstGeom prst="line">
            <a:avLst/>
          </a:prstGeom>
          <a:solidFill>
            <a:srgbClr val="339966"/>
          </a:solidFill>
          <a:ln w="25400" cap="sq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 flipV="1">
            <a:off x="8388424" y="5053880"/>
            <a:ext cx="679376" cy="679376"/>
          </a:xfrm>
          <a:prstGeom prst="line">
            <a:avLst/>
          </a:prstGeom>
          <a:solidFill>
            <a:srgbClr val="339966"/>
          </a:solidFill>
          <a:ln w="25400" cap="sq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9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AB27380-7A2C-4965-A621-4217F6545FF8}" type="slidenum">
              <a:rPr lang="zh-CN" altLang="en-US" sz="1400" smtClean="0"/>
              <a:pPr/>
              <a:t>26</a:t>
            </a:fld>
            <a:endParaRPr lang="en-US" altLang="zh-CN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双缓冲模式（标准模式）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628775"/>
            <a:ext cx="7772400" cy="489585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/>
              <a:t>对输入寄存器和</a:t>
            </a:r>
            <a:r>
              <a:rPr lang="en-US" altLang="zh-CN"/>
              <a:t>DAC</a:t>
            </a:r>
            <a:r>
              <a:rPr lang="zh-CN" altLang="en-US"/>
              <a:t>寄存器均需控制。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当输入寄存器控制信号有效时，数据写入输入   寄存器中；再在</a:t>
            </a:r>
            <a:r>
              <a:rPr lang="en-US" altLang="zh-CN"/>
              <a:t>DAC</a:t>
            </a:r>
            <a:r>
              <a:rPr lang="zh-CN" altLang="en-US"/>
              <a:t>寄存器控制信号有效时，   数据才写入</a:t>
            </a:r>
            <a:r>
              <a:rPr lang="en-US" altLang="zh-CN"/>
              <a:t>DAC</a:t>
            </a:r>
            <a:r>
              <a:rPr lang="zh-CN" altLang="en-US"/>
              <a:t>寄存器，并启动变换。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>
                <a:solidFill>
                  <a:srgbClr val="FFFF00"/>
                </a:solidFill>
              </a:rPr>
              <a:t>此时芯片占用两个端口地址。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优点：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数据接收与</a:t>
            </a:r>
            <a:r>
              <a:rPr lang="en-US" altLang="zh-CN"/>
              <a:t>D/A</a:t>
            </a:r>
            <a:r>
              <a:rPr lang="zh-CN" altLang="en-US"/>
              <a:t>转换可异步进行；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可实现多个</a:t>
            </a:r>
            <a:r>
              <a:rPr lang="en-US" altLang="zh-CN"/>
              <a:t>DAC</a:t>
            </a:r>
            <a:r>
              <a:rPr lang="zh-CN" altLang="en-US"/>
              <a:t>同步转换输出。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FFFF00"/>
                </a:solidFill>
              </a:rPr>
              <a:t>分时写入、同步转换。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874E563-35AA-46B2-99FE-8F4935EFB9C4}" type="slidenum">
              <a:rPr lang="zh-CN" altLang="en-US" sz="1400" smtClean="0"/>
              <a:pPr/>
              <a:t>27</a:t>
            </a:fld>
            <a:endParaRPr lang="en-US" altLang="zh-CN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无缓冲器模式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3505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使内部的两个寄存器都处于直通状态。模拟输出始终跟随输入变化。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不能直接与数据总线连接，需外加并行接口</a:t>
            </a:r>
            <a:r>
              <a:rPr lang="en-US" altLang="zh-CN"/>
              <a:t>(</a:t>
            </a:r>
            <a:r>
              <a:rPr lang="zh-CN" altLang="en-US"/>
              <a:t>如</a:t>
            </a:r>
            <a:r>
              <a:rPr lang="en-US" altLang="zh-CN"/>
              <a:t>74LS373</a:t>
            </a:r>
            <a:r>
              <a:rPr lang="zh-CN" altLang="en-US"/>
              <a:t>、</a:t>
            </a:r>
            <a:r>
              <a:rPr lang="en-US" altLang="zh-CN"/>
              <a:t>8255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90A6871-6E09-4A51-ABE5-A09C705B37E4}" type="slidenum">
              <a:rPr lang="zh-CN" altLang="en-US" sz="1400" smtClean="0"/>
              <a:pPr/>
              <a:t>28</a:t>
            </a:fld>
            <a:endParaRPr lang="en-US" altLang="zh-CN" sz="1400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27088" y="2060575"/>
            <a:ext cx="7772400" cy="1655763"/>
          </a:xfrm>
        </p:spPr>
        <p:txBody>
          <a:bodyPr/>
          <a:lstStyle/>
          <a:p>
            <a:pPr eaLnBrk="1" hangingPunct="1"/>
            <a:r>
              <a:rPr lang="zh-CN" altLang="en-US" sz="6000" b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模/数</a:t>
            </a:r>
            <a:r>
              <a:rPr lang="zh-CN" altLang="en-US" sz="600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600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A/D</a:t>
            </a:r>
            <a:r>
              <a:rPr lang="zh-CN" altLang="en-US" sz="600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6000" b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转换器</a:t>
            </a:r>
          </a:p>
        </p:txBody>
      </p:sp>
    </p:spTree>
  </p:cSld>
  <p:clrMapOvr>
    <a:masterClrMapping/>
  </p:clrMapOvr>
  <p:transition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27388B2-46CF-4441-A69F-55B777E247D8}" type="slidenum">
              <a:rPr lang="zh-CN" altLang="en-US" sz="1400" smtClean="0"/>
              <a:pPr/>
              <a:t>29</a:t>
            </a:fld>
            <a:endParaRPr lang="en-US" altLang="zh-CN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隶书" pitchFamily="49" charset="-122"/>
              </a:rPr>
              <a:t>要点：</a:t>
            </a:r>
            <a:endParaRPr lang="zh-CN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772400" cy="3200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en-US" altLang="zh-CN" dirty="0"/>
              <a:t>A/D</a:t>
            </a:r>
            <a:r>
              <a:rPr lang="zh-CN" altLang="en-US" dirty="0"/>
              <a:t>转换器的基本工作原理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en-US" altLang="zh-CN" dirty="0"/>
              <a:t>A/D</a:t>
            </a:r>
            <a:r>
              <a:rPr lang="zh-CN" altLang="en-US" dirty="0"/>
              <a:t>转换器的主要技术指标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en-US" altLang="zh-CN" dirty="0"/>
              <a:t>A/D</a:t>
            </a:r>
            <a:r>
              <a:rPr lang="zh-CN" altLang="en-US" dirty="0"/>
              <a:t>转换器的应用</a:t>
            </a:r>
          </a:p>
          <a:p>
            <a:pPr lvl="1" eaLnBrk="1" hangingPunct="1"/>
            <a:r>
              <a:rPr lang="zh-CN" altLang="en-US" dirty="0"/>
              <a:t>与系统的连接</a:t>
            </a:r>
          </a:p>
          <a:p>
            <a:pPr lvl="1" eaLnBrk="1" hangingPunct="1"/>
            <a:r>
              <a:rPr lang="zh-CN" altLang="en-US" dirty="0"/>
              <a:t>数据采集程序的编写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A073C7F6-AE4B-42BF-A8B0-BE190063DFCF}" type="slidenum">
              <a:rPr lang="zh-CN" altLang="en-US" sz="1400" smtClean="0"/>
              <a:pPr/>
              <a:t>3</a:t>
            </a:fld>
            <a:endParaRPr lang="en-US" altLang="zh-CN" sz="140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2133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5400" b="0">
                <a:solidFill>
                  <a:srgbClr val="FFFF00"/>
                </a:solidFill>
                <a:ea typeface="华文行楷" pitchFamily="2" charset="-122"/>
              </a:rPr>
              <a:t>模拟量的输入输出通道</a:t>
            </a:r>
          </a:p>
        </p:txBody>
      </p:sp>
    </p:spTree>
  </p:cSld>
  <p:clrMapOvr>
    <a:masterClrMapping/>
  </p:clrMapOvr>
  <p:transition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F10165FF-87C8-441B-B2D0-DFC50AA5A07A}" type="slidenum">
              <a:rPr lang="zh-CN" altLang="en-US" sz="1400" smtClean="0"/>
              <a:pPr/>
              <a:t>30</a:t>
            </a:fld>
            <a:endParaRPr lang="en-US" altLang="zh-CN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228600"/>
            <a:ext cx="5614988" cy="11430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A/D</a:t>
            </a:r>
            <a:r>
              <a:rPr lang="zh-CN" altLang="en-US" sz="4800" dirty="0"/>
              <a:t>转换器的功能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429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用于将连续变化的模拟信号转换为数字信号的装置，简称</a:t>
            </a:r>
            <a:r>
              <a:rPr lang="en-US" altLang="zh-CN" dirty="0"/>
              <a:t>ADC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A/D</a:t>
            </a:r>
            <a:r>
              <a:rPr lang="zh-CN" altLang="en-US" dirty="0"/>
              <a:t>转换器用来采集模拟系统的信息送入计算机中。</a:t>
            </a:r>
          </a:p>
          <a:p>
            <a:pPr eaLnBrk="1" hangingPunct="1"/>
            <a:endParaRPr lang="zh-CN" altLang="en-US" b="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EA1112A-0CF9-4070-BF74-BD8CF28EB230}" type="slidenum">
              <a:rPr lang="zh-CN" altLang="en-US" sz="1400" smtClean="0"/>
              <a:pPr/>
              <a:t>31</a:t>
            </a:fld>
            <a:endParaRPr lang="en-US" altLang="zh-CN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228600"/>
            <a:ext cx="6407150" cy="1143000"/>
          </a:xfrm>
        </p:spPr>
        <p:txBody>
          <a:bodyPr/>
          <a:lstStyle/>
          <a:p>
            <a:pPr eaLnBrk="1" hangingPunct="1"/>
            <a:r>
              <a:rPr lang="en-US" altLang="zh-CN" sz="4000" b="1"/>
              <a:t>A/D</a:t>
            </a:r>
            <a:r>
              <a:rPr lang="zh-CN" altLang="en-US"/>
              <a:t>转换器类型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76425"/>
            <a:ext cx="8153400" cy="46482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dirty="0"/>
              <a:t>计数型</a:t>
            </a:r>
            <a:r>
              <a:rPr lang="en-US" altLang="zh-CN" dirty="0"/>
              <a:t>A/D</a:t>
            </a:r>
            <a:r>
              <a:rPr lang="zh-CN" altLang="en-US" dirty="0"/>
              <a:t>转换器</a:t>
            </a:r>
          </a:p>
          <a:p>
            <a:pPr eaLnBrk="1" hangingPunct="1">
              <a:lnSpc>
                <a:spcPct val="105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2000" dirty="0"/>
              <a:t>-------速度慢、价格低，适用于慢速系统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dirty="0"/>
              <a:t>双积分型</a:t>
            </a:r>
            <a:r>
              <a:rPr lang="en-US" altLang="zh-CN" dirty="0"/>
              <a:t>A/D</a:t>
            </a:r>
            <a:r>
              <a:rPr lang="zh-CN" altLang="en-US" dirty="0"/>
              <a:t>转换器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2000" dirty="0"/>
              <a:t>-------分辩率高、抗干扰性好、转换速度较慢，适用于中速系统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dirty="0">
                <a:solidFill>
                  <a:srgbClr val="FFFF00"/>
                </a:solidFill>
              </a:rPr>
              <a:t>逐位反馈型</a:t>
            </a:r>
            <a:r>
              <a:rPr lang="en-US" altLang="zh-CN" dirty="0">
                <a:solidFill>
                  <a:srgbClr val="FFFF00"/>
                </a:solidFill>
              </a:rPr>
              <a:t>A/D</a:t>
            </a:r>
            <a:r>
              <a:rPr lang="zh-CN" altLang="en-US" dirty="0">
                <a:solidFill>
                  <a:srgbClr val="FFFF00"/>
                </a:solidFill>
              </a:rPr>
              <a:t>转换器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dirty="0"/>
              <a:t>     </a:t>
            </a:r>
            <a:r>
              <a:rPr lang="zh-CN" altLang="en-US" sz="2000" dirty="0"/>
              <a:t>-------转换精度高、速度快、抗干扰性差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3A7CE84-BED3-43D5-ACA7-4E595FE46E59}" type="slidenum">
              <a:rPr lang="zh-CN" altLang="en-US" sz="1400" smtClean="0"/>
              <a:pPr/>
              <a:t>32</a:t>
            </a:fld>
            <a:endParaRPr lang="en-US" altLang="zh-CN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</a:t>
            </a:r>
            <a:r>
              <a:rPr lang="en-US" altLang="zh-CN" sz="4000" b="1"/>
              <a:t>A/D</a:t>
            </a:r>
            <a:r>
              <a:rPr lang="zh-CN" altLang="en-US"/>
              <a:t>转换器的工作原理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8062913" cy="27432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dirty="0"/>
              <a:t>逐位反馈型</a:t>
            </a:r>
            <a:r>
              <a:rPr lang="en-US" altLang="zh-CN" dirty="0"/>
              <a:t>A/D</a:t>
            </a:r>
            <a:r>
              <a:rPr lang="zh-CN" altLang="en-US" dirty="0"/>
              <a:t>转换器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D/A</a:t>
            </a:r>
            <a:r>
              <a:rPr lang="zh-CN" altLang="en-US" dirty="0"/>
              <a:t>转换器输出模拟量来逼近被转换的模拟量。类似天平称重量时的尝试法，逐步用砝码的累积重量去逼近被称物体。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1331913" y="3644900"/>
          <a:ext cx="6019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VISIO" r:id="rId3" imgW="3391200" imgH="1591920" progId="Visio.Drawing.6">
                  <p:embed/>
                </p:oleObj>
              </mc:Choice>
              <mc:Fallback>
                <p:oleObj name="VISIO" r:id="rId3" imgW="3391200" imgH="159192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6019800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19193B9-4408-472E-91D6-D40BC4E7D722}" type="slidenum">
              <a:rPr lang="zh-CN" altLang="en-US" sz="1400" smtClean="0"/>
              <a:pPr/>
              <a:t>33</a:t>
            </a:fld>
            <a:endParaRPr lang="en-US" altLang="zh-CN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172200" cy="1143000"/>
          </a:xfrm>
        </p:spPr>
        <p:txBody>
          <a:bodyPr/>
          <a:lstStyle/>
          <a:p>
            <a:pPr eaLnBrk="1" hangingPunct="1"/>
            <a:r>
              <a:rPr lang="zh-CN" altLang="en-US"/>
              <a:t>二、主要技术指标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1773238"/>
            <a:ext cx="6981825" cy="4343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zh-CN" altLang="en-US"/>
              <a:t>转换精度</a:t>
            </a:r>
          </a:p>
          <a:p>
            <a:pPr lvl="1" eaLnBrk="1" hangingPunct="1">
              <a:lnSpc>
                <a:spcPct val="120000"/>
              </a:lnSpc>
              <a:spcAft>
                <a:spcPct val="10000"/>
              </a:spcAft>
            </a:pPr>
            <a:r>
              <a:rPr lang="zh-CN" altLang="en-US"/>
              <a:t>量化误差</a:t>
            </a:r>
          </a:p>
          <a:p>
            <a:pPr lvl="1" eaLnBrk="1" hangingPunct="1">
              <a:lnSpc>
                <a:spcPct val="120000"/>
              </a:lnSpc>
              <a:spcAft>
                <a:spcPct val="10000"/>
              </a:spcAft>
            </a:pPr>
            <a:r>
              <a:rPr lang="zh-CN" altLang="en-US"/>
              <a:t>非线性误差</a:t>
            </a:r>
          </a:p>
          <a:p>
            <a:pPr lvl="1" eaLnBrk="1" hangingPunct="1">
              <a:lnSpc>
                <a:spcPct val="120000"/>
              </a:lnSpc>
              <a:spcAft>
                <a:spcPct val="10000"/>
              </a:spcAft>
            </a:pPr>
            <a:r>
              <a:rPr lang="zh-CN" altLang="en-US"/>
              <a:t>其它误差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总误差=各误差的均方根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B115AE7-0C34-41EF-8C0B-57131660D894}" type="slidenum">
              <a:rPr lang="zh-CN" altLang="en-US" sz="1400" smtClean="0"/>
              <a:pPr/>
              <a:t>34</a:t>
            </a:fld>
            <a:endParaRPr lang="en-US" altLang="zh-CN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量化间隔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495800"/>
          </a:xfrm>
        </p:spPr>
        <p:txBody>
          <a:bodyPr/>
          <a:lstStyle/>
          <a:p>
            <a:pPr eaLnBrk="1" hangingPunct="1"/>
            <a:r>
              <a:rPr lang="zh-CN" altLang="en-US"/>
              <a:t>一个最低有效位对应的模拟量</a:t>
            </a:r>
          </a:p>
          <a:p>
            <a:pPr eaLnBrk="1" hangingPunct="1"/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rgbClr val="FFFF00"/>
                </a:solidFill>
                <a:ea typeface="Batang" pitchFamily="18" charset="-127"/>
              </a:rPr>
              <a:t>              △=</a:t>
            </a:r>
            <a:r>
              <a:rPr lang="en-US" altLang="zh-CN">
                <a:solidFill>
                  <a:srgbClr val="FFFF00"/>
                </a:solidFill>
              </a:rPr>
              <a:t>V</a:t>
            </a:r>
            <a:r>
              <a:rPr lang="en-US" altLang="zh-CN" baseline="-25000">
                <a:solidFill>
                  <a:srgbClr val="FFFF00"/>
                </a:solidFill>
              </a:rPr>
              <a:t>max </a:t>
            </a:r>
            <a:r>
              <a:rPr lang="en-US" altLang="zh-CN">
                <a:solidFill>
                  <a:srgbClr val="FFFF00"/>
                </a:solidFill>
              </a:rPr>
              <a:t>/（2</a:t>
            </a:r>
            <a:r>
              <a:rPr lang="en-US" altLang="zh-CN" baseline="30000">
                <a:solidFill>
                  <a:srgbClr val="FFFF00"/>
                </a:solidFill>
              </a:rPr>
              <a:t>n</a:t>
            </a:r>
            <a:r>
              <a:rPr lang="en-US" altLang="zh-CN">
                <a:solidFill>
                  <a:srgbClr val="FFFF00"/>
                </a:solidFill>
              </a:rPr>
              <a:t>-1）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例：某</a:t>
            </a:r>
            <a:r>
              <a:rPr lang="en-US" altLang="zh-CN"/>
              <a:t>8</a:t>
            </a:r>
            <a:r>
              <a:rPr lang="zh-CN" altLang="en-US"/>
              <a:t>位</a:t>
            </a:r>
            <a:r>
              <a:rPr lang="en-US" altLang="zh-CN"/>
              <a:t>ADC</a:t>
            </a:r>
            <a:r>
              <a:rPr lang="zh-CN" altLang="en-US"/>
              <a:t>的满量程电压为</a:t>
            </a:r>
            <a:r>
              <a:rPr lang="en-US" altLang="zh-CN"/>
              <a:t>5V</a:t>
            </a:r>
            <a:r>
              <a:rPr lang="zh-CN" altLang="en-US"/>
              <a:t>，则其分辨率为：  </a:t>
            </a:r>
          </a:p>
          <a:p>
            <a:pPr lvl="2"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en-US" altLang="zh-CN"/>
              <a:t>      5V/255=19.6mV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E23D5AA-A295-451C-BC4A-46E8D71ADC44}" type="slidenum">
              <a:rPr lang="zh-CN" altLang="en-US" sz="1400" smtClean="0"/>
              <a:pPr/>
              <a:t>35</a:t>
            </a:fld>
            <a:endParaRPr lang="en-US" altLang="zh-CN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量化误差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83515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绝对量化误差</a:t>
            </a:r>
          </a:p>
          <a:p>
            <a:pPr lvl="1" eaLnBrk="1" hangingPunct="1"/>
            <a:r>
              <a:rPr lang="zh-CN" altLang="en-US" dirty="0"/>
              <a:t>绝对量化误差=1/2 </a:t>
            </a:r>
            <a:r>
              <a:rPr lang="zh-CN" altLang="en-US" dirty="0">
                <a:ea typeface="Batang" pitchFamily="18" charset="-127"/>
              </a:rPr>
              <a:t>△</a:t>
            </a:r>
            <a:endParaRPr lang="zh-CN" altLang="en-US" dirty="0"/>
          </a:p>
          <a:p>
            <a:pPr eaLnBrk="1" hangingPunct="1"/>
            <a:r>
              <a:rPr lang="zh-CN" altLang="en-US" dirty="0"/>
              <a:t>相对量化误差</a:t>
            </a:r>
          </a:p>
          <a:p>
            <a:pPr lvl="1" eaLnBrk="1" hangingPunct="1"/>
            <a:r>
              <a:rPr lang="zh-CN" altLang="en-US" dirty="0"/>
              <a:t>相对量化误差=</a:t>
            </a:r>
            <a:r>
              <a:rPr lang="en-US" altLang="zh-CN" dirty="0"/>
              <a:t>(</a:t>
            </a:r>
            <a:r>
              <a:rPr lang="zh-CN" altLang="en-US" dirty="0"/>
              <a:t>1/</a:t>
            </a:r>
            <a:r>
              <a:rPr lang="en-US" altLang="zh-CN" dirty="0"/>
              <a:t>(</a:t>
            </a:r>
            <a:r>
              <a:rPr lang="zh-CN" altLang="en-US" dirty="0"/>
              <a:t>2</a:t>
            </a:r>
            <a:r>
              <a:rPr lang="en-US" altLang="zh-CN" baseline="30000" dirty="0"/>
              <a:t>n</a:t>
            </a:r>
            <a:r>
              <a:rPr lang="en-US" altLang="zh-CN" dirty="0"/>
              <a:t>-1))/2</a:t>
            </a:r>
            <a:r>
              <a:rPr lang="en-US" altLang="zh-CN" dirty="0">
                <a:cs typeface="Arial" charset="0"/>
              </a:rPr>
              <a:t>х</a:t>
            </a:r>
            <a:r>
              <a:rPr lang="en-US" altLang="zh-CN" dirty="0"/>
              <a:t> 100%</a:t>
            </a:r>
          </a:p>
          <a:p>
            <a:pPr eaLnBrk="1" hangingPunct="1"/>
            <a:r>
              <a:rPr lang="zh-CN" altLang="en-US" dirty="0"/>
              <a:t>例：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zh-CN" altLang="en-US" sz="2400" dirty="0">
                <a:solidFill>
                  <a:srgbClr val="FFFF00"/>
                </a:solidFill>
              </a:rPr>
              <a:t>设满量程电压</a:t>
            </a:r>
            <a:r>
              <a:rPr lang="en-US" altLang="zh-CN" sz="2400" dirty="0">
                <a:solidFill>
                  <a:srgbClr val="FFFF00"/>
                </a:solidFill>
              </a:rPr>
              <a:t>=10V</a:t>
            </a:r>
            <a:r>
              <a:rPr lang="zh-CN" altLang="en-US" sz="2400" dirty="0">
                <a:solidFill>
                  <a:srgbClr val="FFFF00"/>
                </a:solidFill>
              </a:rPr>
              <a:t>，</a:t>
            </a:r>
            <a:r>
              <a:rPr lang="en-US" altLang="zh-CN" sz="2400" dirty="0">
                <a:solidFill>
                  <a:srgbClr val="FFFF00"/>
                </a:solidFill>
              </a:rPr>
              <a:t>A/D</a:t>
            </a:r>
            <a:r>
              <a:rPr lang="zh-CN" altLang="en-US" sz="2400" dirty="0">
                <a:solidFill>
                  <a:srgbClr val="FFFF00"/>
                </a:solidFill>
              </a:rPr>
              <a:t>变换器位数</a:t>
            </a:r>
            <a:r>
              <a:rPr lang="en-US" altLang="zh-CN" sz="2400" dirty="0">
                <a:solidFill>
                  <a:srgbClr val="FFFF00"/>
                </a:solidFill>
              </a:rPr>
              <a:t>=10</a:t>
            </a:r>
            <a:r>
              <a:rPr lang="zh-CN" altLang="en-US" sz="2400" dirty="0">
                <a:solidFill>
                  <a:srgbClr val="FFFF00"/>
                </a:solidFill>
              </a:rPr>
              <a:t>位，则：</a:t>
            </a:r>
          </a:p>
          <a:p>
            <a:pPr lvl="2" eaLnBrk="1" hangingPunct="1">
              <a:spcBef>
                <a:spcPct val="50000"/>
              </a:spcBef>
              <a:buNone/>
            </a:pPr>
            <a:r>
              <a:rPr lang="zh-CN" altLang="en-US" dirty="0"/>
              <a:t>绝对量化误差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10/((2</a:t>
            </a:r>
            <a:r>
              <a:rPr lang="en-US" altLang="zh-CN" baseline="40000" dirty="0"/>
              <a:t>10</a:t>
            </a:r>
            <a:r>
              <a:rPr lang="en-US" altLang="zh-CN" dirty="0"/>
              <a:t>-1)×2) ≈10/2</a:t>
            </a:r>
            <a:r>
              <a:rPr lang="en-US" altLang="zh-CN" baseline="40000" dirty="0"/>
              <a:t>11</a:t>
            </a:r>
            <a:r>
              <a:rPr lang="en-US" altLang="zh-CN" dirty="0"/>
              <a:t>≈4.88mV</a:t>
            </a:r>
          </a:p>
          <a:p>
            <a:pPr lvl="2" eaLnBrk="1" hangingPunct="1">
              <a:spcBef>
                <a:spcPct val="50000"/>
              </a:spcBef>
              <a:buNone/>
            </a:pPr>
            <a:r>
              <a:rPr lang="zh-CN" altLang="en-US" dirty="0"/>
              <a:t>相对量化误差 </a:t>
            </a:r>
            <a:r>
              <a:rPr lang="en-US" altLang="zh-CN" dirty="0"/>
              <a:t>=1/((2</a:t>
            </a:r>
            <a:r>
              <a:rPr lang="en-US" altLang="zh-CN" baseline="40000" dirty="0"/>
              <a:t>10</a:t>
            </a:r>
            <a:r>
              <a:rPr lang="en-US" altLang="zh-CN" dirty="0"/>
              <a:t>-1)×2)  </a:t>
            </a:r>
            <a:r>
              <a:rPr lang="en-US" altLang="zh-CN"/>
              <a:t>≈1/2</a:t>
            </a:r>
            <a:r>
              <a:rPr lang="en-US" altLang="zh-CN" baseline="40000"/>
              <a:t>11</a:t>
            </a:r>
            <a:r>
              <a:rPr lang="en-US" altLang="zh-CN"/>
              <a:t>×100</a:t>
            </a:r>
            <a:r>
              <a:rPr lang="en-US" altLang="zh-CN" dirty="0"/>
              <a:t>%≈ 0.049%</a:t>
            </a:r>
            <a:endParaRPr lang="zh-CN" altLang="en-US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1961F95-D0F7-471B-9218-4D1C98B61180}" type="slidenum">
              <a:rPr lang="zh-CN" altLang="en-US" sz="1400" smtClean="0"/>
              <a:pPr/>
              <a:t>36</a:t>
            </a:fld>
            <a:endParaRPr lang="en-US" altLang="zh-CN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转换时间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2362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/>
              <a:t>实现一次转换需要的时间。精度越高（字长越长），转换时间越长。</a:t>
            </a:r>
          </a:p>
        </p:txBody>
      </p:sp>
    </p:spTree>
  </p:cSld>
  <p:clrMapOvr>
    <a:masterClrMapping/>
  </p:clrMapOvr>
  <p:transition>
    <p:blind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4ADA63F-2C66-4661-A82B-975CCB1BBF59}" type="slidenum">
              <a:rPr lang="zh-CN" altLang="en-US" sz="1400" smtClean="0"/>
              <a:pPr/>
              <a:t>37</a:t>
            </a:fld>
            <a:endParaRPr lang="en-US" altLang="zh-CN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输入动态范围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2438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允许转换的输入电压的范围。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/>
              <a:t>    如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5V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10V</a:t>
            </a:r>
            <a:r>
              <a:rPr lang="zh-CN" altLang="en-US" dirty="0"/>
              <a:t>等。</a:t>
            </a:r>
          </a:p>
        </p:txBody>
      </p:sp>
    </p:spTree>
  </p:cSld>
  <p:clrMapOvr>
    <a:masterClrMapping/>
  </p:clrMapOvr>
  <p:transition>
    <p:blind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0ED0AD1-9C83-4E1B-B43F-300CBAFB2A7D}" type="slidenum">
              <a:rPr lang="zh-CN" altLang="en-US" sz="1400" smtClean="0"/>
              <a:pPr/>
              <a:t>38</a:t>
            </a:fld>
            <a:endParaRPr lang="en-US" altLang="zh-CN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三、典型的</a:t>
            </a:r>
            <a:r>
              <a:rPr lang="en-US" altLang="zh-CN" sz="4000" b="1"/>
              <a:t>A/D</a:t>
            </a:r>
            <a:r>
              <a:rPr lang="zh-CN" altLang="en-US"/>
              <a:t>转换器芯片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9038" y="1835150"/>
            <a:ext cx="6262687" cy="41148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u="sng">
                <a:solidFill>
                  <a:srgbClr val="FFFF00"/>
                </a:solidFill>
              </a:rPr>
              <a:t>ADC0809：</a:t>
            </a:r>
          </a:p>
          <a:p>
            <a:pPr eaLnBrk="1" hangingPunct="1"/>
            <a:r>
              <a:rPr lang="en-US" altLang="zh-CN"/>
              <a:t>8</a:t>
            </a:r>
            <a:r>
              <a:rPr lang="zh-CN" altLang="en-US"/>
              <a:t>通道（</a:t>
            </a:r>
            <a:r>
              <a:rPr lang="en-US" altLang="zh-CN"/>
              <a:t>8</a:t>
            </a:r>
            <a:r>
              <a:rPr lang="zh-CN" altLang="en-US"/>
              <a:t>路）输入</a:t>
            </a:r>
          </a:p>
          <a:p>
            <a:pPr eaLnBrk="1" hangingPunct="1"/>
            <a:r>
              <a:rPr lang="en-US" altLang="zh-CN"/>
              <a:t>8</a:t>
            </a:r>
            <a:r>
              <a:rPr lang="zh-CN" altLang="en-US"/>
              <a:t>位字长 </a:t>
            </a:r>
          </a:p>
          <a:p>
            <a:pPr eaLnBrk="1" hangingPunct="1"/>
            <a:r>
              <a:rPr lang="zh-CN" altLang="en-US"/>
              <a:t>逐位逼近型</a:t>
            </a:r>
          </a:p>
          <a:p>
            <a:pPr eaLnBrk="1" hangingPunct="1"/>
            <a:r>
              <a:rPr lang="zh-CN" altLang="en-US"/>
              <a:t>转换时间</a:t>
            </a:r>
            <a:r>
              <a:rPr lang="en-US" altLang="zh-CN"/>
              <a:t>100μs </a:t>
            </a:r>
          </a:p>
          <a:p>
            <a:pPr eaLnBrk="1" hangingPunct="1"/>
            <a:r>
              <a:rPr lang="zh-CN" altLang="en-US"/>
              <a:t>内置三态输出缓冲器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8581C6D-7DB3-4146-805D-D37023E9EF81}" type="slidenum">
              <a:rPr lang="zh-CN" altLang="en-US" sz="1400" smtClean="0"/>
              <a:pPr/>
              <a:t>39</a:t>
            </a:fld>
            <a:endParaRPr lang="en-US" altLang="zh-CN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内部结构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763588" y="3789363"/>
            <a:ext cx="7270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IN7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777875" y="2524125"/>
            <a:ext cx="727075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IN0</a:t>
            </a:r>
          </a:p>
        </p:txBody>
      </p:sp>
      <p:sp>
        <p:nvSpPr>
          <p:cNvPr id="124990" name="AutoShape 62"/>
          <p:cNvSpPr>
            <a:spLocks/>
          </p:cNvSpPr>
          <p:nvPr/>
        </p:nvSpPr>
        <p:spPr bwMode="auto">
          <a:xfrm>
            <a:off x="779463" y="2692400"/>
            <a:ext cx="182562" cy="1274763"/>
          </a:xfrm>
          <a:prstGeom prst="leftBrace">
            <a:avLst>
              <a:gd name="adj1" fmla="val 58189"/>
              <a:gd name="adj2" fmla="val 50000"/>
            </a:avLst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24991" name="Text Box 63"/>
          <p:cNvSpPr txBox="1">
            <a:spLocks noChangeArrowheads="1"/>
          </p:cNvSpPr>
          <p:nvPr/>
        </p:nvSpPr>
        <p:spPr bwMode="auto">
          <a:xfrm>
            <a:off x="423863" y="2490788"/>
            <a:ext cx="360362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400" b="1">
                <a:latin typeface="Tahoma" pitchFamily="34" charset="0"/>
              </a:rPr>
              <a:t>8</a:t>
            </a:r>
          </a:p>
          <a:p>
            <a:pPr algn="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400" b="1">
                <a:latin typeface="Tahoma" pitchFamily="34" charset="0"/>
              </a:rPr>
              <a:t>个模拟输入通道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241800" y="1598613"/>
            <a:ext cx="25431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START    EOC     CLK 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7229475" y="1598613"/>
            <a:ext cx="7270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OE</a:t>
            </a:r>
          </a:p>
        </p:txBody>
      </p:sp>
      <p:sp>
        <p:nvSpPr>
          <p:cNvPr id="53258" name="Text Box 6"/>
          <p:cNvSpPr txBox="1">
            <a:spLocks noChangeArrowheads="1"/>
          </p:cNvSpPr>
          <p:nvPr/>
        </p:nvSpPr>
        <p:spPr bwMode="auto">
          <a:xfrm>
            <a:off x="8313738" y="3444875"/>
            <a:ext cx="5778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D7</a:t>
            </a:r>
          </a:p>
          <a:p>
            <a:pPr algn="ctr" eaLnBrk="1" hangingPunct="1"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Tahoma" pitchFamily="34" charset="0"/>
            </a:endParaRPr>
          </a:p>
          <a:p>
            <a:pPr algn="ctr" eaLnBrk="1" hangingPunct="1"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Tahoma" pitchFamily="34" charset="0"/>
            </a:endParaRPr>
          </a:p>
          <a:p>
            <a:pPr algn="ctr" eaLnBrk="1" hangingPunct="1"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Tahoma" pitchFamily="34" charset="0"/>
            </a:endParaRPr>
          </a:p>
          <a:p>
            <a:pPr algn="ctr" eaLnBrk="1" hangingPunct="1"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Tahoma" pitchFamily="34" charset="0"/>
            </a:endParaRPr>
          </a:p>
          <a:p>
            <a:pPr algn="ctr" eaLnBrk="1" hangingPunct="1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D0</a:t>
            </a:r>
          </a:p>
          <a:p>
            <a:pPr algn="ctr" eaLnBrk="1" hangingPunct="1"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Tahoma" pitchFamily="34" charset="0"/>
            </a:endParaRPr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1676400" y="2193925"/>
            <a:ext cx="6429375" cy="4054475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60" name="Text Box 8"/>
          <p:cNvSpPr txBox="1">
            <a:spLocks noChangeArrowheads="1"/>
          </p:cNvSpPr>
          <p:nvPr/>
        </p:nvSpPr>
        <p:spPr bwMode="auto">
          <a:xfrm>
            <a:off x="4106863" y="6402388"/>
            <a:ext cx="327183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VREF(+)                       VREF(-)</a:t>
            </a: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566738" y="4616450"/>
            <a:ext cx="9080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ADDC</a:t>
            </a:r>
          </a:p>
          <a:p>
            <a:pPr algn="r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ADDB</a:t>
            </a:r>
          </a:p>
          <a:p>
            <a:pPr algn="r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ADDA</a:t>
            </a:r>
          </a:p>
          <a:p>
            <a:pPr algn="r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en-US" altLang="zh-CN" sz="1600" b="1">
              <a:latin typeface="Tahoma" pitchFamily="34" charset="0"/>
            </a:endParaRPr>
          </a:p>
          <a:p>
            <a:pPr algn="r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ALE</a:t>
            </a:r>
          </a:p>
        </p:txBody>
      </p:sp>
      <p:sp>
        <p:nvSpPr>
          <p:cNvPr id="53262" name="Text Box 12"/>
          <p:cNvSpPr txBox="1">
            <a:spLocks noChangeArrowheads="1"/>
          </p:cNvSpPr>
          <p:nvPr/>
        </p:nvSpPr>
        <p:spPr bwMode="auto">
          <a:xfrm>
            <a:off x="3413125" y="3798888"/>
            <a:ext cx="909638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latin typeface="Tahoma" pitchFamily="34" charset="0"/>
              </a:rPr>
              <a:t>比较器</a:t>
            </a:r>
          </a:p>
        </p:txBody>
      </p:sp>
      <p:sp>
        <p:nvSpPr>
          <p:cNvPr id="53263" name="Rectangle 13"/>
          <p:cNvSpPr>
            <a:spLocks noChangeArrowheads="1"/>
          </p:cNvSpPr>
          <p:nvPr/>
        </p:nvSpPr>
        <p:spPr bwMode="auto">
          <a:xfrm>
            <a:off x="1927225" y="2574925"/>
            <a:ext cx="727075" cy="1530350"/>
          </a:xfrm>
          <a:prstGeom prst="rect">
            <a:avLst/>
          </a:prstGeom>
          <a:solidFill>
            <a:srgbClr val="339966"/>
          </a:solidFill>
          <a:ln w="952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en-US" sz="1600" b="1">
              <a:latin typeface="Tahoma" pitchFamily="34" charset="0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8</a:t>
            </a:r>
            <a:r>
              <a:rPr kumimoji="0" lang="zh-CN" altLang="en-US" sz="1600" b="1">
                <a:latin typeface="Tahoma" pitchFamily="34" charset="0"/>
              </a:rPr>
              <a:t>路模拟开关</a:t>
            </a:r>
          </a:p>
        </p:txBody>
      </p:sp>
      <p:sp>
        <p:nvSpPr>
          <p:cNvPr id="53264" name="AutoShape 14"/>
          <p:cNvSpPr>
            <a:spLocks noChangeArrowheads="1"/>
          </p:cNvSpPr>
          <p:nvPr/>
        </p:nvSpPr>
        <p:spPr bwMode="auto">
          <a:xfrm rot="5400000">
            <a:off x="3466307" y="3169444"/>
            <a:ext cx="736600" cy="630237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65" name="Line 15"/>
          <p:cNvSpPr>
            <a:spLocks noChangeShapeType="1"/>
          </p:cNvSpPr>
          <p:nvPr/>
        </p:nvSpPr>
        <p:spPr bwMode="auto">
          <a:xfrm>
            <a:off x="2654300" y="3341688"/>
            <a:ext cx="90805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266" name="Group 16"/>
          <p:cNvGrpSpPr>
            <a:grpSpLocks/>
          </p:cNvGrpSpPr>
          <p:nvPr/>
        </p:nvGrpSpPr>
        <p:grpSpPr bwMode="auto">
          <a:xfrm>
            <a:off x="1447800" y="2703513"/>
            <a:ext cx="479425" cy="1274762"/>
            <a:chOff x="2697" y="2220"/>
            <a:chExt cx="360" cy="1560"/>
          </a:xfrm>
        </p:grpSpPr>
        <p:sp>
          <p:nvSpPr>
            <p:cNvPr id="53307" name="Line 17"/>
            <p:cNvSpPr>
              <a:spLocks noChangeShapeType="1"/>
            </p:cNvSpPr>
            <p:nvPr/>
          </p:nvSpPr>
          <p:spPr bwMode="auto">
            <a:xfrm>
              <a:off x="2697" y="2220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8" name="Line 18"/>
            <p:cNvSpPr>
              <a:spLocks noChangeShapeType="1"/>
            </p:cNvSpPr>
            <p:nvPr/>
          </p:nvSpPr>
          <p:spPr bwMode="auto">
            <a:xfrm>
              <a:off x="2697" y="2468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9" name="Line 19"/>
            <p:cNvSpPr>
              <a:spLocks noChangeShapeType="1"/>
            </p:cNvSpPr>
            <p:nvPr/>
          </p:nvSpPr>
          <p:spPr bwMode="auto">
            <a:xfrm>
              <a:off x="2697" y="2688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0" name="Line 20"/>
            <p:cNvSpPr>
              <a:spLocks noChangeShapeType="1"/>
            </p:cNvSpPr>
            <p:nvPr/>
          </p:nvSpPr>
          <p:spPr bwMode="auto">
            <a:xfrm>
              <a:off x="2697" y="2876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1" name="Line 21"/>
            <p:cNvSpPr>
              <a:spLocks noChangeShapeType="1"/>
            </p:cNvSpPr>
            <p:nvPr/>
          </p:nvSpPr>
          <p:spPr bwMode="auto">
            <a:xfrm>
              <a:off x="2697" y="3096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2" name="Line 22"/>
            <p:cNvSpPr>
              <a:spLocks noChangeShapeType="1"/>
            </p:cNvSpPr>
            <p:nvPr/>
          </p:nvSpPr>
          <p:spPr bwMode="auto">
            <a:xfrm>
              <a:off x="2697" y="3312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3" name="Line 23"/>
            <p:cNvSpPr>
              <a:spLocks noChangeShapeType="1"/>
            </p:cNvSpPr>
            <p:nvPr/>
          </p:nvSpPr>
          <p:spPr bwMode="auto">
            <a:xfrm>
              <a:off x="2697" y="3532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4" name="Line 24"/>
            <p:cNvSpPr>
              <a:spLocks noChangeShapeType="1"/>
            </p:cNvSpPr>
            <p:nvPr/>
          </p:nvSpPr>
          <p:spPr bwMode="auto">
            <a:xfrm>
              <a:off x="2697" y="3780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67" name="Rectangle 25"/>
          <p:cNvSpPr>
            <a:spLocks noChangeArrowheads="1"/>
          </p:cNvSpPr>
          <p:nvPr/>
        </p:nvSpPr>
        <p:spPr bwMode="auto">
          <a:xfrm>
            <a:off x="4833938" y="3213100"/>
            <a:ext cx="1636712" cy="636588"/>
          </a:xfrm>
          <a:prstGeom prst="rect">
            <a:avLst/>
          </a:prstGeom>
          <a:solidFill>
            <a:srgbClr val="339966"/>
          </a:solidFill>
          <a:ln w="952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latin typeface="Tahoma" pitchFamily="34" charset="0"/>
              </a:rPr>
              <a:t>逐位逼近寄存器</a:t>
            </a:r>
            <a:r>
              <a:rPr kumimoji="0" lang="en-US" altLang="zh-CN" sz="1600" b="1">
                <a:latin typeface="Tahoma" pitchFamily="34" charset="0"/>
              </a:rPr>
              <a:t>SAR</a:t>
            </a:r>
          </a:p>
        </p:txBody>
      </p:sp>
      <p:sp>
        <p:nvSpPr>
          <p:cNvPr id="53268" name="Line 26"/>
          <p:cNvSpPr>
            <a:spLocks noChangeShapeType="1"/>
          </p:cNvSpPr>
          <p:nvPr/>
        </p:nvSpPr>
        <p:spPr bwMode="auto">
          <a:xfrm>
            <a:off x="4106863" y="3492500"/>
            <a:ext cx="727075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9" name="Rectangle 27"/>
          <p:cNvSpPr>
            <a:spLocks noChangeArrowheads="1"/>
          </p:cNvSpPr>
          <p:nvPr/>
        </p:nvSpPr>
        <p:spPr bwMode="auto">
          <a:xfrm>
            <a:off x="4833938" y="4743450"/>
            <a:ext cx="1636712" cy="381000"/>
          </a:xfrm>
          <a:prstGeom prst="rect">
            <a:avLst/>
          </a:prstGeom>
          <a:solidFill>
            <a:srgbClr val="339966"/>
          </a:solidFill>
          <a:ln w="952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latin typeface="Tahoma" pitchFamily="34" charset="0"/>
              </a:rPr>
              <a:t>树状开关</a:t>
            </a:r>
          </a:p>
        </p:txBody>
      </p:sp>
      <p:sp>
        <p:nvSpPr>
          <p:cNvPr id="53270" name="Rectangle 28"/>
          <p:cNvSpPr>
            <a:spLocks noChangeArrowheads="1"/>
          </p:cNvSpPr>
          <p:nvPr/>
        </p:nvSpPr>
        <p:spPr bwMode="auto">
          <a:xfrm>
            <a:off x="4833938" y="5635625"/>
            <a:ext cx="1636712" cy="382588"/>
          </a:xfrm>
          <a:prstGeom prst="rect">
            <a:avLst/>
          </a:prstGeom>
          <a:solidFill>
            <a:srgbClr val="339966"/>
          </a:solidFill>
          <a:ln w="952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latin typeface="Tahoma" pitchFamily="34" charset="0"/>
              </a:rPr>
              <a:t>电阻网络</a:t>
            </a:r>
          </a:p>
        </p:txBody>
      </p:sp>
      <p:sp>
        <p:nvSpPr>
          <p:cNvPr id="53271" name="AutoShape 29"/>
          <p:cNvSpPr>
            <a:spLocks noChangeArrowheads="1"/>
          </p:cNvSpPr>
          <p:nvPr/>
        </p:nvSpPr>
        <p:spPr bwMode="auto">
          <a:xfrm>
            <a:off x="5475288" y="5124450"/>
            <a:ext cx="363537" cy="511175"/>
          </a:xfrm>
          <a:prstGeom prst="upArrow">
            <a:avLst>
              <a:gd name="adj1" fmla="val 50000"/>
              <a:gd name="adj2" fmla="val 35153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vert="eaVert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72" name="AutoShape 30"/>
          <p:cNvSpPr>
            <a:spLocks noChangeArrowheads="1"/>
          </p:cNvSpPr>
          <p:nvPr/>
        </p:nvSpPr>
        <p:spPr bwMode="auto">
          <a:xfrm>
            <a:off x="5475288" y="3849688"/>
            <a:ext cx="363537" cy="893762"/>
          </a:xfrm>
          <a:prstGeom prst="downArrow">
            <a:avLst>
              <a:gd name="adj1" fmla="val 50000"/>
              <a:gd name="adj2" fmla="val 61463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vert="eaVert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73" name="Rectangle 31"/>
          <p:cNvSpPr>
            <a:spLocks noChangeArrowheads="1"/>
          </p:cNvSpPr>
          <p:nvPr/>
        </p:nvSpPr>
        <p:spPr bwMode="auto">
          <a:xfrm>
            <a:off x="7197725" y="3468688"/>
            <a:ext cx="727075" cy="1528762"/>
          </a:xfrm>
          <a:prstGeom prst="rect">
            <a:avLst/>
          </a:prstGeom>
          <a:solidFill>
            <a:srgbClr val="339966"/>
          </a:solidFill>
          <a:ln w="952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en-US" sz="1600" b="1">
              <a:latin typeface="Tahoma" pitchFamily="34" charset="0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latin typeface="Tahoma" pitchFamily="34" charset="0"/>
              </a:rPr>
              <a:t>三态输出锁存器</a:t>
            </a:r>
          </a:p>
        </p:txBody>
      </p:sp>
      <p:grpSp>
        <p:nvGrpSpPr>
          <p:cNvPr id="53274" name="Group 32"/>
          <p:cNvGrpSpPr>
            <a:grpSpLocks/>
          </p:cNvGrpSpPr>
          <p:nvPr/>
        </p:nvGrpSpPr>
        <p:grpSpPr bwMode="auto">
          <a:xfrm>
            <a:off x="7924800" y="3594100"/>
            <a:ext cx="457200" cy="1274763"/>
            <a:chOff x="2697" y="2220"/>
            <a:chExt cx="360" cy="1560"/>
          </a:xfrm>
        </p:grpSpPr>
        <p:sp>
          <p:nvSpPr>
            <p:cNvPr id="53299" name="Line 33"/>
            <p:cNvSpPr>
              <a:spLocks noChangeShapeType="1"/>
            </p:cNvSpPr>
            <p:nvPr/>
          </p:nvSpPr>
          <p:spPr bwMode="auto">
            <a:xfrm>
              <a:off x="2697" y="2220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0" name="Line 34"/>
            <p:cNvSpPr>
              <a:spLocks noChangeShapeType="1"/>
            </p:cNvSpPr>
            <p:nvPr/>
          </p:nvSpPr>
          <p:spPr bwMode="auto">
            <a:xfrm>
              <a:off x="2697" y="2468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1" name="Line 35"/>
            <p:cNvSpPr>
              <a:spLocks noChangeShapeType="1"/>
            </p:cNvSpPr>
            <p:nvPr/>
          </p:nvSpPr>
          <p:spPr bwMode="auto">
            <a:xfrm>
              <a:off x="2697" y="2688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2" name="Line 36"/>
            <p:cNvSpPr>
              <a:spLocks noChangeShapeType="1"/>
            </p:cNvSpPr>
            <p:nvPr/>
          </p:nvSpPr>
          <p:spPr bwMode="auto">
            <a:xfrm>
              <a:off x="2697" y="2876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3" name="Line 37"/>
            <p:cNvSpPr>
              <a:spLocks noChangeShapeType="1"/>
            </p:cNvSpPr>
            <p:nvPr/>
          </p:nvSpPr>
          <p:spPr bwMode="auto">
            <a:xfrm>
              <a:off x="2697" y="3096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4" name="Line 38"/>
            <p:cNvSpPr>
              <a:spLocks noChangeShapeType="1"/>
            </p:cNvSpPr>
            <p:nvPr/>
          </p:nvSpPr>
          <p:spPr bwMode="auto">
            <a:xfrm>
              <a:off x="2697" y="3312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5" name="Line 39"/>
            <p:cNvSpPr>
              <a:spLocks noChangeShapeType="1"/>
            </p:cNvSpPr>
            <p:nvPr/>
          </p:nvSpPr>
          <p:spPr bwMode="auto">
            <a:xfrm>
              <a:off x="2697" y="3532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6" name="Line 40"/>
            <p:cNvSpPr>
              <a:spLocks noChangeShapeType="1"/>
            </p:cNvSpPr>
            <p:nvPr/>
          </p:nvSpPr>
          <p:spPr bwMode="auto">
            <a:xfrm>
              <a:off x="2697" y="3780"/>
              <a:ext cx="360" cy="0"/>
            </a:xfrm>
            <a:prstGeom prst="line">
              <a:avLst/>
            </a:prstGeom>
            <a:noFill/>
            <a:ln w="2222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75" name="AutoShape 41"/>
          <p:cNvSpPr>
            <a:spLocks noChangeArrowheads="1"/>
          </p:cNvSpPr>
          <p:nvPr/>
        </p:nvSpPr>
        <p:spPr bwMode="auto">
          <a:xfrm>
            <a:off x="5757863" y="4013200"/>
            <a:ext cx="1454150" cy="382588"/>
          </a:xfrm>
          <a:prstGeom prst="rightArrow">
            <a:avLst>
              <a:gd name="adj1" fmla="val 36102"/>
              <a:gd name="adj2" fmla="val 75929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76" name="Line 42"/>
          <p:cNvSpPr>
            <a:spLocks noChangeShapeType="1"/>
          </p:cNvSpPr>
          <p:nvPr/>
        </p:nvSpPr>
        <p:spPr bwMode="auto">
          <a:xfrm>
            <a:off x="3198813" y="3594100"/>
            <a:ext cx="363537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7" name="Line 43"/>
          <p:cNvSpPr>
            <a:spLocks noChangeShapeType="1"/>
          </p:cNvSpPr>
          <p:nvPr/>
        </p:nvSpPr>
        <p:spPr bwMode="auto">
          <a:xfrm>
            <a:off x="3198813" y="3594100"/>
            <a:ext cx="0" cy="1274763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8" name="Line 44"/>
          <p:cNvSpPr>
            <a:spLocks noChangeShapeType="1"/>
          </p:cNvSpPr>
          <p:nvPr/>
        </p:nvSpPr>
        <p:spPr bwMode="auto">
          <a:xfrm>
            <a:off x="3198813" y="4868863"/>
            <a:ext cx="1635125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9" name="Line 45"/>
          <p:cNvSpPr>
            <a:spLocks noChangeShapeType="1"/>
          </p:cNvSpPr>
          <p:nvPr/>
        </p:nvSpPr>
        <p:spPr bwMode="auto">
          <a:xfrm>
            <a:off x="4470400" y="5762625"/>
            <a:ext cx="363538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0" name="Line 46"/>
          <p:cNvSpPr>
            <a:spLocks noChangeShapeType="1"/>
          </p:cNvSpPr>
          <p:nvPr/>
        </p:nvSpPr>
        <p:spPr bwMode="auto">
          <a:xfrm>
            <a:off x="4470400" y="5762625"/>
            <a:ext cx="0" cy="63658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1" name="Line 47"/>
          <p:cNvSpPr>
            <a:spLocks noChangeShapeType="1"/>
          </p:cNvSpPr>
          <p:nvPr/>
        </p:nvSpPr>
        <p:spPr bwMode="auto">
          <a:xfrm>
            <a:off x="6834188" y="5762625"/>
            <a:ext cx="0" cy="63658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2" name="Rectangle 48"/>
          <p:cNvSpPr>
            <a:spLocks noChangeArrowheads="1"/>
          </p:cNvSpPr>
          <p:nvPr/>
        </p:nvSpPr>
        <p:spPr bwMode="auto">
          <a:xfrm>
            <a:off x="4322763" y="2447925"/>
            <a:ext cx="2147887" cy="382588"/>
          </a:xfrm>
          <a:prstGeom prst="rect">
            <a:avLst/>
          </a:prstGeom>
          <a:solidFill>
            <a:srgbClr val="339966"/>
          </a:solidFill>
          <a:ln w="952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latin typeface="Tahoma" pitchFamily="34" charset="0"/>
              </a:rPr>
              <a:t>时序与控制</a:t>
            </a:r>
          </a:p>
        </p:txBody>
      </p:sp>
      <p:sp>
        <p:nvSpPr>
          <p:cNvPr id="53283" name="Line 49"/>
          <p:cNvSpPr>
            <a:spLocks noChangeShapeType="1"/>
          </p:cNvSpPr>
          <p:nvPr/>
        </p:nvSpPr>
        <p:spPr bwMode="auto">
          <a:xfrm flipH="1">
            <a:off x="6470650" y="5762625"/>
            <a:ext cx="363538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4" name="Rectangle 50"/>
          <p:cNvSpPr>
            <a:spLocks noChangeArrowheads="1"/>
          </p:cNvSpPr>
          <p:nvPr/>
        </p:nvSpPr>
        <p:spPr bwMode="auto">
          <a:xfrm>
            <a:off x="1927225" y="4616450"/>
            <a:ext cx="727075" cy="1146175"/>
          </a:xfrm>
          <a:prstGeom prst="rect">
            <a:avLst/>
          </a:prstGeom>
          <a:solidFill>
            <a:srgbClr val="339966"/>
          </a:solidFill>
          <a:ln w="9525" algn="ctr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latin typeface="Tahoma" pitchFamily="34" charset="0"/>
              </a:rPr>
              <a:t>地址锁存及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latin typeface="Tahoma" pitchFamily="34" charset="0"/>
              </a:rPr>
              <a:t>译码</a:t>
            </a:r>
          </a:p>
        </p:txBody>
      </p:sp>
      <p:sp>
        <p:nvSpPr>
          <p:cNvPr id="53285" name="AutoShape 51"/>
          <p:cNvSpPr>
            <a:spLocks noChangeArrowheads="1"/>
          </p:cNvSpPr>
          <p:nvPr/>
        </p:nvSpPr>
        <p:spPr bwMode="auto">
          <a:xfrm>
            <a:off x="2108200" y="4105275"/>
            <a:ext cx="363538" cy="511175"/>
          </a:xfrm>
          <a:prstGeom prst="upDownArrow">
            <a:avLst>
              <a:gd name="adj1" fmla="val 50000"/>
              <a:gd name="adj2" fmla="val 28122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vert="eaVert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86" name="Line 54"/>
          <p:cNvSpPr>
            <a:spLocks noChangeShapeType="1"/>
          </p:cNvSpPr>
          <p:nvPr/>
        </p:nvSpPr>
        <p:spPr bwMode="auto">
          <a:xfrm flipV="1">
            <a:off x="1447800" y="5635625"/>
            <a:ext cx="479425" cy="31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7" name="Line 55"/>
          <p:cNvSpPr>
            <a:spLocks noChangeShapeType="1"/>
          </p:cNvSpPr>
          <p:nvPr/>
        </p:nvSpPr>
        <p:spPr bwMode="auto">
          <a:xfrm flipV="1">
            <a:off x="1524000" y="5253038"/>
            <a:ext cx="403225" cy="4762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8" name="Line 56"/>
          <p:cNvSpPr>
            <a:spLocks noChangeShapeType="1"/>
          </p:cNvSpPr>
          <p:nvPr/>
        </p:nvSpPr>
        <p:spPr bwMode="auto">
          <a:xfrm>
            <a:off x="7593013" y="1931988"/>
            <a:ext cx="0" cy="153035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9" name="Line 57"/>
          <p:cNvSpPr>
            <a:spLocks noChangeShapeType="1"/>
          </p:cNvSpPr>
          <p:nvPr/>
        </p:nvSpPr>
        <p:spPr bwMode="auto">
          <a:xfrm>
            <a:off x="4686300" y="1938338"/>
            <a:ext cx="0" cy="50958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0" name="Line 58"/>
          <p:cNvSpPr>
            <a:spLocks noChangeShapeType="1"/>
          </p:cNvSpPr>
          <p:nvPr/>
        </p:nvSpPr>
        <p:spPr bwMode="auto">
          <a:xfrm>
            <a:off x="5411788" y="1938338"/>
            <a:ext cx="0" cy="50958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1" name="Line 59"/>
          <p:cNvSpPr>
            <a:spLocks noChangeShapeType="1"/>
          </p:cNvSpPr>
          <p:nvPr/>
        </p:nvSpPr>
        <p:spPr bwMode="auto">
          <a:xfrm>
            <a:off x="6138863" y="1938338"/>
            <a:ext cx="0" cy="50958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2" name="Text Box 60"/>
          <p:cNvSpPr txBox="1">
            <a:spLocks noChangeArrowheads="1"/>
          </p:cNvSpPr>
          <p:nvPr/>
        </p:nvSpPr>
        <p:spPr bwMode="auto">
          <a:xfrm>
            <a:off x="4503738" y="5167313"/>
            <a:ext cx="7270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D/A</a:t>
            </a:r>
          </a:p>
        </p:txBody>
      </p:sp>
      <p:sp>
        <p:nvSpPr>
          <p:cNvPr id="53293" name="Rectangle 61"/>
          <p:cNvSpPr>
            <a:spLocks noChangeArrowheads="1"/>
          </p:cNvSpPr>
          <p:nvPr/>
        </p:nvSpPr>
        <p:spPr bwMode="auto">
          <a:xfrm>
            <a:off x="4322763" y="4657725"/>
            <a:ext cx="2725737" cy="1438275"/>
          </a:xfrm>
          <a:prstGeom prst="rect">
            <a:avLst/>
          </a:prstGeom>
          <a:noFill/>
          <a:ln w="9525">
            <a:solidFill>
              <a:srgbClr val="FF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94" name="Text Box 64"/>
          <p:cNvSpPr txBox="1">
            <a:spLocks noChangeArrowheads="1"/>
          </p:cNvSpPr>
          <p:nvPr/>
        </p:nvSpPr>
        <p:spPr bwMode="auto">
          <a:xfrm>
            <a:off x="2670175" y="3009900"/>
            <a:ext cx="909638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latin typeface="Tahoma" pitchFamily="34" charset="0"/>
              </a:rPr>
              <a:t>8</a:t>
            </a:r>
            <a:r>
              <a:rPr kumimoji="0" lang="zh-CN" altLang="en-US" sz="1600" b="1">
                <a:latin typeface="Tahoma" pitchFamily="34" charset="0"/>
              </a:rPr>
              <a:t>选</a:t>
            </a:r>
            <a:r>
              <a:rPr kumimoji="0" lang="en-US" altLang="zh-CN" sz="1600" b="1">
                <a:latin typeface="Tahoma" pitchFamily="34" charset="0"/>
              </a:rPr>
              <a:t>1</a:t>
            </a:r>
          </a:p>
        </p:txBody>
      </p:sp>
      <p:sp>
        <p:nvSpPr>
          <p:cNvPr id="53295" name="Rectangle 65"/>
          <p:cNvSpPr>
            <a:spLocks noChangeArrowheads="1"/>
          </p:cNvSpPr>
          <p:nvPr/>
        </p:nvSpPr>
        <p:spPr bwMode="auto">
          <a:xfrm>
            <a:off x="5651500" y="4160838"/>
            <a:ext cx="431800" cy="10795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3296" name="Line 66"/>
          <p:cNvSpPr>
            <a:spLocks noChangeShapeType="1"/>
          </p:cNvSpPr>
          <p:nvPr/>
        </p:nvSpPr>
        <p:spPr bwMode="auto">
          <a:xfrm flipV="1">
            <a:off x="1447800" y="5257800"/>
            <a:ext cx="479425" cy="31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7" name="Line 67"/>
          <p:cNvSpPr>
            <a:spLocks noChangeShapeType="1"/>
          </p:cNvSpPr>
          <p:nvPr/>
        </p:nvSpPr>
        <p:spPr bwMode="auto">
          <a:xfrm flipV="1">
            <a:off x="1457325" y="5010150"/>
            <a:ext cx="479425" cy="31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8" name="Line 68"/>
          <p:cNvSpPr>
            <a:spLocks noChangeShapeType="1"/>
          </p:cNvSpPr>
          <p:nvPr/>
        </p:nvSpPr>
        <p:spPr bwMode="auto">
          <a:xfrm flipV="1">
            <a:off x="1447800" y="4794250"/>
            <a:ext cx="479425" cy="31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2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24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24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2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2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24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24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24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24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  <p:bldP spid="124939" grpId="0"/>
      <p:bldP spid="1249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1EDC5D8-7B7F-4300-8431-415E906EAABB}" type="slidenum">
              <a:rPr lang="zh-CN" altLang="en-US" sz="1400" smtClean="0"/>
              <a:pPr/>
              <a:t>4</a:t>
            </a:fld>
            <a:endParaRPr lang="en-US" altLang="zh-CN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533400"/>
            <a:ext cx="6858000" cy="685800"/>
          </a:xfrm>
        </p:spPr>
        <p:txBody>
          <a:bodyPr/>
          <a:lstStyle/>
          <a:p>
            <a:pPr algn="l" eaLnBrk="1" hangingPunct="1"/>
            <a:r>
              <a:rPr lang="zh-CN" altLang="en-US" b="0">
                <a:solidFill>
                  <a:srgbClr val="FFFF00"/>
                </a:solidFill>
              </a:rPr>
              <a:t>模拟量</a:t>
            </a:r>
            <a:r>
              <a:rPr lang="en-US" altLang="zh-CN" sz="3600">
                <a:solidFill>
                  <a:srgbClr val="FFFF00"/>
                </a:solidFill>
              </a:rPr>
              <a:t>I/O</a:t>
            </a:r>
            <a:r>
              <a:rPr lang="zh-CN" altLang="en-US" b="0">
                <a:solidFill>
                  <a:srgbClr val="FFFF00"/>
                </a:solidFill>
              </a:rPr>
              <a:t>通道：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264150" y="6138863"/>
            <a:ext cx="21590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tx2"/>
                </a:solidFill>
              </a:rPr>
              <a:t>模拟接口电路的任务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619250" y="6119813"/>
            <a:ext cx="18002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tx2"/>
                </a:solidFill>
              </a:rPr>
              <a:t>模拟电路的任务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7645400" y="4732338"/>
            <a:ext cx="958850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/>
              <a:t>00101101</a:t>
            </a:r>
            <a:endParaRPr kumimoji="0" lang="en-US" altLang="zh-CN" sz="1600" b="1">
              <a:latin typeface="Arial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7616825" y="2155825"/>
            <a:ext cx="958850" cy="14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/>
              <a:t>10101100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1054100" y="1782763"/>
            <a:ext cx="963613" cy="3808412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3398838" y="1782763"/>
            <a:ext cx="963612" cy="3808412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5648325" y="1773238"/>
            <a:ext cx="963613" cy="3817937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6819900" y="1773238"/>
            <a:ext cx="963613" cy="3817937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50825" y="1628775"/>
            <a:ext cx="482600" cy="411480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n"/>
            </a:pPr>
            <a:endParaRPr kumimoji="0" lang="zh-CN" altLang="en-US" sz="1600" b="1"/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工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en-US" sz="1600" b="1"/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业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en-US" sz="1600" b="1"/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生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en-US" sz="1600" b="1"/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产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en-US" sz="1600" b="1"/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过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en-US" sz="1600" b="1"/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程</a:t>
            </a:r>
            <a:endParaRPr kumimoji="0" lang="zh-CN" altLang="en-US" sz="1600" b="1">
              <a:latin typeface="Arial" charset="0"/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1285875" y="1916113"/>
            <a:ext cx="549275" cy="93662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传感器</a:t>
            </a: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3559175" y="2014538"/>
            <a:ext cx="642938" cy="76200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放大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滤波</a:t>
            </a:r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4546600" y="2005013"/>
            <a:ext cx="936625" cy="79057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 lIns="0" tIns="36000" rIns="0" bIns="0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多路转换</a:t>
            </a:r>
          </a:p>
          <a:p>
            <a:pPr algn="ctr" eaLnBrk="1" hangingPunct="1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solidFill>
                  <a:schemeClr val="bg2"/>
                </a:solidFill>
              </a:rPr>
              <a:t>&amp;</a:t>
            </a:r>
          </a:p>
          <a:p>
            <a:pPr algn="ctr" eaLnBrk="1" hangingPunct="1"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采样保持</a:t>
            </a:r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5808663" y="2003425"/>
            <a:ext cx="642937" cy="78740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solidFill>
                  <a:schemeClr val="bg2"/>
                </a:solidFill>
              </a:rPr>
              <a:t>A/D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转换</a:t>
            </a:r>
          </a:p>
        </p:txBody>
      </p:sp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3559175" y="4591050"/>
            <a:ext cx="642938" cy="76200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放大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驱动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5808663" y="4591050"/>
            <a:ext cx="642937" cy="76200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>
                <a:solidFill>
                  <a:schemeClr val="bg2"/>
                </a:solidFill>
              </a:rPr>
              <a:t>D/A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转换</a:t>
            </a: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6980238" y="4605338"/>
            <a:ext cx="642937" cy="76200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输出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接口</a:t>
            </a:r>
          </a:p>
        </p:txBody>
      </p:sp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8482013" y="1782763"/>
            <a:ext cx="482600" cy="3960812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Char char="n"/>
            </a:pPr>
            <a:endParaRPr kumimoji="0" lang="zh-CN" altLang="en-US" sz="1600" b="1"/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微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en-US" sz="1600" b="1"/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型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en-US" sz="1600" b="1"/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计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en-US" sz="1600" b="1"/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算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en-US" sz="1600" b="1"/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机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kumimoji="0" lang="zh-CN" altLang="en-US" sz="1600" b="1">
              <a:latin typeface="Arial" charset="0"/>
            </a:endParaRPr>
          </a:p>
        </p:txBody>
      </p:sp>
      <p:sp>
        <p:nvSpPr>
          <p:cNvPr id="83989" name="Rectangle 21"/>
          <p:cNvSpPr>
            <a:spLocks noChangeArrowheads="1"/>
          </p:cNvSpPr>
          <p:nvPr/>
        </p:nvSpPr>
        <p:spPr bwMode="auto">
          <a:xfrm>
            <a:off x="1214438" y="4591050"/>
            <a:ext cx="642937" cy="76200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执行机构</a:t>
            </a: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6980238" y="2014538"/>
            <a:ext cx="642937" cy="76200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输入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接口</a:t>
            </a: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>
            <a:off x="733425" y="2390775"/>
            <a:ext cx="539750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1835150" y="2390775"/>
            <a:ext cx="431800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4202113" y="2390775"/>
            <a:ext cx="360362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4" name="Line 26"/>
          <p:cNvSpPr>
            <a:spLocks noChangeShapeType="1"/>
          </p:cNvSpPr>
          <p:nvPr/>
        </p:nvSpPr>
        <p:spPr bwMode="auto">
          <a:xfrm>
            <a:off x="5468938" y="2390775"/>
            <a:ext cx="360362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6451600" y="2390775"/>
            <a:ext cx="568325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>
            <a:off x="7632700" y="2390775"/>
            <a:ext cx="871538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 flipH="1">
            <a:off x="7640638" y="5013325"/>
            <a:ext cx="871537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H="1">
            <a:off x="6451600" y="4981575"/>
            <a:ext cx="568325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99" name="Line 31"/>
          <p:cNvSpPr>
            <a:spLocks noChangeShapeType="1"/>
          </p:cNvSpPr>
          <p:nvPr/>
        </p:nvSpPr>
        <p:spPr bwMode="auto">
          <a:xfrm flipH="1">
            <a:off x="4202113" y="4981575"/>
            <a:ext cx="1606550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0" name="Line 32"/>
          <p:cNvSpPr>
            <a:spLocks noChangeShapeType="1"/>
          </p:cNvSpPr>
          <p:nvPr/>
        </p:nvSpPr>
        <p:spPr bwMode="auto">
          <a:xfrm flipH="1">
            <a:off x="1893888" y="4984750"/>
            <a:ext cx="167005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1" name="Line 33"/>
          <p:cNvSpPr>
            <a:spLocks noChangeShapeType="1"/>
          </p:cNvSpPr>
          <p:nvPr/>
        </p:nvSpPr>
        <p:spPr bwMode="auto">
          <a:xfrm flipH="1">
            <a:off x="733425" y="4981575"/>
            <a:ext cx="481013" cy="1588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1114425" y="3476625"/>
            <a:ext cx="8143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物理量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变换</a:t>
            </a:r>
          </a:p>
        </p:txBody>
      </p:sp>
      <p:sp>
        <p:nvSpPr>
          <p:cNvPr id="84003" name="Text Box 35"/>
          <p:cNvSpPr txBox="1">
            <a:spLocks noChangeArrowheads="1"/>
          </p:cNvSpPr>
          <p:nvPr/>
        </p:nvSpPr>
        <p:spPr bwMode="auto">
          <a:xfrm>
            <a:off x="3516313" y="3457575"/>
            <a:ext cx="714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信号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处理</a:t>
            </a:r>
          </a:p>
        </p:txBody>
      </p:sp>
      <p:sp>
        <p:nvSpPr>
          <p:cNvPr id="84004" name="Text Box 36"/>
          <p:cNvSpPr txBox="1">
            <a:spLocks noChangeArrowheads="1"/>
          </p:cNvSpPr>
          <p:nvPr/>
        </p:nvSpPr>
        <p:spPr bwMode="auto">
          <a:xfrm>
            <a:off x="5778500" y="3457575"/>
            <a:ext cx="714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信号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变换</a:t>
            </a:r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6980238" y="3457575"/>
            <a:ext cx="7143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en-US" altLang="zh-CN" sz="1600" b="1"/>
              <a:t>I/O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/>
              <a:t>接口</a:t>
            </a:r>
          </a:p>
        </p:txBody>
      </p:sp>
      <p:sp>
        <p:nvSpPr>
          <p:cNvPr id="84006" name="Freeform 38"/>
          <p:cNvSpPr>
            <a:spLocks/>
          </p:cNvSpPr>
          <p:nvPr/>
        </p:nvSpPr>
        <p:spPr bwMode="auto">
          <a:xfrm rot="10800000">
            <a:off x="2987675" y="1973263"/>
            <a:ext cx="481013" cy="303212"/>
          </a:xfrm>
          <a:custGeom>
            <a:avLst/>
            <a:gdLst>
              <a:gd name="T0" fmla="*/ 0 w 1080"/>
              <a:gd name="T1" fmla="*/ 2147483647 h 468"/>
              <a:gd name="T2" fmla="*/ 2147483647 w 1080"/>
              <a:gd name="T3" fmla="*/ 0 h 468"/>
              <a:gd name="T4" fmla="*/ 2147483647 w 1080"/>
              <a:gd name="T5" fmla="*/ 2147483647 h 468"/>
              <a:gd name="T6" fmla="*/ 2147483647 w 1080"/>
              <a:gd name="T7" fmla="*/ 0 h 468"/>
              <a:gd name="T8" fmla="*/ 0 60000 65536"/>
              <a:gd name="T9" fmla="*/ 0 60000 65536"/>
              <a:gd name="T10" fmla="*/ 0 60000 65536"/>
              <a:gd name="T11" fmla="*/ 0 60000 65536"/>
              <a:gd name="T12" fmla="*/ 0 w 1080"/>
              <a:gd name="T13" fmla="*/ 0 h 468"/>
              <a:gd name="T14" fmla="*/ 1080 w 1080"/>
              <a:gd name="T15" fmla="*/ 468 h 4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0" h="468">
                <a:moveTo>
                  <a:pt x="0" y="468"/>
                </a:moveTo>
                <a:cubicBezTo>
                  <a:pt x="120" y="234"/>
                  <a:pt x="240" y="0"/>
                  <a:pt x="360" y="0"/>
                </a:cubicBezTo>
                <a:cubicBezTo>
                  <a:pt x="480" y="0"/>
                  <a:pt x="600" y="468"/>
                  <a:pt x="720" y="468"/>
                </a:cubicBezTo>
                <a:cubicBezTo>
                  <a:pt x="840" y="468"/>
                  <a:pt x="1020" y="78"/>
                  <a:pt x="1080" y="0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7" name="Freeform 39"/>
          <p:cNvSpPr>
            <a:spLocks/>
          </p:cNvSpPr>
          <p:nvPr/>
        </p:nvSpPr>
        <p:spPr bwMode="auto">
          <a:xfrm rot="10800000">
            <a:off x="2433638" y="4581525"/>
            <a:ext cx="482600" cy="303213"/>
          </a:xfrm>
          <a:custGeom>
            <a:avLst/>
            <a:gdLst>
              <a:gd name="T0" fmla="*/ 0 w 1080"/>
              <a:gd name="T1" fmla="*/ 2147483647 h 468"/>
              <a:gd name="T2" fmla="*/ 2147483647 w 1080"/>
              <a:gd name="T3" fmla="*/ 0 h 468"/>
              <a:gd name="T4" fmla="*/ 2147483647 w 1080"/>
              <a:gd name="T5" fmla="*/ 2147483647 h 468"/>
              <a:gd name="T6" fmla="*/ 2147483647 w 1080"/>
              <a:gd name="T7" fmla="*/ 0 h 468"/>
              <a:gd name="T8" fmla="*/ 0 60000 65536"/>
              <a:gd name="T9" fmla="*/ 0 60000 65536"/>
              <a:gd name="T10" fmla="*/ 0 60000 65536"/>
              <a:gd name="T11" fmla="*/ 0 60000 65536"/>
              <a:gd name="T12" fmla="*/ 0 w 1080"/>
              <a:gd name="T13" fmla="*/ 0 h 468"/>
              <a:gd name="T14" fmla="*/ 1080 w 1080"/>
              <a:gd name="T15" fmla="*/ 468 h 4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0" h="468">
                <a:moveTo>
                  <a:pt x="0" y="468"/>
                </a:moveTo>
                <a:cubicBezTo>
                  <a:pt x="120" y="234"/>
                  <a:pt x="240" y="0"/>
                  <a:pt x="360" y="0"/>
                </a:cubicBezTo>
                <a:cubicBezTo>
                  <a:pt x="480" y="0"/>
                  <a:pt x="600" y="468"/>
                  <a:pt x="720" y="468"/>
                </a:cubicBezTo>
                <a:cubicBezTo>
                  <a:pt x="840" y="468"/>
                  <a:pt x="1020" y="78"/>
                  <a:pt x="1080" y="0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008" name="AutoShape 40"/>
          <p:cNvSpPr>
            <a:spLocks/>
          </p:cNvSpPr>
          <p:nvPr/>
        </p:nvSpPr>
        <p:spPr bwMode="auto">
          <a:xfrm rot="-5400000">
            <a:off x="2370138" y="4551362"/>
            <a:ext cx="287338" cy="2652713"/>
          </a:xfrm>
          <a:prstGeom prst="leftBrace">
            <a:avLst>
              <a:gd name="adj1" fmla="val 76934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4009" name="AutoShape 41"/>
          <p:cNvSpPr>
            <a:spLocks/>
          </p:cNvSpPr>
          <p:nvPr/>
        </p:nvSpPr>
        <p:spPr bwMode="auto">
          <a:xfrm rot="-5400000">
            <a:off x="6137275" y="4716463"/>
            <a:ext cx="341313" cy="2376487"/>
          </a:xfrm>
          <a:prstGeom prst="leftBrace">
            <a:avLst>
              <a:gd name="adj1" fmla="val 58023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auto">
          <a:xfrm>
            <a:off x="1116013" y="4479925"/>
            <a:ext cx="6624637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auto">
          <a:xfrm>
            <a:off x="1187450" y="1844675"/>
            <a:ext cx="6553200" cy="11525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4012" name="Text Box 44"/>
          <p:cNvSpPr txBox="1">
            <a:spLocks noChangeArrowheads="1"/>
          </p:cNvSpPr>
          <p:nvPr/>
        </p:nvSpPr>
        <p:spPr bwMode="auto">
          <a:xfrm>
            <a:off x="3676650" y="1295400"/>
            <a:ext cx="1800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hlink"/>
                </a:solidFill>
                <a:latin typeface="Arial" charset="0"/>
              </a:rPr>
              <a:t>输入通道</a:t>
            </a:r>
          </a:p>
        </p:txBody>
      </p:sp>
      <p:sp>
        <p:nvSpPr>
          <p:cNvPr id="84013" name="Text Box 45"/>
          <p:cNvSpPr txBox="1">
            <a:spLocks noChangeArrowheads="1"/>
          </p:cNvSpPr>
          <p:nvPr/>
        </p:nvSpPr>
        <p:spPr bwMode="auto">
          <a:xfrm>
            <a:off x="4157663" y="4005263"/>
            <a:ext cx="18002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hlink"/>
                </a:solidFill>
                <a:latin typeface="Arial" charset="0"/>
              </a:rPr>
              <a:t>输出通道</a:t>
            </a:r>
          </a:p>
        </p:txBody>
      </p:sp>
      <p:sp>
        <p:nvSpPr>
          <p:cNvPr id="84015" name="Rectangle 47"/>
          <p:cNvSpPr>
            <a:spLocks noChangeArrowheads="1"/>
          </p:cNvSpPr>
          <p:nvPr/>
        </p:nvSpPr>
        <p:spPr bwMode="auto">
          <a:xfrm>
            <a:off x="2268538" y="1917700"/>
            <a:ext cx="576262" cy="935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变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送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kumimoji="0" lang="zh-CN" altLang="en-US" sz="1600" b="1">
                <a:solidFill>
                  <a:schemeClr val="bg2"/>
                </a:solidFill>
              </a:rPr>
              <a:t>器</a:t>
            </a:r>
          </a:p>
        </p:txBody>
      </p:sp>
      <p:sp>
        <p:nvSpPr>
          <p:cNvPr id="84016" name="Line 48"/>
          <p:cNvSpPr>
            <a:spLocks noChangeShapeType="1"/>
          </p:cNvSpPr>
          <p:nvPr/>
        </p:nvSpPr>
        <p:spPr bwMode="auto">
          <a:xfrm>
            <a:off x="2844800" y="2392363"/>
            <a:ext cx="719138" cy="1587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10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4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4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9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8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84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84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83973" grpId="0"/>
      <p:bldP spid="83974" grpId="0"/>
      <p:bldP spid="83975" grpId="0"/>
      <p:bldP spid="83976" grpId="0" animBg="1"/>
      <p:bldP spid="83977" grpId="0" animBg="1"/>
      <p:bldP spid="83978" grpId="0" animBg="1"/>
      <p:bldP spid="83979" grpId="0" animBg="1"/>
      <p:bldP spid="83980" grpId="0" animBg="1"/>
      <p:bldP spid="83981" grpId="0" animBg="1"/>
      <p:bldP spid="83982" grpId="0" animBg="1"/>
      <p:bldP spid="83983" grpId="0" animBg="1"/>
      <p:bldP spid="83984" grpId="0" animBg="1"/>
      <p:bldP spid="83985" grpId="0" animBg="1"/>
      <p:bldP spid="83986" grpId="0" animBg="1"/>
      <p:bldP spid="83987" grpId="0" animBg="1"/>
      <p:bldP spid="83988" grpId="0" animBg="1"/>
      <p:bldP spid="83989" grpId="0" animBg="1"/>
      <p:bldP spid="83990" grpId="0" animBg="1"/>
      <p:bldP spid="83991" grpId="0" animBg="1"/>
      <p:bldP spid="83992" grpId="0" animBg="1"/>
      <p:bldP spid="83993" grpId="0" animBg="1"/>
      <p:bldP spid="83994" grpId="0" animBg="1"/>
      <p:bldP spid="83995" grpId="0" animBg="1"/>
      <p:bldP spid="83996" grpId="0" animBg="1"/>
      <p:bldP spid="83997" grpId="0" animBg="1"/>
      <p:bldP spid="83998" grpId="0" animBg="1"/>
      <p:bldP spid="83999" grpId="0" animBg="1"/>
      <p:bldP spid="84000" grpId="0" animBg="1"/>
      <p:bldP spid="84001" grpId="0" animBg="1"/>
      <p:bldP spid="84002" grpId="0"/>
      <p:bldP spid="84003" grpId="0"/>
      <p:bldP spid="84005" grpId="0"/>
      <p:bldP spid="84006" grpId="0" animBg="1"/>
      <p:bldP spid="84007" grpId="0" animBg="1"/>
      <p:bldP spid="84008" grpId="0" animBg="1"/>
      <p:bldP spid="84009" grpId="0" animBg="1"/>
      <p:bldP spid="84010" grpId="0" animBg="1"/>
      <p:bldP spid="84011" grpId="0" animBg="1"/>
      <p:bldP spid="84015" grpId="0" animBg="1"/>
      <p:bldP spid="840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主要引脚功能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E888C-C3D1-4893-9D5D-D3DEFD993644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1550" y="1736725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7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itchFamily="2" charset="2"/>
              <a:buChar char="n"/>
              <a:defRPr kumimoji="1" sz="2400" b="1">
                <a:solidFill>
                  <a:srgbClr val="FFFF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3200" b="1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kumimoji="1" sz="3200" b="1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kern="0"/>
              <a:t>D7</a:t>
            </a:r>
            <a:r>
              <a:rPr lang="zh-CN" altLang="en-US" kern="0"/>
              <a:t>～</a:t>
            </a:r>
            <a:r>
              <a:rPr lang="en-US" altLang="zh-CN" kern="0"/>
              <a:t>D0</a:t>
            </a:r>
            <a:r>
              <a:rPr lang="zh-CN" altLang="en-US" kern="0"/>
              <a:t>：输出数据线（三态）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kern="0"/>
              <a:t>IN0</a:t>
            </a:r>
            <a:r>
              <a:rPr lang="zh-CN" altLang="en-US" kern="0"/>
              <a:t>～</a:t>
            </a:r>
            <a:r>
              <a:rPr lang="en-US" altLang="zh-CN" kern="0"/>
              <a:t>IN7</a:t>
            </a:r>
            <a:r>
              <a:rPr lang="zh-CN" altLang="en-US" kern="0"/>
              <a:t>：</a:t>
            </a:r>
            <a:r>
              <a:rPr lang="en-US" altLang="zh-CN" kern="0"/>
              <a:t>8</a:t>
            </a:r>
            <a:r>
              <a:rPr lang="zh-CN" altLang="en-US" kern="0"/>
              <a:t>通道（路）模拟输入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kern="0"/>
              <a:t>ADDA</a:t>
            </a:r>
            <a:r>
              <a:rPr lang="zh-CN" altLang="en-US" kern="0"/>
              <a:t>、</a:t>
            </a:r>
            <a:r>
              <a:rPr lang="en-US" altLang="zh-CN" kern="0"/>
              <a:t>ADDB</a:t>
            </a:r>
            <a:r>
              <a:rPr lang="zh-CN" altLang="en-US" kern="0"/>
              <a:t>、</a:t>
            </a:r>
            <a:r>
              <a:rPr lang="en-US" altLang="zh-CN" kern="0"/>
              <a:t>ADDC</a:t>
            </a:r>
            <a:r>
              <a:rPr lang="zh-CN" altLang="en-US" kern="0"/>
              <a:t>：通道地址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kern="0"/>
              <a:t>ALE</a:t>
            </a:r>
            <a:r>
              <a:rPr lang="zh-CN" altLang="en-US" kern="0"/>
              <a:t>：通道地址锁存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kern="0"/>
              <a:t>START</a:t>
            </a:r>
            <a:r>
              <a:rPr lang="zh-CN" altLang="en-US" kern="0"/>
              <a:t>：启动转换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kern="0"/>
              <a:t>EOC</a:t>
            </a:r>
            <a:r>
              <a:rPr lang="zh-CN" altLang="en-US" kern="0"/>
              <a:t>：转换结束状态输出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kern="0"/>
              <a:t>OE</a:t>
            </a:r>
            <a:r>
              <a:rPr lang="zh-CN" altLang="en-US" kern="0"/>
              <a:t>：输出允许（打开输出三态门）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kern="0"/>
              <a:t>CLK</a:t>
            </a:r>
            <a:r>
              <a:rPr lang="zh-CN" altLang="en-US" kern="0"/>
              <a:t>：时钟输入（</a:t>
            </a:r>
            <a:r>
              <a:rPr lang="en-US" altLang="zh-CN" kern="0"/>
              <a:t>10KHz</a:t>
            </a:r>
            <a:r>
              <a:rPr lang="zh-CN" altLang="en-US" kern="0"/>
              <a:t>～</a:t>
            </a:r>
            <a:r>
              <a:rPr lang="en-US" altLang="zh-CN" kern="0"/>
              <a:t>1.2MHz</a:t>
            </a:r>
            <a:r>
              <a:rPr lang="zh-CN" altLang="en-US" kern="0"/>
              <a:t>）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811452458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1DBE4AC-5757-41E2-83B3-99FA62878692}" type="slidenum">
              <a:rPr lang="zh-CN" altLang="en-US" sz="1400" smtClean="0"/>
              <a:pPr/>
              <a:t>41</a:t>
            </a:fld>
            <a:endParaRPr lang="en-US" altLang="zh-CN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ADC0809</a:t>
            </a:r>
            <a:r>
              <a:rPr lang="zh-CN" altLang="en-US"/>
              <a:t>的工作过程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844675"/>
            <a:ext cx="7772400" cy="41148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送通道地址，选择要转换的模拟输入通道；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锁存通道地址到内部地址锁存器；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启动</a:t>
            </a:r>
            <a:r>
              <a:rPr lang="en-GB" altLang="zh-CN" sz="2400" dirty="0"/>
              <a:t>A/D</a:t>
            </a:r>
            <a:r>
              <a:rPr lang="zh-CN" altLang="en-US" sz="2400" dirty="0"/>
              <a:t>变换；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判断转换是否结束；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读转换结果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C84FBF46-C0F8-4E12-98A8-76F7124E074E}" type="slidenum">
              <a:rPr lang="zh-CN" altLang="en-US" sz="1400" smtClean="0"/>
              <a:pPr/>
              <a:t>42</a:t>
            </a:fld>
            <a:endParaRPr lang="en-US" altLang="zh-CN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ADC0809</a:t>
            </a:r>
            <a:r>
              <a:rPr lang="zh-CN" altLang="en-US"/>
              <a:t>的工作流程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82651" y="2347739"/>
            <a:ext cx="1944688" cy="576262"/>
            <a:chOff x="1247" y="1434"/>
            <a:chExt cx="998" cy="363"/>
          </a:xfrm>
        </p:grpSpPr>
        <p:sp>
          <p:nvSpPr>
            <p:cNvPr id="55330" name="Rectangle 4"/>
            <p:cNvSpPr>
              <a:spLocks noChangeArrowheads="1"/>
            </p:cNvSpPr>
            <p:nvPr/>
          </p:nvSpPr>
          <p:spPr bwMode="auto">
            <a:xfrm>
              <a:off x="1247" y="1434"/>
              <a:ext cx="998" cy="363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008000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331" name="Text Box 5"/>
            <p:cNvSpPr txBox="1">
              <a:spLocks noChangeArrowheads="1"/>
            </p:cNvSpPr>
            <p:nvPr/>
          </p:nvSpPr>
          <p:spPr bwMode="auto">
            <a:xfrm>
              <a:off x="1292" y="1480"/>
              <a:ext cx="9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/>
                <a:t>  送通道地址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482651" y="3428826"/>
            <a:ext cx="1944688" cy="576263"/>
            <a:chOff x="1247" y="1434"/>
            <a:chExt cx="998" cy="363"/>
          </a:xfrm>
        </p:grpSpPr>
        <p:sp>
          <p:nvSpPr>
            <p:cNvPr id="55328" name="Rectangle 8"/>
            <p:cNvSpPr>
              <a:spLocks noChangeArrowheads="1"/>
            </p:cNvSpPr>
            <p:nvPr/>
          </p:nvSpPr>
          <p:spPr bwMode="auto">
            <a:xfrm>
              <a:off x="1247" y="1434"/>
              <a:ext cx="998" cy="363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008000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329" name="Text Box 9"/>
            <p:cNvSpPr txBox="1">
              <a:spLocks noChangeArrowheads="1"/>
            </p:cNvSpPr>
            <p:nvPr/>
          </p:nvSpPr>
          <p:spPr bwMode="auto">
            <a:xfrm>
              <a:off x="1292" y="1480"/>
              <a:ext cx="9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/>
                <a:t>通道地址锁存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482651" y="4508326"/>
            <a:ext cx="1944688" cy="576263"/>
            <a:chOff x="1247" y="1434"/>
            <a:chExt cx="998" cy="363"/>
          </a:xfrm>
        </p:grpSpPr>
        <p:sp>
          <p:nvSpPr>
            <p:cNvPr id="55326" name="Rectangle 12"/>
            <p:cNvSpPr>
              <a:spLocks noChangeArrowheads="1"/>
            </p:cNvSpPr>
            <p:nvPr/>
          </p:nvSpPr>
          <p:spPr bwMode="auto">
            <a:xfrm>
              <a:off x="1247" y="1434"/>
              <a:ext cx="998" cy="363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008000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327" name="Text Box 13"/>
            <p:cNvSpPr txBox="1">
              <a:spLocks noChangeArrowheads="1"/>
            </p:cNvSpPr>
            <p:nvPr/>
          </p:nvSpPr>
          <p:spPr bwMode="auto">
            <a:xfrm>
              <a:off x="1292" y="1480"/>
              <a:ext cx="9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/>
                <a:t>启动</a:t>
              </a:r>
              <a:r>
                <a:rPr lang="en-US" altLang="zh-CN" sz="2000" b="1"/>
                <a:t>A/D</a:t>
              </a:r>
              <a:r>
                <a:rPr lang="zh-CN" altLang="en-US" sz="2000" b="1"/>
                <a:t>变换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244526" y="5660851"/>
            <a:ext cx="2376488" cy="720725"/>
            <a:chOff x="3560" y="1570"/>
            <a:chExt cx="1497" cy="454"/>
          </a:xfrm>
        </p:grpSpPr>
        <p:sp>
          <p:nvSpPr>
            <p:cNvPr id="55324" name="AutoShape 17"/>
            <p:cNvSpPr>
              <a:spLocks noChangeArrowheads="1"/>
            </p:cNvSpPr>
            <p:nvPr/>
          </p:nvSpPr>
          <p:spPr bwMode="auto">
            <a:xfrm>
              <a:off x="3560" y="1570"/>
              <a:ext cx="1497" cy="454"/>
            </a:xfrm>
            <a:prstGeom prst="flowChartDecision">
              <a:avLst/>
            </a:prstGeom>
            <a:solidFill>
              <a:srgbClr val="339966"/>
            </a:solidFill>
            <a:ln w="25400" cap="sq">
              <a:solidFill>
                <a:srgbClr val="008000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325" name="Text Box 18"/>
            <p:cNvSpPr txBox="1">
              <a:spLocks noChangeArrowheads="1"/>
            </p:cNvSpPr>
            <p:nvPr/>
          </p:nvSpPr>
          <p:spPr bwMode="auto">
            <a:xfrm>
              <a:off x="3808" y="1658"/>
              <a:ext cx="11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/>
                <a:t>转换结束否？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106914" y="3355801"/>
            <a:ext cx="1944687" cy="576263"/>
            <a:chOff x="1247" y="1434"/>
            <a:chExt cx="998" cy="363"/>
          </a:xfrm>
        </p:grpSpPr>
        <p:sp>
          <p:nvSpPr>
            <p:cNvPr id="55322" name="Rectangle 21"/>
            <p:cNvSpPr>
              <a:spLocks noChangeArrowheads="1"/>
            </p:cNvSpPr>
            <p:nvPr/>
          </p:nvSpPr>
          <p:spPr bwMode="auto">
            <a:xfrm>
              <a:off x="1247" y="1434"/>
              <a:ext cx="998" cy="363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008000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323" name="Text Box 22"/>
            <p:cNvSpPr txBox="1">
              <a:spLocks noChangeArrowheads="1"/>
            </p:cNvSpPr>
            <p:nvPr/>
          </p:nvSpPr>
          <p:spPr bwMode="auto">
            <a:xfrm>
              <a:off x="1292" y="1480"/>
              <a:ext cx="9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/>
                <a:t>送</a:t>
              </a:r>
              <a:r>
                <a:rPr lang="en-US" altLang="zh-CN" sz="2000" b="1"/>
                <a:t>OE</a:t>
              </a:r>
              <a:r>
                <a:rPr lang="zh-CN" altLang="en-US" sz="2000" b="1"/>
                <a:t>开门信号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122789" y="4436889"/>
            <a:ext cx="1944687" cy="576262"/>
            <a:chOff x="1247" y="1434"/>
            <a:chExt cx="998" cy="363"/>
          </a:xfrm>
        </p:grpSpPr>
        <p:sp>
          <p:nvSpPr>
            <p:cNvPr id="55320" name="Rectangle 24"/>
            <p:cNvSpPr>
              <a:spLocks noChangeArrowheads="1"/>
            </p:cNvSpPr>
            <p:nvPr/>
          </p:nvSpPr>
          <p:spPr bwMode="auto">
            <a:xfrm>
              <a:off x="1247" y="1434"/>
              <a:ext cx="998" cy="363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008000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321" name="Text Box 25"/>
            <p:cNvSpPr txBox="1">
              <a:spLocks noChangeArrowheads="1"/>
            </p:cNvSpPr>
            <p:nvPr/>
          </p:nvSpPr>
          <p:spPr bwMode="auto">
            <a:xfrm>
              <a:off x="1292" y="1480"/>
              <a:ext cx="9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/>
                <a:t>读取转换结果</a:t>
              </a:r>
            </a:p>
          </p:txBody>
        </p:sp>
      </p:grpSp>
      <p:sp>
        <p:nvSpPr>
          <p:cNvPr id="158746" name="Line 26"/>
          <p:cNvSpPr>
            <a:spLocks noChangeShapeType="1"/>
          </p:cNvSpPr>
          <p:nvPr/>
        </p:nvSpPr>
        <p:spPr bwMode="auto">
          <a:xfrm>
            <a:off x="3463726" y="2924001"/>
            <a:ext cx="0" cy="504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47" name="Line 27"/>
          <p:cNvSpPr>
            <a:spLocks noChangeShapeType="1"/>
          </p:cNvSpPr>
          <p:nvPr/>
        </p:nvSpPr>
        <p:spPr bwMode="auto">
          <a:xfrm>
            <a:off x="3452614" y="4016201"/>
            <a:ext cx="0" cy="504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48" name="Line 28"/>
          <p:cNvSpPr>
            <a:spLocks noChangeShapeType="1"/>
          </p:cNvSpPr>
          <p:nvPr/>
        </p:nvSpPr>
        <p:spPr bwMode="auto">
          <a:xfrm flipH="1">
            <a:off x="3430389" y="5084589"/>
            <a:ext cx="0" cy="5762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0" name="Line 30"/>
          <p:cNvSpPr>
            <a:spLocks noChangeShapeType="1"/>
          </p:cNvSpPr>
          <p:nvPr/>
        </p:nvSpPr>
        <p:spPr bwMode="auto">
          <a:xfrm>
            <a:off x="1258689" y="6021214"/>
            <a:ext cx="10096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1" name="Line 31"/>
          <p:cNvSpPr>
            <a:spLocks noChangeShapeType="1"/>
          </p:cNvSpPr>
          <p:nvPr/>
        </p:nvSpPr>
        <p:spPr bwMode="auto">
          <a:xfrm flipV="1">
            <a:off x="1258689" y="5373514"/>
            <a:ext cx="0" cy="6477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2" name="Line 32"/>
          <p:cNvSpPr>
            <a:spLocks noChangeShapeType="1"/>
          </p:cNvSpPr>
          <p:nvPr/>
        </p:nvSpPr>
        <p:spPr bwMode="auto">
          <a:xfrm>
            <a:off x="1258689" y="5373514"/>
            <a:ext cx="216058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3" name="Line 33"/>
          <p:cNvSpPr>
            <a:spLocks noChangeShapeType="1"/>
          </p:cNvSpPr>
          <p:nvPr/>
        </p:nvSpPr>
        <p:spPr bwMode="auto">
          <a:xfrm>
            <a:off x="3419276" y="6813376"/>
            <a:ext cx="172878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4" name="Line 34"/>
          <p:cNvSpPr>
            <a:spLocks noChangeShapeType="1"/>
          </p:cNvSpPr>
          <p:nvPr/>
        </p:nvSpPr>
        <p:spPr bwMode="auto">
          <a:xfrm>
            <a:off x="3419276" y="6381576"/>
            <a:ext cx="0" cy="431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5" name="Line 35"/>
          <p:cNvSpPr>
            <a:spLocks noChangeShapeType="1"/>
          </p:cNvSpPr>
          <p:nvPr/>
        </p:nvSpPr>
        <p:spPr bwMode="auto">
          <a:xfrm flipV="1">
            <a:off x="5148064" y="2852564"/>
            <a:ext cx="0" cy="3960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6" name="Line 36"/>
          <p:cNvSpPr>
            <a:spLocks noChangeShapeType="1"/>
          </p:cNvSpPr>
          <p:nvPr/>
        </p:nvSpPr>
        <p:spPr bwMode="auto">
          <a:xfrm>
            <a:off x="5148064" y="2852564"/>
            <a:ext cx="194468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7" name="Line 37"/>
          <p:cNvSpPr>
            <a:spLocks noChangeShapeType="1"/>
          </p:cNvSpPr>
          <p:nvPr/>
        </p:nvSpPr>
        <p:spPr bwMode="auto">
          <a:xfrm>
            <a:off x="7081639" y="2852564"/>
            <a:ext cx="0" cy="504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8" name="Line 38"/>
          <p:cNvSpPr>
            <a:spLocks noChangeShapeType="1"/>
          </p:cNvSpPr>
          <p:nvPr/>
        </p:nvSpPr>
        <p:spPr bwMode="auto">
          <a:xfrm>
            <a:off x="7092751" y="3932064"/>
            <a:ext cx="0" cy="504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9" name="Text Box 39"/>
          <p:cNvSpPr txBox="1">
            <a:spLocks noChangeArrowheads="1"/>
          </p:cNvSpPr>
          <p:nvPr/>
        </p:nvSpPr>
        <p:spPr bwMode="auto">
          <a:xfrm>
            <a:off x="3563739" y="6394276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1619051" y="5589414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2843411" y="1552981"/>
            <a:ext cx="1152128" cy="507867"/>
          </a:xfrm>
          <a:prstGeom prst="roundRect">
            <a:avLst/>
          </a:prstGeom>
          <a:solidFill>
            <a:srgbClr val="339966"/>
          </a:solidFill>
          <a:ln w="25400" cap="sq" cmpd="sng" algn="ctr">
            <a:solidFill>
              <a:schemeClr val="bg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开始</a:t>
            </a:r>
          </a:p>
        </p:txBody>
      </p:sp>
      <p:sp>
        <p:nvSpPr>
          <p:cNvPr id="40" name="圆角矩形 39"/>
          <p:cNvSpPr/>
          <p:nvPr/>
        </p:nvSpPr>
        <p:spPr bwMode="auto">
          <a:xfrm>
            <a:off x="6586736" y="5319539"/>
            <a:ext cx="1152128" cy="507867"/>
          </a:xfrm>
          <a:prstGeom prst="roundRect">
            <a:avLst/>
          </a:prstGeom>
          <a:solidFill>
            <a:srgbClr val="339966"/>
          </a:solidFill>
          <a:ln w="25400" cap="sq" cmpd="sng" algn="ctr">
            <a:solidFill>
              <a:schemeClr val="bg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结束</a:t>
            </a:r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>
            <a:off x="3433166" y="2018680"/>
            <a:ext cx="0" cy="330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7138975" y="5013151"/>
            <a:ext cx="0" cy="330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5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46" grpId="0" animBg="1"/>
      <p:bldP spid="158747" grpId="0" animBg="1"/>
      <p:bldP spid="158748" grpId="0" animBg="1"/>
      <p:bldP spid="158750" grpId="0" animBg="1"/>
      <p:bldP spid="158751" grpId="0" animBg="1"/>
      <p:bldP spid="158752" grpId="0" animBg="1"/>
      <p:bldP spid="158753" grpId="0" animBg="1"/>
      <p:bldP spid="158754" grpId="0" animBg="1"/>
      <p:bldP spid="158755" grpId="0" animBg="1"/>
      <p:bldP spid="158756" grpId="0" animBg="1"/>
      <p:bldP spid="158757" grpId="0" animBg="1"/>
      <p:bldP spid="158758" grpId="0" animBg="1"/>
      <p:bldP spid="158759" grpId="0"/>
      <p:bldP spid="158760" grpId="0"/>
      <p:bldP spid="8" grpId="0" animBg="1"/>
      <p:bldP spid="40" grpId="0" animBg="1"/>
      <p:bldP spid="41" grpId="0" animBg="1"/>
      <p:bldP spid="4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673D471-EDE6-42E9-A5CE-B4DBB3AE3193}" type="slidenum">
              <a:rPr lang="zh-CN" altLang="en-US" sz="1400" smtClean="0"/>
              <a:pPr/>
              <a:t>43</a:t>
            </a:fld>
            <a:endParaRPr lang="en-US" altLang="zh-CN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判断转换结束的方法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70088"/>
            <a:ext cx="8584474" cy="3763962"/>
          </a:xfrm>
          <a:noFill/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dirty="0">
                <a:solidFill>
                  <a:srgbClr val="FFFF00"/>
                </a:solidFill>
              </a:rPr>
              <a:t>软件延时等待</a:t>
            </a:r>
            <a:r>
              <a:rPr lang="zh-CN" altLang="en-US" dirty="0"/>
              <a:t>（比如延时</a:t>
            </a:r>
            <a:r>
              <a:rPr lang="en-US" altLang="zh-CN" dirty="0"/>
              <a:t>120us）</a:t>
            </a:r>
          </a:p>
          <a:p>
            <a:pPr lvl="1"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dirty="0"/>
              <a:t>此时不用</a:t>
            </a:r>
            <a:r>
              <a:rPr lang="en-US" altLang="zh-CN" dirty="0"/>
              <a:t>EOC</a:t>
            </a:r>
            <a:r>
              <a:rPr lang="zh-CN" altLang="en-US" dirty="0"/>
              <a:t>信号，</a:t>
            </a:r>
            <a:r>
              <a:rPr lang="en-US" altLang="zh-CN" dirty="0"/>
              <a:t>CPU</a:t>
            </a:r>
            <a:r>
              <a:rPr lang="zh-CN" altLang="en-US" dirty="0"/>
              <a:t>效率最低</a:t>
            </a:r>
          </a:p>
          <a:p>
            <a:pPr eaLnBrk="1" hangingPunct="1">
              <a:lnSpc>
                <a:spcPct val="115000"/>
              </a:lnSpc>
              <a:spcBef>
                <a:spcPct val="45000"/>
              </a:spcBef>
              <a:spcAft>
                <a:spcPct val="10000"/>
              </a:spcAft>
            </a:pPr>
            <a:r>
              <a:rPr lang="zh-CN" altLang="en-US" dirty="0">
                <a:solidFill>
                  <a:srgbClr val="FFFF00"/>
                </a:solidFill>
              </a:rPr>
              <a:t>软件查询</a:t>
            </a:r>
            <a:r>
              <a:rPr lang="en-US" altLang="zh-CN" dirty="0">
                <a:solidFill>
                  <a:srgbClr val="FFFF00"/>
                </a:solidFill>
              </a:rPr>
              <a:t>EOC</a:t>
            </a:r>
            <a:r>
              <a:rPr lang="zh-CN" altLang="en-US" dirty="0">
                <a:solidFill>
                  <a:srgbClr val="FFFF00"/>
                </a:solidFill>
              </a:rPr>
              <a:t>状态。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dirty="0">
                <a:solidFill>
                  <a:srgbClr val="FFFF00"/>
                </a:solidFill>
              </a:rPr>
              <a:t>把</a:t>
            </a:r>
            <a:r>
              <a:rPr lang="en-US" altLang="zh-CN" dirty="0">
                <a:solidFill>
                  <a:srgbClr val="FFFF00"/>
                </a:solidFill>
              </a:rPr>
              <a:t>EOC</a:t>
            </a:r>
            <a:r>
              <a:rPr lang="zh-CN" altLang="en-US" dirty="0">
                <a:solidFill>
                  <a:srgbClr val="FFFF00"/>
                </a:solidFill>
              </a:rPr>
              <a:t>作为中断申请信号</a:t>
            </a:r>
            <a:r>
              <a:rPr lang="zh-CN" altLang="en-US" dirty="0"/>
              <a:t>，接到中断控制器的</a:t>
            </a:r>
            <a:r>
              <a:rPr lang="en-US" altLang="zh-CN" dirty="0"/>
              <a:t>IRi</a:t>
            </a:r>
            <a:r>
              <a:rPr lang="zh-CN" altLang="en-US" dirty="0"/>
              <a:t>端。</a:t>
            </a:r>
          </a:p>
          <a:p>
            <a:pPr lvl="1"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dirty="0"/>
              <a:t>在中断服务程序中读入转换结果，效率较高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063A08D-F001-492B-BC25-0ED852110361}" type="slidenum">
              <a:rPr lang="zh-CN" altLang="en-US" sz="1400" smtClean="0"/>
              <a:pPr/>
              <a:t>44</a:t>
            </a:fld>
            <a:endParaRPr lang="en-US" altLang="zh-CN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ADC0809</a:t>
            </a:r>
            <a:r>
              <a:rPr lang="zh-CN" altLang="en-US"/>
              <a:t>与系统的连接例</a:t>
            </a:r>
          </a:p>
        </p:txBody>
      </p:sp>
      <p:sp>
        <p:nvSpPr>
          <p:cNvPr id="134214" name="Text Box 70"/>
          <p:cNvSpPr txBox="1">
            <a:spLocks noChangeArrowheads="1"/>
          </p:cNvSpPr>
          <p:nvPr/>
        </p:nvSpPr>
        <p:spPr bwMode="auto">
          <a:xfrm>
            <a:off x="395288" y="1628775"/>
            <a:ext cx="288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单路模拟量输入：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117475" y="2024063"/>
            <a:ext cx="8521700" cy="4789487"/>
            <a:chOff x="74" y="1275"/>
            <a:chExt cx="5368" cy="3017"/>
          </a:xfrm>
        </p:grpSpPr>
        <p:sp>
          <p:nvSpPr>
            <p:cNvPr id="58374" name="AutoShape 4"/>
            <p:cNvSpPr>
              <a:spLocks noChangeArrowheads="1"/>
            </p:cNvSpPr>
            <p:nvPr/>
          </p:nvSpPr>
          <p:spPr bwMode="auto">
            <a:xfrm>
              <a:off x="1119" y="1520"/>
              <a:ext cx="2812" cy="222"/>
            </a:xfrm>
            <a:prstGeom prst="leftArrow">
              <a:avLst>
                <a:gd name="adj1" fmla="val 56620"/>
                <a:gd name="adj2" fmla="val 110833"/>
              </a:avLst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375" name="Text Box 5"/>
            <p:cNvSpPr txBox="1">
              <a:spLocks noChangeArrowheads="1"/>
            </p:cNvSpPr>
            <p:nvPr/>
          </p:nvSpPr>
          <p:spPr bwMode="auto">
            <a:xfrm>
              <a:off x="2616" y="1770"/>
              <a:ext cx="24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D</a:t>
              </a:r>
              <a:r>
                <a:rPr kumimoji="0" lang="en-US" altLang="zh-CN" sz="1800" b="1" baseline="-18000">
                  <a:latin typeface="Tahoma" pitchFamily="34" charset="0"/>
                </a:rPr>
                <a:t>0</a:t>
              </a:r>
            </a:p>
          </p:txBody>
        </p:sp>
        <p:sp>
          <p:nvSpPr>
            <p:cNvPr id="58376" name="Text Box 6"/>
            <p:cNvSpPr txBox="1">
              <a:spLocks noChangeArrowheads="1"/>
            </p:cNvSpPr>
            <p:nvPr/>
          </p:nvSpPr>
          <p:spPr bwMode="auto">
            <a:xfrm>
              <a:off x="5129" y="1557"/>
              <a:ext cx="31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IN0</a:t>
              </a:r>
            </a:p>
          </p:txBody>
        </p:sp>
        <p:sp>
          <p:nvSpPr>
            <p:cNvPr id="58377" name="Line 7"/>
            <p:cNvSpPr>
              <a:spLocks noChangeShapeType="1"/>
            </p:cNvSpPr>
            <p:nvPr/>
          </p:nvSpPr>
          <p:spPr bwMode="auto">
            <a:xfrm flipV="1">
              <a:off x="3392" y="2234"/>
              <a:ext cx="562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8" name="Text Box 8"/>
            <p:cNvSpPr txBox="1">
              <a:spLocks noChangeArrowheads="1"/>
            </p:cNvSpPr>
            <p:nvPr/>
          </p:nvSpPr>
          <p:spPr bwMode="auto">
            <a:xfrm>
              <a:off x="74" y="2549"/>
              <a:ext cx="6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A</a:t>
              </a:r>
              <a:r>
                <a:rPr kumimoji="0" lang="en-US" altLang="zh-CN" sz="1800" b="1" baseline="-18000">
                  <a:latin typeface="Tahoma" pitchFamily="34" charset="0"/>
                </a:rPr>
                <a:t>15</a:t>
              </a:r>
              <a:r>
                <a:rPr kumimoji="0" lang="en-US" altLang="zh-CN" sz="1800" b="1">
                  <a:latin typeface="Tahoma" pitchFamily="34" charset="0"/>
                </a:rPr>
                <a:t>--A</a:t>
              </a:r>
              <a:r>
                <a:rPr kumimoji="0" lang="en-US" altLang="zh-CN" sz="1800" b="1" baseline="-18000">
                  <a:latin typeface="Tahoma" pitchFamily="34" charset="0"/>
                </a:rPr>
                <a:t>0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     </a:t>
              </a:r>
            </a:p>
          </p:txBody>
        </p:sp>
        <p:sp>
          <p:nvSpPr>
            <p:cNvPr id="58379" name="Rectangle 9"/>
            <p:cNvSpPr>
              <a:spLocks noChangeArrowheads="1"/>
            </p:cNvSpPr>
            <p:nvPr/>
          </p:nvSpPr>
          <p:spPr bwMode="auto">
            <a:xfrm>
              <a:off x="3924" y="1467"/>
              <a:ext cx="899" cy="280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380" name="Line 10"/>
            <p:cNvSpPr>
              <a:spLocks noChangeShapeType="1"/>
            </p:cNvSpPr>
            <p:nvPr/>
          </p:nvSpPr>
          <p:spPr bwMode="auto">
            <a:xfrm>
              <a:off x="711" y="3117"/>
              <a:ext cx="449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Text Box 11"/>
            <p:cNvSpPr txBox="1">
              <a:spLocks noChangeArrowheads="1"/>
            </p:cNvSpPr>
            <p:nvPr/>
          </p:nvSpPr>
          <p:spPr bwMode="auto">
            <a:xfrm>
              <a:off x="539" y="1501"/>
              <a:ext cx="63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D</a:t>
              </a:r>
              <a:r>
                <a:rPr kumimoji="0" lang="en-US" altLang="zh-CN" sz="1800" b="1" baseline="-18000">
                  <a:latin typeface="Tahoma" pitchFamily="34" charset="0"/>
                </a:rPr>
                <a:t>7</a:t>
              </a:r>
              <a:r>
                <a:rPr kumimoji="0" lang="en-US" altLang="zh-CN" sz="1800" b="1">
                  <a:latin typeface="Tahoma" pitchFamily="34" charset="0"/>
                </a:rPr>
                <a:t>--D</a:t>
              </a:r>
              <a:r>
                <a:rPr kumimoji="0" lang="en-US" altLang="zh-CN" sz="1800" b="1" baseline="-18000">
                  <a:latin typeface="Tahoma" pitchFamily="34" charset="0"/>
                </a:rPr>
                <a:t>0</a:t>
              </a:r>
            </a:p>
          </p:txBody>
        </p:sp>
        <p:sp>
          <p:nvSpPr>
            <p:cNvPr id="58382" name="Text Box 12"/>
            <p:cNvSpPr txBox="1">
              <a:spLocks noChangeArrowheads="1"/>
            </p:cNvSpPr>
            <p:nvPr/>
          </p:nvSpPr>
          <p:spPr bwMode="auto">
            <a:xfrm>
              <a:off x="3954" y="1501"/>
              <a:ext cx="740" cy="2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D</a:t>
              </a:r>
              <a:r>
                <a:rPr kumimoji="0" lang="en-US" altLang="zh-CN" sz="1800" b="1" baseline="-18000">
                  <a:latin typeface="Tahoma" pitchFamily="34" charset="0"/>
                </a:rPr>
                <a:t>7</a:t>
              </a:r>
              <a:r>
                <a:rPr kumimoji="0" lang="en-US" altLang="zh-CN" sz="1800" b="1">
                  <a:latin typeface="Tahoma" pitchFamily="34" charset="0"/>
                </a:rPr>
                <a:t>-D</a:t>
              </a:r>
              <a:r>
                <a:rPr kumimoji="0" lang="en-US" altLang="zh-CN" sz="1800" b="1" baseline="-18000">
                  <a:latin typeface="Tahoma" pitchFamily="34" charset="0"/>
                </a:rPr>
                <a:t>0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en-US" altLang="zh-CN" sz="1800" b="1">
                <a:latin typeface="Tahoma" pitchFamily="34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en-US" altLang="zh-CN" sz="1800" b="1">
                <a:latin typeface="Tahoma" pitchFamily="34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EOC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en-US" altLang="zh-CN" sz="1800" b="1">
                <a:latin typeface="Tahoma" pitchFamily="34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OE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en-US" altLang="zh-CN" sz="1800" b="1">
                <a:latin typeface="Tahoma" pitchFamily="34" charset="0"/>
              </a:endParaRPr>
            </a:p>
            <a:p>
              <a:pPr algn="just" eaLnBrk="1" hangingPunct="1">
                <a:spcBef>
                  <a:spcPct val="8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Arial" charset="0"/>
                </a:rPr>
                <a:t>START</a:t>
              </a:r>
              <a:endParaRPr kumimoji="0" lang="en-US" altLang="zh-CN" sz="1800" b="1">
                <a:latin typeface="Tahoma" pitchFamily="34" charset="0"/>
              </a:endParaRPr>
            </a:p>
            <a:p>
              <a:pPr algn="just" eaLnBrk="1" hangingPunct="1">
                <a:spcBef>
                  <a:spcPct val="75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ALE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ADDC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ADDB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ADDA</a:t>
              </a:r>
            </a:p>
          </p:txBody>
        </p:sp>
        <p:sp>
          <p:nvSpPr>
            <p:cNvPr id="58383" name="AutoShape 13"/>
            <p:cNvSpPr>
              <a:spLocks noChangeArrowheads="1"/>
            </p:cNvSpPr>
            <p:nvPr/>
          </p:nvSpPr>
          <p:spPr bwMode="auto">
            <a:xfrm>
              <a:off x="711" y="2539"/>
              <a:ext cx="449" cy="226"/>
            </a:xfrm>
            <a:prstGeom prst="rightArrow">
              <a:avLst>
                <a:gd name="adj1" fmla="val 50000"/>
                <a:gd name="adj2" fmla="val 49668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8384" name="Group 14"/>
            <p:cNvGrpSpPr>
              <a:grpSpLocks/>
            </p:cNvGrpSpPr>
            <p:nvPr/>
          </p:nvGrpSpPr>
          <p:grpSpPr bwMode="auto">
            <a:xfrm>
              <a:off x="3160" y="2089"/>
              <a:ext cx="236" cy="297"/>
              <a:chOff x="6670" y="9459"/>
              <a:chExt cx="345" cy="409"/>
            </a:xfrm>
          </p:grpSpPr>
          <p:sp>
            <p:nvSpPr>
              <p:cNvPr id="58422" name="Oval 15"/>
              <p:cNvSpPr>
                <a:spLocks noChangeArrowheads="1"/>
              </p:cNvSpPr>
              <p:nvPr/>
            </p:nvSpPr>
            <p:spPr bwMode="auto">
              <a:xfrm rot="10800000">
                <a:off x="6769" y="9780"/>
                <a:ext cx="99" cy="88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8423" name="AutoShape 16"/>
              <p:cNvSpPr>
                <a:spLocks noChangeArrowheads="1"/>
              </p:cNvSpPr>
              <p:nvPr/>
            </p:nvSpPr>
            <p:spPr bwMode="auto">
              <a:xfrm rot="-5400000">
                <a:off x="6639" y="9490"/>
                <a:ext cx="408" cy="345"/>
              </a:xfrm>
              <a:prstGeom prst="triangle">
                <a:avLst>
                  <a:gd name="adj" fmla="val 50000"/>
                </a:avLst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8385" name="Line 17"/>
            <p:cNvSpPr>
              <a:spLocks noChangeShapeType="1"/>
            </p:cNvSpPr>
            <p:nvPr/>
          </p:nvSpPr>
          <p:spPr bwMode="auto">
            <a:xfrm>
              <a:off x="711" y="3544"/>
              <a:ext cx="449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6" name="Line 18"/>
            <p:cNvSpPr>
              <a:spLocks noChangeShapeType="1"/>
            </p:cNvSpPr>
            <p:nvPr/>
          </p:nvSpPr>
          <p:spPr bwMode="auto">
            <a:xfrm flipH="1">
              <a:off x="4823" y="1757"/>
              <a:ext cx="561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 flipH="1" flipV="1">
              <a:off x="2933" y="2234"/>
              <a:ext cx="224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8" name="Line 20"/>
            <p:cNvSpPr>
              <a:spLocks noChangeShapeType="1"/>
            </p:cNvSpPr>
            <p:nvPr/>
          </p:nvSpPr>
          <p:spPr bwMode="auto">
            <a:xfrm flipV="1">
              <a:off x="2916" y="1710"/>
              <a:ext cx="0" cy="521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9" name="Rectangle 21"/>
            <p:cNvSpPr>
              <a:spLocks noChangeArrowheads="1"/>
            </p:cNvSpPr>
            <p:nvPr/>
          </p:nvSpPr>
          <p:spPr bwMode="auto">
            <a:xfrm>
              <a:off x="1160" y="2287"/>
              <a:ext cx="562" cy="158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zh-CN" altLang="en-US" sz="1000" b="1"/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000" b="1"/>
                <a:t>译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zh-CN" altLang="en-US" sz="2000" b="1"/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000" b="1"/>
                <a:t>码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zh-CN" altLang="en-US" sz="2000" b="1"/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000" b="1"/>
                <a:t>器</a:t>
              </a:r>
              <a:endParaRPr kumimoji="0" lang="zh-CN" altLang="en-US" sz="2000" b="1">
                <a:latin typeface="Arial" charset="0"/>
              </a:endParaRPr>
            </a:p>
          </p:txBody>
        </p:sp>
        <p:sp>
          <p:nvSpPr>
            <p:cNvPr id="58390" name="Line 22"/>
            <p:cNvSpPr>
              <a:spLocks noChangeShapeType="1"/>
            </p:cNvSpPr>
            <p:nvPr/>
          </p:nvSpPr>
          <p:spPr bwMode="auto">
            <a:xfrm>
              <a:off x="1701" y="2568"/>
              <a:ext cx="1565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1" name="Line 23"/>
            <p:cNvSpPr>
              <a:spLocks noChangeShapeType="1"/>
            </p:cNvSpPr>
            <p:nvPr/>
          </p:nvSpPr>
          <p:spPr bwMode="auto">
            <a:xfrm flipH="1">
              <a:off x="3261" y="2387"/>
              <a:ext cx="0" cy="179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H="1">
              <a:off x="3474" y="2660"/>
              <a:ext cx="450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Line 25"/>
            <p:cNvSpPr>
              <a:spLocks noChangeShapeType="1"/>
            </p:cNvSpPr>
            <p:nvPr/>
          </p:nvSpPr>
          <p:spPr bwMode="auto">
            <a:xfrm flipV="1">
              <a:off x="2581" y="2877"/>
              <a:ext cx="889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4" name="Line 26"/>
            <p:cNvSpPr>
              <a:spLocks noChangeShapeType="1"/>
            </p:cNvSpPr>
            <p:nvPr/>
          </p:nvSpPr>
          <p:spPr bwMode="auto">
            <a:xfrm flipV="1">
              <a:off x="3474" y="2660"/>
              <a:ext cx="0" cy="226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5" name="Line 27"/>
            <p:cNvSpPr>
              <a:spLocks noChangeShapeType="1"/>
            </p:cNvSpPr>
            <p:nvPr/>
          </p:nvSpPr>
          <p:spPr bwMode="auto">
            <a:xfrm>
              <a:off x="2562" y="3158"/>
              <a:ext cx="1370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6" name="Line 29"/>
            <p:cNvSpPr>
              <a:spLocks noChangeShapeType="1"/>
            </p:cNvSpPr>
            <p:nvPr/>
          </p:nvSpPr>
          <p:spPr bwMode="auto">
            <a:xfrm flipH="1">
              <a:off x="3587" y="3614"/>
              <a:ext cx="33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7" name="Line 30"/>
            <p:cNvSpPr>
              <a:spLocks noChangeShapeType="1"/>
            </p:cNvSpPr>
            <p:nvPr/>
          </p:nvSpPr>
          <p:spPr bwMode="auto">
            <a:xfrm flipH="1">
              <a:off x="3587" y="3840"/>
              <a:ext cx="33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8" name="Line 31"/>
            <p:cNvSpPr>
              <a:spLocks noChangeShapeType="1"/>
            </p:cNvSpPr>
            <p:nvPr/>
          </p:nvSpPr>
          <p:spPr bwMode="auto">
            <a:xfrm flipH="1">
              <a:off x="3587" y="4066"/>
              <a:ext cx="33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9" name="Line 32"/>
            <p:cNvSpPr>
              <a:spLocks noChangeShapeType="1"/>
            </p:cNvSpPr>
            <p:nvPr/>
          </p:nvSpPr>
          <p:spPr bwMode="auto">
            <a:xfrm>
              <a:off x="3587" y="3614"/>
              <a:ext cx="0" cy="678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0" name="Line 33"/>
            <p:cNvSpPr>
              <a:spLocks noChangeShapeType="1"/>
            </p:cNvSpPr>
            <p:nvPr/>
          </p:nvSpPr>
          <p:spPr bwMode="auto">
            <a:xfrm>
              <a:off x="3474" y="4292"/>
              <a:ext cx="225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401" name="Group 40"/>
            <p:cNvGrpSpPr>
              <a:grpSpLocks/>
            </p:cNvGrpSpPr>
            <p:nvPr/>
          </p:nvGrpSpPr>
          <p:grpSpPr bwMode="auto">
            <a:xfrm>
              <a:off x="2653" y="3255"/>
              <a:ext cx="363" cy="130"/>
              <a:chOff x="3957" y="13608"/>
              <a:chExt cx="1080" cy="312"/>
            </a:xfrm>
          </p:grpSpPr>
          <p:sp>
            <p:nvSpPr>
              <p:cNvPr id="58417" name="Line 41"/>
              <p:cNvSpPr>
                <a:spLocks noChangeShapeType="1"/>
              </p:cNvSpPr>
              <p:nvPr/>
            </p:nvSpPr>
            <p:spPr bwMode="auto">
              <a:xfrm>
                <a:off x="3957" y="13920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8" name="Line 42"/>
              <p:cNvSpPr>
                <a:spLocks noChangeShapeType="1"/>
              </p:cNvSpPr>
              <p:nvPr/>
            </p:nvSpPr>
            <p:spPr bwMode="auto">
              <a:xfrm>
                <a:off x="4677" y="13920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9" name="Line 43"/>
              <p:cNvSpPr>
                <a:spLocks noChangeShapeType="1"/>
              </p:cNvSpPr>
              <p:nvPr/>
            </p:nvSpPr>
            <p:spPr bwMode="auto">
              <a:xfrm>
                <a:off x="4317" y="13608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0" name="Line 44"/>
              <p:cNvSpPr>
                <a:spLocks noChangeShapeType="1"/>
              </p:cNvSpPr>
              <p:nvPr/>
            </p:nvSpPr>
            <p:spPr bwMode="auto">
              <a:xfrm>
                <a:off x="4677" y="13608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21" name="Line 45"/>
              <p:cNvSpPr>
                <a:spLocks noChangeShapeType="1"/>
              </p:cNvSpPr>
              <p:nvPr/>
            </p:nvSpPr>
            <p:spPr bwMode="auto">
              <a:xfrm>
                <a:off x="4317" y="13608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402" name="Group 46"/>
            <p:cNvGrpSpPr>
              <a:grpSpLocks/>
            </p:cNvGrpSpPr>
            <p:nvPr/>
          </p:nvGrpSpPr>
          <p:grpSpPr bwMode="auto">
            <a:xfrm>
              <a:off x="2666" y="2418"/>
              <a:ext cx="305" cy="108"/>
              <a:chOff x="5217" y="13296"/>
              <a:chExt cx="1080" cy="624"/>
            </a:xfrm>
          </p:grpSpPr>
          <p:sp>
            <p:nvSpPr>
              <p:cNvPr id="58412" name="Line 47"/>
              <p:cNvSpPr>
                <a:spLocks noChangeShapeType="1"/>
              </p:cNvSpPr>
              <p:nvPr/>
            </p:nvSpPr>
            <p:spPr bwMode="auto">
              <a:xfrm>
                <a:off x="5937" y="13296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3" name="Line 48"/>
              <p:cNvSpPr>
                <a:spLocks noChangeShapeType="1"/>
              </p:cNvSpPr>
              <p:nvPr/>
            </p:nvSpPr>
            <p:spPr bwMode="auto">
              <a:xfrm>
                <a:off x="5577" y="13920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4" name="Line 49"/>
              <p:cNvSpPr>
                <a:spLocks noChangeShapeType="1"/>
              </p:cNvSpPr>
              <p:nvPr/>
            </p:nvSpPr>
            <p:spPr bwMode="auto">
              <a:xfrm>
                <a:off x="5937" y="1329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5" name="Line 50"/>
              <p:cNvSpPr>
                <a:spLocks noChangeShapeType="1"/>
              </p:cNvSpPr>
              <p:nvPr/>
            </p:nvSpPr>
            <p:spPr bwMode="auto">
              <a:xfrm>
                <a:off x="5577" y="1329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16" name="Line 51"/>
              <p:cNvSpPr>
                <a:spLocks noChangeShapeType="1"/>
              </p:cNvSpPr>
              <p:nvPr/>
            </p:nvSpPr>
            <p:spPr bwMode="auto">
              <a:xfrm>
                <a:off x="5217" y="13296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03" name="Text Box 53"/>
            <p:cNvSpPr txBox="1">
              <a:spLocks noChangeArrowheads="1"/>
            </p:cNvSpPr>
            <p:nvPr/>
          </p:nvSpPr>
          <p:spPr bwMode="auto">
            <a:xfrm>
              <a:off x="4022" y="1275"/>
              <a:ext cx="7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ADC0809</a:t>
              </a:r>
              <a:endParaRPr kumimoji="0" lang="en-US" altLang="zh-CN" sz="1800" b="1" baseline="-18000">
                <a:latin typeface="Tahoma" pitchFamily="34" charset="0"/>
              </a:endParaRPr>
            </a:p>
          </p:txBody>
        </p:sp>
        <p:sp>
          <p:nvSpPr>
            <p:cNvPr id="58404" name="Line 54"/>
            <p:cNvSpPr>
              <a:spLocks noChangeShapeType="1"/>
            </p:cNvSpPr>
            <p:nvPr/>
          </p:nvSpPr>
          <p:spPr bwMode="auto">
            <a:xfrm>
              <a:off x="324" y="3027"/>
              <a:ext cx="28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5" name="Line 55"/>
            <p:cNvSpPr>
              <a:spLocks noChangeShapeType="1"/>
            </p:cNvSpPr>
            <p:nvPr/>
          </p:nvSpPr>
          <p:spPr bwMode="auto">
            <a:xfrm>
              <a:off x="295" y="3401"/>
              <a:ext cx="33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6" name="Rectangle 59"/>
            <p:cNvSpPr>
              <a:spLocks noChangeArrowheads="1"/>
            </p:cNvSpPr>
            <p:nvPr/>
          </p:nvSpPr>
          <p:spPr bwMode="auto">
            <a:xfrm>
              <a:off x="2018" y="2750"/>
              <a:ext cx="562" cy="998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zh-CN" altLang="en-US" sz="1000" b="1"/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endParaRPr kumimoji="0" lang="en-US" altLang="zh-CN" sz="2000" b="1"/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endParaRPr kumimoji="0" lang="zh-CN" altLang="en-US" sz="2000" b="1"/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endParaRPr kumimoji="0" lang="zh-CN" altLang="en-US" sz="2000" b="1"/>
            </a:p>
          </p:txBody>
        </p:sp>
        <p:sp>
          <p:nvSpPr>
            <p:cNvPr id="58407" name="Text Box 65"/>
            <p:cNvSpPr txBox="1">
              <a:spLocks noChangeArrowheads="1"/>
            </p:cNvSpPr>
            <p:nvPr/>
          </p:nvSpPr>
          <p:spPr bwMode="auto">
            <a:xfrm>
              <a:off x="1882" y="3922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800" b="1"/>
                <a:t>数字</a:t>
              </a:r>
              <a:r>
                <a:rPr lang="en-US" altLang="zh-CN" sz="1800" b="1"/>
                <a:t>I/O</a:t>
              </a:r>
              <a:r>
                <a:rPr lang="zh-CN" altLang="en-US" sz="1800" b="1"/>
                <a:t>接口</a:t>
              </a:r>
            </a:p>
          </p:txBody>
        </p:sp>
        <p:sp>
          <p:nvSpPr>
            <p:cNvPr id="58408" name="Text Box 67"/>
            <p:cNvSpPr txBox="1">
              <a:spLocks noChangeArrowheads="1"/>
            </p:cNvSpPr>
            <p:nvPr/>
          </p:nvSpPr>
          <p:spPr bwMode="auto">
            <a:xfrm>
              <a:off x="2091" y="3067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800" b="1"/>
                <a:t>输出接口</a:t>
              </a:r>
            </a:p>
          </p:txBody>
        </p:sp>
        <p:sp>
          <p:nvSpPr>
            <p:cNvPr id="58409" name="AutoShape 72"/>
            <p:cNvSpPr>
              <a:spLocks noChangeArrowheads="1"/>
            </p:cNvSpPr>
            <p:nvPr/>
          </p:nvSpPr>
          <p:spPr bwMode="auto">
            <a:xfrm>
              <a:off x="1728" y="3158"/>
              <a:ext cx="285" cy="226"/>
            </a:xfrm>
            <a:prstGeom prst="rightArrow">
              <a:avLst>
                <a:gd name="adj1" fmla="val 50000"/>
                <a:gd name="adj2" fmla="val 31527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8410" name="Text Box 74"/>
            <p:cNvSpPr txBox="1">
              <a:spLocks noChangeArrowheads="1"/>
            </p:cNvSpPr>
            <p:nvPr/>
          </p:nvSpPr>
          <p:spPr bwMode="auto">
            <a:xfrm>
              <a:off x="267" y="3018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 b="1"/>
                <a:t>IOR</a:t>
              </a:r>
              <a:endParaRPr kumimoji="0" lang="zh-CN" altLang="en-US" sz="1800" b="1"/>
            </a:p>
          </p:txBody>
        </p:sp>
        <p:sp>
          <p:nvSpPr>
            <p:cNvPr id="58411" name="Text Box 75"/>
            <p:cNvSpPr txBox="1">
              <a:spLocks noChangeArrowheads="1"/>
            </p:cNvSpPr>
            <p:nvPr/>
          </p:nvSpPr>
          <p:spPr bwMode="auto">
            <a:xfrm>
              <a:off x="249" y="3430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en-US" altLang="zh-CN" sz="1800" b="1"/>
                <a:t>IOW</a:t>
              </a:r>
              <a:endParaRPr lang="zh-CN" altLang="en-US" sz="1800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EB13192-20F0-4ADF-BAC5-BE61D51F8898}" type="slidenum">
              <a:rPr lang="zh-CN" altLang="en-US" sz="1400" smtClean="0"/>
              <a:pPr/>
              <a:t>45</a:t>
            </a:fld>
            <a:endParaRPr lang="en-US" altLang="zh-CN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ADC0809</a:t>
            </a:r>
            <a:r>
              <a:rPr lang="zh-CN" altLang="en-US"/>
              <a:t>与系统的连接例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395288" y="1844675"/>
            <a:ext cx="8274050" cy="5040313"/>
            <a:chOff x="249" y="1162"/>
            <a:chExt cx="5212" cy="3175"/>
          </a:xfrm>
        </p:grpSpPr>
        <p:sp>
          <p:nvSpPr>
            <p:cNvPr id="59398" name="AutoShape 4"/>
            <p:cNvSpPr>
              <a:spLocks noChangeArrowheads="1"/>
            </p:cNvSpPr>
            <p:nvPr/>
          </p:nvSpPr>
          <p:spPr bwMode="auto">
            <a:xfrm>
              <a:off x="1260" y="1544"/>
              <a:ext cx="2721" cy="217"/>
            </a:xfrm>
            <a:prstGeom prst="leftArrow">
              <a:avLst>
                <a:gd name="adj1" fmla="val 56620"/>
                <a:gd name="adj2" fmla="val 109718"/>
              </a:avLst>
            </a:prstGeom>
            <a:solidFill>
              <a:schemeClr val="accent1"/>
            </a:solidFill>
            <a:ln w="12700" algn="ctr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399" name="Text Box 5"/>
            <p:cNvSpPr txBox="1">
              <a:spLocks noChangeArrowheads="1"/>
            </p:cNvSpPr>
            <p:nvPr/>
          </p:nvSpPr>
          <p:spPr bwMode="auto">
            <a:xfrm>
              <a:off x="2708" y="1783"/>
              <a:ext cx="2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D</a:t>
              </a:r>
              <a:r>
                <a:rPr kumimoji="0" lang="en-US" altLang="zh-CN" sz="1800" b="1" baseline="-18000">
                  <a:latin typeface="Tahoma" pitchFamily="34" charset="0"/>
                </a:rPr>
                <a:t>0</a:t>
              </a:r>
            </a:p>
          </p:txBody>
        </p:sp>
        <p:sp>
          <p:nvSpPr>
            <p:cNvPr id="59400" name="Text Box 6"/>
            <p:cNvSpPr txBox="1">
              <a:spLocks noChangeArrowheads="1"/>
            </p:cNvSpPr>
            <p:nvPr/>
          </p:nvSpPr>
          <p:spPr bwMode="auto">
            <a:xfrm>
              <a:off x="5140" y="1505"/>
              <a:ext cx="30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IN0</a:t>
              </a:r>
            </a:p>
          </p:txBody>
        </p:sp>
        <p:sp>
          <p:nvSpPr>
            <p:cNvPr id="59401" name="Line 7"/>
            <p:cNvSpPr>
              <a:spLocks noChangeShapeType="1"/>
            </p:cNvSpPr>
            <p:nvPr/>
          </p:nvSpPr>
          <p:spPr bwMode="auto">
            <a:xfrm flipV="1">
              <a:off x="3459" y="2247"/>
              <a:ext cx="544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2" name="Text Box 8"/>
            <p:cNvSpPr txBox="1">
              <a:spLocks noChangeArrowheads="1"/>
            </p:cNvSpPr>
            <p:nvPr/>
          </p:nvSpPr>
          <p:spPr bwMode="auto">
            <a:xfrm>
              <a:off x="249" y="2561"/>
              <a:ext cx="652" cy="1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A</a:t>
              </a:r>
              <a:r>
                <a:rPr kumimoji="0" lang="en-US" altLang="zh-CN" sz="1800" b="1" baseline="-18000">
                  <a:latin typeface="Tahoma" pitchFamily="34" charset="0"/>
                </a:rPr>
                <a:t>15</a:t>
              </a:r>
              <a:r>
                <a:rPr kumimoji="0" lang="en-US" altLang="zh-CN" sz="1800" b="1">
                  <a:latin typeface="Tahoma" pitchFamily="34" charset="0"/>
                </a:rPr>
                <a:t>--A</a:t>
              </a:r>
              <a:r>
                <a:rPr kumimoji="0" lang="en-US" altLang="zh-CN" sz="1800" b="1" baseline="-18000">
                  <a:latin typeface="Tahoma" pitchFamily="34" charset="0"/>
                </a:rPr>
                <a:t>0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endParaRPr kumimoji="0" lang="en-US" altLang="zh-CN" sz="1800" b="1">
                <a:latin typeface="Tahoma" pitchFamily="34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     IOR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endParaRPr kumimoji="0" lang="en-US" altLang="zh-CN" sz="1800" b="1">
                <a:latin typeface="Tahoma" pitchFamily="34" charset="0"/>
              </a:endParaRPr>
            </a:p>
            <a:p>
              <a:pPr algn="just" eaLnBrk="1" hangingPunct="1">
                <a:spcBef>
                  <a:spcPct val="5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    IOW</a:t>
              </a:r>
            </a:p>
          </p:txBody>
        </p:sp>
        <p:sp>
          <p:nvSpPr>
            <p:cNvPr id="59403" name="Rectangle 9"/>
            <p:cNvSpPr>
              <a:spLocks noChangeArrowheads="1"/>
            </p:cNvSpPr>
            <p:nvPr/>
          </p:nvSpPr>
          <p:spPr bwMode="auto">
            <a:xfrm>
              <a:off x="3974" y="1389"/>
              <a:ext cx="870" cy="2892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404" name="Line 10"/>
            <p:cNvSpPr>
              <a:spLocks noChangeShapeType="1"/>
            </p:cNvSpPr>
            <p:nvPr/>
          </p:nvSpPr>
          <p:spPr bwMode="auto">
            <a:xfrm>
              <a:off x="865" y="3102"/>
              <a:ext cx="435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5" name="Text Box 11"/>
            <p:cNvSpPr txBox="1">
              <a:spLocks noChangeArrowheads="1"/>
            </p:cNvSpPr>
            <p:nvPr/>
          </p:nvSpPr>
          <p:spPr bwMode="auto">
            <a:xfrm>
              <a:off x="699" y="1513"/>
              <a:ext cx="61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D</a:t>
              </a:r>
              <a:r>
                <a:rPr kumimoji="0" lang="en-US" altLang="zh-CN" sz="1800" b="1" baseline="-18000">
                  <a:latin typeface="Tahoma" pitchFamily="34" charset="0"/>
                </a:rPr>
                <a:t>7</a:t>
              </a:r>
              <a:r>
                <a:rPr kumimoji="0" lang="en-US" altLang="zh-CN" sz="1800" b="1">
                  <a:latin typeface="Tahoma" pitchFamily="34" charset="0"/>
                </a:rPr>
                <a:t>--D</a:t>
              </a:r>
              <a:r>
                <a:rPr kumimoji="0" lang="en-US" altLang="zh-CN" sz="1800" b="1" baseline="-18000">
                  <a:latin typeface="Tahoma" pitchFamily="34" charset="0"/>
                </a:rPr>
                <a:t>0</a:t>
              </a:r>
            </a:p>
          </p:txBody>
        </p:sp>
        <p:sp>
          <p:nvSpPr>
            <p:cNvPr id="59406" name="Text Box 12"/>
            <p:cNvSpPr txBox="1">
              <a:spLocks noChangeArrowheads="1"/>
            </p:cNvSpPr>
            <p:nvPr/>
          </p:nvSpPr>
          <p:spPr bwMode="auto">
            <a:xfrm>
              <a:off x="4003" y="1513"/>
              <a:ext cx="716" cy="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D</a:t>
              </a:r>
              <a:r>
                <a:rPr kumimoji="0" lang="en-US" altLang="zh-CN" sz="1800" b="1" baseline="-18000">
                  <a:latin typeface="Tahoma" pitchFamily="34" charset="0"/>
                </a:rPr>
                <a:t>7</a:t>
              </a:r>
              <a:r>
                <a:rPr kumimoji="0" lang="en-US" altLang="zh-CN" sz="1800" b="1">
                  <a:latin typeface="Tahoma" pitchFamily="34" charset="0"/>
                </a:rPr>
                <a:t>-D</a:t>
              </a:r>
              <a:r>
                <a:rPr kumimoji="0" lang="en-US" altLang="zh-CN" sz="1800" b="1" baseline="-18000">
                  <a:latin typeface="Tahoma" pitchFamily="34" charset="0"/>
                </a:rPr>
                <a:t>0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en-US" altLang="zh-CN" sz="1800" b="1">
                <a:latin typeface="Tahoma" pitchFamily="34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en-US" altLang="zh-CN" sz="1800" b="1">
                <a:latin typeface="Tahoma" pitchFamily="34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EOC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en-US" altLang="zh-CN" sz="1800" b="1">
                <a:latin typeface="Tahoma" pitchFamily="34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OE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en-US" altLang="zh-CN" sz="1800" b="1">
                <a:latin typeface="Tahoma" pitchFamily="34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Arial" charset="0"/>
                </a:rPr>
                <a:t>START</a:t>
              </a:r>
              <a:endParaRPr kumimoji="0" lang="en-US" altLang="zh-CN" sz="1800" b="1">
                <a:latin typeface="Tahoma" pitchFamily="34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en-US" altLang="zh-CN" sz="1800" b="1">
                <a:latin typeface="Tahoma" pitchFamily="34" charset="0"/>
              </a:endParaRPr>
            </a:p>
            <a:p>
              <a:pPr algn="just" eaLnBrk="1" hangingPunct="1"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ALE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ADDC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ADDB</a:t>
              </a:r>
            </a:p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ADDA</a:t>
              </a:r>
            </a:p>
          </p:txBody>
        </p:sp>
        <p:sp>
          <p:nvSpPr>
            <p:cNvPr id="59407" name="AutoShape 13"/>
            <p:cNvSpPr>
              <a:spLocks noChangeArrowheads="1"/>
            </p:cNvSpPr>
            <p:nvPr/>
          </p:nvSpPr>
          <p:spPr bwMode="auto">
            <a:xfrm>
              <a:off x="865" y="2579"/>
              <a:ext cx="435" cy="226"/>
            </a:xfrm>
            <a:prstGeom prst="rightArrow">
              <a:avLst>
                <a:gd name="adj1" fmla="val 50000"/>
                <a:gd name="adj2" fmla="val 48119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9408" name="Group 14"/>
            <p:cNvGrpSpPr>
              <a:grpSpLocks/>
            </p:cNvGrpSpPr>
            <p:nvPr/>
          </p:nvGrpSpPr>
          <p:grpSpPr bwMode="auto">
            <a:xfrm>
              <a:off x="3235" y="2101"/>
              <a:ext cx="228" cy="297"/>
              <a:chOff x="6670" y="9459"/>
              <a:chExt cx="345" cy="409"/>
            </a:xfrm>
          </p:grpSpPr>
          <p:sp>
            <p:nvSpPr>
              <p:cNvPr id="59450" name="Oval 15"/>
              <p:cNvSpPr>
                <a:spLocks noChangeArrowheads="1"/>
              </p:cNvSpPr>
              <p:nvPr/>
            </p:nvSpPr>
            <p:spPr bwMode="auto">
              <a:xfrm rot="10800000">
                <a:off x="6769" y="9780"/>
                <a:ext cx="99" cy="88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451" name="AutoShape 16"/>
              <p:cNvSpPr>
                <a:spLocks noChangeArrowheads="1"/>
              </p:cNvSpPr>
              <p:nvPr/>
            </p:nvSpPr>
            <p:spPr bwMode="auto">
              <a:xfrm rot="-5400000">
                <a:off x="6639" y="9490"/>
                <a:ext cx="408" cy="345"/>
              </a:xfrm>
              <a:prstGeom prst="triangle">
                <a:avLst>
                  <a:gd name="adj" fmla="val 50000"/>
                </a:avLst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9409" name="Line 17"/>
            <p:cNvSpPr>
              <a:spLocks noChangeShapeType="1"/>
            </p:cNvSpPr>
            <p:nvPr/>
          </p:nvSpPr>
          <p:spPr bwMode="auto">
            <a:xfrm>
              <a:off x="865" y="3557"/>
              <a:ext cx="435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 flipH="1">
              <a:off x="4844" y="1705"/>
              <a:ext cx="543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 flipH="1" flipV="1">
              <a:off x="3015" y="2247"/>
              <a:ext cx="21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2" name="Line 20"/>
            <p:cNvSpPr>
              <a:spLocks noChangeShapeType="1"/>
            </p:cNvSpPr>
            <p:nvPr/>
          </p:nvSpPr>
          <p:spPr bwMode="auto">
            <a:xfrm flipV="1">
              <a:off x="2999" y="1722"/>
              <a:ext cx="0" cy="522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3" name="Rectangle 21"/>
            <p:cNvSpPr>
              <a:spLocks noChangeArrowheads="1"/>
            </p:cNvSpPr>
            <p:nvPr/>
          </p:nvSpPr>
          <p:spPr bwMode="auto">
            <a:xfrm>
              <a:off x="1300" y="2300"/>
              <a:ext cx="543" cy="1583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zh-CN" altLang="en-US" sz="1000" b="1"/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000" b="1"/>
                <a:t>译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zh-CN" altLang="en-US" sz="2000" b="1"/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000" b="1"/>
                <a:t>码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Char char="n"/>
              </a:pPr>
              <a:endParaRPr kumimoji="0" lang="zh-CN" altLang="en-US" sz="2000" b="1"/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000" b="1"/>
                <a:t>器</a:t>
              </a:r>
              <a:endParaRPr kumimoji="0" lang="zh-CN" altLang="en-US" sz="2000" b="1">
                <a:latin typeface="Arial" charset="0"/>
              </a:endParaRPr>
            </a:p>
          </p:txBody>
        </p:sp>
        <p:sp>
          <p:nvSpPr>
            <p:cNvPr id="59414" name="Line 22"/>
            <p:cNvSpPr>
              <a:spLocks noChangeShapeType="1"/>
            </p:cNvSpPr>
            <p:nvPr/>
          </p:nvSpPr>
          <p:spPr bwMode="auto">
            <a:xfrm>
              <a:off x="1837" y="2568"/>
              <a:ext cx="1500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5" name="Line 23"/>
            <p:cNvSpPr>
              <a:spLocks noChangeShapeType="1"/>
            </p:cNvSpPr>
            <p:nvPr/>
          </p:nvSpPr>
          <p:spPr bwMode="auto">
            <a:xfrm flipH="1">
              <a:off x="3341" y="2377"/>
              <a:ext cx="0" cy="179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6" name="Line 24"/>
            <p:cNvSpPr>
              <a:spLocks noChangeShapeType="1"/>
            </p:cNvSpPr>
            <p:nvPr/>
          </p:nvSpPr>
          <p:spPr bwMode="auto">
            <a:xfrm flipH="1">
              <a:off x="3539" y="2686"/>
              <a:ext cx="435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7" name="Line 25"/>
            <p:cNvSpPr>
              <a:spLocks noChangeShapeType="1"/>
            </p:cNvSpPr>
            <p:nvPr/>
          </p:nvSpPr>
          <p:spPr bwMode="auto">
            <a:xfrm flipV="1">
              <a:off x="2675" y="2827"/>
              <a:ext cx="860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8" name="Line 26"/>
            <p:cNvSpPr>
              <a:spLocks noChangeShapeType="1"/>
            </p:cNvSpPr>
            <p:nvPr/>
          </p:nvSpPr>
          <p:spPr bwMode="auto">
            <a:xfrm flipH="1" flipV="1">
              <a:off x="3524" y="2686"/>
              <a:ext cx="0" cy="131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9" name="Line 27"/>
            <p:cNvSpPr>
              <a:spLocks noChangeShapeType="1"/>
            </p:cNvSpPr>
            <p:nvPr/>
          </p:nvSpPr>
          <p:spPr bwMode="auto">
            <a:xfrm>
              <a:off x="3323" y="3090"/>
              <a:ext cx="659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0" name="Line 28"/>
            <p:cNvSpPr>
              <a:spLocks noChangeShapeType="1"/>
            </p:cNvSpPr>
            <p:nvPr/>
          </p:nvSpPr>
          <p:spPr bwMode="auto">
            <a:xfrm>
              <a:off x="2683" y="3485"/>
              <a:ext cx="129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421" name="Group 34"/>
            <p:cNvGrpSpPr>
              <a:grpSpLocks/>
            </p:cNvGrpSpPr>
            <p:nvPr/>
          </p:nvGrpSpPr>
          <p:grpSpPr bwMode="auto">
            <a:xfrm>
              <a:off x="2704" y="3279"/>
              <a:ext cx="348" cy="105"/>
              <a:chOff x="3957" y="13608"/>
              <a:chExt cx="1080" cy="312"/>
            </a:xfrm>
          </p:grpSpPr>
          <p:sp>
            <p:nvSpPr>
              <p:cNvPr id="59445" name="Line 35"/>
              <p:cNvSpPr>
                <a:spLocks noChangeShapeType="1"/>
              </p:cNvSpPr>
              <p:nvPr/>
            </p:nvSpPr>
            <p:spPr bwMode="auto">
              <a:xfrm>
                <a:off x="3957" y="13920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6" name="Line 36"/>
              <p:cNvSpPr>
                <a:spLocks noChangeShapeType="1"/>
              </p:cNvSpPr>
              <p:nvPr/>
            </p:nvSpPr>
            <p:spPr bwMode="auto">
              <a:xfrm>
                <a:off x="4677" y="13920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7" name="Line 37"/>
              <p:cNvSpPr>
                <a:spLocks noChangeShapeType="1"/>
              </p:cNvSpPr>
              <p:nvPr/>
            </p:nvSpPr>
            <p:spPr bwMode="auto">
              <a:xfrm>
                <a:off x="4317" y="13608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8" name="Line 38"/>
              <p:cNvSpPr>
                <a:spLocks noChangeShapeType="1"/>
              </p:cNvSpPr>
              <p:nvPr/>
            </p:nvSpPr>
            <p:spPr bwMode="auto">
              <a:xfrm>
                <a:off x="4677" y="13608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9" name="Line 39"/>
              <p:cNvSpPr>
                <a:spLocks noChangeShapeType="1"/>
              </p:cNvSpPr>
              <p:nvPr/>
            </p:nvSpPr>
            <p:spPr bwMode="auto">
              <a:xfrm>
                <a:off x="4317" y="13608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422" name="Group 40"/>
            <p:cNvGrpSpPr>
              <a:grpSpLocks/>
            </p:cNvGrpSpPr>
            <p:nvPr/>
          </p:nvGrpSpPr>
          <p:grpSpPr bwMode="auto">
            <a:xfrm>
              <a:off x="2701" y="2887"/>
              <a:ext cx="351" cy="131"/>
              <a:chOff x="3957" y="13608"/>
              <a:chExt cx="1080" cy="312"/>
            </a:xfrm>
          </p:grpSpPr>
          <p:sp>
            <p:nvSpPr>
              <p:cNvPr id="59440" name="Line 41"/>
              <p:cNvSpPr>
                <a:spLocks noChangeShapeType="1"/>
              </p:cNvSpPr>
              <p:nvPr/>
            </p:nvSpPr>
            <p:spPr bwMode="auto">
              <a:xfrm>
                <a:off x="3957" y="13920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1" name="Line 42"/>
              <p:cNvSpPr>
                <a:spLocks noChangeShapeType="1"/>
              </p:cNvSpPr>
              <p:nvPr/>
            </p:nvSpPr>
            <p:spPr bwMode="auto">
              <a:xfrm>
                <a:off x="4677" y="13920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2" name="Line 43"/>
              <p:cNvSpPr>
                <a:spLocks noChangeShapeType="1"/>
              </p:cNvSpPr>
              <p:nvPr/>
            </p:nvSpPr>
            <p:spPr bwMode="auto">
              <a:xfrm>
                <a:off x="4317" y="13608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3" name="Line 44"/>
              <p:cNvSpPr>
                <a:spLocks noChangeShapeType="1"/>
              </p:cNvSpPr>
              <p:nvPr/>
            </p:nvSpPr>
            <p:spPr bwMode="auto">
              <a:xfrm>
                <a:off x="4677" y="13608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44" name="Line 45"/>
              <p:cNvSpPr>
                <a:spLocks noChangeShapeType="1"/>
              </p:cNvSpPr>
              <p:nvPr/>
            </p:nvSpPr>
            <p:spPr bwMode="auto">
              <a:xfrm>
                <a:off x="4317" y="13608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423" name="Group 46"/>
            <p:cNvGrpSpPr>
              <a:grpSpLocks/>
            </p:cNvGrpSpPr>
            <p:nvPr/>
          </p:nvGrpSpPr>
          <p:grpSpPr bwMode="auto">
            <a:xfrm>
              <a:off x="2757" y="2387"/>
              <a:ext cx="295" cy="107"/>
              <a:chOff x="5217" y="13296"/>
              <a:chExt cx="1080" cy="624"/>
            </a:xfrm>
          </p:grpSpPr>
          <p:sp>
            <p:nvSpPr>
              <p:cNvPr id="59435" name="Line 47"/>
              <p:cNvSpPr>
                <a:spLocks noChangeShapeType="1"/>
              </p:cNvSpPr>
              <p:nvPr/>
            </p:nvSpPr>
            <p:spPr bwMode="auto">
              <a:xfrm>
                <a:off x="5937" y="13296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36" name="Line 48"/>
              <p:cNvSpPr>
                <a:spLocks noChangeShapeType="1"/>
              </p:cNvSpPr>
              <p:nvPr/>
            </p:nvSpPr>
            <p:spPr bwMode="auto">
              <a:xfrm>
                <a:off x="5577" y="13920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37" name="Line 49"/>
              <p:cNvSpPr>
                <a:spLocks noChangeShapeType="1"/>
              </p:cNvSpPr>
              <p:nvPr/>
            </p:nvSpPr>
            <p:spPr bwMode="auto">
              <a:xfrm>
                <a:off x="5937" y="1329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38" name="Line 50"/>
              <p:cNvSpPr>
                <a:spLocks noChangeShapeType="1"/>
              </p:cNvSpPr>
              <p:nvPr/>
            </p:nvSpPr>
            <p:spPr bwMode="auto">
              <a:xfrm>
                <a:off x="5577" y="1329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39" name="Line 51"/>
              <p:cNvSpPr>
                <a:spLocks noChangeShapeType="1"/>
              </p:cNvSpPr>
              <p:nvPr/>
            </p:nvSpPr>
            <p:spPr bwMode="auto">
              <a:xfrm>
                <a:off x="5217" y="13296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24" name="Line 52"/>
            <p:cNvSpPr>
              <a:spLocks noChangeShapeType="1"/>
            </p:cNvSpPr>
            <p:nvPr/>
          </p:nvSpPr>
          <p:spPr bwMode="auto">
            <a:xfrm>
              <a:off x="3323" y="3090"/>
              <a:ext cx="0" cy="391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9425" name="Text Box 53"/>
            <p:cNvSpPr txBox="1">
              <a:spLocks noChangeArrowheads="1"/>
            </p:cNvSpPr>
            <p:nvPr/>
          </p:nvSpPr>
          <p:spPr bwMode="auto">
            <a:xfrm>
              <a:off x="4014" y="1162"/>
              <a:ext cx="74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ADC0809</a:t>
              </a:r>
              <a:endParaRPr kumimoji="0" lang="en-US" altLang="zh-CN" sz="1800" b="1" baseline="-18000">
                <a:latin typeface="Tahoma" pitchFamily="34" charset="0"/>
              </a:endParaRPr>
            </a:p>
          </p:txBody>
        </p:sp>
        <p:sp>
          <p:nvSpPr>
            <p:cNvPr id="59426" name="Line 54"/>
            <p:cNvSpPr>
              <a:spLocks noChangeShapeType="1"/>
            </p:cNvSpPr>
            <p:nvPr/>
          </p:nvSpPr>
          <p:spPr bwMode="auto">
            <a:xfrm>
              <a:off x="509" y="3003"/>
              <a:ext cx="279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7" name="Line 55"/>
            <p:cNvSpPr>
              <a:spLocks noChangeShapeType="1"/>
            </p:cNvSpPr>
            <p:nvPr/>
          </p:nvSpPr>
          <p:spPr bwMode="auto">
            <a:xfrm>
              <a:off x="472" y="3459"/>
              <a:ext cx="325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8" name="Rectangle 58"/>
            <p:cNvSpPr>
              <a:spLocks noChangeArrowheads="1"/>
            </p:cNvSpPr>
            <p:nvPr/>
          </p:nvSpPr>
          <p:spPr bwMode="auto">
            <a:xfrm>
              <a:off x="2130" y="2704"/>
              <a:ext cx="544" cy="1270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endParaRPr kumimoji="0" lang="en-US" altLang="zh-CN" sz="2000" b="1"/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/>
                <a:t>I/O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000" b="1"/>
                <a:t>接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000" b="1"/>
                <a:t>口</a:t>
              </a:r>
              <a:endParaRPr kumimoji="0" lang="zh-CN" altLang="en-US" sz="2000" b="1">
                <a:latin typeface="Arial" charset="0"/>
              </a:endParaRPr>
            </a:p>
          </p:txBody>
        </p:sp>
        <p:sp>
          <p:nvSpPr>
            <p:cNvPr id="59429" name="AutoShape 63"/>
            <p:cNvSpPr>
              <a:spLocks noChangeArrowheads="1"/>
            </p:cNvSpPr>
            <p:nvPr/>
          </p:nvSpPr>
          <p:spPr bwMode="auto">
            <a:xfrm>
              <a:off x="1850" y="3361"/>
              <a:ext cx="276" cy="226"/>
            </a:xfrm>
            <a:prstGeom prst="rightArrow">
              <a:avLst>
                <a:gd name="adj1" fmla="val 50000"/>
                <a:gd name="adj2" fmla="val 30531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430" name="AutoShape 64"/>
            <p:cNvSpPr>
              <a:spLocks noChangeArrowheads="1"/>
            </p:cNvSpPr>
            <p:nvPr/>
          </p:nvSpPr>
          <p:spPr bwMode="auto">
            <a:xfrm>
              <a:off x="2687" y="3692"/>
              <a:ext cx="1285" cy="226"/>
            </a:xfrm>
            <a:prstGeom prst="rightArrow">
              <a:avLst>
                <a:gd name="adj1" fmla="val 50000"/>
                <a:gd name="adj2" fmla="val 142146"/>
              </a:avLst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9431" name="Text Box 65"/>
            <p:cNvSpPr txBox="1">
              <a:spLocks noChangeArrowheads="1"/>
            </p:cNvSpPr>
            <p:nvPr/>
          </p:nvSpPr>
          <p:spPr bwMode="auto">
            <a:xfrm>
              <a:off x="1955" y="4106"/>
              <a:ext cx="9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800" b="1"/>
                <a:t>数字</a:t>
              </a:r>
              <a:r>
                <a:rPr lang="en-US" altLang="zh-CN" sz="1800" b="1"/>
                <a:t>I/O</a:t>
              </a:r>
              <a:r>
                <a:rPr lang="zh-CN" altLang="en-US" sz="1800" b="1"/>
                <a:t>接口</a:t>
              </a:r>
            </a:p>
          </p:txBody>
        </p:sp>
        <p:sp>
          <p:nvSpPr>
            <p:cNvPr id="59432" name="Text Box 66"/>
            <p:cNvSpPr txBox="1">
              <a:spLocks noChangeArrowheads="1"/>
            </p:cNvSpPr>
            <p:nvPr/>
          </p:nvSpPr>
          <p:spPr bwMode="auto">
            <a:xfrm>
              <a:off x="5158" y="3066"/>
              <a:ext cx="30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800" b="1">
                  <a:latin typeface="Tahoma" pitchFamily="34" charset="0"/>
                </a:rPr>
                <a:t>IN7</a:t>
              </a:r>
            </a:p>
          </p:txBody>
        </p:sp>
        <p:sp>
          <p:nvSpPr>
            <p:cNvPr id="59433" name="Line 67"/>
            <p:cNvSpPr>
              <a:spLocks noChangeShapeType="1"/>
            </p:cNvSpPr>
            <p:nvPr/>
          </p:nvSpPr>
          <p:spPr bwMode="auto">
            <a:xfrm flipH="1">
              <a:off x="4850" y="3283"/>
              <a:ext cx="543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34" name="Text Box 68"/>
            <p:cNvSpPr txBox="1">
              <a:spLocks noChangeArrowheads="1"/>
            </p:cNvSpPr>
            <p:nvPr/>
          </p:nvSpPr>
          <p:spPr bwMode="auto">
            <a:xfrm>
              <a:off x="5070" y="2153"/>
              <a:ext cx="303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b="1">
                  <a:latin typeface="宋体" pitchFamily="2" charset="-122"/>
                </a:rPr>
                <a:t>┇</a:t>
              </a:r>
            </a:p>
          </p:txBody>
        </p:sp>
      </p:grpSp>
      <p:sp>
        <p:nvSpPr>
          <p:cNvPr id="159815" name="Text Box 71"/>
          <p:cNvSpPr txBox="1">
            <a:spLocks noChangeArrowheads="1"/>
          </p:cNvSpPr>
          <p:nvPr/>
        </p:nvSpPr>
        <p:spPr bwMode="auto">
          <a:xfrm>
            <a:off x="395288" y="1628775"/>
            <a:ext cx="288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多路模拟量输入：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4"/>
          <p:cNvSpPr>
            <a:spLocks noChangeArrowheads="1"/>
          </p:cNvSpPr>
          <p:nvPr/>
        </p:nvSpPr>
        <p:spPr bwMode="auto">
          <a:xfrm>
            <a:off x="7100889" y="5107543"/>
            <a:ext cx="1314446" cy="606425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75FE552-2677-41F3-BF89-A0D616CC7A12}" type="slidenum">
              <a:rPr lang="zh-CN" altLang="en-US" sz="1400" smtClean="0"/>
              <a:pPr/>
              <a:t>46</a:t>
            </a:fld>
            <a:endParaRPr lang="en-US" altLang="zh-CN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数据采集程序流程</a:t>
            </a: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611560" y="2542272"/>
            <a:ext cx="2057400" cy="606425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123950" y="2665576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</a:rPr>
              <a:t> </a:t>
            </a:r>
            <a:r>
              <a:rPr lang="zh-CN" altLang="en-US" sz="2000" b="1" dirty="0"/>
              <a:t>初始化</a:t>
            </a:r>
            <a:r>
              <a:rPr lang="zh-CN" altLang="en-US" sz="2000" b="1" dirty="0">
                <a:solidFill>
                  <a:schemeClr val="bg2"/>
                </a:solidFill>
              </a:rPr>
              <a:t>  </a:t>
            </a:r>
          </a:p>
        </p:txBody>
      </p:sp>
      <p:sp>
        <p:nvSpPr>
          <p:cNvPr id="60422" name="AutoShape 7"/>
          <p:cNvSpPr>
            <a:spLocks noChangeArrowheads="1"/>
          </p:cNvSpPr>
          <p:nvPr/>
        </p:nvSpPr>
        <p:spPr bwMode="auto">
          <a:xfrm>
            <a:off x="609600" y="3415769"/>
            <a:ext cx="20574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3" name="AutoShape 8"/>
          <p:cNvSpPr>
            <a:spLocks noChangeArrowheads="1"/>
          </p:cNvSpPr>
          <p:nvPr/>
        </p:nvSpPr>
        <p:spPr bwMode="auto">
          <a:xfrm>
            <a:off x="609600" y="4384665"/>
            <a:ext cx="20574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4" name="AutoShape 9"/>
          <p:cNvSpPr>
            <a:spLocks noChangeArrowheads="1"/>
          </p:cNvSpPr>
          <p:nvPr/>
        </p:nvSpPr>
        <p:spPr bwMode="auto">
          <a:xfrm>
            <a:off x="609600" y="5334000"/>
            <a:ext cx="20574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5" name="Text Box 6"/>
          <p:cNvSpPr txBox="1">
            <a:spLocks noChangeArrowheads="1"/>
          </p:cNvSpPr>
          <p:nvPr/>
        </p:nvSpPr>
        <p:spPr bwMode="auto">
          <a:xfrm>
            <a:off x="909638" y="3534832"/>
            <a:ext cx="1633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送通道地址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881063" y="4521190"/>
            <a:ext cx="157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送</a:t>
            </a:r>
            <a:r>
              <a:rPr lang="en-US" altLang="zh-CN" sz="2000" b="1"/>
              <a:t>ALE</a:t>
            </a:r>
            <a:r>
              <a:rPr lang="zh-CN" altLang="en-US" sz="2000" b="1"/>
              <a:t>信号</a:t>
            </a: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728663" y="5453063"/>
            <a:ext cx="194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送</a:t>
            </a:r>
            <a:r>
              <a:rPr lang="en-US" altLang="zh-CN" sz="2000" b="1"/>
              <a:t>START</a:t>
            </a:r>
            <a:r>
              <a:rPr lang="zh-CN" altLang="en-US" sz="2000" b="1"/>
              <a:t>信号</a:t>
            </a:r>
          </a:p>
        </p:txBody>
      </p:sp>
      <p:sp>
        <p:nvSpPr>
          <p:cNvPr id="60428" name="AutoShape 12"/>
          <p:cNvSpPr>
            <a:spLocks noChangeArrowheads="1"/>
          </p:cNvSpPr>
          <p:nvPr/>
        </p:nvSpPr>
        <p:spPr bwMode="auto">
          <a:xfrm>
            <a:off x="3657600" y="2286000"/>
            <a:ext cx="21336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29" name="AutoShape 13"/>
          <p:cNvSpPr>
            <a:spLocks noChangeArrowheads="1"/>
          </p:cNvSpPr>
          <p:nvPr/>
        </p:nvSpPr>
        <p:spPr bwMode="auto">
          <a:xfrm>
            <a:off x="3581400" y="5048250"/>
            <a:ext cx="2286000" cy="6858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3910013" y="2422525"/>
            <a:ext cx="1728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读</a:t>
            </a:r>
            <a:r>
              <a:rPr lang="en-US" altLang="zh-CN" sz="2000" b="1"/>
              <a:t>EOC</a:t>
            </a:r>
            <a:r>
              <a:rPr lang="zh-CN" altLang="en-US" sz="2000" b="1"/>
              <a:t>状态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3643313" y="5200650"/>
            <a:ext cx="2176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送允许</a:t>
            </a:r>
            <a:r>
              <a:rPr lang="en-US" altLang="zh-CN" sz="2000" b="1" dirty="0"/>
              <a:t>OE</a:t>
            </a:r>
            <a:r>
              <a:rPr lang="zh-CN" altLang="en-US" sz="2000" b="1" dirty="0"/>
              <a:t>信号</a:t>
            </a:r>
          </a:p>
        </p:txBody>
      </p:sp>
      <p:sp>
        <p:nvSpPr>
          <p:cNvPr id="60432" name="AutoShape 16"/>
          <p:cNvSpPr>
            <a:spLocks noChangeArrowheads="1"/>
          </p:cNvSpPr>
          <p:nvPr/>
        </p:nvSpPr>
        <p:spPr bwMode="auto">
          <a:xfrm>
            <a:off x="3657600" y="3600450"/>
            <a:ext cx="2133600" cy="7620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4157663" y="3794125"/>
            <a:ext cx="1328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EOC=1？</a:t>
            </a:r>
            <a:endParaRPr lang="zh-CN" altLang="en-US" sz="2000" b="1"/>
          </a:p>
        </p:txBody>
      </p:sp>
      <p:sp>
        <p:nvSpPr>
          <p:cNvPr id="60434" name="AutoShape 20"/>
          <p:cNvSpPr>
            <a:spLocks noChangeArrowheads="1"/>
          </p:cNvSpPr>
          <p:nvPr/>
        </p:nvSpPr>
        <p:spPr bwMode="auto">
          <a:xfrm>
            <a:off x="6738938" y="2286000"/>
            <a:ext cx="2024062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35" name="Text Box 21"/>
          <p:cNvSpPr txBox="1">
            <a:spLocks noChangeArrowheads="1"/>
          </p:cNvSpPr>
          <p:nvPr/>
        </p:nvSpPr>
        <p:spPr bwMode="auto">
          <a:xfrm>
            <a:off x="6991350" y="236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读转换结果</a:t>
            </a:r>
          </a:p>
        </p:txBody>
      </p:sp>
      <p:sp>
        <p:nvSpPr>
          <p:cNvPr id="60436" name="AutoShape 22"/>
          <p:cNvSpPr>
            <a:spLocks noChangeArrowheads="1"/>
          </p:cNvSpPr>
          <p:nvPr/>
        </p:nvSpPr>
        <p:spPr bwMode="auto">
          <a:xfrm>
            <a:off x="6629400" y="3600450"/>
            <a:ext cx="2286000" cy="790575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437" name="Text Box 23"/>
          <p:cNvSpPr txBox="1">
            <a:spLocks noChangeArrowheads="1"/>
          </p:cNvSpPr>
          <p:nvPr/>
        </p:nvSpPr>
        <p:spPr bwMode="auto">
          <a:xfrm>
            <a:off x="6981825" y="3776663"/>
            <a:ext cx="1824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采集结束否？</a:t>
            </a:r>
          </a:p>
        </p:txBody>
      </p:sp>
      <p:sp>
        <p:nvSpPr>
          <p:cNvPr id="60438" name="Line 26"/>
          <p:cNvSpPr>
            <a:spLocks noChangeShapeType="1"/>
          </p:cNvSpPr>
          <p:nvPr/>
        </p:nvSpPr>
        <p:spPr bwMode="auto">
          <a:xfrm>
            <a:off x="1676773" y="3155741"/>
            <a:ext cx="0" cy="2809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9" name="Line 27"/>
          <p:cNvSpPr>
            <a:spLocks noChangeShapeType="1"/>
          </p:cNvSpPr>
          <p:nvPr/>
        </p:nvSpPr>
        <p:spPr bwMode="auto">
          <a:xfrm>
            <a:off x="1647933" y="4025369"/>
            <a:ext cx="0" cy="32544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0" name="Line 28"/>
          <p:cNvSpPr>
            <a:spLocks noChangeShapeType="1"/>
          </p:cNvSpPr>
          <p:nvPr/>
        </p:nvSpPr>
        <p:spPr bwMode="auto">
          <a:xfrm>
            <a:off x="1676400" y="4994265"/>
            <a:ext cx="0" cy="30694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1" name="Line 29"/>
          <p:cNvSpPr>
            <a:spLocks noChangeShapeType="1"/>
          </p:cNvSpPr>
          <p:nvPr/>
        </p:nvSpPr>
        <p:spPr bwMode="auto">
          <a:xfrm flipH="1">
            <a:off x="4714875" y="1887538"/>
            <a:ext cx="1588" cy="3921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2" name="Line 30"/>
          <p:cNvSpPr>
            <a:spLocks noChangeShapeType="1"/>
          </p:cNvSpPr>
          <p:nvPr/>
        </p:nvSpPr>
        <p:spPr bwMode="auto">
          <a:xfrm>
            <a:off x="4724400" y="2895600"/>
            <a:ext cx="1905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3" name="Line 31"/>
          <p:cNvSpPr>
            <a:spLocks noChangeShapeType="1"/>
          </p:cNvSpPr>
          <p:nvPr/>
        </p:nvSpPr>
        <p:spPr bwMode="auto">
          <a:xfrm>
            <a:off x="4729163" y="4362450"/>
            <a:ext cx="1905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4" name="Line 33"/>
          <p:cNvSpPr>
            <a:spLocks noChangeShapeType="1"/>
          </p:cNvSpPr>
          <p:nvPr/>
        </p:nvSpPr>
        <p:spPr bwMode="auto">
          <a:xfrm>
            <a:off x="7729538" y="1752600"/>
            <a:ext cx="0" cy="5286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5" name="Line 34"/>
          <p:cNvSpPr>
            <a:spLocks noChangeShapeType="1"/>
          </p:cNvSpPr>
          <p:nvPr/>
        </p:nvSpPr>
        <p:spPr bwMode="auto">
          <a:xfrm>
            <a:off x="7748588" y="2895600"/>
            <a:ext cx="1905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6" name="Line 35"/>
          <p:cNvSpPr>
            <a:spLocks noChangeShapeType="1"/>
          </p:cNvSpPr>
          <p:nvPr/>
        </p:nvSpPr>
        <p:spPr bwMode="auto">
          <a:xfrm flipH="1">
            <a:off x="3276600" y="3990975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7" name="Line 36"/>
          <p:cNvSpPr>
            <a:spLocks noChangeShapeType="1"/>
          </p:cNvSpPr>
          <p:nvPr/>
        </p:nvSpPr>
        <p:spPr bwMode="auto">
          <a:xfrm flipV="1">
            <a:off x="3276600" y="1914525"/>
            <a:ext cx="0" cy="20653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8" name="Line 37"/>
          <p:cNvSpPr>
            <a:spLocks noChangeShapeType="1"/>
          </p:cNvSpPr>
          <p:nvPr/>
        </p:nvSpPr>
        <p:spPr bwMode="auto">
          <a:xfrm>
            <a:off x="3290888" y="1885950"/>
            <a:ext cx="14065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9" name="Text Box 38"/>
          <p:cNvSpPr txBox="1">
            <a:spLocks noChangeArrowheads="1"/>
          </p:cNvSpPr>
          <p:nvPr/>
        </p:nvSpPr>
        <p:spPr bwMode="auto">
          <a:xfrm>
            <a:off x="3276600" y="35242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60450" name="Text Box 39"/>
          <p:cNvSpPr txBox="1">
            <a:spLocks noChangeArrowheads="1"/>
          </p:cNvSpPr>
          <p:nvPr/>
        </p:nvSpPr>
        <p:spPr bwMode="auto">
          <a:xfrm>
            <a:off x="4833938" y="43751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60452" name="Text Box 41"/>
          <p:cNvSpPr txBox="1">
            <a:spLocks noChangeArrowheads="1"/>
          </p:cNvSpPr>
          <p:nvPr/>
        </p:nvSpPr>
        <p:spPr bwMode="auto">
          <a:xfrm>
            <a:off x="7315200" y="5241925"/>
            <a:ext cx="1195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/>
              <a:t>结  束</a:t>
            </a:r>
          </a:p>
        </p:txBody>
      </p:sp>
      <p:sp>
        <p:nvSpPr>
          <p:cNvPr id="60453" name="Line 42"/>
          <p:cNvSpPr>
            <a:spLocks noChangeShapeType="1"/>
          </p:cNvSpPr>
          <p:nvPr/>
        </p:nvSpPr>
        <p:spPr bwMode="auto">
          <a:xfrm>
            <a:off x="7743825" y="4424363"/>
            <a:ext cx="19050" cy="6508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4" name="Text Box 43"/>
          <p:cNvSpPr txBox="1">
            <a:spLocks noChangeArrowheads="1"/>
          </p:cNvSpPr>
          <p:nvPr/>
        </p:nvSpPr>
        <p:spPr bwMode="auto">
          <a:xfrm>
            <a:off x="8001000" y="44386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Y</a:t>
            </a:r>
          </a:p>
        </p:txBody>
      </p:sp>
      <p:sp>
        <p:nvSpPr>
          <p:cNvPr id="60455" name="Line 46"/>
          <p:cNvSpPr>
            <a:spLocks noChangeShapeType="1"/>
          </p:cNvSpPr>
          <p:nvPr/>
        </p:nvSpPr>
        <p:spPr bwMode="auto">
          <a:xfrm flipH="1">
            <a:off x="6310313" y="4010025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6" name="Line 47"/>
          <p:cNvSpPr>
            <a:spLocks noChangeShapeType="1"/>
          </p:cNvSpPr>
          <p:nvPr/>
        </p:nvSpPr>
        <p:spPr bwMode="auto">
          <a:xfrm>
            <a:off x="6310313" y="4038600"/>
            <a:ext cx="0" cy="2438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7" name="Line 48"/>
          <p:cNvSpPr>
            <a:spLocks noChangeShapeType="1"/>
          </p:cNvSpPr>
          <p:nvPr/>
        </p:nvSpPr>
        <p:spPr bwMode="auto">
          <a:xfrm flipH="1">
            <a:off x="395535" y="6477000"/>
            <a:ext cx="591477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8" name="Line 49"/>
          <p:cNvSpPr>
            <a:spLocks noChangeShapeType="1"/>
          </p:cNvSpPr>
          <p:nvPr/>
        </p:nvSpPr>
        <p:spPr bwMode="auto">
          <a:xfrm>
            <a:off x="395535" y="3212976"/>
            <a:ext cx="128086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9" name="Text Box 50"/>
          <p:cNvSpPr txBox="1">
            <a:spLocks noChangeArrowheads="1"/>
          </p:cNvSpPr>
          <p:nvPr/>
        </p:nvSpPr>
        <p:spPr bwMode="auto">
          <a:xfrm>
            <a:off x="1626443" y="4030132"/>
            <a:ext cx="1649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FFFF00"/>
                </a:solidFill>
              </a:rPr>
              <a:t>下一通道地址</a:t>
            </a:r>
          </a:p>
        </p:txBody>
      </p:sp>
      <p:sp>
        <p:nvSpPr>
          <p:cNvPr id="60462" name="Text Box 53"/>
          <p:cNvSpPr txBox="1">
            <a:spLocks noChangeArrowheads="1"/>
          </p:cNvSpPr>
          <p:nvPr/>
        </p:nvSpPr>
        <p:spPr bwMode="auto">
          <a:xfrm>
            <a:off x="6248400" y="36417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60463" name="Line 54"/>
          <p:cNvSpPr>
            <a:spLocks noChangeShapeType="1"/>
          </p:cNvSpPr>
          <p:nvPr/>
        </p:nvSpPr>
        <p:spPr bwMode="auto">
          <a:xfrm>
            <a:off x="1676400" y="5943600"/>
            <a:ext cx="0" cy="228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4" name="Line 55"/>
          <p:cNvSpPr>
            <a:spLocks noChangeShapeType="1"/>
          </p:cNvSpPr>
          <p:nvPr/>
        </p:nvSpPr>
        <p:spPr bwMode="auto">
          <a:xfrm>
            <a:off x="1676400" y="6172200"/>
            <a:ext cx="15938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5" name="Line 56"/>
          <p:cNvSpPr>
            <a:spLocks noChangeShapeType="1"/>
          </p:cNvSpPr>
          <p:nvPr/>
        </p:nvSpPr>
        <p:spPr bwMode="auto">
          <a:xfrm flipV="1">
            <a:off x="3276600" y="3962400"/>
            <a:ext cx="0" cy="2209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6" name="Line 57"/>
          <p:cNvSpPr>
            <a:spLocks noChangeShapeType="1"/>
          </p:cNvSpPr>
          <p:nvPr/>
        </p:nvSpPr>
        <p:spPr bwMode="auto">
          <a:xfrm>
            <a:off x="4724400" y="5715000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7" name="Line 58"/>
          <p:cNvSpPr>
            <a:spLocks noChangeShapeType="1"/>
          </p:cNvSpPr>
          <p:nvPr/>
        </p:nvSpPr>
        <p:spPr bwMode="auto">
          <a:xfrm>
            <a:off x="4724400" y="6096000"/>
            <a:ext cx="13668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8" name="Line 59"/>
          <p:cNvSpPr>
            <a:spLocks noChangeShapeType="1"/>
          </p:cNvSpPr>
          <p:nvPr/>
        </p:nvSpPr>
        <p:spPr bwMode="auto">
          <a:xfrm flipV="1">
            <a:off x="6110288" y="1752600"/>
            <a:ext cx="0" cy="434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69" name="Line 60"/>
          <p:cNvSpPr>
            <a:spLocks noChangeShapeType="1"/>
          </p:cNvSpPr>
          <p:nvPr/>
        </p:nvSpPr>
        <p:spPr bwMode="auto">
          <a:xfrm>
            <a:off x="6129338" y="1752600"/>
            <a:ext cx="15938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 flipV="1">
            <a:off x="382697" y="3212976"/>
            <a:ext cx="0" cy="32035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AutoShape 4">
            <a:extLst>
              <a:ext uri="{FF2B5EF4-FFF2-40B4-BE49-F238E27FC236}">
                <a16:creationId xmlns:a16="http://schemas.microsoft.com/office/drawing/2014/main" id="{122B1A6B-4AF5-45D3-8737-078BABF31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84" y="1574267"/>
            <a:ext cx="1314446" cy="606425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6" name="Text Box 41">
            <a:extLst>
              <a:ext uri="{FF2B5EF4-FFF2-40B4-BE49-F238E27FC236}">
                <a16:creationId xmlns:a16="http://schemas.microsoft.com/office/drawing/2014/main" id="{B8604A4A-08E7-489A-922B-97B375A40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195" y="1708649"/>
            <a:ext cx="1195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/>
              <a:t>开   始</a:t>
            </a:r>
          </a:p>
        </p:txBody>
      </p:sp>
      <p:sp>
        <p:nvSpPr>
          <p:cNvPr id="57" name="Line 27">
            <a:extLst>
              <a:ext uri="{FF2B5EF4-FFF2-40B4-BE49-F238E27FC236}">
                <a16:creationId xmlns:a16="http://schemas.microsoft.com/office/drawing/2014/main" id="{ADC1F17A-26EA-4714-981A-BDDEA2001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199476"/>
            <a:ext cx="0" cy="32544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58867B2-EEBD-458A-85BC-28240E010C2F}" type="slidenum">
              <a:rPr lang="zh-CN" altLang="en-US" sz="1400" smtClean="0"/>
              <a:pPr/>
              <a:t>47</a:t>
            </a:fld>
            <a:endParaRPr lang="en-US" altLang="zh-CN" sz="14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本章小结：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315200" cy="3429000"/>
          </a:xfrm>
        </p:spPr>
        <p:txBody>
          <a:bodyPr/>
          <a:lstStyle/>
          <a:p>
            <a:pPr eaLnBrk="1" hangingPunct="1"/>
            <a:r>
              <a:rPr lang="zh-CN" altLang="en-US" dirty="0"/>
              <a:t>了解模拟量输入输出通道结构及其各主要模块的功能；</a:t>
            </a:r>
            <a:endParaRPr lang="en-US" altLang="zh-CN" dirty="0"/>
          </a:p>
          <a:p>
            <a:pPr eaLnBrk="1" hangingPunct="1"/>
            <a:r>
              <a:rPr lang="zh-CN" altLang="en-US" dirty="0"/>
              <a:t>了解</a:t>
            </a:r>
            <a:r>
              <a:rPr lang="en-US" altLang="zh-CN" dirty="0"/>
              <a:t>D/A</a:t>
            </a:r>
            <a:r>
              <a:rPr lang="zh-CN" altLang="en-US" dirty="0"/>
              <a:t>及</a:t>
            </a:r>
            <a:r>
              <a:rPr lang="en-US" altLang="zh-CN" dirty="0"/>
              <a:t>A/D</a:t>
            </a:r>
            <a:r>
              <a:rPr lang="zh-CN" altLang="en-US" dirty="0"/>
              <a:t>转换的基本原理；</a:t>
            </a:r>
            <a:endParaRPr lang="en-US" altLang="zh-CN" dirty="0"/>
          </a:p>
          <a:p>
            <a:pPr eaLnBrk="1" hangingPunct="1"/>
            <a:r>
              <a:rPr lang="zh-CN" altLang="en-US" dirty="0"/>
              <a:t>了解</a:t>
            </a:r>
            <a:r>
              <a:rPr lang="en-US" altLang="zh-CN" dirty="0"/>
              <a:t>DAC</a:t>
            </a:r>
            <a:r>
              <a:rPr lang="zh-CN" altLang="en-US" dirty="0"/>
              <a:t>和</a:t>
            </a:r>
            <a:r>
              <a:rPr lang="en-US" altLang="zh-CN" dirty="0"/>
              <a:t>ADC</a:t>
            </a:r>
            <a:r>
              <a:rPr lang="zh-CN" altLang="en-US" dirty="0"/>
              <a:t>的主要技术指标；</a:t>
            </a:r>
            <a:endParaRPr lang="en-US" altLang="zh-CN" dirty="0"/>
          </a:p>
          <a:p>
            <a:pPr eaLnBrk="1" hangingPunct="1"/>
            <a:r>
              <a:rPr lang="zh-CN" altLang="en-US" dirty="0"/>
              <a:t>理解</a:t>
            </a:r>
            <a:r>
              <a:rPr lang="en-US" altLang="zh-CN" dirty="0"/>
              <a:t>DAC0832</a:t>
            </a:r>
            <a:r>
              <a:rPr lang="zh-CN" altLang="en-US" dirty="0"/>
              <a:t>的结构、原理及其工作模式；</a:t>
            </a:r>
            <a:endParaRPr lang="en-US" altLang="zh-CN" dirty="0"/>
          </a:p>
          <a:p>
            <a:pPr eaLnBrk="1" hangingPunct="1"/>
            <a:r>
              <a:rPr lang="zh-CN" altLang="en-US" dirty="0"/>
              <a:t>了解利用</a:t>
            </a:r>
            <a:r>
              <a:rPr lang="en-US" altLang="zh-CN" dirty="0"/>
              <a:t>ADC</a:t>
            </a:r>
            <a:r>
              <a:rPr lang="zh-CN" altLang="en-US" dirty="0"/>
              <a:t>芯片实现数据采集的方法。</a:t>
            </a:r>
          </a:p>
        </p:txBody>
      </p:sp>
      <p:sp>
        <p:nvSpPr>
          <p:cNvPr id="63493" name="WordArt 4"/>
          <p:cNvSpPr>
            <a:spLocks noChangeArrowheads="1" noChangeShapeType="1" noTextEdit="1"/>
          </p:cNvSpPr>
          <p:nvPr/>
        </p:nvSpPr>
        <p:spPr bwMode="auto">
          <a:xfrm>
            <a:off x="7524750" y="5949950"/>
            <a:ext cx="1473200" cy="7651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谢谢！</a:t>
            </a:r>
          </a:p>
        </p:txBody>
      </p:sp>
    </p:spTree>
  </p:cSld>
  <p:clrMapOvr>
    <a:masterClrMapping/>
  </p:clrMapOvr>
  <p:transition>
    <p:blinds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 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CE888C-C3D1-4893-9D5D-D3DEFD993644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E74107-10C6-4F61-B901-F6F89D5C57D4}"/>
              </a:ext>
            </a:extLst>
          </p:cNvPr>
          <p:cNvSpPr txBox="1"/>
          <p:nvPr/>
        </p:nvSpPr>
        <p:spPr>
          <a:xfrm>
            <a:off x="1547664" y="1916832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第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章作业</a:t>
            </a:r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14820207"/>
      </p:ext>
    </p:extLst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41AD709B-05D1-4B99-B4FE-02F088A9FB48}" type="slidenum">
              <a:rPr lang="zh-CN" altLang="en-US" sz="1400" smtClean="0"/>
              <a:pPr/>
              <a:t>5</a:t>
            </a:fld>
            <a:endParaRPr lang="en-US" altLang="zh-CN" sz="1400"/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772400" cy="1368425"/>
          </a:xfrm>
        </p:spPr>
        <p:txBody>
          <a:bodyPr/>
          <a:lstStyle/>
          <a:p>
            <a:pPr eaLnBrk="1" hangingPunct="1"/>
            <a:r>
              <a:rPr lang="zh-CN" altLang="en-US" sz="5400" b="0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数</a:t>
            </a:r>
            <a:r>
              <a:rPr lang="en-US" altLang="zh-CN" sz="5400" b="0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/</a:t>
            </a:r>
            <a:r>
              <a:rPr lang="zh-CN" altLang="en-US" sz="5400" b="0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模</a:t>
            </a:r>
            <a:r>
              <a:rPr lang="zh-CN" altLang="en-US" sz="54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54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D/A</a:t>
            </a:r>
            <a:r>
              <a:rPr lang="zh-CN" altLang="en-US" sz="54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5400" b="0" dirty="0">
                <a:solidFill>
                  <a:srgbClr val="FFFF00"/>
                </a:solidFill>
                <a:latin typeface="华文行楷" pitchFamily="2" charset="-122"/>
                <a:ea typeface="华文行楷" pitchFamily="2" charset="-122"/>
              </a:rPr>
              <a:t>转换器</a:t>
            </a:r>
          </a:p>
        </p:txBody>
      </p:sp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69E94F27-B46A-4F5D-A05E-AD2109496878}" type="slidenum">
              <a:rPr lang="zh-CN" altLang="en-US" sz="1400" smtClean="0"/>
              <a:pPr/>
              <a:t>6</a:t>
            </a:fld>
            <a:endParaRPr lang="en-US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814388" y="476250"/>
            <a:ext cx="6278562" cy="914400"/>
          </a:xfrm>
        </p:spPr>
        <p:txBody>
          <a:bodyPr/>
          <a:lstStyle/>
          <a:p>
            <a:pPr eaLnBrk="1" hangingPunct="1"/>
            <a:r>
              <a:rPr lang="zh-CN" altLang="en-US"/>
              <a:t>掌握：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835150"/>
            <a:ext cx="7772400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</a:pPr>
            <a:r>
              <a:rPr lang="en-US" altLang="zh-CN" dirty="0"/>
              <a:t>D/A</a:t>
            </a:r>
            <a:r>
              <a:rPr lang="zh-CN" altLang="en-US" dirty="0"/>
              <a:t>变换器的基本工作原理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</a:pPr>
            <a:r>
              <a:rPr lang="en-US" altLang="zh-CN" dirty="0"/>
              <a:t>D/A</a:t>
            </a:r>
            <a:r>
              <a:rPr lang="zh-CN" altLang="en-US" dirty="0"/>
              <a:t>变换器的主要技术指标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</a:pPr>
            <a:r>
              <a:rPr lang="en-US" altLang="zh-CN" dirty="0"/>
              <a:t>DAC0832</a:t>
            </a:r>
            <a:r>
              <a:rPr lang="zh-CN" altLang="en-US" dirty="0"/>
              <a:t>的三种工作模式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</a:pPr>
            <a:r>
              <a:rPr lang="en-US" altLang="zh-CN" dirty="0"/>
              <a:t>DAC0832</a:t>
            </a:r>
            <a:r>
              <a:rPr lang="zh-CN" altLang="en-US" dirty="0"/>
              <a:t>的应用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EBB0B958-5802-40EA-8619-2F8204290754}" type="slidenum">
              <a:rPr lang="zh-CN" altLang="en-US" sz="1400" smtClean="0"/>
              <a:pPr/>
              <a:t>7</a:t>
            </a:fld>
            <a:endParaRPr lang="en-US" altLang="zh-CN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z="4000"/>
              <a:t>一、</a:t>
            </a:r>
            <a:r>
              <a:rPr lang="en-US" altLang="zh-CN" sz="4000" b="1"/>
              <a:t>D/A</a:t>
            </a:r>
            <a:r>
              <a:rPr lang="zh-CN" altLang="en-US"/>
              <a:t>变换器的工作原理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1773238"/>
            <a:ext cx="7772400" cy="2095500"/>
          </a:xfrm>
        </p:spPr>
        <p:txBody>
          <a:bodyPr/>
          <a:lstStyle/>
          <a:p>
            <a:pPr eaLnBrk="1" hangingPunct="1"/>
            <a:r>
              <a:rPr lang="zh-CN" altLang="en-US"/>
              <a:t>组成：</a:t>
            </a:r>
          </a:p>
          <a:p>
            <a:pPr marL="822325" lvl="1" eaLnBrk="1" hangingPunct="1"/>
            <a:r>
              <a:rPr lang="zh-CN" altLang="en-US"/>
              <a:t>模拟开关</a:t>
            </a:r>
          </a:p>
          <a:p>
            <a:pPr marL="822325"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/>
              <a:t>电阻网络</a:t>
            </a:r>
          </a:p>
          <a:p>
            <a:pPr marL="822325" lvl="1"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/>
              <a:t>运算放大器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900113" y="3608388"/>
            <a:ext cx="6624637" cy="2989262"/>
            <a:chOff x="528" y="2341"/>
            <a:chExt cx="4173" cy="1883"/>
          </a:xfrm>
        </p:grpSpPr>
        <p:sp>
          <p:nvSpPr>
            <p:cNvPr id="23558" name="Text Box 7"/>
            <p:cNvSpPr txBox="1">
              <a:spLocks noChangeArrowheads="1"/>
            </p:cNvSpPr>
            <p:nvPr/>
          </p:nvSpPr>
          <p:spPr bwMode="auto">
            <a:xfrm>
              <a:off x="2025" y="3680"/>
              <a:ext cx="31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>
                  <a:latin typeface="Arial" charset="0"/>
                </a:rPr>
                <a:t>V</a:t>
              </a:r>
              <a:r>
                <a:rPr kumimoji="0" lang="en-US" altLang="zh-CN" sz="2000" b="1" baseline="-20000">
                  <a:latin typeface="Arial" charset="0"/>
                </a:rPr>
                <a:t>ref</a:t>
              </a:r>
            </a:p>
          </p:txBody>
        </p:sp>
        <p:sp>
          <p:nvSpPr>
            <p:cNvPr id="23559" name="Text Box 8"/>
            <p:cNvSpPr txBox="1">
              <a:spLocks noChangeArrowheads="1"/>
            </p:cNvSpPr>
            <p:nvPr/>
          </p:nvSpPr>
          <p:spPr bwMode="auto">
            <a:xfrm>
              <a:off x="3452" y="2341"/>
              <a:ext cx="2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>
                  <a:latin typeface="Arial" charset="0"/>
                </a:rPr>
                <a:t>R</a:t>
              </a:r>
              <a:r>
                <a:rPr kumimoji="0" lang="en-US" altLang="zh-CN" sz="2000" b="1" baseline="-20000">
                  <a:latin typeface="Arial" charset="0"/>
                </a:rPr>
                <a:t>f</a:t>
              </a:r>
              <a:r>
                <a:rPr kumimoji="0" lang="en-US" altLang="zh-CN" sz="2000" b="1">
                  <a:latin typeface="Arial" charset="0"/>
                </a:rPr>
                <a:t> </a:t>
              </a:r>
            </a:p>
          </p:txBody>
        </p:sp>
        <p:sp>
          <p:nvSpPr>
            <p:cNvPr id="23560" name="Text Box 9"/>
            <p:cNvSpPr txBox="1">
              <a:spLocks noChangeArrowheads="1"/>
            </p:cNvSpPr>
            <p:nvPr/>
          </p:nvSpPr>
          <p:spPr bwMode="auto">
            <a:xfrm>
              <a:off x="1800" y="2987"/>
              <a:ext cx="748" cy="38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1800" b="1"/>
                <a:t>模拟开关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1800" b="1"/>
                <a:t>电阻网络</a:t>
              </a:r>
              <a:endParaRPr kumimoji="0" lang="zh-CN" altLang="en-US" sz="1800" b="1">
                <a:latin typeface="Arial" charset="0"/>
              </a:endParaRPr>
            </a:p>
          </p:txBody>
        </p:sp>
        <p:sp>
          <p:nvSpPr>
            <p:cNvPr id="23561" name="Line 10"/>
            <p:cNvSpPr>
              <a:spLocks noChangeShapeType="1"/>
            </p:cNvSpPr>
            <p:nvPr/>
          </p:nvSpPr>
          <p:spPr bwMode="auto">
            <a:xfrm>
              <a:off x="2548" y="3171"/>
              <a:ext cx="535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62" name="Text Box 11"/>
            <p:cNvSpPr txBox="1">
              <a:spLocks noChangeArrowheads="1"/>
            </p:cNvSpPr>
            <p:nvPr/>
          </p:nvSpPr>
          <p:spPr bwMode="auto">
            <a:xfrm>
              <a:off x="4429" y="3498"/>
              <a:ext cx="27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>
                  <a:latin typeface="Arial" charset="0"/>
                </a:rPr>
                <a:t>V</a:t>
              </a:r>
              <a:r>
                <a:rPr kumimoji="0" lang="en-US" altLang="zh-CN" sz="2000" b="1" baseline="-20000">
                  <a:latin typeface="Arial" charset="0"/>
                </a:rPr>
                <a:t>O</a:t>
              </a:r>
              <a:endParaRPr kumimoji="0" lang="zh-CN" altLang="en-US" sz="2000" b="1" baseline="-20000">
                <a:latin typeface="Arial" charset="0"/>
              </a:endParaRPr>
            </a:p>
          </p:txBody>
        </p:sp>
        <p:sp>
          <p:nvSpPr>
            <p:cNvPr id="23563" name="AutoShape 12"/>
            <p:cNvSpPr>
              <a:spLocks noChangeArrowheads="1"/>
            </p:cNvSpPr>
            <p:nvPr/>
          </p:nvSpPr>
          <p:spPr bwMode="auto">
            <a:xfrm rot="5400000">
              <a:off x="2962" y="3095"/>
              <a:ext cx="797" cy="555"/>
            </a:xfrm>
            <a:prstGeom prst="triangle">
              <a:avLst>
                <a:gd name="adj" fmla="val 50000"/>
              </a:avLst>
            </a:prstGeom>
            <a:solidFill>
              <a:srgbClr val="D9F50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64" name="Line 13"/>
            <p:cNvSpPr>
              <a:spLocks noChangeShapeType="1"/>
            </p:cNvSpPr>
            <p:nvPr/>
          </p:nvSpPr>
          <p:spPr bwMode="auto">
            <a:xfrm flipH="1">
              <a:off x="2869" y="3566"/>
              <a:ext cx="21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65" name="Line 14"/>
            <p:cNvSpPr>
              <a:spLocks noChangeShapeType="1"/>
            </p:cNvSpPr>
            <p:nvPr/>
          </p:nvSpPr>
          <p:spPr bwMode="auto">
            <a:xfrm>
              <a:off x="2869" y="3566"/>
              <a:ext cx="0" cy="197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66" name="Line 15"/>
            <p:cNvSpPr>
              <a:spLocks noChangeShapeType="1"/>
            </p:cNvSpPr>
            <p:nvPr/>
          </p:nvSpPr>
          <p:spPr bwMode="auto">
            <a:xfrm>
              <a:off x="2762" y="3763"/>
              <a:ext cx="21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67" name="Line 16"/>
            <p:cNvSpPr>
              <a:spLocks noChangeShapeType="1"/>
            </p:cNvSpPr>
            <p:nvPr/>
          </p:nvSpPr>
          <p:spPr bwMode="auto">
            <a:xfrm>
              <a:off x="2821" y="3822"/>
              <a:ext cx="107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>
              <a:off x="2839" y="3882"/>
              <a:ext cx="6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grpSp>
          <p:nvGrpSpPr>
            <p:cNvPr id="23569" name="Group 18"/>
            <p:cNvGrpSpPr>
              <a:grpSpLocks/>
            </p:cNvGrpSpPr>
            <p:nvPr/>
          </p:nvGrpSpPr>
          <p:grpSpPr bwMode="auto">
            <a:xfrm>
              <a:off x="3123" y="3526"/>
              <a:ext cx="107" cy="98"/>
              <a:chOff x="6837" y="4016"/>
              <a:chExt cx="180" cy="156"/>
            </a:xfrm>
          </p:grpSpPr>
          <p:sp>
            <p:nvSpPr>
              <p:cNvPr id="23590" name="Line 19"/>
              <p:cNvSpPr>
                <a:spLocks noChangeShapeType="1"/>
              </p:cNvSpPr>
              <p:nvPr/>
            </p:nvSpPr>
            <p:spPr bwMode="auto">
              <a:xfrm>
                <a:off x="6837" y="4092"/>
                <a:ext cx="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3591" name="Line 20"/>
              <p:cNvSpPr>
                <a:spLocks noChangeShapeType="1"/>
              </p:cNvSpPr>
              <p:nvPr/>
            </p:nvSpPr>
            <p:spPr bwMode="auto">
              <a:xfrm>
                <a:off x="6929" y="4016"/>
                <a:ext cx="0" cy="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23570" name="Line 21"/>
            <p:cNvSpPr>
              <a:spLocks noChangeShapeType="1"/>
            </p:cNvSpPr>
            <p:nvPr/>
          </p:nvSpPr>
          <p:spPr bwMode="auto">
            <a:xfrm>
              <a:off x="3123" y="3171"/>
              <a:ext cx="1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71" name="Rectangle 22"/>
            <p:cNvSpPr>
              <a:spLocks noChangeArrowheads="1"/>
            </p:cNvSpPr>
            <p:nvPr/>
          </p:nvSpPr>
          <p:spPr bwMode="auto">
            <a:xfrm>
              <a:off x="3190" y="2597"/>
              <a:ext cx="377" cy="148"/>
            </a:xfrm>
            <a:prstGeom prst="rect">
              <a:avLst/>
            </a:prstGeom>
            <a:solidFill>
              <a:srgbClr val="9DF2F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72" name="Line 23"/>
            <p:cNvSpPr>
              <a:spLocks noChangeShapeType="1"/>
            </p:cNvSpPr>
            <p:nvPr/>
          </p:nvSpPr>
          <p:spPr bwMode="auto">
            <a:xfrm>
              <a:off x="3617" y="3369"/>
              <a:ext cx="641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73" name="Oval 24"/>
            <p:cNvSpPr>
              <a:spLocks noChangeArrowheads="1"/>
            </p:cNvSpPr>
            <p:nvPr/>
          </p:nvSpPr>
          <p:spPr bwMode="auto">
            <a:xfrm>
              <a:off x="4258" y="3318"/>
              <a:ext cx="107" cy="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3574" name="Group 25"/>
            <p:cNvGrpSpPr>
              <a:grpSpLocks/>
            </p:cNvGrpSpPr>
            <p:nvPr/>
          </p:nvGrpSpPr>
          <p:grpSpPr bwMode="auto">
            <a:xfrm>
              <a:off x="4201" y="3809"/>
              <a:ext cx="214" cy="415"/>
              <a:chOff x="8097" y="2844"/>
              <a:chExt cx="360" cy="656"/>
            </a:xfrm>
          </p:grpSpPr>
          <p:sp>
            <p:nvSpPr>
              <p:cNvPr id="23585" name="Line 26"/>
              <p:cNvSpPr>
                <a:spLocks noChangeShapeType="1"/>
              </p:cNvSpPr>
              <p:nvPr/>
            </p:nvSpPr>
            <p:spPr bwMode="auto">
              <a:xfrm>
                <a:off x="8277" y="3000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3586" name="Line 27"/>
              <p:cNvSpPr>
                <a:spLocks noChangeShapeType="1"/>
              </p:cNvSpPr>
              <p:nvPr/>
            </p:nvSpPr>
            <p:spPr bwMode="auto">
              <a:xfrm>
                <a:off x="8097" y="3312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3587" name="Line 28"/>
              <p:cNvSpPr>
                <a:spLocks noChangeShapeType="1"/>
              </p:cNvSpPr>
              <p:nvPr/>
            </p:nvSpPr>
            <p:spPr bwMode="auto">
              <a:xfrm>
                <a:off x="8197" y="3404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3588" name="Line 29"/>
              <p:cNvSpPr>
                <a:spLocks noChangeShapeType="1"/>
              </p:cNvSpPr>
              <p:nvPr/>
            </p:nvSpPr>
            <p:spPr bwMode="auto">
              <a:xfrm>
                <a:off x="8197" y="3500"/>
                <a:ext cx="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23589" name="Oval 30"/>
              <p:cNvSpPr>
                <a:spLocks noChangeArrowheads="1"/>
              </p:cNvSpPr>
              <p:nvPr/>
            </p:nvSpPr>
            <p:spPr bwMode="auto">
              <a:xfrm>
                <a:off x="8193" y="2844"/>
                <a:ext cx="180" cy="15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3575" name="Line 31"/>
            <p:cNvSpPr>
              <a:spLocks noChangeShapeType="1"/>
            </p:cNvSpPr>
            <p:nvPr/>
          </p:nvSpPr>
          <p:spPr bwMode="auto">
            <a:xfrm>
              <a:off x="4308" y="3467"/>
              <a:ext cx="0" cy="29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76" name="Line 32"/>
            <p:cNvSpPr>
              <a:spLocks noChangeShapeType="1"/>
            </p:cNvSpPr>
            <p:nvPr/>
          </p:nvSpPr>
          <p:spPr bwMode="auto">
            <a:xfrm>
              <a:off x="3567" y="2682"/>
              <a:ext cx="25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77" name="Line 33"/>
            <p:cNvSpPr>
              <a:spLocks noChangeShapeType="1"/>
            </p:cNvSpPr>
            <p:nvPr/>
          </p:nvSpPr>
          <p:spPr bwMode="auto">
            <a:xfrm>
              <a:off x="3831" y="2678"/>
              <a:ext cx="0" cy="691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78" name="Line 34"/>
            <p:cNvSpPr>
              <a:spLocks noChangeShapeType="1"/>
            </p:cNvSpPr>
            <p:nvPr/>
          </p:nvSpPr>
          <p:spPr bwMode="auto">
            <a:xfrm flipH="1">
              <a:off x="2869" y="2678"/>
              <a:ext cx="321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79" name="Line 35"/>
            <p:cNvSpPr>
              <a:spLocks noChangeShapeType="1"/>
            </p:cNvSpPr>
            <p:nvPr/>
          </p:nvSpPr>
          <p:spPr bwMode="auto">
            <a:xfrm>
              <a:off x="2869" y="2678"/>
              <a:ext cx="0" cy="493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80" name="Line 36"/>
            <p:cNvSpPr>
              <a:spLocks noChangeShapeType="1"/>
            </p:cNvSpPr>
            <p:nvPr/>
          </p:nvSpPr>
          <p:spPr bwMode="auto">
            <a:xfrm flipV="1">
              <a:off x="2170" y="3380"/>
              <a:ext cx="0" cy="18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3581" name="Oval 37"/>
            <p:cNvSpPr>
              <a:spLocks noChangeArrowheads="1"/>
            </p:cNvSpPr>
            <p:nvPr/>
          </p:nvSpPr>
          <p:spPr bwMode="auto">
            <a:xfrm>
              <a:off x="2116" y="3544"/>
              <a:ext cx="107" cy="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582" name="AutoShape 38"/>
            <p:cNvSpPr>
              <a:spLocks noChangeArrowheads="1"/>
            </p:cNvSpPr>
            <p:nvPr/>
          </p:nvSpPr>
          <p:spPr bwMode="auto">
            <a:xfrm rot="-5400000">
              <a:off x="1381" y="2909"/>
              <a:ext cx="272" cy="54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6600"/>
            </a:solidFill>
            <a:ln w="9525" algn="ctr">
              <a:solidFill>
                <a:srgbClr val="FF6600"/>
              </a:solidFill>
              <a:miter lim="800000"/>
              <a:headEnd/>
              <a:tailEnd/>
            </a:ln>
          </p:spPr>
          <p:txBody>
            <a:bodyPr vert="eaVert" wrap="none" lIns="0" tIns="0" rIns="0" bIns="0" anchor="ctr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endParaRPr kumimoji="0" lang="zh-CN" altLang="en-US" sz="3200" b="1">
                <a:latin typeface="Arial" charset="0"/>
              </a:endParaRPr>
            </a:p>
          </p:txBody>
        </p:sp>
        <p:sp>
          <p:nvSpPr>
            <p:cNvPr id="23583" name="Text Box 39"/>
            <p:cNvSpPr txBox="1">
              <a:spLocks noChangeArrowheads="1"/>
            </p:cNvSpPr>
            <p:nvPr/>
          </p:nvSpPr>
          <p:spPr bwMode="auto">
            <a:xfrm>
              <a:off x="528" y="3090"/>
              <a:ext cx="590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zh-CN" altLang="en-US" sz="2000" b="1">
                  <a:latin typeface="Arial" charset="0"/>
                </a:rPr>
                <a:t>数字量</a:t>
              </a:r>
              <a:endParaRPr kumimoji="0" lang="zh-CN" altLang="en-US" sz="2000" b="1" baseline="-20000">
                <a:latin typeface="Arial" charset="0"/>
              </a:endParaRPr>
            </a:p>
          </p:txBody>
        </p:sp>
        <p:sp>
          <p:nvSpPr>
            <p:cNvPr id="23584" name="Text Box 40"/>
            <p:cNvSpPr txBox="1">
              <a:spLocks noChangeArrowheads="1"/>
            </p:cNvSpPr>
            <p:nvPr/>
          </p:nvSpPr>
          <p:spPr bwMode="auto">
            <a:xfrm>
              <a:off x="2795" y="3199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600" b="1">
                  <a:latin typeface="宋体" pitchFamily="2" charset="-122"/>
                </a:rPr>
                <a:t>∑</a:t>
              </a:r>
              <a:endParaRPr kumimoji="0" lang="en-US" altLang="en-US" sz="1600" b="1" baseline="-20000">
                <a:latin typeface="宋体" pitchFamily="2" charset="-122"/>
              </a:endParaRP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7ACD5BB-3E0B-42C6-B569-D12E34A131E2}" type="slidenum">
              <a:rPr lang="zh-CN" altLang="en-US" sz="1400" smtClean="0"/>
              <a:pPr/>
              <a:t>8</a:t>
            </a:fld>
            <a:endParaRPr lang="en-US" altLang="zh-CN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基本变换原理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812925"/>
            <a:ext cx="7772400" cy="1328738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/>
              <a:t>当运放的放大倍数足够大时，输出电压</a:t>
            </a:r>
            <a:r>
              <a:rPr lang="en-US" altLang="zh-CN"/>
              <a:t>V</a:t>
            </a:r>
            <a:r>
              <a:rPr lang="en-US" altLang="zh-CN" baseline="-20000"/>
              <a:t>O</a:t>
            </a:r>
            <a:r>
              <a:rPr lang="zh-CN" altLang="en-US"/>
              <a:t>与输入电压</a:t>
            </a:r>
            <a:r>
              <a:rPr lang="en-US" altLang="zh-CN"/>
              <a:t>V</a:t>
            </a:r>
            <a:r>
              <a:rPr lang="en-US" altLang="zh-CN" baseline="-20000"/>
              <a:t>in</a:t>
            </a:r>
            <a:r>
              <a:rPr lang="zh-CN" altLang="en-US"/>
              <a:t>的关系为：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4284663" y="3097213"/>
            <a:ext cx="4508500" cy="2708275"/>
            <a:chOff x="2776" y="1728"/>
            <a:chExt cx="2840" cy="1706"/>
          </a:xfrm>
        </p:grpSpPr>
        <p:sp>
          <p:nvSpPr>
            <p:cNvPr id="5129" name="Text Box 4"/>
            <p:cNvSpPr txBox="1">
              <a:spLocks noChangeArrowheads="1"/>
            </p:cNvSpPr>
            <p:nvPr/>
          </p:nvSpPr>
          <p:spPr bwMode="auto">
            <a:xfrm>
              <a:off x="2776" y="2556"/>
              <a:ext cx="22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 i="1">
                  <a:latin typeface="Arial" charset="0"/>
                </a:rPr>
                <a:t>V</a:t>
              </a:r>
              <a:r>
                <a:rPr kumimoji="0" lang="en-US" altLang="zh-CN" sz="2000" b="1" i="1" baseline="-20000">
                  <a:latin typeface="Arial" charset="0"/>
                </a:rPr>
                <a:t>in</a:t>
              </a:r>
            </a:p>
          </p:txBody>
        </p:sp>
        <p:sp>
          <p:nvSpPr>
            <p:cNvPr id="5130" name="Text Box 5"/>
            <p:cNvSpPr txBox="1">
              <a:spLocks noChangeArrowheads="1"/>
            </p:cNvSpPr>
            <p:nvPr/>
          </p:nvSpPr>
          <p:spPr bwMode="auto">
            <a:xfrm>
              <a:off x="4475" y="1728"/>
              <a:ext cx="2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 i="1">
                  <a:latin typeface="Arial" charset="0"/>
                </a:rPr>
                <a:t>R</a:t>
              </a:r>
              <a:r>
                <a:rPr kumimoji="0" lang="en-US" altLang="zh-CN" sz="2000" b="1" i="1" baseline="-20000">
                  <a:latin typeface="Arial" charset="0"/>
                </a:rPr>
                <a:t>f</a:t>
              </a:r>
              <a:r>
                <a:rPr kumimoji="0" lang="en-US" altLang="zh-CN" sz="2000" b="1" i="1">
                  <a:latin typeface="Arial" charset="0"/>
                </a:rPr>
                <a:t> </a:t>
              </a:r>
            </a:p>
          </p:txBody>
        </p:sp>
        <p:sp>
          <p:nvSpPr>
            <p:cNvPr id="5131" name="Line 6"/>
            <p:cNvSpPr>
              <a:spLocks noChangeShapeType="1"/>
            </p:cNvSpPr>
            <p:nvPr/>
          </p:nvSpPr>
          <p:spPr bwMode="auto">
            <a:xfrm>
              <a:off x="3738" y="2508"/>
              <a:ext cx="535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2" name="Text Box 7"/>
            <p:cNvSpPr txBox="1">
              <a:spLocks noChangeArrowheads="1"/>
            </p:cNvSpPr>
            <p:nvPr/>
          </p:nvSpPr>
          <p:spPr bwMode="auto">
            <a:xfrm>
              <a:off x="5344" y="2763"/>
              <a:ext cx="27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 i="1">
                  <a:latin typeface="Arial" charset="0"/>
                </a:rPr>
                <a:t>V</a:t>
              </a:r>
              <a:r>
                <a:rPr kumimoji="0" lang="en-US" altLang="zh-CN" sz="2000" b="1" i="1" baseline="-20000">
                  <a:latin typeface="Arial" charset="0"/>
                </a:rPr>
                <a:t>O</a:t>
              </a:r>
              <a:endParaRPr kumimoji="0" lang="zh-CN" altLang="en-US" sz="2000" b="1" i="1" baseline="-20000">
                <a:latin typeface="Arial" charset="0"/>
              </a:endParaRPr>
            </a:p>
          </p:txBody>
        </p:sp>
        <p:sp>
          <p:nvSpPr>
            <p:cNvPr id="5133" name="AutoShape 8"/>
            <p:cNvSpPr>
              <a:spLocks noChangeArrowheads="1"/>
            </p:cNvSpPr>
            <p:nvPr/>
          </p:nvSpPr>
          <p:spPr bwMode="auto">
            <a:xfrm rot="5400000">
              <a:off x="4152" y="2432"/>
              <a:ext cx="797" cy="555"/>
            </a:xfrm>
            <a:prstGeom prst="triangle">
              <a:avLst>
                <a:gd name="adj" fmla="val 50000"/>
              </a:avLst>
            </a:prstGeom>
            <a:solidFill>
              <a:srgbClr val="D9F50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34" name="Line 9"/>
            <p:cNvSpPr>
              <a:spLocks noChangeShapeType="1"/>
            </p:cNvSpPr>
            <p:nvPr/>
          </p:nvSpPr>
          <p:spPr bwMode="auto">
            <a:xfrm flipH="1">
              <a:off x="4059" y="2903"/>
              <a:ext cx="214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5" name="Line 10"/>
            <p:cNvSpPr>
              <a:spLocks noChangeShapeType="1"/>
            </p:cNvSpPr>
            <p:nvPr/>
          </p:nvSpPr>
          <p:spPr bwMode="auto">
            <a:xfrm>
              <a:off x="4059" y="2903"/>
              <a:ext cx="0" cy="197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6" name="Line 11"/>
            <p:cNvSpPr>
              <a:spLocks noChangeShapeType="1"/>
            </p:cNvSpPr>
            <p:nvPr/>
          </p:nvSpPr>
          <p:spPr bwMode="auto">
            <a:xfrm>
              <a:off x="3952" y="3100"/>
              <a:ext cx="214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7" name="Line 12"/>
            <p:cNvSpPr>
              <a:spLocks noChangeShapeType="1"/>
            </p:cNvSpPr>
            <p:nvPr/>
          </p:nvSpPr>
          <p:spPr bwMode="auto">
            <a:xfrm>
              <a:off x="4011" y="3159"/>
              <a:ext cx="10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38" name="Line 13"/>
            <p:cNvSpPr>
              <a:spLocks noChangeShapeType="1"/>
            </p:cNvSpPr>
            <p:nvPr/>
          </p:nvSpPr>
          <p:spPr bwMode="auto">
            <a:xfrm>
              <a:off x="4029" y="3219"/>
              <a:ext cx="6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grpSp>
          <p:nvGrpSpPr>
            <p:cNvPr id="5139" name="Group 14"/>
            <p:cNvGrpSpPr>
              <a:grpSpLocks/>
            </p:cNvGrpSpPr>
            <p:nvPr/>
          </p:nvGrpSpPr>
          <p:grpSpPr bwMode="auto">
            <a:xfrm>
              <a:off x="4313" y="2863"/>
              <a:ext cx="107" cy="98"/>
              <a:chOff x="6837" y="4016"/>
              <a:chExt cx="180" cy="156"/>
            </a:xfrm>
          </p:grpSpPr>
          <p:sp>
            <p:nvSpPr>
              <p:cNvPr id="5165" name="Line 15"/>
              <p:cNvSpPr>
                <a:spLocks noChangeShapeType="1"/>
              </p:cNvSpPr>
              <p:nvPr/>
            </p:nvSpPr>
            <p:spPr bwMode="auto">
              <a:xfrm>
                <a:off x="6837" y="4092"/>
                <a:ext cx="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5166" name="Line 16"/>
              <p:cNvSpPr>
                <a:spLocks noChangeShapeType="1"/>
              </p:cNvSpPr>
              <p:nvPr/>
            </p:nvSpPr>
            <p:spPr bwMode="auto">
              <a:xfrm>
                <a:off x="6929" y="4016"/>
                <a:ext cx="0" cy="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5140" name="Line 17"/>
            <p:cNvSpPr>
              <a:spLocks noChangeShapeType="1"/>
            </p:cNvSpPr>
            <p:nvPr/>
          </p:nvSpPr>
          <p:spPr bwMode="auto">
            <a:xfrm>
              <a:off x="4313" y="2508"/>
              <a:ext cx="1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41" name="Rectangle 18"/>
            <p:cNvSpPr>
              <a:spLocks noChangeArrowheads="1"/>
            </p:cNvSpPr>
            <p:nvPr/>
          </p:nvSpPr>
          <p:spPr bwMode="auto">
            <a:xfrm>
              <a:off x="4380" y="1934"/>
              <a:ext cx="377" cy="148"/>
            </a:xfrm>
            <a:prstGeom prst="rect">
              <a:avLst/>
            </a:prstGeom>
            <a:solidFill>
              <a:srgbClr val="9DF2F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2" name="Line 19"/>
            <p:cNvSpPr>
              <a:spLocks noChangeShapeType="1"/>
            </p:cNvSpPr>
            <p:nvPr/>
          </p:nvSpPr>
          <p:spPr bwMode="auto">
            <a:xfrm>
              <a:off x="4807" y="2706"/>
              <a:ext cx="453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43" name="Line 20"/>
            <p:cNvSpPr>
              <a:spLocks noChangeShapeType="1"/>
            </p:cNvSpPr>
            <p:nvPr/>
          </p:nvSpPr>
          <p:spPr bwMode="auto">
            <a:xfrm>
              <a:off x="4757" y="2019"/>
              <a:ext cx="25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44" name="Line 21"/>
            <p:cNvSpPr>
              <a:spLocks noChangeShapeType="1"/>
            </p:cNvSpPr>
            <p:nvPr/>
          </p:nvSpPr>
          <p:spPr bwMode="auto">
            <a:xfrm>
              <a:off x="5021" y="2015"/>
              <a:ext cx="0" cy="691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45" name="Line 22"/>
            <p:cNvSpPr>
              <a:spLocks noChangeShapeType="1"/>
            </p:cNvSpPr>
            <p:nvPr/>
          </p:nvSpPr>
          <p:spPr bwMode="auto">
            <a:xfrm flipH="1">
              <a:off x="4059" y="2015"/>
              <a:ext cx="321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46" name="Line 23"/>
            <p:cNvSpPr>
              <a:spLocks noChangeShapeType="1"/>
            </p:cNvSpPr>
            <p:nvPr/>
          </p:nvSpPr>
          <p:spPr bwMode="auto">
            <a:xfrm>
              <a:off x="4059" y="2015"/>
              <a:ext cx="0" cy="493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47" name="Line 24"/>
            <p:cNvSpPr>
              <a:spLocks noChangeShapeType="1"/>
            </p:cNvSpPr>
            <p:nvPr/>
          </p:nvSpPr>
          <p:spPr bwMode="auto">
            <a:xfrm flipV="1">
              <a:off x="3079" y="2499"/>
              <a:ext cx="272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48" name="Oval 25"/>
            <p:cNvSpPr>
              <a:spLocks noChangeArrowheads="1"/>
            </p:cNvSpPr>
            <p:nvPr/>
          </p:nvSpPr>
          <p:spPr bwMode="auto">
            <a:xfrm>
              <a:off x="3034" y="2463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49" name="Text Box 26"/>
            <p:cNvSpPr txBox="1">
              <a:spLocks noChangeArrowheads="1"/>
            </p:cNvSpPr>
            <p:nvPr/>
          </p:nvSpPr>
          <p:spPr bwMode="auto">
            <a:xfrm>
              <a:off x="3985" y="2536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600" b="1">
                  <a:latin typeface="宋体" pitchFamily="2" charset="-122"/>
                </a:rPr>
                <a:t>∑</a:t>
              </a:r>
              <a:endParaRPr kumimoji="0" lang="en-US" altLang="en-US" sz="1600" b="1" baseline="-20000">
                <a:latin typeface="宋体" pitchFamily="2" charset="-122"/>
              </a:endParaRPr>
            </a:p>
          </p:txBody>
        </p:sp>
        <p:sp>
          <p:nvSpPr>
            <p:cNvPr id="5150" name="Rectangle 27"/>
            <p:cNvSpPr>
              <a:spLocks noChangeArrowheads="1"/>
            </p:cNvSpPr>
            <p:nvPr/>
          </p:nvSpPr>
          <p:spPr bwMode="auto">
            <a:xfrm>
              <a:off x="3351" y="2427"/>
              <a:ext cx="377" cy="148"/>
            </a:xfrm>
            <a:prstGeom prst="rect">
              <a:avLst/>
            </a:prstGeom>
            <a:solidFill>
              <a:srgbClr val="9DF2F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51" name="Oval 28"/>
            <p:cNvSpPr>
              <a:spLocks noChangeArrowheads="1"/>
            </p:cNvSpPr>
            <p:nvPr/>
          </p:nvSpPr>
          <p:spPr bwMode="auto">
            <a:xfrm>
              <a:off x="5271" y="2674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52" name="Oval 29"/>
            <p:cNvSpPr>
              <a:spLocks noChangeArrowheads="1"/>
            </p:cNvSpPr>
            <p:nvPr/>
          </p:nvSpPr>
          <p:spPr bwMode="auto">
            <a:xfrm>
              <a:off x="3039" y="2828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53" name="Line 30"/>
            <p:cNvSpPr>
              <a:spLocks noChangeShapeType="1"/>
            </p:cNvSpPr>
            <p:nvPr/>
          </p:nvSpPr>
          <p:spPr bwMode="auto">
            <a:xfrm>
              <a:off x="3075" y="2900"/>
              <a:ext cx="0" cy="197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54" name="Line 31"/>
            <p:cNvSpPr>
              <a:spLocks noChangeShapeType="1"/>
            </p:cNvSpPr>
            <p:nvPr/>
          </p:nvSpPr>
          <p:spPr bwMode="auto">
            <a:xfrm>
              <a:off x="2968" y="3097"/>
              <a:ext cx="214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55" name="Line 32"/>
            <p:cNvSpPr>
              <a:spLocks noChangeShapeType="1"/>
            </p:cNvSpPr>
            <p:nvPr/>
          </p:nvSpPr>
          <p:spPr bwMode="auto">
            <a:xfrm>
              <a:off x="3027" y="3156"/>
              <a:ext cx="10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56" name="Line 33"/>
            <p:cNvSpPr>
              <a:spLocks noChangeShapeType="1"/>
            </p:cNvSpPr>
            <p:nvPr/>
          </p:nvSpPr>
          <p:spPr bwMode="auto">
            <a:xfrm>
              <a:off x="3045" y="3216"/>
              <a:ext cx="6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57" name="Line 34"/>
            <p:cNvSpPr>
              <a:spLocks noChangeShapeType="1"/>
            </p:cNvSpPr>
            <p:nvPr/>
          </p:nvSpPr>
          <p:spPr bwMode="auto">
            <a:xfrm>
              <a:off x="3066" y="2592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58" name="Oval 35"/>
            <p:cNvSpPr>
              <a:spLocks noChangeArrowheads="1"/>
            </p:cNvSpPr>
            <p:nvPr/>
          </p:nvSpPr>
          <p:spPr bwMode="auto">
            <a:xfrm>
              <a:off x="5271" y="3046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59" name="Line 36"/>
            <p:cNvSpPr>
              <a:spLocks noChangeShapeType="1"/>
            </p:cNvSpPr>
            <p:nvPr/>
          </p:nvSpPr>
          <p:spPr bwMode="auto">
            <a:xfrm>
              <a:off x="5307" y="3118"/>
              <a:ext cx="0" cy="197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60" name="Line 37"/>
            <p:cNvSpPr>
              <a:spLocks noChangeShapeType="1"/>
            </p:cNvSpPr>
            <p:nvPr/>
          </p:nvSpPr>
          <p:spPr bwMode="auto">
            <a:xfrm>
              <a:off x="5200" y="3315"/>
              <a:ext cx="214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61" name="Line 38"/>
            <p:cNvSpPr>
              <a:spLocks noChangeShapeType="1"/>
            </p:cNvSpPr>
            <p:nvPr/>
          </p:nvSpPr>
          <p:spPr bwMode="auto">
            <a:xfrm>
              <a:off x="5259" y="3374"/>
              <a:ext cx="10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62" name="Line 39"/>
            <p:cNvSpPr>
              <a:spLocks noChangeShapeType="1"/>
            </p:cNvSpPr>
            <p:nvPr/>
          </p:nvSpPr>
          <p:spPr bwMode="auto">
            <a:xfrm>
              <a:off x="5277" y="3434"/>
              <a:ext cx="6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63" name="Line 40"/>
            <p:cNvSpPr>
              <a:spLocks noChangeShapeType="1"/>
            </p:cNvSpPr>
            <p:nvPr/>
          </p:nvSpPr>
          <p:spPr bwMode="auto">
            <a:xfrm>
              <a:off x="5307" y="280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64" name="Text Box 41"/>
            <p:cNvSpPr txBox="1">
              <a:spLocks noChangeArrowheads="1"/>
            </p:cNvSpPr>
            <p:nvPr/>
          </p:nvSpPr>
          <p:spPr bwMode="auto">
            <a:xfrm>
              <a:off x="3427" y="2207"/>
              <a:ext cx="2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 i="1">
                  <a:latin typeface="Arial" charset="0"/>
                </a:rPr>
                <a:t>R</a:t>
              </a:r>
              <a:r>
                <a:rPr kumimoji="0" lang="en-US" altLang="zh-CN" sz="2000" b="1" i="1" baseline="-20000">
                  <a:latin typeface="Arial" charset="0"/>
                </a:rPr>
                <a:t> 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066800" y="3716338"/>
            <a:ext cx="2743200" cy="1371600"/>
            <a:chOff x="672" y="2208"/>
            <a:chExt cx="1728" cy="864"/>
          </a:xfrm>
        </p:grpSpPr>
        <p:sp>
          <p:nvSpPr>
            <p:cNvPr id="5128" name="Rectangle 42"/>
            <p:cNvSpPr>
              <a:spLocks noChangeArrowheads="1"/>
            </p:cNvSpPr>
            <p:nvPr/>
          </p:nvSpPr>
          <p:spPr bwMode="auto">
            <a:xfrm>
              <a:off x="672" y="2208"/>
              <a:ext cx="1728" cy="864"/>
            </a:xfrm>
            <a:prstGeom prst="rect">
              <a:avLst/>
            </a:prstGeom>
            <a:solidFill>
              <a:schemeClr val="tx1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5122" name="Object 43"/>
            <p:cNvGraphicFramePr>
              <a:graphicFrameLocks noChangeAspect="1"/>
            </p:cNvGraphicFramePr>
            <p:nvPr/>
          </p:nvGraphicFramePr>
          <p:xfrm>
            <a:off x="720" y="2256"/>
            <a:ext cx="1617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" name="Equation" r:id="rId3" imgW="825480" imgH="406080" progId="Equation.DSMT4">
                    <p:embed/>
                  </p:oleObj>
                </mc:Choice>
                <mc:Fallback>
                  <p:oleObj name="Equation" r:id="rId3" imgW="825480" imgH="40608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256"/>
                          <a:ext cx="1617" cy="7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D68C0B74-90B0-497F-9250-AED0A548D912}" type="slidenum">
              <a:rPr lang="zh-CN" altLang="en-US" sz="1400" smtClean="0"/>
              <a:pPr/>
              <a:t>9</a:t>
            </a:fld>
            <a:endParaRPr lang="en-US" altLang="zh-CN" sz="140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基本变换原理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若输入端有</a:t>
            </a:r>
            <a:r>
              <a:rPr lang="en-US" altLang="zh-CN" dirty="0"/>
              <a:t>n</a:t>
            </a:r>
            <a:r>
              <a:rPr lang="zh-CN" altLang="en-US" dirty="0"/>
              <a:t>个支路</a:t>
            </a:r>
            <a:r>
              <a:rPr lang="en-US" altLang="zh-CN" dirty="0"/>
              <a:t>, </a:t>
            </a:r>
            <a:r>
              <a:rPr lang="zh-CN" altLang="en-US" dirty="0"/>
              <a:t>则输出电压</a:t>
            </a:r>
            <a:r>
              <a:rPr lang="en-US" altLang="zh-CN" dirty="0"/>
              <a:t>V</a:t>
            </a:r>
            <a:r>
              <a:rPr lang="en-US" altLang="zh-CN" baseline="-20000" dirty="0"/>
              <a:t>O</a:t>
            </a:r>
            <a:r>
              <a:rPr lang="zh-CN" altLang="en-US" dirty="0"/>
              <a:t>与输入电压</a:t>
            </a:r>
            <a:r>
              <a:rPr lang="en-US" altLang="zh-CN" dirty="0"/>
              <a:t>V</a:t>
            </a:r>
            <a:r>
              <a:rPr lang="en-US" altLang="zh-CN" baseline="-20000" dirty="0"/>
              <a:t>in</a:t>
            </a:r>
            <a:r>
              <a:rPr lang="zh-CN" altLang="en-US" dirty="0"/>
              <a:t>的关系为：</a:t>
            </a:r>
          </a:p>
          <a:p>
            <a:pPr eaLnBrk="1" hangingPunct="1"/>
            <a:endParaRPr lang="zh-CN" altLang="en-US" dirty="0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914400" y="3505200"/>
            <a:ext cx="3352800" cy="1524000"/>
            <a:chOff x="576" y="2208"/>
            <a:chExt cx="2112" cy="960"/>
          </a:xfrm>
        </p:grpSpPr>
        <p:sp>
          <p:nvSpPr>
            <p:cNvPr id="6202" name="Rectangle 2"/>
            <p:cNvSpPr>
              <a:spLocks noChangeArrowheads="1"/>
            </p:cNvSpPr>
            <p:nvPr/>
          </p:nvSpPr>
          <p:spPr bwMode="auto">
            <a:xfrm>
              <a:off x="576" y="2208"/>
              <a:ext cx="2112" cy="960"/>
            </a:xfrm>
            <a:prstGeom prst="rect">
              <a:avLst/>
            </a:prstGeom>
            <a:solidFill>
              <a:schemeClr val="tx1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6146" name="Object 5"/>
            <p:cNvGraphicFramePr>
              <a:graphicFrameLocks noChangeAspect="1"/>
            </p:cNvGraphicFramePr>
            <p:nvPr/>
          </p:nvGraphicFramePr>
          <p:xfrm>
            <a:off x="642" y="2258"/>
            <a:ext cx="1902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1" name="Equation" r:id="rId3" imgW="1104840" imgH="444240" progId="Equation.DSMT4">
                    <p:embed/>
                  </p:oleObj>
                </mc:Choice>
                <mc:Fallback>
                  <p:oleObj name="Equation" r:id="rId3" imgW="1104840" imgH="4442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2258"/>
                          <a:ext cx="1902" cy="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4483100" y="2952750"/>
            <a:ext cx="4508500" cy="2708275"/>
            <a:chOff x="2824" y="1860"/>
            <a:chExt cx="2840" cy="1706"/>
          </a:xfrm>
        </p:grpSpPr>
        <p:sp>
          <p:nvSpPr>
            <p:cNvPr id="6152" name="Text Box 6"/>
            <p:cNvSpPr txBox="1">
              <a:spLocks noChangeArrowheads="1"/>
            </p:cNvSpPr>
            <p:nvPr/>
          </p:nvSpPr>
          <p:spPr bwMode="auto">
            <a:xfrm>
              <a:off x="2824" y="2688"/>
              <a:ext cx="227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 i="1">
                  <a:latin typeface="Arial" charset="0"/>
                </a:rPr>
                <a:t>V</a:t>
              </a:r>
              <a:r>
                <a:rPr kumimoji="0" lang="en-US" altLang="zh-CN" sz="2000" b="1" i="1" baseline="-20000">
                  <a:latin typeface="Arial" charset="0"/>
                </a:rPr>
                <a:t>in</a:t>
              </a:r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4523" y="1860"/>
              <a:ext cx="2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 i="1">
                  <a:latin typeface="Arial" charset="0"/>
                </a:rPr>
                <a:t>R</a:t>
              </a:r>
              <a:r>
                <a:rPr kumimoji="0" lang="en-US" altLang="zh-CN" sz="2000" b="1" i="1" baseline="-20000">
                  <a:latin typeface="Arial" charset="0"/>
                </a:rPr>
                <a:t>f</a:t>
              </a:r>
              <a:r>
                <a:rPr kumimoji="0" lang="en-US" altLang="zh-CN" sz="2000" b="1" i="1">
                  <a:latin typeface="Arial" charset="0"/>
                </a:rPr>
                <a:t> </a:t>
              </a:r>
            </a:p>
          </p:txBody>
        </p:sp>
        <p:sp>
          <p:nvSpPr>
            <p:cNvPr id="6154" name="Line 8"/>
            <p:cNvSpPr>
              <a:spLocks noChangeShapeType="1"/>
            </p:cNvSpPr>
            <p:nvPr/>
          </p:nvSpPr>
          <p:spPr bwMode="auto">
            <a:xfrm>
              <a:off x="3929" y="2611"/>
              <a:ext cx="390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55" name="Text Box 9"/>
            <p:cNvSpPr txBox="1">
              <a:spLocks noChangeArrowheads="1"/>
            </p:cNvSpPr>
            <p:nvPr/>
          </p:nvSpPr>
          <p:spPr bwMode="auto">
            <a:xfrm>
              <a:off x="5392" y="2895"/>
              <a:ext cx="27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 i="1">
                  <a:latin typeface="Arial" charset="0"/>
                </a:rPr>
                <a:t>V</a:t>
              </a:r>
              <a:r>
                <a:rPr kumimoji="0" lang="en-US" altLang="zh-CN" sz="2000" b="1" i="1" baseline="-20000">
                  <a:latin typeface="Arial" charset="0"/>
                </a:rPr>
                <a:t>O</a:t>
              </a:r>
              <a:endParaRPr kumimoji="0" lang="zh-CN" altLang="en-US" sz="2000" b="1" i="1" baseline="-20000">
                <a:latin typeface="Arial" charset="0"/>
              </a:endParaRPr>
            </a:p>
          </p:txBody>
        </p:sp>
        <p:sp>
          <p:nvSpPr>
            <p:cNvPr id="6156" name="AutoShape 10"/>
            <p:cNvSpPr>
              <a:spLocks noChangeArrowheads="1"/>
            </p:cNvSpPr>
            <p:nvPr/>
          </p:nvSpPr>
          <p:spPr bwMode="auto">
            <a:xfrm rot="5400000">
              <a:off x="4200" y="2564"/>
              <a:ext cx="797" cy="555"/>
            </a:xfrm>
            <a:prstGeom prst="triangle">
              <a:avLst>
                <a:gd name="adj" fmla="val 50000"/>
              </a:avLst>
            </a:prstGeom>
            <a:solidFill>
              <a:srgbClr val="D9F50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 flipH="1">
              <a:off x="4107" y="3035"/>
              <a:ext cx="214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>
              <a:off x="4107" y="3035"/>
              <a:ext cx="0" cy="197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>
              <a:off x="4000" y="3232"/>
              <a:ext cx="214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60" name="Line 14"/>
            <p:cNvSpPr>
              <a:spLocks noChangeShapeType="1"/>
            </p:cNvSpPr>
            <p:nvPr/>
          </p:nvSpPr>
          <p:spPr bwMode="auto">
            <a:xfrm>
              <a:off x="4059" y="3291"/>
              <a:ext cx="10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61" name="Line 15"/>
            <p:cNvSpPr>
              <a:spLocks noChangeShapeType="1"/>
            </p:cNvSpPr>
            <p:nvPr/>
          </p:nvSpPr>
          <p:spPr bwMode="auto">
            <a:xfrm>
              <a:off x="4077" y="3351"/>
              <a:ext cx="6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grpSp>
          <p:nvGrpSpPr>
            <p:cNvPr id="6162" name="Group 16"/>
            <p:cNvGrpSpPr>
              <a:grpSpLocks/>
            </p:cNvGrpSpPr>
            <p:nvPr/>
          </p:nvGrpSpPr>
          <p:grpSpPr bwMode="auto">
            <a:xfrm>
              <a:off x="4361" y="2995"/>
              <a:ext cx="107" cy="98"/>
              <a:chOff x="6837" y="4016"/>
              <a:chExt cx="180" cy="156"/>
            </a:xfrm>
          </p:grpSpPr>
          <p:sp>
            <p:nvSpPr>
              <p:cNvPr id="6200" name="Line 17"/>
              <p:cNvSpPr>
                <a:spLocks noChangeShapeType="1"/>
              </p:cNvSpPr>
              <p:nvPr/>
            </p:nvSpPr>
            <p:spPr bwMode="auto">
              <a:xfrm>
                <a:off x="6837" y="4092"/>
                <a:ext cx="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6201" name="Line 18"/>
              <p:cNvSpPr>
                <a:spLocks noChangeShapeType="1"/>
              </p:cNvSpPr>
              <p:nvPr/>
            </p:nvSpPr>
            <p:spPr bwMode="auto">
              <a:xfrm>
                <a:off x="6929" y="4016"/>
                <a:ext cx="0" cy="15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4361" y="2640"/>
              <a:ext cx="10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4428" y="2066"/>
              <a:ext cx="377" cy="148"/>
            </a:xfrm>
            <a:prstGeom prst="rect">
              <a:avLst/>
            </a:prstGeom>
            <a:solidFill>
              <a:srgbClr val="9DF2F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65" name="Line 21"/>
            <p:cNvSpPr>
              <a:spLocks noChangeShapeType="1"/>
            </p:cNvSpPr>
            <p:nvPr/>
          </p:nvSpPr>
          <p:spPr bwMode="auto">
            <a:xfrm>
              <a:off x="4855" y="2838"/>
              <a:ext cx="453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4805" y="2151"/>
              <a:ext cx="25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5069" y="2147"/>
              <a:ext cx="0" cy="691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 flipH="1">
              <a:off x="4107" y="2147"/>
              <a:ext cx="321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>
              <a:off x="4107" y="2147"/>
              <a:ext cx="3" cy="464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70" name="Line 26"/>
            <p:cNvSpPr>
              <a:spLocks noChangeShapeType="1"/>
            </p:cNvSpPr>
            <p:nvPr/>
          </p:nvSpPr>
          <p:spPr bwMode="auto">
            <a:xfrm flipV="1">
              <a:off x="3112" y="2611"/>
              <a:ext cx="182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71" name="Oval 27"/>
            <p:cNvSpPr>
              <a:spLocks noChangeArrowheads="1"/>
            </p:cNvSpPr>
            <p:nvPr/>
          </p:nvSpPr>
          <p:spPr bwMode="auto">
            <a:xfrm>
              <a:off x="3076" y="2574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4033" y="2668"/>
              <a:ext cx="1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1600" b="1">
                  <a:latin typeface="宋体" pitchFamily="2" charset="-122"/>
                </a:rPr>
                <a:t>∑</a:t>
              </a:r>
              <a:endParaRPr kumimoji="0" lang="en-US" altLang="en-US" sz="1600" b="1" baseline="-20000">
                <a:latin typeface="宋体" pitchFamily="2" charset="-122"/>
              </a:endParaRPr>
            </a:p>
          </p:txBody>
        </p:sp>
        <p:sp>
          <p:nvSpPr>
            <p:cNvPr id="6173" name="Oval 29"/>
            <p:cNvSpPr>
              <a:spLocks noChangeArrowheads="1"/>
            </p:cNvSpPr>
            <p:nvPr/>
          </p:nvSpPr>
          <p:spPr bwMode="auto">
            <a:xfrm>
              <a:off x="5319" y="2806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74" name="Oval 30"/>
            <p:cNvSpPr>
              <a:spLocks noChangeArrowheads="1"/>
            </p:cNvSpPr>
            <p:nvPr/>
          </p:nvSpPr>
          <p:spPr bwMode="auto">
            <a:xfrm>
              <a:off x="3078" y="2960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75" name="Line 31"/>
            <p:cNvSpPr>
              <a:spLocks noChangeShapeType="1"/>
            </p:cNvSpPr>
            <p:nvPr/>
          </p:nvSpPr>
          <p:spPr bwMode="auto">
            <a:xfrm>
              <a:off x="3114" y="3032"/>
              <a:ext cx="0" cy="197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>
              <a:off x="3007" y="3229"/>
              <a:ext cx="214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>
              <a:off x="3066" y="3288"/>
              <a:ext cx="10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>
              <a:off x="3084" y="3348"/>
              <a:ext cx="6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79" name="Line 35"/>
            <p:cNvSpPr>
              <a:spLocks noChangeShapeType="1"/>
            </p:cNvSpPr>
            <p:nvPr/>
          </p:nvSpPr>
          <p:spPr bwMode="auto">
            <a:xfrm>
              <a:off x="3114" y="2724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80" name="Oval 36"/>
            <p:cNvSpPr>
              <a:spLocks noChangeArrowheads="1"/>
            </p:cNvSpPr>
            <p:nvPr/>
          </p:nvSpPr>
          <p:spPr bwMode="auto">
            <a:xfrm>
              <a:off x="5319" y="3178"/>
              <a:ext cx="68" cy="6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5355" y="3250"/>
              <a:ext cx="0" cy="197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auto">
            <a:xfrm>
              <a:off x="5248" y="3447"/>
              <a:ext cx="214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83" name="Line 39"/>
            <p:cNvSpPr>
              <a:spLocks noChangeShapeType="1"/>
            </p:cNvSpPr>
            <p:nvPr/>
          </p:nvSpPr>
          <p:spPr bwMode="auto">
            <a:xfrm>
              <a:off x="5307" y="3506"/>
              <a:ext cx="10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>
              <a:off x="5325" y="3566"/>
              <a:ext cx="68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>
              <a:off x="5355" y="2933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86" name="Text Box 42"/>
            <p:cNvSpPr txBox="1">
              <a:spLocks noChangeArrowheads="1"/>
            </p:cNvSpPr>
            <p:nvPr/>
          </p:nvSpPr>
          <p:spPr bwMode="auto">
            <a:xfrm>
              <a:off x="3475" y="2066"/>
              <a:ext cx="2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 i="1">
                  <a:latin typeface="Arial" charset="0"/>
                </a:rPr>
                <a:t>R</a:t>
              </a:r>
              <a:r>
                <a:rPr kumimoji="0" lang="en-US" altLang="zh-CN" sz="2000" b="1" i="1" baseline="-20000">
                  <a:latin typeface="Arial" charset="0"/>
                </a:rPr>
                <a:t>1</a:t>
              </a:r>
            </a:p>
          </p:txBody>
        </p:sp>
        <p:sp>
          <p:nvSpPr>
            <p:cNvPr id="6187" name="Line 43"/>
            <p:cNvSpPr>
              <a:spLocks noChangeShapeType="1"/>
            </p:cNvSpPr>
            <p:nvPr/>
          </p:nvSpPr>
          <p:spPr bwMode="auto">
            <a:xfrm>
              <a:off x="3294" y="2384"/>
              <a:ext cx="0" cy="635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88" name="Line 44"/>
            <p:cNvSpPr>
              <a:spLocks noChangeShapeType="1"/>
            </p:cNvSpPr>
            <p:nvPr/>
          </p:nvSpPr>
          <p:spPr bwMode="auto">
            <a:xfrm flipV="1">
              <a:off x="3294" y="2384"/>
              <a:ext cx="13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89" name="Line 45"/>
            <p:cNvSpPr>
              <a:spLocks noChangeShapeType="1"/>
            </p:cNvSpPr>
            <p:nvPr/>
          </p:nvSpPr>
          <p:spPr bwMode="auto">
            <a:xfrm flipV="1">
              <a:off x="3294" y="3019"/>
              <a:ext cx="13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90" name="Line 46"/>
            <p:cNvSpPr>
              <a:spLocks noChangeShapeType="1"/>
            </p:cNvSpPr>
            <p:nvPr/>
          </p:nvSpPr>
          <p:spPr bwMode="auto">
            <a:xfrm>
              <a:off x="3929" y="2384"/>
              <a:ext cx="0" cy="635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91" name="Line 47"/>
            <p:cNvSpPr>
              <a:spLocks noChangeShapeType="1"/>
            </p:cNvSpPr>
            <p:nvPr/>
          </p:nvSpPr>
          <p:spPr bwMode="auto">
            <a:xfrm flipV="1">
              <a:off x="3793" y="2384"/>
              <a:ext cx="13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92" name="Line 48"/>
            <p:cNvSpPr>
              <a:spLocks noChangeShapeType="1"/>
            </p:cNvSpPr>
            <p:nvPr/>
          </p:nvSpPr>
          <p:spPr bwMode="auto">
            <a:xfrm flipV="1">
              <a:off x="3793" y="2611"/>
              <a:ext cx="13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93" name="Line 49"/>
            <p:cNvSpPr>
              <a:spLocks noChangeShapeType="1"/>
            </p:cNvSpPr>
            <p:nvPr/>
          </p:nvSpPr>
          <p:spPr bwMode="auto">
            <a:xfrm flipV="1">
              <a:off x="3294" y="2611"/>
              <a:ext cx="13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94" name="Rectangle 50"/>
            <p:cNvSpPr>
              <a:spLocks noChangeArrowheads="1"/>
            </p:cNvSpPr>
            <p:nvPr/>
          </p:nvSpPr>
          <p:spPr bwMode="auto">
            <a:xfrm>
              <a:off x="3430" y="2293"/>
              <a:ext cx="377" cy="148"/>
            </a:xfrm>
            <a:prstGeom prst="rect">
              <a:avLst/>
            </a:prstGeom>
            <a:solidFill>
              <a:srgbClr val="9DF2F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95" name="Rectangle 51"/>
            <p:cNvSpPr>
              <a:spLocks noChangeArrowheads="1"/>
            </p:cNvSpPr>
            <p:nvPr/>
          </p:nvSpPr>
          <p:spPr bwMode="auto">
            <a:xfrm>
              <a:off x="3430" y="2520"/>
              <a:ext cx="377" cy="148"/>
            </a:xfrm>
            <a:prstGeom prst="rect">
              <a:avLst/>
            </a:prstGeom>
            <a:solidFill>
              <a:srgbClr val="9DF2F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96" name="Line 52"/>
            <p:cNvSpPr>
              <a:spLocks noChangeShapeType="1"/>
            </p:cNvSpPr>
            <p:nvPr/>
          </p:nvSpPr>
          <p:spPr bwMode="auto">
            <a:xfrm flipV="1">
              <a:off x="3793" y="3019"/>
              <a:ext cx="137" cy="0"/>
            </a:xfrm>
            <a:prstGeom prst="line">
              <a:avLst/>
            </a:prstGeom>
            <a:noFill/>
            <a:ln w="222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6197" name="Rectangle 53"/>
            <p:cNvSpPr>
              <a:spLocks noChangeArrowheads="1"/>
            </p:cNvSpPr>
            <p:nvPr/>
          </p:nvSpPr>
          <p:spPr bwMode="auto">
            <a:xfrm>
              <a:off x="3430" y="2946"/>
              <a:ext cx="377" cy="148"/>
            </a:xfrm>
            <a:prstGeom prst="rect">
              <a:avLst/>
            </a:prstGeom>
            <a:solidFill>
              <a:srgbClr val="9DF2F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98" name="Text Box 54"/>
            <p:cNvSpPr txBox="1">
              <a:spLocks noChangeArrowheads="1"/>
            </p:cNvSpPr>
            <p:nvPr/>
          </p:nvSpPr>
          <p:spPr bwMode="auto">
            <a:xfrm>
              <a:off x="3521" y="3110"/>
              <a:ext cx="2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 i="1">
                  <a:latin typeface="Arial" charset="0"/>
                </a:rPr>
                <a:t>R</a:t>
              </a:r>
              <a:r>
                <a:rPr kumimoji="0" lang="en-US" altLang="zh-CN" sz="2000" b="1" i="1" baseline="-20000">
                  <a:latin typeface="Arial" charset="0"/>
                </a:rPr>
                <a:t>n</a:t>
              </a:r>
              <a:endParaRPr kumimoji="0" lang="zh-CN" altLang="en-US" sz="2000" b="1" i="1" baseline="-20000">
                <a:latin typeface="Arial" charset="0"/>
              </a:endParaRPr>
            </a:p>
          </p:txBody>
        </p:sp>
        <p:sp>
          <p:nvSpPr>
            <p:cNvPr id="6199" name="Text Box 55"/>
            <p:cNvSpPr txBox="1">
              <a:spLocks noChangeArrowheads="1"/>
            </p:cNvSpPr>
            <p:nvPr/>
          </p:nvSpPr>
          <p:spPr bwMode="auto">
            <a:xfrm>
              <a:off x="3521" y="2701"/>
              <a:ext cx="2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itchFamily="2" charset="2"/>
                <a:buNone/>
              </a:pPr>
              <a:r>
                <a:rPr kumimoji="0" lang="en-US" altLang="zh-CN" sz="2000" b="1" i="1">
                  <a:latin typeface="Arial" charset="0"/>
                </a:rPr>
                <a:t>…</a:t>
              </a:r>
              <a:endParaRPr kumimoji="0" lang="en-US" altLang="zh-CN" sz="2000" b="1" i="1" baseline="-20000">
                <a:latin typeface="Arial" charset="0"/>
              </a:endParaRP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theme1.xml><?xml version="1.0" encoding="utf-8"?>
<a:theme xmlns:a="http://schemas.openxmlformats.org/drawingml/2006/main" name="个人主页 (标准)">
  <a:themeElements>
    <a:clrScheme name="个人主页 (标准) 1">
      <a:dk1>
        <a:srgbClr val="000000"/>
      </a:dk1>
      <a:lt1>
        <a:srgbClr val="FFFFFF"/>
      </a:lt1>
      <a:dk2>
        <a:srgbClr val="1E2E53"/>
      </a:dk2>
      <a:lt2>
        <a:srgbClr val="FFCC00"/>
      </a:lt2>
      <a:accent1>
        <a:srgbClr val="FF9933"/>
      </a:accent1>
      <a:accent2>
        <a:srgbClr val="336699"/>
      </a:accent2>
      <a:accent3>
        <a:srgbClr val="ABADB3"/>
      </a:accent3>
      <a:accent4>
        <a:srgbClr val="DADADA"/>
      </a:accent4>
      <a:accent5>
        <a:srgbClr val="FFCAAD"/>
      </a:accent5>
      <a:accent6>
        <a:srgbClr val="2D5C8A"/>
      </a:accent6>
      <a:hlink>
        <a:srgbClr val="EAEAEA"/>
      </a:hlink>
      <a:folHlink>
        <a:srgbClr val="A73737"/>
      </a:folHlink>
    </a:clrScheme>
    <a:fontScheme name="个人主页 (标准)">
      <a:majorFont>
        <a:latin typeface="Arial"/>
        <a:ea typeface="隶书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个人主页 (标准) 1">
        <a:dk1>
          <a:srgbClr val="000000"/>
        </a:dk1>
        <a:lt1>
          <a:srgbClr val="FFFFFF"/>
        </a:lt1>
        <a:dk2>
          <a:srgbClr val="1E2E53"/>
        </a:dk2>
        <a:lt2>
          <a:srgbClr val="FFCC00"/>
        </a:lt2>
        <a:accent1>
          <a:srgbClr val="FF9933"/>
        </a:accent1>
        <a:accent2>
          <a:srgbClr val="336699"/>
        </a:accent2>
        <a:accent3>
          <a:srgbClr val="ABADB3"/>
        </a:accent3>
        <a:accent4>
          <a:srgbClr val="DADADA"/>
        </a:accent4>
        <a:accent5>
          <a:srgbClr val="FFCAAD"/>
        </a:accent5>
        <a:accent6>
          <a:srgbClr val="2D5C8A"/>
        </a:accent6>
        <a:hlink>
          <a:srgbClr val="EAEAEA"/>
        </a:hlink>
        <a:folHlink>
          <a:srgbClr val="A737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个人主页 (标准) 2">
        <a:dk1>
          <a:srgbClr val="663300"/>
        </a:dk1>
        <a:lt1>
          <a:srgbClr val="FFFFFF"/>
        </a:lt1>
        <a:dk2>
          <a:srgbClr val="996633"/>
        </a:dk2>
        <a:lt2>
          <a:srgbClr val="868686"/>
        </a:lt2>
        <a:accent1>
          <a:srgbClr val="FF9900"/>
        </a:accent1>
        <a:accent2>
          <a:srgbClr val="CC6600"/>
        </a:accent2>
        <a:accent3>
          <a:srgbClr val="FFFFFF"/>
        </a:accent3>
        <a:accent4>
          <a:srgbClr val="562A00"/>
        </a:accent4>
        <a:accent5>
          <a:srgbClr val="FFCAAA"/>
        </a:accent5>
        <a:accent6>
          <a:srgbClr val="B95C00"/>
        </a:accent6>
        <a:hlink>
          <a:srgbClr val="FFCC00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个人主页 (标准)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(标准).pot</Template>
  <TotalTime>4974</TotalTime>
  <Words>1912</Words>
  <Application>Microsoft Office PowerPoint</Application>
  <PresentationFormat>全屏显示(4:3)</PresentationFormat>
  <Paragraphs>489</Paragraphs>
  <Slides>48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华文行楷</vt:lpstr>
      <vt:lpstr>隶书</vt:lpstr>
      <vt:lpstr>宋体</vt:lpstr>
      <vt:lpstr>Arial</vt:lpstr>
      <vt:lpstr>Tahoma</vt:lpstr>
      <vt:lpstr>Times New Roman</vt:lpstr>
      <vt:lpstr>Wingdings</vt:lpstr>
      <vt:lpstr>个人主页 (标准)</vt:lpstr>
      <vt:lpstr>剪辑</vt:lpstr>
      <vt:lpstr>Equation</vt:lpstr>
      <vt:lpstr>VISIO</vt:lpstr>
      <vt:lpstr>公式</vt:lpstr>
      <vt:lpstr>6.8 模拟量的输入输出</vt:lpstr>
      <vt:lpstr>主要内容：</vt:lpstr>
      <vt:lpstr>模拟量的输入输出通道</vt:lpstr>
      <vt:lpstr>模拟量I/O通道：</vt:lpstr>
      <vt:lpstr>数/模（D/A）转换器</vt:lpstr>
      <vt:lpstr>掌握：</vt:lpstr>
      <vt:lpstr>一、D/A变换器的工作原理</vt:lpstr>
      <vt:lpstr>基本变换原理</vt:lpstr>
      <vt:lpstr>基本变换原理</vt:lpstr>
      <vt:lpstr>n=8的权电阻网络</vt:lpstr>
      <vt:lpstr>基本变换原理</vt:lpstr>
      <vt:lpstr>基本变换原理</vt:lpstr>
      <vt:lpstr>实际的D/A转换器—R-2R梯形电阻网络</vt:lpstr>
      <vt:lpstr>二、主要技术指标</vt:lpstr>
      <vt:lpstr>分辩率例</vt:lpstr>
      <vt:lpstr>转换精度（误差）</vt:lpstr>
      <vt:lpstr>转换时间tc</vt:lpstr>
      <vt:lpstr>三、典型D/A转换器DAC0832</vt:lpstr>
      <vt:lpstr>DAC0832的内部结构</vt:lpstr>
      <vt:lpstr>主要引脚功能</vt:lpstr>
      <vt:lpstr>主要引脚功能</vt:lpstr>
      <vt:lpstr>工作模式</vt:lpstr>
      <vt:lpstr>单缓冲模式</vt:lpstr>
      <vt:lpstr>例:利用图示D/A转换电路输出周期三角波</vt:lpstr>
      <vt:lpstr>单缓冲模式例</vt:lpstr>
      <vt:lpstr>双缓冲模式（标准模式）</vt:lpstr>
      <vt:lpstr>无缓冲器模式</vt:lpstr>
      <vt:lpstr>模/数（A/D）转换器</vt:lpstr>
      <vt:lpstr>要点：</vt:lpstr>
      <vt:lpstr>A/D转换器的功能</vt:lpstr>
      <vt:lpstr>A/D转换器类型</vt:lpstr>
      <vt:lpstr>一、A/D转换器的工作原理</vt:lpstr>
      <vt:lpstr>二、主要技术指标</vt:lpstr>
      <vt:lpstr>量化间隔</vt:lpstr>
      <vt:lpstr>量化误差</vt:lpstr>
      <vt:lpstr>转换时间</vt:lpstr>
      <vt:lpstr>输入动态范围</vt:lpstr>
      <vt:lpstr>三、典型的A/D转换器芯片</vt:lpstr>
      <vt:lpstr>内部结构</vt:lpstr>
      <vt:lpstr>主要引脚功能</vt:lpstr>
      <vt:lpstr>ADC0809的工作过程</vt:lpstr>
      <vt:lpstr>ADC0809的工作流程</vt:lpstr>
      <vt:lpstr>判断转换结束的方法</vt:lpstr>
      <vt:lpstr>ADC0809与系统的连接例</vt:lpstr>
      <vt:lpstr>ADC0809与系统的连接例</vt:lpstr>
      <vt:lpstr>数据采集程序流程</vt:lpstr>
      <vt:lpstr>本章小结：</vt:lpstr>
      <vt:lpstr>作业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存储系统</dc:title>
  <dc:creator>cf08</dc:creator>
  <cp:lastModifiedBy>Liao jianming</cp:lastModifiedBy>
  <cp:revision>253</cp:revision>
  <cp:lastPrinted>1995-12-08T18:33:06Z</cp:lastPrinted>
  <dcterms:created xsi:type="dcterms:W3CDTF">2002-02-20T03:40:55Z</dcterms:created>
  <dcterms:modified xsi:type="dcterms:W3CDTF">2022-11-21T05:50:22Z</dcterms:modified>
</cp:coreProperties>
</file>