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88"/>
  </p:notesMasterIdLst>
  <p:handoutMasterIdLst>
    <p:handoutMasterId r:id="rId89"/>
  </p:handoutMasterIdLst>
  <p:sldIdLst>
    <p:sldId id="256" r:id="rId3"/>
    <p:sldId id="402" r:id="rId4"/>
    <p:sldId id="412" r:id="rId5"/>
    <p:sldId id="413" r:id="rId6"/>
    <p:sldId id="427" r:id="rId7"/>
    <p:sldId id="428" r:id="rId8"/>
    <p:sldId id="276" r:id="rId9"/>
    <p:sldId id="421" r:id="rId10"/>
    <p:sldId id="323" r:id="rId11"/>
    <p:sldId id="418" r:id="rId12"/>
    <p:sldId id="405" r:id="rId13"/>
    <p:sldId id="269" r:id="rId14"/>
    <p:sldId id="278" r:id="rId15"/>
    <p:sldId id="279" r:id="rId16"/>
    <p:sldId id="324" r:id="rId17"/>
    <p:sldId id="325" r:id="rId18"/>
    <p:sldId id="326" r:id="rId19"/>
    <p:sldId id="407" r:id="rId20"/>
    <p:sldId id="408" r:id="rId21"/>
    <p:sldId id="422" r:id="rId22"/>
    <p:sldId id="423" r:id="rId23"/>
    <p:sldId id="424" r:id="rId24"/>
    <p:sldId id="425" r:id="rId25"/>
    <p:sldId id="328" r:id="rId26"/>
    <p:sldId id="333" r:id="rId27"/>
    <p:sldId id="335" r:id="rId28"/>
    <p:sldId id="437" r:id="rId29"/>
    <p:sldId id="338" r:id="rId30"/>
    <p:sldId id="339" r:id="rId31"/>
    <p:sldId id="434" r:id="rId32"/>
    <p:sldId id="435" r:id="rId33"/>
    <p:sldId id="343" r:id="rId34"/>
    <p:sldId id="398" r:id="rId35"/>
    <p:sldId id="344" r:id="rId36"/>
    <p:sldId id="345" r:id="rId37"/>
    <p:sldId id="415" r:id="rId38"/>
    <p:sldId id="340" r:id="rId39"/>
    <p:sldId id="347" r:id="rId40"/>
    <p:sldId id="348" r:id="rId41"/>
    <p:sldId id="409" r:id="rId42"/>
    <p:sldId id="354" r:id="rId43"/>
    <p:sldId id="410" r:id="rId44"/>
    <p:sldId id="352" r:id="rId45"/>
    <p:sldId id="355" r:id="rId46"/>
    <p:sldId id="401" r:id="rId47"/>
    <p:sldId id="420" r:id="rId48"/>
    <p:sldId id="356" r:id="rId49"/>
    <p:sldId id="362" r:id="rId50"/>
    <p:sldId id="357" r:id="rId51"/>
    <p:sldId id="358" r:id="rId52"/>
    <p:sldId id="363" r:id="rId53"/>
    <p:sldId id="365" r:id="rId54"/>
    <p:sldId id="411" r:id="rId55"/>
    <p:sldId id="369" r:id="rId56"/>
    <p:sldId id="436" r:id="rId57"/>
    <p:sldId id="416" r:id="rId58"/>
    <p:sldId id="360" r:id="rId59"/>
    <p:sldId id="361" r:id="rId60"/>
    <p:sldId id="371" r:id="rId61"/>
    <p:sldId id="372" r:id="rId62"/>
    <p:sldId id="373" r:id="rId63"/>
    <p:sldId id="374" r:id="rId64"/>
    <p:sldId id="375" r:id="rId65"/>
    <p:sldId id="376" r:id="rId66"/>
    <p:sldId id="382" r:id="rId67"/>
    <p:sldId id="381" r:id="rId68"/>
    <p:sldId id="377" r:id="rId69"/>
    <p:sldId id="378" r:id="rId70"/>
    <p:sldId id="379" r:id="rId71"/>
    <p:sldId id="383" r:id="rId72"/>
    <p:sldId id="426" r:id="rId73"/>
    <p:sldId id="384" r:id="rId74"/>
    <p:sldId id="386" r:id="rId75"/>
    <p:sldId id="432" r:id="rId76"/>
    <p:sldId id="431" r:id="rId77"/>
    <p:sldId id="385" r:id="rId78"/>
    <p:sldId id="387" r:id="rId79"/>
    <p:sldId id="446" r:id="rId80"/>
    <p:sldId id="388" r:id="rId81"/>
    <p:sldId id="389" r:id="rId82"/>
    <p:sldId id="429" r:id="rId83"/>
    <p:sldId id="438" r:id="rId84"/>
    <p:sldId id="419" r:id="rId85"/>
    <p:sldId id="443" r:id="rId86"/>
    <p:sldId id="445" r:id="rId87"/>
  </p:sldIdLst>
  <p:sldSz cx="9144000" cy="6858000" type="screen4x3"/>
  <p:notesSz cx="6934200" cy="9398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04A46F"/>
    <a:srgbClr val="FF6600"/>
    <a:srgbClr val="CCECFF"/>
    <a:srgbClr val="FFCCFF"/>
    <a:srgbClr val="CCCCFF"/>
    <a:srgbClr val="CC99FF"/>
    <a:srgbClr val="DFC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5" autoAdjust="0"/>
  </p:normalViewPr>
  <p:slideViewPr>
    <p:cSldViewPr>
      <p:cViewPr varScale="1">
        <p:scale>
          <a:sx n="72" d="100"/>
          <a:sy n="72" d="100"/>
        </p:scale>
        <p:origin x="1144" y="56"/>
      </p:cViewPr>
      <p:guideLst>
        <p:guide orient="horz" pos="4319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F2480F3-73B3-4DC6-A4FC-D2F3BDE33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116C91-9FCB-4A79-9EDE-815453C0D5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E89466-BE77-4302-B781-F7907AD74A00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70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D8F8EE9-8739-4E62-B3E4-FF0040BCDE11}" type="slidenum">
              <a:rPr lang="zh-CN" altLang="en-US" smtClean="0">
                <a:latin typeface="Times New Roman" panose="02020603050405020304" pitchFamily="18" charset="0"/>
              </a:rPr>
              <a:pPr/>
              <a:t>66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52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778B9B3-0BCE-4481-8C39-560E6E08BACA}" type="slidenum">
              <a:rPr lang="zh-CN" altLang="en-US" smtClean="0">
                <a:latin typeface="Times New Roman" panose="02020603050405020304" pitchFamily="18" charset="0"/>
              </a:rPr>
              <a:pPr/>
              <a:t>73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72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F79C105-4BEB-489D-BAAE-18633CEFEF35}" type="slidenum">
              <a:rPr lang="zh-CN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93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626196-A630-4BAB-AC57-1420EF446C02}" type="slidenum">
              <a:rPr lang="zh-CN" altLang="en-US" smtClean="0">
                <a:latin typeface="Times New Roman" panose="02020603050405020304" pitchFamily="18" charset="0"/>
              </a:rPr>
              <a:pPr/>
              <a:t>75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547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2D5583C-B32F-4287-AB68-00E95ACAA160}" type="slidenum">
              <a:rPr lang="zh-CN" altLang="en-US" smtClean="0">
                <a:latin typeface="Times New Roman" panose="02020603050405020304" pitchFamily="18" charset="0"/>
              </a:rPr>
              <a:pPr/>
              <a:t>81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FAC8659-EB55-41E1-9EE5-4483E1BC3AA0}" type="slidenum">
              <a:rPr lang="zh-CN" altLang="en-US" smtClean="0">
                <a:latin typeface="Times New Roman" panose="02020603050405020304" pitchFamily="18" charset="0"/>
              </a:rPr>
              <a:pPr/>
              <a:t>83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区分</a:t>
            </a:r>
            <a:r>
              <a:rPr lang="en-US" altLang="zh-CN" dirty="0"/>
              <a:t>I/O</a:t>
            </a:r>
            <a:r>
              <a:rPr lang="zh-CN" altLang="en-US" dirty="0"/>
              <a:t>与</a:t>
            </a:r>
            <a:r>
              <a:rPr lang="en-US" altLang="zh-CN" dirty="0"/>
              <a:t>M</a:t>
            </a:r>
            <a:r>
              <a:rPr lang="zh-CN" altLang="en-US" dirty="0"/>
              <a:t>的信号：</a:t>
            </a:r>
            <a:r>
              <a:rPr lang="en-US" altLang="zh-CN" dirty="0"/>
              <a:t>8088CPU</a:t>
            </a:r>
            <a:r>
              <a:rPr lang="zh-CN" altLang="en-US" dirty="0"/>
              <a:t>是高为</a:t>
            </a:r>
            <a:r>
              <a:rPr lang="en-US" altLang="zh-CN" dirty="0"/>
              <a:t>I/O</a:t>
            </a:r>
            <a:r>
              <a:rPr lang="zh-CN" altLang="en-US" dirty="0"/>
              <a:t>，低为</a:t>
            </a:r>
            <a:r>
              <a:rPr lang="en-US" altLang="zh-CN" dirty="0"/>
              <a:t>M</a:t>
            </a:r>
            <a:r>
              <a:rPr lang="zh-CN" altLang="en-US" dirty="0"/>
              <a:t>，而</a:t>
            </a:r>
            <a:r>
              <a:rPr lang="en-US" altLang="zh-CN" dirty="0"/>
              <a:t>8086</a:t>
            </a:r>
            <a:r>
              <a:rPr lang="zh-CN" altLang="en-US" dirty="0"/>
              <a:t>则相反。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116C91-9FCB-4A79-9EDE-815453C0D5B1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583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9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9B90B1E-F234-4225-937A-C371DBE38B04}" type="slidenum">
              <a:rPr lang="zh-CN" altLang="en-US" smtClean="0">
                <a:latin typeface="Times New Roman" panose="02020603050405020304" pitchFamily="18" charset="0"/>
              </a:rPr>
              <a:pPr/>
              <a:t>30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0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E59370F-4157-48D4-AC30-C8CFF372E03C}" type="slidenum">
              <a:rPr lang="zh-CN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02E307E-9696-40F4-A7E3-472176059D17}" type="slidenum">
              <a:rPr lang="zh-CN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9636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CE8F0A30-CB40-4902-AF9F-AAC34F80B28A}" type="slidenum">
              <a:rPr lang="zh-CN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168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1C9A18D-8A6F-4988-AC05-D2E8239466E0}" type="slidenum">
              <a:rPr lang="zh-CN" altLang="en-US" smtClean="0">
                <a:latin typeface="Times New Roman" panose="02020603050405020304" pitchFamily="18" charset="0"/>
              </a:rPr>
              <a:pPr/>
              <a:t>54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3732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31A9CA9-F65A-4629-B8FA-F90931FEFB67}" type="slidenum">
              <a:rPr lang="zh-CN" altLang="en-US" smtClean="0">
                <a:latin typeface="Times New Roman" panose="02020603050405020304" pitchFamily="18" charset="0"/>
              </a:rPr>
              <a:pPr/>
              <a:t>55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578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4766B6-4D3C-4B7F-BECB-CF7D398BED82}" type="slidenum">
              <a:rPr lang="zh-CN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761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614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C9EC641-4BDF-4814-A4AE-D1C78FA402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890730"/>
      </p:ext>
    </p:extLst>
  </p:cSld>
  <p:clrMapOvr>
    <a:masterClrMapping/>
  </p:clrMapOvr>
  <p:transition spd="med">
    <p:blind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B24A-A60D-486D-8939-5C3DCA6C83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1957909"/>
      </p:ext>
    </p:extLst>
  </p:cSld>
  <p:clrMapOvr>
    <a:masterClrMapping/>
  </p:clrMapOvr>
  <p:transition spd="med">
    <p:blind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F0B5F-C6F9-44A3-B531-F29E1741DD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1022535"/>
      </p:ext>
    </p:extLst>
  </p:cSld>
  <p:clrMapOvr>
    <a:masterClrMapping/>
  </p:clrMapOvr>
  <p:transition spd="med">
    <p:blind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l">
              <a:defRPr b="1">
                <a:solidFill>
                  <a:srgbClr val="990033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7920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8DB54-06B7-484A-BB19-2E9173674D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6317039"/>
      </p:ext>
    </p:extLst>
  </p:cSld>
  <p:clrMapOvr>
    <a:masterClrMapping/>
  </p:clrMapOvr>
  <p:transition spd="med">
    <p:blind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EE34BD-35EA-4E93-ABE1-1388AA3CB1F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988841"/>
      </p:ext>
    </p:extLst>
  </p:cSld>
  <p:clrMapOvr>
    <a:masterClrMapping/>
  </p:clrMapOvr>
  <p:transition spd="med">
    <p:blinds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91160D-B6C8-4E25-A7C5-4592FAFD11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0637374"/>
      </p:ext>
    </p:extLst>
  </p:cSld>
  <p:clrMapOvr>
    <a:masterClrMapping/>
  </p:clrMapOvr>
  <p:transition spd="med">
    <p:blinds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194175" cy="4194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7291F5-D703-4554-B5A3-96E964F4E1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3342026"/>
      </p:ext>
    </p:extLst>
  </p:cSld>
  <p:clrMapOvr>
    <a:masterClrMapping/>
  </p:clrMapOvr>
  <p:transition spd="med">
    <p:blinds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86D4D8-35B8-4C08-A557-6DE0158194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761285"/>
      </p:ext>
    </p:extLst>
  </p:cSld>
  <p:clrMapOvr>
    <a:masterClrMapping/>
  </p:clrMapOvr>
  <p:transition spd="med">
    <p:blinds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B2D10F-3F9C-4935-BDE1-53EE8D33C3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512849"/>
      </p:ext>
    </p:extLst>
  </p:cSld>
  <p:clrMapOvr>
    <a:masterClrMapping/>
  </p:clrMapOvr>
  <p:transition spd="med">
    <p:blinds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DFFD2-34D9-4496-B976-163D7C274A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9630877"/>
      </p:ext>
    </p:extLst>
  </p:cSld>
  <p:clrMapOvr>
    <a:masterClrMapping/>
  </p:clrMapOvr>
  <p:transition spd="med">
    <p:blinds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615FF3-FA9D-42D2-B7C6-6C7CB907B0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142784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D3F3B3-402A-45BD-9F1A-DFE7215516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138787"/>
      </p:ext>
    </p:extLst>
  </p:cSld>
  <p:clrMapOvr>
    <a:masterClrMapping/>
  </p:clrMapOvr>
  <p:transition spd="med">
    <p:blinds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D32014-365D-4C2E-B667-2D299B84E1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7488383"/>
      </p:ext>
    </p:extLst>
  </p:cSld>
  <p:clrMapOvr>
    <a:masterClrMapping/>
  </p:clrMapOvr>
  <p:transition spd="med">
    <p:blinds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B8A0C-535D-424F-B700-65BFC55C23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7661938"/>
      </p:ext>
    </p:extLst>
  </p:cSld>
  <p:clrMapOvr>
    <a:masterClrMapping/>
  </p:clrMapOvr>
  <p:transition spd="med">
    <p:blinds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609600"/>
            <a:ext cx="2135187" cy="548957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09600"/>
            <a:ext cx="6253163" cy="548957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6608-C433-4DEB-AC7C-D6A03DABFA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5434877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8B8690-5D04-4FD2-87AB-795547B42F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763807"/>
      </p:ext>
    </p:extLst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4A3A9A-ACA6-4BDA-AA11-54BA8520C2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3330174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8AC36-8438-47C1-8125-6260FD0C85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4866913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0267DB-C9E4-4DCB-AC5D-06E45942A49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0127934"/>
      </p:ext>
    </p:extLst>
  </p:cSld>
  <p:clrMapOvr>
    <a:masterClrMapping/>
  </p:clrMapOvr>
  <p:transition spd="med">
    <p:blind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F5AAC7-DDB1-4DA0-A183-6081365FF1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419360"/>
      </p:ext>
    </p:extLst>
  </p:cSld>
  <p:clrMapOvr>
    <a:masterClrMapping/>
  </p:clrMapOvr>
  <p:transition spd="med">
    <p:blind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DA73EC-CB52-4F82-B7AD-EEBD123A7D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391373"/>
      </p:ext>
    </p:extLst>
  </p:cSld>
  <p:clrMapOvr>
    <a:masterClrMapping/>
  </p:clrMapOvr>
  <p:transition spd="med">
    <p:blind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EA5B6-44EA-4025-AFA1-C5382285EB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4208195"/>
      </p:ext>
    </p:extLst>
  </p:cSld>
  <p:clrMapOvr>
    <a:masterClrMapping/>
  </p:clrMapOvr>
  <p:transition spd="med">
    <p:blind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511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511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/>
            </a:lvl1pPr>
          </a:lstStyle>
          <a:p>
            <a:pPr>
              <a:defRPr/>
            </a:pPr>
            <a:fld id="{EA1FF901-49B6-4882-9E24-19F621E0A3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09" r:id="rId1"/>
    <p:sldLayoutId id="2147484610" r:id="rId2"/>
    <p:sldLayoutId id="2147484590" r:id="rId3"/>
    <p:sldLayoutId id="2147484591" r:id="rId4"/>
    <p:sldLayoutId id="2147484592" r:id="rId5"/>
    <p:sldLayoutId id="2147484593" r:id="rId6"/>
    <p:sldLayoutId id="2147484594" r:id="rId7"/>
    <p:sldLayoutId id="2147484595" r:id="rId8"/>
    <p:sldLayoutId id="2147484596" r:id="rId9"/>
    <p:sldLayoutId id="2147484597" r:id="rId10"/>
    <p:sldLayoutId id="2147484598" r:id="rId11"/>
  </p:sldLayoutIdLst>
  <p:transition spd="med">
    <p:blinds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hlink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301625" y="609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Rot="1" noChangeArrowheads="1"/>
          </p:cNvSpPr>
          <p:nvPr>
            <p:ph type="body" idx="4294967295"/>
          </p:nvPr>
        </p:nvSpPr>
        <p:spPr bwMode="auto">
          <a:xfrm>
            <a:off x="301625" y="1905000"/>
            <a:ext cx="854075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81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81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CFA3B49-9343-4AF0-995D-9C4AB30E08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11" r:id="rId1"/>
    <p:sldLayoutId id="2147484599" r:id="rId2"/>
    <p:sldLayoutId id="2147484600" r:id="rId3"/>
    <p:sldLayoutId id="2147484601" r:id="rId4"/>
    <p:sldLayoutId id="2147484602" r:id="rId5"/>
    <p:sldLayoutId id="2147484603" r:id="rId6"/>
    <p:sldLayoutId id="2147484604" r:id="rId7"/>
    <p:sldLayoutId id="2147484605" r:id="rId8"/>
    <p:sldLayoutId id="2147484606" r:id="rId9"/>
    <p:sldLayoutId id="2147484607" r:id="rId10"/>
    <p:sldLayoutId id="2147484608" r:id="rId11"/>
  </p:sldLayoutIdLst>
  <p:transition spd="med">
    <p:blinds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EF81627-74A6-4484-9258-649A34266D7B}" type="slidenum">
              <a:rPr lang="zh-CN" altLang="en-US" sz="1400" smtClean="0"/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</a:t>
            </a:fld>
            <a:endParaRPr lang="en-US" altLang="zh-CN" sz="140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116012" y="1412875"/>
            <a:ext cx="7272411" cy="2286000"/>
          </a:xfrm>
        </p:spPr>
        <p:txBody>
          <a:bodyPr lIns="92075" tIns="46038" rIns="92075" bIns="46038" anchor="b"/>
          <a:lstStyle/>
          <a:p>
            <a:pPr eaLnBrk="1" hangingPunct="1">
              <a:lnSpc>
                <a:spcPct val="120000"/>
              </a:lnSpc>
            </a:pPr>
            <a:r>
              <a:rPr lang="zh-CN" altLang="zh-CN" sz="4000" dirty="0">
                <a:latin typeface="隶书" panose="02010509060101010101" pitchFamily="49" charset="-122"/>
              </a:rPr>
              <a:t>  </a:t>
            </a:r>
            <a:r>
              <a:rPr lang="zh-CN" altLang="en-US" sz="4000" dirty="0">
                <a:latin typeface="隶书" panose="02010509060101010101" pitchFamily="49" charset="-122"/>
              </a:rPr>
              <a:t>         </a:t>
            </a:r>
            <a:r>
              <a:rPr lang="zh-CN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第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6</a:t>
            </a:r>
            <a:r>
              <a:rPr lang="zh-CN" altLang="zh-CN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章</a:t>
            </a:r>
            <a:r>
              <a:rPr lang="zh-CN" altLang="zh-CN" sz="6000" b="0" dirty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br>
              <a:rPr lang="zh-CN" altLang="en-US" sz="6000" b="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6000" b="0" dirty="0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 sz="5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输入输出及中断技术</a:t>
            </a:r>
            <a:endParaRPr lang="zh-CN" altLang="zh-CN" sz="54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8196" name="Object 18"/>
          <p:cNvGraphicFramePr>
            <a:graphicFrameLocks/>
          </p:cNvGraphicFramePr>
          <p:nvPr/>
        </p:nvGraphicFramePr>
        <p:xfrm>
          <a:off x="6011863" y="4475163"/>
          <a:ext cx="1655762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r:id="rId4" imgW="4755794" imgH="4828032" progId="MS_ClipArt_Gallery.2">
                  <p:embed/>
                </p:oleObj>
              </mc:Choice>
              <mc:Fallback>
                <p:oleObj r:id="rId4" imgW="4755794" imgH="4828032" progId="MS_ClipArt_Gallery.2">
                  <p:embed/>
                  <p:pic>
                    <p:nvPicPr>
                      <p:cNvPr id="0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4475163"/>
                        <a:ext cx="1655762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485B54E-3253-4B40-8BD7-24DE289CB881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993062" cy="1462087"/>
          </a:xfrm>
        </p:spPr>
        <p:txBody>
          <a:bodyPr/>
          <a:lstStyle/>
          <a:p>
            <a:pPr eaLnBrk="1" hangingPunct="1"/>
            <a:r>
              <a:rPr lang="en-US" altLang="zh-CN" sz="4000" b="1"/>
              <a:t>I/O</a:t>
            </a:r>
            <a:r>
              <a:rPr lang="zh-CN" altLang="en-US"/>
              <a:t>系统中的接口和端口的地址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4851400" y="3702050"/>
            <a:ext cx="868363" cy="3317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3200"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1106488" y="2406650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3122613" y="2406650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5989638" y="2406650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1250950" y="2693988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250950" y="3486150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250950" y="4854575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1395413" y="4278313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3267075" y="2693988"/>
            <a:ext cx="792163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3267075" y="3486150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3267075" y="4854575"/>
            <a:ext cx="792163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3411538" y="4278313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8448" name="Rectangle 16"/>
          <p:cNvSpPr>
            <a:spLocks noChangeArrowheads="1"/>
          </p:cNvSpPr>
          <p:nvPr/>
        </p:nvSpPr>
        <p:spPr bwMode="auto">
          <a:xfrm>
            <a:off x="6132513" y="2693988"/>
            <a:ext cx="792162" cy="541337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49" name="Rectangle 17"/>
          <p:cNvSpPr>
            <a:spLocks noChangeArrowheads="1"/>
          </p:cNvSpPr>
          <p:nvPr/>
        </p:nvSpPr>
        <p:spPr bwMode="auto">
          <a:xfrm>
            <a:off x="6132513" y="3486150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132513" y="4854575"/>
            <a:ext cx="792162" cy="541338"/>
          </a:xfrm>
          <a:prstGeom prst="rect">
            <a:avLst/>
          </a:prstGeom>
          <a:solidFill>
            <a:srgbClr val="FFFF99"/>
          </a:solidFill>
          <a:ln w="25400" cap="sq">
            <a:solidFill>
              <a:srgbClr val="FFFF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276975" y="4278313"/>
            <a:ext cx="574675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bg1"/>
                </a:solidFill>
                <a:latin typeface="宋体" panose="02010600030101010101" pitchFamily="2" charset="-122"/>
              </a:rPr>
              <a:t>┅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1177925" y="1936750"/>
            <a:ext cx="10080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3122613" y="190182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5989638" y="1901825"/>
            <a:ext cx="10080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接口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1239838" y="277336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1223963" y="3570288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1239838" y="49260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260725" y="27590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6132513" y="27670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60" name="Text Box 28"/>
          <p:cNvSpPr txBox="1">
            <a:spLocks noChangeArrowheads="1"/>
          </p:cNvSpPr>
          <p:nvPr/>
        </p:nvSpPr>
        <p:spPr bwMode="auto">
          <a:xfrm>
            <a:off x="3267075" y="35591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61" name="Text Box 29"/>
          <p:cNvSpPr txBox="1">
            <a:spLocks noChangeArrowheads="1"/>
          </p:cNvSpPr>
          <p:nvPr/>
        </p:nvSpPr>
        <p:spPr bwMode="auto">
          <a:xfrm>
            <a:off x="6134100" y="3559175"/>
            <a:ext cx="86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18462" name="Text Box 30"/>
          <p:cNvSpPr txBox="1">
            <a:spLocks noChangeArrowheads="1"/>
          </p:cNvSpPr>
          <p:nvPr/>
        </p:nvSpPr>
        <p:spPr bwMode="auto">
          <a:xfrm>
            <a:off x="3216275" y="49260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18463" name="Text Box 31"/>
          <p:cNvSpPr txBox="1">
            <a:spLocks noChangeArrowheads="1"/>
          </p:cNvSpPr>
          <p:nvPr/>
        </p:nvSpPr>
        <p:spPr bwMode="auto">
          <a:xfrm>
            <a:off x="6088063" y="4926013"/>
            <a:ext cx="863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端口</a:t>
            </a: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12000" name="Text Box 32"/>
          <p:cNvSpPr txBox="1">
            <a:spLocks noChangeArrowheads="1"/>
          </p:cNvSpPr>
          <p:nvPr/>
        </p:nvSpPr>
        <p:spPr bwMode="auto">
          <a:xfrm>
            <a:off x="7773988" y="4198938"/>
            <a:ext cx="10080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端口编址</a:t>
            </a:r>
            <a:endParaRPr lang="en-US" altLang="zh-CN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2001" name="Line 33"/>
          <p:cNvSpPr>
            <a:spLocks noChangeShapeType="1"/>
          </p:cNvSpPr>
          <p:nvPr/>
        </p:nvSpPr>
        <p:spPr bwMode="auto">
          <a:xfrm>
            <a:off x="6911975" y="3846513"/>
            <a:ext cx="900113" cy="541337"/>
          </a:xfrm>
          <a:prstGeom prst="line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002" name="Text Box 34"/>
          <p:cNvSpPr txBox="1">
            <a:spLocks noChangeArrowheads="1"/>
          </p:cNvSpPr>
          <p:nvPr/>
        </p:nvSpPr>
        <p:spPr bwMode="auto">
          <a:xfrm>
            <a:off x="971550" y="5773738"/>
            <a:ext cx="712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端口地址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芯片地址（高位地址）</a:t>
            </a:r>
            <a:r>
              <a:rPr lang="en-US" altLang="zh-CN" sz="2400">
                <a:solidFill>
                  <a:schemeClr val="hlink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chemeClr val="hlink"/>
                </a:solidFill>
                <a:ea typeface="宋体" panose="02010600030101010101" pitchFamily="2" charset="-122"/>
              </a:rPr>
              <a:t>片内地址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00113" y="6248400"/>
            <a:ext cx="70913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类似于学号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学院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(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专业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)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编号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班号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+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班内编号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164388" y="1901825"/>
            <a:ext cx="1979612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3333FF"/>
                </a:solidFill>
                <a:ea typeface="宋体" panose="02010600030101010101" pitchFamily="2" charset="-122"/>
              </a:rPr>
              <a:t>每个接口为一个芯片，每个芯片有一个基地址。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2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2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12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000" grpId="0"/>
      <p:bldP spid="212002" grpId="0"/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D414BA1-E6E1-4622-9997-D1B003E4A8DC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</a:t>
            </a:r>
            <a:r>
              <a:rPr lang="en-US" altLang="zh-CN" sz="4000" b="1"/>
              <a:t>I/O</a:t>
            </a:r>
            <a:r>
              <a:rPr lang="zh-CN" altLang="en-US"/>
              <a:t>端口的编址方式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122488"/>
            <a:ext cx="7458075" cy="4114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/>
              <a:t>编址方式：</a:t>
            </a:r>
          </a:p>
          <a:p>
            <a:pPr lvl="1" eaLnBrk="1" hangingPunct="1"/>
            <a:r>
              <a:rPr lang="zh-CN" altLang="en-US"/>
              <a:t>与内存统一编址</a:t>
            </a:r>
          </a:p>
          <a:p>
            <a:pPr lvl="1" eaLnBrk="1" hangingPunct="1"/>
            <a:r>
              <a:rPr lang="zh-CN" altLang="en-US"/>
              <a:t>独立编址</a:t>
            </a:r>
            <a:endParaRPr lang="en-US" altLang="zh-CN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924001-07CF-4C22-8C2A-5A23AF1B9C5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1. I/O</a:t>
            </a:r>
            <a:r>
              <a:rPr lang="zh-CN" altLang="en-US"/>
              <a:t>端口与内存统一编址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205038"/>
            <a:ext cx="3600450" cy="3962400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指令及控制信号统一</a:t>
            </a:r>
            <a:endParaRPr lang="en-US" altLang="zh-CN" sz="2400"/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内存地址资源减少</a:t>
            </a:r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5683250" y="2571750"/>
            <a:ext cx="16002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5683250" y="50863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1" name="AutoShape 7"/>
          <p:cNvSpPr>
            <a:spLocks/>
          </p:cNvSpPr>
          <p:nvPr/>
        </p:nvSpPr>
        <p:spPr bwMode="auto">
          <a:xfrm>
            <a:off x="7435850" y="25717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2" name="AutoShape 8"/>
          <p:cNvSpPr>
            <a:spLocks/>
          </p:cNvSpPr>
          <p:nvPr/>
        </p:nvSpPr>
        <p:spPr bwMode="auto">
          <a:xfrm>
            <a:off x="7435850" y="5162550"/>
            <a:ext cx="152400" cy="990600"/>
          </a:xfrm>
          <a:prstGeom prst="rightBrace">
            <a:avLst>
              <a:gd name="adj1" fmla="val 5413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7740650" y="3333750"/>
            <a:ext cx="10795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960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7664450" y="5241925"/>
            <a:ext cx="12954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KB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562475" y="24717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562475" y="4886325"/>
            <a:ext cx="1304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F0000H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483100" y="5924550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643438" y="1930400"/>
            <a:ext cx="3313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例如，系统地址空间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10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1" grpId="0" animBg="1"/>
      <p:bldP spid="26632" grpId="0" animBg="1"/>
      <p:bldP spid="26633" grpId="0"/>
      <p:bldP spid="26634" grpId="0"/>
      <p:bldP spid="26635" grpId="0"/>
      <p:bldP spid="26636" grpId="0"/>
      <p:bldP spid="26637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D38C1D8-BBE0-4607-9D58-573ABD17D541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2. I/O</a:t>
            </a:r>
            <a:r>
              <a:rPr lang="zh-CN" altLang="en-US"/>
              <a:t>端口独立编址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93913"/>
            <a:ext cx="4233862" cy="2919412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anose="05000000000000000000" pitchFamily="2" charset="2"/>
              <a:buNone/>
            </a:pPr>
            <a:r>
              <a:rPr lang="zh-CN" altLang="en-US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内存地址资源充分利用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/>
              <a:t>能够应用于端口的指令较少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921375" y="2279650"/>
            <a:ext cx="1600200" cy="2514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7" name="AutoShape 7"/>
          <p:cNvSpPr>
            <a:spLocks/>
          </p:cNvSpPr>
          <p:nvPr/>
        </p:nvSpPr>
        <p:spPr bwMode="auto">
          <a:xfrm>
            <a:off x="7673975" y="2279650"/>
            <a:ext cx="228600" cy="2438400"/>
          </a:xfrm>
          <a:prstGeom prst="rightBrace">
            <a:avLst>
              <a:gd name="adj1" fmla="val 8884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8" name="AutoShape 8"/>
          <p:cNvSpPr>
            <a:spLocks/>
          </p:cNvSpPr>
          <p:nvPr/>
        </p:nvSpPr>
        <p:spPr bwMode="auto">
          <a:xfrm>
            <a:off x="7673975" y="5062538"/>
            <a:ext cx="138113" cy="1079500"/>
          </a:xfrm>
          <a:prstGeom prst="rightBrace">
            <a:avLst>
              <a:gd name="adj1" fmla="val 6509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7978775" y="3041650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内存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1MB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8054975" y="5062538"/>
            <a:ext cx="838200" cy="9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</a:p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64KB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4702175" y="2179638"/>
            <a:ext cx="1228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00000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4572000" y="4492625"/>
            <a:ext cx="1457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FFFFFH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702175" y="5900738"/>
            <a:ext cx="1295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FFFFH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4778375" y="4986338"/>
            <a:ext cx="1143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0000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908675" y="5035550"/>
            <a:ext cx="1600200" cy="11668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4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 animBg="1"/>
      <p:bldP spid="35847" grpId="0" animBg="1"/>
      <p:bldP spid="35848" grpId="0" animBg="1"/>
      <p:bldP spid="35849" grpId="0"/>
      <p:bldP spid="35850" grpId="0"/>
      <p:bldP spid="35851" grpId="0"/>
      <p:bldP spid="35852" grpId="0"/>
      <p:bldP spid="35853" grpId="0"/>
      <p:bldP spid="35854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39363B6-1DE1-4228-8737-931E03FA9B2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14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8088/8086</a:t>
            </a:r>
            <a:r>
              <a:rPr lang="zh-CN" altLang="en-US"/>
              <a:t>的</a:t>
            </a:r>
            <a:r>
              <a:rPr lang="en-US" altLang="zh-CN" sz="4000" b="1"/>
              <a:t>I/O</a:t>
            </a:r>
            <a:r>
              <a:rPr lang="zh-CN" altLang="en-US"/>
              <a:t>端口编址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2017713"/>
            <a:ext cx="8486775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US" dirty="0"/>
              <a:t>采用</a:t>
            </a:r>
            <a:r>
              <a:rPr lang="en-GB" altLang="zh-CN" dirty="0"/>
              <a:t>I/O</a:t>
            </a:r>
            <a:r>
              <a:rPr lang="zh-CN" altLang="en-US" dirty="0"/>
              <a:t>端口独立编址方式</a:t>
            </a:r>
            <a:r>
              <a:rPr lang="en-US" altLang="zh-CN" dirty="0"/>
              <a:t>(</a:t>
            </a:r>
            <a:r>
              <a:rPr lang="zh-CN" altLang="en-US" dirty="0"/>
              <a:t>但地址线与存储器共用</a:t>
            </a:r>
            <a:r>
              <a:rPr lang="en-US" altLang="zh-CN" dirty="0"/>
              <a:t>)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GB" dirty="0"/>
              <a:t>地址线上的地址信号用</a:t>
            </a:r>
            <a:r>
              <a:rPr lang="en-GB" altLang="zh-CN" dirty="0"/>
              <a:t>IO/M</a:t>
            </a:r>
            <a:r>
              <a:rPr lang="zh-CN" altLang="en-US" dirty="0"/>
              <a:t>（</a:t>
            </a:r>
            <a:r>
              <a:rPr lang="en-US" altLang="zh-CN" dirty="0"/>
              <a:t>IO/M</a:t>
            </a:r>
            <a:r>
              <a:rPr lang="zh-CN" altLang="en-US" dirty="0"/>
              <a:t>）</a:t>
            </a:r>
            <a:r>
              <a:rPr lang="zh-CN" altLang="en-GB" dirty="0"/>
              <a:t>来区分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 dirty="0"/>
              <a:t>I/O</a:t>
            </a:r>
            <a:r>
              <a:rPr lang="zh-CN" altLang="en-GB" dirty="0"/>
              <a:t>操作只使用</a:t>
            </a:r>
            <a:r>
              <a:rPr lang="en-GB" altLang="zh-CN" dirty="0"/>
              <a:t>20</a:t>
            </a:r>
            <a:r>
              <a:rPr lang="zh-CN" altLang="en-GB" dirty="0"/>
              <a:t>根地址线中的</a:t>
            </a:r>
            <a:r>
              <a:rPr lang="en-GB" altLang="zh-CN" dirty="0">
                <a:solidFill>
                  <a:schemeClr val="hlink"/>
                </a:solidFill>
              </a:rPr>
              <a:t>16</a:t>
            </a:r>
            <a:r>
              <a:rPr lang="zh-CN" altLang="en-GB" dirty="0">
                <a:solidFill>
                  <a:schemeClr val="hlink"/>
                </a:solidFill>
              </a:rPr>
              <a:t>根：</a:t>
            </a:r>
            <a:r>
              <a:rPr lang="en-GB" altLang="zh-CN" dirty="0">
                <a:solidFill>
                  <a:schemeClr val="hlink"/>
                </a:solidFill>
              </a:rPr>
              <a:t>A</a:t>
            </a:r>
            <a:r>
              <a:rPr lang="en-GB" altLang="zh-CN" baseline="-10000" dirty="0">
                <a:solidFill>
                  <a:schemeClr val="hlink"/>
                </a:solidFill>
              </a:rPr>
              <a:t>15</a:t>
            </a:r>
            <a:r>
              <a:rPr lang="zh-CN" altLang="en-GB" dirty="0">
                <a:solidFill>
                  <a:schemeClr val="hlink"/>
                </a:solidFill>
              </a:rPr>
              <a:t>～</a:t>
            </a:r>
            <a:r>
              <a:rPr lang="en-GB" altLang="zh-CN" dirty="0">
                <a:solidFill>
                  <a:schemeClr val="hlink"/>
                </a:solidFill>
              </a:rPr>
              <a:t>A</a:t>
            </a:r>
            <a:r>
              <a:rPr lang="en-GB" altLang="zh-CN" baseline="-10000" dirty="0">
                <a:solidFill>
                  <a:schemeClr val="hlink"/>
                </a:solidFill>
              </a:rPr>
              <a:t>0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zh-CN" altLang="en-GB" dirty="0"/>
              <a:t>可寻址的</a:t>
            </a:r>
            <a:r>
              <a:rPr lang="en-GB" altLang="zh-CN" dirty="0"/>
              <a:t>I/O</a:t>
            </a:r>
            <a:r>
              <a:rPr lang="zh-CN" altLang="en-GB" dirty="0"/>
              <a:t>端口数为</a:t>
            </a:r>
            <a:r>
              <a:rPr lang="en-GB" altLang="zh-CN" dirty="0"/>
              <a:t>64K(65536)</a:t>
            </a:r>
            <a:r>
              <a:rPr lang="zh-CN" altLang="en-GB" dirty="0"/>
              <a:t>个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 dirty="0"/>
              <a:t>I/O</a:t>
            </a:r>
            <a:r>
              <a:rPr lang="zh-CN" altLang="en-GB" dirty="0"/>
              <a:t>地址范围为</a:t>
            </a:r>
            <a:r>
              <a:rPr lang="en-GB" altLang="zh-CN" dirty="0"/>
              <a:t>0</a:t>
            </a:r>
            <a:r>
              <a:rPr lang="zh-CN" altLang="en-GB" dirty="0"/>
              <a:t>～</a:t>
            </a:r>
            <a:r>
              <a:rPr lang="en-GB" altLang="zh-CN" dirty="0"/>
              <a:t>FFFFH</a:t>
            </a:r>
          </a:p>
          <a:p>
            <a:pPr eaLnBrk="1" hangingPunct="1">
              <a:lnSpc>
                <a:spcPct val="120000"/>
              </a:lnSpc>
              <a:spcAft>
                <a:spcPct val="10000"/>
              </a:spcAft>
            </a:pPr>
            <a:r>
              <a:rPr lang="en-GB" altLang="zh-CN" dirty="0"/>
              <a:t>IBM PC</a:t>
            </a:r>
            <a:r>
              <a:rPr lang="zh-CN" altLang="en-GB" dirty="0"/>
              <a:t>只使用了</a:t>
            </a:r>
            <a:r>
              <a:rPr lang="en-GB" altLang="zh-CN" dirty="0"/>
              <a:t>1024</a:t>
            </a:r>
            <a:r>
              <a:rPr lang="zh-CN" altLang="en-GB" dirty="0"/>
              <a:t>个</a:t>
            </a:r>
            <a:r>
              <a:rPr lang="en-GB" altLang="zh-CN" dirty="0"/>
              <a:t>I/O</a:t>
            </a:r>
            <a:r>
              <a:rPr lang="zh-CN" altLang="en-GB" dirty="0"/>
              <a:t>地址</a:t>
            </a:r>
            <a:r>
              <a:rPr lang="en-GB" altLang="zh-CN" dirty="0"/>
              <a:t>(0</a:t>
            </a:r>
            <a:r>
              <a:rPr lang="zh-CN" altLang="en-GB" dirty="0"/>
              <a:t>～</a:t>
            </a:r>
            <a:r>
              <a:rPr lang="en-GB" altLang="zh-CN" dirty="0"/>
              <a:t>3FFH)</a:t>
            </a:r>
            <a:endParaRPr lang="zh-CN" altLang="en-US" sz="3200" b="0" dirty="0"/>
          </a:p>
        </p:txBody>
      </p:sp>
      <p:sp>
        <p:nvSpPr>
          <p:cNvPr id="36894" name="Line 30"/>
          <p:cNvSpPr>
            <a:spLocks noChangeShapeType="1"/>
          </p:cNvSpPr>
          <p:nvPr/>
        </p:nvSpPr>
        <p:spPr bwMode="auto">
          <a:xfrm>
            <a:off x="5157788" y="2781300"/>
            <a:ext cx="27830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30"/>
          <p:cNvSpPr>
            <a:spLocks noChangeShapeType="1"/>
          </p:cNvSpPr>
          <p:nvPr/>
        </p:nvSpPr>
        <p:spPr bwMode="auto">
          <a:xfrm>
            <a:off x="5796136" y="2780928"/>
            <a:ext cx="43204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BE82326-B936-4EAD-8727-B226E83332B9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五、</a:t>
            </a:r>
            <a:r>
              <a:rPr lang="en-US" altLang="zh-CN" sz="4000" b="1"/>
              <a:t>I/O</a:t>
            </a:r>
            <a:r>
              <a:rPr lang="zh-CN" altLang="en-US"/>
              <a:t>地址译码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1071563" y="2108200"/>
            <a:ext cx="7451725" cy="37496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目的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/>
              <a:t>确定端口的地址</a:t>
            </a:r>
            <a:endParaRPr lang="en-US" altLang="zh-CN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/>
              <a:t>寻址端口的信号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ct val="10000"/>
              </a:spcAft>
              <a:defRPr/>
            </a:pPr>
            <a:r>
              <a:rPr lang="en-US" altLang="zh-CN" dirty="0"/>
              <a:t>IOR</a:t>
            </a:r>
            <a:r>
              <a:rPr lang="zh-CN" altLang="en-US" dirty="0"/>
              <a:t>、</a:t>
            </a:r>
            <a:r>
              <a:rPr lang="en-US" altLang="zh-CN" dirty="0"/>
              <a:t>IOW(</a:t>
            </a:r>
            <a:r>
              <a:rPr lang="zh-CN" altLang="en-US" dirty="0"/>
              <a:t>最大模式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r>
              <a:rPr lang="en-US" altLang="zh-CN" dirty="0"/>
              <a:t>RD</a:t>
            </a:r>
            <a:r>
              <a:rPr lang="zh-CN" altLang="en-US" dirty="0"/>
              <a:t>、</a:t>
            </a:r>
            <a:r>
              <a:rPr lang="en-US" altLang="zh-CN" dirty="0"/>
              <a:t>WR(</a:t>
            </a:r>
            <a:r>
              <a:rPr lang="zh-CN" altLang="en-US" dirty="0"/>
              <a:t>最小模式</a:t>
            </a:r>
            <a:r>
              <a:rPr lang="en-US" altLang="zh-CN" dirty="0"/>
              <a:t>)</a:t>
            </a:r>
          </a:p>
          <a:p>
            <a:pPr lvl="1" eaLnBrk="1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/>
              <a:t>A</a:t>
            </a:r>
            <a:r>
              <a:rPr lang="en-US" altLang="zh-CN" sz="2000" dirty="0"/>
              <a:t>15</a:t>
            </a:r>
            <a:r>
              <a:rPr lang="en-US" altLang="zh-CN" dirty="0"/>
              <a:t> </a:t>
            </a:r>
            <a:r>
              <a:rPr lang="zh-CN" altLang="en-US" dirty="0"/>
              <a:t>～ </a:t>
            </a:r>
            <a:r>
              <a:rPr lang="en-US" altLang="zh-CN" dirty="0"/>
              <a:t>A</a:t>
            </a:r>
            <a:r>
              <a:rPr lang="en-US" altLang="zh-CN" sz="2000" dirty="0"/>
              <a:t>0</a:t>
            </a:r>
            <a:endParaRPr lang="zh-CN" altLang="en-US" dirty="0"/>
          </a:p>
          <a:p>
            <a:pPr eaLnBrk="1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tx2">
                    <a:lumMod val="75000"/>
                  </a:schemeClr>
                </a:solidFill>
              </a:rPr>
              <a:t>参加译码的信号：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altLang="zh-CN" dirty="0"/>
              <a:t>IOR，IOW(</a:t>
            </a:r>
            <a:r>
              <a:rPr lang="zh-CN" altLang="en-US" dirty="0"/>
              <a:t>或</a:t>
            </a:r>
            <a:r>
              <a:rPr lang="en-US" altLang="zh-CN" dirty="0"/>
              <a:t>RD</a:t>
            </a:r>
            <a:r>
              <a:rPr lang="zh-CN" altLang="en-US" dirty="0"/>
              <a:t>、</a:t>
            </a:r>
            <a:r>
              <a:rPr lang="en-US" altLang="zh-CN" dirty="0"/>
              <a:t>WR)，</a:t>
            </a:r>
            <a:r>
              <a:rPr lang="zh-CN" altLang="en-GB" dirty="0">
                <a:latin typeface="Times New Roman" pitchFamily="18" charset="0"/>
              </a:rPr>
              <a:t>高位地址信号</a:t>
            </a:r>
            <a:endParaRPr lang="zh-CN" altLang="en-GB" baseline="-10000" dirty="0">
              <a:latin typeface="Times New Roman" pitchFamily="18" charset="0"/>
            </a:endParaRPr>
          </a:p>
        </p:txBody>
      </p:sp>
      <p:sp>
        <p:nvSpPr>
          <p:cNvPr id="82948" name="Line 4"/>
          <p:cNvSpPr>
            <a:spLocks noChangeShapeType="1"/>
          </p:cNvSpPr>
          <p:nvPr/>
        </p:nvSpPr>
        <p:spPr bwMode="auto">
          <a:xfrm>
            <a:off x="1879600" y="3571875"/>
            <a:ext cx="587375" cy="15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49" name="Line 5"/>
          <p:cNvSpPr>
            <a:spLocks noChangeShapeType="1"/>
          </p:cNvSpPr>
          <p:nvPr/>
        </p:nvSpPr>
        <p:spPr bwMode="auto">
          <a:xfrm>
            <a:off x="2808289" y="3571875"/>
            <a:ext cx="611584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0" name="Line 6"/>
          <p:cNvSpPr>
            <a:spLocks noChangeShapeType="1"/>
          </p:cNvSpPr>
          <p:nvPr/>
        </p:nvSpPr>
        <p:spPr bwMode="auto">
          <a:xfrm>
            <a:off x="2879725" y="5072063"/>
            <a:ext cx="6477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951" name="Line 7"/>
          <p:cNvSpPr>
            <a:spLocks noChangeShapeType="1"/>
          </p:cNvSpPr>
          <p:nvPr/>
        </p:nvSpPr>
        <p:spPr bwMode="auto">
          <a:xfrm flipV="1">
            <a:off x="1879600" y="5072063"/>
            <a:ext cx="642938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圆角矩形标注 10"/>
          <p:cNvSpPr/>
          <p:nvPr/>
        </p:nvSpPr>
        <p:spPr bwMode="auto">
          <a:xfrm>
            <a:off x="3286125" y="6000750"/>
            <a:ext cx="2143125" cy="714375"/>
          </a:xfrm>
          <a:prstGeom prst="wedgeRoundRectCallout">
            <a:avLst>
              <a:gd name="adj1" fmla="val -49480"/>
              <a:gd name="adj2" fmla="val -132634"/>
              <a:gd name="adj3" fmla="val 16667"/>
            </a:avLst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b="1" dirty="0"/>
              <a:t>OUT</a:t>
            </a:r>
            <a:r>
              <a:rPr lang="zh-CN" altLang="en-US" b="1" dirty="0"/>
              <a:t>指令将使总线中的该信号有效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2" name="圆角矩形标注 11"/>
          <p:cNvSpPr/>
          <p:nvPr/>
        </p:nvSpPr>
        <p:spPr bwMode="auto">
          <a:xfrm>
            <a:off x="642938" y="6000750"/>
            <a:ext cx="2143125" cy="714375"/>
          </a:xfrm>
          <a:prstGeom prst="wedgeRoundRectCallout">
            <a:avLst>
              <a:gd name="adj1" fmla="val 23663"/>
              <a:gd name="adj2" fmla="val -134462"/>
              <a:gd name="adj3" fmla="val 16667"/>
            </a:avLst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b="1" dirty="0"/>
              <a:t>IN</a:t>
            </a:r>
            <a:r>
              <a:rPr lang="zh-CN" altLang="en-US" b="1" dirty="0"/>
              <a:t>指令将使总线中的该信号有效</a:t>
            </a:r>
            <a:endParaRPr lang="en-US" altLang="zh-CN" b="1" dirty="0">
              <a:latin typeface="Times New Roman" pitchFamily="18" charset="0"/>
            </a:endParaRP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292081" y="3571875"/>
            <a:ext cx="504056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4"/>
          <p:cNvSpPr>
            <a:spLocks noChangeShapeType="1"/>
          </p:cNvSpPr>
          <p:nvPr/>
        </p:nvSpPr>
        <p:spPr bwMode="auto">
          <a:xfrm>
            <a:off x="6084168" y="3555819"/>
            <a:ext cx="504056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4"/>
          <p:cNvSpPr>
            <a:spLocks noChangeShapeType="1"/>
          </p:cNvSpPr>
          <p:nvPr/>
        </p:nvSpPr>
        <p:spPr bwMode="auto">
          <a:xfrm>
            <a:off x="3923928" y="5072063"/>
            <a:ext cx="504056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4"/>
          <p:cNvSpPr>
            <a:spLocks noChangeShapeType="1"/>
          </p:cNvSpPr>
          <p:nvPr/>
        </p:nvSpPr>
        <p:spPr bwMode="auto">
          <a:xfrm>
            <a:off x="4716016" y="5072063"/>
            <a:ext cx="504056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14E65DF-A44D-4F99-8E97-1F09E5C036FC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16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全地址译码与部分地址译码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827584" y="1814714"/>
            <a:ext cx="7929563" cy="4998662"/>
          </a:xfrm>
        </p:spPr>
        <p:txBody>
          <a:bodyPr/>
          <a:lstStyle/>
          <a:p>
            <a:pPr eaLnBrk="1" hangingPunct="1">
              <a:spcBef>
                <a:spcPts val="400"/>
              </a:spcBef>
            </a:pPr>
            <a:r>
              <a:rPr lang="zh-CN" altLang="en-US" sz="2400" dirty="0"/>
              <a:t>一个接口电路中可以有一个或多个端口。</a:t>
            </a:r>
            <a:endParaRPr lang="en-US" altLang="zh-CN" sz="2400" dirty="0"/>
          </a:p>
          <a:p>
            <a:pPr eaLnBrk="1" hangingPunct="1">
              <a:spcBef>
                <a:spcPts val="40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全地址译码：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400"/>
              </a:spcBef>
            </a:pPr>
            <a:r>
              <a:rPr lang="zh-CN" altLang="en-US" dirty="0"/>
              <a:t>全部</a:t>
            </a:r>
            <a:r>
              <a:rPr lang="en-US" altLang="zh-CN" dirty="0"/>
              <a:t>16</a:t>
            </a:r>
            <a:r>
              <a:rPr lang="zh-CN" altLang="en-US" dirty="0"/>
              <a:t>位</a:t>
            </a:r>
            <a:r>
              <a:rPr lang="en-US" altLang="zh-CN" dirty="0"/>
              <a:t>I/O</a:t>
            </a:r>
            <a:r>
              <a:rPr lang="zh-CN" altLang="en-US" dirty="0"/>
              <a:t>地址信号参与译码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</a:pPr>
            <a:r>
              <a:rPr lang="zh-CN" altLang="en-US" dirty="0"/>
              <a:t>当接口中只有一个端口时， </a:t>
            </a:r>
            <a:r>
              <a:rPr lang="en-GB" altLang="zh-CN" dirty="0"/>
              <a:t>16</a:t>
            </a:r>
            <a:r>
              <a:rPr lang="zh-CN" altLang="en-GB" dirty="0"/>
              <a:t>位地址线应</a:t>
            </a:r>
            <a:r>
              <a:rPr lang="zh-CN" altLang="en-US" dirty="0"/>
              <a:t>全部参与译码，译码输出直接选择该端口中；</a:t>
            </a:r>
          </a:p>
          <a:p>
            <a:pPr lvl="1" eaLnBrk="1" hangingPunct="1">
              <a:spcBef>
                <a:spcPts val="400"/>
              </a:spcBef>
            </a:pPr>
            <a:r>
              <a:rPr lang="zh-CN" altLang="en-US" dirty="0"/>
              <a:t>当接口中有多个端口时，则</a:t>
            </a:r>
            <a:r>
              <a:rPr lang="en-GB" altLang="zh-CN" dirty="0"/>
              <a:t>16</a:t>
            </a:r>
            <a:r>
              <a:rPr lang="zh-CN" altLang="en-GB" dirty="0"/>
              <a:t>位地址线的高位</a:t>
            </a:r>
            <a:r>
              <a:rPr lang="zh-CN" altLang="en-US" dirty="0"/>
              <a:t>参与译码（决定接口的基地址），最低几位直接输入到接口芯片，用于寻址接口中的各个端口。</a:t>
            </a:r>
            <a:endParaRPr lang="en-US" altLang="zh-CN" dirty="0"/>
          </a:p>
          <a:p>
            <a:pPr eaLnBrk="1" hangingPunct="1">
              <a:spcBef>
                <a:spcPts val="400"/>
              </a:spcBef>
            </a:pPr>
            <a:r>
              <a:rPr lang="zh-CN" altLang="en-US" sz="2400" dirty="0">
                <a:solidFill>
                  <a:srgbClr val="C00000"/>
                </a:solidFill>
              </a:rPr>
              <a:t>部分地址译码：</a:t>
            </a:r>
            <a:endParaRPr lang="en-US" altLang="zh-CN" sz="2400" dirty="0">
              <a:solidFill>
                <a:srgbClr val="C00000"/>
              </a:solidFill>
            </a:endParaRPr>
          </a:p>
          <a:p>
            <a:pPr lvl="1" eaLnBrk="1" hangingPunct="1">
              <a:spcBef>
                <a:spcPts val="400"/>
              </a:spcBef>
            </a:pPr>
            <a:r>
              <a:rPr lang="zh-CN" altLang="en-US" dirty="0"/>
              <a:t>仅用部分地址（比如</a:t>
            </a:r>
            <a:r>
              <a:rPr lang="en-US" altLang="zh-CN" dirty="0"/>
              <a:t>16</a:t>
            </a:r>
            <a:r>
              <a:rPr lang="zh-CN" altLang="en-US" dirty="0"/>
              <a:t>位中低</a:t>
            </a:r>
            <a:r>
              <a:rPr lang="en-US" altLang="zh-CN" dirty="0"/>
              <a:t>10</a:t>
            </a:r>
            <a:r>
              <a:rPr lang="zh-CN" altLang="en-US" dirty="0"/>
              <a:t>位）信号参与译码</a:t>
            </a:r>
            <a:endParaRPr lang="en-US" altLang="zh-CN" dirty="0"/>
          </a:p>
          <a:p>
            <a:pPr lvl="1" eaLnBrk="1" hangingPunct="1">
              <a:spcBef>
                <a:spcPts val="400"/>
              </a:spcBef>
            </a:pPr>
            <a:r>
              <a:rPr lang="zh-CN" altLang="en-US" dirty="0"/>
              <a:t>含多个端口的接口，最低的几位直接连到接口芯片，用于寻址接口中的各个端口。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96C498A-AB58-4DD4-BED3-16D4F6A3C20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I/O</a:t>
            </a:r>
            <a:r>
              <a:rPr lang="zh-CN" altLang="en-US"/>
              <a:t>地址译码示例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704850" y="2376488"/>
            <a:ext cx="8115300" cy="4268787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dirty="0"/>
              <a:t>例：某外设接口有</a:t>
            </a:r>
            <a:r>
              <a:rPr lang="en-US" altLang="zh-CN" dirty="0"/>
              <a:t>4</a:t>
            </a:r>
            <a:r>
              <a:rPr lang="zh-CN" altLang="en-US" dirty="0"/>
              <a:t>个端口，地址为</a:t>
            </a:r>
            <a:r>
              <a:rPr lang="en-US" altLang="zh-CN" dirty="0"/>
              <a:t>2F0H</a:t>
            </a:r>
            <a:r>
              <a:rPr lang="en-GB" altLang="zh-CN" dirty="0">
                <a:latin typeface="Arial" panose="020B0604020202020204" pitchFamily="34" charset="0"/>
              </a:rPr>
              <a:t>——</a:t>
            </a:r>
            <a:r>
              <a:rPr lang="en-GB" altLang="zh-CN" dirty="0"/>
              <a:t>2F3H</a:t>
            </a:r>
            <a:r>
              <a:rPr lang="zh-CN" altLang="en-GB" dirty="0"/>
              <a:t>，</a:t>
            </a:r>
            <a:r>
              <a:rPr lang="zh-CN" altLang="en-US" dirty="0"/>
              <a:t>由</a:t>
            </a:r>
            <a:r>
              <a:rPr lang="en-GB" altLang="zh-CN" dirty="0"/>
              <a:t>A</a:t>
            </a:r>
            <a:r>
              <a:rPr lang="en-GB" altLang="zh-CN" baseline="-10000" dirty="0"/>
              <a:t>15</a:t>
            </a:r>
            <a:r>
              <a:rPr lang="zh-CN" altLang="en-GB" dirty="0"/>
              <a:t>～</a:t>
            </a:r>
            <a:r>
              <a:rPr lang="en-GB" altLang="zh-CN" dirty="0"/>
              <a:t>A</a:t>
            </a:r>
            <a:r>
              <a:rPr lang="en-GB" altLang="zh-CN" baseline="-10000" dirty="0"/>
              <a:t>2</a:t>
            </a:r>
            <a:r>
              <a:rPr lang="zh-CN" altLang="en-GB" dirty="0"/>
              <a:t>译码得到，而</a:t>
            </a:r>
            <a:r>
              <a:rPr lang="en-GB" altLang="zh-CN" dirty="0"/>
              <a:t>A</a:t>
            </a:r>
            <a:r>
              <a:rPr lang="en-GB" altLang="zh-CN" baseline="-10000" dirty="0"/>
              <a:t>1</a:t>
            </a:r>
            <a:r>
              <a:rPr lang="zh-CN" altLang="en-GB" baseline="-10000" dirty="0"/>
              <a:t>、</a:t>
            </a:r>
            <a:r>
              <a:rPr lang="en-GB" altLang="zh-CN" dirty="0"/>
              <a:t>A</a:t>
            </a:r>
            <a:r>
              <a:rPr lang="en-GB" altLang="zh-CN" baseline="-10000" dirty="0"/>
              <a:t>0</a:t>
            </a:r>
            <a:r>
              <a:rPr lang="zh-CN" altLang="en-GB" dirty="0"/>
              <a:t>用来区分接口中的</a:t>
            </a:r>
            <a:r>
              <a:rPr lang="en-US" altLang="zh-CN" dirty="0"/>
              <a:t>4</a:t>
            </a:r>
            <a:r>
              <a:rPr lang="zh-CN" altLang="en-US" dirty="0"/>
              <a:t>个端口。试画出该接口与系统的连接图。</a:t>
            </a:r>
            <a:endParaRPr lang="en-US" altLang="zh-CN" dirty="0"/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题目分析：</a:t>
            </a:r>
            <a:endParaRPr lang="en-US" altLang="zh-CN" dirty="0"/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寻址端口的地址信号有</a:t>
            </a:r>
            <a:r>
              <a:rPr lang="en-US" altLang="zh-CN" dirty="0"/>
              <a:t>16bit</a:t>
            </a:r>
            <a:r>
              <a:rPr lang="zh-CN" altLang="en-US" dirty="0"/>
              <a:t>，题中仅用</a:t>
            </a:r>
            <a:r>
              <a:rPr lang="en-US" altLang="zh-CN" dirty="0"/>
              <a:t>12bit</a:t>
            </a:r>
            <a:r>
              <a:rPr lang="zh-CN" altLang="en-US" dirty="0"/>
              <a:t>就能表示其地址</a:t>
            </a:r>
            <a:r>
              <a:rPr lang="en-US" altLang="zh-CN" dirty="0"/>
              <a:t>——</a:t>
            </a:r>
            <a:r>
              <a:rPr lang="zh-CN" altLang="en-US" dirty="0"/>
              <a:t>故采用部分地址译码</a:t>
            </a:r>
            <a:endParaRPr lang="en-US" altLang="zh-CN" dirty="0"/>
          </a:p>
          <a:p>
            <a:pPr lvl="1" eaLnBrk="1" hangingPunct="1">
              <a:spcAft>
                <a:spcPct val="10000"/>
              </a:spcAft>
            </a:pPr>
            <a:r>
              <a:rPr lang="zh-CN" altLang="en-US" dirty="0"/>
              <a:t>该接口电路中含有</a:t>
            </a:r>
            <a:r>
              <a:rPr lang="en-US" altLang="zh-CN" dirty="0"/>
              <a:t>4</a:t>
            </a:r>
            <a:r>
              <a:rPr lang="zh-CN" altLang="en-US" dirty="0"/>
              <a:t>个端口，片内端口寻址需</a:t>
            </a:r>
            <a:r>
              <a:rPr lang="en-US" altLang="zh-CN" dirty="0"/>
              <a:t>2</a:t>
            </a:r>
            <a:r>
              <a:rPr lang="zh-CN" altLang="en-US" dirty="0"/>
              <a:t>位地址信号，其余</a:t>
            </a:r>
            <a:r>
              <a:rPr lang="en-US" altLang="zh-CN" dirty="0"/>
              <a:t>10</a:t>
            </a:r>
            <a:r>
              <a:rPr lang="zh-CN" altLang="en-US" dirty="0"/>
              <a:t>位为接口芯片地址，即片选地址信号。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50938" y="1887538"/>
            <a:ext cx="75263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系统中，因地址资源丰富，多采用部分地址译码。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FBD33D6-9BBB-401C-BC33-1FA2A64D836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55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162175"/>
            <a:ext cx="6629672" cy="1771650"/>
          </a:xfrm>
        </p:spPr>
        <p:txBody>
          <a:bodyPr/>
          <a:lstStyle/>
          <a:p>
            <a:pPr eaLnBrk="1" hangingPunct="1">
              <a:spcAft>
                <a:spcPct val="35000"/>
              </a:spcAft>
              <a:defRPr/>
            </a:pPr>
            <a:r>
              <a:rPr lang="zh-CN" altLang="en-US" dirty="0"/>
              <a:t>地址范围：</a:t>
            </a:r>
          </a:p>
          <a:p>
            <a:pPr lvl="1" eaLnBrk="1" hangingPunct="1">
              <a:defRPr/>
            </a:pPr>
            <a:r>
              <a:rPr lang="en-US" altLang="zh-CN" dirty="0">
                <a:cs typeface="Tahoma" panose="020B0604030504040204" pitchFamily="34" charset="0"/>
              </a:rPr>
              <a:t>× × × × </a:t>
            </a:r>
            <a:r>
              <a:rPr lang="en-US" altLang="zh-CN" dirty="0"/>
              <a:t>0 0 1 0 1 1 1 1 0 0 </a:t>
            </a:r>
            <a:r>
              <a:rPr lang="en-US" altLang="zh-CN" dirty="0">
                <a:solidFill>
                  <a:schemeClr val="hlink"/>
                </a:solidFill>
              </a:rPr>
              <a:t>0 0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dirty="0">
                <a:solidFill>
                  <a:schemeClr val="hlink"/>
                </a:solidFill>
              </a:rPr>
              <a:t>    </a:t>
            </a:r>
            <a:r>
              <a:rPr lang="en-US" altLang="zh-CN" dirty="0"/>
              <a:t>…….                 ……             ……     </a:t>
            </a:r>
          </a:p>
          <a:p>
            <a:pPr lvl="1" eaLnBrk="1" hangingPunct="1">
              <a:defRPr/>
            </a:pPr>
            <a:r>
              <a:rPr lang="en-US" altLang="zh-CN" dirty="0">
                <a:cs typeface="Tahoma" panose="020B0604030504040204" pitchFamily="34" charset="0"/>
              </a:rPr>
              <a:t>× × × × </a:t>
            </a:r>
            <a:r>
              <a:rPr lang="en-US" altLang="zh-CN" dirty="0"/>
              <a:t>0 0 1 0 1 1 1 1 0 0 </a:t>
            </a:r>
            <a:r>
              <a:rPr lang="en-US" altLang="zh-CN" dirty="0">
                <a:solidFill>
                  <a:schemeClr val="hlink"/>
                </a:solidFill>
              </a:rPr>
              <a:t>1 1</a:t>
            </a:r>
            <a:endParaRPr lang="en-US" altLang="zh-CN" dirty="0"/>
          </a:p>
        </p:txBody>
      </p:sp>
      <p:sp>
        <p:nvSpPr>
          <p:cNvPr id="195588" name="AutoShape 4"/>
          <p:cNvSpPr>
            <a:spLocks/>
          </p:cNvSpPr>
          <p:nvPr/>
        </p:nvSpPr>
        <p:spPr bwMode="auto">
          <a:xfrm rot="-5400000">
            <a:off x="2489035" y="3592247"/>
            <a:ext cx="203729" cy="1222375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5589" name="Line 5"/>
          <p:cNvSpPr>
            <a:spLocks noChangeShapeType="1"/>
          </p:cNvSpPr>
          <p:nvPr/>
        </p:nvSpPr>
        <p:spPr bwMode="auto">
          <a:xfrm flipH="1">
            <a:off x="2470150" y="4378325"/>
            <a:ext cx="85502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0" name="Text Box 6"/>
          <p:cNvSpPr txBox="1">
            <a:spLocks noChangeArrowheads="1"/>
          </p:cNvSpPr>
          <p:nvPr/>
        </p:nvSpPr>
        <p:spPr bwMode="auto">
          <a:xfrm>
            <a:off x="1820863" y="523081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任意状态</a:t>
            </a:r>
          </a:p>
        </p:txBody>
      </p:sp>
      <p:sp>
        <p:nvSpPr>
          <p:cNvPr id="195592" name="Text Box 8"/>
          <p:cNvSpPr txBox="1">
            <a:spLocks noChangeArrowheads="1"/>
          </p:cNvSpPr>
          <p:nvPr/>
        </p:nvSpPr>
        <p:spPr bwMode="auto">
          <a:xfrm>
            <a:off x="3202087" y="2432612"/>
            <a:ext cx="3636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rgbClr val="990033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rgbClr val="990033"/>
                </a:solidFill>
                <a:ea typeface="宋体" panose="02010600030101010101" pitchFamily="2" charset="-122"/>
              </a:rPr>
              <a:t>11……………………………..A1A0</a:t>
            </a:r>
          </a:p>
        </p:txBody>
      </p:sp>
      <p:sp>
        <p:nvSpPr>
          <p:cNvPr id="195593" name="AutoShape 9"/>
          <p:cNvSpPr>
            <a:spLocks/>
          </p:cNvSpPr>
          <p:nvPr/>
        </p:nvSpPr>
        <p:spPr bwMode="auto">
          <a:xfrm rot="-5400000">
            <a:off x="6299820" y="4017963"/>
            <a:ext cx="144463" cy="287337"/>
          </a:xfrm>
          <a:prstGeom prst="leftBrace">
            <a:avLst>
              <a:gd name="adj1" fmla="val 16566"/>
              <a:gd name="adj2" fmla="val 50000"/>
            </a:avLst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5594" name="Line 10"/>
          <p:cNvSpPr>
            <a:spLocks noChangeShapeType="1"/>
          </p:cNvSpPr>
          <p:nvPr/>
        </p:nvSpPr>
        <p:spPr bwMode="auto">
          <a:xfrm flipH="1">
            <a:off x="6385545" y="4330700"/>
            <a:ext cx="0" cy="863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5" name="Text Box 11"/>
          <p:cNvSpPr txBox="1">
            <a:spLocks noChangeArrowheads="1"/>
          </p:cNvSpPr>
          <p:nvPr/>
        </p:nvSpPr>
        <p:spPr bwMode="auto">
          <a:xfrm>
            <a:off x="5652120" y="5313363"/>
            <a:ext cx="1511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片内地址</a:t>
            </a:r>
          </a:p>
        </p:txBody>
      </p:sp>
      <p:sp>
        <p:nvSpPr>
          <p:cNvPr id="195596" name="Line 12"/>
          <p:cNvSpPr>
            <a:spLocks noChangeShapeType="1"/>
          </p:cNvSpPr>
          <p:nvPr/>
        </p:nvSpPr>
        <p:spPr bwMode="auto">
          <a:xfrm>
            <a:off x="2470150" y="5688013"/>
            <a:ext cx="14288" cy="404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597" name="Text Box 13"/>
          <p:cNvSpPr txBox="1">
            <a:spLocks noChangeArrowheads="1"/>
          </p:cNvSpPr>
          <p:nvPr/>
        </p:nvSpPr>
        <p:spPr bwMode="auto">
          <a:xfrm>
            <a:off x="1619250" y="612140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图中不接入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9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5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95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8" grpId="0" animBg="1"/>
      <p:bldP spid="195590" grpId="0"/>
      <p:bldP spid="195592" grpId="0"/>
      <p:bldP spid="195593" grpId="0" animBg="1"/>
      <p:bldP spid="195595" grpId="0"/>
      <p:bldP spid="19559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40786E0-4FAD-4373-8F75-1C98093A60D9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19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I/O</a:t>
            </a:r>
            <a:r>
              <a:rPr lang="zh-CN" altLang="en-US"/>
              <a:t>地址译码例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1989138"/>
            <a:ext cx="4321175" cy="619125"/>
          </a:xfrm>
        </p:spPr>
        <p:txBody>
          <a:bodyPr/>
          <a:lstStyle/>
          <a:p>
            <a:pPr eaLnBrk="1" hangingPunct="1"/>
            <a:r>
              <a:rPr lang="zh-CN" altLang="en-US"/>
              <a:t>译码电路图：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7002463" y="2351088"/>
            <a:ext cx="1314450" cy="2592387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6613" name="Rectangle 5"/>
          <p:cNvSpPr>
            <a:spLocks noChangeArrowheads="1"/>
          </p:cNvSpPr>
          <p:nvPr/>
        </p:nvSpPr>
        <p:spPr bwMode="auto">
          <a:xfrm>
            <a:off x="4554538" y="4006850"/>
            <a:ext cx="1027112" cy="27352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6614" name="Rectangle 6"/>
          <p:cNvSpPr>
            <a:spLocks noChangeArrowheads="1"/>
          </p:cNvSpPr>
          <p:nvPr/>
        </p:nvSpPr>
        <p:spPr bwMode="auto">
          <a:xfrm>
            <a:off x="2754313" y="3860800"/>
            <a:ext cx="936625" cy="165576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56" name="Text Box 7"/>
          <p:cNvSpPr txBox="1">
            <a:spLocks noChangeArrowheads="1"/>
          </p:cNvSpPr>
          <p:nvPr/>
        </p:nvSpPr>
        <p:spPr bwMode="auto">
          <a:xfrm>
            <a:off x="2827338" y="4338638"/>
            <a:ext cx="865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≥ 1</a:t>
            </a:r>
          </a:p>
        </p:txBody>
      </p:sp>
      <p:sp>
        <p:nvSpPr>
          <p:cNvPr id="27657" name="Line 8"/>
          <p:cNvSpPr>
            <a:spLocks noChangeShapeType="1"/>
          </p:cNvSpPr>
          <p:nvPr/>
        </p:nvSpPr>
        <p:spPr bwMode="auto">
          <a:xfrm>
            <a:off x="1889125" y="4076700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1890713" y="43640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0"/>
          <p:cNvSpPr>
            <a:spLocks noChangeShapeType="1"/>
          </p:cNvSpPr>
          <p:nvPr/>
        </p:nvSpPr>
        <p:spPr bwMode="auto">
          <a:xfrm>
            <a:off x="1890713" y="469582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1"/>
          <p:cNvSpPr>
            <a:spLocks noChangeShapeType="1"/>
          </p:cNvSpPr>
          <p:nvPr/>
        </p:nvSpPr>
        <p:spPr bwMode="auto">
          <a:xfrm>
            <a:off x="1890713" y="501173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1890713" y="53006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Text Box 13"/>
          <p:cNvSpPr txBox="1">
            <a:spLocks noChangeArrowheads="1"/>
          </p:cNvSpPr>
          <p:nvPr/>
        </p:nvSpPr>
        <p:spPr bwMode="auto">
          <a:xfrm>
            <a:off x="1300163" y="3832225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1300163" y="41481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1300163" y="4465638"/>
            <a:ext cx="720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1314450" y="478155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7666" name="Text Box 17"/>
          <p:cNvSpPr txBox="1">
            <a:spLocks noChangeArrowheads="1"/>
          </p:cNvSpPr>
          <p:nvPr/>
        </p:nvSpPr>
        <p:spPr bwMode="auto">
          <a:xfrm>
            <a:off x="1314450" y="5084763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3690938" y="46529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19"/>
          <p:cNvSpPr>
            <a:spLocks noChangeShapeType="1"/>
          </p:cNvSpPr>
          <p:nvPr/>
        </p:nvSpPr>
        <p:spPr bwMode="auto">
          <a:xfrm>
            <a:off x="1890713" y="5805488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0"/>
          <p:cNvSpPr>
            <a:spLocks noChangeShapeType="1"/>
          </p:cNvSpPr>
          <p:nvPr/>
        </p:nvSpPr>
        <p:spPr bwMode="auto">
          <a:xfrm>
            <a:off x="1890713" y="6092825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2"/>
          <p:cNvSpPr>
            <a:spLocks noChangeShapeType="1"/>
          </p:cNvSpPr>
          <p:nvPr/>
        </p:nvSpPr>
        <p:spPr bwMode="auto">
          <a:xfrm>
            <a:off x="1890713" y="6597650"/>
            <a:ext cx="2663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1385888" y="55530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27672" name="Text Box 24"/>
          <p:cNvSpPr txBox="1">
            <a:spLocks noChangeArrowheads="1"/>
          </p:cNvSpPr>
          <p:nvPr/>
        </p:nvSpPr>
        <p:spPr bwMode="auto">
          <a:xfrm>
            <a:off x="1385888" y="58896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27673" name="Text Box 25"/>
          <p:cNvSpPr txBox="1">
            <a:spLocks noChangeArrowheads="1"/>
          </p:cNvSpPr>
          <p:nvPr/>
        </p:nvSpPr>
        <p:spPr bwMode="auto">
          <a:xfrm>
            <a:off x="1385888" y="634523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27674" name="Text Box 26"/>
          <p:cNvSpPr txBox="1">
            <a:spLocks noChangeArrowheads="1"/>
          </p:cNvSpPr>
          <p:nvPr/>
        </p:nvSpPr>
        <p:spPr bwMode="auto">
          <a:xfrm>
            <a:off x="2827338" y="616585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┇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3690938" y="4565650"/>
            <a:ext cx="144462" cy="144463"/>
          </a:xfrm>
          <a:prstGeom prst="ellipse">
            <a:avLst/>
          </a:prstGeom>
          <a:solidFill>
            <a:schemeClr val="bg1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5562600" y="5302250"/>
            <a:ext cx="144463" cy="144463"/>
          </a:xfrm>
          <a:prstGeom prst="ellipse">
            <a:avLst/>
          </a:prstGeom>
          <a:solidFill>
            <a:schemeClr val="bg1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77" name="Text Box 29"/>
          <p:cNvSpPr txBox="1">
            <a:spLocks noChangeArrowheads="1"/>
          </p:cNvSpPr>
          <p:nvPr/>
        </p:nvSpPr>
        <p:spPr bwMode="auto">
          <a:xfrm>
            <a:off x="4843463" y="5159375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27678" name="Line 30"/>
          <p:cNvSpPr>
            <a:spLocks noChangeShapeType="1"/>
          </p:cNvSpPr>
          <p:nvPr/>
        </p:nvSpPr>
        <p:spPr bwMode="auto">
          <a:xfrm>
            <a:off x="5707063" y="537527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9" name="Line 31"/>
          <p:cNvSpPr>
            <a:spLocks noChangeShapeType="1"/>
          </p:cNvSpPr>
          <p:nvPr/>
        </p:nvSpPr>
        <p:spPr bwMode="auto">
          <a:xfrm flipV="1">
            <a:off x="6570663" y="4583113"/>
            <a:ext cx="0" cy="79216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Line 32"/>
          <p:cNvSpPr>
            <a:spLocks noChangeShapeType="1"/>
          </p:cNvSpPr>
          <p:nvPr/>
        </p:nvSpPr>
        <p:spPr bwMode="auto">
          <a:xfrm>
            <a:off x="6570663" y="4583113"/>
            <a:ext cx="431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002463" y="4341813"/>
            <a:ext cx="647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ea typeface="宋体" panose="02010600030101010101" pitchFamily="2" charset="-122"/>
              </a:rPr>
              <a:t>CE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04063" y="4381500"/>
            <a:ext cx="360362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6138863" y="36464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6138863" y="3214688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5707063" y="2998788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686" name="Text Box 38"/>
          <p:cNvSpPr txBox="1">
            <a:spLocks noChangeArrowheads="1"/>
          </p:cNvSpPr>
          <p:nvPr/>
        </p:nvSpPr>
        <p:spPr bwMode="auto">
          <a:xfrm>
            <a:off x="5692775" y="3416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7019925" y="1879600"/>
            <a:ext cx="1439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接口芯片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6657" name="Rectangle 49"/>
          <p:cNvSpPr>
            <a:spLocks noChangeArrowheads="1"/>
          </p:cNvSpPr>
          <p:nvPr/>
        </p:nvSpPr>
        <p:spPr bwMode="auto">
          <a:xfrm>
            <a:off x="2987675" y="2708275"/>
            <a:ext cx="647700" cy="8651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89" name="Line 50"/>
          <p:cNvSpPr>
            <a:spLocks noChangeShapeType="1"/>
          </p:cNvSpPr>
          <p:nvPr/>
        </p:nvSpPr>
        <p:spPr bwMode="auto">
          <a:xfrm>
            <a:off x="2124075" y="2924175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0" name="Line 51"/>
          <p:cNvSpPr>
            <a:spLocks noChangeShapeType="1"/>
          </p:cNvSpPr>
          <p:nvPr/>
        </p:nvSpPr>
        <p:spPr bwMode="auto">
          <a:xfrm>
            <a:off x="2124075" y="3357563"/>
            <a:ext cx="86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1" name="Text Box 52"/>
          <p:cNvSpPr txBox="1">
            <a:spLocks noChangeArrowheads="1"/>
          </p:cNvSpPr>
          <p:nvPr/>
        </p:nvSpPr>
        <p:spPr bwMode="auto">
          <a:xfrm>
            <a:off x="1258888" y="2708275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IOR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92" name="Text Box 53"/>
          <p:cNvSpPr txBox="1">
            <a:spLocks noChangeArrowheads="1"/>
          </p:cNvSpPr>
          <p:nvPr/>
        </p:nvSpPr>
        <p:spPr bwMode="auto">
          <a:xfrm>
            <a:off x="1258888" y="3141663"/>
            <a:ext cx="865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IOW</a:t>
            </a:r>
            <a:endParaRPr lang="en-US" altLang="zh-CN" sz="16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93" name="Line 54"/>
          <p:cNvSpPr>
            <a:spLocks noChangeShapeType="1"/>
          </p:cNvSpPr>
          <p:nvPr/>
        </p:nvSpPr>
        <p:spPr bwMode="auto">
          <a:xfrm>
            <a:off x="1320800" y="2747963"/>
            <a:ext cx="53975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4" name="Line 55"/>
          <p:cNvSpPr>
            <a:spLocks noChangeShapeType="1"/>
          </p:cNvSpPr>
          <p:nvPr/>
        </p:nvSpPr>
        <p:spPr bwMode="auto">
          <a:xfrm>
            <a:off x="1354138" y="3179763"/>
            <a:ext cx="57626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5" name="Text Box 56"/>
          <p:cNvSpPr txBox="1">
            <a:spLocks noChangeArrowheads="1"/>
          </p:cNvSpPr>
          <p:nvPr/>
        </p:nvSpPr>
        <p:spPr bwMode="auto">
          <a:xfrm>
            <a:off x="3097213" y="2924175"/>
            <a:ext cx="5048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bg1"/>
                </a:solidFill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196665" name="Oval 57"/>
          <p:cNvSpPr>
            <a:spLocks noChangeArrowheads="1"/>
          </p:cNvSpPr>
          <p:nvPr/>
        </p:nvSpPr>
        <p:spPr bwMode="auto">
          <a:xfrm>
            <a:off x="3635375" y="3068638"/>
            <a:ext cx="144463" cy="144462"/>
          </a:xfrm>
          <a:prstGeom prst="ellipse">
            <a:avLst/>
          </a:prstGeom>
          <a:solidFill>
            <a:schemeClr val="bg1"/>
          </a:solidFill>
          <a:ln w="25400" cap="sq">
            <a:solidFill>
              <a:srgbClr val="339966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697" name="Line 58"/>
          <p:cNvSpPr>
            <a:spLocks noChangeShapeType="1"/>
          </p:cNvSpPr>
          <p:nvPr/>
        </p:nvSpPr>
        <p:spPr bwMode="auto">
          <a:xfrm>
            <a:off x="3779838" y="3141663"/>
            <a:ext cx="3603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8" name="Line 59"/>
          <p:cNvSpPr>
            <a:spLocks noChangeShapeType="1"/>
          </p:cNvSpPr>
          <p:nvPr/>
        </p:nvSpPr>
        <p:spPr bwMode="auto">
          <a:xfrm flipV="1">
            <a:off x="4140200" y="3141663"/>
            <a:ext cx="0" cy="1079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99" name="Line 60"/>
          <p:cNvSpPr>
            <a:spLocks noChangeShapeType="1"/>
          </p:cNvSpPr>
          <p:nvPr/>
        </p:nvSpPr>
        <p:spPr bwMode="auto">
          <a:xfrm>
            <a:off x="4140200" y="4221163"/>
            <a:ext cx="4095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左大括号 1"/>
          <p:cNvSpPr>
            <a:spLocks/>
          </p:cNvSpPr>
          <p:nvPr/>
        </p:nvSpPr>
        <p:spPr bwMode="auto">
          <a:xfrm>
            <a:off x="900113" y="4006850"/>
            <a:ext cx="454025" cy="1293813"/>
          </a:xfrm>
          <a:prstGeom prst="leftBrace">
            <a:avLst>
              <a:gd name="adj1" fmla="val 8338"/>
              <a:gd name="adj2" fmla="val 50000"/>
            </a:avLst>
          </a:prstGeom>
          <a:solidFill>
            <a:schemeClr val="bg1"/>
          </a:solidFill>
          <a:ln w="25400" cap="sq" algn="ctr">
            <a:solidFill>
              <a:schemeClr val="tx2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" name="左大括号 52"/>
          <p:cNvSpPr>
            <a:spLocks/>
          </p:cNvSpPr>
          <p:nvPr/>
        </p:nvSpPr>
        <p:spPr bwMode="auto">
          <a:xfrm>
            <a:off x="884238" y="5651500"/>
            <a:ext cx="455612" cy="946150"/>
          </a:xfrm>
          <a:prstGeom prst="leftBrace">
            <a:avLst>
              <a:gd name="adj1" fmla="val 8316"/>
              <a:gd name="adj2" fmla="val 50000"/>
            </a:avLst>
          </a:prstGeom>
          <a:solidFill>
            <a:schemeClr val="bg1"/>
          </a:solidFill>
          <a:ln w="25400" cap="sq" algn="ctr">
            <a:solidFill>
              <a:schemeClr val="tx2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39750" y="4029075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的位</a:t>
            </a:r>
          </a:p>
        </p:txBody>
      </p:sp>
      <p:sp>
        <p:nvSpPr>
          <p:cNvPr id="55" name="文本框 54"/>
          <p:cNvSpPr txBox="1">
            <a:spLocks noChangeArrowheads="1"/>
          </p:cNvSpPr>
          <p:nvPr/>
        </p:nvSpPr>
        <p:spPr bwMode="auto">
          <a:xfrm>
            <a:off x="539750" y="5468938"/>
            <a:ext cx="50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取</a:t>
            </a: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的位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3" grpId="0" animBg="1"/>
      <p:bldP spid="196614" grpId="0" animBg="1"/>
      <p:bldP spid="196635" grpId="0" animBg="1"/>
      <p:bldP spid="196636" grpId="0" animBg="1"/>
      <p:bldP spid="196657" grpId="0" animBg="1"/>
      <p:bldP spid="196665" grpId="0" animBg="1"/>
      <p:bldP spid="2" grpId="0" animBg="1"/>
      <p:bldP spid="53" grpId="0" animBg="1"/>
      <p:bldP spid="3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1B4E0D3-3C2F-40AD-B4B6-2E8C3744BF0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60575"/>
            <a:ext cx="6913562" cy="4464050"/>
          </a:xfrm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zh-CN" altLang="en-US" dirty="0"/>
              <a:t>基本概念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/>
              <a:t>输入输出系统</a:t>
            </a:r>
          </a:p>
          <a:p>
            <a:pPr lvl="1" eaLnBrk="1" hangingPunct="1">
              <a:spcBef>
                <a:spcPct val="30000"/>
              </a:spcBef>
            </a:pPr>
            <a:r>
              <a:rPr lang="en-US" altLang="zh-CN" dirty="0"/>
              <a:t>I/O</a:t>
            </a:r>
            <a:r>
              <a:rPr lang="zh-CN" altLang="en-US" dirty="0"/>
              <a:t>接口和端口</a:t>
            </a:r>
          </a:p>
          <a:p>
            <a:pPr lvl="1" eaLnBrk="1" hangingPunct="1">
              <a:spcBef>
                <a:spcPct val="30000"/>
              </a:spcBef>
            </a:pPr>
            <a:r>
              <a:rPr lang="zh-CN" altLang="en-US" dirty="0"/>
              <a:t>端口的编址方式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简单接口芯片及其应用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基本输入输出方法</a:t>
            </a:r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中断的基本概念及工作过程</a:t>
            </a:r>
            <a:endParaRPr lang="en-US" altLang="zh-CN" dirty="0"/>
          </a:p>
          <a:p>
            <a:pPr eaLnBrk="1" hangingPunct="1">
              <a:spcBef>
                <a:spcPct val="25000"/>
              </a:spcBef>
            </a:pPr>
            <a:r>
              <a:rPr lang="zh-CN" altLang="en-US" dirty="0"/>
              <a:t>中断控制器</a:t>
            </a:r>
            <a:r>
              <a:rPr lang="en-US" altLang="zh-CN" dirty="0"/>
              <a:t>8259A</a:t>
            </a:r>
            <a:r>
              <a:rPr lang="zh-CN" altLang="en-US" dirty="0"/>
              <a:t>介绍</a:t>
            </a:r>
            <a:endParaRPr lang="en-US" altLang="zh-CN" dirty="0"/>
          </a:p>
          <a:p>
            <a:pPr eaLnBrk="1" hangingPunct="1">
              <a:spcBef>
                <a:spcPct val="25000"/>
              </a:spcBef>
            </a:pPr>
            <a:r>
              <a:rPr lang="en-US" altLang="zh-CN" dirty="0"/>
              <a:t>DMA</a:t>
            </a:r>
            <a:r>
              <a:rPr lang="zh-CN" altLang="en-US" dirty="0"/>
              <a:t>控制器</a:t>
            </a:r>
            <a:r>
              <a:rPr lang="en-US" altLang="zh-CN" dirty="0"/>
              <a:t>8237</a:t>
            </a:r>
            <a:r>
              <a:rPr lang="zh-CN" altLang="en-US" dirty="0"/>
              <a:t>（自学）</a:t>
            </a:r>
          </a:p>
        </p:txBody>
      </p:sp>
    </p:spTree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E3C0EE8-3DEA-40E8-B88A-E344BA39C19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六、接口的基本构成</a:t>
            </a:r>
          </a:p>
        </p:txBody>
      </p:sp>
      <p:sp>
        <p:nvSpPr>
          <p:cNvPr id="28676" name="Text Box 2053"/>
          <p:cNvSpPr txBox="1">
            <a:spLocks noChangeArrowheads="1"/>
          </p:cNvSpPr>
          <p:nvPr/>
        </p:nvSpPr>
        <p:spPr bwMode="auto">
          <a:xfrm>
            <a:off x="7620000" y="2514600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</a:p>
        </p:txBody>
      </p:sp>
      <p:sp>
        <p:nvSpPr>
          <p:cNvPr id="28677" name="Text Box 2054"/>
          <p:cNvSpPr txBox="1">
            <a:spLocks noChangeArrowheads="1"/>
          </p:cNvSpPr>
          <p:nvPr/>
        </p:nvSpPr>
        <p:spPr bwMode="auto">
          <a:xfrm>
            <a:off x="7702550" y="4841875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控制线</a:t>
            </a:r>
          </a:p>
        </p:txBody>
      </p:sp>
      <p:sp>
        <p:nvSpPr>
          <p:cNvPr id="28678" name="Text Box 2055"/>
          <p:cNvSpPr txBox="1">
            <a:spLocks noChangeArrowheads="1"/>
          </p:cNvSpPr>
          <p:nvPr/>
        </p:nvSpPr>
        <p:spPr bwMode="auto">
          <a:xfrm>
            <a:off x="7696200" y="3962400"/>
            <a:ext cx="984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状态线</a:t>
            </a:r>
          </a:p>
        </p:txBody>
      </p:sp>
      <p:sp>
        <p:nvSpPr>
          <p:cNvPr id="28679" name="Text Box 2056"/>
          <p:cNvSpPr txBox="1">
            <a:spLocks noChangeArrowheads="1"/>
          </p:cNvSpPr>
          <p:nvPr/>
        </p:nvSpPr>
        <p:spPr bwMode="auto">
          <a:xfrm>
            <a:off x="771525" y="3686175"/>
            <a:ext cx="654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28680" name="Text Box 2057"/>
          <p:cNvSpPr txBox="1">
            <a:spLocks noChangeArrowheads="1"/>
          </p:cNvSpPr>
          <p:nvPr/>
        </p:nvSpPr>
        <p:spPr bwMode="auto">
          <a:xfrm>
            <a:off x="771525" y="451961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CB</a:t>
            </a:r>
          </a:p>
        </p:txBody>
      </p:sp>
      <p:sp>
        <p:nvSpPr>
          <p:cNvPr id="28681" name="Text Box 2058"/>
          <p:cNvSpPr txBox="1">
            <a:spLocks noChangeArrowheads="1"/>
          </p:cNvSpPr>
          <p:nvPr/>
        </p:nvSpPr>
        <p:spPr bwMode="auto">
          <a:xfrm>
            <a:off x="757238" y="2824163"/>
            <a:ext cx="654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</a:p>
        </p:txBody>
      </p:sp>
      <p:sp>
        <p:nvSpPr>
          <p:cNvPr id="28682" name="Rectangle 2059"/>
          <p:cNvSpPr>
            <a:spLocks noChangeArrowheads="1"/>
          </p:cNvSpPr>
          <p:nvPr/>
        </p:nvSpPr>
        <p:spPr bwMode="auto">
          <a:xfrm>
            <a:off x="4430713" y="2379663"/>
            <a:ext cx="2298700" cy="51593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数据输入寄存器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8683" name="Rectangle 2060"/>
          <p:cNvSpPr>
            <a:spLocks noChangeArrowheads="1"/>
          </p:cNvSpPr>
          <p:nvPr/>
        </p:nvSpPr>
        <p:spPr bwMode="auto">
          <a:xfrm>
            <a:off x="4430713" y="3241675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数据输出寄存器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锁存器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8684" name="Rectangle 2061"/>
          <p:cNvSpPr>
            <a:spLocks noChangeArrowheads="1"/>
          </p:cNvSpPr>
          <p:nvPr/>
        </p:nvSpPr>
        <p:spPr bwMode="auto">
          <a:xfrm>
            <a:off x="4430713" y="4103688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状态寄存器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(or 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28685" name="Rectangle 2062"/>
          <p:cNvSpPr>
            <a:spLocks noChangeArrowheads="1"/>
          </p:cNvSpPr>
          <p:nvPr/>
        </p:nvSpPr>
        <p:spPr bwMode="auto">
          <a:xfrm>
            <a:off x="4430713" y="4965700"/>
            <a:ext cx="2298700" cy="492125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6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命令寄存器</a:t>
            </a:r>
          </a:p>
        </p:txBody>
      </p:sp>
      <p:sp>
        <p:nvSpPr>
          <p:cNvPr id="28686" name="Line 2063"/>
          <p:cNvSpPr>
            <a:spLocks noChangeShapeType="1"/>
          </p:cNvSpPr>
          <p:nvPr/>
        </p:nvSpPr>
        <p:spPr bwMode="auto">
          <a:xfrm>
            <a:off x="6729413" y="4349750"/>
            <a:ext cx="11477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7" name="Line 2064"/>
          <p:cNvSpPr>
            <a:spLocks noChangeShapeType="1"/>
          </p:cNvSpPr>
          <p:nvPr/>
        </p:nvSpPr>
        <p:spPr bwMode="auto">
          <a:xfrm flipH="1">
            <a:off x="3938588" y="2625725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8" name="Line 2065"/>
          <p:cNvSpPr>
            <a:spLocks noChangeShapeType="1"/>
          </p:cNvSpPr>
          <p:nvPr/>
        </p:nvSpPr>
        <p:spPr bwMode="auto">
          <a:xfrm>
            <a:off x="3938588" y="3487738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9" name="Line 2066"/>
          <p:cNvSpPr>
            <a:spLocks noChangeShapeType="1"/>
          </p:cNvSpPr>
          <p:nvPr/>
        </p:nvSpPr>
        <p:spPr bwMode="auto">
          <a:xfrm>
            <a:off x="3938588" y="2625725"/>
            <a:ext cx="0" cy="2586038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0" name="Line 2067"/>
          <p:cNvSpPr>
            <a:spLocks noChangeShapeType="1"/>
          </p:cNvSpPr>
          <p:nvPr/>
        </p:nvSpPr>
        <p:spPr bwMode="auto">
          <a:xfrm>
            <a:off x="6729413" y="3487738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1" name="Line 2068"/>
          <p:cNvSpPr>
            <a:spLocks noChangeShapeType="1"/>
          </p:cNvSpPr>
          <p:nvPr/>
        </p:nvSpPr>
        <p:spPr bwMode="auto">
          <a:xfrm>
            <a:off x="6729413" y="2625725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2" name="Line 2069"/>
          <p:cNvSpPr>
            <a:spLocks noChangeShapeType="1"/>
          </p:cNvSpPr>
          <p:nvPr/>
        </p:nvSpPr>
        <p:spPr bwMode="auto">
          <a:xfrm>
            <a:off x="7221538" y="2625725"/>
            <a:ext cx="0" cy="862013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non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3" name="Line 2070"/>
          <p:cNvSpPr>
            <a:spLocks noChangeShapeType="1"/>
          </p:cNvSpPr>
          <p:nvPr/>
        </p:nvSpPr>
        <p:spPr bwMode="auto">
          <a:xfrm>
            <a:off x="7221538" y="2995613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4" name="Line 2071"/>
          <p:cNvSpPr>
            <a:spLocks noChangeShapeType="1"/>
          </p:cNvSpPr>
          <p:nvPr/>
        </p:nvSpPr>
        <p:spPr bwMode="auto">
          <a:xfrm>
            <a:off x="6729413" y="5211763"/>
            <a:ext cx="1147762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5" name="Line 2072"/>
          <p:cNvSpPr>
            <a:spLocks noChangeShapeType="1"/>
          </p:cNvSpPr>
          <p:nvPr/>
        </p:nvSpPr>
        <p:spPr bwMode="auto">
          <a:xfrm flipH="1">
            <a:off x="3938588" y="5211763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6" name="Line 2073"/>
          <p:cNvSpPr>
            <a:spLocks noChangeShapeType="1"/>
          </p:cNvSpPr>
          <p:nvPr/>
        </p:nvSpPr>
        <p:spPr bwMode="auto">
          <a:xfrm>
            <a:off x="3938588" y="4349750"/>
            <a:ext cx="4921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7" name="Line 2074"/>
          <p:cNvSpPr>
            <a:spLocks noChangeShapeType="1"/>
          </p:cNvSpPr>
          <p:nvPr/>
        </p:nvSpPr>
        <p:spPr bwMode="auto">
          <a:xfrm>
            <a:off x="1309688" y="3857625"/>
            <a:ext cx="2625725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triangle" w="sm" len="med"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98" name="Rectangle 2075"/>
          <p:cNvSpPr>
            <a:spLocks noChangeArrowheads="1"/>
          </p:cNvSpPr>
          <p:nvPr/>
        </p:nvSpPr>
        <p:spPr bwMode="auto">
          <a:xfrm>
            <a:off x="2133600" y="2643188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译码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电路</a:t>
            </a:r>
          </a:p>
        </p:txBody>
      </p:sp>
      <p:sp>
        <p:nvSpPr>
          <p:cNvPr id="28699" name="Rectangle 2076"/>
          <p:cNvSpPr>
            <a:spLocks noChangeArrowheads="1"/>
          </p:cNvSpPr>
          <p:nvPr/>
        </p:nvSpPr>
        <p:spPr bwMode="auto">
          <a:xfrm>
            <a:off x="2133600" y="4367213"/>
            <a:ext cx="820738" cy="738187"/>
          </a:xfrm>
          <a:prstGeom prst="rect">
            <a:avLst/>
          </a:prstGeom>
          <a:solidFill>
            <a:srgbClr val="339966"/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</a:t>
            </a:r>
          </a:p>
        </p:txBody>
      </p:sp>
      <p:sp>
        <p:nvSpPr>
          <p:cNvPr id="28700" name="Line 2077"/>
          <p:cNvSpPr>
            <a:spLocks noChangeShapeType="1"/>
          </p:cNvSpPr>
          <p:nvPr/>
        </p:nvSpPr>
        <p:spPr bwMode="auto">
          <a:xfrm flipV="1">
            <a:off x="2952750" y="2749550"/>
            <a:ext cx="14779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8701" name="Group 2078"/>
          <p:cNvGrpSpPr>
            <a:grpSpLocks/>
          </p:cNvGrpSpPr>
          <p:nvPr/>
        </p:nvGrpSpPr>
        <p:grpSpPr bwMode="auto">
          <a:xfrm>
            <a:off x="2952750" y="2871788"/>
            <a:ext cx="1477963" cy="739775"/>
            <a:chOff x="3960" y="10956"/>
            <a:chExt cx="1620" cy="936"/>
          </a:xfrm>
        </p:grpSpPr>
        <p:sp>
          <p:nvSpPr>
            <p:cNvPr id="28727" name="Line 2079"/>
            <p:cNvSpPr>
              <a:spLocks noChangeShapeType="1"/>
            </p:cNvSpPr>
            <p:nvPr/>
          </p:nvSpPr>
          <p:spPr bwMode="auto">
            <a:xfrm>
              <a:off x="3960" y="1097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8" name="Line 2080"/>
            <p:cNvSpPr>
              <a:spLocks noChangeShapeType="1"/>
            </p:cNvSpPr>
            <p:nvPr/>
          </p:nvSpPr>
          <p:spPr bwMode="auto">
            <a:xfrm>
              <a:off x="4680" y="10956"/>
              <a:ext cx="0" cy="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9" name="Line 2081"/>
            <p:cNvSpPr>
              <a:spLocks noChangeShapeType="1"/>
            </p:cNvSpPr>
            <p:nvPr/>
          </p:nvSpPr>
          <p:spPr bwMode="auto">
            <a:xfrm>
              <a:off x="4680" y="11892"/>
              <a:ext cx="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2" name="Group 2082"/>
          <p:cNvGrpSpPr>
            <a:grpSpLocks/>
          </p:cNvGrpSpPr>
          <p:nvPr/>
        </p:nvGrpSpPr>
        <p:grpSpPr bwMode="auto">
          <a:xfrm>
            <a:off x="2952750" y="3046413"/>
            <a:ext cx="1477963" cy="1425575"/>
            <a:chOff x="3960" y="11176"/>
            <a:chExt cx="1620" cy="1808"/>
          </a:xfrm>
        </p:grpSpPr>
        <p:sp>
          <p:nvSpPr>
            <p:cNvPr id="28724" name="Line 2083"/>
            <p:cNvSpPr>
              <a:spLocks noChangeShapeType="1"/>
            </p:cNvSpPr>
            <p:nvPr/>
          </p:nvSpPr>
          <p:spPr bwMode="auto">
            <a:xfrm>
              <a:off x="3960" y="11176"/>
              <a:ext cx="5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5" name="Line 2084"/>
            <p:cNvSpPr>
              <a:spLocks noChangeShapeType="1"/>
            </p:cNvSpPr>
            <p:nvPr/>
          </p:nvSpPr>
          <p:spPr bwMode="auto">
            <a:xfrm>
              <a:off x="4500" y="11192"/>
              <a:ext cx="0" cy="17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6" name="Line 2085"/>
            <p:cNvSpPr>
              <a:spLocks noChangeShapeType="1"/>
            </p:cNvSpPr>
            <p:nvPr/>
          </p:nvSpPr>
          <p:spPr bwMode="auto">
            <a:xfrm>
              <a:off x="4500" y="12984"/>
              <a:ext cx="10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703" name="Group 2086"/>
          <p:cNvGrpSpPr>
            <a:grpSpLocks/>
          </p:cNvGrpSpPr>
          <p:nvPr/>
        </p:nvGrpSpPr>
        <p:grpSpPr bwMode="auto">
          <a:xfrm>
            <a:off x="2952750" y="3194050"/>
            <a:ext cx="1477963" cy="2139950"/>
            <a:chOff x="3960" y="11364"/>
            <a:chExt cx="1620" cy="2712"/>
          </a:xfrm>
        </p:grpSpPr>
        <p:sp>
          <p:nvSpPr>
            <p:cNvPr id="28721" name="Line 2087"/>
            <p:cNvSpPr>
              <a:spLocks noChangeShapeType="1"/>
            </p:cNvSpPr>
            <p:nvPr/>
          </p:nvSpPr>
          <p:spPr bwMode="auto">
            <a:xfrm>
              <a:off x="3960" y="11364"/>
              <a:ext cx="3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2" name="Line 2088"/>
            <p:cNvSpPr>
              <a:spLocks noChangeShapeType="1"/>
            </p:cNvSpPr>
            <p:nvPr/>
          </p:nvSpPr>
          <p:spPr bwMode="auto">
            <a:xfrm>
              <a:off x="4320" y="11376"/>
              <a:ext cx="0" cy="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23" name="Line 2089"/>
            <p:cNvSpPr>
              <a:spLocks noChangeShapeType="1"/>
            </p:cNvSpPr>
            <p:nvPr/>
          </p:nvSpPr>
          <p:spPr bwMode="auto">
            <a:xfrm>
              <a:off x="4320" y="14076"/>
              <a:ext cx="12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8704" name="Line 2090"/>
          <p:cNvSpPr>
            <a:spLocks noChangeShapeType="1"/>
          </p:cNvSpPr>
          <p:nvPr/>
        </p:nvSpPr>
        <p:spPr bwMode="auto">
          <a:xfrm>
            <a:off x="1309688" y="2995613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5" name="Line 2091"/>
          <p:cNvSpPr>
            <a:spLocks noChangeShapeType="1"/>
          </p:cNvSpPr>
          <p:nvPr/>
        </p:nvSpPr>
        <p:spPr bwMode="auto">
          <a:xfrm>
            <a:off x="1309688" y="4719638"/>
            <a:ext cx="820737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6" name="Line 2092"/>
          <p:cNvSpPr>
            <a:spLocks noChangeShapeType="1"/>
          </p:cNvSpPr>
          <p:nvPr/>
        </p:nvSpPr>
        <p:spPr bwMode="auto">
          <a:xfrm flipV="1">
            <a:off x="2460625" y="3363913"/>
            <a:ext cx="0" cy="9858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7" name="Line 2093"/>
          <p:cNvSpPr>
            <a:spLocks noChangeShapeType="1"/>
          </p:cNvSpPr>
          <p:nvPr/>
        </p:nvSpPr>
        <p:spPr bwMode="auto">
          <a:xfrm>
            <a:off x="3773488" y="5703888"/>
            <a:ext cx="9858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8" name="Line 2094"/>
          <p:cNvSpPr>
            <a:spLocks noChangeShapeType="1"/>
          </p:cNvSpPr>
          <p:nvPr/>
        </p:nvSpPr>
        <p:spPr bwMode="auto">
          <a:xfrm>
            <a:off x="4759325" y="5457825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09" name="Line 2095"/>
          <p:cNvSpPr>
            <a:spLocks noChangeShapeType="1"/>
          </p:cNvSpPr>
          <p:nvPr/>
        </p:nvSpPr>
        <p:spPr bwMode="auto">
          <a:xfrm>
            <a:off x="4759325" y="3733800"/>
            <a:ext cx="0" cy="246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0" name="Line 2096"/>
          <p:cNvSpPr>
            <a:spLocks noChangeShapeType="1"/>
          </p:cNvSpPr>
          <p:nvPr/>
        </p:nvSpPr>
        <p:spPr bwMode="auto">
          <a:xfrm>
            <a:off x="4759325" y="4595813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1" name="Line 2097"/>
          <p:cNvSpPr>
            <a:spLocks noChangeShapeType="1"/>
          </p:cNvSpPr>
          <p:nvPr/>
        </p:nvSpPr>
        <p:spPr bwMode="auto">
          <a:xfrm>
            <a:off x="4759325" y="2871788"/>
            <a:ext cx="0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2" name="Line 2098"/>
          <p:cNvSpPr>
            <a:spLocks noChangeShapeType="1"/>
          </p:cNvSpPr>
          <p:nvPr/>
        </p:nvSpPr>
        <p:spPr bwMode="auto">
          <a:xfrm flipH="1">
            <a:off x="3773488" y="3117850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3" name="Line 2099"/>
          <p:cNvSpPr>
            <a:spLocks noChangeShapeType="1"/>
          </p:cNvSpPr>
          <p:nvPr/>
        </p:nvSpPr>
        <p:spPr bwMode="auto">
          <a:xfrm>
            <a:off x="3773488" y="3117850"/>
            <a:ext cx="0" cy="258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4" name="Line 2100"/>
          <p:cNvSpPr>
            <a:spLocks noChangeShapeType="1"/>
          </p:cNvSpPr>
          <p:nvPr/>
        </p:nvSpPr>
        <p:spPr bwMode="auto">
          <a:xfrm>
            <a:off x="2952750" y="4719638"/>
            <a:ext cx="8207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5" name="Line 2101"/>
          <p:cNvSpPr>
            <a:spLocks noChangeShapeType="1"/>
          </p:cNvSpPr>
          <p:nvPr/>
        </p:nvSpPr>
        <p:spPr bwMode="auto">
          <a:xfrm flipH="1">
            <a:off x="3773488" y="3979863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6" name="Line 2102"/>
          <p:cNvSpPr>
            <a:spLocks noChangeShapeType="1"/>
          </p:cNvSpPr>
          <p:nvPr/>
        </p:nvSpPr>
        <p:spPr bwMode="auto">
          <a:xfrm>
            <a:off x="3773488" y="4841875"/>
            <a:ext cx="985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7" name="Line 2103"/>
          <p:cNvSpPr>
            <a:spLocks noChangeShapeType="1"/>
          </p:cNvSpPr>
          <p:nvPr/>
        </p:nvSpPr>
        <p:spPr bwMode="auto">
          <a:xfrm>
            <a:off x="7550150" y="2133600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8" name="Line 2104"/>
          <p:cNvSpPr>
            <a:spLocks noChangeShapeType="1"/>
          </p:cNvSpPr>
          <p:nvPr/>
        </p:nvSpPr>
        <p:spPr bwMode="auto">
          <a:xfrm>
            <a:off x="1639888" y="2133600"/>
            <a:ext cx="0" cy="3816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19" name="Line 2105"/>
          <p:cNvSpPr>
            <a:spLocks noChangeShapeType="1"/>
          </p:cNvSpPr>
          <p:nvPr/>
        </p:nvSpPr>
        <p:spPr bwMode="auto">
          <a:xfrm>
            <a:off x="1639888" y="2133600"/>
            <a:ext cx="59102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720" name="Line 2106"/>
          <p:cNvSpPr>
            <a:spLocks noChangeShapeType="1"/>
          </p:cNvSpPr>
          <p:nvPr/>
        </p:nvSpPr>
        <p:spPr bwMode="auto">
          <a:xfrm>
            <a:off x="1639888" y="5949950"/>
            <a:ext cx="59102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158621E-9C67-475D-9BFE-59325A4B14AC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接口的基本构成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1214438" y="2071688"/>
            <a:ext cx="7415212" cy="41148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/>
              <a:t>数据输入</a:t>
            </a:r>
            <a:r>
              <a:rPr lang="en-US" altLang="zh-CN"/>
              <a:t>/</a:t>
            </a:r>
            <a:r>
              <a:rPr lang="zh-CN" altLang="en-US"/>
              <a:t>输出寄存器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/>
              <a:t>暂存输入</a:t>
            </a:r>
            <a:r>
              <a:rPr lang="en-US" altLang="zh-CN"/>
              <a:t>/</a:t>
            </a:r>
            <a:r>
              <a:rPr lang="zh-CN" altLang="en-US"/>
              <a:t>输出的数据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/>
              <a:t>命令寄存器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/>
              <a:t>存放控制命令</a:t>
            </a:r>
          </a:p>
          <a:p>
            <a:pPr lvl="2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/>
              <a:t>设定接口功能、工作参数和工作方式。</a:t>
            </a:r>
          </a:p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/>
              <a:t>状态寄存器 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spcAft>
                <a:spcPct val="10000"/>
              </a:spcAft>
            </a:pPr>
            <a:r>
              <a:rPr lang="zh-CN" altLang="en-US"/>
              <a:t>保存外设当前状态，以供</a:t>
            </a:r>
            <a:r>
              <a:rPr lang="en-US" altLang="zh-CN"/>
              <a:t>CPU</a:t>
            </a:r>
            <a:r>
              <a:rPr lang="zh-CN" altLang="en-US"/>
              <a:t>读取。</a:t>
            </a:r>
          </a:p>
        </p:txBody>
      </p:sp>
    </p:spTree>
  </p:cSld>
  <p:clrMapOvr>
    <a:masterClrMapping/>
  </p:clrMapOvr>
  <p:transition spd="med">
    <p:blinds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42E8A56-5FF9-4334-883F-ABE650F0222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七、接口的类型及特点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idx="1"/>
          </p:nvPr>
        </p:nvSpPr>
        <p:spPr>
          <a:xfrm>
            <a:off x="1042988" y="1844675"/>
            <a:ext cx="6985000" cy="4752975"/>
          </a:xfrm>
        </p:spPr>
        <p:txBody>
          <a:bodyPr lIns="92075" tIns="46038" rIns="92075" bIns="46038"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按传输信息的方向分类：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输入接口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输出接口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按传输信息的类型分类：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数字接口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模拟接口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按传输信息的方式分类：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并行接口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串行接口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0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0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0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0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0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FAC0F7E-9F4F-4228-B7CC-AC185CC00CA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接口特点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066925"/>
            <a:ext cx="7488238" cy="3810000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/>
              <a:t>输入接口：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要求对数据具有输出控制能力（允许数据送到数据线）</a:t>
            </a:r>
          </a:p>
          <a:p>
            <a:pPr lvl="1" eaLnBrk="1" hangingPunct="1">
              <a:spcAft>
                <a:spcPct val="40000"/>
              </a:spcAft>
            </a:pPr>
            <a:r>
              <a:rPr lang="zh-CN" altLang="en-US" dirty="0"/>
              <a:t>常用三态门实现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输出接口：</a:t>
            </a:r>
          </a:p>
          <a:p>
            <a:pPr lvl="1" eaLnBrk="1" hangingPunct="1"/>
            <a:r>
              <a:rPr lang="zh-CN" altLang="en-US" dirty="0"/>
              <a:t>要求对数据具有锁存能力（接收后保持数据不变）</a:t>
            </a:r>
          </a:p>
          <a:p>
            <a:pPr lvl="1" eaLnBrk="1" hangingPunct="1"/>
            <a:r>
              <a:rPr lang="zh-CN" altLang="en-US" dirty="0"/>
              <a:t>常用锁存器实现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89CADA7-CE19-450C-A07B-57B2A08C864F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24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110413" cy="1462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隶书" panose="02010509060101010101" pitchFamily="49" charset="-122"/>
              </a:rPr>
              <a:t>§6.2</a:t>
            </a:r>
            <a:r>
              <a:rPr lang="zh-CN" altLang="en-US" b="0">
                <a:latin typeface="隶书" panose="02010509060101010101" pitchFamily="49" charset="-122"/>
              </a:rPr>
              <a:t> </a:t>
            </a:r>
            <a:r>
              <a:rPr lang="zh-CN" altLang="en-US" sz="4800" b="0">
                <a:latin typeface="华文行楷" panose="02010800040101010101" pitchFamily="2" charset="-122"/>
                <a:ea typeface="华文行楷" panose="02010800040101010101" pitchFamily="2" charset="-122"/>
              </a:rPr>
              <a:t>简单接口电路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73881" y="4149080"/>
            <a:ext cx="7943850" cy="6917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None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 sz="3200" kern="0" dirty="0"/>
              <a:t>三态门和锁存器两类简单接口芯片的应用</a:t>
            </a:r>
          </a:p>
          <a:p>
            <a:pPr eaLnBrk="1" hangingPunct="1"/>
            <a:endParaRPr lang="zh-CN" altLang="en-US" sz="3200" kern="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3568" y="3478865"/>
            <a:ext cx="1836886" cy="767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kern="0"/>
              <a:t>掌握：</a:t>
            </a:r>
            <a:endParaRPr lang="zh-CN" altLang="en-US" kern="0" dirty="0"/>
          </a:p>
        </p:txBody>
      </p:sp>
    </p:spTree>
  </p:cSld>
  <p:clrMapOvr>
    <a:masterClrMapping/>
  </p:clrMapOvr>
  <p:transition spd="med">
    <p:blinds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46F75DF-DF48-4BF7-8802-76E973DE4CA0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一、三态门接口（回顾）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>
          <a:xfrm>
            <a:off x="831850" y="2049463"/>
            <a:ext cx="7772400" cy="947737"/>
          </a:xfrm>
        </p:spPr>
        <p:txBody>
          <a:bodyPr/>
          <a:lstStyle/>
          <a:p>
            <a:pPr eaLnBrk="1" hangingPunct="1"/>
            <a:r>
              <a:rPr lang="zh-CN" altLang="en-US"/>
              <a:t>高电平、低电平、</a:t>
            </a:r>
            <a:r>
              <a:rPr lang="zh-CN" altLang="en-US" u="sng"/>
              <a:t>高阻态</a:t>
            </a:r>
          </a:p>
          <a:p>
            <a:pPr eaLnBrk="1" hangingPunct="1"/>
            <a:endParaRPr lang="zh-CN" altLang="en-US"/>
          </a:p>
        </p:txBody>
      </p:sp>
      <p:sp>
        <p:nvSpPr>
          <p:cNvPr id="34821" name="AutoShape 37"/>
          <p:cNvSpPr>
            <a:spLocks noChangeArrowheads="1"/>
          </p:cNvSpPr>
          <p:nvPr/>
        </p:nvSpPr>
        <p:spPr bwMode="auto">
          <a:xfrm rot="-5464848">
            <a:off x="2667000" y="3581400"/>
            <a:ext cx="7620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2" name="Line 39"/>
          <p:cNvSpPr>
            <a:spLocks noChangeShapeType="1"/>
          </p:cNvSpPr>
          <p:nvPr/>
        </p:nvSpPr>
        <p:spPr bwMode="auto">
          <a:xfrm>
            <a:off x="1828800" y="3886200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40"/>
          <p:cNvSpPr>
            <a:spLocks noChangeShapeType="1"/>
          </p:cNvSpPr>
          <p:nvPr/>
        </p:nvSpPr>
        <p:spPr bwMode="auto">
          <a:xfrm flipV="1">
            <a:off x="3371850" y="3886200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41"/>
          <p:cNvSpPr>
            <a:spLocks noChangeShapeType="1"/>
          </p:cNvSpPr>
          <p:nvPr/>
        </p:nvSpPr>
        <p:spPr bwMode="auto">
          <a:xfrm>
            <a:off x="3067050" y="4114800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AutoShape 42"/>
          <p:cNvSpPr>
            <a:spLocks noChangeArrowheads="1"/>
          </p:cNvSpPr>
          <p:nvPr/>
        </p:nvSpPr>
        <p:spPr bwMode="auto">
          <a:xfrm rot="-5464848">
            <a:off x="6324600" y="3657600"/>
            <a:ext cx="762000" cy="6096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26" name="Line 43"/>
          <p:cNvSpPr>
            <a:spLocks noChangeShapeType="1"/>
          </p:cNvSpPr>
          <p:nvPr/>
        </p:nvSpPr>
        <p:spPr bwMode="auto">
          <a:xfrm>
            <a:off x="5486400" y="3962400"/>
            <a:ext cx="9144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Line 44"/>
          <p:cNvSpPr>
            <a:spLocks noChangeShapeType="1"/>
          </p:cNvSpPr>
          <p:nvPr/>
        </p:nvSpPr>
        <p:spPr bwMode="auto">
          <a:xfrm flipV="1">
            <a:off x="7029450" y="3962400"/>
            <a:ext cx="1123950" cy="14288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8" name="Line 45"/>
          <p:cNvSpPr>
            <a:spLocks noChangeShapeType="1"/>
          </p:cNvSpPr>
          <p:nvPr/>
        </p:nvSpPr>
        <p:spPr bwMode="auto">
          <a:xfrm>
            <a:off x="6710363" y="4262438"/>
            <a:ext cx="0" cy="106680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9" name="Oval 46"/>
          <p:cNvSpPr>
            <a:spLocks noChangeArrowheads="1"/>
          </p:cNvSpPr>
          <p:nvPr/>
        </p:nvSpPr>
        <p:spPr bwMode="auto">
          <a:xfrm>
            <a:off x="6629400" y="4157663"/>
            <a:ext cx="152400" cy="152400"/>
          </a:xfrm>
          <a:prstGeom prst="ellipse">
            <a:avLst/>
          </a:prstGeom>
          <a:solidFill>
            <a:schemeClr val="bg1"/>
          </a:solidFill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4830" name="Line 47"/>
          <p:cNvSpPr>
            <a:spLocks noChangeShapeType="1"/>
          </p:cNvSpPr>
          <p:nvPr/>
        </p:nvSpPr>
        <p:spPr bwMode="auto">
          <a:xfrm>
            <a:off x="2819400" y="5791200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1" name="Line 48"/>
          <p:cNvSpPr>
            <a:spLocks noChangeShapeType="1"/>
          </p:cNvSpPr>
          <p:nvPr/>
        </p:nvSpPr>
        <p:spPr bwMode="auto">
          <a:xfrm flipV="1">
            <a:off x="3124200" y="54102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2" name="Line 50"/>
          <p:cNvSpPr>
            <a:spLocks noChangeShapeType="1"/>
          </p:cNvSpPr>
          <p:nvPr/>
        </p:nvSpPr>
        <p:spPr bwMode="auto">
          <a:xfrm>
            <a:off x="3124200" y="54102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3" name="Line 51"/>
          <p:cNvSpPr>
            <a:spLocks noChangeShapeType="1"/>
          </p:cNvSpPr>
          <p:nvPr/>
        </p:nvSpPr>
        <p:spPr bwMode="auto">
          <a:xfrm>
            <a:off x="3505200" y="54102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4" name="Line 52"/>
          <p:cNvSpPr>
            <a:spLocks noChangeShapeType="1"/>
          </p:cNvSpPr>
          <p:nvPr/>
        </p:nvSpPr>
        <p:spPr bwMode="auto">
          <a:xfrm>
            <a:off x="3505200" y="57912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5" name="Line 53"/>
          <p:cNvSpPr>
            <a:spLocks noChangeShapeType="1"/>
          </p:cNvSpPr>
          <p:nvPr/>
        </p:nvSpPr>
        <p:spPr bwMode="auto">
          <a:xfrm>
            <a:off x="6019800" y="5486400"/>
            <a:ext cx="304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6" name="Line 54"/>
          <p:cNvSpPr>
            <a:spLocks noChangeShapeType="1"/>
          </p:cNvSpPr>
          <p:nvPr/>
        </p:nvSpPr>
        <p:spPr bwMode="auto">
          <a:xfrm flipV="1">
            <a:off x="6705600" y="54864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7" name="Line 55"/>
          <p:cNvSpPr>
            <a:spLocks noChangeShapeType="1"/>
          </p:cNvSpPr>
          <p:nvPr/>
        </p:nvSpPr>
        <p:spPr bwMode="auto">
          <a:xfrm>
            <a:off x="6705600" y="54864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8" name="Line 56"/>
          <p:cNvSpPr>
            <a:spLocks noChangeShapeType="1"/>
          </p:cNvSpPr>
          <p:nvPr/>
        </p:nvSpPr>
        <p:spPr bwMode="auto">
          <a:xfrm>
            <a:off x="6324600" y="5486400"/>
            <a:ext cx="0" cy="381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39" name="Line 57"/>
          <p:cNvSpPr>
            <a:spLocks noChangeShapeType="1"/>
          </p:cNvSpPr>
          <p:nvPr/>
        </p:nvSpPr>
        <p:spPr bwMode="auto">
          <a:xfrm>
            <a:off x="6324600" y="5867400"/>
            <a:ext cx="381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34BCE05-2710-4F22-B6E0-7AE9234E71B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26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74</a:t>
            </a:r>
            <a:r>
              <a:rPr lang="en-US" altLang="zh-CN" sz="4000" b="1"/>
              <a:t>LS244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41275" y="2416175"/>
            <a:ext cx="5178425" cy="3051175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/>
              <a:t>含8个三态门的集成电路芯片</a:t>
            </a:r>
          </a:p>
          <a:p>
            <a:pPr eaLnBrk="1" hangingPunct="1">
              <a:lnSpc>
                <a:spcPct val="125000"/>
              </a:lnSpc>
              <a:spcAft>
                <a:spcPct val="5000"/>
              </a:spcAft>
            </a:pPr>
            <a:r>
              <a:rPr lang="zh-CN" altLang="en-US"/>
              <a:t>在外设具有数据保持能力时用来输入接口数据</a:t>
            </a:r>
          </a:p>
        </p:txBody>
      </p:sp>
      <p:pic>
        <p:nvPicPr>
          <p:cNvPr id="35845" name="图片 6" descr="f3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754063"/>
            <a:ext cx="3881438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6400" y="512763"/>
            <a:ext cx="4821238" cy="621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2205038"/>
            <a:ext cx="475297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ea typeface="宋体" panose="02010600030101010101" pitchFamily="2" charset="-122"/>
              </a:rPr>
              <a:t>接口地址：</a:t>
            </a:r>
            <a:endParaRPr lang="en-US" altLang="zh-CN" sz="24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15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14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  …         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9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     …       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2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A</a:t>
            </a:r>
            <a:r>
              <a:rPr lang="en-US" altLang="zh-CN" sz="2000" b="0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0" dirty="0">
                <a:solidFill>
                  <a:schemeClr val="tx1"/>
                </a:solidFill>
                <a:ea typeface="宋体" panose="02010600030101010101" pitchFamily="2" charset="-122"/>
              </a:rPr>
              <a:t>  1  0  0  0  0  0  1 1 1 1 1 1 1 1  X  </a:t>
            </a:r>
            <a:r>
              <a:rPr lang="en-US" altLang="zh-CN" sz="2000" b="0" dirty="0" err="1">
                <a:solidFill>
                  <a:schemeClr val="tx1"/>
                </a:solidFill>
                <a:ea typeface="宋体" panose="02010600030101010101" pitchFamily="2" charset="-122"/>
              </a:rPr>
              <a:t>X</a:t>
            </a:r>
            <a:endParaRPr lang="zh-CN" altLang="en-US" sz="20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07950" y="3387725"/>
            <a:ext cx="41433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地址范围：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83FCH~83FFH</a:t>
            </a:r>
            <a:endParaRPr lang="zh-CN" altLang="en-US" sz="2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79388" y="3849688"/>
            <a:ext cx="367253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可以任选其中一个地址如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83FCH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作为该接口地址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981161" y="4681538"/>
            <a:ext cx="2790651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MOV   DX, 83FCH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IN      AL,  DX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AND   AL,  0FFH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JZ       NEXT1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0" dirty="0">
                <a:solidFill>
                  <a:schemeClr val="tx1"/>
                </a:solidFill>
                <a:ea typeface="宋体" panose="02010600030101010101" pitchFamily="2" charset="-122"/>
              </a:rPr>
              <a:t>JMP    NEXT2</a:t>
            </a:r>
            <a:endParaRPr lang="zh-CN" altLang="en-US" sz="2400" b="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2" name="文本框 1"/>
          <p:cNvSpPr txBox="1">
            <a:spLocks noChangeArrowheads="1"/>
          </p:cNvSpPr>
          <p:nvPr/>
        </p:nvSpPr>
        <p:spPr bwMode="auto">
          <a:xfrm>
            <a:off x="107950" y="71438"/>
            <a:ext cx="564356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6-1 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编程判断图中的开关状态，若全闭合则转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NEXT1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，否则转</a:t>
            </a:r>
            <a:r>
              <a:rPr lang="en-US" altLang="zh-CN" sz="2400">
                <a:solidFill>
                  <a:schemeClr val="tx1"/>
                </a:solidFill>
                <a:ea typeface="宋体" panose="02010600030101010101" pitchFamily="2" charset="-122"/>
              </a:rPr>
              <a:t>NEXT2</a:t>
            </a: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7950" y="4767363"/>
            <a:ext cx="9356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实现程序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D210F6F-51FB-4499-81EE-95E7629341E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二、锁存器接口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192338"/>
            <a:ext cx="7772400" cy="346868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/>
              <a:t>通常由</a:t>
            </a:r>
            <a:r>
              <a:rPr lang="en-US" altLang="zh-CN"/>
              <a:t>D</a:t>
            </a:r>
            <a:r>
              <a:rPr lang="zh-CN" altLang="en-US"/>
              <a:t>触发器构成；</a:t>
            </a:r>
          </a:p>
          <a:p>
            <a:pPr eaLnBrk="1" hangingPunct="1">
              <a:spcAft>
                <a:spcPct val="25000"/>
              </a:spcAft>
            </a:pPr>
            <a:r>
              <a:rPr lang="zh-CN" altLang="en-US"/>
              <a:t>特点：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</a:pPr>
            <a:r>
              <a:rPr lang="zh-CN" altLang="en-US"/>
              <a:t>具有对数据的锁存能力</a:t>
            </a:r>
          </a:p>
          <a:p>
            <a:pPr lvl="1" eaLnBrk="1" hangingPunct="1">
              <a:spcBef>
                <a:spcPct val="0"/>
              </a:spcBef>
              <a:spcAft>
                <a:spcPct val="25000"/>
              </a:spcAft>
            </a:pPr>
            <a:r>
              <a:rPr lang="zh-CN" altLang="en-US"/>
              <a:t>不具备对数据的输出控制能力</a:t>
            </a:r>
          </a:p>
        </p:txBody>
      </p:sp>
    </p:spTree>
  </p:cSld>
  <p:clrMapOvr>
    <a:masterClrMapping/>
  </p:clrMapOvr>
  <p:transition spd="med">
    <p:blinds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94E953-1084-48A0-BE39-9FB64DAD06B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29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常用锁存器芯片</a:t>
            </a:r>
            <a:endParaRPr lang="en-US" altLang="zh-CN" sz="400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831850" y="1989138"/>
            <a:ext cx="7772400" cy="4476750"/>
          </a:xfrm>
        </p:spPr>
        <p:txBody>
          <a:bodyPr/>
          <a:lstStyle/>
          <a:p>
            <a:pPr eaLnBrk="1" hangingPunct="1"/>
            <a:r>
              <a:rPr lang="zh-CN" altLang="en-US"/>
              <a:t>74</a:t>
            </a:r>
            <a:r>
              <a:rPr lang="en-US" altLang="zh-CN"/>
              <a:t>LS273</a:t>
            </a:r>
          </a:p>
          <a:p>
            <a:pPr lvl="1" eaLnBrk="1" hangingPunct="1"/>
            <a:r>
              <a:rPr lang="en-US" altLang="zh-CN"/>
              <a:t>8D</a:t>
            </a:r>
            <a:r>
              <a:rPr lang="zh-CN" altLang="en-US"/>
              <a:t>触发器</a:t>
            </a:r>
            <a:endParaRPr lang="en-US" altLang="zh-CN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pic>
        <p:nvPicPr>
          <p:cNvPr id="7" name="图片 6" descr="f5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888" y="3068638"/>
            <a:ext cx="4948237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D20DEA8-67A0-4BD3-97DB-319A55C30D5D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1126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750050" cy="1462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§6.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华文行楷" panose="02010800040101010101" pitchFamily="2" charset="-122"/>
                <a:ea typeface="华文行楷" panose="02010800040101010101" pitchFamily="2" charset="-122"/>
              </a:rPr>
              <a:t>  </a:t>
            </a:r>
            <a:r>
              <a:rPr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输入输出系统</a:t>
            </a:r>
          </a:p>
        </p:txBody>
      </p:sp>
    </p:spTree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2"/>
          <p:cNvSpPr>
            <a:spLocks noGrp="1"/>
          </p:cNvSpPr>
          <p:nvPr>
            <p:ph idx="1"/>
          </p:nvPr>
        </p:nvSpPr>
        <p:spPr>
          <a:xfrm>
            <a:off x="593440" y="1988840"/>
            <a:ext cx="8496870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74</a:t>
            </a:r>
            <a:r>
              <a:rPr lang="en-US" altLang="zh-CN" dirty="0"/>
              <a:t>LS373</a:t>
            </a:r>
            <a:r>
              <a:rPr lang="zh-CN" altLang="en-US" dirty="0"/>
              <a:t>和</a:t>
            </a:r>
            <a:r>
              <a:rPr lang="en-US" altLang="zh-CN" dirty="0"/>
              <a:t>74LS374</a:t>
            </a:r>
          </a:p>
          <a:p>
            <a:pPr lvl="1" eaLnBrk="1" hangingPunct="1"/>
            <a:r>
              <a:rPr lang="zh-CN" altLang="en-US" dirty="0"/>
              <a:t>三态输出的</a:t>
            </a:r>
            <a:r>
              <a:rPr lang="en-US" altLang="zh-CN" dirty="0"/>
              <a:t>8D</a:t>
            </a:r>
            <a:r>
              <a:rPr lang="zh-CN" altLang="en-US" dirty="0"/>
              <a:t>触发器，并具有对数据的输出控制能力。</a:t>
            </a:r>
          </a:p>
          <a:p>
            <a:pPr lvl="1" eaLnBrk="1" hangingPunct="1"/>
            <a:r>
              <a:rPr lang="zh-CN" altLang="en-US" dirty="0"/>
              <a:t>既可以做输入接口，也可以做输出接口。</a:t>
            </a:r>
          </a:p>
          <a:p>
            <a:endParaRPr lang="zh-CN" altLang="en-US" dirty="0"/>
          </a:p>
        </p:txBody>
      </p:sp>
      <p:pic>
        <p:nvPicPr>
          <p:cNvPr id="39939" name="内容占位符 3" descr="f7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3789363"/>
            <a:ext cx="4086225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图片 4" descr="f8.T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4438650"/>
            <a:ext cx="335915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6B67C03-367A-4B98-A0C9-063BCCB0409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74LS374</a:t>
            </a:r>
            <a:r>
              <a:rPr lang="zh-CN" altLang="en-US"/>
              <a:t>作输入输出接口示例</a:t>
            </a:r>
          </a:p>
        </p:txBody>
      </p:sp>
      <p:pic>
        <p:nvPicPr>
          <p:cNvPr id="41987" name="图片 3" descr="f9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844675"/>
            <a:ext cx="8058150" cy="482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560763" y="5013325"/>
            <a:ext cx="2667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 b="0">
                <a:solidFill>
                  <a:srgbClr val="FF0000"/>
                </a:solidFill>
                <a:ea typeface="宋体" panose="02010600030101010101" pitchFamily="2" charset="-122"/>
              </a:rPr>
              <a:t>输出接口地址是多少？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20138" y="6370638"/>
            <a:ext cx="414337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147AC74-A7A1-4B69-8373-600D1D2BF11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14313"/>
            <a:ext cx="7435850" cy="1462087"/>
          </a:xfrm>
        </p:spPr>
        <p:txBody>
          <a:bodyPr/>
          <a:lstStyle/>
          <a:p>
            <a:pPr eaLnBrk="1" hangingPunct="1"/>
            <a:r>
              <a:rPr lang="en-US" altLang="zh-CN" sz="3600" b="1"/>
              <a:t>I/O</a:t>
            </a:r>
            <a:r>
              <a:rPr lang="zh-CN" altLang="en-US" sz="4000"/>
              <a:t>接口综合应用例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833438" y="1976438"/>
            <a:ext cx="7699375" cy="19431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z="2400"/>
              <a:t>根据</a:t>
            </a:r>
            <a:r>
              <a:rPr lang="en-US" altLang="zh-CN" sz="2400"/>
              <a:t>4</a:t>
            </a:r>
            <a:r>
              <a:rPr lang="zh-CN" altLang="en-US" sz="2400"/>
              <a:t>个开关的状态控制</a:t>
            </a:r>
            <a:r>
              <a:rPr lang="en-US" altLang="zh-CN" sz="2400"/>
              <a:t>7</a:t>
            </a:r>
            <a:r>
              <a:rPr lang="zh-CN" altLang="en-US" sz="2400"/>
              <a:t>段数码管的显示</a:t>
            </a: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z="2400"/>
              <a:t>当</a:t>
            </a:r>
            <a:r>
              <a:rPr lang="en-US" altLang="zh-CN" sz="2400"/>
              <a:t>4</a:t>
            </a:r>
            <a:r>
              <a:rPr lang="zh-CN" altLang="en-US" sz="2400"/>
              <a:t>个开关的状态分别为</a:t>
            </a:r>
            <a:r>
              <a:rPr lang="en-US" altLang="zh-CN" sz="2400"/>
              <a:t>0000</a:t>
            </a:r>
            <a:r>
              <a:rPr lang="zh-CN" altLang="en-US" sz="2400"/>
              <a:t>～</a:t>
            </a:r>
            <a:r>
              <a:rPr lang="en-US" altLang="zh-CN" sz="2400"/>
              <a:t>1111</a:t>
            </a:r>
            <a:r>
              <a:rPr lang="zh-CN" altLang="en-US" sz="2400"/>
              <a:t>时，在</a:t>
            </a:r>
            <a:r>
              <a:rPr lang="en-US" altLang="zh-CN" sz="2400"/>
              <a:t>7</a:t>
            </a:r>
            <a:r>
              <a:rPr lang="zh-CN" altLang="en-US" sz="2400"/>
              <a:t>段数码管上对应显示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0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zh-CN" altLang="en-US" sz="2400"/>
              <a:t>～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F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endParaRPr lang="zh-CN" altLang="en-US" sz="2400"/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 sz="2400"/>
              <a:t>设显示接口的地址为</a:t>
            </a:r>
            <a:r>
              <a:rPr lang="en-US" altLang="zh-CN" sz="2400"/>
              <a:t>F0H</a:t>
            </a:r>
            <a:r>
              <a:rPr lang="zh-CN" altLang="en-US" sz="2400"/>
              <a:t>，开关接口地址为</a:t>
            </a:r>
            <a:r>
              <a:rPr lang="en-US" altLang="zh-CN" sz="2400"/>
              <a:t>F1H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023938" y="6405563"/>
            <a:ext cx="3025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ea typeface="宋体" panose="02010600030101010101" pitchFamily="2" charset="-122"/>
              </a:rPr>
              <a:t>共</a:t>
            </a:r>
            <a:r>
              <a:rPr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阳极</a:t>
            </a:r>
            <a:r>
              <a:rPr lang="zh-CN" altLang="en-US" sz="2000">
                <a:solidFill>
                  <a:srgbClr val="002060"/>
                </a:solidFill>
                <a:ea typeface="宋体" panose="02010600030101010101" pitchFamily="2" charset="-122"/>
              </a:rPr>
              <a:t>数码管结构示意图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3789363"/>
            <a:ext cx="4710112" cy="230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5151438" y="3722688"/>
            <a:ext cx="3182937" cy="2730500"/>
            <a:chOff x="5507806" y="3938588"/>
            <a:chExt cx="3183136" cy="2730301"/>
          </a:xfrm>
        </p:grpSpPr>
        <p:sp>
          <p:nvSpPr>
            <p:cNvPr id="43017" name="Rectangle 5"/>
            <p:cNvSpPr>
              <a:spLocks noChangeArrowheads="1"/>
            </p:cNvSpPr>
            <p:nvPr/>
          </p:nvSpPr>
          <p:spPr bwMode="auto">
            <a:xfrm>
              <a:off x="7595499" y="4221142"/>
              <a:ext cx="433415" cy="244774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8" name="Rectangle 66"/>
            <p:cNvSpPr>
              <a:spLocks noChangeArrowheads="1"/>
            </p:cNvSpPr>
            <p:nvPr/>
          </p:nvSpPr>
          <p:spPr bwMode="auto">
            <a:xfrm>
              <a:off x="7020694" y="4365427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19" name="Line 67"/>
            <p:cNvSpPr>
              <a:spLocks noChangeShapeType="1"/>
            </p:cNvSpPr>
            <p:nvPr/>
          </p:nvSpPr>
          <p:spPr bwMode="auto">
            <a:xfrm>
              <a:off x="6790506" y="4436864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68"/>
            <p:cNvSpPr>
              <a:spLocks noChangeShapeType="1"/>
            </p:cNvSpPr>
            <p:nvPr/>
          </p:nvSpPr>
          <p:spPr bwMode="auto">
            <a:xfrm>
              <a:off x="7468369" y="4436864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69"/>
            <p:cNvSpPr>
              <a:spLocks noChangeShapeType="1"/>
            </p:cNvSpPr>
            <p:nvPr/>
          </p:nvSpPr>
          <p:spPr bwMode="auto">
            <a:xfrm>
              <a:off x="7698556" y="4322564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AutoShape 70"/>
            <p:cNvSpPr>
              <a:spLocks noChangeArrowheads="1"/>
            </p:cNvSpPr>
            <p:nvPr/>
          </p:nvSpPr>
          <p:spPr bwMode="auto">
            <a:xfrm rot="-5400000">
              <a:off x="7716019" y="4322564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3" name="Line 71"/>
            <p:cNvSpPr>
              <a:spLocks noChangeShapeType="1"/>
            </p:cNvSpPr>
            <p:nvPr/>
          </p:nvSpPr>
          <p:spPr bwMode="auto">
            <a:xfrm>
              <a:off x="7914456" y="4436864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Rectangle 72"/>
            <p:cNvSpPr>
              <a:spLocks noChangeArrowheads="1"/>
            </p:cNvSpPr>
            <p:nvPr/>
          </p:nvSpPr>
          <p:spPr bwMode="auto">
            <a:xfrm>
              <a:off x="7020694" y="4652764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5" name="Line 73"/>
            <p:cNvSpPr>
              <a:spLocks noChangeShapeType="1"/>
            </p:cNvSpPr>
            <p:nvPr/>
          </p:nvSpPr>
          <p:spPr bwMode="auto">
            <a:xfrm>
              <a:off x="6790506" y="472420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74"/>
            <p:cNvSpPr>
              <a:spLocks noChangeShapeType="1"/>
            </p:cNvSpPr>
            <p:nvPr/>
          </p:nvSpPr>
          <p:spPr bwMode="auto">
            <a:xfrm>
              <a:off x="7468369" y="472420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75"/>
            <p:cNvSpPr>
              <a:spLocks noChangeShapeType="1"/>
            </p:cNvSpPr>
            <p:nvPr/>
          </p:nvSpPr>
          <p:spPr bwMode="auto">
            <a:xfrm>
              <a:off x="7698556" y="460990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AutoShape 76"/>
            <p:cNvSpPr>
              <a:spLocks noChangeArrowheads="1"/>
            </p:cNvSpPr>
            <p:nvPr/>
          </p:nvSpPr>
          <p:spPr bwMode="auto">
            <a:xfrm rot="-5400000">
              <a:off x="7716019" y="4609902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29" name="Line 77"/>
            <p:cNvSpPr>
              <a:spLocks noChangeShapeType="1"/>
            </p:cNvSpPr>
            <p:nvPr/>
          </p:nvSpPr>
          <p:spPr bwMode="auto">
            <a:xfrm>
              <a:off x="7914456" y="472420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Rectangle 78"/>
            <p:cNvSpPr>
              <a:spLocks noChangeArrowheads="1"/>
            </p:cNvSpPr>
            <p:nvPr/>
          </p:nvSpPr>
          <p:spPr bwMode="auto">
            <a:xfrm>
              <a:off x="7020694" y="4940102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31" name="Line 79"/>
            <p:cNvSpPr>
              <a:spLocks noChangeShapeType="1"/>
            </p:cNvSpPr>
            <p:nvPr/>
          </p:nvSpPr>
          <p:spPr bwMode="auto">
            <a:xfrm>
              <a:off x="6790506" y="501153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2" name="Line 80"/>
            <p:cNvSpPr>
              <a:spLocks noChangeShapeType="1"/>
            </p:cNvSpPr>
            <p:nvPr/>
          </p:nvSpPr>
          <p:spPr bwMode="auto">
            <a:xfrm>
              <a:off x="7468369" y="501153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3" name="Line 81"/>
            <p:cNvSpPr>
              <a:spLocks noChangeShapeType="1"/>
            </p:cNvSpPr>
            <p:nvPr/>
          </p:nvSpPr>
          <p:spPr bwMode="auto">
            <a:xfrm>
              <a:off x="7698556" y="4897239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4" name="AutoShape 82"/>
            <p:cNvSpPr>
              <a:spLocks noChangeArrowheads="1"/>
            </p:cNvSpPr>
            <p:nvPr/>
          </p:nvSpPr>
          <p:spPr bwMode="auto">
            <a:xfrm rot="-5400000">
              <a:off x="7716019" y="4897239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35" name="Line 83"/>
            <p:cNvSpPr>
              <a:spLocks noChangeShapeType="1"/>
            </p:cNvSpPr>
            <p:nvPr/>
          </p:nvSpPr>
          <p:spPr bwMode="auto">
            <a:xfrm>
              <a:off x="7914456" y="501153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6" name="Rectangle 84"/>
            <p:cNvSpPr>
              <a:spLocks noChangeArrowheads="1"/>
            </p:cNvSpPr>
            <p:nvPr/>
          </p:nvSpPr>
          <p:spPr bwMode="auto">
            <a:xfrm>
              <a:off x="6011044" y="4293989"/>
              <a:ext cx="792162" cy="2303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endParaRPr lang="zh-CN" altLang="en-US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37" name="AutoShape 85"/>
            <p:cNvSpPr>
              <a:spLocks noChangeArrowheads="1"/>
            </p:cNvSpPr>
            <p:nvPr/>
          </p:nvSpPr>
          <p:spPr bwMode="auto">
            <a:xfrm rot="5400000">
              <a:off x="6149950" y="5309195"/>
              <a:ext cx="346075" cy="239713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38" name="Oval 86"/>
            <p:cNvSpPr>
              <a:spLocks noChangeArrowheads="1"/>
            </p:cNvSpPr>
            <p:nvPr/>
          </p:nvSpPr>
          <p:spPr bwMode="auto">
            <a:xfrm>
              <a:off x="6430144" y="5373489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39" name="Line 87"/>
            <p:cNvSpPr>
              <a:spLocks noChangeShapeType="1"/>
            </p:cNvSpPr>
            <p:nvPr/>
          </p:nvSpPr>
          <p:spPr bwMode="auto">
            <a:xfrm>
              <a:off x="6069781" y="5444927"/>
              <a:ext cx="1444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0" name="Line 88"/>
            <p:cNvSpPr>
              <a:spLocks noChangeShapeType="1"/>
            </p:cNvSpPr>
            <p:nvPr/>
          </p:nvSpPr>
          <p:spPr bwMode="auto">
            <a:xfrm>
              <a:off x="6531744" y="5430639"/>
              <a:ext cx="2000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1" name="Rectangle 89"/>
            <p:cNvSpPr>
              <a:spLocks noChangeArrowheads="1"/>
            </p:cNvSpPr>
            <p:nvPr/>
          </p:nvSpPr>
          <p:spPr bwMode="auto">
            <a:xfrm>
              <a:off x="7020694" y="5230614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2" name="Line 90"/>
            <p:cNvSpPr>
              <a:spLocks noChangeShapeType="1"/>
            </p:cNvSpPr>
            <p:nvPr/>
          </p:nvSpPr>
          <p:spPr bwMode="auto">
            <a:xfrm>
              <a:off x="6790506" y="53020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3" name="Line 91"/>
            <p:cNvSpPr>
              <a:spLocks noChangeShapeType="1"/>
            </p:cNvSpPr>
            <p:nvPr/>
          </p:nvSpPr>
          <p:spPr bwMode="auto">
            <a:xfrm>
              <a:off x="7468369" y="53020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4" name="Line 92"/>
            <p:cNvSpPr>
              <a:spLocks noChangeShapeType="1"/>
            </p:cNvSpPr>
            <p:nvPr/>
          </p:nvSpPr>
          <p:spPr bwMode="auto">
            <a:xfrm>
              <a:off x="7698556" y="518775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5" name="AutoShape 93"/>
            <p:cNvSpPr>
              <a:spLocks noChangeArrowheads="1"/>
            </p:cNvSpPr>
            <p:nvPr/>
          </p:nvSpPr>
          <p:spPr bwMode="auto">
            <a:xfrm rot="-5400000">
              <a:off x="7716019" y="5187752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6" name="Line 94"/>
            <p:cNvSpPr>
              <a:spLocks noChangeShapeType="1"/>
            </p:cNvSpPr>
            <p:nvPr/>
          </p:nvSpPr>
          <p:spPr bwMode="auto">
            <a:xfrm>
              <a:off x="7914456" y="53020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7" name="Rectangle 95"/>
            <p:cNvSpPr>
              <a:spLocks noChangeArrowheads="1"/>
            </p:cNvSpPr>
            <p:nvPr/>
          </p:nvSpPr>
          <p:spPr bwMode="auto">
            <a:xfrm>
              <a:off x="7033394" y="6094214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48" name="Line 96"/>
            <p:cNvSpPr>
              <a:spLocks noChangeShapeType="1"/>
            </p:cNvSpPr>
            <p:nvPr/>
          </p:nvSpPr>
          <p:spPr bwMode="auto">
            <a:xfrm>
              <a:off x="6803206" y="61656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49" name="Line 97"/>
            <p:cNvSpPr>
              <a:spLocks noChangeShapeType="1"/>
            </p:cNvSpPr>
            <p:nvPr/>
          </p:nvSpPr>
          <p:spPr bwMode="auto">
            <a:xfrm>
              <a:off x="7481069" y="61656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98"/>
            <p:cNvSpPr>
              <a:spLocks noChangeShapeType="1"/>
            </p:cNvSpPr>
            <p:nvPr/>
          </p:nvSpPr>
          <p:spPr bwMode="auto">
            <a:xfrm>
              <a:off x="7711256" y="6051352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AutoShape 99"/>
            <p:cNvSpPr>
              <a:spLocks noChangeArrowheads="1"/>
            </p:cNvSpPr>
            <p:nvPr/>
          </p:nvSpPr>
          <p:spPr bwMode="auto">
            <a:xfrm rot="-5400000">
              <a:off x="7728719" y="6051352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2" name="Line 100"/>
            <p:cNvSpPr>
              <a:spLocks noChangeShapeType="1"/>
            </p:cNvSpPr>
            <p:nvPr/>
          </p:nvSpPr>
          <p:spPr bwMode="auto">
            <a:xfrm>
              <a:off x="7927156" y="616565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Rectangle 101"/>
            <p:cNvSpPr>
              <a:spLocks noChangeArrowheads="1"/>
            </p:cNvSpPr>
            <p:nvPr/>
          </p:nvSpPr>
          <p:spPr bwMode="auto">
            <a:xfrm>
              <a:off x="7033394" y="6381552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4" name="Line 102"/>
            <p:cNvSpPr>
              <a:spLocks noChangeShapeType="1"/>
            </p:cNvSpPr>
            <p:nvPr/>
          </p:nvSpPr>
          <p:spPr bwMode="auto">
            <a:xfrm>
              <a:off x="6803206" y="64529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103"/>
            <p:cNvSpPr>
              <a:spLocks noChangeShapeType="1"/>
            </p:cNvSpPr>
            <p:nvPr/>
          </p:nvSpPr>
          <p:spPr bwMode="auto">
            <a:xfrm>
              <a:off x="7481069" y="64529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104"/>
            <p:cNvSpPr>
              <a:spLocks noChangeShapeType="1"/>
            </p:cNvSpPr>
            <p:nvPr/>
          </p:nvSpPr>
          <p:spPr bwMode="auto">
            <a:xfrm>
              <a:off x="7711256" y="6338689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AutoShape 105"/>
            <p:cNvSpPr>
              <a:spLocks noChangeArrowheads="1"/>
            </p:cNvSpPr>
            <p:nvPr/>
          </p:nvSpPr>
          <p:spPr bwMode="auto">
            <a:xfrm rot="-5400000">
              <a:off x="7728719" y="6338689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58" name="Line 106"/>
            <p:cNvSpPr>
              <a:spLocks noChangeShapeType="1"/>
            </p:cNvSpPr>
            <p:nvPr/>
          </p:nvSpPr>
          <p:spPr bwMode="auto">
            <a:xfrm>
              <a:off x="7927156" y="64529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9" name="Rectangle 107"/>
            <p:cNvSpPr>
              <a:spLocks noChangeArrowheads="1"/>
            </p:cNvSpPr>
            <p:nvPr/>
          </p:nvSpPr>
          <p:spPr bwMode="auto">
            <a:xfrm>
              <a:off x="7020694" y="5517952"/>
              <a:ext cx="433387" cy="1444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60" name="Line 108"/>
            <p:cNvSpPr>
              <a:spLocks noChangeShapeType="1"/>
            </p:cNvSpPr>
            <p:nvPr/>
          </p:nvSpPr>
          <p:spPr bwMode="auto">
            <a:xfrm>
              <a:off x="6790506" y="55893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Line 109"/>
            <p:cNvSpPr>
              <a:spLocks noChangeShapeType="1"/>
            </p:cNvSpPr>
            <p:nvPr/>
          </p:nvSpPr>
          <p:spPr bwMode="auto">
            <a:xfrm>
              <a:off x="7468369" y="55893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110"/>
            <p:cNvSpPr>
              <a:spLocks noChangeShapeType="1"/>
            </p:cNvSpPr>
            <p:nvPr/>
          </p:nvSpPr>
          <p:spPr bwMode="auto">
            <a:xfrm>
              <a:off x="7698556" y="5475089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AutoShape 111"/>
            <p:cNvSpPr>
              <a:spLocks noChangeArrowheads="1"/>
            </p:cNvSpPr>
            <p:nvPr/>
          </p:nvSpPr>
          <p:spPr bwMode="auto">
            <a:xfrm rot="-5400000">
              <a:off x="7716019" y="5475089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64" name="Line 112"/>
            <p:cNvSpPr>
              <a:spLocks noChangeShapeType="1"/>
            </p:cNvSpPr>
            <p:nvPr/>
          </p:nvSpPr>
          <p:spPr bwMode="auto">
            <a:xfrm>
              <a:off x="7914456" y="558938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Rectangle 113"/>
            <p:cNvSpPr>
              <a:spLocks noChangeArrowheads="1"/>
            </p:cNvSpPr>
            <p:nvPr/>
          </p:nvSpPr>
          <p:spPr bwMode="auto">
            <a:xfrm>
              <a:off x="7020694" y="5805289"/>
              <a:ext cx="433387" cy="14446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66" name="Line 114"/>
            <p:cNvSpPr>
              <a:spLocks noChangeShapeType="1"/>
            </p:cNvSpPr>
            <p:nvPr/>
          </p:nvSpPr>
          <p:spPr bwMode="auto">
            <a:xfrm>
              <a:off x="6790506" y="587672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115"/>
            <p:cNvSpPr>
              <a:spLocks noChangeShapeType="1"/>
            </p:cNvSpPr>
            <p:nvPr/>
          </p:nvSpPr>
          <p:spPr bwMode="auto">
            <a:xfrm>
              <a:off x="7468369" y="587672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Line 116"/>
            <p:cNvSpPr>
              <a:spLocks noChangeShapeType="1"/>
            </p:cNvSpPr>
            <p:nvPr/>
          </p:nvSpPr>
          <p:spPr bwMode="auto">
            <a:xfrm>
              <a:off x="7698556" y="5762427"/>
              <a:ext cx="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9" name="AutoShape 117"/>
            <p:cNvSpPr>
              <a:spLocks noChangeArrowheads="1"/>
            </p:cNvSpPr>
            <p:nvPr/>
          </p:nvSpPr>
          <p:spPr bwMode="auto">
            <a:xfrm rot="-5400000">
              <a:off x="7716019" y="5762427"/>
              <a:ext cx="215900" cy="215900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70" name="Line 118"/>
            <p:cNvSpPr>
              <a:spLocks noChangeShapeType="1"/>
            </p:cNvSpPr>
            <p:nvPr/>
          </p:nvSpPr>
          <p:spPr bwMode="auto">
            <a:xfrm>
              <a:off x="7914456" y="5876727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1" name="Text Box 128"/>
            <p:cNvSpPr txBox="1">
              <a:spLocks noChangeArrowheads="1"/>
            </p:cNvSpPr>
            <p:nvPr/>
          </p:nvSpPr>
          <p:spPr bwMode="auto">
            <a:xfrm>
              <a:off x="8316094" y="4293989"/>
              <a:ext cx="360362" cy="2311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</a:p>
            <a:p>
              <a:pPr eaLnBrk="1" hangingPunct="1">
                <a:lnSpc>
                  <a:spcPct val="105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DP</a:t>
              </a:r>
            </a:p>
          </p:txBody>
        </p:sp>
        <p:sp>
          <p:nvSpPr>
            <p:cNvPr id="43072" name="Text Box 129"/>
            <p:cNvSpPr txBox="1">
              <a:spLocks noChangeArrowheads="1"/>
            </p:cNvSpPr>
            <p:nvPr/>
          </p:nvSpPr>
          <p:spPr bwMode="auto">
            <a:xfrm>
              <a:off x="6155506" y="4005064"/>
              <a:ext cx="57626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7406</a:t>
              </a:r>
            </a:p>
          </p:txBody>
        </p:sp>
        <p:sp>
          <p:nvSpPr>
            <p:cNvPr id="43073" name="Text Box 130"/>
            <p:cNvSpPr txBox="1">
              <a:spLocks noChangeArrowheads="1"/>
            </p:cNvSpPr>
            <p:nvPr/>
          </p:nvSpPr>
          <p:spPr bwMode="auto">
            <a:xfrm>
              <a:off x="6084069" y="4652764"/>
              <a:ext cx="647700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反相器</a:t>
              </a:r>
            </a:p>
          </p:txBody>
        </p:sp>
        <p:sp>
          <p:nvSpPr>
            <p:cNvPr id="43074" name="Text Box 132"/>
            <p:cNvSpPr txBox="1">
              <a:spLocks noChangeArrowheads="1"/>
            </p:cNvSpPr>
            <p:nvPr/>
          </p:nvSpPr>
          <p:spPr bwMode="auto">
            <a:xfrm>
              <a:off x="7019106" y="4005064"/>
              <a:ext cx="433388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Rx8</a:t>
              </a:r>
            </a:p>
          </p:txBody>
        </p:sp>
        <p:sp>
          <p:nvSpPr>
            <p:cNvPr id="43075" name="Line 127"/>
            <p:cNvSpPr>
              <a:spLocks noChangeShapeType="1"/>
            </p:cNvSpPr>
            <p:nvPr/>
          </p:nvSpPr>
          <p:spPr bwMode="auto">
            <a:xfrm flipV="1">
              <a:off x="8142820" y="4149080"/>
              <a:ext cx="0" cy="23132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6" name="Line 119"/>
            <p:cNvSpPr>
              <a:spLocks noChangeShapeType="1"/>
            </p:cNvSpPr>
            <p:nvPr/>
          </p:nvSpPr>
          <p:spPr bwMode="auto">
            <a:xfrm>
              <a:off x="5507806" y="4447024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7" name="Line 120"/>
            <p:cNvSpPr>
              <a:spLocks noChangeShapeType="1"/>
            </p:cNvSpPr>
            <p:nvPr/>
          </p:nvSpPr>
          <p:spPr bwMode="auto">
            <a:xfrm>
              <a:off x="5507806" y="4735949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8" name="Line 121"/>
            <p:cNvSpPr>
              <a:spLocks noChangeShapeType="1"/>
            </p:cNvSpPr>
            <p:nvPr/>
          </p:nvSpPr>
          <p:spPr bwMode="auto">
            <a:xfrm>
              <a:off x="5507806" y="5023287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79" name="Line 122"/>
            <p:cNvSpPr>
              <a:spLocks noChangeShapeType="1"/>
            </p:cNvSpPr>
            <p:nvPr/>
          </p:nvSpPr>
          <p:spPr bwMode="auto">
            <a:xfrm>
              <a:off x="5507806" y="5312212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0" name="Line 123"/>
            <p:cNvSpPr>
              <a:spLocks noChangeShapeType="1"/>
            </p:cNvSpPr>
            <p:nvPr/>
          </p:nvSpPr>
          <p:spPr bwMode="auto">
            <a:xfrm>
              <a:off x="5507806" y="5599549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1" name="Line 124"/>
            <p:cNvSpPr>
              <a:spLocks noChangeShapeType="1"/>
            </p:cNvSpPr>
            <p:nvPr/>
          </p:nvSpPr>
          <p:spPr bwMode="auto">
            <a:xfrm>
              <a:off x="5507806" y="5886887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2" name="Line 125"/>
            <p:cNvSpPr>
              <a:spLocks noChangeShapeType="1"/>
            </p:cNvSpPr>
            <p:nvPr/>
          </p:nvSpPr>
          <p:spPr bwMode="auto">
            <a:xfrm>
              <a:off x="5507806" y="6175812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3" name="Line 126"/>
            <p:cNvSpPr>
              <a:spLocks noChangeShapeType="1"/>
            </p:cNvSpPr>
            <p:nvPr/>
          </p:nvSpPr>
          <p:spPr bwMode="auto">
            <a:xfrm>
              <a:off x="5507806" y="6463149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84" name="Oval 44"/>
            <p:cNvSpPr>
              <a:spLocks noChangeArrowheads="1"/>
            </p:cNvSpPr>
            <p:nvPr/>
          </p:nvSpPr>
          <p:spPr bwMode="auto">
            <a:xfrm>
              <a:off x="8100392" y="4052888"/>
              <a:ext cx="107950" cy="1079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3085" name="Text Box 46"/>
            <p:cNvSpPr txBox="1">
              <a:spLocks noChangeArrowheads="1"/>
            </p:cNvSpPr>
            <p:nvPr/>
          </p:nvSpPr>
          <p:spPr bwMode="auto">
            <a:xfrm>
              <a:off x="8294067" y="3938588"/>
              <a:ext cx="3968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+5V</a:t>
              </a:r>
            </a:p>
          </p:txBody>
        </p:sp>
      </p:grpSp>
      <p:sp>
        <p:nvSpPr>
          <p:cNvPr id="135" name="文本框 134"/>
          <p:cNvSpPr txBox="1">
            <a:spLocks noChangeArrowheads="1"/>
          </p:cNvSpPr>
          <p:nvPr/>
        </p:nvSpPr>
        <p:spPr bwMode="auto">
          <a:xfrm>
            <a:off x="5846763" y="6443663"/>
            <a:ext cx="2236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rgbClr val="002060"/>
                </a:solidFill>
                <a:ea typeface="宋体" panose="02010600030101010101" pitchFamily="2" charset="-122"/>
              </a:rPr>
              <a:t>数码管驱动电路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2822" name="Group 6"/>
          <p:cNvGraphicFramePr>
            <a:graphicFrameLocks noGrp="1"/>
          </p:cNvGraphicFramePr>
          <p:nvPr/>
        </p:nvGraphicFramePr>
        <p:xfrm>
          <a:off x="179388" y="765175"/>
          <a:ext cx="8785225" cy="5740399"/>
        </p:xfrm>
        <a:graphic>
          <a:graphicData uri="http://schemas.openxmlformats.org/drawingml/2006/table">
            <a:tbl>
              <a:tblPr/>
              <a:tblGrid>
                <a:gridCol w="1368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5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3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42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960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符号</a:t>
                      </a: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  <a:cs typeface="+mn-cs"/>
                        </a:rPr>
                        <a:t>形状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段码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D7   ---   D0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  <a:cs typeface="+mn-cs"/>
                        </a:rPr>
                        <a:t>符号</a:t>
                      </a:r>
                      <a:endParaRPr kumimoji="0" lang="en-US" altLang="zh-CN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  <a:cs typeface="+mn-cs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形状</a:t>
                      </a: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段码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Dp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 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gfedcba</a:t>
                      </a:r>
                      <a:endParaRPr kumimoji="0" lang="en-US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D7  ---  D0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00111111,3FH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8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01111111,7FH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00000110,06H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9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01100111,67H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6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01011011,5BH</a:t>
                      </a: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01110111,77H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3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01001111,4FH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B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01111100,7CH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4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01100110,66H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C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00111001,39H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52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5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01101101,6DH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D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01011110,5EH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6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01111101,7DH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01111001,79H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36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7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00000111,07H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F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/>
                          <a:ea typeface="楷体_GB2312" pitchFamily="49" charset="-122"/>
                        </a:rPr>
                        <a:t>’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ahoma" pitchFamily="34" charset="0"/>
                          <a:ea typeface="楷体_GB2312" pitchFamily="49" charset="-122"/>
                        </a:rPr>
                        <a:t>01110001,71H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ahoma" pitchFamily="34" charset="0"/>
                        <a:ea typeface="楷体_GB2312" pitchFamily="49" charset="-122"/>
                      </a:endParaRPr>
                    </a:p>
                  </a:txBody>
                  <a:tcPr marL="91446" marR="91446"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106" name="Line 78"/>
          <p:cNvSpPr>
            <a:spLocks noChangeShapeType="1"/>
          </p:cNvSpPr>
          <p:nvPr/>
        </p:nvSpPr>
        <p:spPr bwMode="auto">
          <a:xfrm>
            <a:off x="1979613" y="17033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7" name="Line 79"/>
          <p:cNvSpPr>
            <a:spLocks noChangeShapeType="1"/>
          </p:cNvSpPr>
          <p:nvPr/>
        </p:nvSpPr>
        <p:spPr bwMode="auto">
          <a:xfrm>
            <a:off x="1951038" y="17319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8" name="Line 80"/>
          <p:cNvSpPr>
            <a:spLocks noChangeShapeType="1"/>
          </p:cNvSpPr>
          <p:nvPr/>
        </p:nvSpPr>
        <p:spPr bwMode="auto">
          <a:xfrm>
            <a:off x="2224088" y="17319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09" name="Line 81"/>
          <p:cNvSpPr>
            <a:spLocks noChangeShapeType="1"/>
          </p:cNvSpPr>
          <p:nvPr/>
        </p:nvSpPr>
        <p:spPr bwMode="auto">
          <a:xfrm>
            <a:off x="1979613" y="21351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0" name="Line 82"/>
          <p:cNvSpPr>
            <a:spLocks noChangeShapeType="1"/>
          </p:cNvSpPr>
          <p:nvPr/>
        </p:nvSpPr>
        <p:spPr bwMode="auto">
          <a:xfrm>
            <a:off x="1951038" y="19478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1" name="Line 83"/>
          <p:cNvSpPr>
            <a:spLocks noChangeShapeType="1"/>
          </p:cNvSpPr>
          <p:nvPr/>
        </p:nvSpPr>
        <p:spPr bwMode="auto">
          <a:xfrm>
            <a:off x="2224088" y="19478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2" name="Line 84"/>
          <p:cNvSpPr>
            <a:spLocks noChangeShapeType="1"/>
          </p:cNvSpPr>
          <p:nvPr/>
        </p:nvSpPr>
        <p:spPr bwMode="auto">
          <a:xfrm>
            <a:off x="2224088" y="23526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3" name="Line 85"/>
          <p:cNvSpPr>
            <a:spLocks noChangeShapeType="1"/>
          </p:cNvSpPr>
          <p:nvPr/>
        </p:nvSpPr>
        <p:spPr bwMode="auto">
          <a:xfrm>
            <a:off x="2224088" y="25685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4" name="Line 86"/>
          <p:cNvSpPr>
            <a:spLocks noChangeShapeType="1"/>
          </p:cNvSpPr>
          <p:nvPr/>
        </p:nvSpPr>
        <p:spPr bwMode="auto">
          <a:xfrm>
            <a:off x="1979613" y="29194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5" name="Line 87"/>
          <p:cNvSpPr>
            <a:spLocks noChangeShapeType="1"/>
          </p:cNvSpPr>
          <p:nvPr/>
        </p:nvSpPr>
        <p:spPr bwMode="auto">
          <a:xfrm>
            <a:off x="2224088" y="294798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6" name="Line 88"/>
          <p:cNvSpPr>
            <a:spLocks noChangeShapeType="1"/>
          </p:cNvSpPr>
          <p:nvPr/>
        </p:nvSpPr>
        <p:spPr bwMode="auto">
          <a:xfrm>
            <a:off x="1979613" y="31353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7" name="Line 89"/>
          <p:cNvSpPr>
            <a:spLocks noChangeShapeType="1"/>
          </p:cNvSpPr>
          <p:nvPr/>
        </p:nvSpPr>
        <p:spPr bwMode="auto">
          <a:xfrm>
            <a:off x="1979613" y="335121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8" name="Line 90"/>
          <p:cNvSpPr>
            <a:spLocks noChangeShapeType="1"/>
          </p:cNvSpPr>
          <p:nvPr/>
        </p:nvSpPr>
        <p:spPr bwMode="auto">
          <a:xfrm>
            <a:off x="1951038" y="316388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19" name="Line 91"/>
          <p:cNvSpPr>
            <a:spLocks noChangeShapeType="1"/>
          </p:cNvSpPr>
          <p:nvPr/>
        </p:nvSpPr>
        <p:spPr bwMode="auto">
          <a:xfrm>
            <a:off x="1979613" y="357187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0" name="Line 92"/>
          <p:cNvSpPr>
            <a:spLocks noChangeShapeType="1"/>
          </p:cNvSpPr>
          <p:nvPr/>
        </p:nvSpPr>
        <p:spPr bwMode="auto">
          <a:xfrm>
            <a:off x="2224088" y="36226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1" name="Line 93"/>
          <p:cNvSpPr>
            <a:spLocks noChangeShapeType="1"/>
          </p:cNvSpPr>
          <p:nvPr/>
        </p:nvSpPr>
        <p:spPr bwMode="auto">
          <a:xfrm>
            <a:off x="1979613" y="3810000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2" name="Line 94"/>
          <p:cNvSpPr>
            <a:spLocks noChangeShapeType="1"/>
          </p:cNvSpPr>
          <p:nvPr/>
        </p:nvSpPr>
        <p:spPr bwMode="auto">
          <a:xfrm>
            <a:off x="1979613" y="4025900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3" name="Line 95"/>
          <p:cNvSpPr>
            <a:spLocks noChangeShapeType="1"/>
          </p:cNvSpPr>
          <p:nvPr/>
        </p:nvSpPr>
        <p:spPr bwMode="auto">
          <a:xfrm>
            <a:off x="2224088" y="3838575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4" name="Line 96"/>
          <p:cNvSpPr>
            <a:spLocks noChangeShapeType="1"/>
          </p:cNvSpPr>
          <p:nvPr/>
        </p:nvSpPr>
        <p:spPr bwMode="auto">
          <a:xfrm>
            <a:off x="1951038" y="41989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5" name="Line 97"/>
          <p:cNvSpPr>
            <a:spLocks noChangeShapeType="1"/>
          </p:cNvSpPr>
          <p:nvPr/>
        </p:nvSpPr>
        <p:spPr bwMode="auto">
          <a:xfrm>
            <a:off x="2224088" y="41989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6" name="Line 98"/>
          <p:cNvSpPr>
            <a:spLocks noChangeShapeType="1"/>
          </p:cNvSpPr>
          <p:nvPr/>
        </p:nvSpPr>
        <p:spPr bwMode="auto">
          <a:xfrm>
            <a:off x="1979613" y="43862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7" name="Line 99"/>
          <p:cNvSpPr>
            <a:spLocks noChangeShapeType="1"/>
          </p:cNvSpPr>
          <p:nvPr/>
        </p:nvSpPr>
        <p:spPr bwMode="auto">
          <a:xfrm>
            <a:off x="2224088" y="44148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8" name="Line 100"/>
          <p:cNvSpPr>
            <a:spLocks noChangeShapeType="1"/>
          </p:cNvSpPr>
          <p:nvPr/>
        </p:nvSpPr>
        <p:spPr bwMode="auto">
          <a:xfrm>
            <a:off x="1979613" y="48180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29" name="Line 101"/>
          <p:cNvSpPr>
            <a:spLocks noChangeShapeType="1"/>
          </p:cNvSpPr>
          <p:nvPr/>
        </p:nvSpPr>
        <p:spPr bwMode="auto">
          <a:xfrm>
            <a:off x="1951038" y="48466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0" name="Line 102"/>
          <p:cNvSpPr>
            <a:spLocks noChangeShapeType="1"/>
          </p:cNvSpPr>
          <p:nvPr/>
        </p:nvSpPr>
        <p:spPr bwMode="auto">
          <a:xfrm>
            <a:off x="1979613" y="50339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1" name="Line 103"/>
          <p:cNvSpPr>
            <a:spLocks noChangeShapeType="1"/>
          </p:cNvSpPr>
          <p:nvPr/>
        </p:nvSpPr>
        <p:spPr bwMode="auto">
          <a:xfrm>
            <a:off x="1979613" y="5249863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2" name="Line 104"/>
          <p:cNvSpPr>
            <a:spLocks noChangeShapeType="1"/>
          </p:cNvSpPr>
          <p:nvPr/>
        </p:nvSpPr>
        <p:spPr bwMode="auto">
          <a:xfrm>
            <a:off x="2224088" y="5062538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3" name="Line 105"/>
          <p:cNvSpPr>
            <a:spLocks noChangeShapeType="1"/>
          </p:cNvSpPr>
          <p:nvPr/>
        </p:nvSpPr>
        <p:spPr bwMode="auto">
          <a:xfrm>
            <a:off x="1979613" y="53943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4" name="Line 106"/>
          <p:cNvSpPr>
            <a:spLocks noChangeShapeType="1"/>
          </p:cNvSpPr>
          <p:nvPr/>
        </p:nvSpPr>
        <p:spPr bwMode="auto">
          <a:xfrm>
            <a:off x="1951038" y="54229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5" name="Line 107"/>
          <p:cNvSpPr>
            <a:spLocks noChangeShapeType="1"/>
          </p:cNvSpPr>
          <p:nvPr/>
        </p:nvSpPr>
        <p:spPr bwMode="auto">
          <a:xfrm>
            <a:off x="1979613" y="56102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6" name="Line 108"/>
          <p:cNvSpPr>
            <a:spLocks noChangeShapeType="1"/>
          </p:cNvSpPr>
          <p:nvPr/>
        </p:nvSpPr>
        <p:spPr bwMode="auto">
          <a:xfrm>
            <a:off x="1979613" y="5826125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7" name="Line 109"/>
          <p:cNvSpPr>
            <a:spLocks noChangeShapeType="1"/>
          </p:cNvSpPr>
          <p:nvPr/>
        </p:nvSpPr>
        <p:spPr bwMode="auto">
          <a:xfrm>
            <a:off x="1951038" y="56388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8" name="Line 110"/>
          <p:cNvSpPr>
            <a:spLocks noChangeShapeType="1"/>
          </p:cNvSpPr>
          <p:nvPr/>
        </p:nvSpPr>
        <p:spPr bwMode="auto">
          <a:xfrm>
            <a:off x="2224088" y="5638800"/>
            <a:ext cx="0" cy="144463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39" name="Line 111"/>
          <p:cNvSpPr>
            <a:spLocks noChangeShapeType="1"/>
          </p:cNvSpPr>
          <p:nvPr/>
        </p:nvSpPr>
        <p:spPr bwMode="auto">
          <a:xfrm>
            <a:off x="1979613" y="5970588"/>
            <a:ext cx="2159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0" name="Line 112"/>
          <p:cNvSpPr>
            <a:spLocks noChangeShapeType="1"/>
          </p:cNvSpPr>
          <p:nvPr/>
        </p:nvSpPr>
        <p:spPr bwMode="auto">
          <a:xfrm>
            <a:off x="2224088" y="59991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1" name="Line 113"/>
          <p:cNvSpPr>
            <a:spLocks noChangeShapeType="1"/>
          </p:cNvSpPr>
          <p:nvPr/>
        </p:nvSpPr>
        <p:spPr bwMode="auto">
          <a:xfrm>
            <a:off x="2224088" y="6215063"/>
            <a:ext cx="0" cy="144462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2" name="Line 114"/>
          <p:cNvSpPr>
            <a:spLocks noChangeShapeType="1"/>
          </p:cNvSpPr>
          <p:nvPr/>
        </p:nvSpPr>
        <p:spPr bwMode="auto">
          <a:xfrm>
            <a:off x="6372225" y="17367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3" name="Line 115"/>
          <p:cNvSpPr>
            <a:spLocks noChangeShapeType="1"/>
          </p:cNvSpPr>
          <p:nvPr/>
        </p:nvSpPr>
        <p:spPr bwMode="auto">
          <a:xfrm>
            <a:off x="6343650" y="17653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4" name="Line 116"/>
          <p:cNvSpPr>
            <a:spLocks noChangeShapeType="1"/>
          </p:cNvSpPr>
          <p:nvPr/>
        </p:nvSpPr>
        <p:spPr bwMode="auto">
          <a:xfrm>
            <a:off x="6616700" y="17653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5" name="Line 117"/>
          <p:cNvSpPr>
            <a:spLocks noChangeShapeType="1"/>
          </p:cNvSpPr>
          <p:nvPr/>
        </p:nvSpPr>
        <p:spPr bwMode="auto">
          <a:xfrm>
            <a:off x="6372225" y="19526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6" name="Line 118"/>
          <p:cNvSpPr>
            <a:spLocks noChangeShapeType="1"/>
          </p:cNvSpPr>
          <p:nvPr/>
        </p:nvSpPr>
        <p:spPr bwMode="auto">
          <a:xfrm>
            <a:off x="6372225" y="21685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7" name="Line 119"/>
          <p:cNvSpPr>
            <a:spLocks noChangeShapeType="1"/>
          </p:cNvSpPr>
          <p:nvPr/>
        </p:nvSpPr>
        <p:spPr bwMode="auto">
          <a:xfrm>
            <a:off x="6343650" y="19812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8" name="Line 120"/>
          <p:cNvSpPr>
            <a:spLocks noChangeShapeType="1"/>
          </p:cNvSpPr>
          <p:nvPr/>
        </p:nvSpPr>
        <p:spPr bwMode="auto">
          <a:xfrm>
            <a:off x="6616700" y="19812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49" name="Line 121"/>
          <p:cNvSpPr>
            <a:spLocks noChangeShapeType="1"/>
          </p:cNvSpPr>
          <p:nvPr/>
        </p:nvSpPr>
        <p:spPr bwMode="auto">
          <a:xfrm>
            <a:off x="6372225" y="23701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0" name="Line 122"/>
          <p:cNvSpPr>
            <a:spLocks noChangeShapeType="1"/>
          </p:cNvSpPr>
          <p:nvPr/>
        </p:nvSpPr>
        <p:spPr bwMode="auto">
          <a:xfrm>
            <a:off x="6343650" y="23987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1" name="Line 123"/>
          <p:cNvSpPr>
            <a:spLocks noChangeShapeType="1"/>
          </p:cNvSpPr>
          <p:nvPr/>
        </p:nvSpPr>
        <p:spPr bwMode="auto">
          <a:xfrm>
            <a:off x="6616700" y="23987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2" name="Line 124"/>
          <p:cNvSpPr>
            <a:spLocks noChangeShapeType="1"/>
          </p:cNvSpPr>
          <p:nvPr/>
        </p:nvSpPr>
        <p:spPr bwMode="auto">
          <a:xfrm>
            <a:off x="6372225" y="25860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3" name="Line 125"/>
          <p:cNvSpPr>
            <a:spLocks noChangeShapeType="1"/>
          </p:cNvSpPr>
          <p:nvPr/>
        </p:nvSpPr>
        <p:spPr bwMode="auto">
          <a:xfrm>
            <a:off x="6616700" y="26146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4" name="Line 126"/>
          <p:cNvSpPr>
            <a:spLocks noChangeShapeType="1"/>
          </p:cNvSpPr>
          <p:nvPr/>
        </p:nvSpPr>
        <p:spPr bwMode="auto">
          <a:xfrm>
            <a:off x="6372225" y="30178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5" name="Line 127"/>
          <p:cNvSpPr>
            <a:spLocks noChangeShapeType="1"/>
          </p:cNvSpPr>
          <p:nvPr/>
        </p:nvSpPr>
        <p:spPr bwMode="auto">
          <a:xfrm>
            <a:off x="6343650" y="30464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6" name="Line 128"/>
          <p:cNvSpPr>
            <a:spLocks noChangeShapeType="1"/>
          </p:cNvSpPr>
          <p:nvPr/>
        </p:nvSpPr>
        <p:spPr bwMode="auto">
          <a:xfrm>
            <a:off x="6616700" y="30464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7" name="Line 129"/>
          <p:cNvSpPr>
            <a:spLocks noChangeShapeType="1"/>
          </p:cNvSpPr>
          <p:nvPr/>
        </p:nvSpPr>
        <p:spPr bwMode="auto">
          <a:xfrm>
            <a:off x="6372225" y="323373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8" name="Line 130"/>
          <p:cNvSpPr>
            <a:spLocks noChangeShapeType="1"/>
          </p:cNvSpPr>
          <p:nvPr/>
        </p:nvSpPr>
        <p:spPr bwMode="auto">
          <a:xfrm>
            <a:off x="6343650" y="32623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59" name="Line 131"/>
          <p:cNvSpPr>
            <a:spLocks noChangeShapeType="1"/>
          </p:cNvSpPr>
          <p:nvPr/>
        </p:nvSpPr>
        <p:spPr bwMode="auto">
          <a:xfrm>
            <a:off x="6616700" y="326231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0" name="Line 132"/>
          <p:cNvSpPr>
            <a:spLocks noChangeShapeType="1"/>
          </p:cNvSpPr>
          <p:nvPr/>
        </p:nvSpPr>
        <p:spPr bwMode="auto">
          <a:xfrm>
            <a:off x="6343650" y="36226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1" name="Line 133"/>
          <p:cNvSpPr>
            <a:spLocks noChangeShapeType="1"/>
          </p:cNvSpPr>
          <p:nvPr/>
        </p:nvSpPr>
        <p:spPr bwMode="auto">
          <a:xfrm>
            <a:off x="6372225" y="381000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2" name="Line 134"/>
          <p:cNvSpPr>
            <a:spLocks noChangeShapeType="1"/>
          </p:cNvSpPr>
          <p:nvPr/>
        </p:nvSpPr>
        <p:spPr bwMode="auto">
          <a:xfrm>
            <a:off x="6372225" y="4025900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3" name="Line 135"/>
          <p:cNvSpPr>
            <a:spLocks noChangeShapeType="1"/>
          </p:cNvSpPr>
          <p:nvPr/>
        </p:nvSpPr>
        <p:spPr bwMode="auto">
          <a:xfrm>
            <a:off x="6343650" y="38385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4" name="Line 136"/>
          <p:cNvSpPr>
            <a:spLocks noChangeShapeType="1"/>
          </p:cNvSpPr>
          <p:nvPr/>
        </p:nvSpPr>
        <p:spPr bwMode="auto">
          <a:xfrm>
            <a:off x="6616700" y="3838575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5" name="Line 137"/>
          <p:cNvSpPr>
            <a:spLocks noChangeShapeType="1"/>
          </p:cNvSpPr>
          <p:nvPr/>
        </p:nvSpPr>
        <p:spPr bwMode="auto">
          <a:xfrm>
            <a:off x="6372225" y="41703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6" name="Line 138"/>
          <p:cNvSpPr>
            <a:spLocks noChangeShapeType="1"/>
          </p:cNvSpPr>
          <p:nvPr/>
        </p:nvSpPr>
        <p:spPr bwMode="auto">
          <a:xfrm>
            <a:off x="6343650" y="419893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7" name="Line 139"/>
          <p:cNvSpPr>
            <a:spLocks noChangeShapeType="1"/>
          </p:cNvSpPr>
          <p:nvPr/>
        </p:nvSpPr>
        <p:spPr bwMode="auto">
          <a:xfrm>
            <a:off x="6372225" y="4602163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8" name="Line 140"/>
          <p:cNvSpPr>
            <a:spLocks noChangeShapeType="1"/>
          </p:cNvSpPr>
          <p:nvPr/>
        </p:nvSpPr>
        <p:spPr bwMode="auto">
          <a:xfrm>
            <a:off x="6343650" y="4414838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69" name="Line 141"/>
          <p:cNvSpPr>
            <a:spLocks noChangeShapeType="1"/>
          </p:cNvSpPr>
          <p:nvPr/>
        </p:nvSpPr>
        <p:spPr bwMode="auto">
          <a:xfrm>
            <a:off x="6616700" y="48180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0" name="Line 142"/>
          <p:cNvSpPr>
            <a:spLocks noChangeShapeType="1"/>
          </p:cNvSpPr>
          <p:nvPr/>
        </p:nvSpPr>
        <p:spPr bwMode="auto">
          <a:xfrm>
            <a:off x="6372225" y="50053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1" name="Line 143"/>
          <p:cNvSpPr>
            <a:spLocks noChangeShapeType="1"/>
          </p:cNvSpPr>
          <p:nvPr/>
        </p:nvSpPr>
        <p:spPr bwMode="auto">
          <a:xfrm>
            <a:off x="6372225" y="52212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2" name="Line 144"/>
          <p:cNvSpPr>
            <a:spLocks noChangeShapeType="1"/>
          </p:cNvSpPr>
          <p:nvPr/>
        </p:nvSpPr>
        <p:spPr bwMode="auto">
          <a:xfrm>
            <a:off x="6343650" y="50339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3" name="Line 145"/>
          <p:cNvSpPr>
            <a:spLocks noChangeShapeType="1"/>
          </p:cNvSpPr>
          <p:nvPr/>
        </p:nvSpPr>
        <p:spPr bwMode="auto">
          <a:xfrm>
            <a:off x="6616700" y="50339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4" name="Line 146"/>
          <p:cNvSpPr>
            <a:spLocks noChangeShapeType="1"/>
          </p:cNvSpPr>
          <p:nvPr/>
        </p:nvSpPr>
        <p:spPr bwMode="auto">
          <a:xfrm>
            <a:off x="6372225" y="53943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5" name="Line 147"/>
          <p:cNvSpPr>
            <a:spLocks noChangeShapeType="1"/>
          </p:cNvSpPr>
          <p:nvPr/>
        </p:nvSpPr>
        <p:spPr bwMode="auto">
          <a:xfrm>
            <a:off x="6343650" y="54229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6" name="Line 148"/>
          <p:cNvSpPr>
            <a:spLocks noChangeShapeType="1"/>
          </p:cNvSpPr>
          <p:nvPr/>
        </p:nvSpPr>
        <p:spPr bwMode="auto">
          <a:xfrm>
            <a:off x="6372225" y="56102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7" name="Line 149"/>
          <p:cNvSpPr>
            <a:spLocks noChangeShapeType="1"/>
          </p:cNvSpPr>
          <p:nvPr/>
        </p:nvSpPr>
        <p:spPr bwMode="auto">
          <a:xfrm>
            <a:off x="6372225" y="5826125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8" name="Line 150"/>
          <p:cNvSpPr>
            <a:spLocks noChangeShapeType="1"/>
          </p:cNvSpPr>
          <p:nvPr/>
        </p:nvSpPr>
        <p:spPr bwMode="auto">
          <a:xfrm>
            <a:off x="6343650" y="5638800"/>
            <a:ext cx="0" cy="1444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79" name="Line 151"/>
          <p:cNvSpPr>
            <a:spLocks noChangeShapeType="1"/>
          </p:cNvSpPr>
          <p:nvPr/>
        </p:nvSpPr>
        <p:spPr bwMode="auto">
          <a:xfrm>
            <a:off x="6372225" y="59705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80" name="Line 152"/>
          <p:cNvSpPr>
            <a:spLocks noChangeShapeType="1"/>
          </p:cNvSpPr>
          <p:nvPr/>
        </p:nvSpPr>
        <p:spPr bwMode="auto">
          <a:xfrm>
            <a:off x="6343650" y="59991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81" name="Line 153"/>
          <p:cNvSpPr>
            <a:spLocks noChangeShapeType="1"/>
          </p:cNvSpPr>
          <p:nvPr/>
        </p:nvSpPr>
        <p:spPr bwMode="auto">
          <a:xfrm>
            <a:off x="6372225" y="6186488"/>
            <a:ext cx="2159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82" name="Line 154"/>
          <p:cNvSpPr>
            <a:spLocks noChangeShapeType="1"/>
          </p:cNvSpPr>
          <p:nvPr/>
        </p:nvSpPr>
        <p:spPr bwMode="auto">
          <a:xfrm>
            <a:off x="6343650" y="6215063"/>
            <a:ext cx="0" cy="1444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183" name="文本框 1"/>
          <p:cNvSpPr txBox="1">
            <a:spLocks noChangeArrowheads="1"/>
          </p:cNvSpPr>
          <p:nvPr/>
        </p:nvSpPr>
        <p:spPr bwMode="auto">
          <a:xfrm>
            <a:off x="1679575" y="169863"/>
            <a:ext cx="4681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显示符号与输出数据对应表</a:t>
            </a:r>
          </a:p>
        </p:txBody>
      </p:sp>
    </p:spTree>
  </p:cSld>
  <p:clrMapOvr>
    <a:masterClrMapping/>
  </p:clrMapOvr>
  <p:transition spd="med">
    <p:blinds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1377950" y="2227263"/>
            <a:ext cx="2736850" cy="4392612"/>
          </a:xfrm>
          <a:prstGeom prst="rect">
            <a:avLst/>
          </a:prstGeom>
          <a:solidFill>
            <a:schemeClr val="bg1"/>
          </a:solidFill>
          <a:ln w="12700">
            <a:solidFill>
              <a:srgbClr val="339966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7675563" y="1028700"/>
            <a:ext cx="433387" cy="2447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4" name="Rectangle 6"/>
          <p:cNvSpPr>
            <a:spLocks noChangeArrowheads="1"/>
          </p:cNvSpPr>
          <p:nvPr/>
        </p:nvSpPr>
        <p:spPr bwMode="auto">
          <a:xfrm>
            <a:off x="5300663" y="4484688"/>
            <a:ext cx="647700" cy="180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O1   I1</a:t>
            </a:r>
          </a:p>
          <a:p>
            <a:pPr algn="ctr" eaLnBrk="1" hangingPunct="1">
              <a:lnSpc>
                <a:spcPct val="11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O2   I2</a:t>
            </a:r>
          </a:p>
          <a:p>
            <a:pPr algn="ctr" eaLnBrk="1" hangingPunct="1">
              <a:lnSpc>
                <a:spcPct val="11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O3   I3</a:t>
            </a:r>
          </a:p>
          <a:p>
            <a:pPr algn="ctr" eaLnBrk="1" hangingPunct="1">
              <a:lnSpc>
                <a:spcPct val="11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O4   I4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E1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>
            <a:off x="5948363" y="4700588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6" name="Oval 8"/>
          <p:cNvSpPr>
            <a:spLocks noChangeArrowheads="1"/>
          </p:cNvSpPr>
          <p:nvPr/>
        </p:nvSpPr>
        <p:spPr bwMode="auto">
          <a:xfrm>
            <a:off x="7459663" y="46577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7" name="Oval 9"/>
          <p:cNvSpPr>
            <a:spLocks noChangeArrowheads="1"/>
          </p:cNvSpPr>
          <p:nvPr/>
        </p:nvSpPr>
        <p:spPr bwMode="auto">
          <a:xfrm>
            <a:off x="7920038" y="464343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 flipV="1">
            <a:off x="7575550" y="4543425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9" name="Line 11"/>
          <p:cNvSpPr>
            <a:spLocks noChangeShapeType="1"/>
          </p:cNvSpPr>
          <p:nvPr/>
        </p:nvSpPr>
        <p:spPr bwMode="auto">
          <a:xfrm>
            <a:off x="8035925" y="47005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0" name="Line 12"/>
          <p:cNvSpPr>
            <a:spLocks noChangeShapeType="1"/>
          </p:cNvSpPr>
          <p:nvPr/>
        </p:nvSpPr>
        <p:spPr bwMode="auto">
          <a:xfrm>
            <a:off x="5948363" y="5060950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1" name="Oval 13"/>
          <p:cNvSpPr>
            <a:spLocks noChangeArrowheads="1"/>
          </p:cNvSpPr>
          <p:nvPr/>
        </p:nvSpPr>
        <p:spPr bwMode="auto">
          <a:xfrm>
            <a:off x="7459663" y="501808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7920038" y="5003800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63" name="Line 15"/>
          <p:cNvSpPr>
            <a:spLocks noChangeShapeType="1"/>
          </p:cNvSpPr>
          <p:nvPr/>
        </p:nvSpPr>
        <p:spPr bwMode="auto">
          <a:xfrm flipV="1">
            <a:off x="7575550" y="4903788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4" name="Line 16"/>
          <p:cNvSpPr>
            <a:spLocks noChangeShapeType="1"/>
          </p:cNvSpPr>
          <p:nvPr/>
        </p:nvSpPr>
        <p:spPr bwMode="auto">
          <a:xfrm>
            <a:off x="8035925" y="5060950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5" name="Line 17"/>
          <p:cNvSpPr>
            <a:spLocks noChangeShapeType="1"/>
          </p:cNvSpPr>
          <p:nvPr/>
        </p:nvSpPr>
        <p:spPr bwMode="auto">
          <a:xfrm>
            <a:off x="5948363" y="5421313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6" name="Oval 18"/>
          <p:cNvSpPr>
            <a:spLocks noChangeArrowheads="1"/>
          </p:cNvSpPr>
          <p:nvPr/>
        </p:nvSpPr>
        <p:spPr bwMode="auto">
          <a:xfrm>
            <a:off x="7459663" y="5378450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67" name="Oval 19"/>
          <p:cNvSpPr>
            <a:spLocks noChangeArrowheads="1"/>
          </p:cNvSpPr>
          <p:nvPr/>
        </p:nvSpPr>
        <p:spPr bwMode="auto">
          <a:xfrm>
            <a:off x="7920038" y="5364163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68" name="Line 20"/>
          <p:cNvSpPr>
            <a:spLocks noChangeShapeType="1"/>
          </p:cNvSpPr>
          <p:nvPr/>
        </p:nvSpPr>
        <p:spPr bwMode="auto">
          <a:xfrm flipV="1">
            <a:off x="7575550" y="5264150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8035925" y="54213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0" name="Line 22"/>
          <p:cNvSpPr>
            <a:spLocks noChangeShapeType="1"/>
          </p:cNvSpPr>
          <p:nvPr/>
        </p:nvSpPr>
        <p:spPr bwMode="auto">
          <a:xfrm>
            <a:off x="5948363" y="5781675"/>
            <a:ext cx="151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7459663" y="5738813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72" name="Oval 24"/>
          <p:cNvSpPr>
            <a:spLocks noChangeArrowheads="1"/>
          </p:cNvSpPr>
          <p:nvPr/>
        </p:nvSpPr>
        <p:spPr bwMode="auto">
          <a:xfrm>
            <a:off x="7920038" y="57245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73" name="Line 25"/>
          <p:cNvSpPr>
            <a:spLocks noChangeShapeType="1"/>
          </p:cNvSpPr>
          <p:nvPr/>
        </p:nvSpPr>
        <p:spPr bwMode="auto">
          <a:xfrm flipV="1">
            <a:off x="7575550" y="5624513"/>
            <a:ext cx="31591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4" name="Line 26"/>
          <p:cNvSpPr>
            <a:spLocks noChangeShapeType="1"/>
          </p:cNvSpPr>
          <p:nvPr/>
        </p:nvSpPr>
        <p:spPr bwMode="auto">
          <a:xfrm>
            <a:off x="8035925" y="578167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5" name="Line 27"/>
          <p:cNvSpPr>
            <a:spLocks noChangeShapeType="1"/>
          </p:cNvSpPr>
          <p:nvPr/>
        </p:nvSpPr>
        <p:spPr bwMode="auto">
          <a:xfrm>
            <a:off x="8324850" y="4700588"/>
            <a:ext cx="0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6" name="Line 28"/>
          <p:cNvSpPr>
            <a:spLocks noChangeShapeType="1"/>
          </p:cNvSpPr>
          <p:nvPr/>
        </p:nvSpPr>
        <p:spPr bwMode="auto">
          <a:xfrm>
            <a:off x="8180388" y="5997575"/>
            <a:ext cx="2873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7" name="Line 29"/>
          <p:cNvSpPr>
            <a:spLocks noChangeShapeType="1"/>
          </p:cNvSpPr>
          <p:nvPr/>
        </p:nvSpPr>
        <p:spPr bwMode="auto">
          <a:xfrm>
            <a:off x="8251825" y="6056313"/>
            <a:ext cx="144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8" name="Line 30"/>
          <p:cNvSpPr>
            <a:spLocks noChangeShapeType="1"/>
          </p:cNvSpPr>
          <p:nvPr/>
        </p:nvSpPr>
        <p:spPr bwMode="auto">
          <a:xfrm>
            <a:off x="8296275" y="6127750"/>
            <a:ext cx="714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79" name="Rectangle 31"/>
          <p:cNvSpPr>
            <a:spLocks noChangeArrowheads="1"/>
          </p:cNvSpPr>
          <p:nvPr/>
        </p:nvSpPr>
        <p:spPr bwMode="auto">
          <a:xfrm>
            <a:off x="6235700" y="4197350"/>
            <a:ext cx="1444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80" name="Line 32"/>
          <p:cNvSpPr>
            <a:spLocks noChangeShapeType="1"/>
          </p:cNvSpPr>
          <p:nvPr/>
        </p:nvSpPr>
        <p:spPr bwMode="auto">
          <a:xfrm>
            <a:off x="6308725" y="44846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1" name="Line 33"/>
          <p:cNvSpPr>
            <a:spLocks noChangeShapeType="1"/>
          </p:cNvSpPr>
          <p:nvPr/>
        </p:nvSpPr>
        <p:spPr bwMode="auto">
          <a:xfrm flipV="1">
            <a:off x="6308725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2" name="Line 34"/>
          <p:cNvSpPr>
            <a:spLocks noChangeShapeType="1"/>
          </p:cNvSpPr>
          <p:nvPr/>
        </p:nvSpPr>
        <p:spPr bwMode="auto">
          <a:xfrm>
            <a:off x="6308725" y="4125913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3" name="Rectangle 35"/>
          <p:cNvSpPr>
            <a:spLocks noChangeArrowheads="1"/>
          </p:cNvSpPr>
          <p:nvPr/>
        </p:nvSpPr>
        <p:spPr bwMode="auto">
          <a:xfrm>
            <a:off x="6524625" y="4197350"/>
            <a:ext cx="1444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84" name="Line 36"/>
          <p:cNvSpPr>
            <a:spLocks noChangeShapeType="1"/>
          </p:cNvSpPr>
          <p:nvPr/>
        </p:nvSpPr>
        <p:spPr bwMode="auto">
          <a:xfrm flipH="1">
            <a:off x="6596063" y="4484688"/>
            <a:ext cx="1587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5" name="Line 37"/>
          <p:cNvSpPr>
            <a:spLocks noChangeShapeType="1"/>
          </p:cNvSpPr>
          <p:nvPr/>
        </p:nvSpPr>
        <p:spPr bwMode="auto">
          <a:xfrm flipV="1">
            <a:off x="6597650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6" name="Rectangle 38"/>
          <p:cNvSpPr>
            <a:spLocks noChangeArrowheads="1"/>
          </p:cNvSpPr>
          <p:nvPr/>
        </p:nvSpPr>
        <p:spPr bwMode="auto">
          <a:xfrm>
            <a:off x="6811963" y="4197350"/>
            <a:ext cx="14446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87" name="Line 39"/>
          <p:cNvSpPr>
            <a:spLocks noChangeShapeType="1"/>
          </p:cNvSpPr>
          <p:nvPr/>
        </p:nvSpPr>
        <p:spPr bwMode="auto">
          <a:xfrm flipH="1">
            <a:off x="6883400" y="4484688"/>
            <a:ext cx="1588" cy="9366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8" name="Line 40"/>
          <p:cNvSpPr>
            <a:spLocks noChangeShapeType="1"/>
          </p:cNvSpPr>
          <p:nvPr/>
        </p:nvSpPr>
        <p:spPr bwMode="auto">
          <a:xfrm flipV="1">
            <a:off x="6884988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89" name="Rectangle 41"/>
          <p:cNvSpPr>
            <a:spLocks noChangeArrowheads="1"/>
          </p:cNvSpPr>
          <p:nvPr/>
        </p:nvSpPr>
        <p:spPr bwMode="auto">
          <a:xfrm>
            <a:off x="7100888" y="4197350"/>
            <a:ext cx="144462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90" name="Line 42"/>
          <p:cNvSpPr>
            <a:spLocks noChangeShapeType="1"/>
          </p:cNvSpPr>
          <p:nvPr/>
        </p:nvSpPr>
        <p:spPr bwMode="auto">
          <a:xfrm flipH="1">
            <a:off x="7172325" y="4484688"/>
            <a:ext cx="1588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1" name="Line 43"/>
          <p:cNvSpPr>
            <a:spLocks noChangeShapeType="1"/>
          </p:cNvSpPr>
          <p:nvPr/>
        </p:nvSpPr>
        <p:spPr bwMode="auto">
          <a:xfrm flipV="1">
            <a:off x="7173913" y="4125913"/>
            <a:ext cx="0" cy="7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2" name="Oval 44"/>
          <p:cNvSpPr>
            <a:spLocks noChangeArrowheads="1"/>
          </p:cNvSpPr>
          <p:nvPr/>
        </p:nvSpPr>
        <p:spPr bwMode="auto">
          <a:xfrm>
            <a:off x="8324850" y="4052888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93" name="Text Box 45"/>
          <p:cNvSpPr txBox="1">
            <a:spLocks noChangeArrowheads="1"/>
          </p:cNvSpPr>
          <p:nvPr/>
        </p:nvSpPr>
        <p:spPr bwMode="auto">
          <a:xfrm>
            <a:off x="7459663" y="4197350"/>
            <a:ext cx="792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K0</a:t>
            </a: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K3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8518525" y="3938588"/>
            <a:ext cx="396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+5V</a:t>
            </a:r>
          </a:p>
        </p:txBody>
      </p:sp>
      <p:sp>
        <p:nvSpPr>
          <p:cNvPr id="104495" name="Rectangle 47"/>
          <p:cNvSpPr>
            <a:spLocks noChangeArrowheads="1"/>
          </p:cNvSpPr>
          <p:nvPr/>
        </p:nvSpPr>
        <p:spPr bwMode="auto">
          <a:xfrm>
            <a:off x="2274888" y="3405188"/>
            <a:ext cx="792162" cy="21605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</a:t>
            </a:r>
            <a:r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2A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G</a:t>
            </a:r>
            <a:r>
              <a:rPr lang="en-US" altLang="zh-CN"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2B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C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B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</a:t>
            </a:r>
          </a:p>
        </p:txBody>
      </p:sp>
      <p:sp>
        <p:nvSpPr>
          <p:cNvPr id="104496" name="Rectangle 48"/>
          <p:cNvSpPr>
            <a:spLocks noChangeArrowheads="1"/>
          </p:cNvSpPr>
          <p:nvPr/>
        </p:nvSpPr>
        <p:spPr bwMode="auto">
          <a:xfrm>
            <a:off x="3643313" y="5781675"/>
            <a:ext cx="3587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04497" name="Line 49"/>
          <p:cNvSpPr>
            <a:spLocks noChangeShapeType="1"/>
          </p:cNvSpPr>
          <p:nvPr/>
        </p:nvSpPr>
        <p:spPr bwMode="auto">
          <a:xfrm flipV="1">
            <a:off x="4003675" y="6099175"/>
            <a:ext cx="1296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8" name="Line 50"/>
          <p:cNvSpPr>
            <a:spLocks noChangeShapeType="1"/>
          </p:cNvSpPr>
          <p:nvPr/>
        </p:nvSpPr>
        <p:spPr bwMode="auto">
          <a:xfrm flipV="1">
            <a:off x="1339850" y="6213475"/>
            <a:ext cx="2303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99" name="Line 51"/>
          <p:cNvSpPr>
            <a:spLocks noChangeShapeType="1"/>
          </p:cNvSpPr>
          <p:nvPr/>
        </p:nvSpPr>
        <p:spPr bwMode="auto">
          <a:xfrm>
            <a:off x="3067050" y="4090988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0" name="Line 52"/>
          <p:cNvSpPr>
            <a:spLocks noChangeShapeType="1"/>
          </p:cNvSpPr>
          <p:nvPr/>
        </p:nvSpPr>
        <p:spPr bwMode="auto">
          <a:xfrm>
            <a:off x="3352800" y="4076700"/>
            <a:ext cx="3175" cy="1849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1" name="Line 53"/>
          <p:cNvSpPr>
            <a:spLocks noChangeShapeType="1"/>
          </p:cNvSpPr>
          <p:nvPr/>
        </p:nvSpPr>
        <p:spPr bwMode="auto">
          <a:xfrm>
            <a:off x="3355975" y="5940425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2" name="Text Box 54"/>
          <p:cNvSpPr txBox="1">
            <a:spLocks noChangeArrowheads="1"/>
          </p:cNvSpPr>
          <p:nvPr/>
        </p:nvSpPr>
        <p:spPr bwMode="auto">
          <a:xfrm>
            <a:off x="5156200" y="419735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74LS244</a:t>
            </a:r>
          </a:p>
        </p:txBody>
      </p:sp>
      <p:sp>
        <p:nvSpPr>
          <p:cNvPr id="104503" name="Line 55"/>
          <p:cNvSpPr>
            <a:spLocks noChangeShapeType="1"/>
          </p:cNvSpPr>
          <p:nvPr/>
        </p:nvSpPr>
        <p:spPr bwMode="auto">
          <a:xfrm>
            <a:off x="4435475" y="1533525"/>
            <a:ext cx="0" cy="4103688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4" name="Line 56"/>
          <p:cNvSpPr>
            <a:spLocks noChangeShapeType="1"/>
          </p:cNvSpPr>
          <p:nvPr/>
        </p:nvSpPr>
        <p:spPr bwMode="auto">
          <a:xfrm>
            <a:off x="4579938" y="5781675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5" name="Line 57"/>
          <p:cNvSpPr>
            <a:spLocks noChangeShapeType="1"/>
          </p:cNvSpPr>
          <p:nvPr/>
        </p:nvSpPr>
        <p:spPr bwMode="auto">
          <a:xfrm>
            <a:off x="4435475" y="5637213"/>
            <a:ext cx="144463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6" name="Line 58"/>
          <p:cNvSpPr>
            <a:spLocks noChangeShapeType="1"/>
          </p:cNvSpPr>
          <p:nvPr/>
        </p:nvSpPr>
        <p:spPr bwMode="auto">
          <a:xfrm>
            <a:off x="4579938" y="5421313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7" name="Line 59"/>
          <p:cNvSpPr>
            <a:spLocks noChangeShapeType="1"/>
          </p:cNvSpPr>
          <p:nvPr/>
        </p:nvSpPr>
        <p:spPr bwMode="auto">
          <a:xfrm>
            <a:off x="4579938" y="5060950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8" name="Line 60"/>
          <p:cNvSpPr>
            <a:spLocks noChangeShapeType="1"/>
          </p:cNvSpPr>
          <p:nvPr/>
        </p:nvSpPr>
        <p:spPr bwMode="auto">
          <a:xfrm>
            <a:off x="4579938" y="4700588"/>
            <a:ext cx="7207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09" name="Line 61"/>
          <p:cNvSpPr>
            <a:spLocks noChangeShapeType="1"/>
          </p:cNvSpPr>
          <p:nvPr/>
        </p:nvSpPr>
        <p:spPr bwMode="auto">
          <a:xfrm>
            <a:off x="4435475" y="5276850"/>
            <a:ext cx="144463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0" name="Line 62"/>
          <p:cNvSpPr>
            <a:spLocks noChangeShapeType="1"/>
          </p:cNvSpPr>
          <p:nvPr/>
        </p:nvSpPr>
        <p:spPr bwMode="auto">
          <a:xfrm>
            <a:off x="4435475" y="4918075"/>
            <a:ext cx="144463" cy="144463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1" name="Line 63"/>
          <p:cNvSpPr>
            <a:spLocks noChangeShapeType="1"/>
          </p:cNvSpPr>
          <p:nvPr/>
        </p:nvSpPr>
        <p:spPr bwMode="auto">
          <a:xfrm>
            <a:off x="4435475" y="4557713"/>
            <a:ext cx="144463" cy="144462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2" name="Rectangle 64"/>
          <p:cNvSpPr>
            <a:spLocks noChangeArrowheads="1"/>
          </p:cNvSpPr>
          <p:nvPr/>
        </p:nvSpPr>
        <p:spPr bwMode="auto">
          <a:xfrm>
            <a:off x="4867275" y="1101725"/>
            <a:ext cx="720725" cy="2305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  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Q</a:t>
            </a:r>
            <a:r>
              <a:rPr lang="en-US" altLang="zh-CN" sz="12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104513" name="AutoShape 65"/>
          <p:cNvSpPr>
            <a:spLocks noChangeArrowheads="1"/>
          </p:cNvSpPr>
          <p:nvPr/>
        </p:nvSpPr>
        <p:spPr bwMode="auto">
          <a:xfrm>
            <a:off x="1555750" y="1317625"/>
            <a:ext cx="3311525" cy="358775"/>
          </a:xfrm>
          <a:prstGeom prst="leftRightArrow">
            <a:avLst>
              <a:gd name="adj1" fmla="val 49556"/>
              <a:gd name="adj2" fmla="val 56363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514" name="Rectangle 66"/>
          <p:cNvSpPr>
            <a:spLocks noChangeArrowheads="1"/>
          </p:cNvSpPr>
          <p:nvPr/>
        </p:nvSpPr>
        <p:spPr bwMode="auto">
          <a:xfrm>
            <a:off x="7100888" y="1173163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15" name="Line 67"/>
          <p:cNvSpPr>
            <a:spLocks noChangeShapeType="1"/>
          </p:cNvSpPr>
          <p:nvPr/>
        </p:nvSpPr>
        <p:spPr bwMode="auto">
          <a:xfrm>
            <a:off x="6870700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6" name="Line 68"/>
          <p:cNvSpPr>
            <a:spLocks noChangeShapeType="1"/>
          </p:cNvSpPr>
          <p:nvPr/>
        </p:nvSpPr>
        <p:spPr bwMode="auto">
          <a:xfrm>
            <a:off x="7548563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7" name="Line 69"/>
          <p:cNvSpPr>
            <a:spLocks noChangeShapeType="1"/>
          </p:cNvSpPr>
          <p:nvPr/>
        </p:nvSpPr>
        <p:spPr bwMode="auto">
          <a:xfrm>
            <a:off x="7778750" y="11303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18" name="AutoShape 70"/>
          <p:cNvSpPr>
            <a:spLocks noChangeArrowheads="1"/>
          </p:cNvSpPr>
          <p:nvPr/>
        </p:nvSpPr>
        <p:spPr bwMode="auto">
          <a:xfrm rot="-5400000">
            <a:off x="7796213" y="1130300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19" name="Line 71"/>
          <p:cNvSpPr>
            <a:spLocks noChangeShapeType="1"/>
          </p:cNvSpPr>
          <p:nvPr/>
        </p:nvSpPr>
        <p:spPr bwMode="auto">
          <a:xfrm>
            <a:off x="7994650" y="12446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0" name="Rectangle 72"/>
          <p:cNvSpPr>
            <a:spLocks noChangeArrowheads="1"/>
          </p:cNvSpPr>
          <p:nvPr/>
        </p:nvSpPr>
        <p:spPr bwMode="auto">
          <a:xfrm>
            <a:off x="7100888" y="146050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21" name="Line 73"/>
          <p:cNvSpPr>
            <a:spLocks noChangeShapeType="1"/>
          </p:cNvSpPr>
          <p:nvPr/>
        </p:nvSpPr>
        <p:spPr bwMode="auto">
          <a:xfrm>
            <a:off x="6870700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2" name="Line 74"/>
          <p:cNvSpPr>
            <a:spLocks noChangeShapeType="1"/>
          </p:cNvSpPr>
          <p:nvPr/>
        </p:nvSpPr>
        <p:spPr bwMode="auto">
          <a:xfrm>
            <a:off x="7548563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3" name="Line 75"/>
          <p:cNvSpPr>
            <a:spLocks noChangeShapeType="1"/>
          </p:cNvSpPr>
          <p:nvPr/>
        </p:nvSpPr>
        <p:spPr bwMode="auto">
          <a:xfrm>
            <a:off x="7778750" y="141763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4" name="AutoShape 76"/>
          <p:cNvSpPr>
            <a:spLocks noChangeArrowheads="1"/>
          </p:cNvSpPr>
          <p:nvPr/>
        </p:nvSpPr>
        <p:spPr bwMode="auto">
          <a:xfrm rot="-5400000">
            <a:off x="7796213" y="141763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25" name="Line 77"/>
          <p:cNvSpPr>
            <a:spLocks noChangeShapeType="1"/>
          </p:cNvSpPr>
          <p:nvPr/>
        </p:nvSpPr>
        <p:spPr bwMode="auto">
          <a:xfrm>
            <a:off x="7994650" y="153193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6" name="Rectangle 78"/>
          <p:cNvSpPr>
            <a:spLocks noChangeArrowheads="1"/>
          </p:cNvSpPr>
          <p:nvPr/>
        </p:nvSpPr>
        <p:spPr bwMode="auto">
          <a:xfrm>
            <a:off x="7100888" y="174783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27" name="Line 79"/>
          <p:cNvSpPr>
            <a:spLocks noChangeShapeType="1"/>
          </p:cNvSpPr>
          <p:nvPr/>
        </p:nvSpPr>
        <p:spPr bwMode="auto">
          <a:xfrm>
            <a:off x="6870700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8" name="Line 80"/>
          <p:cNvSpPr>
            <a:spLocks noChangeShapeType="1"/>
          </p:cNvSpPr>
          <p:nvPr/>
        </p:nvSpPr>
        <p:spPr bwMode="auto">
          <a:xfrm>
            <a:off x="7548563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29" name="Line 81"/>
          <p:cNvSpPr>
            <a:spLocks noChangeShapeType="1"/>
          </p:cNvSpPr>
          <p:nvPr/>
        </p:nvSpPr>
        <p:spPr bwMode="auto">
          <a:xfrm>
            <a:off x="7778750" y="170497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0" name="AutoShape 82"/>
          <p:cNvSpPr>
            <a:spLocks noChangeArrowheads="1"/>
          </p:cNvSpPr>
          <p:nvPr/>
        </p:nvSpPr>
        <p:spPr bwMode="auto">
          <a:xfrm rot="-5400000">
            <a:off x="7796213" y="170497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31" name="Line 83"/>
          <p:cNvSpPr>
            <a:spLocks noChangeShapeType="1"/>
          </p:cNvSpPr>
          <p:nvPr/>
        </p:nvSpPr>
        <p:spPr bwMode="auto">
          <a:xfrm>
            <a:off x="7994650" y="18192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2" name="Rectangle 84"/>
          <p:cNvSpPr>
            <a:spLocks noChangeArrowheads="1"/>
          </p:cNvSpPr>
          <p:nvPr/>
        </p:nvSpPr>
        <p:spPr bwMode="auto">
          <a:xfrm>
            <a:off x="6091238" y="1101725"/>
            <a:ext cx="792162" cy="2303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zh-CN" altLang="en-US" sz="1800" b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533" name="AutoShape 85"/>
          <p:cNvSpPr>
            <a:spLocks noChangeArrowheads="1"/>
          </p:cNvSpPr>
          <p:nvPr/>
        </p:nvSpPr>
        <p:spPr bwMode="auto">
          <a:xfrm rot="5400000">
            <a:off x="6230144" y="2116931"/>
            <a:ext cx="346075" cy="239713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34" name="Oval 86"/>
          <p:cNvSpPr>
            <a:spLocks noChangeArrowheads="1"/>
          </p:cNvSpPr>
          <p:nvPr/>
        </p:nvSpPr>
        <p:spPr bwMode="auto">
          <a:xfrm>
            <a:off x="6510338" y="2181225"/>
            <a:ext cx="107950" cy="1079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35" name="Line 87"/>
          <p:cNvSpPr>
            <a:spLocks noChangeShapeType="1"/>
          </p:cNvSpPr>
          <p:nvPr/>
        </p:nvSpPr>
        <p:spPr bwMode="auto">
          <a:xfrm>
            <a:off x="6149975" y="2252663"/>
            <a:ext cx="1444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6" name="Line 88"/>
          <p:cNvSpPr>
            <a:spLocks noChangeShapeType="1"/>
          </p:cNvSpPr>
          <p:nvPr/>
        </p:nvSpPr>
        <p:spPr bwMode="auto">
          <a:xfrm>
            <a:off x="6611938" y="2238375"/>
            <a:ext cx="200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7" name="Rectangle 89"/>
          <p:cNvSpPr>
            <a:spLocks noChangeArrowheads="1"/>
          </p:cNvSpPr>
          <p:nvPr/>
        </p:nvSpPr>
        <p:spPr bwMode="auto">
          <a:xfrm>
            <a:off x="7100888" y="203835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38" name="Line 90"/>
          <p:cNvSpPr>
            <a:spLocks noChangeShapeType="1"/>
          </p:cNvSpPr>
          <p:nvPr/>
        </p:nvSpPr>
        <p:spPr bwMode="auto">
          <a:xfrm>
            <a:off x="6870700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39" name="Line 91"/>
          <p:cNvSpPr>
            <a:spLocks noChangeShapeType="1"/>
          </p:cNvSpPr>
          <p:nvPr/>
        </p:nvSpPr>
        <p:spPr bwMode="auto">
          <a:xfrm>
            <a:off x="7548563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0" name="Line 92"/>
          <p:cNvSpPr>
            <a:spLocks noChangeShapeType="1"/>
          </p:cNvSpPr>
          <p:nvPr/>
        </p:nvSpPr>
        <p:spPr bwMode="auto">
          <a:xfrm>
            <a:off x="7778750" y="19954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1" name="AutoShape 93"/>
          <p:cNvSpPr>
            <a:spLocks noChangeArrowheads="1"/>
          </p:cNvSpPr>
          <p:nvPr/>
        </p:nvSpPr>
        <p:spPr bwMode="auto">
          <a:xfrm rot="-5400000">
            <a:off x="7796213" y="199548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42" name="Line 94"/>
          <p:cNvSpPr>
            <a:spLocks noChangeShapeType="1"/>
          </p:cNvSpPr>
          <p:nvPr/>
        </p:nvSpPr>
        <p:spPr bwMode="auto">
          <a:xfrm>
            <a:off x="7994650" y="21097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3" name="Rectangle 95"/>
          <p:cNvSpPr>
            <a:spLocks noChangeArrowheads="1"/>
          </p:cNvSpPr>
          <p:nvPr/>
        </p:nvSpPr>
        <p:spPr bwMode="auto">
          <a:xfrm>
            <a:off x="7113588" y="2901950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44" name="Line 96"/>
          <p:cNvSpPr>
            <a:spLocks noChangeShapeType="1"/>
          </p:cNvSpPr>
          <p:nvPr/>
        </p:nvSpPr>
        <p:spPr bwMode="auto">
          <a:xfrm>
            <a:off x="6883400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5" name="Line 97"/>
          <p:cNvSpPr>
            <a:spLocks noChangeShapeType="1"/>
          </p:cNvSpPr>
          <p:nvPr/>
        </p:nvSpPr>
        <p:spPr bwMode="auto">
          <a:xfrm>
            <a:off x="7561263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6" name="Line 98"/>
          <p:cNvSpPr>
            <a:spLocks noChangeShapeType="1"/>
          </p:cNvSpPr>
          <p:nvPr/>
        </p:nvSpPr>
        <p:spPr bwMode="auto">
          <a:xfrm>
            <a:off x="7791450" y="2859088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7" name="AutoShape 99"/>
          <p:cNvSpPr>
            <a:spLocks noChangeArrowheads="1"/>
          </p:cNvSpPr>
          <p:nvPr/>
        </p:nvSpPr>
        <p:spPr bwMode="auto">
          <a:xfrm rot="-5400000">
            <a:off x="7808913" y="2859088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48" name="Line 100"/>
          <p:cNvSpPr>
            <a:spLocks noChangeShapeType="1"/>
          </p:cNvSpPr>
          <p:nvPr/>
        </p:nvSpPr>
        <p:spPr bwMode="auto">
          <a:xfrm>
            <a:off x="8007350" y="29733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49" name="Rectangle 101"/>
          <p:cNvSpPr>
            <a:spLocks noChangeArrowheads="1"/>
          </p:cNvSpPr>
          <p:nvPr/>
        </p:nvSpPr>
        <p:spPr bwMode="auto">
          <a:xfrm>
            <a:off x="7113588" y="318928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50" name="Line 102"/>
          <p:cNvSpPr>
            <a:spLocks noChangeShapeType="1"/>
          </p:cNvSpPr>
          <p:nvPr/>
        </p:nvSpPr>
        <p:spPr bwMode="auto">
          <a:xfrm>
            <a:off x="6883400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1" name="Line 103"/>
          <p:cNvSpPr>
            <a:spLocks noChangeShapeType="1"/>
          </p:cNvSpPr>
          <p:nvPr/>
        </p:nvSpPr>
        <p:spPr bwMode="auto">
          <a:xfrm>
            <a:off x="7561263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2" name="Line 104"/>
          <p:cNvSpPr>
            <a:spLocks noChangeShapeType="1"/>
          </p:cNvSpPr>
          <p:nvPr/>
        </p:nvSpPr>
        <p:spPr bwMode="auto">
          <a:xfrm>
            <a:off x="7791450" y="31464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3" name="AutoShape 105"/>
          <p:cNvSpPr>
            <a:spLocks noChangeArrowheads="1"/>
          </p:cNvSpPr>
          <p:nvPr/>
        </p:nvSpPr>
        <p:spPr bwMode="auto">
          <a:xfrm rot="-5400000">
            <a:off x="7808913" y="314642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54" name="Line 106"/>
          <p:cNvSpPr>
            <a:spLocks noChangeShapeType="1"/>
          </p:cNvSpPr>
          <p:nvPr/>
        </p:nvSpPr>
        <p:spPr bwMode="auto">
          <a:xfrm>
            <a:off x="8007350" y="32607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5" name="Rectangle 107"/>
          <p:cNvSpPr>
            <a:spLocks noChangeArrowheads="1"/>
          </p:cNvSpPr>
          <p:nvPr/>
        </p:nvSpPr>
        <p:spPr bwMode="auto">
          <a:xfrm>
            <a:off x="7100888" y="2325688"/>
            <a:ext cx="433387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56" name="Line 108"/>
          <p:cNvSpPr>
            <a:spLocks noChangeShapeType="1"/>
          </p:cNvSpPr>
          <p:nvPr/>
        </p:nvSpPr>
        <p:spPr bwMode="auto">
          <a:xfrm>
            <a:off x="6870700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7" name="Line 109"/>
          <p:cNvSpPr>
            <a:spLocks noChangeShapeType="1"/>
          </p:cNvSpPr>
          <p:nvPr/>
        </p:nvSpPr>
        <p:spPr bwMode="auto">
          <a:xfrm>
            <a:off x="7548563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8" name="Line 110"/>
          <p:cNvSpPr>
            <a:spLocks noChangeShapeType="1"/>
          </p:cNvSpPr>
          <p:nvPr/>
        </p:nvSpPr>
        <p:spPr bwMode="auto">
          <a:xfrm>
            <a:off x="7778750" y="2282825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59" name="AutoShape 111"/>
          <p:cNvSpPr>
            <a:spLocks noChangeArrowheads="1"/>
          </p:cNvSpPr>
          <p:nvPr/>
        </p:nvSpPr>
        <p:spPr bwMode="auto">
          <a:xfrm rot="-5400000">
            <a:off x="7796213" y="2282825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60" name="Line 112"/>
          <p:cNvSpPr>
            <a:spLocks noChangeShapeType="1"/>
          </p:cNvSpPr>
          <p:nvPr/>
        </p:nvSpPr>
        <p:spPr bwMode="auto">
          <a:xfrm>
            <a:off x="7994650" y="239712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1" name="Rectangle 113"/>
          <p:cNvSpPr>
            <a:spLocks noChangeArrowheads="1"/>
          </p:cNvSpPr>
          <p:nvPr/>
        </p:nvSpPr>
        <p:spPr bwMode="auto">
          <a:xfrm>
            <a:off x="7100888" y="2613025"/>
            <a:ext cx="433387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62" name="Line 114"/>
          <p:cNvSpPr>
            <a:spLocks noChangeShapeType="1"/>
          </p:cNvSpPr>
          <p:nvPr/>
        </p:nvSpPr>
        <p:spPr bwMode="auto">
          <a:xfrm>
            <a:off x="6870700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3" name="Line 115"/>
          <p:cNvSpPr>
            <a:spLocks noChangeShapeType="1"/>
          </p:cNvSpPr>
          <p:nvPr/>
        </p:nvSpPr>
        <p:spPr bwMode="auto">
          <a:xfrm>
            <a:off x="7548563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4" name="Line 116"/>
          <p:cNvSpPr>
            <a:spLocks noChangeShapeType="1"/>
          </p:cNvSpPr>
          <p:nvPr/>
        </p:nvSpPr>
        <p:spPr bwMode="auto">
          <a:xfrm>
            <a:off x="7778750" y="2570163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5" name="AutoShape 117"/>
          <p:cNvSpPr>
            <a:spLocks noChangeArrowheads="1"/>
          </p:cNvSpPr>
          <p:nvPr/>
        </p:nvSpPr>
        <p:spPr bwMode="auto">
          <a:xfrm rot="-5400000">
            <a:off x="7796213" y="2570163"/>
            <a:ext cx="215900" cy="21590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566" name="Line 118"/>
          <p:cNvSpPr>
            <a:spLocks noChangeShapeType="1"/>
          </p:cNvSpPr>
          <p:nvPr/>
        </p:nvSpPr>
        <p:spPr bwMode="auto">
          <a:xfrm>
            <a:off x="7994650" y="2684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7" name="Line 119"/>
          <p:cNvSpPr>
            <a:spLocks noChangeShapeType="1"/>
          </p:cNvSpPr>
          <p:nvPr/>
        </p:nvSpPr>
        <p:spPr bwMode="auto">
          <a:xfrm>
            <a:off x="5588000" y="1244600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8" name="Line 120"/>
          <p:cNvSpPr>
            <a:spLocks noChangeShapeType="1"/>
          </p:cNvSpPr>
          <p:nvPr/>
        </p:nvSpPr>
        <p:spPr bwMode="auto">
          <a:xfrm>
            <a:off x="5588000" y="15335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69" name="Line 121"/>
          <p:cNvSpPr>
            <a:spLocks noChangeShapeType="1"/>
          </p:cNvSpPr>
          <p:nvPr/>
        </p:nvSpPr>
        <p:spPr bwMode="auto">
          <a:xfrm>
            <a:off x="5588000" y="18208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0" name="Line 122"/>
          <p:cNvSpPr>
            <a:spLocks noChangeShapeType="1"/>
          </p:cNvSpPr>
          <p:nvPr/>
        </p:nvSpPr>
        <p:spPr bwMode="auto">
          <a:xfrm>
            <a:off x="5588000" y="21097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1" name="Line 123"/>
          <p:cNvSpPr>
            <a:spLocks noChangeShapeType="1"/>
          </p:cNvSpPr>
          <p:nvPr/>
        </p:nvSpPr>
        <p:spPr bwMode="auto">
          <a:xfrm>
            <a:off x="5588000" y="23971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2" name="Line 124"/>
          <p:cNvSpPr>
            <a:spLocks noChangeShapeType="1"/>
          </p:cNvSpPr>
          <p:nvPr/>
        </p:nvSpPr>
        <p:spPr bwMode="auto">
          <a:xfrm>
            <a:off x="5588000" y="2684463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3" name="Line 125"/>
          <p:cNvSpPr>
            <a:spLocks noChangeShapeType="1"/>
          </p:cNvSpPr>
          <p:nvPr/>
        </p:nvSpPr>
        <p:spPr bwMode="auto">
          <a:xfrm>
            <a:off x="5588000" y="2973388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4" name="Line 126"/>
          <p:cNvSpPr>
            <a:spLocks noChangeShapeType="1"/>
          </p:cNvSpPr>
          <p:nvPr/>
        </p:nvSpPr>
        <p:spPr bwMode="auto">
          <a:xfrm>
            <a:off x="5588000" y="3260725"/>
            <a:ext cx="503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5" name="Line 127"/>
          <p:cNvSpPr>
            <a:spLocks noChangeShapeType="1"/>
          </p:cNvSpPr>
          <p:nvPr/>
        </p:nvSpPr>
        <p:spPr bwMode="auto">
          <a:xfrm>
            <a:off x="8223250" y="1244600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76" name="Text Box 128"/>
          <p:cNvSpPr txBox="1">
            <a:spLocks noChangeArrowheads="1"/>
          </p:cNvSpPr>
          <p:nvPr/>
        </p:nvSpPr>
        <p:spPr bwMode="auto">
          <a:xfrm>
            <a:off x="8396288" y="1101725"/>
            <a:ext cx="360362" cy="231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</a:p>
        </p:txBody>
      </p:sp>
      <p:sp>
        <p:nvSpPr>
          <p:cNvPr id="104577" name="Text Box 129"/>
          <p:cNvSpPr txBox="1">
            <a:spLocks noChangeArrowheads="1"/>
          </p:cNvSpPr>
          <p:nvPr/>
        </p:nvSpPr>
        <p:spPr bwMode="auto">
          <a:xfrm>
            <a:off x="6235700" y="812800"/>
            <a:ext cx="5762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7406</a:t>
            </a:r>
          </a:p>
        </p:txBody>
      </p:sp>
      <p:sp>
        <p:nvSpPr>
          <p:cNvPr id="104578" name="Text Box 130"/>
          <p:cNvSpPr txBox="1">
            <a:spLocks noChangeArrowheads="1"/>
          </p:cNvSpPr>
          <p:nvPr/>
        </p:nvSpPr>
        <p:spPr bwMode="auto">
          <a:xfrm>
            <a:off x="6164263" y="1460500"/>
            <a:ext cx="6477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反相器</a:t>
            </a:r>
          </a:p>
        </p:txBody>
      </p:sp>
      <p:sp>
        <p:nvSpPr>
          <p:cNvPr id="104579" name="Text Box 131"/>
          <p:cNvSpPr txBox="1">
            <a:spLocks noChangeArrowheads="1"/>
          </p:cNvSpPr>
          <p:nvPr/>
        </p:nvSpPr>
        <p:spPr bwMode="auto">
          <a:xfrm>
            <a:off x="4795838" y="81280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74LS273</a:t>
            </a:r>
          </a:p>
        </p:txBody>
      </p:sp>
      <p:sp>
        <p:nvSpPr>
          <p:cNvPr id="104580" name="Text Box 132"/>
          <p:cNvSpPr txBox="1">
            <a:spLocks noChangeArrowheads="1"/>
          </p:cNvSpPr>
          <p:nvPr/>
        </p:nvSpPr>
        <p:spPr bwMode="auto">
          <a:xfrm>
            <a:off x="7099300" y="812800"/>
            <a:ext cx="4333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Rx8</a:t>
            </a:r>
          </a:p>
        </p:txBody>
      </p:sp>
      <p:sp>
        <p:nvSpPr>
          <p:cNvPr id="104581" name="Rectangle 133"/>
          <p:cNvSpPr>
            <a:spLocks noChangeArrowheads="1"/>
          </p:cNvSpPr>
          <p:nvPr/>
        </p:nvSpPr>
        <p:spPr bwMode="auto">
          <a:xfrm>
            <a:off x="3659188" y="2368550"/>
            <a:ext cx="358775" cy="647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04582" name="Line 134"/>
          <p:cNvSpPr>
            <a:spLocks noChangeShapeType="1"/>
          </p:cNvSpPr>
          <p:nvPr/>
        </p:nvSpPr>
        <p:spPr bwMode="auto">
          <a:xfrm>
            <a:off x="4038600" y="2667000"/>
            <a:ext cx="828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3" name="Line 135"/>
          <p:cNvSpPr>
            <a:spLocks noChangeShapeType="1"/>
          </p:cNvSpPr>
          <p:nvPr/>
        </p:nvSpPr>
        <p:spPr bwMode="auto">
          <a:xfrm>
            <a:off x="3067050" y="370681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4" name="Line 136"/>
          <p:cNvSpPr>
            <a:spLocks noChangeShapeType="1"/>
          </p:cNvSpPr>
          <p:nvPr/>
        </p:nvSpPr>
        <p:spPr bwMode="auto">
          <a:xfrm>
            <a:off x="3355975" y="290036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5" name="Line 137"/>
          <p:cNvSpPr>
            <a:spLocks noChangeShapeType="1"/>
          </p:cNvSpPr>
          <p:nvPr/>
        </p:nvSpPr>
        <p:spPr bwMode="auto">
          <a:xfrm>
            <a:off x="3355975" y="2900363"/>
            <a:ext cx="288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7" name="Line 139"/>
          <p:cNvSpPr>
            <a:spLocks noChangeShapeType="1"/>
          </p:cNvSpPr>
          <p:nvPr/>
        </p:nvSpPr>
        <p:spPr bwMode="auto">
          <a:xfrm>
            <a:off x="1411288" y="2541588"/>
            <a:ext cx="2232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88" name="Text Box 140"/>
          <p:cNvSpPr txBox="1">
            <a:spLocks noChangeArrowheads="1"/>
          </p:cNvSpPr>
          <p:nvPr/>
        </p:nvSpPr>
        <p:spPr bwMode="auto">
          <a:xfrm>
            <a:off x="2203450" y="3117850"/>
            <a:ext cx="936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74LS138</a:t>
            </a:r>
          </a:p>
        </p:txBody>
      </p:sp>
      <p:sp>
        <p:nvSpPr>
          <p:cNvPr id="104589" name="Text Box 141"/>
          <p:cNvSpPr txBox="1">
            <a:spLocks noChangeArrowheads="1"/>
          </p:cNvSpPr>
          <p:nvPr/>
        </p:nvSpPr>
        <p:spPr bwMode="auto">
          <a:xfrm>
            <a:off x="547688" y="1317625"/>
            <a:ext cx="863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D0</a:t>
            </a: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D7</a:t>
            </a:r>
          </a:p>
        </p:txBody>
      </p:sp>
      <p:sp>
        <p:nvSpPr>
          <p:cNvPr id="104590" name="Text Box 142"/>
          <p:cNvSpPr txBox="1">
            <a:spLocks noChangeArrowheads="1"/>
          </p:cNvSpPr>
          <p:nvPr/>
        </p:nvSpPr>
        <p:spPr bwMode="auto">
          <a:xfrm>
            <a:off x="547688" y="2397125"/>
            <a:ext cx="7207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IOW</a:t>
            </a:r>
          </a:p>
        </p:txBody>
      </p:sp>
      <p:sp>
        <p:nvSpPr>
          <p:cNvPr id="104591" name="Text Box 143"/>
          <p:cNvSpPr txBox="1">
            <a:spLocks noChangeArrowheads="1"/>
          </p:cNvSpPr>
          <p:nvPr/>
        </p:nvSpPr>
        <p:spPr bwMode="auto">
          <a:xfrm>
            <a:off x="547688" y="6069013"/>
            <a:ext cx="7207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IOR</a:t>
            </a:r>
          </a:p>
        </p:txBody>
      </p:sp>
      <p:sp>
        <p:nvSpPr>
          <p:cNvPr id="104592" name="Text Box 144"/>
          <p:cNvSpPr txBox="1">
            <a:spLocks noChangeArrowheads="1"/>
          </p:cNvSpPr>
          <p:nvPr/>
        </p:nvSpPr>
        <p:spPr bwMode="auto">
          <a:xfrm>
            <a:off x="3455988" y="3584575"/>
            <a:ext cx="3603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593" name="Text Box 145"/>
          <p:cNvSpPr txBox="1">
            <a:spLocks noChangeArrowheads="1"/>
          </p:cNvSpPr>
          <p:nvPr/>
        </p:nvSpPr>
        <p:spPr bwMode="auto">
          <a:xfrm>
            <a:off x="3541713" y="4024313"/>
            <a:ext cx="43338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 sz="14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4594" name="Line 146"/>
          <p:cNvSpPr>
            <a:spLocks noChangeShapeType="1"/>
          </p:cNvSpPr>
          <p:nvPr/>
        </p:nvSpPr>
        <p:spPr bwMode="auto">
          <a:xfrm>
            <a:off x="2332038" y="3979863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5" name="Line 147"/>
          <p:cNvSpPr>
            <a:spLocks noChangeShapeType="1"/>
          </p:cNvSpPr>
          <p:nvPr/>
        </p:nvSpPr>
        <p:spPr bwMode="auto">
          <a:xfrm>
            <a:off x="2346325" y="4543425"/>
            <a:ext cx="3238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6" name="Line 148"/>
          <p:cNvSpPr>
            <a:spLocks noChangeShapeType="1"/>
          </p:cNvSpPr>
          <p:nvPr/>
        </p:nvSpPr>
        <p:spPr bwMode="auto">
          <a:xfrm>
            <a:off x="3475038" y="3549650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7" name="Line 149"/>
          <p:cNvSpPr>
            <a:spLocks noChangeShapeType="1"/>
          </p:cNvSpPr>
          <p:nvPr/>
        </p:nvSpPr>
        <p:spPr bwMode="auto">
          <a:xfrm>
            <a:off x="3532188" y="3965575"/>
            <a:ext cx="25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598" name="Text Box 150"/>
          <p:cNvSpPr txBox="1">
            <a:spLocks noChangeArrowheads="1"/>
          </p:cNvSpPr>
          <p:nvPr/>
        </p:nvSpPr>
        <p:spPr bwMode="auto">
          <a:xfrm>
            <a:off x="0" y="431800"/>
            <a:ext cx="314007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输出口：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 = 1111  000 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输入口：</a:t>
            </a:r>
            <a:r>
              <a:rPr lang="en-US" altLang="zh-CN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F1H = 1111  000 1</a:t>
            </a:r>
          </a:p>
        </p:txBody>
      </p:sp>
      <p:sp>
        <p:nvSpPr>
          <p:cNvPr id="104599" name="Rectangle 151"/>
          <p:cNvSpPr>
            <a:spLocks noChangeArrowheads="1"/>
          </p:cNvSpPr>
          <p:nvPr/>
        </p:nvSpPr>
        <p:spPr bwMode="auto">
          <a:xfrm>
            <a:off x="1555750" y="3117850"/>
            <a:ext cx="360363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104601" name="Line 153"/>
          <p:cNvSpPr>
            <a:spLocks noChangeShapeType="1"/>
          </p:cNvSpPr>
          <p:nvPr/>
        </p:nvSpPr>
        <p:spPr bwMode="auto">
          <a:xfrm>
            <a:off x="2132013" y="3549650"/>
            <a:ext cx="142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2" name="Line 154"/>
          <p:cNvSpPr>
            <a:spLocks noChangeShapeType="1"/>
          </p:cNvSpPr>
          <p:nvPr/>
        </p:nvSpPr>
        <p:spPr bwMode="auto">
          <a:xfrm>
            <a:off x="1339850" y="3190875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3" name="Line 155"/>
          <p:cNvSpPr>
            <a:spLocks noChangeShapeType="1"/>
          </p:cNvSpPr>
          <p:nvPr/>
        </p:nvSpPr>
        <p:spPr bwMode="auto">
          <a:xfrm>
            <a:off x="1339850" y="33575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04" name="Line 156"/>
          <p:cNvSpPr>
            <a:spLocks noChangeShapeType="1"/>
          </p:cNvSpPr>
          <p:nvPr/>
        </p:nvSpPr>
        <p:spPr bwMode="auto">
          <a:xfrm>
            <a:off x="1339850" y="35734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4" name="Line 166"/>
          <p:cNvSpPr>
            <a:spLocks noChangeShapeType="1"/>
          </p:cNvSpPr>
          <p:nvPr/>
        </p:nvSpPr>
        <p:spPr bwMode="auto">
          <a:xfrm flipV="1">
            <a:off x="1936750" y="4097338"/>
            <a:ext cx="3317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5" name="Line 167"/>
          <p:cNvSpPr>
            <a:spLocks noChangeShapeType="1"/>
          </p:cNvSpPr>
          <p:nvPr/>
        </p:nvSpPr>
        <p:spPr bwMode="auto">
          <a:xfrm>
            <a:off x="1339850" y="4629150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6" name="Line 168"/>
          <p:cNvSpPr>
            <a:spLocks noChangeShapeType="1"/>
          </p:cNvSpPr>
          <p:nvPr/>
        </p:nvSpPr>
        <p:spPr bwMode="auto">
          <a:xfrm>
            <a:off x="1339850" y="49180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7" name="Line 169"/>
          <p:cNvSpPr>
            <a:spLocks noChangeShapeType="1"/>
          </p:cNvSpPr>
          <p:nvPr/>
        </p:nvSpPr>
        <p:spPr bwMode="auto">
          <a:xfrm>
            <a:off x="1339850" y="51339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8" name="Line 170"/>
          <p:cNvSpPr>
            <a:spLocks noChangeShapeType="1"/>
          </p:cNvSpPr>
          <p:nvPr/>
        </p:nvSpPr>
        <p:spPr bwMode="auto">
          <a:xfrm>
            <a:off x="1339850" y="542131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19" name="Line 171"/>
          <p:cNvSpPr>
            <a:spLocks noChangeShapeType="1"/>
          </p:cNvSpPr>
          <p:nvPr/>
        </p:nvSpPr>
        <p:spPr bwMode="auto">
          <a:xfrm flipV="1">
            <a:off x="2132013" y="3405188"/>
            <a:ext cx="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20" name="Line 172"/>
          <p:cNvSpPr>
            <a:spLocks noChangeShapeType="1"/>
          </p:cNvSpPr>
          <p:nvPr/>
        </p:nvSpPr>
        <p:spPr bwMode="auto">
          <a:xfrm flipH="1">
            <a:off x="1916113" y="3405188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21" name="AutoShape 173"/>
          <p:cNvSpPr>
            <a:spLocks/>
          </p:cNvSpPr>
          <p:nvPr/>
        </p:nvSpPr>
        <p:spPr bwMode="auto">
          <a:xfrm>
            <a:off x="1195388" y="3189288"/>
            <a:ext cx="69850" cy="384175"/>
          </a:xfrm>
          <a:prstGeom prst="leftBrace">
            <a:avLst>
              <a:gd name="adj1" fmla="val 45808"/>
              <a:gd name="adj2" fmla="val 50000"/>
            </a:avLst>
          </a:prstGeom>
          <a:noFill/>
          <a:ln w="127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623" name="Text Box 175"/>
          <p:cNvSpPr txBox="1">
            <a:spLocks noChangeArrowheads="1"/>
          </p:cNvSpPr>
          <p:nvPr/>
        </p:nvSpPr>
        <p:spPr bwMode="auto">
          <a:xfrm>
            <a:off x="323850" y="3270250"/>
            <a:ext cx="8572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4625" name="Text Box 177"/>
          <p:cNvSpPr txBox="1">
            <a:spLocks noChangeArrowheads="1"/>
          </p:cNvSpPr>
          <p:nvPr/>
        </p:nvSpPr>
        <p:spPr bwMode="auto">
          <a:xfrm>
            <a:off x="835025" y="452913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A3</a:t>
            </a:r>
          </a:p>
        </p:txBody>
      </p:sp>
      <p:sp>
        <p:nvSpPr>
          <p:cNvPr id="104626" name="Text Box 178"/>
          <p:cNvSpPr txBox="1">
            <a:spLocks noChangeArrowheads="1"/>
          </p:cNvSpPr>
          <p:nvPr/>
        </p:nvSpPr>
        <p:spPr bwMode="auto">
          <a:xfrm>
            <a:off x="835025" y="480218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A2</a:t>
            </a:r>
          </a:p>
        </p:txBody>
      </p:sp>
      <p:sp>
        <p:nvSpPr>
          <p:cNvPr id="104627" name="Text Box 179"/>
          <p:cNvSpPr txBox="1">
            <a:spLocks noChangeArrowheads="1"/>
          </p:cNvSpPr>
          <p:nvPr/>
        </p:nvSpPr>
        <p:spPr bwMode="auto">
          <a:xfrm>
            <a:off x="835025" y="5048250"/>
            <a:ext cx="360363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</a:p>
        </p:txBody>
      </p:sp>
      <p:sp>
        <p:nvSpPr>
          <p:cNvPr id="104628" name="Text Box 180"/>
          <p:cNvSpPr txBox="1">
            <a:spLocks noChangeArrowheads="1"/>
          </p:cNvSpPr>
          <p:nvPr/>
        </p:nvSpPr>
        <p:spPr bwMode="auto">
          <a:xfrm>
            <a:off x="835025" y="5335588"/>
            <a:ext cx="360363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</a:p>
        </p:txBody>
      </p:sp>
      <p:sp>
        <p:nvSpPr>
          <p:cNvPr id="104629" name="Text Box 181"/>
          <p:cNvSpPr txBox="1">
            <a:spLocks noChangeArrowheads="1"/>
          </p:cNvSpPr>
          <p:nvPr/>
        </p:nvSpPr>
        <p:spPr bwMode="auto">
          <a:xfrm>
            <a:off x="4795838" y="4484688"/>
            <a:ext cx="3603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D0</a:t>
            </a:r>
          </a:p>
        </p:txBody>
      </p:sp>
      <p:sp>
        <p:nvSpPr>
          <p:cNvPr id="104630" name="Text Box 182"/>
          <p:cNvSpPr txBox="1">
            <a:spLocks noChangeArrowheads="1"/>
          </p:cNvSpPr>
          <p:nvPr/>
        </p:nvSpPr>
        <p:spPr bwMode="auto">
          <a:xfrm>
            <a:off x="4795838" y="4845050"/>
            <a:ext cx="36036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D1</a:t>
            </a:r>
          </a:p>
        </p:txBody>
      </p:sp>
      <p:sp>
        <p:nvSpPr>
          <p:cNvPr id="104631" name="Text Box 183"/>
          <p:cNvSpPr txBox="1">
            <a:spLocks noChangeArrowheads="1"/>
          </p:cNvSpPr>
          <p:nvPr/>
        </p:nvSpPr>
        <p:spPr bwMode="auto">
          <a:xfrm>
            <a:off x="4795838" y="5205413"/>
            <a:ext cx="360362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D2</a:t>
            </a:r>
          </a:p>
        </p:txBody>
      </p:sp>
      <p:sp>
        <p:nvSpPr>
          <p:cNvPr id="104632" name="Text Box 184"/>
          <p:cNvSpPr txBox="1">
            <a:spLocks noChangeArrowheads="1"/>
          </p:cNvSpPr>
          <p:nvPr/>
        </p:nvSpPr>
        <p:spPr bwMode="auto">
          <a:xfrm>
            <a:off x="4795838" y="5565775"/>
            <a:ext cx="360362" cy="22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D3</a:t>
            </a:r>
          </a:p>
        </p:txBody>
      </p:sp>
      <p:sp>
        <p:nvSpPr>
          <p:cNvPr id="104633" name="Text Box 185"/>
          <p:cNvSpPr txBox="1">
            <a:spLocks noChangeArrowheads="1"/>
          </p:cNvSpPr>
          <p:nvPr/>
        </p:nvSpPr>
        <p:spPr bwMode="auto">
          <a:xfrm>
            <a:off x="1808163" y="1892300"/>
            <a:ext cx="1168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译码器</a:t>
            </a:r>
          </a:p>
        </p:txBody>
      </p:sp>
      <p:sp>
        <p:nvSpPr>
          <p:cNvPr id="104634" name="Line 186"/>
          <p:cNvSpPr>
            <a:spLocks noChangeShapeType="1"/>
          </p:cNvSpPr>
          <p:nvPr/>
        </p:nvSpPr>
        <p:spPr bwMode="auto">
          <a:xfrm>
            <a:off x="5391150" y="5943600"/>
            <a:ext cx="228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5" name="Text Box 187"/>
          <p:cNvSpPr txBox="1">
            <a:spLocks noChangeArrowheads="1"/>
          </p:cNvSpPr>
          <p:nvPr/>
        </p:nvSpPr>
        <p:spPr bwMode="auto">
          <a:xfrm>
            <a:off x="784225" y="3883025"/>
            <a:ext cx="5746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40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endParaRPr lang="zh-CN" altLang="en-US" sz="14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636" name="Line 188"/>
          <p:cNvSpPr>
            <a:spLocks noChangeShapeType="1"/>
          </p:cNvSpPr>
          <p:nvPr/>
        </p:nvSpPr>
        <p:spPr bwMode="auto">
          <a:xfrm>
            <a:off x="698500" y="6049963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7" name="Line 189"/>
          <p:cNvSpPr>
            <a:spLocks noChangeShapeType="1"/>
          </p:cNvSpPr>
          <p:nvPr/>
        </p:nvSpPr>
        <p:spPr bwMode="auto">
          <a:xfrm>
            <a:off x="692150" y="2378075"/>
            <a:ext cx="3952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638" name="Text Box 190"/>
          <p:cNvSpPr txBox="1">
            <a:spLocks noChangeArrowheads="1"/>
          </p:cNvSpPr>
          <p:nvPr/>
        </p:nvSpPr>
        <p:spPr bwMode="auto">
          <a:xfrm>
            <a:off x="3057692" y="316496"/>
            <a:ext cx="16401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显示输出地址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639" name="Rectangle 191"/>
          <p:cNvSpPr>
            <a:spLocks noChangeArrowheads="1"/>
          </p:cNvSpPr>
          <p:nvPr/>
        </p:nvSpPr>
        <p:spPr bwMode="auto">
          <a:xfrm>
            <a:off x="1562100" y="3862388"/>
            <a:ext cx="3603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04640" name="Oval 192"/>
          <p:cNvSpPr>
            <a:spLocks noChangeArrowheads="1"/>
          </p:cNvSpPr>
          <p:nvPr/>
        </p:nvSpPr>
        <p:spPr bwMode="auto">
          <a:xfrm>
            <a:off x="1908175" y="4064000"/>
            <a:ext cx="71438" cy="71438"/>
          </a:xfrm>
          <a:prstGeom prst="ellipse">
            <a:avLst/>
          </a:prstGeom>
          <a:solidFill>
            <a:schemeClr val="tx1"/>
          </a:solidFill>
          <a:ln w="1905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641" name="Line 193"/>
          <p:cNvSpPr>
            <a:spLocks noChangeShapeType="1"/>
          </p:cNvSpPr>
          <p:nvPr/>
        </p:nvSpPr>
        <p:spPr bwMode="auto">
          <a:xfrm flipV="1">
            <a:off x="1230313" y="4090988"/>
            <a:ext cx="3317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387850" y="2349500"/>
            <a:ext cx="595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F0H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425950" y="6046788"/>
            <a:ext cx="5937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F1H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2" name="Line 51"/>
          <p:cNvSpPr>
            <a:spLocks noChangeShapeType="1"/>
          </p:cNvSpPr>
          <p:nvPr/>
        </p:nvSpPr>
        <p:spPr bwMode="auto">
          <a:xfrm>
            <a:off x="3059113" y="4376738"/>
            <a:ext cx="222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5" name="Line 51"/>
          <p:cNvSpPr>
            <a:spLocks noChangeShapeType="1"/>
          </p:cNvSpPr>
          <p:nvPr/>
        </p:nvSpPr>
        <p:spPr bwMode="auto">
          <a:xfrm>
            <a:off x="3059113" y="4652963"/>
            <a:ext cx="2222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7" name="Line 51"/>
          <p:cNvSpPr>
            <a:spLocks noChangeShapeType="1"/>
          </p:cNvSpPr>
          <p:nvPr/>
        </p:nvSpPr>
        <p:spPr bwMode="auto">
          <a:xfrm>
            <a:off x="3059113" y="5372100"/>
            <a:ext cx="2222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914650" y="4708525"/>
            <a:ext cx="461963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tx1"/>
                </a:solidFill>
                <a:ea typeface="宋体" panose="02010600030101010101" pitchFamily="2" charset="-122"/>
              </a:rPr>
              <a:t>。。。</a:t>
            </a:r>
          </a:p>
        </p:txBody>
      </p:sp>
      <p:sp>
        <p:nvSpPr>
          <p:cNvPr id="45243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CFBF8CC-8D28-4FF9-A031-CD3BF94A79E7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34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763713" y="17463"/>
            <a:ext cx="14589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600" b="0">
                <a:solidFill>
                  <a:schemeClr val="tx1"/>
                </a:solidFill>
                <a:ea typeface="宋体" panose="02010600030101010101" pitchFamily="2" charset="-122"/>
              </a:rPr>
              <a:t>…..……A</a:t>
            </a:r>
            <a:r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b="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sz="1200" b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zh-CN" altLang="en-US" sz="12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89" name="Text Box 190"/>
          <p:cNvSpPr txBox="1">
            <a:spLocks noChangeArrowheads="1"/>
          </p:cNvSpPr>
          <p:nvPr/>
        </p:nvSpPr>
        <p:spPr bwMode="auto">
          <a:xfrm>
            <a:off x="3048862" y="631337"/>
            <a:ext cx="18899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chemeClr val="tx1"/>
                </a:solidFill>
                <a:ea typeface="宋体" panose="02010600030101010101" pitchFamily="2" charset="-122"/>
              </a:rPr>
              <a:t>开关输入的地址</a:t>
            </a:r>
            <a:endParaRPr lang="en-US" altLang="zh-CN" sz="18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1000"/>
                                        <p:tgtEl>
                                          <p:spTgt spid="10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10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1000"/>
                                        <p:tgtEl>
                                          <p:spTgt spid="1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1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1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1000"/>
                                        <p:tgtEl>
                                          <p:spTgt spid="10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0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1000"/>
                                        <p:tgtEl>
                                          <p:spTgt spid="10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10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10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0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1000"/>
                                        <p:tgtEl>
                                          <p:spTgt spid="104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1000"/>
                                        <p:tgtEl>
                                          <p:spTgt spid="10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1000"/>
                                        <p:tgtEl>
                                          <p:spTgt spid="104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1000"/>
                                        <p:tgtEl>
                                          <p:spTgt spid="104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1000"/>
                                        <p:tgtEl>
                                          <p:spTgt spid="104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1000"/>
                                        <p:tgtEl>
                                          <p:spTgt spid="10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1000"/>
                                        <p:tgtEl>
                                          <p:spTgt spid="1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1000"/>
                                        <p:tgtEl>
                                          <p:spTgt spid="104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1000"/>
                                        <p:tgtEl>
                                          <p:spTgt spid="104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1000"/>
                                        <p:tgtEl>
                                          <p:spTgt spid="1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1000"/>
                                        <p:tgtEl>
                                          <p:spTgt spid="1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1000"/>
                                        <p:tgtEl>
                                          <p:spTgt spid="104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1000"/>
                                        <p:tgtEl>
                                          <p:spTgt spid="10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1000"/>
                                        <p:tgtEl>
                                          <p:spTgt spid="104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1000"/>
                                        <p:tgtEl>
                                          <p:spTgt spid="10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1000"/>
                                        <p:tgtEl>
                                          <p:spTgt spid="10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1000"/>
                                        <p:tgtEl>
                                          <p:spTgt spid="104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1000"/>
                                        <p:tgtEl>
                                          <p:spTgt spid="104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1000"/>
                                        <p:tgtEl>
                                          <p:spTgt spid="104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1000"/>
                                        <p:tgtEl>
                                          <p:spTgt spid="104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1000"/>
                                        <p:tgtEl>
                                          <p:spTgt spid="10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1000"/>
                                        <p:tgtEl>
                                          <p:spTgt spid="10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1000"/>
                                        <p:tgtEl>
                                          <p:spTgt spid="10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1000"/>
                                        <p:tgtEl>
                                          <p:spTgt spid="10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1000"/>
                                        <p:tgtEl>
                                          <p:spTgt spid="1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1000"/>
                                        <p:tgtEl>
                                          <p:spTgt spid="10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1000"/>
                                        <p:tgtEl>
                                          <p:spTgt spid="10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1000"/>
                                        <p:tgtEl>
                                          <p:spTgt spid="10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1000"/>
                                        <p:tgtEl>
                                          <p:spTgt spid="10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1000"/>
                                        <p:tgtEl>
                                          <p:spTgt spid="10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1000"/>
                                        <p:tgtEl>
                                          <p:spTgt spid="10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1000"/>
                                        <p:tgtEl>
                                          <p:spTgt spid="1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1000"/>
                                        <p:tgtEl>
                                          <p:spTgt spid="104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1000"/>
                                        <p:tgtEl>
                                          <p:spTgt spid="10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1000"/>
                                        <p:tgtEl>
                                          <p:spTgt spid="10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1000"/>
                                        <p:tgtEl>
                                          <p:spTgt spid="10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1000"/>
                                        <p:tgtEl>
                                          <p:spTgt spid="10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0" dur="1000"/>
                                        <p:tgtEl>
                                          <p:spTgt spid="10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1000"/>
                                        <p:tgtEl>
                                          <p:spTgt spid="10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1000"/>
                                        <p:tgtEl>
                                          <p:spTgt spid="10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1000"/>
                                        <p:tgtEl>
                                          <p:spTgt spid="10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1000"/>
                                        <p:tgtEl>
                                          <p:spTgt spid="10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1000"/>
                                        <p:tgtEl>
                                          <p:spTgt spid="10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1000"/>
                                        <p:tgtEl>
                                          <p:spTgt spid="10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1000"/>
                                        <p:tgtEl>
                                          <p:spTgt spid="10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1000"/>
                                        <p:tgtEl>
                                          <p:spTgt spid="10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1000"/>
                                        <p:tgtEl>
                                          <p:spTgt spid="104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1000"/>
                                        <p:tgtEl>
                                          <p:spTgt spid="10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1000"/>
                                        <p:tgtEl>
                                          <p:spTgt spid="1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1000"/>
                                        <p:tgtEl>
                                          <p:spTgt spid="10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1000"/>
                                        <p:tgtEl>
                                          <p:spTgt spid="10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1000"/>
                                        <p:tgtEl>
                                          <p:spTgt spid="10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1000"/>
                                        <p:tgtEl>
                                          <p:spTgt spid="10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1000"/>
                                        <p:tgtEl>
                                          <p:spTgt spid="10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10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1000"/>
                                        <p:tgtEl>
                                          <p:spTgt spid="104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1000"/>
                                        <p:tgtEl>
                                          <p:spTgt spid="104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10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5" dur="10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10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10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10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10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1000"/>
                                        <p:tgtEl>
                                          <p:spTgt spid="10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10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10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1000"/>
                                        <p:tgtEl>
                                          <p:spTgt spid="10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1000"/>
                                        <p:tgtEl>
                                          <p:spTgt spid="104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1000"/>
                                        <p:tgtEl>
                                          <p:spTgt spid="104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1000"/>
                                        <p:tgtEl>
                                          <p:spTgt spid="104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1000"/>
                                        <p:tgtEl>
                                          <p:spTgt spid="104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1000"/>
                                        <p:tgtEl>
                                          <p:spTgt spid="104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1000"/>
                                        <p:tgtEl>
                                          <p:spTgt spid="104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1000"/>
                                        <p:tgtEl>
                                          <p:spTgt spid="104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1000"/>
                                        <p:tgtEl>
                                          <p:spTgt spid="104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1000"/>
                                        <p:tgtEl>
                                          <p:spTgt spid="104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9" dur="1000"/>
                                        <p:tgtEl>
                                          <p:spTgt spid="104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1000"/>
                                        <p:tgtEl>
                                          <p:spTgt spid="104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5" dur="1000"/>
                                        <p:tgtEl>
                                          <p:spTgt spid="104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8" dur="1000"/>
                                        <p:tgtEl>
                                          <p:spTgt spid="104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1" dur="1000"/>
                                        <p:tgtEl>
                                          <p:spTgt spid="104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1000"/>
                                        <p:tgtEl>
                                          <p:spTgt spid="104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1000"/>
                                        <p:tgtEl>
                                          <p:spTgt spid="104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0" dur="1000"/>
                                        <p:tgtEl>
                                          <p:spTgt spid="104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3" dur="10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6" dur="10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9" dur="10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2" dur="1000"/>
                                        <p:tgtEl>
                                          <p:spTgt spid="1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5" dur="1000"/>
                                        <p:tgtEl>
                                          <p:spTgt spid="1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1000"/>
                                        <p:tgtEl>
                                          <p:spTgt spid="1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1000"/>
                                        <p:tgtEl>
                                          <p:spTgt spid="104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4" dur="1000"/>
                                        <p:tgtEl>
                                          <p:spTgt spid="104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7" dur="1000"/>
                                        <p:tgtEl>
                                          <p:spTgt spid="104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0" dur="1000"/>
                                        <p:tgtEl>
                                          <p:spTgt spid="104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3" dur="1000"/>
                                        <p:tgtEl>
                                          <p:spTgt spid="104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6" dur="1000"/>
                                        <p:tgtEl>
                                          <p:spTgt spid="104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9" dur="1000"/>
                                        <p:tgtEl>
                                          <p:spTgt spid="10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1000"/>
                                        <p:tgtEl>
                                          <p:spTgt spid="10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 nodeType="clickPar">
                      <p:stCondLst>
                        <p:cond delay="indefinite"/>
                      </p:stCondLst>
                      <p:childTnLst>
                        <p:par>
                          <p:cTn id="3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7" dur="1000"/>
                                        <p:tgtEl>
                                          <p:spTgt spid="10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1" dur="500"/>
                                        <p:tgtEl>
                                          <p:spTgt spid="10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 nodeType="clickPar">
                      <p:stCondLst>
                        <p:cond delay="indefinite"/>
                      </p:stCondLst>
                      <p:childTnLst>
                        <p:par>
                          <p:cTn id="3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6" dur="1000"/>
                                        <p:tgtEl>
                                          <p:spTgt spid="104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9" dur="1000"/>
                                        <p:tgtEl>
                                          <p:spTgt spid="10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2" dur="1000"/>
                                        <p:tgtEl>
                                          <p:spTgt spid="104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5" dur="1000"/>
                                        <p:tgtEl>
                                          <p:spTgt spid="10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9" dur="1000"/>
                                        <p:tgtEl>
                                          <p:spTgt spid="10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2" dur="1000"/>
                                        <p:tgtEl>
                                          <p:spTgt spid="104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5" dur="1000"/>
                                        <p:tgtEl>
                                          <p:spTgt spid="10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8" dur="1000"/>
                                        <p:tgtEl>
                                          <p:spTgt spid="10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2" dur="1000"/>
                                        <p:tgtEl>
                                          <p:spTgt spid="10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6" dur="500"/>
                                        <p:tgtEl>
                                          <p:spTgt spid="10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0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4000"/>
                            </p:stCondLst>
                            <p:childTnLst>
                              <p:par>
                                <p:cTn id="39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4" dur="500"/>
                                        <p:tgtEl>
                                          <p:spTgt spid="10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4500"/>
                            </p:stCondLst>
                            <p:childTnLst>
                              <p:par>
                                <p:cTn id="3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8" dur="500"/>
                                        <p:tgtEl>
                                          <p:spTgt spid="10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>
                      <p:stCondLst>
                        <p:cond delay="indefinite"/>
                      </p:stCondLst>
                      <p:childTnLst>
                        <p:par>
                          <p:cTn id="400" fill="hold">
                            <p:stCondLst>
                              <p:cond delay="0"/>
                            </p:stCondLst>
                            <p:childTnLst>
                              <p:par>
                                <p:cTn id="40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3" dur="500"/>
                                        <p:tgtEl>
                                          <p:spTgt spid="104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4" fill="hold">
                            <p:stCondLst>
                              <p:cond delay="500"/>
                            </p:stCondLst>
                            <p:childTnLst>
                              <p:par>
                                <p:cTn id="40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7" dur="500"/>
                                        <p:tgtEl>
                                          <p:spTgt spid="1045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1000"/>
                            </p:stCondLst>
                            <p:childTnLst>
                              <p:par>
                                <p:cTn id="4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000"/>
                            </p:stCondLst>
                            <p:childTnLst>
                              <p:par>
                                <p:cTn id="4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4" dur="500"/>
                                        <p:tgtEl>
                                          <p:spTgt spid="104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500"/>
                            </p:stCondLst>
                            <p:childTnLst>
                              <p:par>
                                <p:cTn id="4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9" fill="hold">
                      <p:stCondLst>
                        <p:cond delay="indefinite"/>
                      </p:stCondLst>
                      <p:childTnLst>
                        <p:par>
                          <p:cTn id="420" fill="hold">
                            <p:stCondLst>
                              <p:cond delay="0"/>
                            </p:stCondLst>
                            <p:childTnLst>
                              <p:par>
                                <p:cTn id="4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3" dur="10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10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7" dur="10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1000" fill="hold"/>
                                        <p:tgtEl>
                                          <p:spTgt spid="104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1" dur="10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1000" fill="hold"/>
                                        <p:tgtEl>
                                          <p:spTgt spid="104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10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1000" fill="hold"/>
                                        <p:tgtEl>
                                          <p:spTgt spid="1044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9" dur="10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1000" fill="hold"/>
                                        <p:tgtEl>
                                          <p:spTgt spid="104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3" dur="10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1000" fill="hold"/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7" dur="10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1000" fill="hold"/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1" dur="1000" fill="hold"/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1000" fill="hold"/>
                                        <p:tgtEl>
                                          <p:spTgt spid="10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10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1000" fill="hold"/>
                                        <p:tgtEl>
                                          <p:spTgt spid="104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9" dur="1000" fill="hold"/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1000" fill="hold"/>
                                        <p:tgtEl>
                                          <p:spTgt spid="104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1000" fill="hold"/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1000" fill="hold"/>
                                        <p:tgtEl>
                                          <p:spTgt spid="10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7" dur="1000" fill="hold"/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1000" fill="hold"/>
                                        <p:tgtEl>
                                          <p:spTgt spid="10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1" dur="1000" fill="hold"/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2" dur="1000" fill="hold"/>
                                        <p:tgtEl>
                                          <p:spTgt spid="10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5" dur="1000" fill="hold"/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6" dur="1000" fill="hold"/>
                                        <p:tgtEl>
                                          <p:spTgt spid="10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9" dur="1000" fill="hold"/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0" dur="1000" fill="hold"/>
                                        <p:tgtEl>
                                          <p:spTgt spid="104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3" dur="1000" fill="hold"/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4" dur="1000" fill="hold"/>
                                        <p:tgtEl>
                                          <p:spTgt spid="10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7" dur="1000" fill="hold"/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8" dur="1000" fill="hold"/>
                                        <p:tgtEl>
                                          <p:spTgt spid="104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1" dur="10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2" dur="1000" fill="hold"/>
                                        <p:tgtEl>
                                          <p:spTgt spid="104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5" dur="10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6" dur="1000" fill="hold"/>
                                        <p:tgtEl>
                                          <p:spTgt spid="104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9" dur="1000" fill="hold"/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0" dur="1000" fill="hold"/>
                                        <p:tgtEl>
                                          <p:spTgt spid="10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3" dur="1000" fill="hold"/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4" dur="1000" fill="hold"/>
                                        <p:tgtEl>
                                          <p:spTgt spid="104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7" dur="10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8" dur="1000" fill="hold"/>
                                        <p:tgtEl>
                                          <p:spTgt spid="104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1" dur="10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2" dur="1000" fill="hold"/>
                                        <p:tgtEl>
                                          <p:spTgt spid="104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5" dur="10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6" dur="1000" fill="hold"/>
                                        <p:tgtEl>
                                          <p:spTgt spid="104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9" dur="10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0" dur="1000" fill="hold"/>
                                        <p:tgtEl>
                                          <p:spTgt spid="10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3" dur="10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4" dur="1000" fill="hold"/>
                                        <p:tgtEl>
                                          <p:spTgt spid="10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7" dur="10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8" dur="1000" fill="hold"/>
                                        <p:tgtEl>
                                          <p:spTgt spid="10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1" dur="10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2" dur="1000" fill="hold"/>
                                        <p:tgtEl>
                                          <p:spTgt spid="104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5" dur="10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6" dur="1000" fill="hold"/>
                                        <p:tgtEl>
                                          <p:spTgt spid="104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9" dur="10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0" dur="1000" fill="hold"/>
                                        <p:tgtEl>
                                          <p:spTgt spid="10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3" dur="10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1000" fill="hold"/>
                                        <p:tgtEl>
                                          <p:spTgt spid="104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7" dur="10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8" dur="1000" fill="hold"/>
                                        <p:tgtEl>
                                          <p:spTgt spid="10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1" dur="10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2" dur="1000" fill="hold"/>
                                        <p:tgtEl>
                                          <p:spTgt spid="10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5" dur="10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6" dur="1000" fill="hold"/>
                                        <p:tgtEl>
                                          <p:spTgt spid="10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9" dur="10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0" dur="1000" fill="hold"/>
                                        <p:tgtEl>
                                          <p:spTgt spid="104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3" dur="10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4" dur="1000" fill="hold"/>
                                        <p:tgtEl>
                                          <p:spTgt spid="104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7" dur="10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8" dur="1000" fill="hold"/>
                                        <p:tgtEl>
                                          <p:spTgt spid="104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1" dur="10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2" dur="1000" fill="hold"/>
                                        <p:tgtEl>
                                          <p:spTgt spid="10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5" dur="10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6" dur="1000" fill="hold"/>
                                        <p:tgtEl>
                                          <p:spTgt spid="10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9" dur="10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0" dur="1000" fill="hold"/>
                                        <p:tgtEl>
                                          <p:spTgt spid="104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1000" fill="hold"/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1000" fill="hold"/>
                                        <p:tgtEl>
                                          <p:spTgt spid="104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7" dur="1000" fill="hold"/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8" dur="1000" fill="hold"/>
                                        <p:tgtEl>
                                          <p:spTgt spid="1046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1" dur="1000" fill="hold"/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2" dur="1000" fill="hold"/>
                                        <p:tgtEl>
                                          <p:spTgt spid="104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5" dur="1000" fill="hold"/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6" dur="1000" fill="hold"/>
                                        <p:tgtEl>
                                          <p:spTgt spid="1046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1000" fill="hold"/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1000" fill="hold"/>
                                        <p:tgtEl>
                                          <p:spTgt spid="104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3" dur="1000" fill="hold"/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4" dur="1000" fill="hold"/>
                                        <p:tgtEl>
                                          <p:spTgt spid="1046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7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8" dur="1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1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2" dur="1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5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6" dur="1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3" dur="500"/>
                                        <p:tgtEl>
                                          <p:spTgt spid="10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500"/>
                            </p:stCondLst>
                            <p:childTnLst>
                              <p:par>
                                <p:cTn id="6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9" fill="hold">
                      <p:stCondLst>
                        <p:cond delay="indefinite"/>
                      </p:stCondLst>
                      <p:childTnLst>
                        <p:par>
                          <p:cTn id="630" fill="hold">
                            <p:stCondLst>
                              <p:cond delay="0"/>
                            </p:stCondLst>
                            <p:childTnLst>
                              <p:par>
                                <p:cTn id="63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3" dur="5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4" fill="hold">
                            <p:stCondLst>
                              <p:cond delay="500"/>
                            </p:stCondLst>
                            <p:childTnLst>
                              <p:par>
                                <p:cTn id="63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  <p:bldP spid="104453" grpId="0" animBg="1"/>
      <p:bldP spid="104454" grpId="0" animBg="1"/>
      <p:bldP spid="104456" grpId="0" animBg="1"/>
      <p:bldP spid="104457" grpId="0" animBg="1"/>
      <p:bldP spid="104461" grpId="0" animBg="1"/>
      <p:bldP spid="104462" grpId="0" animBg="1"/>
      <p:bldP spid="104466" grpId="0" animBg="1"/>
      <p:bldP spid="104467" grpId="0" animBg="1"/>
      <p:bldP spid="104471" grpId="0" animBg="1"/>
      <p:bldP spid="104472" grpId="0" animBg="1"/>
      <p:bldP spid="104479" grpId="0" animBg="1"/>
      <p:bldP spid="104483" grpId="0" animBg="1"/>
      <p:bldP spid="104486" grpId="0" animBg="1"/>
      <p:bldP spid="104489" grpId="0" animBg="1"/>
      <p:bldP spid="104492" grpId="0" animBg="1"/>
      <p:bldP spid="104493" grpId="0"/>
      <p:bldP spid="104494" grpId="0"/>
      <p:bldP spid="104495" grpId="0" animBg="1"/>
      <p:bldP spid="104496" grpId="0" animBg="1"/>
      <p:bldP spid="104502" grpId="0"/>
      <p:bldP spid="104512" grpId="0" animBg="1"/>
      <p:bldP spid="104513" grpId="0" animBg="1"/>
      <p:bldP spid="104514" grpId="0" animBg="1"/>
      <p:bldP spid="104518" grpId="0" animBg="1"/>
      <p:bldP spid="104520" grpId="0" animBg="1"/>
      <p:bldP spid="104524" grpId="0" animBg="1"/>
      <p:bldP spid="104526" grpId="0" animBg="1"/>
      <p:bldP spid="104530" grpId="0" animBg="1"/>
      <p:bldP spid="104532" grpId="0" animBg="1"/>
      <p:bldP spid="104533" grpId="0" animBg="1"/>
      <p:bldP spid="104534" grpId="0" animBg="1"/>
      <p:bldP spid="104537" grpId="0" animBg="1"/>
      <p:bldP spid="104541" grpId="0" animBg="1"/>
      <p:bldP spid="104543" grpId="0" animBg="1"/>
      <p:bldP spid="104547" grpId="0" animBg="1"/>
      <p:bldP spid="104549" grpId="0" animBg="1"/>
      <p:bldP spid="104553" grpId="0" animBg="1"/>
      <p:bldP spid="104555" grpId="0" animBg="1"/>
      <p:bldP spid="104559" grpId="0" animBg="1"/>
      <p:bldP spid="104561" grpId="0" animBg="1"/>
      <p:bldP spid="104565" grpId="0" animBg="1"/>
      <p:bldP spid="104576" grpId="0"/>
      <p:bldP spid="104577" grpId="0"/>
      <p:bldP spid="104578" grpId="0"/>
      <p:bldP spid="104579" grpId="0"/>
      <p:bldP spid="104580" grpId="0"/>
      <p:bldP spid="104581" grpId="0" animBg="1"/>
      <p:bldP spid="104588" grpId="0"/>
      <p:bldP spid="104589" grpId="0"/>
      <p:bldP spid="104590" grpId="0"/>
      <p:bldP spid="104591" grpId="0"/>
      <p:bldP spid="104592" grpId="0"/>
      <p:bldP spid="104593" grpId="0"/>
      <p:bldP spid="104599" grpId="0" animBg="1"/>
      <p:bldP spid="104621" grpId="0" animBg="1"/>
      <p:bldP spid="104623" grpId="0"/>
      <p:bldP spid="104625" grpId="0"/>
      <p:bldP spid="104626" grpId="0"/>
      <p:bldP spid="104627" grpId="0"/>
      <p:bldP spid="104628" grpId="0"/>
      <p:bldP spid="104629" grpId="0"/>
      <p:bldP spid="104630" grpId="0"/>
      <p:bldP spid="104631" grpId="0"/>
      <p:bldP spid="104632" grpId="0"/>
      <p:bldP spid="104633" grpId="0"/>
      <p:bldP spid="104635" grpId="0"/>
      <p:bldP spid="104638" grpId="0"/>
      <p:bldP spid="104639" grpId="0" animBg="1"/>
      <p:bldP spid="104640" grpId="0" animBg="1"/>
      <p:bldP spid="2" grpId="0"/>
      <p:bldP spid="3" grpId="0"/>
      <p:bldP spid="4" grpId="0"/>
      <p:bldP spid="6" grpId="0"/>
      <p:bldP spid="18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9F660309-750D-4713-B69D-28822BE7FA9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549275"/>
            <a:ext cx="7272338" cy="1143000"/>
          </a:xfrm>
        </p:spPr>
        <p:txBody>
          <a:bodyPr/>
          <a:lstStyle/>
          <a:p>
            <a:pPr eaLnBrk="1" hangingPunct="1"/>
            <a:r>
              <a:rPr lang="en-US" altLang="zh-CN" sz="3600" b="1"/>
              <a:t>I/O</a:t>
            </a:r>
            <a:r>
              <a:rPr lang="zh-CN" altLang="en-US" sz="4000"/>
              <a:t>接口综合应用例 </a:t>
            </a:r>
            <a:r>
              <a:rPr lang="en-US" altLang="zh-CN" sz="3600">
                <a:solidFill>
                  <a:schemeClr val="tx1"/>
                </a:solidFill>
                <a:latin typeface="Arial" panose="020B0604020202020204" pitchFamily="34" charset="0"/>
              </a:rPr>
              <a:t>——</a:t>
            </a:r>
            <a:r>
              <a:rPr lang="en-US" altLang="zh-CN" sz="3600">
                <a:solidFill>
                  <a:schemeClr val="tx1"/>
                </a:solidFill>
              </a:rPr>
              <a:t> </a:t>
            </a:r>
            <a:r>
              <a:rPr lang="zh-CN" altLang="en-US" sz="3200">
                <a:solidFill>
                  <a:schemeClr val="tx1"/>
                </a:solidFill>
              </a:rPr>
              <a:t>程序段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00213"/>
            <a:ext cx="3733800" cy="446563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.DATA</a:t>
            </a:r>
            <a:r>
              <a:rPr lang="en-US" altLang="zh-CN" sz="3200" b="0" dirty="0"/>
              <a:t>	</a:t>
            </a:r>
            <a:r>
              <a:rPr lang="en-US" altLang="zh-CN" sz="2400" dirty="0"/>
              <a:t>	</a:t>
            </a:r>
            <a:endParaRPr lang="zh-CN" altLang="en-US" sz="2400" dirty="0"/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Seg7  DB</a:t>
            </a:r>
            <a:r>
              <a:rPr lang="en-US" altLang="zh-CN" sz="2400" dirty="0"/>
              <a:t>  3FH,06H,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5BH,4FH,66H,6DH,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7DH,07H,7FH,67H,77H,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7CH,39H,5EH,79H,71H</a:t>
            </a:r>
          </a:p>
          <a:p>
            <a:pPr eaLnBrk="1" hangingPunct="1">
              <a:lnSpc>
                <a:spcPct val="115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.CODE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LEA   EBX, Seg7	 </a:t>
            </a: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XOR  EAX, EAX</a:t>
            </a:r>
            <a:endParaRPr lang="zh-CN" altLang="en-US" sz="2400" dirty="0"/>
          </a:p>
        </p:txBody>
      </p:sp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4572000" y="2109788"/>
            <a:ext cx="445452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GO: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IN	AL, 0F1H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AND    AL, 0FH     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MOV    ESI, EAX     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MOV    AL, 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［</a:t>
            </a: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EBX+ESI</a:t>
            </a:r>
            <a:r>
              <a:rPr lang="zh-CN" altLang="en-US" sz="2400" dirty="0">
                <a:solidFill>
                  <a:schemeClr val="tx1"/>
                </a:solidFill>
                <a:ea typeface="宋体" panose="02010600030101010101" pitchFamily="2" charset="-122"/>
              </a:rPr>
              <a:t>］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OUT    0F0H, AL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          JMP    GO</a:t>
            </a:r>
          </a:p>
          <a:p>
            <a:pPr eaLnBrk="1" hangingPunct="1">
              <a:lnSpc>
                <a:spcPct val="110000"/>
              </a:lnSpc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ea typeface="宋体" panose="02010600030101010101" pitchFamily="2" charset="-122"/>
              </a:rPr>
              <a:t>……</a:t>
            </a:r>
            <a:endParaRPr lang="zh-CN" altLang="en-US" sz="24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>
            <a:off x="4572000" y="1773238"/>
            <a:ext cx="0" cy="5084762"/>
          </a:xfrm>
          <a:prstGeom prst="line">
            <a:avLst/>
          </a:prstGeom>
          <a:noFill/>
          <a:ln w="31750">
            <a:solidFill>
              <a:srgbClr val="FF6600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65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65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65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65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65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65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2AF8D87-E6CE-4BCC-BE39-B7C403FD2A59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36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037388" cy="1462088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隶书" panose="02010509060101010101" pitchFamily="49" charset="-122"/>
              </a:rPr>
              <a:t>§6.3</a:t>
            </a:r>
            <a:r>
              <a:rPr lang="zh-CN" altLang="en-US" b="0">
                <a:latin typeface="隶书" panose="02010509060101010101" pitchFamily="49" charset="-122"/>
              </a:rPr>
              <a:t> </a:t>
            </a:r>
            <a:r>
              <a:rPr lang="zh-CN" altLang="en-US" b="0">
                <a:latin typeface="华文行楷" panose="02010800040101010101" pitchFamily="2" charset="-122"/>
                <a:ea typeface="华文行楷" panose="02010800040101010101" pitchFamily="2" charset="-122"/>
              </a:rPr>
              <a:t>基本输入/输出方法</a:t>
            </a:r>
          </a:p>
        </p:txBody>
      </p:sp>
    </p:spTree>
  </p:cSld>
  <p:clrMapOvr>
    <a:masterClrMapping/>
  </p:clrMapOvr>
  <p:transition spd="med">
    <p:blinds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37BE754-92B7-4A00-B83C-691B8B62E0F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8388" y="549275"/>
            <a:ext cx="7391400" cy="1143000"/>
          </a:xfrm>
        </p:spPr>
        <p:txBody>
          <a:bodyPr/>
          <a:lstStyle/>
          <a:p>
            <a:pPr eaLnBrk="1" hangingPunct="1"/>
            <a:r>
              <a:rPr lang="zh-CN" altLang="en-US">
                <a:latin typeface="隶书" panose="02010509060101010101" pitchFamily="49" charset="-122"/>
              </a:rPr>
              <a:t>基本输入/输出方法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>
          <a:xfrm>
            <a:off x="1619250" y="2352675"/>
            <a:ext cx="5943600" cy="3524250"/>
          </a:xfrm>
        </p:spPr>
        <p:txBody>
          <a:bodyPr/>
          <a:lstStyle/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无条件传送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查询式传送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中断方式传送</a:t>
            </a:r>
          </a:p>
          <a:p>
            <a:pPr lvl="1" eaLnBrk="1" hangingPunct="1">
              <a:lnSpc>
                <a:spcPct val="120000"/>
              </a:lnSpc>
              <a:spcAft>
                <a:spcPct val="15000"/>
              </a:spcAft>
              <a:buFont typeface="Wingdings" panose="05000000000000000000" pitchFamily="2" charset="2"/>
              <a:buNone/>
            </a:pPr>
            <a:r>
              <a:rPr lang="zh-CN" altLang="en-US" sz="2800"/>
              <a:t>直接存储器存取</a:t>
            </a:r>
            <a:r>
              <a:rPr lang="en-US" altLang="zh-CN" sz="2800"/>
              <a:t>(DMA)</a:t>
            </a:r>
            <a:endParaRPr lang="zh-CN" altLang="en-US" sz="2800"/>
          </a:p>
        </p:txBody>
      </p:sp>
      <p:sp>
        <p:nvSpPr>
          <p:cNvPr id="49157" name="AutoShape 4"/>
          <p:cNvSpPr>
            <a:spLocks/>
          </p:cNvSpPr>
          <p:nvPr/>
        </p:nvSpPr>
        <p:spPr bwMode="auto">
          <a:xfrm>
            <a:off x="1763713" y="2590800"/>
            <a:ext cx="250825" cy="2278063"/>
          </a:xfrm>
          <a:prstGeom prst="leftBrace">
            <a:avLst>
              <a:gd name="adj1" fmla="val 756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4772025" y="2989263"/>
            <a:ext cx="2663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程序控制方式</a:t>
            </a:r>
          </a:p>
        </p:txBody>
      </p:sp>
      <p:sp>
        <p:nvSpPr>
          <p:cNvPr id="99334" name="AutoShape 6"/>
          <p:cNvSpPr>
            <a:spLocks/>
          </p:cNvSpPr>
          <p:nvPr/>
        </p:nvSpPr>
        <p:spPr bwMode="auto">
          <a:xfrm flipH="1">
            <a:off x="4386263" y="2590800"/>
            <a:ext cx="360362" cy="1368425"/>
          </a:xfrm>
          <a:prstGeom prst="leftBrace">
            <a:avLst>
              <a:gd name="adj1" fmla="val 3220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3" grpId="0"/>
      <p:bldP spid="9933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5035E5B-56D8-49FB-BE7A-A46E08E8BF3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一、无条件传送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89138"/>
            <a:ext cx="7993063" cy="38893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要求外设总是处于准备好状态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优点：</a:t>
            </a:r>
          </a:p>
          <a:p>
            <a:pPr lvl="1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/>
              <a:t>软件及接口硬件简单</a:t>
            </a:r>
          </a:p>
          <a:p>
            <a:pPr eaLnBrk="1" hangingPunct="1">
              <a:lnSpc>
                <a:spcPct val="120000"/>
              </a:lnSpc>
              <a:spcBef>
                <a:spcPct val="15000"/>
              </a:spcBef>
            </a:pPr>
            <a:r>
              <a:rPr lang="zh-CN" altLang="en-US"/>
              <a:t>缺点：</a:t>
            </a:r>
          </a:p>
          <a:p>
            <a:pPr lvl="1"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/>
              <a:t>只适用于简单外设，适应范围较窄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62" y="1676400"/>
            <a:ext cx="5705711" cy="4438650"/>
          </a:xfrm>
          <a:prstGeom prst="rect">
            <a:avLst/>
          </a:prstGeom>
        </p:spPr>
      </p:pic>
      <p:sp>
        <p:nvSpPr>
          <p:cNvPr id="512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C84E9FD-2B86-4DDC-99F5-5E59B4D98E15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39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无条件传送例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2204864"/>
            <a:ext cx="6984776" cy="1267271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读取开关</a:t>
            </a:r>
            <a:r>
              <a:rPr lang="en-US" altLang="zh-CN" sz="2400" dirty="0"/>
              <a:t>k</a:t>
            </a:r>
            <a:r>
              <a:rPr lang="zh-CN" altLang="en-US" sz="2400" dirty="0"/>
              <a:t>的状态；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 sz="2400" dirty="0"/>
              <a:t>当开关闭合时，输出编码使发光二极管亮。</a:t>
            </a:r>
          </a:p>
        </p:txBody>
      </p:sp>
    </p:spTree>
  </p:cSld>
  <p:clrMapOvr>
    <a:masterClrMapping/>
  </p:clrMapOvr>
  <p:transition spd="med">
    <p:blinds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B938174-8800-44BE-932D-FD23112DA01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了解和掌握：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6918325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/>
              <a:t>I/O</a:t>
            </a:r>
            <a:r>
              <a:rPr lang="zh-CN" altLang="en-US"/>
              <a:t>系统组成及主要特点</a:t>
            </a:r>
            <a:endParaRPr lang="en-US" altLang="zh-CN"/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接口的基本功能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端口的概念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端口的编址方式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en-US" altLang="zh-CN"/>
              <a:t>I/O</a:t>
            </a:r>
            <a:r>
              <a:rPr lang="zh-CN" altLang="en-US"/>
              <a:t>地址译码</a:t>
            </a:r>
          </a:p>
        </p:txBody>
      </p:sp>
    </p:spTree>
  </p:cSld>
  <p:clrMapOvr>
    <a:masterClrMapping/>
  </p:clrMapOvr>
  <p:transition spd="med">
    <p:blinds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F4E414-76B1-444D-97F4-2F56C75D2CA0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二、查询工作方式</a:t>
            </a:r>
          </a:p>
        </p:txBody>
      </p:sp>
      <p:sp>
        <p:nvSpPr>
          <p:cNvPr id="197635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017713"/>
            <a:ext cx="7772400" cy="4435475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lang="zh-CN" altLang="en-US"/>
              <a:t>仅当条件满足时才能进行数据传送；</a:t>
            </a:r>
          </a:p>
          <a:p>
            <a:pPr eaLnBrk="1" hangingPunct="1">
              <a:lnSpc>
                <a:spcPct val="105000"/>
              </a:lnSpc>
              <a:spcAft>
                <a:spcPct val="5000"/>
              </a:spcAft>
            </a:pPr>
            <a:r>
              <a:rPr lang="zh-CN" altLang="en-US">
                <a:solidFill>
                  <a:schemeClr val="hlink"/>
                </a:solidFill>
              </a:rPr>
              <a:t>每满足一次条件一般只进行一次数据传送。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15000"/>
              </a:spcAft>
            </a:pPr>
            <a:r>
              <a:rPr lang="zh-CN" altLang="en-US"/>
              <a:t>适用场合：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/>
              <a:t>外设并不总是处于“准备好”状态</a:t>
            </a:r>
          </a:p>
          <a:p>
            <a:pPr lvl="1" eaLnBrk="1" hangingPunct="1"/>
            <a:r>
              <a:rPr lang="zh-CN" altLang="en-US"/>
              <a:t>对传送速率和效率要求不高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  <a:spcAft>
                <a:spcPct val="15000"/>
              </a:spcAft>
            </a:pPr>
            <a:r>
              <a:rPr lang="zh-CN" altLang="en-US"/>
              <a:t>工作条件：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/>
              <a:t>外设应提供设备状态信息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接口应具备状态端口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7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7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7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49" name="Line 37"/>
          <p:cNvSpPr>
            <a:spLocks noChangeShapeType="1"/>
          </p:cNvSpPr>
          <p:nvPr/>
        </p:nvSpPr>
        <p:spPr bwMode="auto">
          <a:xfrm>
            <a:off x="4830763" y="1560513"/>
            <a:ext cx="0" cy="79216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8" name="AutoShape 6"/>
          <p:cNvSpPr>
            <a:spLocks noChangeArrowheads="1"/>
          </p:cNvSpPr>
          <p:nvPr/>
        </p:nvSpPr>
        <p:spPr bwMode="auto">
          <a:xfrm>
            <a:off x="3756025" y="3157538"/>
            <a:ext cx="2151063" cy="6286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READY?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19" name="AutoShape 7"/>
          <p:cNvSpPr>
            <a:spLocks noChangeArrowheads="1"/>
          </p:cNvSpPr>
          <p:nvPr/>
        </p:nvSpPr>
        <p:spPr bwMode="auto">
          <a:xfrm>
            <a:off x="3756025" y="4098925"/>
            <a:ext cx="2151063" cy="628650"/>
          </a:xfrm>
          <a:prstGeom prst="flowChartPredefined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进行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一次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数据交换</a:t>
            </a:r>
          </a:p>
        </p:txBody>
      </p:sp>
      <p:sp>
        <p:nvSpPr>
          <p:cNvPr id="115720" name="Line 8"/>
          <p:cNvSpPr>
            <a:spLocks noChangeShapeType="1"/>
          </p:cNvSpPr>
          <p:nvPr/>
        </p:nvSpPr>
        <p:spPr bwMode="auto">
          <a:xfrm>
            <a:off x="4830763" y="1949450"/>
            <a:ext cx="0" cy="4095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1" name="Line 9"/>
          <p:cNvSpPr>
            <a:spLocks noChangeShapeType="1"/>
          </p:cNvSpPr>
          <p:nvPr/>
        </p:nvSpPr>
        <p:spPr bwMode="auto">
          <a:xfrm>
            <a:off x="4830763" y="3786188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2" name="Line 10"/>
          <p:cNvSpPr>
            <a:spLocks noChangeShapeType="1"/>
          </p:cNvSpPr>
          <p:nvPr/>
        </p:nvSpPr>
        <p:spPr bwMode="auto">
          <a:xfrm flipH="1">
            <a:off x="2681288" y="3471863"/>
            <a:ext cx="1074737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3" name="Line 11"/>
          <p:cNvSpPr>
            <a:spLocks noChangeShapeType="1"/>
          </p:cNvSpPr>
          <p:nvPr/>
        </p:nvSpPr>
        <p:spPr bwMode="auto">
          <a:xfrm flipV="1">
            <a:off x="2684463" y="1949450"/>
            <a:ext cx="0" cy="151130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4" name="Line 12"/>
          <p:cNvSpPr>
            <a:spLocks noChangeShapeType="1"/>
          </p:cNvSpPr>
          <p:nvPr/>
        </p:nvSpPr>
        <p:spPr bwMode="auto">
          <a:xfrm>
            <a:off x="2670175" y="1949450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5" name="Line 13"/>
          <p:cNvSpPr>
            <a:spLocks noChangeShapeType="1"/>
          </p:cNvSpPr>
          <p:nvPr/>
        </p:nvSpPr>
        <p:spPr bwMode="auto">
          <a:xfrm>
            <a:off x="4830763" y="4727575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AutoShape 17"/>
          <p:cNvSpPr>
            <a:spLocks noChangeArrowheads="1"/>
          </p:cNvSpPr>
          <p:nvPr/>
        </p:nvSpPr>
        <p:spPr bwMode="auto">
          <a:xfrm>
            <a:off x="3338513" y="2373313"/>
            <a:ext cx="2954337" cy="47148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读入并测试外设状态</a:t>
            </a:r>
          </a:p>
        </p:txBody>
      </p:sp>
      <p:sp>
        <p:nvSpPr>
          <p:cNvPr id="115730" name="Line 18"/>
          <p:cNvSpPr>
            <a:spLocks noChangeShapeType="1"/>
          </p:cNvSpPr>
          <p:nvPr/>
        </p:nvSpPr>
        <p:spPr bwMode="auto">
          <a:xfrm>
            <a:off x="4830763" y="2844800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3" name="Text Box 21"/>
          <p:cNvSpPr txBox="1">
            <a:spLocks noChangeArrowheads="1"/>
          </p:cNvSpPr>
          <p:nvPr/>
        </p:nvSpPr>
        <p:spPr bwMode="auto">
          <a:xfrm>
            <a:off x="4913313" y="37639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5734" name="Text Box 22"/>
          <p:cNvSpPr txBox="1">
            <a:spLocks noChangeArrowheads="1"/>
          </p:cNvSpPr>
          <p:nvPr/>
        </p:nvSpPr>
        <p:spPr bwMode="auto">
          <a:xfrm>
            <a:off x="3328988" y="31543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5735" name="AutoShape 23"/>
          <p:cNvSpPr>
            <a:spLocks noChangeArrowheads="1"/>
          </p:cNvSpPr>
          <p:nvPr/>
        </p:nvSpPr>
        <p:spPr bwMode="auto">
          <a:xfrm>
            <a:off x="3663950" y="5040313"/>
            <a:ext cx="2322513" cy="628650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339966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传送完？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5736" name="Line 24"/>
          <p:cNvSpPr>
            <a:spLocks noChangeShapeType="1"/>
          </p:cNvSpPr>
          <p:nvPr/>
        </p:nvSpPr>
        <p:spPr bwMode="auto">
          <a:xfrm flipH="1">
            <a:off x="2681288" y="5357813"/>
            <a:ext cx="1039812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38" name="Line 26"/>
          <p:cNvSpPr>
            <a:spLocks noChangeShapeType="1"/>
          </p:cNvSpPr>
          <p:nvPr/>
        </p:nvSpPr>
        <p:spPr bwMode="auto">
          <a:xfrm>
            <a:off x="4841875" y="5688013"/>
            <a:ext cx="0" cy="3889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0" name="Line 28"/>
          <p:cNvSpPr>
            <a:spLocks noChangeShapeType="1"/>
          </p:cNvSpPr>
          <p:nvPr/>
        </p:nvSpPr>
        <p:spPr bwMode="auto">
          <a:xfrm flipV="1">
            <a:off x="2684463" y="1949450"/>
            <a:ext cx="0" cy="34067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2" name="Text Box 30"/>
          <p:cNvSpPr txBox="1">
            <a:spLocks noChangeArrowheads="1"/>
          </p:cNvSpPr>
          <p:nvPr/>
        </p:nvSpPr>
        <p:spPr bwMode="auto">
          <a:xfrm>
            <a:off x="4913313" y="568801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3346450" y="5059363"/>
            <a:ext cx="2873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115746" name="Line 34"/>
          <p:cNvSpPr>
            <a:spLocks noChangeShapeType="1"/>
          </p:cNvSpPr>
          <p:nvPr/>
        </p:nvSpPr>
        <p:spPr bwMode="auto">
          <a:xfrm>
            <a:off x="2670175" y="1949450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47" name="Line 35"/>
          <p:cNvSpPr>
            <a:spLocks noChangeShapeType="1"/>
          </p:cNvSpPr>
          <p:nvPr/>
        </p:nvSpPr>
        <p:spPr bwMode="auto">
          <a:xfrm>
            <a:off x="4830763" y="1943100"/>
            <a:ext cx="0" cy="4095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50" name="AutoShape 38"/>
          <p:cNvSpPr>
            <a:spLocks noChangeArrowheads="1"/>
          </p:cNvSpPr>
          <p:nvPr/>
        </p:nvSpPr>
        <p:spPr bwMode="auto">
          <a:xfrm>
            <a:off x="6804025" y="3605213"/>
            <a:ext cx="2160588" cy="1552575"/>
          </a:xfrm>
          <a:prstGeom prst="cloudCallout">
            <a:avLst>
              <a:gd name="adj1" fmla="val -94894"/>
              <a:gd name="adj2" fmla="val -6134"/>
            </a:avLst>
          </a:prstGeom>
          <a:solidFill>
            <a:srgbClr val="FFFF00"/>
          </a:solidFill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每满足一次条件只能进行一次数据传送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4116388" y="1108075"/>
            <a:ext cx="1439862" cy="433388"/>
            <a:chOff x="2412" y="496"/>
            <a:chExt cx="907" cy="27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5324" name="AutoShape 39"/>
            <p:cNvSpPr>
              <a:spLocks noChangeArrowheads="1"/>
            </p:cNvSpPr>
            <p:nvPr/>
          </p:nvSpPr>
          <p:spPr bwMode="auto">
            <a:xfrm>
              <a:off x="2412" y="496"/>
              <a:ext cx="907" cy="273"/>
            </a:xfrm>
            <a:prstGeom prst="flowChartAlternateProcess">
              <a:avLst/>
            </a:prstGeom>
            <a:grpFill/>
            <a:ln w="25400" cap="sq">
              <a:solidFill>
                <a:srgbClr val="339966"/>
              </a:solidFill>
              <a:miter lim="800000"/>
              <a:headEnd type="none" w="sm" len="sm"/>
              <a:tailEnd type="none" w="lg" len="lg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5325" name="Text Box 40"/>
            <p:cNvSpPr txBox="1">
              <a:spLocks noChangeArrowheads="1"/>
            </p:cNvSpPr>
            <p:nvPr/>
          </p:nvSpPr>
          <p:spPr bwMode="auto">
            <a:xfrm>
              <a:off x="2654" y="506"/>
              <a:ext cx="544" cy="23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1"/>
                  </a:solidFill>
                  <a:ea typeface="宋体" panose="02010600030101010101" pitchFamily="2" charset="-122"/>
                </a:rPr>
                <a:t>开 始</a:t>
              </a:r>
            </a:p>
          </p:txBody>
        </p:sp>
      </p:grpSp>
      <p:sp>
        <p:nvSpPr>
          <p:cNvPr id="115754" name="Text Box 42"/>
          <p:cNvSpPr txBox="1">
            <a:spLocks noChangeArrowheads="1"/>
          </p:cNvSpPr>
          <p:nvPr/>
        </p:nvSpPr>
        <p:spPr bwMode="auto">
          <a:xfrm>
            <a:off x="1935163" y="127000"/>
            <a:ext cx="5761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单个外设的查询工作方式流程图</a:t>
            </a:r>
          </a:p>
        </p:txBody>
      </p:sp>
      <p:sp>
        <p:nvSpPr>
          <p:cNvPr id="55322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018AE2D-1D87-4934-AFC0-AC1CE61AD7D1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41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3" name="圆角矩形 2"/>
          <p:cNvSpPr>
            <a:spLocks noChangeArrowheads="1"/>
          </p:cNvSpPr>
          <p:nvPr/>
        </p:nvSpPr>
        <p:spPr bwMode="auto">
          <a:xfrm>
            <a:off x="4178300" y="6070600"/>
            <a:ext cx="1330325" cy="447675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结  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5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5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1" dur="1000"/>
                                        <p:tgtEl>
                                          <p:spTgt spid="115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1000"/>
                                        <p:tgtEl>
                                          <p:spTgt spid="11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1000"/>
                                        <p:tgtEl>
                                          <p:spTgt spid="115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3" dur="500"/>
                                        <p:tgtEl>
                                          <p:spTgt spid="115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5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15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5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15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86" dur="500"/>
                                        <p:tgtEl>
                                          <p:spTgt spid="11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15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9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1000"/>
                                        <p:tgtEl>
                                          <p:spTgt spid="115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9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5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157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6" presetClass="emph" presetSubtype="0" repeatCount="3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1157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1157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8" grpId="0" animBg="1"/>
      <p:bldP spid="115719" grpId="0" animBg="1"/>
      <p:bldP spid="115733" grpId="0"/>
      <p:bldP spid="115735" grpId="0" animBg="1"/>
      <p:bldP spid="115742" grpId="0"/>
      <p:bldP spid="115745" grpId="0"/>
      <p:bldP spid="115750" grpId="0" animBg="1"/>
      <p:bldP spid="115750" grpId="1" animBg="1"/>
      <p:bldP spid="115754" grpId="0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Line 2"/>
          <p:cNvSpPr>
            <a:spLocks noChangeShapeType="1"/>
          </p:cNvSpPr>
          <p:nvPr/>
        </p:nvSpPr>
        <p:spPr bwMode="auto">
          <a:xfrm>
            <a:off x="4543425" y="566738"/>
            <a:ext cx="0" cy="55721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7" name="AutoShape 3"/>
          <p:cNvSpPr>
            <a:spLocks noChangeArrowheads="1"/>
          </p:cNvSpPr>
          <p:nvPr/>
        </p:nvSpPr>
        <p:spPr bwMode="auto">
          <a:xfrm>
            <a:off x="3468688" y="1119188"/>
            <a:ext cx="2151062" cy="625475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超时</a:t>
            </a: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57348" name="AutoShape 4"/>
          <p:cNvSpPr>
            <a:spLocks noChangeArrowheads="1"/>
          </p:cNvSpPr>
          <p:nvPr/>
        </p:nvSpPr>
        <p:spPr bwMode="auto">
          <a:xfrm>
            <a:off x="3468688" y="3197225"/>
            <a:ext cx="2151062" cy="62865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READY?</a:t>
            </a:r>
            <a:endParaRPr lang="en-US" altLang="zh-CN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AutoShape 5"/>
          <p:cNvSpPr>
            <a:spLocks noChangeArrowheads="1"/>
          </p:cNvSpPr>
          <p:nvPr/>
        </p:nvSpPr>
        <p:spPr bwMode="auto">
          <a:xfrm>
            <a:off x="3468688" y="4138613"/>
            <a:ext cx="2151062" cy="628650"/>
          </a:xfrm>
          <a:prstGeom prst="flowChartPredefined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与外设进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行数据交换</a:t>
            </a: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 flipH="1">
            <a:off x="4529138" y="1758950"/>
            <a:ext cx="0" cy="6254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1" name="Line 7"/>
          <p:cNvSpPr>
            <a:spLocks noChangeShapeType="1"/>
          </p:cNvSpPr>
          <p:nvPr/>
        </p:nvSpPr>
        <p:spPr bwMode="auto">
          <a:xfrm>
            <a:off x="4543425" y="3825875"/>
            <a:ext cx="0" cy="3127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2" name="Line 8"/>
          <p:cNvSpPr>
            <a:spLocks noChangeShapeType="1"/>
          </p:cNvSpPr>
          <p:nvPr/>
        </p:nvSpPr>
        <p:spPr bwMode="auto">
          <a:xfrm flipH="1">
            <a:off x="2393950" y="3511550"/>
            <a:ext cx="1074738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 flipV="1">
            <a:off x="2382838" y="788988"/>
            <a:ext cx="9525" cy="3432175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2393950" y="790575"/>
            <a:ext cx="2149475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4543425" y="4767263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6" name="AutoShape 12"/>
          <p:cNvSpPr>
            <a:spLocks noChangeArrowheads="1"/>
          </p:cNvSpPr>
          <p:nvPr/>
        </p:nvSpPr>
        <p:spPr bwMode="auto">
          <a:xfrm>
            <a:off x="6692900" y="2212975"/>
            <a:ext cx="1612900" cy="4699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超时错</a:t>
            </a:r>
          </a:p>
        </p:txBody>
      </p:sp>
      <p:sp>
        <p:nvSpPr>
          <p:cNvPr id="57357" name="Line 13"/>
          <p:cNvSpPr>
            <a:spLocks noChangeShapeType="1"/>
          </p:cNvSpPr>
          <p:nvPr/>
        </p:nvSpPr>
        <p:spPr bwMode="auto">
          <a:xfrm>
            <a:off x="5619750" y="1430338"/>
            <a:ext cx="1879600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7499350" y="1427163"/>
            <a:ext cx="0" cy="785812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59" name="AutoShape 15"/>
          <p:cNvSpPr>
            <a:spLocks noChangeArrowheads="1"/>
          </p:cNvSpPr>
          <p:nvPr/>
        </p:nvSpPr>
        <p:spPr bwMode="auto">
          <a:xfrm>
            <a:off x="3051175" y="2413000"/>
            <a:ext cx="2954338" cy="471488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读入并测试外设状态</a:t>
            </a:r>
          </a:p>
        </p:txBody>
      </p:sp>
      <p:sp>
        <p:nvSpPr>
          <p:cNvPr id="57360" name="Line 16"/>
          <p:cNvSpPr>
            <a:spLocks noChangeShapeType="1"/>
          </p:cNvSpPr>
          <p:nvPr/>
        </p:nvSpPr>
        <p:spPr bwMode="auto">
          <a:xfrm>
            <a:off x="4543425" y="2884488"/>
            <a:ext cx="0" cy="312737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6354763" y="1135063"/>
            <a:ext cx="287337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4625975" y="2098675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625975" y="380365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57364" name="Text Box 20"/>
          <p:cNvSpPr txBox="1">
            <a:spLocks noChangeArrowheads="1"/>
          </p:cNvSpPr>
          <p:nvPr/>
        </p:nvSpPr>
        <p:spPr bwMode="auto">
          <a:xfrm>
            <a:off x="3041650" y="319405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65" name="AutoShape 21"/>
          <p:cNvSpPr>
            <a:spLocks noChangeArrowheads="1"/>
          </p:cNvSpPr>
          <p:nvPr/>
        </p:nvSpPr>
        <p:spPr bwMode="auto">
          <a:xfrm>
            <a:off x="3376613" y="5080000"/>
            <a:ext cx="2322512" cy="628650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10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传送完？</a:t>
            </a:r>
            <a:endParaRPr lang="zh-CN" altLang="en-US" sz="20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H="1">
            <a:off x="2393950" y="5397500"/>
            <a:ext cx="1039813" cy="0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7" name="AutoShape 23"/>
          <p:cNvSpPr>
            <a:spLocks noChangeArrowheads="1"/>
          </p:cNvSpPr>
          <p:nvPr/>
        </p:nvSpPr>
        <p:spPr bwMode="auto">
          <a:xfrm>
            <a:off x="6005513" y="361950"/>
            <a:ext cx="1873250" cy="503238"/>
          </a:xfrm>
          <a:prstGeom prst="wedgeRoundRectCallout">
            <a:avLst>
              <a:gd name="adj1" fmla="val -91019"/>
              <a:gd name="adj2" fmla="val 135491"/>
              <a:gd name="adj3" fmla="val 16667"/>
            </a:avLst>
          </a:prstGeom>
          <a:solidFill>
            <a:srgbClr val="993300"/>
          </a:solidFill>
          <a:ln w="9525">
            <a:solidFill>
              <a:srgbClr val="9933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防止死循环</a:t>
            </a:r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4554538" y="5727700"/>
            <a:ext cx="0" cy="3889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69" name="AutoShape 25"/>
          <p:cNvSpPr>
            <a:spLocks noChangeArrowheads="1"/>
          </p:cNvSpPr>
          <p:nvPr/>
        </p:nvSpPr>
        <p:spPr bwMode="auto">
          <a:xfrm>
            <a:off x="1630363" y="4214813"/>
            <a:ext cx="1511300" cy="47148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tIns="8280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复位计时器</a:t>
            </a:r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 flipV="1">
            <a:off x="2393950" y="4676775"/>
            <a:ext cx="0" cy="719138"/>
          </a:xfrm>
          <a:prstGeom prst="line">
            <a:avLst/>
          </a:prstGeom>
          <a:noFill/>
          <a:ln w="222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3041650" y="508000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4625975" y="5727700"/>
            <a:ext cx="2873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2" name="流程图: 终止 1"/>
          <p:cNvSpPr/>
          <p:nvPr/>
        </p:nvSpPr>
        <p:spPr bwMode="auto">
          <a:xfrm>
            <a:off x="4067944" y="6093296"/>
            <a:ext cx="1008112" cy="432048"/>
          </a:xfrm>
          <a:prstGeom prst="flowChartTerminator">
            <a:avLst/>
          </a:prstGeom>
          <a:solidFill>
            <a:schemeClr val="bg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结束</a:t>
            </a:r>
          </a:p>
        </p:txBody>
      </p:sp>
      <p:sp>
        <p:nvSpPr>
          <p:cNvPr id="35" name="流程图: 终止 34"/>
          <p:cNvSpPr/>
          <p:nvPr/>
        </p:nvSpPr>
        <p:spPr bwMode="auto">
          <a:xfrm>
            <a:off x="4060007" y="115640"/>
            <a:ext cx="1008112" cy="432048"/>
          </a:xfrm>
          <a:prstGeom prst="flowChartTerminator">
            <a:avLst/>
          </a:prstGeom>
          <a:solidFill>
            <a:schemeClr val="bg1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lg" len="lg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开始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6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0869B27-9742-4556-8324-EF9C3945223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14313"/>
            <a:ext cx="8064500" cy="1127125"/>
          </a:xfrm>
        </p:spPr>
        <p:txBody>
          <a:bodyPr/>
          <a:lstStyle/>
          <a:p>
            <a:pPr eaLnBrk="1" hangingPunct="1"/>
            <a:r>
              <a:rPr lang="zh-CN" altLang="en-US"/>
              <a:t>查询工作方式的例子</a:t>
            </a:r>
            <a:r>
              <a:rPr lang="en-US" altLang="zh-CN"/>
              <a:t>—</a:t>
            </a:r>
            <a:r>
              <a:rPr lang="zh-CN" altLang="en-US"/>
              <a:t>数据输出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051050"/>
            <a:ext cx="8062913" cy="4114800"/>
          </a:xfrm>
        </p:spPr>
        <p:txBody>
          <a:bodyPr/>
          <a:lstStyle/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外设状态端口地址为0</a:t>
            </a:r>
            <a:r>
              <a:rPr lang="en-US" altLang="zh-CN" dirty="0">
                <a:latin typeface="Times New Roman" panose="02020603050405020304" pitchFamily="18" charset="0"/>
              </a:rPr>
              <a:t>3FBH</a:t>
            </a:r>
            <a:r>
              <a:rPr lang="zh-CN" altLang="en-US" dirty="0">
                <a:latin typeface="Times New Roman" panose="02020603050405020304" pitchFamily="18" charset="0"/>
              </a:rPr>
              <a:t>，第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位</a:t>
            </a:r>
            <a:r>
              <a:rPr lang="en-US" altLang="zh-CN" dirty="0">
                <a:latin typeface="Times New Roman" panose="02020603050405020304" pitchFamily="18" charset="0"/>
              </a:rPr>
              <a:t>(bit5)</a:t>
            </a:r>
            <a:r>
              <a:rPr lang="zh-CN" altLang="en-US" dirty="0">
                <a:latin typeface="Times New Roman" panose="02020603050405020304" pitchFamily="18" charset="0"/>
              </a:rPr>
              <a:t>为状态标志（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忙，</a:t>
            </a:r>
            <a:r>
              <a:rPr lang="en-US" altLang="zh-CN" dirty="0">
                <a:latin typeface="Times New Roman" panose="02020603050405020304" pitchFamily="18" charset="0"/>
              </a:rPr>
              <a:t>=0</a:t>
            </a:r>
            <a:r>
              <a:rPr lang="zh-CN" altLang="en-US" dirty="0">
                <a:latin typeface="Times New Roman" panose="02020603050405020304" pitchFamily="18" charset="0"/>
              </a:rPr>
              <a:t>准备好）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外设数据端口地址为0</a:t>
            </a:r>
            <a:r>
              <a:rPr lang="en-US" altLang="zh-CN" dirty="0">
                <a:latin typeface="Times New Roman" panose="02020603050405020304" pitchFamily="18" charset="0"/>
              </a:rPr>
              <a:t>3F8H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写入数据会使状态标志置</a:t>
            </a:r>
            <a:r>
              <a:rPr lang="en-US" altLang="zh-CN" dirty="0">
                <a:latin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</a:rPr>
              <a:t>；外设把数据读走后又把它置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5000"/>
              </a:lnSpc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</a:rPr>
              <a:t>试画出其电路图，并将内存</a:t>
            </a:r>
            <a:r>
              <a:rPr lang="en-US" altLang="zh-CN" dirty="0">
                <a:latin typeface="Times New Roman" panose="02020603050405020304" pitchFamily="18" charset="0"/>
              </a:rPr>
              <a:t>BUF</a:t>
            </a:r>
            <a:r>
              <a:rPr lang="zh-CN" altLang="en-US" dirty="0">
                <a:latin typeface="Times New Roman" panose="02020603050405020304" pitchFamily="18" charset="0"/>
              </a:rPr>
              <a:t>中的100个字节数据输出。</a:t>
            </a:r>
            <a:r>
              <a:rPr lang="en-US" altLang="zh-CN" dirty="0">
                <a:latin typeface="Times New Roman" panose="02020603050405020304" pitchFamily="18" charset="0"/>
              </a:rPr>
              <a:t>		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2"/>
          <p:cNvGrpSpPr>
            <a:grpSpLocks/>
          </p:cNvGrpSpPr>
          <p:nvPr/>
        </p:nvGrpSpPr>
        <p:grpSpPr bwMode="auto">
          <a:xfrm>
            <a:off x="4572000" y="3879850"/>
            <a:ext cx="1008063" cy="1728788"/>
            <a:chOff x="2880" y="2296"/>
            <a:chExt cx="635" cy="1089"/>
          </a:xfrm>
        </p:grpSpPr>
        <p:sp>
          <p:nvSpPr>
            <p:cNvPr id="59484" name="Rectangle 4"/>
            <p:cNvSpPr>
              <a:spLocks noChangeArrowheads="1"/>
            </p:cNvSpPr>
            <p:nvPr/>
          </p:nvSpPr>
          <p:spPr bwMode="auto">
            <a:xfrm>
              <a:off x="2880" y="2296"/>
              <a:ext cx="635" cy="1089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FFFF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59485" name="Group 33"/>
            <p:cNvGrpSpPr>
              <a:grpSpLocks/>
            </p:cNvGrpSpPr>
            <p:nvPr/>
          </p:nvGrpSpPr>
          <p:grpSpPr bwMode="auto">
            <a:xfrm>
              <a:off x="2976" y="2353"/>
              <a:ext cx="287" cy="240"/>
              <a:chOff x="3288" y="1848"/>
              <a:chExt cx="288" cy="250"/>
            </a:xfrm>
          </p:grpSpPr>
          <p:sp>
            <p:nvSpPr>
              <p:cNvPr id="59488" name="AutoShape 34"/>
              <p:cNvSpPr>
                <a:spLocks noChangeArrowheads="1"/>
              </p:cNvSpPr>
              <p:nvPr/>
            </p:nvSpPr>
            <p:spPr bwMode="auto">
              <a:xfrm>
                <a:off x="3288" y="1848"/>
                <a:ext cx="288" cy="250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59489" name="Oval 35"/>
              <p:cNvSpPr>
                <a:spLocks noChangeArrowheads="1"/>
              </p:cNvSpPr>
              <p:nvPr/>
            </p:nvSpPr>
            <p:spPr bwMode="auto">
              <a:xfrm rot="5400000">
                <a:off x="3310" y="1943"/>
                <a:ext cx="45" cy="45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 b="1">
                    <a:solidFill>
                      <a:schemeClr val="tx2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楷体_GB2312" pitchFamily="1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000" b="1">
                    <a:solidFill>
                      <a:schemeClr val="hlink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 typeface="Arial" panose="020B0604020202020204" pitchFamily="34" charset="0"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59486" name="Text Box 46"/>
            <p:cNvSpPr txBox="1">
              <a:spLocks noChangeArrowheads="1"/>
            </p:cNvSpPr>
            <p:nvPr/>
          </p:nvSpPr>
          <p:spPr bwMode="auto">
            <a:xfrm>
              <a:off x="2939" y="3113"/>
              <a:ext cx="519" cy="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6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状态端口</a:t>
              </a:r>
            </a:p>
          </p:txBody>
        </p:sp>
        <p:sp>
          <p:nvSpPr>
            <p:cNvPr id="59487" name="Line 98"/>
            <p:cNvSpPr>
              <a:spLocks noChangeShapeType="1"/>
            </p:cNvSpPr>
            <p:nvPr/>
          </p:nvSpPr>
          <p:spPr bwMode="auto">
            <a:xfrm>
              <a:off x="3127" y="2594"/>
              <a:ext cx="0" cy="224"/>
            </a:xfrm>
            <a:prstGeom prst="line">
              <a:avLst/>
            </a:prstGeom>
            <a:noFill/>
            <a:ln w="9525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4962525" y="1952625"/>
            <a:ext cx="28733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D5</a:t>
            </a:r>
          </a:p>
        </p:txBody>
      </p:sp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785813" y="1647825"/>
            <a:ext cx="631825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D7-D0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4" name="Text Box 8"/>
          <p:cNvSpPr txBox="1">
            <a:spLocks noChangeArrowheads="1"/>
          </p:cNvSpPr>
          <p:nvPr/>
        </p:nvSpPr>
        <p:spPr bwMode="auto">
          <a:xfrm>
            <a:off x="779463" y="3071813"/>
            <a:ext cx="2381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A9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A3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649413" y="3736975"/>
            <a:ext cx="327025" cy="647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14400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16746" name="Rectangle 10"/>
          <p:cNvSpPr>
            <a:spLocks noChangeArrowheads="1"/>
          </p:cNvSpPr>
          <p:nvPr/>
        </p:nvSpPr>
        <p:spPr bwMode="auto">
          <a:xfrm>
            <a:off x="1649413" y="2965450"/>
            <a:ext cx="330200" cy="72072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tIns="19080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6747" name="Line 11"/>
          <p:cNvSpPr>
            <a:spLocks noChangeShapeType="1"/>
          </p:cNvSpPr>
          <p:nvPr/>
        </p:nvSpPr>
        <p:spPr bwMode="auto">
          <a:xfrm>
            <a:off x="1136650" y="3324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8" name="Line 12"/>
          <p:cNvSpPr>
            <a:spLocks noChangeShapeType="1"/>
          </p:cNvSpPr>
          <p:nvPr/>
        </p:nvSpPr>
        <p:spPr bwMode="auto">
          <a:xfrm>
            <a:off x="1136650" y="31257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49" name="Line 13"/>
          <p:cNvSpPr>
            <a:spLocks noChangeShapeType="1"/>
          </p:cNvSpPr>
          <p:nvPr/>
        </p:nvSpPr>
        <p:spPr bwMode="auto">
          <a:xfrm>
            <a:off x="1136650" y="342265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0" name="Line 14"/>
          <p:cNvSpPr>
            <a:spLocks noChangeShapeType="1"/>
          </p:cNvSpPr>
          <p:nvPr/>
        </p:nvSpPr>
        <p:spPr bwMode="auto">
          <a:xfrm>
            <a:off x="1136650" y="322421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1" name="Line 15"/>
          <p:cNvSpPr>
            <a:spLocks noChangeShapeType="1"/>
          </p:cNvSpPr>
          <p:nvPr/>
        </p:nvSpPr>
        <p:spPr bwMode="auto">
          <a:xfrm>
            <a:off x="1136650" y="35226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2" name="Line 16"/>
          <p:cNvSpPr>
            <a:spLocks noChangeShapeType="1"/>
          </p:cNvSpPr>
          <p:nvPr/>
        </p:nvSpPr>
        <p:spPr bwMode="auto">
          <a:xfrm>
            <a:off x="1136650" y="36210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3" name="Line 17"/>
          <p:cNvSpPr>
            <a:spLocks noChangeShapeType="1"/>
          </p:cNvSpPr>
          <p:nvPr/>
        </p:nvSpPr>
        <p:spPr bwMode="auto">
          <a:xfrm>
            <a:off x="1136650" y="30273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4" name="Text Box 18"/>
          <p:cNvSpPr txBox="1">
            <a:spLocks noChangeArrowheads="1"/>
          </p:cNvSpPr>
          <p:nvPr/>
        </p:nvSpPr>
        <p:spPr bwMode="auto">
          <a:xfrm>
            <a:off x="684213" y="3783013"/>
            <a:ext cx="314325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A15</a:t>
            </a: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endParaRPr lang="zh-CN" altLang="en-US" sz="12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A10</a:t>
            </a: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3810000" y="2871788"/>
            <a:ext cx="457200" cy="8905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16756" name="Line 20"/>
          <p:cNvSpPr>
            <a:spLocks noChangeShapeType="1"/>
          </p:cNvSpPr>
          <p:nvPr/>
        </p:nvSpPr>
        <p:spPr bwMode="auto">
          <a:xfrm>
            <a:off x="1984375" y="3305175"/>
            <a:ext cx="3016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59" name="Line 23"/>
          <p:cNvSpPr>
            <a:spLocks noChangeShapeType="1"/>
          </p:cNvSpPr>
          <p:nvPr/>
        </p:nvSpPr>
        <p:spPr bwMode="auto">
          <a:xfrm flipV="1">
            <a:off x="4276725" y="3305175"/>
            <a:ext cx="1439863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61" name="Text Box 25"/>
          <p:cNvSpPr txBox="1">
            <a:spLocks noChangeArrowheads="1"/>
          </p:cNvSpPr>
          <p:nvPr/>
        </p:nvSpPr>
        <p:spPr bwMode="auto">
          <a:xfrm>
            <a:off x="3090863" y="3598863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116766" name="AutoShape 30"/>
          <p:cNvSpPr>
            <a:spLocks noChangeArrowheads="1"/>
          </p:cNvSpPr>
          <p:nvPr/>
        </p:nvSpPr>
        <p:spPr bwMode="auto">
          <a:xfrm>
            <a:off x="1433513" y="1647825"/>
            <a:ext cx="4283075" cy="233363"/>
          </a:xfrm>
          <a:prstGeom prst="leftRightArrow">
            <a:avLst>
              <a:gd name="adj1" fmla="val 57824"/>
              <a:gd name="adj2" fmla="val 92448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67" name="Line 31"/>
          <p:cNvSpPr>
            <a:spLocks noChangeShapeType="1"/>
          </p:cNvSpPr>
          <p:nvPr/>
        </p:nvSpPr>
        <p:spPr bwMode="auto">
          <a:xfrm flipH="1">
            <a:off x="4241800" y="5105400"/>
            <a:ext cx="21590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2" name="Line 36"/>
          <p:cNvSpPr>
            <a:spLocks noChangeShapeType="1"/>
          </p:cNvSpPr>
          <p:nvPr/>
        </p:nvSpPr>
        <p:spPr bwMode="auto">
          <a:xfrm>
            <a:off x="6521450" y="18605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3" name="Line 37"/>
          <p:cNvSpPr>
            <a:spLocks noChangeShapeType="1"/>
          </p:cNvSpPr>
          <p:nvPr/>
        </p:nvSpPr>
        <p:spPr bwMode="auto">
          <a:xfrm>
            <a:off x="6521450" y="2058988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4" name="Line 38"/>
          <p:cNvSpPr>
            <a:spLocks noChangeShapeType="1"/>
          </p:cNvSpPr>
          <p:nvPr/>
        </p:nvSpPr>
        <p:spPr bwMode="auto">
          <a:xfrm>
            <a:off x="6521450" y="225742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5" name="Line 39"/>
          <p:cNvSpPr>
            <a:spLocks noChangeShapeType="1"/>
          </p:cNvSpPr>
          <p:nvPr/>
        </p:nvSpPr>
        <p:spPr bwMode="auto">
          <a:xfrm>
            <a:off x="6521450" y="2455863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6" name="Line 40"/>
          <p:cNvSpPr>
            <a:spLocks noChangeShapeType="1"/>
          </p:cNvSpPr>
          <p:nvPr/>
        </p:nvSpPr>
        <p:spPr bwMode="auto">
          <a:xfrm>
            <a:off x="6521450" y="2652713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7" name="Line 41"/>
          <p:cNvSpPr>
            <a:spLocks noChangeShapeType="1"/>
          </p:cNvSpPr>
          <p:nvPr/>
        </p:nvSpPr>
        <p:spPr bwMode="auto">
          <a:xfrm>
            <a:off x="6521450" y="2851150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8" name="Line 42"/>
          <p:cNvSpPr>
            <a:spLocks noChangeShapeType="1"/>
          </p:cNvSpPr>
          <p:nvPr/>
        </p:nvSpPr>
        <p:spPr bwMode="auto">
          <a:xfrm>
            <a:off x="6521450" y="3049588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79" name="Line 43"/>
          <p:cNvSpPr>
            <a:spLocks noChangeShapeType="1"/>
          </p:cNvSpPr>
          <p:nvPr/>
        </p:nvSpPr>
        <p:spPr bwMode="auto">
          <a:xfrm>
            <a:off x="6521450" y="3248025"/>
            <a:ext cx="90011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3" name="AutoShape 47"/>
          <p:cNvSpPr>
            <a:spLocks/>
          </p:cNvSpPr>
          <p:nvPr/>
        </p:nvSpPr>
        <p:spPr bwMode="auto">
          <a:xfrm>
            <a:off x="1030288" y="3038475"/>
            <a:ext cx="71437" cy="576263"/>
          </a:xfrm>
          <a:prstGeom prst="leftBrace">
            <a:avLst>
              <a:gd name="adj1" fmla="val 67185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84" name="Line 48"/>
          <p:cNvSpPr>
            <a:spLocks noChangeShapeType="1"/>
          </p:cNvSpPr>
          <p:nvPr/>
        </p:nvSpPr>
        <p:spPr bwMode="auto">
          <a:xfrm>
            <a:off x="1136650" y="4114800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5" name="Line 49"/>
          <p:cNvSpPr>
            <a:spLocks noChangeShapeType="1"/>
          </p:cNvSpPr>
          <p:nvPr/>
        </p:nvSpPr>
        <p:spPr bwMode="auto">
          <a:xfrm>
            <a:off x="1136650" y="3916363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6" name="Line 50"/>
          <p:cNvSpPr>
            <a:spLocks noChangeShapeType="1"/>
          </p:cNvSpPr>
          <p:nvPr/>
        </p:nvSpPr>
        <p:spPr bwMode="auto">
          <a:xfrm>
            <a:off x="1136650" y="4213225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7" name="Line 51"/>
          <p:cNvSpPr>
            <a:spLocks noChangeShapeType="1"/>
          </p:cNvSpPr>
          <p:nvPr/>
        </p:nvSpPr>
        <p:spPr bwMode="auto">
          <a:xfrm>
            <a:off x="1136650" y="401478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8" name="Line 52"/>
          <p:cNvSpPr>
            <a:spLocks noChangeShapeType="1"/>
          </p:cNvSpPr>
          <p:nvPr/>
        </p:nvSpPr>
        <p:spPr bwMode="auto">
          <a:xfrm>
            <a:off x="1136650" y="431323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89" name="Line 53"/>
          <p:cNvSpPr>
            <a:spLocks noChangeShapeType="1"/>
          </p:cNvSpPr>
          <p:nvPr/>
        </p:nvSpPr>
        <p:spPr bwMode="auto">
          <a:xfrm>
            <a:off x="1136650" y="3817938"/>
            <a:ext cx="503238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1" name="AutoShape 55"/>
          <p:cNvSpPr>
            <a:spLocks/>
          </p:cNvSpPr>
          <p:nvPr/>
        </p:nvSpPr>
        <p:spPr bwMode="auto">
          <a:xfrm>
            <a:off x="1031875" y="3783013"/>
            <a:ext cx="71438" cy="530225"/>
          </a:xfrm>
          <a:prstGeom prst="leftBrace">
            <a:avLst>
              <a:gd name="adj1" fmla="val 61817"/>
              <a:gd name="adj2" fmla="val 50000"/>
            </a:avLst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16794" name="Line 58"/>
          <p:cNvSpPr>
            <a:spLocks noChangeShapeType="1"/>
          </p:cNvSpPr>
          <p:nvPr/>
        </p:nvSpPr>
        <p:spPr bwMode="auto">
          <a:xfrm>
            <a:off x="2154238" y="3833813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5" name="Line 59"/>
          <p:cNvSpPr>
            <a:spLocks noChangeShapeType="1"/>
          </p:cNvSpPr>
          <p:nvPr/>
        </p:nvSpPr>
        <p:spPr bwMode="auto">
          <a:xfrm>
            <a:off x="2154238" y="4168775"/>
            <a:ext cx="1444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6" name="Line 60"/>
          <p:cNvSpPr>
            <a:spLocks noChangeShapeType="1"/>
          </p:cNvSpPr>
          <p:nvPr/>
        </p:nvSpPr>
        <p:spPr bwMode="auto">
          <a:xfrm>
            <a:off x="2154238" y="3833813"/>
            <a:ext cx="0" cy="32385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7" name="Line 61"/>
          <p:cNvSpPr>
            <a:spLocks noChangeShapeType="1"/>
          </p:cNvSpPr>
          <p:nvPr/>
        </p:nvSpPr>
        <p:spPr bwMode="auto">
          <a:xfrm flipH="1">
            <a:off x="1976438" y="4024313"/>
            <a:ext cx="17938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8" name="Line 62"/>
          <p:cNvSpPr>
            <a:spLocks noChangeShapeType="1"/>
          </p:cNvSpPr>
          <p:nvPr/>
        </p:nvSpPr>
        <p:spPr bwMode="auto">
          <a:xfrm>
            <a:off x="1146175" y="4672013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799" name="Line 63"/>
          <p:cNvSpPr>
            <a:spLocks noChangeShapeType="1"/>
          </p:cNvSpPr>
          <p:nvPr/>
        </p:nvSpPr>
        <p:spPr bwMode="auto">
          <a:xfrm>
            <a:off x="1146175" y="4927600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0" name="Line 64"/>
          <p:cNvSpPr>
            <a:spLocks noChangeShapeType="1"/>
          </p:cNvSpPr>
          <p:nvPr/>
        </p:nvSpPr>
        <p:spPr bwMode="auto">
          <a:xfrm>
            <a:off x="1146175" y="5176838"/>
            <a:ext cx="11525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1" name="Text Box 65"/>
          <p:cNvSpPr txBox="1">
            <a:spLocks noChangeArrowheads="1"/>
          </p:cNvSpPr>
          <p:nvPr/>
        </p:nvSpPr>
        <p:spPr bwMode="auto">
          <a:xfrm>
            <a:off x="765175" y="4576763"/>
            <a:ext cx="3095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A2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A1</a:t>
            </a:r>
          </a:p>
          <a:p>
            <a:pPr algn="ctr" eaLnBrk="1" hangingPunct="1">
              <a:lnSpc>
                <a:spcPct val="120000"/>
              </a:lnSpc>
              <a:spcBef>
                <a:spcPct val="2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A0</a:t>
            </a:r>
          </a:p>
        </p:txBody>
      </p:sp>
      <p:grpSp>
        <p:nvGrpSpPr>
          <p:cNvPr id="4" name="Group 130"/>
          <p:cNvGrpSpPr>
            <a:grpSpLocks/>
          </p:cNvGrpSpPr>
          <p:nvPr/>
        </p:nvGrpSpPr>
        <p:grpSpPr bwMode="auto">
          <a:xfrm>
            <a:off x="2263775" y="2897188"/>
            <a:ext cx="936625" cy="2424112"/>
            <a:chOff x="1426" y="1825"/>
            <a:chExt cx="590" cy="1527"/>
          </a:xfrm>
        </p:grpSpPr>
        <p:sp>
          <p:nvSpPr>
            <p:cNvPr id="59480" name="Rectangle 54"/>
            <p:cNvSpPr>
              <a:spLocks noChangeArrowheads="1"/>
            </p:cNvSpPr>
            <p:nvPr/>
          </p:nvSpPr>
          <p:spPr bwMode="auto">
            <a:xfrm>
              <a:off x="1448" y="1991"/>
              <a:ext cx="499" cy="13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36000" tIns="0" rIns="0" bIns="0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sz="12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G</a:t>
              </a:r>
              <a:r>
                <a:rPr lang="en-US" altLang="zh-CN" sz="12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  <a:p>
              <a:pPr eaLnBrk="1" hangingPunct="1">
                <a:lnSpc>
                  <a:spcPct val="9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800" b="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9481" name="Line 56"/>
            <p:cNvSpPr>
              <a:spLocks noChangeShapeType="1"/>
            </p:cNvSpPr>
            <p:nvPr/>
          </p:nvSpPr>
          <p:spPr bwMode="auto">
            <a:xfrm>
              <a:off x="1469" y="2346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2" name="Line 57"/>
            <p:cNvSpPr>
              <a:spLocks noChangeShapeType="1"/>
            </p:cNvSpPr>
            <p:nvPr/>
          </p:nvSpPr>
          <p:spPr bwMode="auto">
            <a:xfrm>
              <a:off x="1469" y="252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83" name="Text Box 66"/>
            <p:cNvSpPr txBox="1">
              <a:spLocks noChangeArrowheads="1"/>
            </p:cNvSpPr>
            <p:nvPr/>
          </p:nvSpPr>
          <p:spPr bwMode="auto">
            <a:xfrm>
              <a:off x="1426" y="1825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74LS138</a:t>
              </a:r>
            </a:p>
          </p:txBody>
        </p:sp>
      </p:grpSp>
      <p:sp>
        <p:nvSpPr>
          <p:cNvPr id="116803" name="Line 67"/>
          <p:cNvSpPr>
            <a:spLocks noChangeShapeType="1"/>
          </p:cNvSpPr>
          <p:nvPr/>
        </p:nvSpPr>
        <p:spPr bwMode="auto">
          <a:xfrm>
            <a:off x="1433513" y="2513013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4" name="Line 68"/>
          <p:cNvSpPr>
            <a:spLocks noChangeShapeType="1"/>
          </p:cNvSpPr>
          <p:nvPr/>
        </p:nvSpPr>
        <p:spPr bwMode="auto">
          <a:xfrm>
            <a:off x="3449638" y="3089275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5" name="Line 69"/>
          <p:cNvSpPr>
            <a:spLocks noChangeShapeType="1"/>
          </p:cNvSpPr>
          <p:nvPr/>
        </p:nvSpPr>
        <p:spPr bwMode="auto">
          <a:xfrm>
            <a:off x="3449638" y="2513013"/>
            <a:ext cx="0" cy="576262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06" name="Line 70"/>
          <p:cNvSpPr>
            <a:spLocks noChangeShapeType="1"/>
          </p:cNvSpPr>
          <p:nvPr/>
        </p:nvSpPr>
        <p:spPr bwMode="auto">
          <a:xfrm>
            <a:off x="3090863" y="3521075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32"/>
          <p:cNvGrpSpPr>
            <a:grpSpLocks/>
          </p:cNvGrpSpPr>
          <p:nvPr/>
        </p:nvGrpSpPr>
        <p:grpSpPr bwMode="auto">
          <a:xfrm>
            <a:off x="3233738" y="3295650"/>
            <a:ext cx="288925" cy="244475"/>
            <a:chOff x="2037" y="2076"/>
            <a:chExt cx="182" cy="154"/>
          </a:xfrm>
        </p:grpSpPr>
        <p:sp>
          <p:nvSpPr>
            <p:cNvPr id="59478" name="Text Box 71"/>
            <p:cNvSpPr txBox="1">
              <a:spLocks noChangeArrowheads="1"/>
            </p:cNvSpPr>
            <p:nvPr/>
          </p:nvSpPr>
          <p:spPr bwMode="auto">
            <a:xfrm>
              <a:off x="2037" y="2076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79" name="Line 72"/>
            <p:cNvSpPr>
              <a:spLocks noChangeShapeType="1"/>
            </p:cNvSpPr>
            <p:nvPr/>
          </p:nvSpPr>
          <p:spPr bwMode="auto">
            <a:xfrm>
              <a:off x="2053" y="2082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09" name="Rectangle 73"/>
          <p:cNvSpPr>
            <a:spLocks noChangeArrowheads="1"/>
          </p:cNvSpPr>
          <p:nvPr/>
        </p:nvSpPr>
        <p:spPr bwMode="auto">
          <a:xfrm>
            <a:off x="3810000" y="4672013"/>
            <a:ext cx="457200" cy="89058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lIns="0" r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en-US" altLang="zh-CN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116810" name="Line 74"/>
          <p:cNvSpPr>
            <a:spLocks noChangeShapeType="1"/>
          </p:cNvSpPr>
          <p:nvPr/>
        </p:nvSpPr>
        <p:spPr bwMode="auto">
          <a:xfrm>
            <a:off x="3090863" y="4889500"/>
            <a:ext cx="719137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1" name="Line 75"/>
          <p:cNvSpPr>
            <a:spLocks noChangeShapeType="1"/>
          </p:cNvSpPr>
          <p:nvPr/>
        </p:nvSpPr>
        <p:spPr bwMode="auto">
          <a:xfrm>
            <a:off x="3449638" y="5392738"/>
            <a:ext cx="0" cy="43180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2" name="Line 76"/>
          <p:cNvSpPr>
            <a:spLocks noChangeShapeType="1"/>
          </p:cNvSpPr>
          <p:nvPr/>
        </p:nvSpPr>
        <p:spPr bwMode="auto">
          <a:xfrm>
            <a:off x="3449638" y="5392738"/>
            <a:ext cx="360362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3" name="Line 77"/>
          <p:cNvSpPr>
            <a:spLocks noChangeShapeType="1"/>
          </p:cNvSpPr>
          <p:nvPr/>
        </p:nvSpPr>
        <p:spPr bwMode="auto">
          <a:xfrm>
            <a:off x="1433513" y="5824538"/>
            <a:ext cx="201612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6" name="Line 80"/>
          <p:cNvSpPr>
            <a:spLocks noChangeShapeType="1"/>
          </p:cNvSpPr>
          <p:nvPr/>
        </p:nvSpPr>
        <p:spPr bwMode="auto">
          <a:xfrm>
            <a:off x="4457700" y="4157663"/>
            <a:ext cx="323850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126"/>
          <p:cNvGrpSpPr>
            <a:grpSpLocks/>
          </p:cNvGrpSpPr>
          <p:nvPr/>
        </p:nvGrpSpPr>
        <p:grpSpPr bwMode="auto">
          <a:xfrm>
            <a:off x="5681663" y="1216025"/>
            <a:ext cx="936625" cy="2520950"/>
            <a:chOff x="3579" y="618"/>
            <a:chExt cx="590" cy="1588"/>
          </a:xfrm>
        </p:grpSpPr>
        <p:sp>
          <p:nvSpPr>
            <p:cNvPr id="59473" name="Rectangle 22"/>
            <p:cNvSpPr>
              <a:spLocks noChangeArrowheads="1"/>
            </p:cNvSpPr>
            <p:nvPr/>
          </p:nvSpPr>
          <p:spPr bwMode="auto">
            <a:xfrm>
              <a:off x="3604" y="800"/>
              <a:ext cx="504" cy="140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74" name="Text Box 24"/>
            <p:cNvSpPr txBox="1">
              <a:spLocks noChangeArrowheads="1"/>
            </p:cNvSpPr>
            <p:nvPr/>
          </p:nvSpPr>
          <p:spPr bwMode="auto">
            <a:xfrm>
              <a:off x="3633" y="903"/>
              <a:ext cx="280" cy="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D7-D0</a:t>
              </a:r>
            </a:p>
            <a:p>
              <a:pPr algn="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75" name="Text Box 44"/>
            <p:cNvSpPr txBox="1">
              <a:spLocks noChangeArrowheads="1"/>
            </p:cNvSpPr>
            <p:nvPr/>
          </p:nvSpPr>
          <p:spPr bwMode="auto">
            <a:xfrm>
              <a:off x="3609" y="1874"/>
              <a:ext cx="181" cy="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CP</a:t>
              </a:r>
            </a:p>
          </p:txBody>
        </p:sp>
        <p:sp>
          <p:nvSpPr>
            <p:cNvPr id="59476" name="Text Box 45"/>
            <p:cNvSpPr txBox="1">
              <a:spLocks noChangeArrowheads="1"/>
            </p:cNvSpPr>
            <p:nvPr/>
          </p:nvSpPr>
          <p:spPr bwMode="auto">
            <a:xfrm>
              <a:off x="3942" y="952"/>
              <a:ext cx="136" cy="10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Q7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Q6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Q5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Q4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Q3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Q2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Q1</a:t>
              </a:r>
            </a:p>
            <a:p>
              <a:pPr algn="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Q0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77" name="Text Box 84"/>
            <p:cNvSpPr txBox="1">
              <a:spLocks noChangeArrowheads="1"/>
            </p:cNvSpPr>
            <p:nvPr/>
          </p:nvSpPr>
          <p:spPr bwMode="auto">
            <a:xfrm>
              <a:off x="3579" y="618"/>
              <a:ext cx="59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74LS273</a:t>
              </a:r>
            </a:p>
          </p:txBody>
        </p:sp>
      </p:grpSp>
      <p:sp>
        <p:nvSpPr>
          <p:cNvPr id="116835" name="Line 99"/>
          <p:cNvSpPr>
            <a:spLocks noChangeShapeType="1"/>
          </p:cNvSpPr>
          <p:nvPr/>
        </p:nvSpPr>
        <p:spPr bwMode="auto">
          <a:xfrm>
            <a:off x="4962525" y="4705350"/>
            <a:ext cx="2447925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7410450" y="1504950"/>
            <a:ext cx="936625" cy="4062413"/>
            <a:chOff x="4668" y="800"/>
            <a:chExt cx="590" cy="2559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9468" name="Rectangle 26"/>
            <p:cNvSpPr>
              <a:spLocks noChangeArrowheads="1"/>
            </p:cNvSpPr>
            <p:nvPr/>
          </p:nvSpPr>
          <p:spPr bwMode="auto">
            <a:xfrm>
              <a:off x="4668" y="800"/>
              <a:ext cx="590" cy="2559"/>
            </a:xfrm>
            <a:prstGeom prst="rect">
              <a:avLst/>
            </a:prstGeom>
            <a:grpFill/>
            <a:ln w="9525">
              <a:solidFill>
                <a:srgbClr val="339966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9469" name="Text Box 27"/>
            <p:cNvSpPr txBox="1">
              <a:spLocks noChangeArrowheads="1"/>
            </p:cNvSpPr>
            <p:nvPr/>
          </p:nvSpPr>
          <p:spPr bwMode="auto">
            <a:xfrm>
              <a:off x="4940" y="2024"/>
              <a:ext cx="216" cy="4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外设</a:t>
              </a:r>
            </a:p>
          </p:txBody>
        </p:sp>
        <p:sp>
          <p:nvSpPr>
            <p:cNvPr id="59470" name="Text Box 28"/>
            <p:cNvSpPr txBox="1">
              <a:spLocks noChangeArrowheads="1"/>
            </p:cNvSpPr>
            <p:nvPr/>
          </p:nvSpPr>
          <p:spPr bwMode="auto">
            <a:xfrm>
              <a:off x="4711" y="954"/>
              <a:ext cx="162" cy="10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D7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D6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D5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D4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D3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D2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D1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D0</a:t>
              </a:r>
            </a:p>
            <a:p>
              <a:pPr algn="ctr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71" name="Text Box 29"/>
            <p:cNvSpPr txBox="1">
              <a:spLocks noChangeArrowheads="1"/>
            </p:cNvSpPr>
            <p:nvPr/>
          </p:nvSpPr>
          <p:spPr bwMode="auto">
            <a:xfrm>
              <a:off x="4752" y="2736"/>
              <a:ext cx="344" cy="14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400">
                  <a:solidFill>
                    <a:schemeClr val="bg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BUSY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72" name="Line 103"/>
            <p:cNvSpPr>
              <a:spLocks noChangeShapeType="1"/>
            </p:cNvSpPr>
            <p:nvPr/>
          </p:nvSpPr>
          <p:spPr bwMode="auto">
            <a:xfrm>
              <a:off x="4740" y="2716"/>
              <a:ext cx="279" cy="2"/>
            </a:xfrm>
            <a:prstGeom prst="line">
              <a:avLst/>
            </a:prstGeom>
            <a:grpFill/>
            <a:ln w="2857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31"/>
          <p:cNvGrpSpPr>
            <a:grpSpLocks/>
          </p:cNvGrpSpPr>
          <p:nvPr/>
        </p:nvGrpSpPr>
        <p:grpSpPr bwMode="auto">
          <a:xfrm>
            <a:off x="3233738" y="4600575"/>
            <a:ext cx="288925" cy="244475"/>
            <a:chOff x="2037" y="2898"/>
            <a:chExt cx="182" cy="154"/>
          </a:xfrm>
        </p:grpSpPr>
        <p:sp>
          <p:nvSpPr>
            <p:cNvPr id="59466" name="Text Box 79"/>
            <p:cNvSpPr txBox="1">
              <a:spLocks noChangeArrowheads="1"/>
            </p:cNvSpPr>
            <p:nvPr/>
          </p:nvSpPr>
          <p:spPr bwMode="auto">
            <a:xfrm>
              <a:off x="2037" y="2898"/>
              <a:ext cx="182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  <a:endParaRPr lang="zh-CN" altLang="en-US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67" name="Line 107"/>
            <p:cNvSpPr>
              <a:spLocks noChangeShapeType="1"/>
            </p:cNvSpPr>
            <p:nvPr/>
          </p:nvSpPr>
          <p:spPr bwMode="auto">
            <a:xfrm>
              <a:off x="2054" y="2898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844" name="Text Box 108"/>
          <p:cNvSpPr txBox="1">
            <a:spLocks noChangeArrowheads="1"/>
          </p:cNvSpPr>
          <p:nvPr/>
        </p:nvSpPr>
        <p:spPr bwMode="auto">
          <a:xfrm>
            <a:off x="3125788" y="4330700"/>
            <a:ext cx="5048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3FBH</a:t>
            </a:r>
          </a:p>
        </p:txBody>
      </p:sp>
      <p:grpSp>
        <p:nvGrpSpPr>
          <p:cNvPr id="9" name="Group 134"/>
          <p:cNvGrpSpPr>
            <a:grpSpLocks/>
          </p:cNvGrpSpPr>
          <p:nvPr/>
        </p:nvGrpSpPr>
        <p:grpSpPr bwMode="auto">
          <a:xfrm>
            <a:off x="930275" y="2414588"/>
            <a:ext cx="454025" cy="214312"/>
            <a:chOff x="586" y="1521"/>
            <a:chExt cx="286" cy="135"/>
          </a:xfrm>
        </p:grpSpPr>
        <p:sp>
          <p:nvSpPr>
            <p:cNvPr id="59464" name="Text Box 21"/>
            <p:cNvSpPr txBox="1">
              <a:spLocks noChangeArrowheads="1"/>
            </p:cNvSpPr>
            <p:nvPr/>
          </p:nvSpPr>
          <p:spPr bwMode="auto">
            <a:xfrm>
              <a:off x="586" y="1537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IOW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65" name="Line 109"/>
            <p:cNvSpPr>
              <a:spLocks noChangeShapeType="1"/>
            </p:cNvSpPr>
            <p:nvPr/>
          </p:nvSpPr>
          <p:spPr bwMode="auto">
            <a:xfrm>
              <a:off x="628" y="1521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35"/>
          <p:cNvGrpSpPr>
            <a:grpSpLocks/>
          </p:cNvGrpSpPr>
          <p:nvPr/>
        </p:nvGrpSpPr>
        <p:grpSpPr bwMode="auto">
          <a:xfrm>
            <a:off x="930275" y="5730875"/>
            <a:ext cx="454025" cy="211138"/>
            <a:chOff x="586" y="3610"/>
            <a:chExt cx="286" cy="133"/>
          </a:xfrm>
        </p:grpSpPr>
        <p:sp>
          <p:nvSpPr>
            <p:cNvPr id="59462" name="Text Box 78"/>
            <p:cNvSpPr txBox="1">
              <a:spLocks noChangeArrowheads="1"/>
            </p:cNvSpPr>
            <p:nvPr/>
          </p:nvSpPr>
          <p:spPr bwMode="auto">
            <a:xfrm>
              <a:off x="586" y="3624"/>
              <a:ext cx="286" cy="1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en-US" altLang="zh-CN" sz="1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IOR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en-US" altLang="zh-CN"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463" name="Line 110"/>
            <p:cNvSpPr>
              <a:spLocks noChangeShapeType="1"/>
            </p:cNvSpPr>
            <p:nvPr/>
          </p:nvSpPr>
          <p:spPr bwMode="auto">
            <a:xfrm>
              <a:off x="620" y="3610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68" name="Line 32"/>
          <p:cNvSpPr>
            <a:spLocks noChangeShapeType="1"/>
          </p:cNvSpPr>
          <p:nvPr/>
        </p:nvSpPr>
        <p:spPr bwMode="auto">
          <a:xfrm flipV="1">
            <a:off x="4951413" y="1841500"/>
            <a:ext cx="0" cy="2138363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17" name="Line 81"/>
          <p:cNvSpPr>
            <a:spLocks noChangeShapeType="1"/>
          </p:cNvSpPr>
          <p:nvPr/>
        </p:nvSpPr>
        <p:spPr bwMode="auto">
          <a:xfrm flipV="1">
            <a:off x="4457700" y="4168775"/>
            <a:ext cx="0" cy="935038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6864" name="Text Box 128"/>
          <p:cNvSpPr txBox="1">
            <a:spLocks noChangeArrowheads="1"/>
          </p:cNvSpPr>
          <p:nvPr/>
        </p:nvSpPr>
        <p:spPr bwMode="auto">
          <a:xfrm>
            <a:off x="406400" y="115888"/>
            <a:ext cx="585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状态端口地址：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0000 0011 1111 1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11     </a:t>
            </a:r>
            <a:r>
              <a:rPr lang="en-US" altLang="zh-CN" sz="2000" dirty="0">
                <a:ea typeface="宋体" panose="02010600030101010101" pitchFamily="2" charset="-122"/>
              </a:rPr>
              <a:t>3FBH</a:t>
            </a:r>
          </a:p>
        </p:txBody>
      </p:sp>
      <p:sp>
        <p:nvSpPr>
          <p:cNvPr id="116865" name="Text Box 129"/>
          <p:cNvSpPr txBox="1">
            <a:spLocks noChangeArrowheads="1"/>
          </p:cNvSpPr>
          <p:nvPr/>
        </p:nvSpPr>
        <p:spPr bwMode="auto">
          <a:xfrm>
            <a:off x="395288" y="571500"/>
            <a:ext cx="59769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数据端口地址：</a:t>
            </a:r>
            <a:r>
              <a:rPr lang="en-US" altLang="zh-CN" sz="2000" dirty="0">
                <a:solidFill>
                  <a:schemeClr val="hlink"/>
                </a:solidFill>
                <a:ea typeface="宋体" panose="02010600030101010101" pitchFamily="2" charset="-122"/>
              </a:rPr>
              <a:t>0000 0011 1111 1</a:t>
            </a:r>
            <a:r>
              <a:rPr lang="en-US" altLang="zh-CN" sz="2000" dirty="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00      </a:t>
            </a:r>
            <a:r>
              <a:rPr lang="en-US" altLang="zh-CN" sz="2000" dirty="0">
                <a:ea typeface="宋体" panose="02010600030101010101" pitchFamily="2" charset="-122"/>
              </a:rPr>
              <a:t>3F8H</a:t>
            </a:r>
          </a:p>
        </p:txBody>
      </p:sp>
      <p:sp>
        <p:nvSpPr>
          <p:cNvPr id="55365" name="文本框 2"/>
          <p:cNvSpPr txBox="1">
            <a:spLocks noChangeArrowheads="1"/>
          </p:cNvSpPr>
          <p:nvPr/>
        </p:nvSpPr>
        <p:spPr bwMode="auto">
          <a:xfrm>
            <a:off x="3200400" y="968375"/>
            <a:ext cx="158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A9            A3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16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116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16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16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16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500"/>
                                        <p:tgtEl>
                                          <p:spTgt spid="11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750"/>
                                        <p:tgtEl>
                                          <p:spTgt spid="5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7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9" dur="500"/>
                                        <p:tgtEl>
                                          <p:spTgt spid="11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8" dur="5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1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7" dur="5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3" dur="5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7" dur="500"/>
                                        <p:tgtEl>
                                          <p:spTgt spid="116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1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6" dur="500"/>
                                        <p:tgtEl>
                                          <p:spTgt spid="11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116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2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16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11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1" dur="500"/>
                                        <p:tgtEl>
                                          <p:spTgt spid="11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5" dur="500"/>
                                        <p:tgtEl>
                                          <p:spTgt spid="116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16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16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1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16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1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116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8" dur="500"/>
                                        <p:tgtEl>
                                          <p:spTgt spid="116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1" dur="5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6" dur="500"/>
                                        <p:tgtEl>
                                          <p:spTgt spid="11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1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9" dur="500"/>
                                        <p:tgtEl>
                                          <p:spTgt spid="11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 nodeType="clickPar">
                      <p:stCondLst>
                        <p:cond delay="indefinite"/>
                      </p:stCondLst>
                      <p:childTnLst>
                        <p:par>
                          <p:cTn id="2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6" dur="500"/>
                                        <p:tgtEl>
                                          <p:spTgt spid="116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0" dur="500"/>
                                        <p:tgtEl>
                                          <p:spTgt spid="11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4" dur="500"/>
                                        <p:tgtEl>
                                          <p:spTgt spid="11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1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 nodeType="clickPar">
                      <p:stCondLst>
                        <p:cond delay="indefinite"/>
                      </p:stCondLst>
                      <p:childTnLst>
                        <p:par>
                          <p:cTn id="2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3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7" dur="500"/>
                                        <p:tgtEl>
                                          <p:spTgt spid="116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1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 nodeType="clickPar">
                      <p:stCondLst>
                        <p:cond delay="indefinite"/>
                      </p:stCondLst>
                      <p:childTnLst>
                        <p:par>
                          <p:cTn id="2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0" dur="500"/>
                                        <p:tgtEl>
                                          <p:spTgt spid="1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1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8" dur="500"/>
                                        <p:tgtEl>
                                          <p:spTgt spid="1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 nodeType="clickPar">
                      <p:stCondLst>
                        <p:cond delay="indefinite"/>
                      </p:stCondLst>
                      <p:childTnLst>
                        <p:par>
                          <p:cTn id="2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1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7" dur="500"/>
                                        <p:tgtEl>
                                          <p:spTgt spid="11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3" grpId="0"/>
      <p:bldP spid="116744" grpId="0"/>
      <p:bldP spid="116745" grpId="0" animBg="1"/>
      <p:bldP spid="116746" grpId="0" animBg="1"/>
      <p:bldP spid="116754" grpId="0"/>
      <p:bldP spid="116755" grpId="0" animBg="1"/>
      <p:bldP spid="116761" grpId="0"/>
      <p:bldP spid="116766" grpId="0" animBg="1"/>
      <p:bldP spid="116783" grpId="0" animBg="1"/>
      <p:bldP spid="116791" grpId="0" animBg="1"/>
      <p:bldP spid="116801" grpId="0"/>
      <p:bldP spid="116809" grpId="0" animBg="1"/>
      <p:bldP spid="116844" grpId="0"/>
      <p:bldP spid="116864" grpId="0"/>
      <p:bldP spid="116865" grpId="0"/>
      <p:bldP spid="5536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227806" y="780551"/>
            <a:ext cx="4822825" cy="6025062"/>
          </a:xfrm>
        </p:spPr>
        <p:txBody>
          <a:bodyPr/>
          <a:lstStyle/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……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 </a:t>
            </a:r>
            <a:r>
              <a:rPr lang="en-US" altLang="zh-CN" sz="2400" dirty="0"/>
              <a:t>LEA ESI,BUF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MOV ECX,100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AGAIN : MOV DX,03FBH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WAITT</a:t>
            </a:r>
            <a:r>
              <a:rPr lang="zh-CN" altLang="en-US" sz="2400" dirty="0">
                <a:solidFill>
                  <a:schemeClr val="tx1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IN AL,DX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TEST AL,20H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</a:rPr>
              <a:t>               JNZ   WAITT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MOV DX,03F8H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</a:t>
            </a:r>
            <a:r>
              <a:rPr lang="en-US" altLang="zh-CN" sz="2400" dirty="0">
                <a:solidFill>
                  <a:schemeClr val="hlink"/>
                </a:solidFill>
              </a:rPr>
              <a:t>MOV AL</a:t>
            </a:r>
            <a:r>
              <a:rPr lang="zh-CN" altLang="en-US" sz="2400" dirty="0">
                <a:solidFill>
                  <a:schemeClr val="hlink"/>
                </a:solidFill>
              </a:rPr>
              <a:t>，</a:t>
            </a:r>
            <a:r>
              <a:rPr lang="en-US" altLang="zh-CN" sz="2400" dirty="0">
                <a:solidFill>
                  <a:schemeClr val="hlink"/>
                </a:solidFill>
              </a:rPr>
              <a:t>[ESI]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hlink"/>
                </a:solidFill>
              </a:rPr>
              <a:t>               OUT DX</a:t>
            </a:r>
            <a:r>
              <a:rPr lang="zh-CN" altLang="en-US" sz="2400" dirty="0">
                <a:solidFill>
                  <a:schemeClr val="hlink"/>
                </a:solidFill>
              </a:rPr>
              <a:t>，</a:t>
            </a:r>
            <a:r>
              <a:rPr lang="en-US" altLang="zh-CN" sz="2400" dirty="0">
                <a:solidFill>
                  <a:schemeClr val="hlink"/>
                </a:solidFill>
              </a:rPr>
              <a:t>AL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INC ESI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LOOP  AGAIN</a:t>
            </a:r>
          </a:p>
          <a:p>
            <a:pPr eaLnBrk="1" hangingPunct="1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……</a:t>
            </a:r>
          </a:p>
        </p:txBody>
      </p:sp>
      <p:sp>
        <p:nvSpPr>
          <p:cNvPr id="166919" name="Text Box 7"/>
          <p:cNvSpPr txBox="1">
            <a:spLocks noChangeArrowheads="1"/>
          </p:cNvSpPr>
          <p:nvPr/>
        </p:nvSpPr>
        <p:spPr bwMode="auto">
          <a:xfrm>
            <a:off x="6300788" y="1247775"/>
            <a:ext cx="2087562" cy="422275"/>
          </a:xfrm>
          <a:prstGeom prst="rect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读状态</a:t>
            </a:r>
          </a:p>
        </p:txBody>
      </p:sp>
      <p:sp>
        <p:nvSpPr>
          <p:cNvPr id="166920" name="Text Box 8"/>
          <p:cNvSpPr txBox="1">
            <a:spLocks noChangeArrowheads="1"/>
          </p:cNvSpPr>
          <p:nvPr/>
        </p:nvSpPr>
        <p:spPr bwMode="auto">
          <a:xfrm>
            <a:off x="6300788" y="3343275"/>
            <a:ext cx="2087562" cy="400050"/>
          </a:xfrm>
          <a:prstGeom prst="rect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输出一个数据</a:t>
            </a:r>
          </a:p>
        </p:txBody>
      </p:sp>
      <p:sp>
        <p:nvSpPr>
          <p:cNvPr id="166921" name="AutoShape 9"/>
          <p:cNvSpPr>
            <a:spLocks noChangeArrowheads="1"/>
          </p:cNvSpPr>
          <p:nvPr/>
        </p:nvSpPr>
        <p:spPr bwMode="auto">
          <a:xfrm>
            <a:off x="6156325" y="2119313"/>
            <a:ext cx="2339975" cy="719137"/>
          </a:xfrm>
          <a:prstGeom prst="flowChartDecision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6732588" y="22383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 b="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Bit5=1?</a:t>
            </a:r>
          </a:p>
        </p:txBody>
      </p:sp>
      <p:sp>
        <p:nvSpPr>
          <p:cNvPr id="166924" name="AutoShape 12"/>
          <p:cNvSpPr>
            <a:spLocks noChangeArrowheads="1"/>
          </p:cNvSpPr>
          <p:nvPr/>
        </p:nvSpPr>
        <p:spPr bwMode="auto">
          <a:xfrm>
            <a:off x="6167438" y="5130800"/>
            <a:ext cx="2339975" cy="719138"/>
          </a:xfrm>
          <a:prstGeom prst="flowChartDecision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6677025" y="5264150"/>
            <a:ext cx="171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传送完否</a:t>
            </a:r>
            <a:r>
              <a:rPr lang="en-US" altLang="zh-CN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66926" name="Text Box 14"/>
          <p:cNvSpPr txBox="1">
            <a:spLocks noChangeArrowheads="1"/>
          </p:cNvSpPr>
          <p:nvPr/>
        </p:nvSpPr>
        <p:spPr bwMode="auto">
          <a:xfrm>
            <a:off x="6300788" y="4222750"/>
            <a:ext cx="2087562" cy="422275"/>
          </a:xfrm>
          <a:prstGeom prst="rect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修改地址指针</a:t>
            </a:r>
          </a:p>
        </p:txBody>
      </p:sp>
      <p:sp>
        <p:nvSpPr>
          <p:cNvPr id="166927" name="AutoShape 15"/>
          <p:cNvSpPr>
            <a:spLocks noChangeArrowheads="1"/>
          </p:cNvSpPr>
          <p:nvPr/>
        </p:nvSpPr>
        <p:spPr bwMode="auto">
          <a:xfrm>
            <a:off x="6300788" y="219075"/>
            <a:ext cx="2087562" cy="503238"/>
          </a:xfrm>
          <a:prstGeom prst="flowChartAlternateProcess">
            <a:avLst/>
          </a:prstGeom>
          <a:solidFill>
            <a:srgbClr val="3333FF"/>
          </a:solidFill>
          <a:ln w="25400" cap="sq">
            <a:solidFill>
              <a:schemeClr val="bg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66918" name="Text Box 6"/>
          <p:cNvSpPr txBox="1">
            <a:spLocks noChangeArrowheads="1"/>
          </p:cNvSpPr>
          <p:nvPr/>
        </p:nvSpPr>
        <p:spPr bwMode="auto">
          <a:xfrm>
            <a:off x="6727825" y="252413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初始化</a:t>
            </a:r>
          </a:p>
        </p:txBody>
      </p:sp>
      <p:sp>
        <p:nvSpPr>
          <p:cNvPr id="166928" name="Line 16"/>
          <p:cNvSpPr>
            <a:spLocks noChangeShapeType="1"/>
          </p:cNvSpPr>
          <p:nvPr/>
        </p:nvSpPr>
        <p:spPr bwMode="auto">
          <a:xfrm>
            <a:off x="7334250" y="735013"/>
            <a:ext cx="0" cy="50323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29" name="Line 17"/>
          <p:cNvSpPr>
            <a:spLocks noChangeShapeType="1"/>
          </p:cNvSpPr>
          <p:nvPr/>
        </p:nvSpPr>
        <p:spPr bwMode="auto">
          <a:xfrm>
            <a:off x="7329488" y="1657350"/>
            <a:ext cx="0" cy="468313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0" name="Line 18"/>
          <p:cNvSpPr>
            <a:spLocks noChangeShapeType="1"/>
          </p:cNvSpPr>
          <p:nvPr/>
        </p:nvSpPr>
        <p:spPr bwMode="auto">
          <a:xfrm>
            <a:off x="7319963" y="2832100"/>
            <a:ext cx="0" cy="50323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3" name="Line 21"/>
          <p:cNvSpPr>
            <a:spLocks noChangeShapeType="1"/>
          </p:cNvSpPr>
          <p:nvPr/>
        </p:nvSpPr>
        <p:spPr bwMode="auto">
          <a:xfrm flipH="1">
            <a:off x="5278438" y="5487988"/>
            <a:ext cx="900112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4" name="Line 22"/>
          <p:cNvSpPr>
            <a:spLocks noChangeShapeType="1"/>
          </p:cNvSpPr>
          <p:nvPr/>
        </p:nvSpPr>
        <p:spPr bwMode="auto">
          <a:xfrm flipH="1" flipV="1">
            <a:off x="5264150" y="974725"/>
            <a:ext cx="0" cy="14827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5" name="Line 23"/>
          <p:cNvSpPr>
            <a:spLocks noChangeShapeType="1"/>
          </p:cNvSpPr>
          <p:nvPr/>
        </p:nvSpPr>
        <p:spPr bwMode="auto">
          <a:xfrm>
            <a:off x="5278438" y="968375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6" name="Line 24"/>
          <p:cNvSpPr>
            <a:spLocks noChangeShapeType="1"/>
          </p:cNvSpPr>
          <p:nvPr/>
        </p:nvSpPr>
        <p:spPr bwMode="auto">
          <a:xfrm flipH="1">
            <a:off x="5292725" y="2476500"/>
            <a:ext cx="900113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37" name="Text Box 25"/>
          <p:cNvSpPr txBox="1">
            <a:spLocks noChangeArrowheads="1"/>
          </p:cNvSpPr>
          <p:nvPr/>
        </p:nvSpPr>
        <p:spPr bwMode="auto">
          <a:xfrm>
            <a:off x="5580063" y="206057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</a:p>
        </p:txBody>
      </p:sp>
      <p:sp>
        <p:nvSpPr>
          <p:cNvPr id="166938" name="Text Box 26"/>
          <p:cNvSpPr txBox="1">
            <a:spLocks noChangeArrowheads="1"/>
          </p:cNvSpPr>
          <p:nvPr/>
        </p:nvSpPr>
        <p:spPr bwMode="auto">
          <a:xfrm>
            <a:off x="7380288" y="282733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66939" name="Text Box 27"/>
          <p:cNvSpPr txBox="1">
            <a:spLocks noChangeArrowheads="1"/>
          </p:cNvSpPr>
          <p:nvPr/>
        </p:nvSpPr>
        <p:spPr bwMode="auto">
          <a:xfrm>
            <a:off x="5637213" y="501332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N</a:t>
            </a:r>
          </a:p>
        </p:txBody>
      </p:sp>
      <p:sp>
        <p:nvSpPr>
          <p:cNvPr id="166940" name="Text Box 28"/>
          <p:cNvSpPr txBox="1">
            <a:spLocks noChangeArrowheads="1"/>
          </p:cNvSpPr>
          <p:nvPr/>
        </p:nvSpPr>
        <p:spPr bwMode="auto">
          <a:xfrm>
            <a:off x="7380288" y="579120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Y</a:t>
            </a:r>
          </a:p>
        </p:txBody>
      </p:sp>
      <p:sp>
        <p:nvSpPr>
          <p:cNvPr id="166943" name="Line 31"/>
          <p:cNvSpPr>
            <a:spLocks noChangeShapeType="1"/>
          </p:cNvSpPr>
          <p:nvPr/>
        </p:nvSpPr>
        <p:spPr bwMode="auto">
          <a:xfrm>
            <a:off x="7337425" y="3819525"/>
            <a:ext cx="0" cy="395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4" name="Line 32"/>
          <p:cNvSpPr>
            <a:spLocks noChangeShapeType="1"/>
          </p:cNvSpPr>
          <p:nvPr/>
        </p:nvSpPr>
        <p:spPr bwMode="auto">
          <a:xfrm>
            <a:off x="7337425" y="4725988"/>
            <a:ext cx="0" cy="3952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5" name="Line 33"/>
          <p:cNvSpPr>
            <a:spLocks noChangeShapeType="1"/>
          </p:cNvSpPr>
          <p:nvPr/>
        </p:nvSpPr>
        <p:spPr bwMode="auto">
          <a:xfrm>
            <a:off x="7337425" y="5872163"/>
            <a:ext cx="0" cy="395287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7" name="Line 35"/>
          <p:cNvSpPr>
            <a:spLocks noChangeShapeType="1"/>
          </p:cNvSpPr>
          <p:nvPr/>
        </p:nvSpPr>
        <p:spPr bwMode="auto">
          <a:xfrm flipH="1" flipV="1">
            <a:off x="5264150" y="965200"/>
            <a:ext cx="0" cy="45021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8" name="Line 36"/>
          <p:cNvSpPr>
            <a:spLocks noChangeShapeType="1"/>
          </p:cNvSpPr>
          <p:nvPr/>
        </p:nvSpPr>
        <p:spPr bwMode="auto">
          <a:xfrm>
            <a:off x="5278438" y="966788"/>
            <a:ext cx="20161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6949" name="Text Box 37"/>
          <p:cNvSpPr txBox="1">
            <a:spLocks noChangeArrowheads="1"/>
          </p:cNvSpPr>
          <p:nvPr/>
        </p:nvSpPr>
        <p:spPr bwMode="auto">
          <a:xfrm>
            <a:off x="323850" y="188913"/>
            <a:ext cx="26638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chemeClr val="tx1"/>
                </a:solidFill>
                <a:ea typeface="宋体" panose="02010600030101010101" pitchFamily="2" charset="-122"/>
              </a:rPr>
              <a:t>控制程序</a:t>
            </a:r>
          </a:p>
        </p:txBody>
      </p:sp>
      <p:sp>
        <p:nvSpPr>
          <p:cNvPr id="2" name="流程图: 终止 1"/>
          <p:cNvSpPr>
            <a:spLocks noChangeArrowheads="1"/>
          </p:cNvSpPr>
          <p:nvPr/>
        </p:nvSpPr>
        <p:spPr bwMode="auto">
          <a:xfrm>
            <a:off x="6629400" y="6237288"/>
            <a:ext cx="1439863" cy="568325"/>
          </a:xfrm>
          <a:prstGeom prst="flowChartTerminator">
            <a:avLst/>
          </a:prstGeom>
          <a:solidFill>
            <a:srgbClr val="3333FF"/>
          </a:solidFill>
          <a:ln w="25400" cap="sq" algn="ctr">
            <a:solidFill>
              <a:schemeClr val="bg1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bg1"/>
                </a:solidFill>
                <a:ea typeface="宋体" panose="02010600030101010101" pitchFamily="2" charset="-122"/>
              </a:rPr>
              <a:t>结束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6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6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66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66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166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1000"/>
                                        <p:tgtEl>
                                          <p:spTgt spid="166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1000"/>
                                        <p:tgtEl>
                                          <p:spTgt spid="16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6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6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66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66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66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66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166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0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6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0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1000"/>
                                        <p:tgtEl>
                                          <p:spTgt spid="166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16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66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9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5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669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1669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669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16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669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6691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/>
      <p:bldP spid="166919" grpId="0" animBg="1"/>
      <p:bldP spid="166920" grpId="0" animBg="1"/>
      <p:bldP spid="166921" grpId="0" animBg="1"/>
      <p:bldP spid="166922" grpId="0"/>
      <p:bldP spid="166924" grpId="0" animBg="1"/>
      <p:bldP spid="166925" grpId="0"/>
      <p:bldP spid="166926" grpId="0" animBg="1"/>
      <p:bldP spid="166927" grpId="0" animBg="1"/>
      <p:bldP spid="166918" grpId="0"/>
      <p:bldP spid="166937" grpId="0"/>
      <p:bldP spid="166938" grpId="0"/>
      <p:bldP spid="166939" grpId="0"/>
      <p:bldP spid="166940" grpId="0"/>
      <p:bldP spid="166949" grpId="0"/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多个外设时</a:t>
            </a:r>
            <a:br>
              <a:rPr lang="en-US" altLang="zh-CN"/>
            </a:br>
            <a:r>
              <a:rPr lang="zh-CN" altLang="en-US"/>
              <a:t>查询工作方式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642938" y="2071688"/>
            <a:ext cx="3643312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优点：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软硬件比较简单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缺点：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效率低，数据传送的实时性差，速度较慢</a:t>
            </a:r>
          </a:p>
        </p:txBody>
      </p:sp>
      <p:sp>
        <p:nvSpPr>
          <p:cNvPr id="6144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46C8008B-0A3B-4C27-A83E-D6886100D7B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46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050" name="Object 3"/>
          <p:cNvGraphicFramePr>
            <a:graphicFrameLocks/>
          </p:cNvGraphicFramePr>
          <p:nvPr/>
        </p:nvGraphicFramePr>
        <p:xfrm>
          <a:off x="4067175" y="908050"/>
          <a:ext cx="5041900" cy="594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9" r:id="rId3" imgW="3310759" imgH="3535980" progId="">
                  <p:embed/>
                </p:oleObj>
              </mc:Choice>
              <mc:Fallback>
                <p:oleObj r:id="rId3" imgW="3310759" imgH="3535980" progId="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908050"/>
                        <a:ext cx="5041900" cy="594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867400" y="565150"/>
            <a:ext cx="187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一般工作流程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B39E56F-E904-4DFA-85C1-26A539E74A6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三、中断控制方式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506912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/>
              <a:t>特点：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dirty="0"/>
              <a:t>外设在需要时向</a:t>
            </a:r>
            <a:r>
              <a:rPr lang="en-US" altLang="zh-CN" dirty="0"/>
              <a:t>CPU</a:t>
            </a:r>
            <a:r>
              <a:rPr lang="zh-CN" altLang="en-US" dirty="0"/>
              <a:t>提出请求，</a:t>
            </a:r>
            <a:r>
              <a:rPr lang="en-US" altLang="zh-CN" dirty="0"/>
              <a:t>CPU</a:t>
            </a:r>
            <a:r>
              <a:rPr lang="zh-CN" altLang="en-US" dirty="0"/>
              <a:t>再去为它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服务。服务结束后或在外设不需要时，</a:t>
            </a:r>
            <a:r>
              <a:rPr lang="en-US" altLang="zh-CN" dirty="0"/>
              <a:t>CPU</a:t>
            </a:r>
            <a:r>
              <a:rPr lang="zh-CN" altLang="en-US" dirty="0"/>
              <a:t>可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/>
              <a:t>   执行自己的程序。</a:t>
            </a:r>
          </a:p>
          <a:p>
            <a:pPr eaLnBrk="1" hangingPunct="1">
              <a:lnSpc>
                <a:spcPct val="110000"/>
              </a:lnSpc>
              <a:spcBef>
                <a:spcPct val="40000"/>
              </a:spcBef>
            </a:pPr>
            <a:r>
              <a:rPr lang="zh-CN" altLang="en-GB" dirty="0"/>
              <a:t>优点：</a:t>
            </a:r>
          </a:p>
          <a:p>
            <a:pPr lvl="1"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GB" altLang="zh-CN" dirty="0"/>
              <a:t>CPU</a:t>
            </a:r>
            <a:r>
              <a:rPr lang="zh-CN" altLang="en-GB" dirty="0"/>
              <a:t>效率高，实时性好，速度</a:t>
            </a:r>
            <a:r>
              <a:rPr lang="zh-CN" altLang="en-US" dirty="0"/>
              <a:t>较</a:t>
            </a:r>
            <a:r>
              <a:rPr lang="zh-CN" altLang="en-GB" dirty="0"/>
              <a:t>快。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 dirty="0"/>
              <a:t>缺点：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 dirty="0"/>
              <a:t>程序编制相对较复杂。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550EDE-A02C-4C31-905E-AE7117167437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以上三种</a:t>
            </a:r>
            <a:r>
              <a:rPr lang="en-US" altLang="zh-CN" sz="4000"/>
              <a:t>I/O</a:t>
            </a:r>
            <a:r>
              <a:rPr lang="zh-CN" altLang="en-US"/>
              <a:t>方式的共性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714375" y="1916113"/>
            <a:ext cx="8034338" cy="47529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Aft>
                <a:spcPct val="10000"/>
              </a:spcAft>
            </a:pPr>
            <a:r>
              <a:rPr lang="zh-CN" altLang="en-US">
                <a:solidFill>
                  <a:schemeClr val="hlink"/>
                </a:solidFill>
              </a:rPr>
              <a:t>信息的传送均需通过</a:t>
            </a:r>
            <a:r>
              <a:rPr lang="en-US" altLang="zh-CN">
                <a:solidFill>
                  <a:schemeClr val="hlink"/>
                </a:solidFill>
              </a:rPr>
              <a:t>CPU</a:t>
            </a:r>
            <a:endParaRPr lang="zh-CN" altLang="en-US">
              <a:solidFill>
                <a:schemeClr val="hlink"/>
              </a:solidFill>
            </a:endParaRPr>
          </a:p>
          <a:p>
            <a:pPr eaLnBrk="1" hangingPunct="1">
              <a:lnSpc>
                <a:spcPct val="110000"/>
              </a:lnSpc>
              <a:spcAft>
                <a:spcPct val="5000"/>
              </a:spcAft>
            </a:pPr>
            <a:r>
              <a:rPr lang="zh-CN" altLang="en-US"/>
              <a:t>软件： 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/>
              <a:t>外设与内存之间的数据传送是通过</a:t>
            </a:r>
            <a:r>
              <a:rPr lang="en-US" altLang="zh-CN"/>
              <a:t>CPU</a:t>
            </a:r>
            <a:r>
              <a:rPr lang="zh-CN" altLang="en-US"/>
              <a:t>执行程序来完成的（</a:t>
            </a:r>
            <a:r>
              <a:rPr lang="en-US" altLang="zh-CN"/>
              <a:t>PIO</a:t>
            </a:r>
            <a:r>
              <a:rPr lang="zh-CN" altLang="en-US"/>
              <a:t>方式）；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/>
              <a:t>硬件：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en-US" altLang="zh-CN"/>
              <a:t>I/O</a:t>
            </a:r>
            <a:r>
              <a:rPr lang="zh-CN" altLang="en-US"/>
              <a:t>接口和存储器的读写控制信号、地址信号都是由</a:t>
            </a:r>
            <a:r>
              <a:rPr lang="en-US" altLang="zh-CN"/>
              <a:t>CPU</a:t>
            </a:r>
            <a:r>
              <a:rPr lang="zh-CN" altLang="en-US"/>
              <a:t>发出的。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zh-CN" altLang="en-US"/>
              <a:t> 缺点：</a:t>
            </a:r>
          </a:p>
          <a:p>
            <a:pPr lvl="1" eaLnBrk="1" hangingPunct="1">
              <a:lnSpc>
                <a:spcPct val="110000"/>
              </a:lnSpc>
              <a:spcBef>
                <a:spcPct val="5000"/>
              </a:spcBef>
            </a:pPr>
            <a:r>
              <a:rPr lang="zh-CN" altLang="en-US"/>
              <a:t>程序的执行速度限定了传送的最大速度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22DAD7C1-A838-47E0-AA31-427D5C2ABD33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49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</a:t>
            </a:r>
            <a:r>
              <a:rPr lang="en-US" altLang="zh-CN" sz="4000" b="1"/>
              <a:t>DMA</a:t>
            </a:r>
            <a:r>
              <a:rPr lang="zh-CN" altLang="en-US"/>
              <a:t>控制方式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17713"/>
            <a:ext cx="8066087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/>
              <a:t>特点：</a:t>
            </a:r>
          </a:p>
          <a:p>
            <a:pPr lvl="1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GB"/>
              <a:t>外设直接与存储器进行数据交换</a:t>
            </a:r>
            <a:r>
              <a:rPr lang="zh-CN" altLang="en-US"/>
              <a:t> ，</a:t>
            </a:r>
            <a:r>
              <a:rPr lang="en-US" altLang="zh-CN"/>
              <a:t>CPU</a:t>
            </a:r>
            <a:r>
              <a:rPr lang="zh-CN" altLang="en-US"/>
              <a:t>不再担当数据传输的中介者；</a:t>
            </a:r>
          </a:p>
          <a:p>
            <a:pPr lvl="1" eaLnBrk="1" hangingPunct="1">
              <a:lnSpc>
                <a:spcPct val="120000"/>
              </a:lnSpc>
              <a:spcAft>
                <a:spcPct val="5000"/>
              </a:spcAft>
            </a:pPr>
            <a:r>
              <a:rPr lang="zh-CN" altLang="en-US"/>
              <a:t>总线由</a:t>
            </a:r>
            <a:r>
              <a:rPr lang="en-US" altLang="zh-CN"/>
              <a:t>DMA</a:t>
            </a:r>
            <a:r>
              <a:rPr lang="zh-CN" altLang="en-US"/>
              <a:t>控制器（</a:t>
            </a:r>
            <a:r>
              <a:rPr lang="en-US" altLang="zh-CN"/>
              <a:t>DMAC</a:t>
            </a:r>
            <a:r>
              <a:rPr lang="zh-CN" altLang="en-US"/>
              <a:t>）进行控制（</a:t>
            </a:r>
            <a:r>
              <a:rPr lang="en-US" altLang="zh-CN"/>
              <a:t>CPU</a:t>
            </a:r>
            <a:r>
              <a:rPr lang="zh-CN" altLang="en-US"/>
              <a:t>要放弃总线控制权），内存</a:t>
            </a:r>
            <a:r>
              <a:rPr lang="en-US" altLang="zh-CN"/>
              <a:t>/</a:t>
            </a:r>
            <a:r>
              <a:rPr lang="zh-CN" altLang="en-US"/>
              <a:t>外设的地址和读写控制信号均由</a:t>
            </a:r>
            <a:r>
              <a:rPr lang="en-US" altLang="zh-CN"/>
              <a:t>DMAC</a:t>
            </a:r>
            <a:r>
              <a:rPr lang="zh-CN" altLang="en-US"/>
              <a:t>提供。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9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142696D-C6DA-4EC7-9546-E9978950BCA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一、输入输出系统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716087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/>
              <a:t>输入输出系统：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zh-CN" altLang="en-US"/>
              <a:t>计算机系统中除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>
                <a:latin typeface="宋体" panose="02010600030101010101" pitchFamily="2" charset="-122"/>
              </a:rPr>
              <a:t>和内存储器之外的部分</a:t>
            </a:r>
            <a:endParaRPr lang="zh-CN" altLang="en-US"/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2006600" y="4521200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000066"/>
                </a:solidFill>
                <a:ea typeface="宋体" panose="02010600030101010101" pitchFamily="2" charset="-122"/>
              </a:rPr>
              <a:t>I/O</a:t>
            </a:r>
            <a:r>
              <a:rPr lang="zh-CN" altLang="en-US">
                <a:solidFill>
                  <a:srgbClr val="000066"/>
                </a:solidFill>
                <a:ea typeface="宋体" panose="02010600030101010101" pitchFamily="2" charset="-122"/>
              </a:rPr>
              <a:t>系统</a:t>
            </a: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3860800" y="3886200"/>
            <a:ext cx="2590800" cy="1801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66"/>
                </a:solidFill>
                <a:ea typeface="宋体" panose="02010600030101010101" pitchFamily="2" charset="-122"/>
              </a:rPr>
              <a:t>输入输出设备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66"/>
                </a:solidFill>
                <a:ea typeface="宋体" panose="02010600030101010101" pitchFamily="2" charset="-122"/>
              </a:rPr>
              <a:t>输入输出接口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000066"/>
                </a:solidFill>
                <a:ea typeface="宋体" panose="02010600030101010101" pitchFamily="2" charset="-122"/>
              </a:rPr>
              <a:t>输入输出软件</a:t>
            </a:r>
          </a:p>
        </p:txBody>
      </p:sp>
      <p:sp>
        <p:nvSpPr>
          <p:cNvPr id="135174" name="AutoShape 6"/>
          <p:cNvSpPr>
            <a:spLocks/>
          </p:cNvSpPr>
          <p:nvPr/>
        </p:nvSpPr>
        <p:spPr bwMode="auto">
          <a:xfrm>
            <a:off x="3581400" y="4191000"/>
            <a:ext cx="228600" cy="1219200"/>
          </a:xfrm>
          <a:prstGeom prst="leftBrace">
            <a:avLst>
              <a:gd name="adj1" fmla="val 4442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3" grpId="0"/>
      <p:bldP spid="13517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44243D8-31F1-418C-8DF8-75A468F6D097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260350"/>
            <a:ext cx="7793037" cy="1462088"/>
          </a:xfrm>
        </p:spPr>
        <p:txBody>
          <a:bodyPr/>
          <a:lstStyle/>
          <a:p>
            <a:pPr eaLnBrk="1" hangingPunct="1"/>
            <a:r>
              <a:rPr lang="en-US" altLang="zh-CN"/>
              <a:t>DMA</a:t>
            </a:r>
            <a:r>
              <a:rPr lang="zh-CN" altLang="en-US"/>
              <a:t>控制方式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371600" y="4179888"/>
            <a:ext cx="1219200" cy="2057400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4038600" y="4179888"/>
            <a:ext cx="1219200" cy="2057400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6705600" y="4179888"/>
            <a:ext cx="1219200" cy="2057400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 flipH="1">
            <a:off x="5257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44" name="Text Box 8"/>
          <p:cNvSpPr txBox="1">
            <a:spLocks noChangeArrowheads="1"/>
          </p:cNvSpPr>
          <p:nvPr/>
        </p:nvSpPr>
        <p:spPr bwMode="auto">
          <a:xfrm>
            <a:off x="4114800" y="4865688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6934200" y="4789488"/>
            <a:ext cx="838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</a:p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1600200" y="4941888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5486400" y="41798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</a:t>
            </a:r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 flipH="1">
            <a:off x="2590800" y="4637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2590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5257800" y="5780088"/>
            <a:ext cx="1447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51" name="Rectangle 15"/>
          <p:cNvSpPr>
            <a:spLocks noChangeArrowheads="1"/>
          </p:cNvSpPr>
          <p:nvPr/>
        </p:nvSpPr>
        <p:spPr bwMode="auto">
          <a:xfrm>
            <a:off x="6443663" y="1916113"/>
            <a:ext cx="1600200" cy="914400"/>
          </a:xfrm>
          <a:prstGeom prst="rect">
            <a:avLst/>
          </a:prstGeom>
          <a:solidFill>
            <a:schemeClr val="bg1"/>
          </a:solidFill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48" name="AutoShape 16"/>
          <p:cNvSpPr>
            <a:spLocks noChangeArrowheads="1"/>
          </p:cNvSpPr>
          <p:nvPr/>
        </p:nvSpPr>
        <p:spPr bwMode="auto">
          <a:xfrm>
            <a:off x="7134225" y="2852738"/>
            <a:ext cx="333375" cy="1296987"/>
          </a:xfrm>
          <a:prstGeom prst="upDownArrow">
            <a:avLst>
              <a:gd name="adj1" fmla="val 50000"/>
              <a:gd name="adj2" fmla="val 7779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53" name="Text Box 17"/>
          <p:cNvSpPr txBox="1">
            <a:spLocks noChangeArrowheads="1"/>
          </p:cNvSpPr>
          <p:nvPr/>
        </p:nvSpPr>
        <p:spPr bwMode="auto">
          <a:xfrm>
            <a:off x="6791325" y="2144713"/>
            <a:ext cx="126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</a:t>
            </a:r>
          </a:p>
        </p:txBody>
      </p:sp>
      <p:sp>
        <p:nvSpPr>
          <p:cNvPr id="65554" name="AutoShape 22"/>
          <p:cNvSpPr>
            <a:spLocks noChangeArrowheads="1"/>
          </p:cNvSpPr>
          <p:nvPr/>
        </p:nvSpPr>
        <p:spPr bwMode="auto">
          <a:xfrm>
            <a:off x="914400" y="3121025"/>
            <a:ext cx="838200" cy="457200"/>
          </a:xfrm>
          <a:prstGeom prst="leftArrow">
            <a:avLst>
              <a:gd name="adj1" fmla="val 50000"/>
              <a:gd name="adj2" fmla="val 4582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55" name="AutoShape 23"/>
          <p:cNvSpPr>
            <a:spLocks noChangeArrowheads="1"/>
          </p:cNvSpPr>
          <p:nvPr/>
        </p:nvSpPr>
        <p:spPr bwMode="auto">
          <a:xfrm>
            <a:off x="7620000" y="3121025"/>
            <a:ext cx="914400" cy="45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5556" name="Rectangle 24"/>
          <p:cNvSpPr>
            <a:spLocks noChangeArrowheads="1"/>
          </p:cNvSpPr>
          <p:nvPr/>
        </p:nvSpPr>
        <p:spPr bwMode="auto">
          <a:xfrm>
            <a:off x="1752600" y="3240088"/>
            <a:ext cx="5943600" cy="228600"/>
          </a:xfrm>
          <a:prstGeom prst="rect">
            <a:avLst/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 flipV="1">
            <a:off x="4284663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 flipV="1">
            <a:off x="4953000" y="3500438"/>
            <a:ext cx="0" cy="6794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0859" name="Text Box 27"/>
          <p:cNvSpPr txBox="1">
            <a:spLocks noChangeArrowheads="1"/>
          </p:cNvSpPr>
          <p:nvPr/>
        </p:nvSpPr>
        <p:spPr bwMode="auto">
          <a:xfrm>
            <a:off x="5219700" y="57800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DACK</a:t>
            </a:r>
          </a:p>
        </p:txBody>
      </p:sp>
      <p:sp>
        <p:nvSpPr>
          <p:cNvPr id="120860" name="Text Box 28"/>
          <p:cNvSpPr txBox="1">
            <a:spLocks noChangeArrowheads="1"/>
          </p:cNvSpPr>
          <p:nvPr/>
        </p:nvSpPr>
        <p:spPr bwMode="auto">
          <a:xfrm>
            <a:off x="2555875" y="4149725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HOLD</a:t>
            </a:r>
          </a:p>
        </p:txBody>
      </p:sp>
      <p:sp>
        <p:nvSpPr>
          <p:cNvPr id="120861" name="Text Box 29"/>
          <p:cNvSpPr txBox="1">
            <a:spLocks noChangeArrowheads="1"/>
          </p:cNvSpPr>
          <p:nvPr/>
        </p:nvSpPr>
        <p:spPr bwMode="auto">
          <a:xfrm>
            <a:off x="2555875" y="5300663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HLDA</a:t>
            </a:r>
          </a:p>
        </p:txBody>
      </p:sp>
      <p:sp>
        <p:nvSpPr>
          <p:cNvPr id="120862" name="Text Box 30"/>
          <p:cNvSpPr txBox="1">
            <a:spLocks noChangeArrowheads="1"/>
          </p:cNvSpPr>
          <p:nvPr/>
        </p:nvSpPr>
        <p:spPr bwMode="auto">
          <a:xfrm>
            <a:off x="4295775" y="3435350"/>
            <a:ext cx="838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5563" name="Text Box 31"/>
          <p:cNvSpPr txBox="1">
            <a:spLocks noChangeArrowheads="1"/>
          </p:cNvSpPr>
          <p:nvPr/>
        </p:nvSpPr>
        <p:spPr bwMode="auto">
          <a:xfrm>
            <a:off x="2057400" y="26781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BUS</a:t>
            </a:r>
          </a:p>
        </p:txBody>
      </p:sp>
      <p:sp>
        <p:nvSpPr>
          <p:cNvPr id="120864" name="Text Box 32"/>
          <p:cNvSpPr txBox="1">
            <a:spLocks noChangeArrowheads="1"/>
          </p:cNvSpPr>
          <p:nvPr/>
        </p:nvSpPr>
        <p:spPr bwMode="auto">
          <a:xfrm>
            <a:off x="4932363" y="3573463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控制信号</a:t>
            </a:r>
          </a:p>
        </p:txBody>
      </p:sp>
      <p:sp>
        <p:nvSpPr>
          <p:cNvPr id="120866" name="Text Box 34"/>
          <p:cNvSpPr txBox="1">
            <a:spLocks noChangeArrowheads="1"/>
          </p:cNvSpPr>
          <p:nvPr/>
        </p:nvSpPr>
        <p:spPr bwMode="auto">
          <a:xfrm>
            <a:off x="3048000" y="3608388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地址信号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0" dur="500"/>
                                        <p:tgtEl>
                                          <p:spTgt spid="12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0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2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  <p:bldP spid="120848" grpId="0" animBg="1"/>
      <p:bldP spid="120859" grpId="0"/>
      <p:bldP spid="120860" grpId="0"/>
      <p:bldP spid="120861" grpId="0"/>
      <p:bldP spid="120862" grpId="0"/>
      <p:bldP spid="120864" grpId="0"/>
      <p:bldP spid="12086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3F3E026-07BB-4D45-BAB7-770401025DA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DMA</a:t>
            </a:r>
            <a:r>
              <a:rPr lang="zh-CN" altLang="en-US"/>
              <a:t>控制方式的工作过程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57388"/>
            <a:ext cx="8029575" cy="44958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Times New Roman" panose="02020603050405020304" pitchFamily="18" charset="0"/>
              </a:rPr>
              <a:t>外设向</a:t>
            </a: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US">
                <a:latin typeface="Times New Roman" panose="02020603050405020304" pitchFamily="18" charset="0"/>
              </a:rPr>
              <a:t>控制器发出“</a:t>
            </a: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US">
                <a:latin typeface="Times New Roman" panose="02020603050405020304" pitchFamily="18" charset="0"/>
              </a:rPr>
              <a:t>传送请求”信号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GB" altLang="zh-CN">
                <a:latin typeface="Times New Roman" panose="02020603050405020304" pitchFamily="18" charset="0"/>
              </a:rPr>
              <a:t>    DREQ</a:t>
            </a:r>
            <a:r>
              <a:rPr lang="zh-CN" altLang="en-US">
                <a:latin typeface="Times New Roman" panose="02020603050405020304" pitchFamily="18" charset="0"/>
              </a:rPr>
              <a:t>；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US">
                <a:latin typeface="Times New Roman" panose="02020603050405020304" pitchFamily="18" charset="0"/>
              </a:rPr>
              <a:t>控制器收到请求后，向</a:t>
            </a:r>
            <a:r>
              <a:rPr lang="en-GB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发出“总线请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求”信号</a:t>
            </a:r>
            <a:r>
              <a:rPr lang="en-GB" altLang="zh-CN">
                <a:latin typeface="Times New Roman" panose="02020603050405020304" pitchFamily="18" charset="0"/>
              </a:rPr>
              <a:t>HOLD</a:t>
            </a:r>
            <a:r>
              <a:rPr lang="en-US" altLang="zh-CN">
                <a:latin typeface="Times New Roman" panose="02020603050405020304" pitchFamily="18" charset="0"/>
              </a:rPr>
              <a:t>；</a:t>
            </a:r>
            <a:endParaRPr lang="zh-CN" altLang="en-US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GB" altLang="zh-CN">
                <a:latin typeface="Times New Roman" panose="02020603050405020304" pitchFamily="18" charset="0"/>
              </a:rPr>
              <a:t>CPU</a:t>
            </a:r>
            <a:r>
              <a:rPr lang="zh-CN" altLang="en-US">
                <a:latin typeface="Times New Roman" panose="02020603050405020304" pitchFamily="18" charset="0"/>
              </a:rPr>
              <a:t>在完成当前总线周期后会立即发出</a:t>
            </a:r>
            <a:r>
              <a:rPr lang="en-US" altLang="zh-CN">
                <a:latin typeface="Times New Roman" panose="02020603050405020304" pitchFamily="18" charset="0"/>
              </a:rPr>
              <a:t>HLDA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信号，对</a:t>
            </a:r>
            <a:r>
              <a:rPr lang="en-GB" altLang="zh-CN">
                <a:latin typeface="Times New Roman" panose="02020603050405020304" pitchFamily="18" charset="0"/>
              </a:rPr>
              <a:t>HOLD</a:t>
            </a:r>
            <a:r>
              <a:rPr lang="zh-CN" altLang="en-US">
                <a:latin typeface="Times New Roman" panose="02020603050405020304" pitchFamily="18" charset="0"/>
              </a:rPr>
              <a:t>信号进行响应；</a:t>
            </a:r>
          </a:p>
          <a:p>
            <a:pPr eaLnBrk="1" hangingPunct="1">
              <a:lnSpc>
                <a:spcPct val="110000"/>
              </a:lnSpc>
            </a:pP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US">
                <a:latin typeface="Times New Roman" panose="02020603050405020304" pitchFamily="18" charset="0"/>
              </a:rPr>
              <a:t>控制器收到</a:t>
            </a:r>
            <a:r>
              <a:rPr lang="en-GB" altLang="zh-CN">
                <a:latin typeface="Times New Roman" panose="02020603050405020304" pitchFamily="18" charset="0"/>
              </a:rPr>
              <a:t>HLDA</a:t>
            </a:r>
            <a:r>
              <a:rPr lang="zh-CN" altLang="en-US">
                <a:latin typeface="Times New Roman" panose="02020603050405020304" pitchFamily="18" charset="0"/>
              </a:rPr>
              <a:t>信号后，就开始控制总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    线，并向外设发出</a:t>
            </a: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US">
                <a:latin typeface="Times New Roman" panose="02020603050405020304" pitchFamily="18" charset="0"/>
              </a:rPr>
              <a:t>响应信号</a:t>
            </a:r>
            <a:r>
              <a:rPr lang="en-GB" altLang="zh-CN">
                <a:latin typeface="Times New Roman" panose="02020603050405020304" pitchFamily="18" charset="0"/>
              </a:rPr>
              <a:t>DACK</a:t>
            </a:r>
            <a:r>
              <a:rPr lang="zh-CN" altLang="en-GB">
                <a:latin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E3E432-E34D-4C49-9E06-607512C5D21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DMA</a:t>
            </a:r>
            <a:r>
              <a:rPr lang="zh-CN" altLang="en-US"/>
              <a:t>控制方式工作过程例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836738"/>
            <a:ext cx="8459787" cy="47609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sz="2400">
                <a:latin typeface="Times New Roman" panose="02020603050405020304" pitchFamily="18" charset="0"/>
              </a:rPr>
              <a:t>例：从外设向内存传送若干字节数据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>
                <a:latin typeface="Times New Roman" panose="02020603050405020304" pitchFamily="18" charset="0"/>
              </a:rPr>
              <a:t>DMAC</a:t>
            </a:r>
            <a:r>
              <a:rPr lang="zh-CN" altLang="en-US">
                <a:latin typeface="Times New Roman" panose="02020603050405020304" pitchFamily="18" charset="0"/>
              </a:rPr>
              <a:t>向</a:t>
            </a:r>
            <a:r>
              <a:rPr lang="en-US" altLang="zh-CN">
                <a:latin typeface="Times New Roman" panose="02020603050405020304" pitchFamily="18" charset="0"/>
              </a:rPr>
              <a:t>I/O</a:t>
            </a:r>
            <a:r>
              <a:rPr lang="zh-CN" altLang="en-US">
                <a:latin typeface="Times New Roman" panose="02020603050405020304" pitchFamily="18" charset="0"/>
              </a:rPr>
              <a:t>接口发出读信号；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向地址总线上发出存储器的地址；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>
                <a:latin typeface="Times New Roman" panose="02020603050405020304" pitchFamily="18" charset="0"/>
              </a:rPr>
              <a:t>发出存储器写信号和</a:t>
            </a:r>
            <a:r>
              <a:rPr lang="en-GB" altLang="zh-CN">
                <a:latin typeface="Times New Roman" panose="02020603050405020304" pitchFamily="18" charset="0"/>
              </a:rPr>
              <a:t>AEN</a:t>
            </a:r>
            <a:r>
              <a:rPr lang="zh-CN" altLang="en-US">
                <a:latin typeface="Times New Roman" panose="02020603050405020304" pitchFamily="18" charset="0"/>
              </a:rPr>
              <a:t>信号；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>
                <a:latin typeface="Times New Roman" panose="02020603050405020304" pitchFamily="18" charset="0"/>
              </a:rPr>
              <a:t>传送数据并自动修改地址和字节计数器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>
                <a:latin typeface="Times New Roman" panose="02020603050405020304" pitchFamily="18" charset="0"/>
              </a:rPr>
              <a:t>判断是否需要重复传送操作</a:t>
            </a:r>
            <a:r>
              <a:rPr lang="en-GB" altLang="zh-CN">
                <a:latin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135000"/>
              </a:lnSpc>
              <a:spcAft>
                <a:spcPct val="10000"/>
              </a:spcAft>
            </a:pPr>
            <a:r>
              <a:rPr lang="zh-CN" altLang="en-GB">
                <a:latin typeface="Times New Roman" panose="02020603050405020304" pitchFamily="18" charset="0"/>
              </a:rPr>
              <a:t>若数据传送完，</a:t>
            </a:r>
            <a:r>
              <a:rPr lang="en-GB" altLang="zh-CN">
                <a:latin typeface="Times New Roman" panose="02020603050405020304" pitchFamily="18" charset="0"/>
              </a:rPr>
              <a:t>DMA</a:t>
            </a:r>
            <a:r>
              <a:rPr lang="zh-CN" altLang="en-GB">
                <a:latin typeface="Times New Roman" panose="02020603050405020304" pitchFamily="18" charset="0"/>
              </a:rPr>
              <a:t>控制器撤销发往</a:t>
            </a:r>
            <a:r>
              <a:rPr lang="en-GB" altLang="zh-CN">
                <a:latin typeface="Times New Roman" panose="02020603050405020304" pitchFamily="18" charset="0"/>
              </a:rPr>
              <a:t>CPU</a:t>
            </a:r>
            <a:r>
              <a:rPr lang="zh-CN" altLang="en-GB">
                <a:latin typeface="Times New Roman" panose="02020603050405020304" pitchFamily="18" charset="0"/>
              </a:rPr>
              <a:t>的</a:t>
            </a:r>
            <a:r>
              <a:rPr lang="en-GB" altLang="zh-CN">
                <a:latin typeface="Times New Roman" panose="02020603050405020304" pitchFamily="18" charset="0"/>
              </a:rPr>
              <a:t>HOLD</a:t>
            </a:r>
            <a:r>
              <a:rPr lang="zh-CN" altLang="en-GB">
                <a:latin typeface="Times New Roman" panose="02020603050405020304" pitchFamily="18" charset="0"/>
              </a:rPr>
              <a:t>信号；</a:t>
            </a:r>
          </a:p>
          <a:p>
            <a:pPr lvl="1" eaLnBrk="1" hangingPunct="1">
              <a:lnSpc>
                <a:spcPct val="135000"/>
              </a:lnSpc>
              <a:spcAft>
                <a:spcPct val="10000"/>
              </a:spcAft>
            </a:pPr>
            <a:r>
              <a:rPr lang="en-GB" altLang="zh-CN">
                <a:latin typeface="Times New Roman" panose="02020603050405020304" pitchFamily="18" charset="0"/>
              </a:rPr>
              <a:t>CPU</a:t>
            </a:r>
            <a:r>
              <a:rPr lang="zh-CN" altLang="en-GB">
                <a:latin typeface="Times New Roman" panose="02020603050405020304" pitchFamily="18" charset="0"/>
              </a:rPr>
              <a:t>检测到</a:t>
            </a:r>
            <a:r>
              <a:rPr lang="en-GB" altLang="zh-CN">
                <a:latin typeface="Times New Roman" panose="02020603050405020304" pitchFamily="18" charset="0"/>
              </a:rPr>
              <a:t>HOLD</a:t>
            </a:r>
            <a:r>
              <a:rPr lang="zh-CN" altLang="en-GB">
                <a:latin typeface="Times New Roman" panose="02020603050405020304" pitchFamily="18" charset="0"/>
              </a:rPr>
              <a:t>失效后，则撤销</a:t>
            </a:r>
            <a:r>
              <a:rPr lang="en-GB" altLang="zh-CN">
                <a:latin typeface="Times New Roman" panose="02020603050405020304" pitchFamily="18" charset="0"/>
              </a:rPr>
              <a:t>HLDA</a:t>
            </a:r>
            <a:r>
              <a:rPr lang="zh-CN" altLang="en-GB">
                <a:latin typeface="Times New Roman" panose="02020603050405020304" pitchFamily="18" charset="0"/>
              </a:rPr>
              <a:t>信号，并在下一时钟周期重新开始控制总线。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80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F61CDD6-314E-4514-800C-CC05E8E9463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DMA</a:t>
            </a:r>
            <a:r>
              <a:rPr lang="zh-CN" altLang="en-US"/>
              <a:t>工作方式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1916113"/>
            <a:ext cx="7772400" cy="4608512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/>
              <a:t>周期窃取：</a:t>
            </a:r>
          </a:p>
          <a:p>
            <a:pPr lvl="1" eaLnBrk="1" hangingPunct="1"/>
            <a:r>
              <a:rPr lang="zh-CN" altLang="en-US"/>
              <a:t>每个</a:t>
            </a:r>
            <a:r>
              <a:rPr lang="en-US" altLang="zh-CN"/>
              <a:t>DMA</a:t>
            </a:r>
            <a:r>
              <a:rPr lang="zh-CN" altLang="en-US"/>
              <a:t>周期只传送一个字节或一个字就立即释放总线。</a:t>
            </a:r>
          </a:p>
          <a:p>
            <a:pPr eaLnBrk="1" hangingPunct="1">
              <a:spcBef>
                <a:spcPct val="35000"/>
              </a:spcBef>
              <a:spcAft>
                <a:spcPct val="5000"/>
              </a:spcAft>
            </a:pPr>
            <a:r>
              <a:rPr lang="zh-CN" altLang="en-US"/>
              <a:t>数据块传送：</a:t>
            </a:r>
          </a:p>
          <a:p>
            <a:pPr lvl="1" eaLnBrk="1" hangingPunct="1"/>
            <a:r>
              <a:rPr lang="en-US" altLang="zh-CN"/>
              <a:t>DMAC</a:t>
            </a:r>
            <a:r>
              <a:rPr lang="zh-CN" altLang="en-US"/>
              <a:t>在申请到总线后，将一块数据传送完后才释放总线，而不管中间</a:t>
            </a:r>
            <a:r>
              <a:rPr lang="en-US" altLang="zh-CN"/>
              <a:t>DREQ</a:t>
            </a:r>
            <a:r>
              <a:rPr lang="zh-CN" altLang="en-US"/>
              <a:t>是否有效。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88913"/>
            <a:ext cx="6965950" cy="762000"/>
          </a:xfrm>
        </p:spPr>
        <p:txBody>
          <a:bodyPr/>
          <a:lstStyle/>
          <a:p>
            <a:pPr eaLnBrk="1" hangingPunct="1"/>
            <a:r>
              <a:rPr lang="zh-CN" altLang="en-US" sz="4000" b="0"/>
              <a:t>周期窃取的</a:t>
            </a:r>
            <a:r>
              <a:rPr lang="en-US" altLang="zh-CN" sz="3600"/>
              <a:t>DMA</a:t>
            </a:r>
            <a:r>
              <a:rPr lang="zh-CN" altLang="en-US" sz="4000" b="0"/>
              <a:t>方式：</a:t>
            </a:r>
          </a:p>
        </p:txBody>
      </p:sp>
      <p:sp>
        <p:nvSpPr>
          <p:cNvPr id="70659" name="Text Box 4"/>
          <p:cNvSpPr txBox="1">
            <a:spLocks noChangeArrowheads="1"/>
          </p:cNvSpPr>
          <p:nvPr/>
        </p:nvSpPr>
        <p:spPr bwMode="auto">
          <a:xfrm>
            <a:off x="2541588" y="2106613"/>
            <a:ext cx="179387" cy="1793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0660" name="Text Box 5"/>
          <p:cNvSpPr txBox="1">
            <a:spLocks noChangeArrowheads="1"/>
          </p:cNvSpPr>
          <p:nvPr/>
        </p:nvSpPr>
        <p:spPr bwMode="auto">
          <a:xfrm>
            <a:off x="4338638" y="2673350"/>
            <a:ext cx="215900" cy="1793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70661" name="Text Box 6"/>
          <p:cNvSpPr txBox="1">
            <a:spLocks noChangeArrowheads="1"/>
          </p:cNvSpPr>
          <p:nvPr/>
        </p:nvSpPr>
        <p:spPr bwMode="auto">
          <a:xfrm>
            <a:off x="4305300" y="5235575"/>
            <a:ext cx="215900" cy="179388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70662" name="Line 7"/>
          <p:cNvSpPr>
            <a:spLocks noChangeShapeType="1"/>
          </p:cNvSpPr>
          <p:nvPr/>
        </p:nvSpPr>
        <p:spPr bwMode="auto">
          <a:xfrm>
            <a:off x="4186238" y="1668463"/>
            <a:ext cx="0" cy="3286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3" name="Line 9"/>
          <p:cNvSpPr>
            <a:spLocks noChangeShapeType="1"/>
          </p:cNvSpPr>
          <p:nvPr/>
        </p:nvSpPr>
        <p:spPr bwMode="auto">
          <a:xfrm>
            <a:off x="4171950" y="2649538"/>
            <a:ext cx="0" cy="287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4" name="Rectangle 10"/>
          <p:cNvSpPr>
            <a:spLocks noChangeArrowheads="1"/>
          </p:cNvSpPr>
          <p:nvPr/>
        </p:nvSpPr>
        <p:spPr bwMode="auto">
          <a:xfrm>
            <a:off x="3203575" y="2935288"/>
            <a:ext cx="1936750" cy="2460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请求总线</a:t>
            </a:r>
          </a:p>
        </p:txBody>
      </p:sp>
      <p:sp>
        <p:nvSpPr>
          <p:cNvPr id="70665" name="Line 11"/>
          <p:cNvSpPr>
            <a:spLocks noChangeShapeType="1"/>
          </p:cNvSpPr>
          <p:nvPr/>
        </p:nvSpPr>
        <p:spPr bwMode="auto">
          <a:xfrm>
            <a:off x="4171950" y="3181350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6" name="Text Box 12"/>
          <p:cNvSpPr txBox="1">
            <a:spLocks noChangeArrowheads="1"/>
          </p:cNvSpPr>
          <p:nvPr/>
        </p:nvSpPr>
        <p:spPr bwMode="auto">
          <a:xfrm>
            <a:off x="2903538" y="3427413"/>
            <a:ext cx="2519362" cy="2460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响应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DMAC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获总线控制权</a:t>
            </a:r>
          </a:p>
        </p:txBody>
      </p:sp>
      <p:sp>
        <p:nvSpPr>
          <p:cNvPr id="70667" name="Line 13"/>
          <p:cNvSpPr>
            <a:spLocks noChangeShapeType="1"/>
          </p:cNvSpPr>
          <p:nvPr/>
        </p:nvSpPr>
        <p:spPr bwMode="auto">
          <a:xfrm>
            <a:off x="4171950" y="3673475"/>
            <a:ext cx="0" cy="247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68" name="Text Box 14"/>
          <p:cNvSpPr txBox="1">
            <a:spLocks noChangeArrowheads="1"/>
          </p:cNvSpPr>
          <p:nvPr/>
        </p:nvSpPr>
        <p:spPr bwMode="auto">
          <a:xfrm>
            <a:off x="3203575" y="3921125"/>
            <a:ext cx="1936750" cy="2460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传送一个数据</a:t>
            </a:r>
          </a:p>
        </p:txBody>
      </p:sp>
      <p:sp>
        <p:nvSpPr>
          <p:cNvPr id="70669" name="AutoShape 15"/>
          <p:cNvSpPr>
            <a:spLocks noChangeArrowheads="1"/>
          </p:cNvSpPr>
          <p:nvPr/>
        </p:nvSpPr>
        <p:spPr bwMode="auto">
          <a:xfrm>
            <a:off x="3065463" y="4906963"/>
            <a:ext cx="2212975" cy="333375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块结束？</a:t>
            </a:r>
          </a:p>
        </p:txBody>
      </p:sp>
      <p:sp>
        <p:nvSpPr>
          <p:cNvPr id="70670" name="Line 16"/>
          <p:cNvSpPr>
            <a:spLocks noChangeShapeType="1"/>
          </p:cNvSpPr>
          <p:nvPr/>
        </p:nvSpPr>
        <p:spPr bwMode="auto">
          <a:xfrm>
            <a:off x="4171950" y="5235575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1" name="Text Box 17"/>
          <p:cNvSpPr txBox="1">
            <a:spLocks noChangeArrowheads="1"/>
          </p:cNvSpPr>
          <p:nvPr/>
        </p:nvSpPr>
        <p:spPr bwMode="auto">
          <a:xfrm>
            <a:off x="3065463" y="5481638"/>
            <a:ext cx="2212975" cy="2460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释放总线至少一个总线周期</a:t>
            </a:r>
          </a:p>
        </p:txBody>
      </p:sp>
      <p:sp>
        <p:nvSpPr>
          <p:cNvPr id="70672" name="Line 18"/>
          <p:cNvSpPr>
            <a:spLocks noChangeShapeType="1"/>
          </p:cNvSpPr>
          <p:nvPr/>
        </p:nvSpPr>
        <p:spPr bwMode="auto">
          <a:xfrm>
            <a:off x="5278438" y="5072063"/>
            <a:ext cx="13668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Line 19"/>
          <p:cNvSpPr>
            <a:spLocks noChangeShapeType="1"/>
          </p:cNvSpPr>
          <p:nvPr/>
        </p:nvSpPr>
        <p:spPr bwMode="auto">
          <a:xfrm>
            <a:off x="4171950" y="4167188"/>
            <a:ext cx="0" cy="2460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4" name="Text Box 20"/>
          <p:cNvSpPr txBox="1">
            <a:spLocks noChangeArrowheads="1"/>
          </p:cNvSpPr>
          <p:nvPr/>
        </p:nvSpPr>
        <p:spPr bwMode="auto">
          <a:xfrm>
            <a:off x="3203575" y="4413250"/>
            <a:ext cx="1936750" cy="2476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地址增量，计数器减量</a:t>
            </a:r>
          </a:p>
        </p:txBody>
      </p:sp>
      <p:sp>
        <p:nvSpPr>
          <p:cNvPr id="70675" name="Line 21"/>
          <p:cNvSpPr>
            <a:spLocks noChangeShapeType="1"/>
          </p:cNvSpPr>
          <p:nvPr/>
        </p:nvSpPr>
        <p:spPr bwMode="auto">
          <a:xfrm>
            <a:off x="4171950" y="4660900"/>
            <a:ext cx="0" cy="2460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6" name="Line 22"/>
          <p:cNvSpPr>
            <a:spLocks noChangeShapeType="1"/>
          </p:cNvSpPr>
          <p:nvPr/>
        </p:nvSpPr>
        <p:spPr bwMode="auto">
          <a:xfrm flipH="1" flipV="1">
            <a:off x="2392363" y="2328863"/>
            <a:ext cx="39528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7" name="Line 23"/>
          <p:cNvSpPr>
            <a:spLocks noChangeShapeType="1"/>
          </p:cNvSpPr>
          <p:nvPr/>
        </p:nvSpPr>
        <p:spPr bwMode="auto">
          <a:xfrm>
            <a:off x="2382838" y="1830388"/>
            <a:ext cx="0" cy="4318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8" name="Line 24"/>
          <p:cNvSpPr>
            <a:spLocks noChangeShapeType="1"/>
          </p:cNvSpPr>
          <p:nvPr/>
        </p:nvSpPr>
        <p:spPr bwMode="auto">
          <a:xfrm flipV="1">
            <a:off x="2387600" y="1833563"/>
            <a:ext cx="179863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9" name="Text Box 25"/>
          <p:cNvSpPr txBox="1">
            <a:spLocks noChangeArrowheads="1"/>
          </p:cNvSpPr>
          <p:nvPr/>
        </p:nvSpPr>
        <p:spPr bwMode="auto">
          <a:xfrm>
            <a:off x="5729288" y="5481638"/>
            <a:ext cx="1658937" cy="246062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DMAC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释放总线</a:t>
            </a:r>
          </a:p>
        </p:txBody>
      </p:sp>
      <p:sp>
        <p:nvSpPr>
          <p:cNvPr id="70680" name="Line 26"/>
          <p:cNvSpPr>
            <a:spLocks noChangeShapeType="1"/>
          </p:cNvSpPr>
          <p:nvPr/>
        </p:nvSpPr>
        <p:spPr bwMode="auto">
          <a:xfrm>
            <a:off x="4171950" y="5727700"/>
            <a:ext cx="0" cy="431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1" name="Line 27"/>
          <p:cNvSpPr>
            <a:spLocks noChangeShapeType="1"/>
          </p:cNvSpPr>
          <p:nvPr/>
        </p:nvSpPr>
        <p:spPr bwMode="auto">
          <a:xfrm flipH="1">
            <a:off x="6645275" y="5072063"/>
            <a:ext cx="0" cy="4095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2" name="Text Box 28"/>
          <p:cNvSpPr txBox="1">
            <a:spLocks noChangeArrowheads="1"/>
          </p:cNvSpPr>
          <p:nvPr/>
        </p:nvSpPr>
        <p:spPr bwMode="auto">
          <a:xfrm>
            <a:off x="5416550" y="4799013"/>
            <a:ext cx="293688" cy="20002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70683" name="AutoShape 29"/>
          <p:cNvSpPr>
            <a:spLocks noChangeArrowheads="1"/>
          </p:cNvSpPr>
          <p:nvPr/>
        </p:nvSpPr>
        <p:spPr bwMode="auto">
          <a:xfrm>
            <a:off x="2786063" y="1998663"/>
            <a:ext cx="2765425" cy="657225"/>
          </a:xfrm>
          <a:prstGeom prst="flowChartDecision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测试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DREQ DMA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请求？</a:t>
            </a:r>
          </a:p>
        </p:txBody>
      </p:sp>
      <p:sp>
        <p:nvSpPr>
          <p:cNvPr id="70684" name="Line 30"/>
          <p:cNvSpPr>
            <a:spLocks noChangeShapeType="1"/>
          </p:cNvSpPr>
          <p:nvPr/>
        </p:nvSpPr>
        <p:spPr bwMode="auto">
          <a:xfrm>
            <a:off x="2382838" y="6156325"/>
            <a:ext cx="17843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8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7196138" y="64008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24D791B-E013-4ACC-B21A-12AFCB619483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54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0686" name="流程图: 终止 1"/>
          <p:cNvSpPr>
            <a:spLocks noChangeArrowheads="1"/>
          </p:cNvSpPr>
          <p:nvPr/>
        </p:nvSpPr>
        <p:spPr bwMode="auto">
          <a:xfrm>
            <a:off x="3833813" y="1290638"/>
            <a:ext cx="720725" cy="373062"/>
          </a:xfrm>
          <a:prstGeom prst="flowChartTerminator">
            <a:avLst/>
          </a:prstGeom>
          <a:solidFill>
            <a:schemeClr val="bg1"/>
          </a:solidFill>
          <a:ln w="25400" cap="sq" algn="ctr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开始</a:t>
            </a:r>
          </a:p>
        </p:txBody>
      </p:sp>
      <p:sp>
        <p:nvSpPr>
          <p:cNvPr id="70687" name="流程图: 终止 31"/>
          <p:cNvSpPr>
            <a:spLocks noChangeArrowheads="1"/>
          </p:cNvSpPr>
          <p:nvPr/>
        </p:nvSpPr>
        <p:spPr bwMode="auto">
          <a:xfrm>
            <a:off x="6284913" y="6022975"/>
            <a:ext cx="720725" cy="374650"/>
          </a:xfrm>
          <a:prstGeom prst="flowChartTerminator">
            <a:avLst/>
          </a:prstGeom>
          <a:solidFill>
            <a:schemeClr val="bg1"/>
          </a:solidFill>
          <a:ln w="25400" cap="sq" algn="ctr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>
                <a:solidFill>
                  <a:schemeClr val="tx1"/>
                </a:solidFill>
                <a:ea typeface="宋体" panose="02010600030101010101" pitchFamily="2" charset="-122"/>
              </a:rPr>
              <a:t>结束</a:t>
            </a:r>
          </a:p>
        </p:txBody>
      </p:sp>
      <p:sp>
        <p:nvSpPr>
          <p:cNvPr id="70688" name="Line 27"/>
          <p:cNvSpPr>
            <a:spLocks noChangeShapeType="1"/>
          </p:cNvSpPr>
          <p:nvPr/>
        </p:nvSpPr>
        <p:spPr bwMode="auto">
          <a:xfrm flipH="1">
            <a:off x="6645275" y="5727700"/>
            <a:ext cx="0" cy="295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DMA</a:t>
            </a:r>
            <a:r>
              <a:rPr lang="zh-CN" altLang="en-US"/>
              <a:t>控制方式的优缺点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2051050"/>
            <a:ext cx="7772400" cy="353853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优点：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  </a:t>
            </a:r>
            <a:r>
              <a:rPr lang="zh-CN" altLang="en-US" dirty="0"/>
              <a:t>数据传输</a:t>
            </a:r>
            <a:r>
              <a:rPr lang="zh-CN" altLang="en-GB" dirty="0"/>
              <a:t>由</a:t>
            </a:r>
            <a:r>
              <a:rPr lang="en-GB" altLang="zh-CN" dirty="0"/>
              <a:t>DMA</a:t>
            </a:r>
            <a:r>
              <a:rPr lang="zh-CN" altLang="en-GB" dirty="0"/>
              <a:t>硬件来控制，数据</a:t>
            </a:r>
            <a:r>
              <a:rPr lang="zh-CN" altLang="en-US" dirty="0"/>
              <a:t>直接在内存和外设之间交换，可以达到很高的传输速率。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FF0000"/>
                </a:solidFill>
              </a:rPr>
              <a:t>缺点：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 控制复杂，硬件成本相对较高。</a:t>
            </a:r>
          </a:p>
        </p:txBody>
      </p:sp>
      <p:sp>
        <p:nvSpPr>
          <p:cNvPr id="727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C16E015-A7D2-4CE8-9A7B-BFAF9872B052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605588" cy="1462088"/>
          </a:xfrm>
        </p:spPr>
        <p:txBody>
          <a:bodyPr/>
          <a:lstStyle/>
          <a:p>
            <a:pPr algn="ctr" eaLnBrk="1" hangingPunct="1"/>
            <a:r>
              <a:rPr lang="zh-CN" altLang="en-US" sz="5400">
                <a:latin typeface="隶书" panose="02010509060101010101" pitchFamily="49" charset="-122"/>
              </a:rPr>
              <a:t>§6.4</a:t>
            </a:r>
            <a:r>
              <a:rPr lang="zh-CN" altLang="en-US" sz="5400" b="0">
                <a:latin typeface="隶书" panose="02010509060101010101" pitchFamily="49" charset="-122"/>
              </a:rPr>
              <a:t> </a:t>
            </a:r>
            <a:r>
              <a:rPr lang="zh-CN" altLang="en-US" sz="5400" b="0">
                <a:ea typeface="华文行楷" panose="02010800040101010101" pitchFamily="2" charset="-122"/>
              </a:rPr>
              <a:t>中断技术</a:t>
            </a:r>
          </a:p>
        </p:txBody>
      </p:sp>
      <p:sp>
        <p:nvSpPr>
          <p:cNvPr id="7475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FCF093D-CBB2-40E1-B896-9935AB4D31B0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56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74756" name="文本框 1"/>
          <p:cNvSpPr txBox="1">
            <a:spLocks noChangeArrowheads="1"/>
          </p:cNvSpPr>
          <p:nvPr/>
        </p:nvSpPr>
        <p:spPr bwMode="auto">
          <a:xfrm>
            <a:off x="1187450" y="4005263"/>
            <a:ext cx="61928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中断的基本概念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中断处理的一般过程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zh-CN" altLang="en-US" dirty="0">
                <a:ea typeface="宋体" panose="02010600030101010101" pitchFamily="2" charset="-122"/>
              </a:rPr>
              <a:t>8088/8086中断系统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u"/>
            </a:pPr>
            <a:r>
              <a:rPr lang="en-US" altLang="zh-CN" dirty="0">
                <a:ea typeface="宋体" panose="02010600030101010101" pitchFamily="2" charset="-122"/>
              </a:rPr>
              <a:t>IA-32</a:t>
            </a:r>
            <a:r>
              <a:rPr lang="zh-CN" altLang="en-US" dirty="0">
                <a:ea typeface="宋体" panose="02010600030101010101" pitchFamily="2" charset="-122"/>
              </a:rPr>
              <a:t>中断系统</a:t>
            </a:r>
          </a:p>
        </p:txBody>
      </p:sp>
      <p:sp>
        <p:nvSpPr>
          <p:cNvPr id="74757" name="文本框 2"/>
          <p:cNvSpPr txBox="1">
            <a:spLocks noChangeArrowheads="1"/>
          </p:cNvSpPr>
          <p:nvPr/>
        </p:nvSpPr>
        <p:spPr bwMode="auto">
          <a:xfrm>
            <a:off x="960438" y="3421063"/>
            <a:ext cx="20161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ea typeface="宋体" panose="02010600030101010101" pitchFamily="2" charset="-122"/>
              </a:rPr>
              <a:t>主要内容</a:t>
            </a:r>
          </a:p>
        </p:txBody>
      </p:sp>
    </p:spTree>
  </p:cSld>
  <p:clrMapOvr>
    <a:masterClrMapping/>
  </p:clrMapOvr>
  <p:transition spd="med">
    <p:blinds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C6A0D63-E6F5-4AAD-A946-F29208C922F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掌握：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2060575"/>
            <a:ext cx="6934200" cy="35814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 dirty="0"/>
              <a:t>中断的基本概念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中断响应的一般过程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中断向量表及其初始化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 dirty="0"/>
              <a:t>8088/8086中断系统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r>
              <a:rPr lang="en-US" altLang="zh-CN" dirty="0"/>
              <a:t>IA-32</a:t>
            </a:r>
            <a:r>
              <a:rPr lang="zh-CN" altLang="en-US" dirty="0"/>
              <a:t>中断描述符表的构成及访问方法</a:t>
            </a:r>
          </a:p>
        </p:txBody>
      </p:sp>
    </p:spTree>
  </p:cSld>
  <p:clrMapOvr>
    <a:masterClrMapping/>
  </p:clrMapOvr>
  <p:transition spd="med">
    <p:blinds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BE58623-9A19-41BC-B9D3-C58FBF872AC3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一、中断的基本概念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idx="1"/>
          </p:nvPr>
        </p:nvSpPr>
        <p:spPr>
          <a:xfrm>
            <a:off x="760413" y="2046288"/>
            <a:ext cx="7772400" cy="4406900"/>
          </a:xfrm>
        </p:spPr>
        <p:txBody>
          <a:bodyPr/>
          <a:lstStyle/>
          <a:p>
            <a:pPr eaLnBrk="1" hangingPunct="1"/>
            <a:r>
              <a:rPr lang="zh-CN" altLang="en-US" sz="3200"/>
              <a:t>中断：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执行程序时，发生了某种随机的事件</a:t>
            </a:r>
            <a:r>
              <a:rPr lang="en-US" altLang="zh-CN"/>
              <a:t>(</a:t>
            </a:r>
            <a:r>
              <a:rPr lang="zh-CN" altLang="en-US"/>
              <a:t>外部或内部</a:t>
            </a:r>
            <a:r>
              <a:rPr lang="en-US" altLang="zh-CN"/>
              <a:t>)</a:t>
            </a:r>
            <a:r>
              <a:rPr lang="zh-CN" altLang="en-US"/>
              <a:t>，引起</a:t>
            </a:r>
            <a:r>
              <a:rPr lang="en-US" altLang="zh-CN"/>
              <a:t>CPU</a:t>
            </a:r>
            <a:r>
              <a:rPr lang="zh-CN" altLang="en-US"/>
              <a:t>暂时中断正在运行的程序，转去执行一段特殊的服务程序</a:t>
            </a:r>
            <a:r>
              <a:rPr lang="en-US" altLang="zh-CN"/>
              <a:t>(</a:t>
            </a:r>
            <a:r>
              <a:rPr lang="zh-CN" altLang="en-US"/>
              <a:t>称为中断服务程序或中断处理程序</a:t>
            </a:r>
            <a:r>
              <a:rPr lang="en-US" altLang="zh-CN"/>
              <a:t>)</a:t>
            </a:r>
            <a:r>
              <a:rPr lang="zh-CN" altLang="en-US"/>
              <a:t>，以处理该事件，该事件处理完后又返回被中断的程序继续执行，这一过程称为中断。</a:t>
            </a:r>
          </a:p>
        </p:txBody>
      </p:sp>
    </p:spTree>
  </p:cSld>
  <p:clrMapOvr>
    <a:masterClrMapping/>
  </p:clrMapOvr>
  <p:transition spd="med">
    <p:blinds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6690EF9-7972-4D70-BD9A-7A525885C00D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59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中断源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1447800"/>
          </a:xfrm>
        </p:spPr>
        <p:txBody>
          <a:bodyPr/>
          <a:lstStyle/>
          <a:p>
            <a:pPr eaLnBrk="1" hangingPunct="1"/>
            <a:r>
              <a:rPr lang="zh-CN" altLang="en-US"/>
              <a:t>引起</a:t>
            </a:r>
            <a:r>
              <a:rPr lang="en-US" altLang="zh-CN"/>
              <a:t>CPU</a:t>
            </a:r>
            <a:r>
              <a:rPr lang="zh-CN" altLang="en-US"/>
              <a:t>中断的事件，发出中断请求的来源。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416050" y="3476625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内部中断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416050" y="5272088"/>
            <a:ext cx="175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外部中断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3244850" y="3062288"/>
            <a:ext cx="182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</a:p>
        </p:txBody>
      </p:sp>
      <p:sp>
        <p:nvSpPr>
          <p:cNvPr id="134151" name="Text Box 7"/>
          <p:cNvSpPr txBox="1">
            <a:spLocks noChangeArrowheads="1"/>
          </p:cNvSpPr>
          <p:nvPr/>
        </p:nvSpPr>
        <p:spPr bwMode="auto">
          <a:xfrm>
            <a:off x="3259138" y="3881438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3278188" y="48148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</a:p>
        </p:txBody>
      </p:sp>
      <p:sp>
        <p:nvSpPr>
          <p:cNvPr id="134153" name="Text Box 9"/>
          <p:cNvSpPr txBox="1">
            <a:spLocks noChangeArrowheads="1"/>
          </p:cNvSpPr>
          <p:nvPr/>
        </p:nvSpPr>
        <p:spPr bwMode="auto">
          <a:xfrm>
            <a:off x="3244850" y="5729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</a:p>
        </p:txBody>
      </p:sp>
      <p:sp>
        <p:nvSpPr>
          <p:cNvPr id="134154" name="AutoShape 10"/>
          <p:cNvSpPr>
            <a:spLocks/>
          </p:cNvSpPr>
          <p:nvPr/>
        </p:nvSpPr>
        <p:spPr bwMode="auto">
          <a:xfrm>
            <a:off x="1187450" y="3886200"/>
            <a:ext cx="228600" cy="1600200"/>
          </a:xfrm>
          <a:prstGeom prst="leftBrace">
            <a:avLst>
              <a:gd name="adj1" fmla="val 5830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155" name="AutoShape 11"/>
          <p:cNvSpPr>
            <a:spLocks/>
          </p:cNvSpPr>
          <p:nvPr/>
        </p:nvSpPr>
        <p:spPr bwMode="auto">
          <a:xfrm>
            <a:off x="3035300" y="3352800"/>
            <a:ext cx="209550" cy="885825"/>
          </a:xfrm>
          <a:prstGeom prst="leftBrace">
            <a:avLst>
              <a:gd name="adj1" fmla="val 3520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156" name="AutoShape 12"/>
          <p:cNvSpPr>
            <a:spLocks/>
          </p:cNvSpPr>
          <p:nvPr/>
        </p:nvSpPr>
        <p:spPr bwMode="auto">
          <a:xfrm>
            <a:off x="3030538" y="5043488"/>
            <a:ext cx="228600" cy="990600"/>
          </a:xfrm>
          <a:prstGeom prst="leftBrace">
            <a:avLst>
              <a:gd name="adj1" fmla="val 360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157" name="Line 13"/>
          <p:cNvSpPr>
            <a:spLocks noChangeShapeType="1"/>
          </p:cNvSpPr>
          <p:nvPr/>
        </p:nvSpPr>
        <p:spPr bwMode="auto">
          <a:xfrm>
            <a:off x="4873625" y="335280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58" name="Text Box 14"/>
          <p:cNvSpPr txBox="1">
            <a:spLocks noChangeArrowheads="1"/>
          </p:cNvSpPr>
          <p:nvPr/>
        </p:nvSpPr>
        <p:spPr bwMode="auto">
          <a:xfrm>
            <a:off x="5607050" y="3048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异常事件引起</a:t>
            </a:r>
          </a:p>
        </p:txBody>
      </p:sp>
      <p:sp>
        <p:nvSpPr>
          <p:cNvPr id="134159" name="Text Box 15"/>
          <p:cNvSpPr txBox="1">
            <a:spLocks noChangeArrowheads="1"/>
          </p:cNvSpPr>
          <p:nvPr/>
        </p:nvSpPr>
        <p:spPr bwMode="auto">
          <a:xfrm>
            <a:off x="5607050" y="386715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中断指令引起</a:t>
            </a:r>
          </a:p>
        </p:txBody>
      </p:sp>
      <p:sp>
        <p:nvSpPr>
          <p:cNvPr id="134160" name="Line 16"/>
          <p:cNvSpPr>
            <a:spLocks noChangeShapeType="1"/>
          </p:cNvSpPr>
          <p:nvPr/>
        </p:nvSpPr>
        <p:spPr bwMode="auto">
          <a:xfrm>
            <a:off x="4887913" y="419100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1" name="Line 17"/>
          <p:cNvSpPr>
            <a:spLocks noChangeShapeType="1"/>
          </p:cNvSpPr>
          <p:nvPr/>
        </p:nvSpPr>
        <p:spPr bwMode="auto">
          <a:xfrm>
            <a:off x="5226050" y="510540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2" name="Line 18"/>
          <p:cNvSpPr>
            <a:spLocks noChangeShapeType="1"/>
          </p:cNvSpPr>
          <p:nvPr/>
        </p:nvSpPr>
        <p:spPr bwMode="auto">
          <a:xfrm>
            <a:off x="5226050" y="6019800"/>
            <a:ext cx="685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4163" name="Text Box 19"/>
          <p:cNvSpPr txBox="1">
            <a:spLocks noChangeArrowheads="1"/>
          </p:cNvSpPr>
          <p:nvPr/>
        </p:nvSpPr>
        <p:spPr bwMode="auto">
          <a:xfrm>
            <a:off x="5911850" y="48006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  <p:sp>
        <p:nvSpPr>
          <p:cNvPr id="134164" name="Text Box 20"/>
          <p:cNvSpPr txBox="1">
            <a:spLocks noChangeArrowheads="1"/>
          </p:cNvSpPr>
          <p:nvPr/>
        </p:nvSpPr>
        <p:spPr bwMode="auto">
          <a:xfrm>
            <a:off x="5911850" y="5729288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NMI</a:t>
            </a: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4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4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4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4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4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4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4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  <p:bldP spid="134150" grpId="0"/>
      <p:bldP spid="134151" grpId="0"/>
      <p:bldP spid="134152" grpId="0"/>
      <p:bldP spid="134153" grpId="0"/>
      <p:bldP spid="134154" grpId="0" animBg="1"/>
      <p:bldP spid="134155" grpId="0" animBg="1"/>
      <p:bldP spid="134156" grpId="0" animBg="1"/>
      <p:bldP spid="134158" grpId="0"/>
      <p:bldP spid="134159" grpId="0"/>
      <p:bldP spid="134163" grpId="0"/>
      <p:bldP spid="1341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32B1E8A-3B14-4E35-BE48-0D9D8DDFED74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输入输出系统特点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900113" y="1844675"/>
            <a:ext cx="7632700" cy="4608513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复杂性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输入输出设备、处理器、操作系统的复杂性 </a:t>
            </a:r>
            <a:endParaRPr lang="zh-CN" altLang="en-US"/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异步性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工作速度和时序不一致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实时性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控制的时效性。</a:t>
            </a:r>
            <a:r>
              <a:rPr lang="en-US" altLang="zh-CN"/>
              <a:t>I/O</a:t>
            </a:r>
            <a:r>
              <a:rPr lang="zh-CN" altLang="en-US"/>
              <a:t>系统保证处理器对不同设备的请求提供及时服务。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与设备无关性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接口的标准化，由操作系统屏蔽了设备的差异。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BF6B51-6573-4ED9-88D2-D1846694FB18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引入中断的原因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2071688"/>
            <a:ext cx="7772400" cy="37338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提高数据传输率；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避免了</a:t>
            </a:r>
            <a:r>
              <a:rPr lang="en-US" altLang="zh-CN"/>
              <a:t>CPU</a:t>
            </a:r>
            <a:r>
              <a:rPr lang="zh-CN" altLang="en-US"/>
              <a:t>不断检测外设状态的过程，提高了</a:t>
            </a:r>
            <a:r>
              <a:rPr lang="en-US" altLang="zh-CN"/>
              <a:t>CPU</a:t>
            </a:r>
            <a:r>
              <a:rPr lang="zh-CN" altLang="en-US"/>
              <a:t>的利用率。</a:t>
            </a:r>
          </a:p>
          <a:p>
            <a:pPr eaLnBrk="1" hangingPunct="1">
              <a:lnSpc>
                <a:spcPct val="125000"/>
              </a:lnSpc>
              <a:spcAft>
                <a:spcPct val="25000"/>
              </a:spcAft>
            </a:pPr>
            <a:r>
              <a:rPr lang="zh-CN" altLang="en-US"/>
              <a:t>实现对特殊事件的实时响应。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7B54138-F95C-4236-BA15-814CBDC1443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935038"/>
            <a:ext cx="7488238" cy="838200"/>
          </a:xfrm>
        </p:spPr>
        <p:txBody>
          <a:bodyPr/>
          <a:lstStyle/>
          <a:p>
            <a:pPr eaLnBrk="1" hangingPunct="1"/>
            <a:r>
              <a:rPr lang="zh-CN" altLang="en-US" sz="4000"/>
              <a:t>二、中断处理的一般过程</a:t>
            </a:r>
          </a:p>
        </p:txBody>
      </p:sp>
      <p:sp>
        <p:nvSpPr>
          <p:cNvPr id="80900" name="Rectangle 3"/>
          <p:cNvSpPr>
            <a:spLocks noGrp="1" noChangeArrowheads="1"/>
          </p:cNvSpPr>
          <p:nvPr>
            <p:ph idx="1"/>
          </p:nvPr>
        </p:nvSpPr>
        <p:spPr>
          <a:xfrm>
            <a:off x="2671763" y="1808163"/>
            <a:ext cx="4370387" cy="3733800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中断请求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FF0000"/>
                </a:solidFill>
              </a:rPr>
              <a:t>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中断源识别及中断判优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FF0000"/>
                </a:solidFill>
              </a:rPr>
              <a:t>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中断响应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FF0000"/>
                </a:solidFill>
              </a:rPr>
              <a:t>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中断处理（服务）</a:t>
            </a:r>
            <a:endParaRPr lang="en-US" altLang="zh-CN"/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/>
              <a:t>       </a:t>
            </a:r>
            <a:r>
              <a:rPr lang="en-US" altLang="zh-CN">
                <a:solidFill>
                  <a:srgbClr val="FF0000"/>
                </a:solidFill>
              </a:rPr>
              <a:t>↓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en-US"/>
              <a:t>中断返回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0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0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0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0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0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09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809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09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09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E7C0DF2-EE4E-4798-A393-508EFCAAEA89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中断请求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657600"/>
            <a:ext cx="7772400" cy="2133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中断请求信号应保持到中断被处理为止；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/>
              <a:t>CPU</a:t>
            </a:r>
            <a:r>
              <a:rPr lang="zh-CN" altLang="en-US"/>
              <a:t>响应中断后，中断请求信号应及时撤销。</a:t>
            </a:r>
          </a:p>
        </p:txBody>
      </p:sp>
      <p:sp>
        <p:nvSpPr>
          <p:cNvPr id="81925" name="Text Box 4"/>
          <p:cNvSpPr txBox="1">
            <a:spLocks noChangeArrowheads="1"/>
          </p:cNvSpPr>
          <p:nvPr/>
        </p:nvSpPr>
        <p:spPr bwMode="auto">
          <a:xfrm>
            <a:off x="2362200" y="2133600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NMI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81926" name="AutoShape 5"/>
          <p:cNvSpPr>
            <a:spLocks/>
          </p:cNvSpPr>
          <p:nvPr/>
        </p:nvSpPr>
        <p:spPr bwMode="auto">
          <a:xfrm>
            <a:off x="2187575" y="2308225"/>
            <a:ext cx="152400" cy="838200"/>
          </a:xfrm>
          <a:prstGeom prst="leftBrace">
            <a:avLst>
              <a:gd name="adj1" fmla="val 4580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7" name="文本框 1"/>
          <p:cNvSpPr txBox="1">
            <a:spLocks noChangeArrowheads="1"/>
          </p:cNvSpPr>
          <p:nvPr/>
        </p:nvSpPr>
        <p:spPr bwMode="auto">
          <a:xfrm>
            <a:off x="1150938" y="2452688"/>
            <a:ext cx="12239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ea typeface="宋体" panose="02010600030101010101" pitchFamily="2" charset="-122"/>
              </a:rPr>
              <a:t>包括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27BC683-E4C6-48D9-92AE-CC8A2D76ECA9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中断源识别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1150938" y="2060575"/>
            <a:ext cx="7350125" cy="3455988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/>
              <a:t>软件查询法：</a:t>
            </a:r>
            <a:r>
              <a:rPr lang="zh-CN" altLang="en-US" sz="2400">
                <a:solidFill>
                  <a:schemeClr val="tx1"/>
                </a:solidFill>
              </a:rPr>
              <a:t>在中断处理程序中查找中断源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/>
              <a:t>中断矢量法</a:t>
            </a:r>
            <a:r>
              <a:rPr lang="en-US" altLang="zh-CN"/>
              <a:t>—</a:t>
            </a:r>
            <a:r>
              <a:rPr lang="zh-CN" altLang="en-US"/>
              <a:t>硬件识别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由中断源提供中断类型号，</a:t>
            </a:r>
            <a:r>
              <a:rPr lang="en-US" altLang="zh-CN"/>
              <a:t>CPU</a:t>
            </a:r>
            <a:r>
              <a:rPr lang="zh-CN" altLang="en-US"/>
              <a:t>根据类型号确定中断源。</a:t>
            </a:r>
            <a:endParaRPr lang="en-US" altLang="zh-CN"/>
          </a:p>
          <a:p>
            <a:pPr lvl="1" eaLnBrk="1" hangingPunct="1">
              <a:lnSpc>
                <a:spcPct val="110000"/>
              </a:lnSpc>
            </a:pPr>
            <a:r>
              <a:rPr lang="zh-CN" altLang="en-US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中断源识别及中断判优（确定先响应哪个中断请求）由硬件系统完成</a:t>
            </a:r>
          </a:p>
          <a:p>
            <a:pPr lvl="1" eaLnBrk="1" hangingPunct="1">
              <a:lnSpc>
                <a:spcPct val="110000"/>
              </a:lnSpc>
            </a:pPr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8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91F45FF-908C-46E2-862E-B8784A8AE853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64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中断判优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122488"/>
            <a:ext cx="7350125" cy="4114800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/>
              <a:t>当有多个中断源同时提出请求时，需要确定首先响应哪一个中断源。</a:t>
            </a:r>
            <a:endParaRPr lang="en-US" altLang="zh-CN"/>
          </a:p>
          <a:p>
            <a:pPr eaLnBrk="1" hangingPunct="1">
              <a:spcAft>
                <a:spcPts val="600"/>
              </a:spcAft>
            </a:pPr>
            <a:r>
              <a:rPr lang="zh-CN" altLang="en-US"/>
              <a:t>优先级法则</a:t>
            </a:r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zh-CN" altLang="en-US"/>
              <a:t>同时出现或等待的多个中断源，优先级最高的被响应。</a:t>
            </a:r>
            <a:endParaRPr lang="en-US" altLang="zh-CN"/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zh-CN" altLang="en-US"/>
              <a:t>低优先级的中断程序允许被高优先级的中断源所中断</a:t>
            </a:r>
            <a:endParaRPr lang="en-US" altLang="zh-CN"/>
          </a:p>
          <a:p>
            <a:pPr lvl="1" eaLnBrk="1" hangingPunct="1">
              <a:spcBef>
                <a:spcPct val="0"/>
              </a:spcBef>
              <a:spcAft>
                <a:spcPct val="30000"/>
              </a:spcAft>
            </a:pPr>
            <a:r>
              <a:rPr lang="zh-CN" altLang="en-US"/>
              <a:t>也可以设置成禁止中断嵌套</a:t>
            </a:r>
          </a:p>
        </p:txBody>
      </p:sp>
      <p:sp>
        <p:nvSpPr>
          <p:cNvPr id="139269" name="Text Box 5"/>
          <p:cNvSpPr txBox="1">
            <a:spLocks noChangeArrowheads="1"/>
          </p:cNvSpPr>
          <p:nvPr/>
        </p:nvSpPr>
        <p:spPr bwMode="auto">
          <a:xfrm>
            <a:off x="6084888" y="56769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中断嵌套</a:t>
            </a:r>
          </a:p>
        </p:txBody>
      </p:sp>
      <p:sp>
        <p:nvSpPr>
          <p:cNvPr id="139271" name="Line 7"/>
          <p:cNvSpPr>
            <a:spLocks noChangeShapeType="1"/>
          </p:cNvSpPr>
          <p:nvPr/>
        </p:nvSpPr>
        <p:spPr bwMode="auto">
          <a:xfrm flipH="1">
            <a:off x="6659563" y="5013325"/>
            <a:ext cx="0" cy="657225"/>
          </a:xfrm>
          <a:prstGeom prst="line">
            <a:avLst/>
          </a:prstGeom>
          <a:noFill/>
          <a:ln w="508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28628A8-3369-4C2E-BED8-A1414A13EF8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中断判优方法</a:t>
            </a:r>
            <a:endParaRPr lang="zh-CN" altLang="en-US" sz="2800">
              <a:solidFill>
                <a:schemeClr val="tx1"/>
              </a:solidFill>
            </a:endParaRPr>
          </a:p>
        </p:txBody>
      </p:sp>
      <p:sp>
        <p:nvSpPr>
          <p:cNvPr id="84996" name="Rectangle 2051"/>
          <p:cNvSpPr>
            <a:spLocks noGrp="1" noChangeArrowheads="1"/>
          </p:cNvSpPr>
          <p:nvPr>
            <p:ph idx="1"/>
          </p:nvPr>
        </p:nvSpPr>
        <p:spPr>
          <a:xfrm>
            <a:off x="900113" y="2205038"/>
            <a:ext cx="7488237" cy="403225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/>
              <a:t>软件判优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/>
              <a:t>顺序查询中断请求，先查询的先服务</a:t>
            </a:r>
          </a:p>
          <a:p>
            <a:pPr lvl="2" eaLnBrk="1" hangingPunct="1">
              <a:lnSpc>
                <a:spcPct val="110000"/>
              </a:lnSpc>
            </a:pPr>
            <a:r>
              <a:rPr lang="zh-CN" altLang="en-US" sz="2400"/>
              <a:t>即先被查询的中断源优先级别高</a:t>
            </a:r>
          </a:p>
          <a:p>
            <a:pPr eaLnBrk="1" hangingPunct="1">
              <a:lnSpc>
                <a:spcPct val="110000"/>
              </a:lnSpc>
              <a:spcBef>
                <a:spcPct val="45000"/>
              </a:spcBef>
            </a:pPr>
            <a:r>
              <a:rPr lang="zh-CN" altLang="en-US"/>
              <a:t>硬件判优</a:t>
            </a:r>
          </a:p>
          <a:p>
            <a:pPr lvl="1" eaLnBrk="1" hangingPunct="1"/>
            <a:r>
              <a:rPr lang="zh-CN" altLang="en-US"/>
              <a:t>链式判优、并行判优（中断向量法）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4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4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4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4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4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4"/>
          <p:cNvSpPr txBox="1">
            <a:spLocks noChangeArrowheads="1"/>
          </p:cNvSpPr>
          <p:nvPr/>
        </p:nvSpPr>
        <p:spPr bwMode="auto">
          <a:xfrm>
            <a:off x="827088" y="476250"/>
            <a:ext cx="2808287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GB">
                <a:latin typeface="Arial" panose="020B0604020202020204" pitchFamily="34" charset="0"/>
                <a:ea typeface="宋体" panose="02010600030101010101" pitchFamily="2" charset="-122"/>
              </a:rPr>
              <a:t>菊花链逻辑电路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19" name="Rectangle 5"/>
          <p:cNvSpPr>
            <a:spLocks noChangeArrowheads="1"/>
          </p:cNvSpPr>
          <p:nvPr/>
        </p:nvSpPr>
        <p:spPr bwMode="auto">
          <a:xfrm>
            <a:off x="3016250" y="1268413"/>
            <a:ext cx="4189413" cy="1906587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20" name="Text Box 6"/>
          <p:cNvSpPr txBox="1">
            <a:spLocks noChangeArrowheads="1"/>
          </p:cNvSpPr>
          <p:nvPr/>
        </p:nvSpPr>
        <p:spPr bwMode="auto">
          <a:xfrm>
            <a:off x="1619250" y="5268913"/>
            <a:ext cx="8826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INTA</a:t>
            </a:r>
            <a:r>
              <a:rPr lang="en-US" altLang="zh-CN" sz="20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1600" baseline="-25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86021" name="Line 7"/>
          <p:cNvSpPr>
            <a:spLocks noChangeShapeType="1"/>
          </p:cNvSpPr>
          <p:nvPr/>
        </p:nvSpPr>
        <p:spPr bwMode="auto">
          <a:xfrm>
            <a:off x="1595438" y="5291138"/>
            <a:ext cx="5762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2" name="Rectangle 8"/>
          <p:cNvSpPr>
            <a:spLocks noChangeArrowheads="1"/>
          </p:cNvSpPr>
          <p:nvPr/>
        </p:nvSpPr>
        <p:spPr bwMode="auto">
          <a:xfrm>
            <a:off x="3089275" y="3686175"/>
            <a:ext cx="2867025" cy="2071688"/>
          </a:xfrm>
          <a:prstGeom prst="rect">
            <a:avLst/>
          </a:prstGeom>
          <a:solidFill>
            <a:schemeClr val="bg1"/>
          </a:solidFill>
          <a:ln w="38100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23" name="Text Box 9"/>
          <p:cNvSpPr txBox="1">
            <a:spLocks noChangeArrowheads="1"/>
          </p:cNvSpPr>
          <p:nvPr/>
        </p:nvSpPr>
        <p:spPr bwMode="auto">
          <a:xfrm>
            <a:off x="6746875" y="3252788"/>
            <a:ext cx="6604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IREQ</a:t>
            </a:r>
          </a:p>
        </p:txBody>
      </p:sp>
      <p:sp>
        <p:nvSpPr>
          <p:cNvPr id="86024" name="Text Box 10"/>
          <p:cNvSpPr txBox="1">
            <a:spLocks noChangeArrowheads="1"/>
          </p:cNvSpPr>
          <p:nvPr/>
        </p:nvSpPr>
        <p:spPr bwMode="auto">
          <a:xfrm>
            <a:off x="1931988" y="6034088"/>
            <a:ext cx="623887" cy="20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86025" name="Rectangle 11"/>
          <p:cNvSpPr>
            <a:spLocks noChangeArrowheads="1"/>
          </p:cNvSpPr>
          <p:nvPr/>
        </p:nvSpPr>
        <p:spPr bwMode="auto">
          <a:xfrm>
            <a:off x="3309938" y="3962400"/>
            <a:ext cx="1322387" cy="414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</a:p>
        </p:txBody>
      </p:sp>
      <p:sp>
        <p:nvSpPr>
          <p:cNvPr id="86026" name="AutoShape 12"/>
          <p:cNvSpPr>
            <a:spLocks noChangeArrowheads="1"/>
          </p:cNvSpPr>
          <p:nvPr/>
        </p:nvSpPr>
        <p:spPr bwMode="auto">
          <a:xfrm>
            <a:off x="3879850" y="3856038"/>
            <a:ext cx="138113" cy="100012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27" name="Line 13"/>
          <p:cNvSpPr>
            <a:spLocks noChangeShapeType="1"/>
          </p:cNvSpPr>
          <p:nvPr/>
        </p:nvSpPr>
        <p:spPr bwMode="auto">
          <a:xfrm>
            <a:off x="3629025" y="4376738"/>
            <a:ext cx="0" cy="2762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28" name="Line 14"/>
          <p:cNvSpPr>
            <a:spLocks noChangeShapeType="1"/>
          </p:cNvSpPr>
          <p:nvPr/>
        </p:nvSpPr>
        <p:spPr bwMode="auto">
          <a:xfrm>
            <a:off x="4357688" y="4376738"/>
            <a:ext cx="0" cy="69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029" name="Group 15"/>
          <p:cNvGrpSpPr>
            <a:grpSpLocks/>
          </p:cNvGrpSpPr>
          <p:nvPr/>
        </p:nvGrpSpPr>
        <p:grpSpPr bwMode="auto">
          <a:xfrm>
            <a:off x="3346450" y="4652963"/>
            <a:ext cx="554038" cy="387350"/>
            <a:chOff x="4440" y="4053"/>
            <a:chExt cx="454" cy="438"/>
          </a:xfrm>
        </p:grpSpPr>
        <p:sp>
          <p:nvSpPr>
            <p:cNvPr id="86065" name="Rectangle 16"/>
            <p:cNvSpPr>
              <a:spLocks noChangeArrowheads="1"/>
            </p:cNvSpPr>
            <p:nvPr/>
          </p:nvSpPr>
          <p:spPr bwMode="auto">
            <a:xfrm>
              <a:off x="4440" y="4179"/>
              <a:ext cx="454" cy="3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6066" name="AutoShape 17"/>
            <p:cNvSpPr>
              <a:spLocks noChangeArrowheads="1"/>
            </p:cNvSpPr>
            <p:nvPr/>
          </p:nvSpPr>
          <p:spPr bwMode="auto">
            <a:xfrm>
              <a:off x="4620" y="4053"/>
              <a:ext cx="113" cy="114"/>
            </a:xfrm>
            <a:prstGeom prst="flowChartConnector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86030" name="Line 18"/>
          <p:cNvSpPr>
            <a:spLocks noChangeShapeType="1"/>
          </p:cNvSpPr>
          <p:nvPr/>
        </p:nvSpPr>
        <p:spPr bwMode="auto">
          <a:xfrm>
            <a:off x="6616700" y="3155950"/>
            <a:ext cx="0" cy="30241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1" name="Line 19"/>
          <p:cNvSpPr>
            <a:spLocks noChangeShapeType="1"/>
          </p:cNvSpPr>
          <p:nvPr/>
        </p:nvSpPr>
        <p:spPr bwMode="auto">
          <a:xfrm flipH="1">
            <a:off x="2647950" y="6170613"/>
            <a:ext cx="39703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2" name="Rectangle 20"/>
          <p:cNvSpPr>
            <a:spLocks noChangeArrowheads="1"/>
          </p:cNvSpPr>
          <p:nvPr/>
        </p:nvSpPr>
        <p:spPr bwMode="auto">
          <a:xfrm rot="5400000">
            <a:off x="4794250" y="4986338"/>
            <a:ext cx="690563" cy="5730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lIns="72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4000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 b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≥1</a:t>
            </a:r>
          </a:p>
        </p:txBody>
      </p:sp>
      <p:sp>
        <p:nvSpPr>
          <p:cNvPr id="86033" name="Line 21"/>
          <p:cNvSpPr>
            <a:spLocks noChangeShapeType="1"/>
          </p:cNvSpPr>
          <p:nvPr/>
        </p:nvSpPr>
        <p:spPr bwMode="auto">
          <a:xfrm>
            <a:off x="3640138" y="5053013"/>
            <a:ext cx="0" cy="414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4" name="Line 22"/>
          <p:cNvSpPr>
            <a:spLocks noChangeShapeType="1"/>
          </p:cNvSpPr>
          <p:nvPr/>
        </p:nvSpPr>
        <p:spPr bwMode="auto">
          <a:xfrm>
            <a:off x="2647950" y="5480050"/>
            <a:ext cx="220503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5" name="Line 23"/>
          <p:cNvSpPr>
            <a:spLocks noChangeShapeType="1"/>
          </p:cNvSpPr>
          <p:nvPr/>
        </p:nvSpPr>
        <p:spPr bwMode="auto">
          <a:xfrm>
            <a:off x="4357688" y="5067300"/>
            <a:ext cx="4953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6" name="Line 24"/>
          <p:cNvSpPr>
            <a:spLocks noChangeShapeType="1"/>
          </p:cNvSpPr>
          <p:nvPr/>
        </p:nvSpPr>
        <p:spPr bwMode="auto">
          <a:xfrm>
            <a:off x="5422900" y="5264150"/>
            <a:ext cx="276225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7" name="Line 25"/>
          <p:cNvSpPr>
            <a:spLocks noChangeShapeType="1"/>
          </p:cNvSpPr>
          <p:nvPr/>
        </p:nvSpPr>
        <p:spPr bwMode="auto">
          <a:xfrm flipV="1">
            <a:off x="5705475" y="5480050"/>
            <a:ext cx="1763713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none" w="lg" len="lg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8" name="Line 26"/>
          <p:cNvSpPr>
            <a:spLocks noChangeShapeType="1"/>
          </p:cNvSpPr>
          <p:nvPr/>
        </p:nvSpPr>
        <p:spPr bwMode="auto">
          <a:xfrm>
            <a:off x="5705475" y="5260975"/>
            <a:ext cx="0" cy="21113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39" name="Line 27"/>
          <p:cNvSpPr>
            <a:spLocks noChangeShapeType="1"/>
          </p:cNvSpPr>
          <p:nvPr/>
        </p:nvSpPr>
        <p:spPr bwMode="auto">
          <a:xfrm>
            <a:off x="4357688" y="4652963"/>
            <a:ext cx="2247900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 type="oval" w="sm" len="sm"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6040" name="组合 4"/>
          <p:cNvGrpSpPr>
            <a:grpSpLocks/>
          </p:cNvGrpSpPr>
          <p:nvPr/>
        </p:nvGrpSpPr>
        <p:grpSpPr bwMode="auto">
          <a:xfrm>
            <a:off x="6746875" y="5019675"/>
            <a:ext cx="1084263" cy="414338"/>
            <a:chOff x="6734969" y="4927600"/>
            <a:chExt cx="1084263" cy="414338"/>
          </a:xfrm>
        </p:grpSpPr>
        <p:sp>
          <p:nvSpPr>
            <p:cNvPr id="86063" name="Text Box 28"/>
            <p:cNvSpPr txBox="1">
              <a:spLocks noChangeArrowheads="1"/>
            </p:cNvSpPr>
            <p:nvPr/>
          </p:nvSpPr>
          <p:spPr bwMode="auto">
            <a:xfrm>
              <a:off x="6734969" y="4927600"/>
              <a:ext cx="1084263" cy="414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 b="1">
                  <a:solidFill>
                    <a:schemeClr val="tx2"/>
                  </a:solidFill>
                  <a:latin typeface="Tahoma" panose="020B060403050404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400" b="1">
                  <a:solidFill>
                    <a:schemeClr val="tx1"/>
                  </a:solidFill>
                  <a:latin typeface="Tahoma" panose="020B060403050404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000" b="1">
                  <a:solidFill>
                    <a:schemeClr val="hlink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buClr>
                  <a:srgbClr val="0000CC"/>
                </a:buClr>
                <a:buSzPct val="75000"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INTAout</a:t>
              </a:r>
            </a:p>
          </p:txBody>
        </p:sp>
        <p:sp>
          <p:nvSpPr>
            <p:cNvPr id="86064" name="Line 29"/>
            <p:cNvSpPr>
              <a:spLocks noChangeShapeType="1"/>
            </p:cNvSpPr>
            <p:nvPr/>
          </p:nvSpPr>
          <p:spPr bwMode="auto">
            <a:xfrm>
              <a:off x="6742907" y="4949825"/>
              <a:ext cx="935037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6041" name="Line 30"/>
          <p:cNvSpPr>
            <a:spLocks noChangeShapeType="1"/>
          </p:cNvSpPr>
          <p:nvPr/>
        </p:nvSpPr>
        <p:spPr bwMode="auto">
          <a:xfrm>
            <a:off x="2862263" y="5480050"/>
            <a:ext cx="220662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2" name="Line 31"/>
          <p:cNvSpPr>
            <a:spLocks noChangeShapeType="1"/>
          </p:cNvSpPr>
          <p:nvPr/>
        </p:nvSpPr>
        <p:spPr bwMode="auto">
          <a:xfrm flipH="1">
            <a:off x="5956300" y="4652963"/>
            <a:ext cx="220663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3" name="Line 32"/>
          <p:cNvSpPr>
            <a:spLocks noChangeShapeType="1"/>
          </p:cNvSpPr>
          <p:nvPr/>
        </p:nvSpPr>
        <p:spPr bwMode="auto">
          <a:xfrm flipH="1">
            <a:off x="2647950" y="6170613"/>
            <a:ext cx="220663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4" name="Line 33"/>
          <p:cNvSpPr>
            <a:spLocks noChangeShapeType="1"/>
          </p:cNvSpPr>
          <p:nvPr/>
        </p:nvSpPr>
        <p:spPr bwMode="auto">
          <a:xfrm flipV="1">
            <a:off x="3946525" y="3187700"/>
            <a:ext cx="0" cy="136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45" name="Text Box 34"/>
          <p:cNvSpPr txBox="1">
            <a:spLocks noChangeArrowheads="1"/>
          </p:cNvSpPr>
          <p:nvPr/>
        </p:nvSpPr>
        <p:spPr bwMode="auto">
          <a:xfrm>
            <a:off x="1763713" y="2060575"/>
            <a:ext cx="6619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DB</a:t>
            </a:r>
          </a:p>
        </p:txBody>
      </p:sp>
      <p:sp>
        <p:nvSpPr>
          <p:cNvPr id="86046" name="Rectangle 35"/>
          <p:cNvSpPr>
            <a:spLocks noChangeArrowheads="1"/>
          </p:cNvSpPr>
          <p:nvPr/>
        </p:nvSpPr>
        <p:spPr bwMode="auto">
          <a:xfrm>
            <a:off x="3395663" y="1616075"/>
            <a:ext cx="1101725" cy="1241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47" name="AutoShape 36"/>
          <p:cNvSpPr>
            <a:spLocks noChangeArrowheads="1"/>
          </p:cNvSpPr>
          <p:nvPr/>
        </p:nvSpPr>
        <p:spPr bwMode="auto">
          <a:xfrm rot="5400000">
            <a:off x="3776663" y="1992313"/>
            <a:ext cx="317500" cy="381000"/>
          </a:xfrm>
          <a:prstGeom prst="flowChartMerge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48" name="AutoShape 39"/>
          <p:cNvSpPr>
            <a:spLocks noChangeArrowheads="1"/>
          </p:cNvSpPr>
          <p:nvPr/>
        </p:nvSpPr>
        <p:spPr bwMode="auto">
          <a:xfrm>
            <a:off x="3897313" y="2273300"/>
            <a:ext cx="95250" cy="69850"/>
          </a:xfrm>
          <a:prstGeom prst="flowChartConnector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49" name="AutoShape 40"/>
          <p:cNvSpPr>
            <a:spLocks noChangeArrowheads="1"/>
          </p:cNvSpPr>
          <p:nvPr/>
        </p:nvSpPr>
        <p:spPr bwMode="auto">
          <a:xfrm>
            <a:off x="2509838" y="2051050"/>
            <a:ext cx="882650" cy="274638"/>
          </a:xfrm>
          <a:prstGeom prst="leftArrow">
            <a:avLst>
              <a:gd name="adj1" fmla="val 50000"/>
              <a:gd name="adj2" fmla="val 80332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50" name="AutoShape 41"/>
          <p:cNvSpPr>
            <a:spLocks noChangeArrowheads="1"/>
          </p:cNvSpPr>
          <p:nvPr/>
        </p:nvSpPr>
        <p:spPr bwMode="auto">
          <a:xfrm>
            <a:off x="4497388" y="2043113"/>
            <a:ext cx="882650" cy="276225"/>
          </a:xfrm>
          <a:prstGeom prst="leftArrow">
            <a:avLst>
              <a:gd name="adj1" fmla="val 50000"/>
              <a:gd name="adj2" fmla="val 79870"/>
            </a:avLst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6051" name="Text Box 42"/>
          <p:cNvSpPr txBox="1">
            <a:spLocks noChangeArrowheads="1"/>
          </p:cNvSpPr>
          <p:nvPr/>
        </p:nvSpPr>
        <p:spPr bwMode="auto">
          <a:xfrm>
            <a:off x="3616325" y="1646238"/>
            <a:ext cx="661988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三态门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52" name="Text Box 43"/>
          <p:cNvSpPr txBox="1">
            <a:spLocks noChangeArrowheads="1"/>
          </p:cNvSpPr>
          <p:nvPr/>
        </p:nvSpPr>
        <p:spPr bwMode="auto">
          <a:xfrm>
            <a:off x="5414963" y="1543050"/>
            <a:ext cx="441325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</a:p>
          <a:p>
            <a:pPr algn="ctr" eaLnBrk="1" hangingPunct="1">
              <a:lnSpc>
                <a:spcPct val="72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</a:t>
            </a:r>
          </a:p>
          <a:p>
            <a:pPr algn="ctr" eaLnBrk="1" hangingPunct="1">
              <a:lnSpc>
                <a:spcPct val="72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</a:t>
            </a:r>
          </a:p>
          <a:p>
            <a:pPr algn="ctr" eaLnBrk="1" hangingPunct="1">
              <a:lnSpc>
                <a:spcPct val="72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</a:t>
            </a:r>
          </a:p>
          <a:p>
            <a:pPr algn="ctr" eaLnBrk="1" hangingPunct="1">
              <a:lnSpc>
                <a:spcPct val="72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码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53" name="Line 44"/>
          <p:cNvSpPr>
            <a:spLocks noChangeShapeType="1"/>
          </p:cNvSpPr>
          <p:nvPr/>
        </p:nvSpPr>
        <p:spPr bwMode="auto">
          <a:xfrm>
            <a:off x="3946525" y="2335213"/>
            <a:ext cx="0" cy="151765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4" name="Text Box 45"/>
          <p:cNvSpPr txBox="1">
            <a:spLocks noChangeArrowheads="1"/>
          </p:cNvSpPr>
          <p:nvPr/>
        </p:nvSpPr>
        <p:spPr bwMode="auto">
          <a:xfrm>
            <a:off x="3665538" y="2943225"/>
            <a:ext cx="220662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86055" name="Line 46"/>
          <p:cNvSpPr>
            <a:spLocks noChangeShapeType="1"/>
          </p:cNvSpPr>
          <p:nvPr/>
        </p:nvSpPr>
        <p:spPr bwMode="auto">
          <a:xfrm>
            <a:off x="3702050" y="2924175"/>
            <a:ext cx="144463" cy="3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56" name="Text Box 47"/>
          <p:cNvSpPr txBox="1">
            <a:spLocks noChangeArrowheads="1"/>
          </p:cNvSpPr>
          <p:nvPr/>
        </p:nvSpPr>
        <p:spPr bwMode="auto">
          <a:xfrm>
            <a:off x="5829300" y="1339850"/>
            <a:ext cx="13223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外设接口</a:t>
            </a:r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57" name="Text Box 48"/>
          <p:cNvSpPr txBox="1">
            <a:spLocks noChangeArrowheads="1"/>
          </p:cNvSpPr>
          <p:nvPr/>
        </p:nvSpPr>
        <p:spPr bwMode="auto">
          <a:xfrm>
            <a:off x="2843213" y="3273425"/>
            <a:ext cx="944562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中断确认</a:t>
            </a:r>
          </a:p>
        </p:txBody>
      </p:sp>
      <p:sp>
        <p:nvSpPr>
          <p:cNvPr id="86058" name="Text Box 49"/>
          <p:cNvSpPr txBox="1">
            <a:spLocks noChangeArrowheads="1"/>
          </p:cNvSpPr>
          <p:nvPr/>
        </p:nvSpPr>
        <p:spPr bwMode="auto">
          <a:xfrm>
            <a:off x="4779963" y="3779838"/>
            <a:ext cx="1011237" cy="37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菊花链</a:t>
            </a:r>
          </a:p>
          <a:p>
            <a:pPr algn="ctr" eaLnBrk="1" hangingPunct="1">
              <a:lnSpc>
                <a:spcPct val="8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逻辑电路</a:t>
            </a:r>
            <a:endParaRPr lang="zh-CN" altLang="en-US" sz="160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6059" name="Line 50"/>
          <p:cNvSpPr>
            <a:spLocks noChangeShapeType="1"/>
          </p:cNvSpPr>
          <p:nvPr/>
        </p:nvSpPr>
        <p:spPr bwMode="auto">
          <a:xfrm>
            <a:off x="4141788" y="2178050"/>
            <a:ext cx="228600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0" name="Line 51"/>
          <p:cNvSpPr>
            <a:spLocks noChangeShapeType="1"/>
          </p:cNvSpPr>
          <p:nvPr/>
        </p:nvSpPr>
        <p:spPr bwMode="auto">
          <a:xfrm>
            <a:off x="3544888" y="2178050"/>
            <a:ext cx="228600" cy="0"/>
          </a:xfrm>
          <a:prstGeom prst="line">
            <a:avLst/>
          </a:prstGeom>
          <a:noFill/>
          <a:ln w="19050" cap="sq">
            <a:solidFill>
              <a:schemeClr val="bg2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60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3CEAD571-C821-4E82-B311-044D1977C286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66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86062" name="文本框 3"/>
          <p:cNvSpPr txBox="1">
            <a:spLocks noChangeArrowheads="1"/>
          </p:cNvSpPr>
          <p:nvPr/>
        </p:nvSpPr>
        <p:spPr bwMode="auto">
          <a:xfrm>
            <a:off x="6858000" y="5557838"/>
            <a:ext cx="1736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去下一个设备</a:t>
            </a:r>
          </a:p>
        </p:txBody>
      </p:sp>
    </p:spTree>
  </p:cSld>
  <p:clrMapOvr>
    <a:masterClrMapping/>
  </p:clrMapOvr>
  <p:transition spd="med">
    <p:blinds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A049EF8-2C05-4474-B4E3-51930483AFD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168275"/>
            <a:ext cx="7793037" cy="1462088"/>
          </a:xfrm>
        </p:spPr>
        <p:txBody>
          <a:bodyPr/>
          <a:lstStyle/>
          <a:p>
            <a:pPr eaLnBrk="1" hangingPunct="1"/>
            <a:r>
              <a:rPr lang="zh-CN" altLang="en-US"/>
              <a:t>中断响应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1171575" y="2481263"/>
            <a:ext cx="7772400" cy="4219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GB"/>
              <a:t>向中断源发出中断响应信号</a:t>
            </a:r>
            <a:r>
              <a:rPr lang="en-GB" altLang="zh-CN"/>
              <a:t>INTA</a:t>
            </a:r>
            <a:endParaRPr lang="zh-CN" altLang="en-GB"/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关中断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保护硬件现场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将</a:t>
            </a:r>
            <a:r>
              <a:rPr lang="en-GB" altLang="zh-CN"/>
              <a:t>FLAGS</a:t>
            </a:r>
            <a:r>
              <a:rPr lang="zh-CN" altLang="en-GB"/>
              <a:t>压入堆栈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保护断点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GB"/>
              <a:t>将</a:t>
            </a:r>
            <a:r>
              <a:rPr lang="en-GB" altLang="zh-CN"/>
              <a:t>CS</a:t>
            </a:r>
            <a:r>
              <a:rPr lang="zh-CN" altLang="en-GB"/>
              <a:t>、</a:t>
            </a:r>
            <a:r>
              <a:rPr lang="en-GB" altLang="zh-CN"/>
              <a:t>IP</a:t>
            </a:r>
            <a:r>
              <a:rPr lang="zh-CN" altLang="en-GB"/>
              <a:t>压入堆栈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GB"/>
              <a:t>获得中断服务程序入口地址</a:t>
            </a:r>
            <a:endParaRPr lang="zh-CN" altLang="en-US"/>
          </a:p>
        </p:txBody>
      </p:sp>
      <p:sp>
        <p:nvSpPr>
          <p:cNvPr id="140292" name="Text Box 4"/>
          <p:cNvSpPr txBox="1">
            <a:spLocks noChangeArrowheads="1"/>
          </p:cNvSpPr>
          <p:nvPr/>
        </p:nvSpPr>
        <p:spPr bwMode="auto">
          <a:xfrm>
            <a:off x="7585075" y="3532188"/>
            <a:ext cx="431800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由硬件系统完成</a:t>
            </a:r>
          </a:p>
        </p:txBody>
      </p:sp>
      <p:sp>
        <p:nvSpPr>
          <p:cNvPr id="140295" name="Line 7"/>
          <p:cNvSpPr>
            <a:spLocks noChangeShapeType="1"/>
          </p:cNvSpPr>
          <p:nvPr/>
        </p:nvSpPr>
        <p:spPr bwMode="auto">
          <a:xfrm>
            <a:off x="5929313" y="2597150"/>
            <a:ext cx="838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0296" name="AutoShape 8"/>
          <p:cNvSpPr>
            <a:spLocks/>
          </p:cNvSpPr>
          <p:nvPr/>
        </p:nvSpPr>
        <p:spPr bwMode="auto">
          <a:xfrm rot="10800000">
            <a:off x="7153275" y="2740025"/>
            <a:ext cx="287338" cy="3529013"/>
          </a:xfrm>
          <a:prstGeom prst="leftBrace">
            <a:avLst>
              <a:gd name="adj1" fmla="val 10229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8072" name="文本框 1"/>
          <p:cNvSpPr txBox="1">
            <a:spLocks noChangeArrowheads="1"/>
          </p:cNvSpPr>
          <p:nvPr/>
        </p:nvSpPr>
        <p:spPr bwMode="auto">
          <a:xfrm>
            <a:off x="1150938" y="1900238"/>
            <a:ext cx="4895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ea typeface="宋体" panose="02010600030101010101" pitchFamily="2" charset="-122"/>
              </a:rPr>
              <a:t>中断响应包含以下几个操作：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2" grpId="0"/>
      <p:bldP spid="14029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88EA78BB-4675-4B0E-8980-2A9CA729C652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中断处理</a:t>
            </a:r>
          </a:p>
        </p:txBody>
      </p:sp>
      <p:sp>
        <p:nvSpPr>
          <p:cNvPr id="89092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执行中断服务程序</a:t>
            </a:r>
          </a:p>
          <a:p>
            <a:pPr eaLnBrk="1" hangingPunct="1">
              <a:lnSpc>
                <a:spcPct val="115000"/>
              </a:lnSpc>
              <a:spcAft>
                <a:spcPct val="5000"/>
              </a:spcAft>
            </a:pPr>
            <a:r>
              <a:rPr lang="zh-CN" altLang="en-US"/>
              <a:t>中断服务程序的特点：</a:t>
            </a:r>
          </a:p>
          <a:p>
            <a:pPr lvl="1" eaLnBrk="1" hangingPunct="1">
              <a:lnSpc>
                <a:spcPct val="115000"/>
              </a:lnSpc>
              <a:spcBef>
                <a:spcPct val="35000"/>
              </a:spcBef>
              <a:spcAft>
                <a:spcPct val="5000"/>
              </a:spcAft>
            </a:pPr>
            <a:r>
              <a:rPr lang="zh-CN" altLang="en-US"/>
              <a:t>中断服务程序要定义为</a:t>
            </a:r>
            <a:r>
              <a:rPr lang="zh-CN" altLang="en-US">
                <a:latin typeface="Arial" panose="020B0604020202020204" pitchFamily="34" charset="0"/>
              </a:rPr>
              <a:t>“</a:t>
            </a:r>
            <a:r>
              <a:rPr lang="zh-CN" altLang="en-US"/>
              <a:t>远过程</a:t>
            </a:r>
            <a:r>
              <a:rPr lang="zh-CN" altLang="en-US">
                <a:latin typeface="Arial" panose="020B0604020202020204" pitchFamily="34" charset="0"/>
              </a:rPr>
              <a:t>”</a:t>
            </a:r>
            <a:endParaRPr lang="zh-CN" altLang="en-US"/>
          </a:p>
          <a:p>
            <a:pPr lvl="1" eaLnBrk="1" hangingPunct="1">
              <a:lnSpc>
                <a:spcPct val="120000"/>
              </a:lnSpc>
            </a:pPr>
            <a:r>
              <a:rPr lang="zh-CN" altLang="en-US"/>
              <a:t>结束时要</a:t>
            </a:r>
            <a:r>
              <a:rPr lang="zh-CN" altLang="en-GB"/>
              <a:t>用</a:t>
            </a:r>
            <a:r>
              <a:rPr lang="en-GB" altLang="zh-CN" b="0"/>
              <a:t>IRET</a:t>
            </a:r>
            <a:r>
              <a:rPr lang="zh-CN" altLang="en-GB"/>
              <a:t>指令返回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9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90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90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90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36BDACE-AF14-44B3-ADC8-D99741C7F46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69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1087438"/>
            <a:ext cx="7010400" cy="685800"/>
          </a:xfrm>
        </p:spPr>
        <p:txBody>
          <a:bodyPr/>
          <a:lstStyle/>
          <a:p>
            <a:pPr eaLnBrk="1" hangingPunct="1"/>
            <a:r>
              <a:rPr lang="zh-CN" altLang="en-US" sz="4000"/>
              <a:t>中断服务程序完成的工作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1216025" y="2060575"/>
            <a:ext cx="7388225" cy="4248150"/>
          </a:xfrm>
        </p:spPr>
        <p:txBody>
          <a:bodyPr/>
          <a:lstStyle/>
          <a:p>
            <a:pPr eaLnBrk="1" hangingPunct="1"/>
            <a:r>
              <a:rPr lang="zh-CN" altLang="en-US" sz="2000">
                <a:solidFill>
                  <a:srgbClr val="FF0000"/>
                </a:solidFill>
              </a:rPr>
              <a:t>在前面的中断响应阶段：</a:t>
            </a:r>
            <a:r>
              <a:rPr lang="zh-CN" altLang="en-US" sz="2000">
                <a:solidFill>
                  <a:schemeClr val="tx1"/>
                </a:solidFill>
              </a:rPr>
              <a:t>关中断，保护硬件现场，保护断点</a:t>
            </a:r>
          </a:p>
          <a:p>
            <a:pPr eaLnBrk="1" hangingPunct="1"/>
            <a:r>
              <a:rPr lang="zh-CN" altLang="en-US"/>
              <a:t>保护软件现场（参数）</a:t>
            </a:r>
          </a:p>
          <a:p>
            <a:pPr eaLnBrk="1" hangingPunct="1"/>
            <a:r>
              <a:rPr lang="zh-CN" altLang="en-US"/>
              <a:t>开中断（</a:t>
            </a:r>
            <a:r>
              <a:rPr lang="en-US" altLang="zh-CN"/>
              <a:t>STI）--</a:t>
            </a:r>
            <a:r>
              <a:rPr lang="zh-CN" altLang="en-US">
                <a:solidFill>
                  <a:srgbClr val="00B0F0"/>
                </a:solidFill>
              </a:rPr>
              <a:t>允许中断嵌套</a:t>
            </a:r>
            <a:endParaRPr lang="en-US" altLang="zh-CN">
              <a:solidFill>
                <a:srgbClr val="00B0F0"/>
              </a:solidFill>
            </a:endParaRPr>
          </a:p>
          <a:p>
            <a:pPr eaLnBrk="1" hangingPunct="1"/>
            <a:r>
              <a:rPr lang="zh-CN" altLang="en-US"/>
              <a:t>中断处理</a:t>
            </a:r>
            <a:r>
              <a:rPr lang="en-US" altLang="zh-CN"/>
              <a:t>—</a:t>
            </a:r>
            <a:r>
              <a:rPr lang="zh-CN" altLang="en-US"/>
              <a:t>具体的处理</a:t>
            </a:r>
          </a:p>
          <a:p>
            <a:pPr eaLnBrk="1" hangingPunct="1"/>
            <a:r>
              <a:rPr lang="zh-CN" altLang="en-US"/>
              <a:t>关中断（</a:t>
            </a:r>
            <a:r>
              <a:rPr lang="en-US" altLang="zh-CN"/>
              <a:t>CLI）</a:t>
            </a:r>
            <a:endParaRPr lang="zh-CN" altLang="en-US"/>
          </a:p>
          <a:p>
            <a:pPr eaLnBrk="1" hangingPunct="1"/>
            <a:r>
              <a:rPr lang="zh-CN" altLang="en-US"/>
              <a:t>恢复软件现场</a:t>
            </a:r>
            <a:endParaRPr lang="en-US" altLang="zh-CN"/>
          </a:p>
          <a:p>
            <a:pPr eaLnBrk="1" hangingPunct="1"/>
            <a:r>
              <a:rPr lang="zh-CN" altLang="en-US"/>
              <a:t>中断返回</a:t>
            </a:r>
            <a:r>
              <a:rPr lang="en-US" altLang="zh-CN"/>
              <a:t>-</a:t>
            </a:r>
            <a:r>
              <a:rPr lang="zh-CN" altLang="en-US"/>
              <a:t>执行</a:t>
            </a:r>
            <a:r>
              <a:rPr lang="en-US" altLang="zh-CN"/>
              <a:t>IRET</a:t>
            </a:r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2ECE364-4846-43B3-9E8B-BCCD383535A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二、</a:t>
            </a:r>
            <a:r>
              <a:rPr lang="en-US" altLang="zh-CN" sz="3600" b="1"/>
              <a:t>I/O</a:t>
            </a:r>
            <a:r>
              <a:rPr lang="zh-CN" altLang="en-US"/>
              <a:t>接口系统及接口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908050" y="2054225"/>
            <a:ext cx="7696200" cy="4038600"/>
          </a:xfrm>
        </p:spPr>
        <p:txBody>
          <a:bodyPr/>
          <a:lstStyle/>
          <a:p>
            <a:pPr eaLnBrk="1" fontAlgn="t" hangingPunct="1">
              <a:lnSpc>
                <a:spcPct val="120000"/>
              </a:lnSpc>
            </a:pPr>
            <a:r>
              <a:rPr lang="zh-CN" altLang="en-US" dirty="0"/>
              <a:t>有关</a:t>
            </a:r>
            <a:r>
              <a:rPr lang="en-US" altLang="zh-CN" dirty="0"/>
              <a:t>I/O</a:t>
            </a:r>
            <a:r>
              <a:rPr lang="zh-CN" altLang="en-US" dirty="0"/>
              <a:t>系统的概念、特点，以及</a:t>
            </a:r>
            <a:r>
              <a:rPr lang="en-US" altLang="zh-CN" dirty="0"/>
              <a:t>I/O</a:t>
            </a:r>
            <a:r>
              <a:rPr lang="zh-CN" altLang="en-US" dirty="0"/>
              <a:t>接口的功能等，请参阅教材描述，自行学习。</a:t>
            </a:r>
            <a:endParaRPr lang="en-US" altLang="zh-CN" dirty="0"/>
          </a:p>
          <a:p>
            <a:pPr eaLnBrk="1" fontAlgn="t" hangingPunct="1">
              <a:lnSpc>
                <a:spcPct val="120000"/>
              </a:lnSpc>
            </a:pPr>
            <a:r>
              <a:rPr lang="zh-CN" altLang="en-US" dirty="0"/>
              <a:t>总体上，</a:t>
            </a:r>
            <a:r>
              <a:rPr lang="en-US" altLang="zh-CN" dirty="0"/>
              <a:t>I/O</a:t>
            </a:r>
            <a:r>
              <a:rPr lang="zh-CN" altLang="en-US" dirty="0"/>
              <a:t>接口应具备以下功能：</a:t>
            </a:r>
            <a:endParaRPr lang="en-US" altLang="zh-CN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数据的缓冲与暂存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信号电平与类型的转换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增加信号的驱动能力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/>
              <a:t>对外设进行监测、控制与管理，中断处理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060325-D76A-42A6-8F36-83A92674164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中断返回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idx="1"/>
          </p:nvPr>
        </p:nvSpPr>
        <p:spPr>
          <a:xfrm>
            <a:off x="1042988" y="2017713"/>
            <a:ext cx="8101012" cy="3200400"/>
          </a:xfrm>
        </p:spPr>
        <p:txBody>
          <a:bodyPr/>
          <a:lstStyle/>
          <a:p>
            <a:pPr eaLnBrk="1" hangingPunct="1">
              <a:lnSpc>
                <a:spcPct val="145000"/>
              </a:lnSpc>
            </a:pPr>
            <a:r>
              <a:rPr lang="zh-CN" altLang="en-US"/>
              <a:t>执行</a:t>
            </a:r>
            <a:r>
              <a:rPr lang="en-US" altLang="zh-CN"/>
              <a:t>IRET</a:t>
            </a:r>
            <a:r>
              <a:rPr lang="zh-CN" altLang="en-US"/>
              <a:t>指令，包括下面的操作：</a:t>
            </a:r>
            <a:endParaRPr lang="en-US" altLang="zh-CN"/>
          </a:p>
          <a:p>
            <a:pPr lvl="1" eaLnBrk="1" hangingPunct="1">
              <a:lnSpc>
                <a:spcPct val="145000"/>
              </a:lnSpc>
            </a:pPr>
            <a:r>
              <a:rPr lang="zh-CN" altLang="en-US"/>
              <a:t>使</a:t>
            </a:r>
            <a:r>
              <a:rPr lang="en-US" altLang="zh-CN"/>
              <a:t>IP、CS</a:t>
            </a:r>
            <a:r>
              <a:rPr lang="zh-CN" altLang="en-US"/>
              <a:t>和</a:t>
            </a:r>
            <a:r>
              <a:rPr lang="en-US" altLang="zh-CN"/>
              <a:t>FLAGS</a:t>
            </a:r>
            <a:r>
              <a:rPr lang="zh-CN" altLang="en-US"/>
              <a:t>从堆栈弹出</a:t>
            </a:r>
            <a:endParaRPr lang="en-US" altLang="zh-CN"/>
          </a:p>
          <a:p>
            <a:pPr lvl="1" eaLnBrk="1" hangingPunct="1">
              <a:lnSpc>
                <a:spcPct val="145000"/>
              </a:lnSpc>
            </a:pPr>
            <a:r>
              <a:rPr lang="zh-CN" altLang="en-US"/>
              <a:t>开中断</a:t>
            </a:r>
          </a:p>
        </p:txBody>
      </p:sp>
      <p:sp>
        <p:nvSpPr>
          <p:cNvPr id="146436" name="Line 4"/>
          <p:cNvSpPr>
            <a:spLocks noChangeShapeType="1"/>
          </p:cNvSpPr>
          <p:nvPr/>
        </p:nvSpPr>
        <p:spPr bwMode="auto">
          <a:xfrm>
            <a:off x="3708400" y="3284538"/>
            <a:ext cx="1079500" cy="2889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6437" name="Text Box 5"/>
          <p:cNvSpPr txBox="1">
            <a:spLocks noChangeArrowheads="1"/>
          </p:cNvSpPr>
          <p:nvPr/>
        </p:nvSpPr>
        <p:spPr bwMode="auto">
          <a:xfrm>
            <a:off x="4932363" y="3284538"/>
            <a:ext cx="3168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恢复断点和硬件现场</a:t>
            </a: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339975" y="3768725"/>
            <a:ext cx="1079500" cy="28733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384550" y="3944938"/>
            <a:ext cx="4392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ea typeface="宋体" panose="02010600030101010101" pitchFamily="2" charset="-122"/>
              </a:rPr>
              <a:t>中断返回后才能响应中断请求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1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11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11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/>
          <p:cNvSpPr>
            <a:spLocks noGrp="1" noChangeArrowheads="1"/>
          </p:cNvSpPr>
          <p:nvPr>
            <p:ph type="title"/>
          </p:nvPr>
        </p:nvSpPr>
        <p:spPr>
          <a:xfrm>
            <a:off x="428625" y="214313"/>
            <a:ext cx="7793038" cy="571500"/>
          </a:xfrm>
        </p:spPr>
        <p:txBody>
          <a:bodyPr/>
          <a:lstStyle/>
          <a:p>
            <a:r>
              <a:rPr lang="zh-CN" altLang="en-US" sz="3600" b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外部可屏蔽中断处理过程</a:t>
            </a:r>
          </a:p>
        </p:txBody>
      </p:sp>
      <p:sp>
        <p:nvSpPr>
          <p:cNvPr id="9216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D07906B0-3A59-4662-9CC6-2F856BE77A62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92164" name="Object 5"/>
          <p:cNvGraphicFramePr>
            <a:graphicFrameLocks noChangeAspect="1"/>
          </p:cNvGraphicFramePr>
          <p:nvPr/>
        </p:nvGraphicFramePr>
        <p:xfrm>
          <a:off x="3929063" y="847725"/>
          <a:ext cx="4143375" cy="579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0" r:id="rId3" imgW="3303832" imgH="4631961" progId="Visio.Drawing.11">
                  <p:embed/>
                </p:oleObj>
              </mc:Choice>
              <mc:Fallback>
                <p:oleObj r:id="rId3" imgW="3303832" imgH="463196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847725"/>
                        <a:ext cx="4143375" cy="579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785813" y="2000250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获取中断类型码</a:t>
            </a:r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10800000">
            <a:off x="2928938" y="2212975"/>
            <a:ext cx="928687" cy="1588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左大括号 12"/>
          <p:cNvSpPr/>
          <p:nvPr/>
        </p:nvSpPr>
        <p:spPr bwMode="auto">
          <a:xfrm>
            <a:off x="3571875" y="2286000"/>
            <a:ext cx="214313" cy="3000375"/>
          </a:xfrm>
          <a:prstGeom prst="leftBrac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cxnSp>
        <p:nvCxnSpPr>
          <p:cNvPr id="14" name="直接箭头连接符 13"/>
          <p:cNvCxnSpPr>
            <a:cxnSpLocks noChangeShapeType="1"/>
          </p:cNvCxnSpPr>
          <p:nvPr/>
        </p:nvCxnSpPr>
        <p:spPr bwMode="auto">
          <a:xfrm rot="10800000">
            <a:off x="2500313" y="3786188"/>
            <a:ext cx="928687" cy="1587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500063" y="3571875"/>
            <a:ext cx="20716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由硬件系统完成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285875" y="5789613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由软件实现</a:t>
            </a:r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rot="10800000">
            <a:off x="2928938" y="6002338"/>
            <a:ext cx="928687" cy="1587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7"/>
          <p:cNvCxnSpPr>
            <a:cxnSpLocks noChangeShapeType="1"/>
          </p:cNvCxnSpPr>
          <p:nvPr/>
        </p:nvCxnSpPr>
        <p:spPr bwMode="auto">
          <a:xfrm rot="5400000" flipH="1" flipV="1">
            <a:off x="7678738" y="1033463"/>
            <a:ext cx="428625" cy="358775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7643813" y="528638"/>
            <a:ext cx="85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STI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cxnSp>
        <p:nvCxnSpPr>
          <p:cNvPr id="23" name="直接箭头连接符 22"/>
          <p:cNvCxnSpPr>
            <a:cxnSpLocks noChangeShapeType="1"/>
          </p:cNvCxnSpPr>
          <p:nvPr/>
        </p:nvCxnSpPr>
        <p:spPr bwMode="auto">
          <a:xfrm>
            <a:off x="7858125" y="2857500"/>
            <a:ext cx="500063" cy="1588"/>
          </a:xfrm>
          <a:prstGeom prst="straightConnector1">
            <a:avLst/>
          </a:prstGeom>
          <a:noFill/>
          <a:ln w="25400" cap="sq">
            <a:solidFill>
              <a:srgbClr val="FF00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8358188" y="2643188"/>
            <a:ext cx="71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CLI</a:t>
            </a:r>
            <a:endParaRPr lang="zh-CN" altLang="en-US" sz="20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7" name="右大括号 26"/>
          <p:cNvSpPr/>
          <p:nvPr/>
        </p:nvSpPr>
        <p:spPr bwMode="auto">
          <a:xfrm>
            <a:off x="8143875" y="4286250"/>
            <a:ext cx="142875" cy="2214563"/>
          </a:xfrm>
          <a:prstGeom prst="rightBrace">
            <a:avLst/>
          </a:prstGeom>
          <a:noFill/>
          <a:ln w="25400" cap="sq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sm" len="sm"/>
            <a:tailEnd type="non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8429625" y="4643438"/>
            <a:ext cx="500063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由硬件实现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4" presetClass="exit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0" grpId="2"/>
      <p:bldP spid="13" grpId="0" animBg="1"/>
      <p:bldP spid="13" grpId="1" animBg="1"/>
      <p:bldP spid="15" grpId="0"/>
      <p:bldP spid="16" grpId="0"/>
      <p:bldP spid="16" grpId="1"/>
      <p:bldP spid="16" grpId="2"/>
      <p:bldP spid="22" grpId="0"/>
      <p:bldP spid="22" grpId="1"/>
      <p:bldP spid="26" grpId="0"/>
      <p:bldP spid="26" grpId="1"/>
      <p:bldP spid="26" grpId="2"/>
      <p:bldP spid="27" grpId="0" animBg="1"/>
      <p:bldP spid="28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60311289-8E29-4C72-995F-24A6E63CFCA5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72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三、</a:t>
            </a:r>
            <a:r>
              <a:rPr lang="en-US" altLang="zh-CN" sz="4000" dirty="0"/>
              <a:t>8086</a:t>
            </a:r>
            <a:r>
              <a:rPr lang="zh-CN" altLang="en-US" sz="4000" dirty="0"/>
              <a:t>或实模式的</a:t>
            </a:r>
            <a:r>
              <a:rPr lang="zh-CN" altLang="en-US" dirty="0"/>
              <a:t>中断系统</a:t>
            </a:r>
          </a:p>
        </p:txBody>
      </p:sp>
      <p:sp>
        <p:nvSpPr>
          <p:cNvPr id="93188" name="Rectangle 3"/>
          <p:cNvSpPr>
            <a:spLocks noGrp="1" noChangeArrowheads="1"/>
          </p:cNvSpPr>
          <p:nvPr>
            <p:ph idx="1"/>
          </p:nvPr>
        </p:nvSpPr>
        <p:spPr>
          <a:xfrm>
            <a:off x="1901825" y="3276600"/>
            <a:ext cx="2819400" cy="2971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内部中断</a:t>
            </a:r>
          </a:p>
          <a:p>
            <a:pPr eaLnBrk="1" hangingPunct="1"/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外部中断</a:t>
            </a:r>
          </a:p>
        </p:txBody>
      </p:sp>
      <p:sp>
        <p:nvSpPr>
          <p:cNvPr id="93189" name="Text Box 4"/>
          <p:cNvSpPr txBox="1">
            <a:spLocks noChangeArrowheads="1"/>
          </p:cNvSpPr>
          <p:nvPr/>
        </p:nvSpPr>
        <p:spPr bwMode="auto">
          <a:xfrm>
            <a:off x="3917950" y="2773363"/>
            <a:ext cx="2819400" cy="148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异常中断</a:t>
            </a: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5000"/>
              </a:lnSpc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软件中断</a:t>
            </a:r>
          </a:p>
        </p:txBody>
      </p:sp>
      <p:sp>
        <p:nvSpPr>
          <p:cNvPr id="93190" name="Text Box 5"/>
          <p:cNvSpPr txBox="1">
            <a:spLocks noChangeArrowheads="1"/>
          </p:cNvSpPr>
          <p:nvPr/>
        </p:nvSpPr>
        <p:spPr bwMode="auto">
          <a:xfrm>
            <a:off x="3868738" y="5013325"/>
            <a:ext cx="20574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</a:t>
            </a:r>
          </a:p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可屏蔽中断</a:t>
            </a:r>
          </a:p>
        </p:txBody>
      </p:sp>
      <p:sp>
        <p:nvSpPr>
          <p:cNvPr id="93191" name="AutoShape 6"/>
          <p:cNvSpPr>
            <a:spLocks/>
          </p:cNvSpPr>
          <p:nvPr/>
        </p:nvSpPr>
        <p:spPr bwMode="auto">
          <a:xfrm>
            <a:off x="1619250" y="3573463"/>
            <a:ext cx="288925" cy="2087562"/>
          </a:xfrm>
          <a:prstGeom prst="leftBrace">
            <a:avLst>
              <a:gd name="adj1" fmla="val 6017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2" name="AutoShape 7"/>
          <p:cNvSpPr>
            <a:spLocks/>
          </p:cNvSpPr>
          <p:nvPr/>
        </p:nvSpPr>
        <p:spPr bwMode="auto">
          <a:xfrm>
            <a:off x="3557588" y="2917825"/>
            <a:ext cx="288925" cy="1223963"/>
          </a:xfrm>
          <a:prstGeom prst="leftBrace">
            <a:avLst>
              <a:gd name="adj1" fmla="val 3528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3" name="AutoShape 8"/>
          <p:cNvSpPr>
            <a:spLocks/>
          </p:cNvSpPr>
          <p:nvPr/>
        </p:nvSpPr>
        <p:spPr bwMode="auto">
          <a:xfrm>
            <a:off x="3563938" y="5241925"/>
            <a:ext cx="304800" cy="762000"/>
          </a:xfrm>
          <a:prstGeom prst="leftBrace">
            <a:avLst>
              <a:gd name="adj1" fmla="val 2082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4" name="Text Box 9"/>
          <p:cNvSpPr txBox="1">
            <a:spLocks noChangeArrowheads="1"/>
          </p:cNvSpPr>
          <p:nvPr/>
        </p:nvSpPr>
        <p:spPr bwMode="auto">
          <a:xfrm>
            <a:off x="395288" y="3895725"/>
            <a:ext cx="13557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256个中断源</a:t>
            </a:r>
          </a:p>
        </p:txBody>
      </p:sp>
      <p:sp>
        <p:nvSpPr>
          <p:cNvPr id="93195" name="Text Box 10"/>
          <p:cNvSpPr txBox="1">
            <a:spLocks noChangeArrowheads="1"/>
          </p:cNvSpPr>
          <p:nvPr/>
        </p:nvSpPr>
        <p:spPr bwMode="auto">
          <a:xfrm>
            <a:off x="5862638" y="2060575"/>
            <a:ext cx="2819400" cy="186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除法错中断</a:t>
            </a:r>
          </a:p>
          <a:p>
            <a:pPr>
              <a:spcBef>
                <a:spcPct val="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溢出中断</a:t>
            </a:r>
          </a:p>
          <a:p>
            <a:pPr>
              <a:spcBef>
                <a:spcPct val="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</a:p>
          <a:p>
            <a:pPr>
              <a:spcBef>
                <a:spcPct val="5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zh-CN" altLang="en-US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3196" name="AutoShape 11"/>
          <p:cNvSpPr>
            <a:spLocks/>
          </p:cNvSpPr>
          <p:nvPr/>
        </p:nvSpPr>
        <p:spPr bwMode="auto">
          <a:xfrm>
            <a:off x="5580063" y="2278063"/>
            <a:ext cx="287337" cy="1511300"/>
          </a:xfrm>
          <a:prstGeom prst="leftBrace">
            <a:avLst>
              <a:gd name="adj1" fmla="val 4380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AutoShape 4"/>
          <p:cNvSpPr>
            <a:spLocks noChangeAspect="1" noChangeArrowheads="1"/>
          </p:cNvSpPr>
          <p:nvPr/>
        </p:nvSpPr>
        <p:spPr bwMode="auto">
          <a:xfrm>
            <a:off x="735013" y="1557338"/>
            <a:ext cx="8027987" cy="468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1" name="Text Box 5"/>
          <p:cNvSpPr txBox="1">
            <a:spLocks noChangeArrowheads="1"/>
          </p:cNvSpPr>
          <p:nvPr/>
        </p:nvSpPr>
        <p:spPr bwMode="auto">
          <a:xfrm>
            <a:off x="5272088" y="2312988"/>
            <a:ext cx="6985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NMI</a:t>
            </a:r>
          </a:p>
        </p:txBody>
      </p:sp>
      <p:sp>
        <p:nvSpPr>
          <p:cNvPr id="94212" name="Text Box 6"/>
          <p:cNvSpPr txBox="1">
            <a:spLocks noChangeArrowheads="1"/>
          </p:cNvSpPr>
          <p:nvPr/>
        </p:nvSpPr>
        <p:spPr bwMode="auto">
          <a:xfrm>
            <a:off x="5403850" y="4179888"/>
            <a:ext cx="495300" cy="22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INTR</a:t>
            </a:r>
          </a:p>
        </p:txBody>
      </p:sp>
      <p:sp>
        <p:nvSpPr>
          <p:cNvPr id="94213" name="Rectangle 7"/>
          <p:cNvSpPr>
            <a:spLocks noChangeArrowheads="1"/>
          </p:cNvSpPr>
          <p:nvPr/>
        </p:nvSpPr>
        <p:spPr bwMode="auto">
          <a:xfrm>
            <a:off x="1084263" y="1708150"/>
            <a:ext cx="4189412" cy="39338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339966"/>
            </a:solidFill>
            <a:prstDash val="dash"/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14" name="Rectangle 8"/>
          <p:cNvSpPr>
            <a:spLocks noChangeArrowheads="1"/>
          </p:cNvSpPr>
          <p:nvPr/>
        </p:nvSpPr>
        <p:spPr bwMode="auto">
          <a:xfrm>
            <a:off x="3527425" y="2312988"/>
            <a:ext cx="1222375" cy="241935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</a:pP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buClr>
                <a:srgbClr val="0000CC"/>
              </a:buClr>
              <a:buSzPct val="75000"/>
            </a:pP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buClr>
                <a:srgbClr val="0000CC"/>
              </a:buClr>
              <a:buSzPct val="75000"/>
            </a:pPr>
            <a:endParaRPr lang="zh-CN" altLang="en-US" sz="16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中断逻辑</a:t>
            </a:r>
          </a:p>
        </p:txBody>
      </p:sp>
      <p:sp>
        <p:nvSpPr>
          <p:cNvPr id="94215" name="Rectangle 9"/>
          <p:cNvSpPr>
            <a:spLocks noChangeArrowheads="1"/>
          </p:cNvSpPr>
          <p:nvPr/>
        </p:nvSpPr>
        <p:spPr bwMode="auto">
          <a:xfrm>
            <a:off x="1258888" y="1860550"/>
            <a:ext cx="1276350" cy="452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软件中断指令</a:t>
            </a:r>
          </a:p>
        </p:txBody>
      </p:sp>
      <p:sp>
        <p:nvSpPr>
          <p:cNvPr id="94216" name="Rectangle 10"/>
          <p:cNvSpPr>
            <a:spLocks noChangeArrowheads="1"/>
          </p:cNvSpPr>
          <p:nvPr/>
        </p:nvSpPr>
        <p:spPr bwMode="auto">
          <a:xfrm>
            <a:off x="1258888" y="2616200"/>
            <a:ext cx="1220787" cy="454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溢出中断</a:t>
            </a:r>
          </a:p>
        </p:txBody>
      </p:sp>
      <p:sp>
        <p:nvSpPr>
          <p:cNvPr id="94217" name="Rectangle 11"/>
          <p:cNvSpPr>
            <a:spLocks noChangeArrowheads="1"/>
          </p:cNvSpPr>
          <p:nvPr/>
        </p:nvSpPr>
        <p:spPr bwMode="auto">
          <a:xfrm>
            <a:off x="1258888" y="3898900"/>
            <a:ext cx="1220787" cy="4524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除法错</a:t>
            </a:r>
            <a:endParaRPr lang="zh-CN" altLang="en-US" sz="160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18" name="Rectangle 12"/>
          <p:cNvSpPr>
            <a:spLocks noChangeArrowheads="1"/>
          </p:cNvSpPr>
          <p:nvPr/>
        </p:nvSpPr>
        <p:spPr bwMode="auto">
          <a:xfrm>
            <a:off x="1258888" y="4668838"/>
            <a:ext cx="1220787" cy="454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单步中断</a:t>
            </a:r>
          </a:p>
        </p:txBody>
      </p:sp>
      <p:sp>
        <p:nvSpPr>
          <p:cNvPr id="94219" name="Line 13"/>
          <p:cNvSpPr>
            <a:spLocks noChangeShapeType="1"/>
          </p:cNvSpPr>
          <p:nvPr/>
        </p:nvSpPr>
        <p:spPr bwMode="auto">
          <a:xfrm>
            <a:off x="2479675" y="2822575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0" name="Line 14"/>
          <p:cNvSpPr>
            <a:spLocks noChangeShapeType="1"/>
          </p:cNvSpPr>
          <p:nvPr/>
        </p:nvSpPr>
        <p:spPr bwMode="auto">
          <a:xfrm>
            <a:off x="2479675" y="4127500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1" name="Line 15"/>
          <p:cNvSpPr>
            <a:spLocks noChangeShapeType="1"/>
          </p:cNvSpPr>
          <p:nvPr/>
        </p:nvSpPr>
        <p:spPr bwMode="auto">
          <a:xfrm>
            <a:off x="2479675" y="4884738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2" name="Line 16"/>
          <p:cNvSpPr>
            <a:spLocks noChangeShapeType="1"/>
          </p:cNvSpPr>
          <p:nvPr/>
        </p:nvSpPr>
        <p:spPr bwMode="auto">
          <a:xfrm flipV="1">
            <a:off x="3003550" y="4581525"/>
            <a:ext cx="1588" cy="3032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3" name="Line 17"/>
          <p:cNvSpPr>
            <a:spLocks noChangeShapeType="1"/>
          </p:cNvSpPr>
          <p:nvPr/>
        </p:nvSpPr>
        <p:spPr bwMode="auto">
          <a:xfrm>
            <a:off x="3003550" y="4581525"/>
            <a:ext cx="523875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4" name="Line 18"/>
          <p:cNvSpPr>
            <a:spLocks noChangeShapeType="1"/>
          </p:cNvSpPr>
          <p:nvPr/>
        </p:nvSpPr>
        <p:spPr bwMode="auto">
          <a:xfrm>
            <a:off x="2535238" y="2133600"/>
            <a:ext cx="468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5" name="Line 19"/>
          <p:cNvSpPr>
            <a:spLocks noChangeShapeType="1"/>
          </p:cNvSpPr>
          <p:nvPr/>
        </p:nvSpPr>
        <p:spPr bwMode="auto">
          <a:xfrm flipV="1">
            <a:off x="3003550" y="2132013"/>
            <a:ext cx="1588" cy="323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6" name="Line 20"/>
          <p:cNvSpPr>
            <a:spLocks noChangeShapeType="1"/>
          </p:cNvSpPr>
          <p:nvPr/>
        </p:nvSpPr>
        <p:spPr bwMode="auto">
          <a:xfrm>
            <a:off x="3003550" y="2465388"/>
            <a:ext cx="5238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27" name="Rectangle 21"/>
          <p:cNvSpPr>
            <a:spLocks noChangeArrowheads="1"/>
          </p:cNvSpPr>
          <p:nvPr/>
        </p:nvSpPr>
        <p:spPr bwMode="auto">
          <a:xfrm>
            <a:off x="5970588" y="2471738"/>
            <a:ext cx="18780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非屏蔽中断请求</a:t>
            </a:r>
          </a:p>
        </p:txBody>
      </p:sp>
      <p:sp>
        <p:nvSpPr>
          <p:cNvPr id="94228" name="Rectangle 22"/>
          <p:cNvSpPr>
            <a:spLocks noChangeArrowheads="1"/>
          </p:cNvSpPr>
          <p:nvPr/>
        </p:nvSpPr>
        <p:spPr bwMode="auto">
          <a:xfrm>
            <a:off x="5970588" y="3221038"/>
            <a:ext cx="1222375" cy="2420937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</a:pPr>
            <a:endParaRPr lang="zh-CN" altLang="en-US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中断控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制器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8259A</a:t>
            </a:r>
          </a:p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PIC</a:t>
            </a:r>
          </a:p>
        </p:txBody>
      </p:sp>
      <p:sp>
        <p:nvSpPr>
          <p:cNvPr id="94229" name="Line 23"/>
          <p:cNvSpPr>
            <a:spLocks noChangeShapeType="1"/>
          </p:cNvSpPr>
          <p:nvPr/>
        </p:nvSpPr>
        <p:spPr bwMode="auto">
          <a:xfrm flipH="1" flipV="1">
            <a:off x="4749800" y="2616200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0" name="Line 24"/>
          <p:cNvSpPr>
            <a:spLocks noChangeShapeType="1"/>
          </p:cNvSpPr>
          <p:nvPr/>
        </p:nvSpPr>
        <p:spPr bwMode="auto">
          <a:xfrm flipH="1">
            <a:off x="4749800" y="4432300"/>
            <a:ext cx="1220788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1" name="Line 25"/>
          <p:cNvSpPr>
            <a:spLocks noChangeShapeType="1"/>
          </p:cNvSpPr>
          <p:nvPr/>
        </p:nvSpPr>
        <p:spPr bwMode="auto">
          <a:xfrm flipH="1">
            <a:off x="7192963" y="3370263"/>
            <a:ext cx="522287" cy="3175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2" name="Line 26"/>
          <p:cNvSpPr>
            <a:spLocks noChangeShapeType="1"/>
          </p:cNvSpPr>
          <p:nvPr/>
        </p:nvSpPr>
        <p:spPr bwMode="auto">
          <a:xfrm flipH="1">
            <a:off x="7192963" y="3675063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3" name="Line 27"/>
          <p:cNvSpPr>
            <a:spLocks noChangeShapeType="1"/>
          </p:cNvSpPr>
          <p:nvPr/>
        </p:nvSpPr>
        <p:spPr bwMode="auto">
          <a:xfrm flipH="1">
            <a:off x="7192963" y="3976688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4" name="Line 28"/>
          <p:cNvSpPr>
            <a:spLocks noChangeShapeType="1"/>
          </p:cNvSpPr>
          <p:nvPr/>
        </p:nvSpPr>
        <p:spPr bwMode="auto">
          <a:xfrm flipH="1">
            <a:off x="7192963" y="4281488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5" name="Line 29"/>
          <p:cNvSpPr>
            <a:spLocks noChangeShapeType="1"/>
          </p:cNvSpPr>
          <p:nvPr/>
        </p:nvSpPr>
        <p:spPr bwMode="auto">
          <a:xfrm flipH="1">
            <a:off x="7192963" y="4581525"/>
            <a:ext cx="522287" cy="1588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6" name="Line 30"/>
          <p:cNvSpPr>
            <a:spLocks noChangeShapeType="1"/>
          </p:cNvSpPr>
          <p:nvPr/>
        </p:nvSpPr>
        <p:spPr bwMode="auto">
          <a:xfrm flipH="1">
            <a:off x="7192963" y="4884738"/>
            <a:ext cx="522287" cy="0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7" name="Line 31"/>
          <p:cNvSpPr>
            <a:spLocks noChangeShapeType="1"/>
          </p:cNvSpPr>
          <p:nvPr/>
        </p:nvSpPr>
        <p:spPr bwMode="auto">
          <a:xfrm flipH="1">
            <a:off x="7192963" y="5186363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8" name="Line 32"/>
          <p:cNvSpPr>
            <a:spLocks noChangeShapeType="1"/>
          </p:cNvSpPr>
          <p:nvPr/>
        </p:nvSpPr>
        <p:spPr bwMode="auto">
          <a:xfrm flipH="1">
            <a:off x="7192963" y="5491163"/>
            <a:ext cx="522287" cy="1587"/>
          </a:xfrm>
          <a:prstGeom prst="line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39" name="Text Box 33"/>
          <p:cNvSpPr txBox="1">
            <a:spLocks noChangeArrowheads="1"/>
          </p:cNvSpPr>
          <p:nvPr/>
        </p:nvSpPr>
        <p:spPr bwMode="auto">
          <a:xfrm>
            <a:off x="2822575" y="5229225"/>
            <a:ext cx="2268538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179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latin typeface="宋体" panose="02010600030101010101" pitchFamily="2" charset="-122"/>
                <a:ea typeface="宋体" panose="02010600030101010101" pitchFamily="2" charset="-122"/>
              </a:rPr>
              <a:t>8086/8088CPU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内部逻辑</a:t>
            </a:r>
            <a:endParaRPr lang="zh-CN" altLang="en-US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4240" name="AutoShape 34"/>
          <p:cNvSpPr>
            <a:spLocks/>
          </p:cNvSpPr>
          <p:nvPr/>
        </p:nvSpPr>
        <p:spPr bwMode="auto">
          <a:xfrm>
            <a:off x="7889875" y="3371850"/>
            <a:ext cx="174625" cy="2117725"/>
          </a:xfrm>
          <a:prstGeom prst="rightBrace">
            <a:avLst>
              <a:gd name="adj1" fmla="val 101004"/>
              <a:gd name="adj2" fmla="val 50000"/>
            </a:avLst>
          </a:prstGeom>
          <a:noFill/>
          <a:ln w="254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41" name="Rectangle 35"/>
          <p:cNvSpPr>
            <a:spLocks noChangeArrowheads="1"/>
          </p:cNvSpPr>
          <p:nvPr/>
        </p:nvSpPr>
        <p:spPr bwMode="auto">
          <a:xfrm>
            <a:off x="1258888" y="3221038"/>
            <a:ext cx="1220787" cy="4540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3600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断点中断</a:t>
            </a:r>
          </a:p>
        </p:txBody>
      </p:sp>
      <p:sp>
        <p:nvSpPr>
          <p:cNvPr id="94242" name="Line 36"/>
          <p:cNvSpPr>
            <a:spLocks noChangeShapeType="1"/>
          </p:cNvSpPr>
          <p:nvPr/>
        </p:nvSpPr>
        <p:spPr bwMode="auto">
          <a:xfrm>
            <a:off x="2479675" y="3435350"/>
            <a:ext cx="104775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4243" name="Text Box 37"/>
          <p:cNvSpPr txBox="1">
            <a:spLocks noChangeArrowheads="1"/>
          </p:cNvSpPr>
          <p:nvPr/>
        </p:nvSpPr>
        <p:spPr bwMode="auto">
          <a:xfrm>
            <a:off x="7696200" y="3343275"/>
            <a:ext cx="121920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5222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可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屏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蔽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中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断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请</a:t>
            </a:r>
          </a:p>
          <a:p>
            <a:pPr lvl="1" eaLnBrk="1" hangingPunct="1">
              <a:lnSpc>
                <a:spcPct val="90000"/>
              </a:lnSpc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1800">
                <a:latin typeface="Arial" panose="020B0604020202020204" pitchFamily="34" charset="0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94244" name="Text Box 38"/>
          <p:cNvSpPr txBox="1">
            <a:spLocks noChangeArrowheads="1"/>
          </p:cNvSpPr>
          <p:nvPr/>
        </p:nvSpPr>
        <p:spPr bwMode="auto">
          <a:xfrm>
            <a:off x="3152775" y="2247900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94245" name="Text Box 39"/>
          <p:cNvSpPr txBox="1">
            <a:spLocks noChangeArrowheads="1"/>
          </p:cNvSpPr>
          <p:nvPr/>
        </p:nvSpPr>
        <p:spPr bwMode="auto">
          <a:xfrm>
            <a:off x="3154363" y="2636838"/>
            <a:ext cx="144462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94246" name="Text Box 40"/>
          <p:cNvSpPr txBox="1">
            <a:spLocks noChangeArrowheads="1"/>
          </p:cNvSpPr>
          <p:nvPr/>
        </p:nvSpPr>
        <p:spPr bwMode="auto">
          <a:xfrm>
            <a:off x="3140075" y="3213100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94247" name="Text Box 41"/>
          <p:cNvSpPr txBox="1">
            <a:spLocks noChangeArrowheads="1"/>
          </p:cNvSpPr>
          <p:nvPr/>
        </p:nvSpPr>
        <p:spPr bwMode="auto">
          <a:xfrm>
            <a:off x="3140075" y="3933825"/>
            <a:ext cx="144463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94248" name="Text Box 42"/>
          <p:cNvSpPr txBox="1">
            <a:spLocks noChangeArrowheads="1"/>
          </p:cNvSpPr>
          <p:nvPr/>
        </p:nvSpPr>
        <p:spPr bwMode="auto">
          <a:xfrm>
            <a:off x="3140075" y="4408488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94249" name="Text Box 43"/>
          <p:cNvSpPr txBox="1">
            <a:spLocks noChangeArrowheads="1"/>
          </p:cNvSpPr>
          <p:nvPr/>
        </p:nvSpPr>
        <p:spPr bwMode="auto">
          <a:xfrm>
            <a:off x="4911725" y="2420938"/>
            <a:ext cx="144463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0"/>
              </a:spcBef>
              <a:buClr>
                <a:srgbClr val="0000CC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4250" name="Text Box 44"/>
          <p:cNvSpPr txBox="1">
            <a:spLocks noChangeArrowheads="1"/>
          </p:cNvSpPr>
          <p:nvPr/>
        </p:nvSpPr>
        <p:spPr bwMode="auto">
          <a:xfrm>
            <a:off x="1233488" y="287338"/>
            <a:ext cx="55705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200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中断源的类型号</a:t>
            </a:r>
          </a:p>
        </p:txBody>
      </p:sp>
      <p:sp>
        <p:nvSpPr>
          <p:cNvPr id="942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A707AAFD-2DB7-41F8-A71D-6853C0DE0DAC}" type="slidenum">
              <a:rPr lang="zh-CN" altLang="en-US" sz="1400" b="0" smtClean="0">
                <a:solidFill>
                  <a:schemeClr val="bg2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73</a:t>
            </a:fld>
            <a:endParaRPr lang="en-US" altLang="zh-CN" sz="1400" b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  <p:sp>
        <p:nvSpPr>
          <p:cNvPr id="94252" name="矩形 1"/>
          <p:cNvSpPr>
            <a:spLocks noChangeArrowheads="1"/>
          </p:cNvSpPr>
          <p:nvPr/>
        </p:nvSpPr>
        <p:spPr bwMode="auto">
          <a:xfrm>
            <a:off x="4748213" y="4375150"/>
            <a:ext cx="10541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宋体" panose="02010600030101010101" pitchFamily="2" charset="-122"/>
              </a:rPr>
              <a:t>08H~0FH</a:t>
            </a:r>
            <a:endParaRPr lang="zh-CN" altLang="en-US" sz="16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94253" name="矩形 2"/>
          <p:cNvSpPr>
            <a:spLocks noChangeArrowheads="1"/>
          </p:cNvSpPr>
          <p:nvPr/>
        </p:nvSpPr>
        <p:spPr bwMode="auto">
          <a:xfrm>
            <a:off x="4737100" y="4598988"/>
            <a:ext cx="10588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0">
                <a:solidFill>
                  <a:schemeClr val="tx1"/>
                </a:solidFill>
                <a:ea typeface="宋体" panose="02010600030101010101" pitchFamily="2" charset="-122"/>
              </a:rPr>
              <a:t>70H~77H</a:t>
            </a:r>
          </a:p>
        </p:txBody>
      </p:sp>
      <p:sp>
        <p:nvSpPr>
          <p:cNvPr id="94254" name="文本框 1"/>
          <p:cNvSpPr txBox="1">
            <a:spLocks noChangeArrowheads="1"/>
          </p:cNvSpPr>
          <p:nvPr/>
        </p:nvSpPr>
        <p:spPr bwMode="auto">
          <a:xfrm>
            <a:off x="912813" y="965200"/>
            <a:ext cx="7475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tx1"/>
                </a:solidFill>
                <a:ea typeface="宋体" panose="02010600030101010101" pitchFamily="2" charset="-122"/>
              </a:rPr>
              <a:t>所有的中断源都统一分配了不同的类型号</a:t>
            </a:r>
          </a:p>
        </p:txBody>
      </p:sp>
    </p:spTree>
  </p:cSld>
  <p:clrMapOvr>
    <a:masterClrMapping/>
  </p:clrMapOvr>
  <p:transition spd="med">
    <p:blinds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17" name="Group 37"/>
          <p:cNvGraphicFramePr>
            <a:graphicFrameLocks noGrp="1"/>
          </p:cNvGraphicFramePr>
          <p:nvPr/>
        </p:nvGraphicFramePr>
        <p:xfrm>
          <a:off x="2484438" y="1916113"/>
          <a:ext cx="5368925" cy="4248152"/>
        </p:xfrm>
        <a:graphic>
          <a:graphicData uri="http://schemas.openxmlformats.org/drawingml/2006/table">
            <a:tbl>
              <a:tblPr/>
              <a:tblGrid>
                <a:gridCol w="149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1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中断类型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除数为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中断例行程序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单步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非屏蔽中断， 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NMI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设置断点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溢出处理中断，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INTO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显示设备中断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20H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程序结束中断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类型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21H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DOS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系统功能调用功能程序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标题 1"/>
          <p:cNvSpPr txBox="1">
            <a:spLocks/>
          </p:cNvSpPr>
          <p:nvPr/>
        </p:nvSpPr>
        <p:spPr>
          <a:xfrm>
            <a:off x="1763713" y="692150"/>
            <a:ext cx="7793037" cy="14620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 altLang="en-US" sz="4400" kern="0" dirty="0">
                <a:solidFill>
                  <a:srgbClr val="990033"/>
                </a:solidFill>
                <a:latin typeface="+mj-lt"/>
                <a:ea typeface="+mj-ea"/>
                <a:cs typeface="+mj-cs"/>
              </a:rPr>
              <a:t>内部中断</a:t>
            </a:r>
          </a:p>
        </p:txBody>
      </p:sp>
      <p:sp>
        <p:nvSpPr>
          <p:cNvPr id="9629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DC7D2A8-0D6B-4CBB-A36B-DB669F643DA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74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外部中断</a:t>
            </a:r>
          </a:p>
        </p:txBody>
      </p:sp>
      <p:sp>
        <p:nvSpPr>
          <p:cNvPr id="98307" name="内容占位符 2"/>
          <p:cNvSpPr>
            <a:spLocks noGrp="1"/>
          </p:cNvSpPr>
          <p:nvPr>
            <p:ph idx="1"/>
          </p:nvPr>
        </p:nvSpPr>
        <p:spPr>
          <a:xfrm>
            <a:off x="1182688" y="1700213"/>
            <a:ext cx="7772400" cy="4824412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、非屏蔽中断</a:t>
            </a:r>
            <a:endParaRPr lang="en-US" altLang="zh-CN" dirty="0"/>
          </a:p>
          <a:p>
            <a:r>
              <a:rPr lang="en-US" altLang="zh-CN" dirty="0"/>
              <a:t>  NMI </a:t>
            </a:r>
            <a:r>
              <a:rPr lang="zh-CN" altLang="en-US" dirty="0"/>
              <a:t>引脚上出现</a:t>
            </a:r>
            <a:r>
              <a:rPr lang="zh-CN" altLang="en-US" dirty="0">
                <a:solidFill>
                  <a:srgbClr val="FF0000"/>
                </a:solidFill>
              </a:rPr>
              <a:t>上升沿触发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不受标志位</a:t>
            </a:r>
            <a:r>
              <a:rPr lang="en-US" altLang="zh-CN" dirty="0"/>
              <a:t>IF</a:t>
            </a:r>
            <a:r>
              <a:rPr lang="zh-CN" altLang="en-US" dirty="0"/>
              <a:t>的限制，即不可以屏蔽。</a:t>
            </a:r>
            <a:endParaRPr lang="en-US" altLang="zh-CN" dirty="0"/>
          </a:p>
          <a:p>
            <a:r>
              <a:rPr lang="zh-CN" altLang="en-US" dirty="0"/>
              <a:t>类型号 ：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、可屏蔽中断</a:t>
            </a:r>
            <a:endParaRPr lang="en-US" altLang="zh-CN" dirty="0"/>
          </a:p>
          <a:p>
            <a:r>
              <a:rPr lang="en-US" altLang="zh-CN" dirty="0"/>
              <a:t>INTR</a:t>
            </a:r>
            <a:r>
              <a:rPr lang="zh-CN" altLang="en-US" dirty="0"/>
              <a:t>引脚输入，</a:t>
            </a:r>
            <a:r>
              <a:rPr lang="zh-CN" altLang="en-US" dirty="0">
                <a:solidFill>
                  <a:srgbClr val="FF0000"/>
                </a:solidFill>
              </a:rPr>
              <a:t>高电平有效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受标志位</a:t>
            </a:r>
            <a:r>
              <a:rPr lang="en-US" altLang="zh-CN" dirty="0"/>
              <a:t>IF</a:t>
            </a:r>
            <a:r>
              <a:rPr lang="zh-CN" altLang="en-US" dirty="0"/>
              <a:t>的限制</a:t>
            </a:r>
            <a:endParaRPr lang="en-US" altLang="zh-CN" dirty="0"/>
          </a:p>
          <a:p>
            <a:r>
              <a:rPr lang="zh-CN" altLang="en-US" dirty="0"/>
              <a:t>类型号：</a:t>
            </a:r>
            <a:r>
              <a:rPr lang="en-US" altLang="zh-CN" dirty="0"/>
              <a:t>08H~0FH   70H~77H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/>
          </a:p>
        </p:txBody>
      </p:sp>
      <p:sp>
        <p:nvSpPr>
          <p:cNvPr id="983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D676E52-830B-4866-AA80-11879A55B29B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75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C5D1503C-4340-4384-BDC0-2987045EC7BF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76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中断向量表</a:t>
            </a:r>
            <a:r>
              <a:rPr lang="en-US" altLang="zh-CN" dirty="0"/>
              <a:t>IVT</a:t>
            </a:r>
            <a:endParaRPr lang="zh-CN" altLang="en-US" dirty="0"/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>
          <a:xfrm>
            <a:off x="755650" y="2017713"/>
            <a:ext cx="7772400" cy="41148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存放各类中断的中断服务程序的入口地址；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每个入口占用</a:t>
            </a:r>
            <a:r>
              <a:rPr lang="en-US" altLang="zh-CN"/>
              <a:t>4 Bytes</a:t>
            </a:r>
            <a:r>
              <a:rPr lang="zh-CN" altLang="en-US"/>
              <a:t>，低字为段内偏移，高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字为段基址；</a:t>
            </a:r>
            <a:endParaRPr lang="en-US" altLang="zh-CN"/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表的地址位于内存的</a:t>
            </a:r>
            <a:r>
              <a:rPr lang="en-US" altLang="zh-CN"/>
              <a:t>00000H</a:t>
            </a:r>
            <a:r>
              <a:rPr lang="zh-CN" altLang="en-US"/>
              <a:t>～</a:t>
            </a:r>
            <a:r>
              <a:rPr lang="en-US" altLang="zh-CN"/>
              <a:t>003FFH</a:t>
            </a:r>
            <a:r>
              <a:rPr lang="zh-CN" altLang="en-US"/>
              <a:t>，大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/>
              <a:t>   小为</a:t>
            </a:r>
            <a:r>
              <a:rPr lang="en-US" altLang="zh-CN"/>
              <a:t>1KB</a:t>
            </a:r>
            <a:r>
              <a:rPr lang="zh-CN" altLang="en-US"/>
              <a:t>，共</a:t>
            </a:r>
            <a:r>
              <a:rPr lang="en-US" altLang="zh-CN"/>
              <a:t>256</a:t>
            </a:r>
            <a:r>
              <a:rPr lang="zh-CN" altLang="en-US"/>
              <a:t>个入口。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7A33BF08-01F3-4090-8657-D9CD06E47F66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77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1692275" y="2744788"/>
            <a:ext cx="1676400" cy="3962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>
            <a:off x="1692275" y="31257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>
            <a:off x="1692275" y="35067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1692275" y="38877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0" name="Line 8"/>
          <p:cNvSpPr>
            <a:spLocks noChangeShapeType="1"/>
          </p:cNvSpPr>
          <p:nvPr/>
        </p:nvSpPr>
        <p:spPr bwMode="auto">
          <a:xfrm>
            <a:off x="1692275" y="42687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2225675" y="42687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100362" name="Line 10"/>
          <p:cNvSpPr>
            <a:spLocks noChangeShapeType="1"/>
          </p:cNvSpPr>
          <p:nvPr/>
        </p:nvSpPr>
        <p:spPr bwMode="auto">
          <a:xfrm>
            <a:off x="1692275" y="47259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1692275" y="5183188"/>
            <a:ext cx="1676400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64" name="Text Box 12"/>
          <p:cNvSpPr txBox="1">
            <a:spLocks noChangeArrowheads="1"/>
          </p:cNvSpPr>
          <p:nvPr/>
        </p:nvSpPr>
        <p:spPr bwMode="auto">
          <a:xfrm>
            <a:off x="2225675" y="52593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┇</a:t>
            </a:r>
          </a:p>
        </p:txBody>
      </p:sp>
      <p:sp>
        <p:nvSpPr>
          <p:cNvPr id="100365" name="Text Box 13"/>
          <p:cNvSpPr txBox="1">
            <a:spLocks noChangeArrowheads="1"/>
          </p:cNvSpPr>
          <p:nvPr/>
        </p:nvSpPr>
        <p:spPr bwMode="auto">
          <a:xfrm>
            <a:off x="473075" y="27447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00000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473075" y="4759325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003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FFH</a:t>
            </a:r>
          </a:p>
        </p:txBody>
      </p:sp>
      <p:sp>
        <p:nvSpPr>
          <p:cNvPr id="100367" name="AutoShape 15"/>
          <p:cNvSpPr>
            <a:spLocks/>
          </p:cNvSpPr>
          <p:nvPr/>
        </p:nvSpPr>
        <p:spPr bwMode="auto">
          <a:xfrm>
            <a:off x="3554413" y="2849563"/>
            <a:ext cx="228600" cy="2286000"/>
          </a:xfrm>
          <a:prstGeom prst="rightBrace">
            <a:avLst>
              <a:gd name="adj1" fmla="val 8328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3825875" y="3735388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1KB</a:t>
            </a:r>
          </a:p>
        </p:txBody>
      </p:sp>
      <p:pic>
        <p:nvPicPr>
          <p:cNvPr id="100369" name="图片 16" descr="f21.t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4837" y="0"/>
            <a:ext cx="3932238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19051" y="2113055"/>
            <a:ext cx="388004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/>
                </a:solidFill>
                <a:ea typeface="宋体" panose="02010600030101010101" pitchFamily="2" charset="-122"/>
              </a:rPr>
              <a:t>中断向量表位于内存最低</a:t>
            </a:r>
            <a:r>
              <a:rPr lang="en-US" altLang="zh-CN" sz="2000" dirty="0">
                <a:solidFill>
                  <a:schemeClr val="tx1"/>
                </a:solidFill>
                <a:ea typeface="宋体" panose="02010600030101010101" pitchFamily="2" charset="-122"/>
              </a:rPr>
              <a:t>1KB</a:t>
            </a:r>
            <a:endParaRPr lang="zh-CN" altLang="en-US" sz="20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61" grpId="0"/>
      <p:bldP spid="100364" grpId="0"/>
      <p:bldP spid="100365" grpId="0"/>
      <p:bldP spid="100366" grpId="0"/>
      <p:bldP spid="100367" grpId="0" animBg="1"/>
      <p:bldP spid="100368" grpId="0"/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IVT</a:t>
            </a:r>
            <a:r>
              <a:rPr lang="zh-CN" altLang="en-US" dirty="0"/>
              <a:t>的过程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204864"/>
            <a:ext cx="7964399" cy="403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87272"/>
      </p:ext>
    </p:extLst>
  </p:cSld>
  <p:clrMapOvr>
    <a:masterClrMapping/>
  </p:clrMapOvr>
  <p:transition spd="med">
    <p:blinds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B0E2DD5C-630F-4EC7-9CF2-A4D452DDCDBE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79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中断向量表的初始化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17578"/>
            <a:ext cx="7991475" cy="4456221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系统启动时已经把默认的中断向量写入</a:t>
            </a:r>
            <a:r>
              <a:rPr lang="en-US" altLang="zh-CN" dirty="0"/>
              <a:t>IVT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用户需将自定义的中断服务程序入口地址放入向量表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/>
              <a:t>注意点：</a:t>
            </a:r>
          </a:p>
          <a:p>
            <a:pPr lvl="1" eaLnBrk="1" hangingPunct="1"/>
            <a:r>
              <a:rPr lang="zh-CN" altLang="en-US" dirty="0"/>
              <a:t>向量表所在的段基址</a:t>
            </a:r>
            <a:r>
              <a:rPr lang="en-US" altLang="zh-CN" dirty="0"/>
              <a:t>=0</a:t>
            </a:r>
          </a:p>
          <a:p>
            <a:pPr lvl="1" eaLnBrk="1" hangingPunct="1"/>
            <a:r>
              <a:rPr lang="zh-CN" altLang="en-US" dirty="0"/>
              <a:t>存放中断服务程序入口的单元的偏移地址</a:t>
            </a:r>
            <a:r>
              <a:rPr lang="en-US" altLang="zh-CN" dirty="0"/>
              <a:t>=n×4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/>
              <a:t>例：</a:t>
            </a:r>
          </a:p>
          <a:p>
            <a:pPr lvl="1" eaLnBrk="1" hangingPunct="1"/>
            <a:r>
              <a:rPr lang="zh-CN" altLang="en-US" dirty="0"/>
              <a:t>将中断类型码为48</a:t>
            </a:r>
            <a:r>
              <a:rPr lang="en-US" altLang="zh-CN" dirty="0"/>
              <a:t>H</a:t>
            </a:r>
            <a:r>
              <a:rPr lang="zh-CN" altLang="en-US" dirty="0"/>
              <a:t>的服务程序入口地址放入向量表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822934" y="6138863"/>
            <a:ext cx="1224261" cy="609600"/>
          </a:xfrm>
          <a:prstGeom prst="ellipse">
            <a:avLst/>
          </a:prstGeom>
          <a:ln>
            <a:headEnd type="none" w="sm" len="sm"/>
            <a:tailEnd type="non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51557" name="Text Box 5"/>
          <p:cNvSpPr txBox="1">
            <a:spLocks noChangeArrowheads="1"/>
          </p:cNvSpPr>
          <p:nvPr/>
        </p:nvSpPr>
        <p:spPr bwMode="auto">
          <a:xfrm>
            <a:off x="962697" y="6215064"/>
            <a:ext cx="11525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旧</a:t>
            </a:r>
            <a:r>
              <a: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p274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954088" y="5748338"/>
            <a:ext cx="7977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教材中使用了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25H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号</a:t>
            </a:r>
            <a:r>
              <a:rPr lang="en-US" altLang="zh-CN" sz="2000">
                <a:solidFill>
                  <a:schemeClr val="tx1"/>
                </a:solidFill>
                <a:ea typeface="宋体" panose="02010600030101010101" pitchFamily="2" charset="-122"/>
              </a:rPr>
              <a:t>DOS</a:t>
            </a:r>
            <a:r>
              <a:rPr lang="zh-CN" altLang="en-US" sz="2000">
                <a:solidFill>
                  <a:schemeClr val="tx1"/>
                </a:solidFill>
                <a:ea typeface="宋体" panose="02010600030101010101" pitchFamily="2" charset="-122"/>
              </a:rPr>
              <a:t>功能调用将服务程序入口地址写入向量表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2282092" y="6141245"/>
            <a:ext cx="1107976" cy="609600"/>
          </a:xfrm>
          <a:prstGeom prst="ellipse">
            <a:avLst/>
          </a:prstGeom>
          <a:ln>
            <a:headEnd type="none" w="sm" len="sm"/>
            <a:tailEnd type="none" w="lg" len="lg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  <a:defRPr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357722" y="6215063"/>
            <a:ext cx="1168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新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p280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51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1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1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1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1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6" grpId="0" animBg="1"/>
      <p:bldP spid="151557" grpId="0"/>
      <p:bldP spid="2" grpId="0"/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三、</a:t>
            </a:r>
            <a:r>
              <a:rPr lang="en-US" altLang="zh-CN" sz="4000" b="1"/>
              <a:t>I/O</a:t>
            </a:r>
            <a:r>
              <a:rPr lang="zh-CN" altLang="en-US"/>
              <a:t>端口</a:t>
            </a:r>
          </a:p>
        </p:txBody>
      </p:sp>
      <p:sp>
        <p:nvSpPr>
          <p:cNvPr id="3" name="内容占位符 2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4625975"/>
          </a:xfrm>
        </p:spPr>
        <p:txBody>
          <a:bodyPr/>
          <a:lstStyle/>
          <a:p>
            <a:r>
              <a:rPr lang="zh-CN" altLang="en-US"/>
              <a:t>端口</a:t>
            </a:r>
            <a:endParaRPr lang="en-US" altLang="zh-CN"/>
          </a:p>
          <a:p>
            <a:pPr lvl="1">
              <a:spcBef>
                <a:spcPct val="0"/>
              </a:spcBef>
            </a:pPr>
            <a:r>
              <a:rPr lang="zh-CN" altLang="en-US"/>
              <a:t>接口中的寄存器</a:t>
            </a:r>
            <a:endParaRPr lang="en-US" altLang="zh-CN"/>
          </a:p>
          <a:p>
            <a:r>
              <a:rPr lang="zh-CN" altLang="en-US"/>
              <a:t>端口的主要作用</a:t>
            </a:r>
            <a:endParaRPr lang="en-US" altLang="zh-CN"/>
          </a:p>
          <a:p>
            <a:pPr lvl="1">
              <a:spcBef>
                <a:spcPct val="0"/>
              </a:spcBef>
            </a:pPr>
            <a:r>
              <a:rPr lang="zh-CN" altLang="en-US"/>
              <a:t>信息的缓存</a:t>
            </a:r>
            <a:endParaRPr lang="en-US" altLang="zh-CN"/>
          </a:p>
          <a:p>
            <a:r>
              <a:rPr lang="zh-CN" altLang="en-US"/>
              <a:t>端口类型</a:t>
            </a:r>
            <a:endParaRPr lang="en-US" altLang="zh-CN"/>
          </a:p>
          <a:p>
            <a:pPr lvl="1"/>
            <a:r>
              <a:rPr lang="zh-CN" altLang="en-US"/>
              <a:t>数据端口</a:t>
            </a:r>
            <a:endParaRPr lang="en-US" altLang="zh-CN"/>
          </a:p>
          <a:p>
            <a:pPr lvl="2">
              <a:spcBef>
                <a:spcPct val="0"/>
              </a:spcBef>
            </a:pPr>
            <a:r>
              <a:rPr lang="zh-CN" altLang="en-US"/>
              <a:t>缓存输入和输出的数据</a:t>
            </a:r>
            <a:endParaRPr lang="en-US" altLang="zh-CN"/>
          </a:p>
          <a:p>
            <a:pPr lvl="1"/>
            <a:r>
              <a:rPr lang="zh-CN" altLang="en-US"/>
              <a:t>状态端口</a:t>
            </a:r>
            <a:endParaRPr lang="en-US" altLang="zh-CN"/>
          </a:p>
          <a:p>
            <a:pPr lvl="2">
              <a:spcBef>
                <a:spcPct val="0"/>
              </a:spcBef>
            </a:pPr>
            <a:r>
              <a:rPr lang="zh-CN" altLang="en-US"/>
              <a:t>缓存需要输入的外设工作状态</a:t>
            </a:r>
            <a:endParaRPr lang="en-US" altLang="zh-CN"/>
          </a:p>
          <a:p>
            <a:pPr lvl="1"/>
            <a:r>
              <a:rPr lang="zh-CN" altLang="en-US"/>
              <a:t>控制端口</a:t>
            </a:r>
            <a:endParaRPr lang="en-US" altLang="zh-CN"/>
          </a:p>
          <a:p>
            <a:pPr lvl="2">
              <a:spcBef>
                <a:spcPct val="0"/>
              </a:spcBef>
            </a:pPr>
            <a:r>
              <a:rPr lang="zh-CN" altLang="en-US"/>
              <a:t>缓存由系统输出的各种控制信息</a:t>
            </a: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E8B32496-F990-4936-97DC-62EE804AEA6C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096E8C8E-A8DC-4217-85D8-5BA72BBA4C40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80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中断向量表的初始化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>
          <a:xfrm>
            <a:off x="1114425" y="2060575"/>
            <a:ext cx="7489825" cy="4440238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/>
              <a:t>下面的程序用</a:t>
            </a:r>
            <a:r>
              <a:rPr lang="en-US" altLang="zh-CN" dirty="0"/>
              <a:t>MOV</a:t>
            </a:r>
            <a:r>
              <a:rPr lang="zh-CN" altLang="en-US" dirty="0"/>
              <a:t>指令将类型码为</a:t>
            </a:r>
            <a:r>
              <a:rPr lang="en-US" altLang="zh-CN" dirty="0"/>
              <a:t>48H</a:t>
            </a:r>
            <a:r>
              <a:rPr lang="zh-CN" altLang="en-US" dirty="0"/>
              <a:t>的中断服务程序</a:t>
            </a:r>
            <a:r>
              <a:rPr lang="en-US" altLang="zh-CN" dirty="0"/>
              <a:t>TIMER</a:t>
            </a:r>
            <a:r>
              <a:rPr lang="zh-CN" altLang="en-US" dirty="0"/>
              <a:t>的中断向量放入向量表</a:t>
            </a:r>
            <a:endParaRPr lang="en-US" altLang="zh-CN" dirty="0"/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AX，0000H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DS，AX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SI，</a:t>
            </a:r>
            <a:r>
              <a:rPr lang="en-US" altLang="zh-CN" dirty="0">
                <a:solidFill>
                  <a:srgbClr val="FF0000"/>
                </a:solidFill>
              </a:rPr>
              <a:t>0120H; 48H*4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BX，</a:t>
            </a:r>
            <a:r>
              <a:rPr lang="en-US" altLang="zh-CN" dirty="0">
                <a:solidFill>
                  <a:srgbClr val="FF0000"/>
                </a:solidFill>
              </a:rPr>
              <a:t>OFFSET TIMER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[SI]，BX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BX，</a:t>
            </a:r>
            <a:r>
              <a:rPr lang="en-US" altLang="zh-CN" dirty="0">
                <a:solidFill>
                  <a:srgbClr val="FF0000"/>
                </a:solidFill>
              </a:rPr>
              <a:t>SEG TIMER </a:t>
            </a:r>
          </a:p>
          <a:p>
            <a:pPr marL="457200" lvl="1" indent="0" eaLnBrk="1" hangingPunct="1">
              <a:lnSpc>
                <a:spcPct val="110000"/>
              </a:lnSpc>
              <a:buNone/>
            </a:pPr>
            <a:r>
              <a:rPr lang="en-US" altLang="zh-CN" dirty="0"/>
              <a:t>MOV [SI+2]，BX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84168" y="3429000"/>
            <a:ext cx="30598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 PROC  FAR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…….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……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IRET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 ENDP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2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2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2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标题 1"/>
          <p:cNvSpPr>
            <a:spLocks noGrp="1"/>
          </p:cNvSpPr>
          <p:nvPr>
            <p:ph type="title"/>
          </p:nvPr>
        </p:nvSpPr>
        <p:spPr>
          <a:xfrm>
            <a:off x="830263" y="188913"/>
            <a:ext cx="8116887" cy="957262"/>
          </a:xfrm>
        </p:spPr>
        <p:txBody>
          <a:bodyPr/>
          <a:lstStyle/>
          <a:p>
            <a:r>
              <a:rPr lang="zh-CN" altLang="en-US"/>
              <a:t>可屏蔽中断的类型号的获取时序</a:t>
            </a:r>
          </a:p>
        </p:txBody>
      </p:sp>
      <p:pic>
        <p:nvPicPr>
          <p:cNvPr id="104451" name="内容占位符 3" descr="f22.T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113" y="2852738"/>
            <a:ext cx="7623175" cy="3455987"/>
          </a:xfrm>
        </p:spPr>
      </p:pic>
      <p:sp>
        <p:nvSpPr>
          <p:cNvPr id="1044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FF7AFC6B-BB24-48F9-B59E-17575241B800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81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4453" name="文本框 1"/>
          <p:cNvSpPr txBox="1">
            <a:spLocks noChangeArrowheads="1"/>
          </p:cNvSpPr>
          <p:nvPr/>
        </p:nvSpPr>
        <p:spPr bwMode="auto">
          <a:xfrm>
            <a:off x="1460500" y="2033588"/>
            <a:ext cx="55816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tx1"/>
                </a:solidFill>
                <a:ea typeface="宋体" panose="02010600030101010101" pitchFamily="2" charset="-122"/>
              </a:rPr>
              <a:t>对可屏蔽中断的响应需要两个总线周期</a:t>
            </a:r>
          </a:p>
        </p:txBody>
      </p:sp>
    </p:spTree>
  </p:cSld>
  <p:clrMapOvr>
    <a:masterClrMapping/>
  </p:clrMapOvr>
  <p:transition spd="med">
    <p:blinds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CPU</a:t>
            </a:r>
            <a:r>
              <a:rPr lang="zh-CN" altLang="en-US" dirty="0"/>
              <a:t>内部中断与</a:t>
            </a:r>
            <a:r>
              <a:rPr lang="en-US" altLang="zh-CN" sz="4000" b="1" dirty="0"/>
              <a:t>NMI</a:t>
            </a:r>
            <a:r>
              <a:rPr lang="zh-CN" altLang="en-US" dirty="0"/>
              <a:t>中断</a:t>
            </a:r>
            <a:endParaRPr lang="en-US" altLang="zh-CN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2017713"/>
            <a:ext cx="7772400" cy="3429000"/>
          </a:xfrm>
        </p:spPr>
        <p:txBody>
          <a:bodyPr/>
          <a:lstStyle/>
          <a:p>
            <a:pPr eaLnBrk="1" hangingPunct="1">
              <a:spcAft>
                <a:spcPct val="55000"/>
              </a:spcAft>
              <a:buFont typeface="Wingdings" panose="05000000000000000000" pitchFamily="2" charset="2"/>
              <a:buNone/>
            </a:pPr>
            <a:r>
              <a:rPr lang="zh-CN" altLang="en-GB" sz="3200" u="sng">
                <a:solidFill>
                  <a:schemeClr val="tx1"/>
                </a:solidFill>
              </a:rPr>
              <a:t>特点：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3200"/>
              <a:t>无</a:t>
            </a:r>
            <a:r>
              <a:rPr lang="en-US" altLang="zh-CN" sz="3200" b="0"/>
              <a:t>INTA</a:t>
            </a:r>
            <a:r>
              <a:rPr lang="zh-CN" altLang="en-US" sz="3200" b="0"/>
              <a:t>总线</a:t>
            </a:r>
            <a:r>
              <a:rPr lang="zh-CN" altLang="en-US" sz="3200"/>
              <a:t>周期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GB" sz="3200"/>
              <a:t>中断类型码固定或由指令给出</a:t>
            </a:r>
            <a:endParaRPr lang="zh-CN" altLang="en-US" sz="36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051050" y="3068638"/>
            <a:ext cx="720725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63" y="9525"/>
            <a:ext cx="5476875" cy="684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5D77AE3F-5D15-455D-9BB3-1A52C442F89C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83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-315913"/>
            <a:ext cx="7524750" cy="1109663"/>
          </a:xfrm>
        </p:spPr>
        <p:txBody>
          <a:bodyPr/>
          <a:lstStyle/>
          <a:p>
            <a:pPr eaLnBrk="1" hangingPunct="1"/>
            <a:r>
              <a:rPr lang="en-US" altLang="zh-CN" sz="4000" dirty="0"/>
              <a:t>CPU</a:t>
            </a:r>
            <a:r>
              <a:rPr lang="zh-CN" altLang="en-US" sz="4000" dirty="0"/>
              <a:t>的中断响应和处理流程</a:t>
            </a:r>
          </a:p>
        </p:txBody>
      </p:sp>
    </p:spTree>
  </p:cSld>
  <p:clrMapOvr>
    <a:masterClrMapping/>
  </p:clrMapOvr>
  <p:transition spd="med">
    <p:blinds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标题 1"/>
          <p:cNvSpPr>
            <a:spLocks noGrp="1"/>
          </p:cNvSpPr>
          <p:nvPr>
            <p:ph type="title"/>
          </p:nvPr>
        </p:nvSpPr>
        <p:spPr>
          <a:xfrm>
            <a:off x="1043608" y="1245109"/>
            <a:ext cx="8100392" cy="479648"/>
          </a:xfrm>
        </p:spPr>
        <p:txBody>
          <a:bodyPr/>
          <a:lstStyle/>
          <a:p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保护模式使用中断描述符表</a:t>
            </a:r>
            <a:r>
              <a:rPr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IDT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获取中断服务程序入口地址</a:t>
            </a:r>
          </a:p>
        </p:txBody>
      </p:sp>
      <p:sp>
        <p:nvSpPr>
          <p:cNvPr id="4" name="文本占位符 6146"/>
          <p:cNvSpPr txBox="1">
            <a:spLocks noChangeArrowheads="1"/>
          </p:cNvSpPr>
          <p:nvPr/>
        </p:nvSpPr>
        <p:spPr>
          <a:xfrm>
            <a:off x="0" y="1989138"/>
            <a:ext cx="9144000" cy="48498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zh-CN" altLang="en-US" sz="2400" kern="0" dirty="0"/>
              <a:t>共有</a:t>
            </a:r>
            <a:r>
              <a:rPr lang="en-US" altLang="zh-CN" sz="2400" kern="0" dirty="0"/>
              <a:t>256</a:t>
            </a:r>
            <a:r>
              <a:rPr lang="zh-CN" altLang="en-US" sz="2400" kern="0" dirty="0"/>
              <a:t>个表项，对应</a:t>
            </a:r>
            <a:r>
              <a:rPr lang="en-US" altLang="zh-CN" sz="2400" kern="0" dirty="0"/>
              <a:t>256</a:t>
            </a:r>
            <a:r>
              <a:rPr lang="zh-CN" altLang="en-US" sz="2400" kern="0" dirty="0"/>
              <a:t>个中断类型号中的一个。每个表项占</a:t>
            </a:r>
            <a:r>
              <a:rPr lang="en-US" altLang="zh-CN" sz="2400" kern="0" dirty="0"/>
              <a:t>8</a:t>
            </a:r>
            <a:r>
              <a:rPr lang="zh-CN" altLang="en-US" sz="2400" kern="0" dirty="0"/>
              <a:t>字节，</a:t>
            </a:r>
            <a:r>
              <a:rPr lang="en-US" altLang="zh-CN" sz="2400" kern="0" dirty="0"/>
              <a:t>IDT</a:t>
            </a:r>
            <a:r>
              <a:rPr lang="zh-CN" altLang="en-US" sz="2400" kern="0" dirty="0"/>
              <a:t>表长</a:t>
            </a:r>
            <a:r>
              <a:rPr lang="en-US" altLang="zh-CN" sz="2400" kern="0" dirty="0"/>
              <a:t>2KB</a:t>
            </a:r>
            <a:r>
              <a:rPr lang="zh-CN" altLang="en-US" sz="2400" kern="0" dirty="0"/>
              <a:t>。</a:t>
            </a:r>
            <a:endParaRPr lang="en-US" altLang="zh-CN" sz="2400" kern="0" dirty="0"/>
          </a:p>
          <a:p>
            <a:pPr lvl="1">
              <a:lnSpc>
                <a:spcPct val="120000"/>
              </a:lnSpc>
              <a:defRPr/>
            </a:pPr>
            <a:r>
              <a:rPr lang="zh-CN" altLang="en-US" kern="0" dirty="0"/>
              <a:t>每一表项内容为中断门（或陷阱门，或任务门）描述符。</a:t>
            </a:r>
            <a:endParaRPr lang="en-US" altLang="zh-CN" kern="0" dirty="0"/>
          </a:p>
          <a:p>
            <a:pPr lvl="1">
              <a:lnSpc>
                <a:spcPct val="120000"/>
              </a:lnSpc>
              <a:defRPr/>
            </a:pPr>
            <a:r>
              <a:rPr lang="en-US" altLang="zh-CN" kern="0" dirty="0"/>
              <a:t>IDT</a:t>
            </a:r>
            <a:r>
              <a:rPr lang="zh-CN" altLang="en-US" kern="0" dirty="0"/>
              <a:t>在内存的位置由中断描述符表寄存器</a:t>
            </a:r>
            <a:r>
              <a:rPr lang="en-US" altLang="zh-CN" kern="0" dirty="0"/>
              <a:t>IDTR</a:t>
            </a:r>
            <a:r>
              <a:rPr lang="zh-CN" altLang="en-US" kern="0" dirty="0"/>
              <a:t>指示。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kern="0" dirty="0"/>
              <a:t>以中断类型号乘以</a:t>
            </a:r>
            <a:r>
              <a:rPr lang="en-US" altLang="zh-CN" sz="2400" kern="0" dirty="0"/>
              <a:t>8</a:t>
            </a:r>
            <a:r>
              <a:rPr lang="zh-CN" altLang="en-US" sz="2400" kern="0" dirty="0"/>
              <a:t>作为访问</a:t>
            </a:r>
            <a:r>
              <a:rPr lang="en-US" altLang="zh-CN" sz="2400" kern="0" dirty="0"/>
              <a:t>IDT</a:t>
            </a:r>
            <a:r>
              <a:rPr lang="zh-CN" altLang="en-US" sz="2400" kern="0" dirty="0"/>
              <a:t>的偏移，读取相应的中断门（或陷阱门，任务门）描述符表项。</a:t>
            </a:r>
            <a:endParaRPr lang="en-US" altLang="zh-CN" sz="2400" kern="0" dirty="0"/>
          </a:p>
          <a:p>
            <a:pPr>
              <a:lnSpc>
                <a:spcPct val="120000"/>
              </a:lnSpc>
              <a:defRPr/>
            </a:pPr>
            <a:r>
              <a:rPr lang="zh-CN" altLang="en-US" sz="2400" kern="0" dirty="0"/>
              <a:t>门描述符中</a:t>
            </a:r>
            <a:r>
              <a:rPr lang="en-US" altLang="zh-CN" sz="2400" kern="0" dirty="0"/>
              <a:t>16</a:t>
            </a:r>
            <a:r>
              <a:rPr lang="zh-CN" altLang="en-US" sz="2400" kern="0" dirty="0"/>
              <a:t>位</a:t>
            </a:r>
            <a:r>
              <a:rPr lang="zh-CN" altLang="en-US" sz="2400" kern="0"/>
              <a:t>的选择符被</a:t>
            </a:r>
            <a:r>
              <a:rPr lang="zh-CN" altLang="en-US" sz="2400" kern="0" dirty="0"/>
              <a:t>装入</a:t>
            </a:r>
            <a:r>
              <a:rPr lang="en-US" altLang="zh-CN" sz="2400" kern="0" dirty="0"/>
              <a:t>CS</a:t>
            </a:r>
            <a:r>
              <a:rPr lang="zh-CN" altLang="en-US" sz="2400" kern="0" dirty="0"/>
              <a:t>寄存器，</a:t>
            </a:r>
            <a:r>
              <a:rPr lang="en-US" altLang="zh-CN" sz="2400" kern="0" dirty="0"/>
              <a:t>32</a:t>
            </a:r>
            <a:r>
              <a:rPr lang="zh-CN" altLang="en-US" sz="2400" kern="0" dirty="0"/>
              <a:t>位偏移量装入</a:t>
            </a:r>
            <a:r>
              <a:rPr lang="en-US" altLang="zh-CN" sz="2400" kern="0" dirty="0"/>
              <a:t>EIP</a:t>
            </a:r>
            <a:r>
              <a:rPr lang="zh-CN" altLang="en-US" sz="2400" kern="0" dirty="0"/>
              <a:t>。</a:t>
            </a:r>
          </a:p>
          <a:p>
            <a:pPr>
              <a:lnSpc>
                <a:spcPct val="120000"/>
              </a:lnSpc>
              <a:defRPr/>
            </a:pPr>
            <a:r>
              <a:rPr lang="zh-CN" altLang="en-US" sz="2400" kern="0" dirty="0"/>
              <a:t>以</a:t>
            </a:r>
            <a:r>
              <a:rPr lang="en-US" altLang="zh-CN" sz="2400" kern="0" dirty="0"/>
              <a:t>CS</a:t>
            </a:r>
            <a:r>
              <a:rPr lang="zh-CN" altLang="en-US" sz="2400" kern="0" dirty="0"/>
              <a:t>寄存器内容去访问</a:t>
            </a:r>
            <a:r>
              <a:rPr lang="en-US" altLang="zh-CN" sz="2400" kern="0" dirty="0"/>
              <a:t>GDT</a:t>
            </a:r>
            <a:r>
              <a:rPr lang="zh-CN" altLang="en-US" sz="2400" kern="0" dirty="0"/>
              <a:t>或</a:t>
            </a:r>
            <a:r>
              <a:rPr lang="en-US" altLang="zh-CN" sz="2400" kern="0" dirty="0"/>
              <a:t>LDT</a:t>
            </a:r>
            <a:r>
              <a:rPr lang="zh-CN" altLang="en-US" sz="2400" kern="0" dirty="0"/>
              <a:t>才能得到段的基地址，</a:t>
            </a:r>
            <a:r>
              <a:rPr lang="en-US" altLang="zh-CN" sz="2400" kern="0" dirty="0"/>
              <a:t>EIP</a:t>
            </a:r>
            <a:r>
              <a:rPr lang="zh-CN" altLang="en-US" sz="2400" kern="0" dirty="0"/>
              <a:t>做偏移量找到中断服务程序入口。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 bwMode="auto">
          <a:xfrm>
            <a:off x="859070" y="0"/>
            <a:ext cx="7817386" cy="98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r>
              <a:rPr lang="zh-CN" altLang="en-US" kern="0" dirty="0"/>
              <a:t>四、</a:t>
            </a:r>
            <a:r>
              <a:rPr lang="en-US" altLang="zh-CN" kern="0" dirty="0"/>
              <a:t>IA-32</a:t>
            </a:r>
            <a:r>
              <a:rPr lang="zh-CN" altLang="en-US" kern="0" dirty="0"/>
              <a:t>保护模式的中断系统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8" grpId="0"/>
      <p:bldP spid="4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7793037" cy="622399"/>
          </a:xfrm>
        </p:spPr>
        <p:txBody>
          <a:bodyPr/>
          <a:lstStyle/>
          <a:p>
            <a:r>
              <a:rPr lang="zh-CN" altLang="en-US" dirty="0"/>
              <a:t>访问</a:t>
            </a:r>
            <a:r>
              <a:rPr lang="en-US" altLang="zh-CN" dirty="0"/>
              <a:t>IDT</a:t>
            </a:r>
            <a:r>
              <a:rPr lang="zh-CN" altLang="en-US" dirty="0"/>
              <a:t>的过程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831818"/>
            <a:ext cx="7992888" cy="60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18508"/>
      </p:ext>
    </p:extLst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fld id="{10E5919B-8A4F-4839-AD8F-31313D94CA59}" type="slidenum">
              <a:rPr lang="zh-CN" altLang="en-US" sz="1400" b="0" smtClean="0">
                <a:solidFill>
                  <a:schemeClr val="tx1"/>
                </a:solidFill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t>9</a:t>
            </a:fld>
            <a:endParaRPr lang="en-US" altLang="zh-CN" sz="14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214313"/>
            <a:ext cx="7289800" cy="1462087"/>
          </a:xfrm>
        </p:spPr>
        <p:txBody>
          <a:bodyPr/>
          <a:lstStyle/>
          <a:p>
            <a:pPr eaLnBrk="1" hangingPunct="1"/>
            <a:r>
              <a:rPr lang="en-US" altLang="zh-CN" b="1"/>
              <a:t>I/O</a:t>
            </a:r>
            <a:r>
              <a:rPr lang="zh-CN" altLang="en-US"/>
              <a:t>端口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1331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9891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659563" y="2600325"/>
            <a:ext cx="1066800" cy="3276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27" name="Line 7"/>
          <p:cNvSpPr>
            <a:spLocks noChangeShapeType="1"/>
          </p:cNvSpPr>
          <p:nvPr/>
        </p:nvSpPr>
        <p:spPr bwMode="auto">
          <a:xfrm>
            <a:off x="3998913" y="36671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8" name="Line 8"/>
          <p:cNvSpPr>
            <a:spLocks noChangeShapeType="1"/>
          </p:cNvSpPr>
          <p:nvPr/>
        </p:nvSpPr>
        <p:spPr bwMode="auto">
          <a:xfrm>
            <a:off x="3998913" y="4886325"/>
            <a:ext cx="106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29" name="Text Box 9"/>
          <p:cNvSpPr txBox="1">
            <a:spLocks noChangeArrowheads="1"/>
          </p:cNvSpPr>
          <p:nvPr/>
        </p:nvSpPr>
        <p:spPr bwMode="auto">
          <a:xfrm>
            <a:off x="1465263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sp>
        <p:nvSpPr>
          <p:cNvPr id="81930" name="Text Box 10"/>
          <p:cNvSpPr txBox="1">
            <a:spLocks noChangeArrowheads="1"/>
          </p:cNvSpPr>
          <p:nvPr/>
        </p:nvSpPr>
        <p:spPr bwMode="auto">
          <a:xfrm>
            <a:off x="4132263" y="2905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4151313" y="40481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状态</a:t>
            </a:r>
          </a:p>
        </p:txBody>
      </p: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4124325" y="52292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81933" name="Text Box 13"/>
          <p:cNvSpPr txBox="1">
            <a:spLocks noChangeArrowheads="1"/>
          </p:cNvSpPr>
          <p:nvPr/>
        </p:nvSpPr>
        <p:spPr bwMode="auto">
          <a:xfrm>
            <a:off x="6859588" y="3971925"/>
            <a:ext cx="933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外设</a:t>
            </a: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 flipH="1" flipV="1">
            <a:off x="3203575" y="4365625"/>
            <a:ext cx="7953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39" name="Line 19"/>
          <p:cNvSpPr>
            <a:spLocks noChangeShapeType="1"/>
          </p:cNvSpPr>
          <p:nvPr/>
        </p:nvSpPr>
        <p:spPr bwMode="auto">
          <a:xfrm flipH="1">
            <a:off x="5065713" y="4352925"/>
            <a:ext cx="15652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1" name="Text Box 21"/>
          <p:cNvSpPr txBox="1">
            <a:spLocks noChangeArrowheads="1"/>
          </p:cNvSpPr>
          <p:nvPr/>
        </p:nvSpPr>
        <p:spPr bwMode="auto">
          <a:xfrm>
            <a:off x="3995738" y="2133600"/>
            <a:ext cx="1150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I/O</a:t>
            </a:r>
            <a:r>
              <a:rPr lang="zh-CN" altLang="en-US" sz="1800">
                <a:solidFill>
                  <a:schemeClr val="tx1"/>
                </a:solidFill>
                <a:ea typeface="宋体" panose="02010600030101010101" pitchFamily="2" charset="-122"/>
              </a:rPr>
              <a:t>接口</a:t>
            </a:r>
          </a:p>
        </p:txBody>
      </p:sp>
      <p:sp>
        <p:nvSpPr>
          <p:cNvPr id="81943" name="Line 23"/>
          <p:cNvSpPr>
            <a:spLocks noChangeShapeType="1"/>
          </p:cNvSpPr>
          <p:nvPr/>
        </p:nvSpPr>
        <p:spPr bwMode="auto">
          <a:xfrm flipV="1">
            <a:off x="3203575" y="3284538"/>
            <a:ext cx="0" cy="10652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45" name="AutoShape 25"/>
          <p:cNvSpPr>
            <a:spLocks noChangeArrowheads="1"/>
          </p:cNvSpPr>
          <p:nvPr/>
        </p:nvSpPr>
        <p:spPr bwMode="auto">
          <a:xfrm>
            <a:off x="2411413" y="2997200"/>
            <a:ext cx="792162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46" name="AutoShape 26"/>
          <p:cNvSpPr>
            <a:spLocks noChangeArrowheads="1"/>
          </p:cNvSpPr>
          <p:nvPr/>
        </p:nvSpPr>
        <p:spPr bwMode="auto">
          <a:xfrm>
            <a:off x="3203575" y="2997200"/>
            <a:ext cx="809625" cy="358775"/>
          </a:xfrm>
          <a:prstGeom prst="rightArrow">
            <a:avLst>
              <a:gd name="adj1" fmla="val 50000"/>
              <a:gd name="adj2" fmla="val 56405"/>
            </a:avLst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47" name="AutoShape 27"/>
          <p:cNvSpPr>
            <a:spLocks noChangeArrowheads="1"/>
          </p:cNvSpPr>
          <p:nvPr/>
        </p:nvSpPr>
        <p:spPr bwMode="auto">
          <a:xfrm>
            <a:off x="5060950" y="2997200"/>
            <a:ext cx="792163" cy="360363"/>
          </a:xfrm>
          <a:prstGeom prst="leftArrow">
            <a:avLst>
              <a:gd name="adj1" fmla="val 50000"/>
              <a:gd name="adj2" fmla="val 54946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48" name="AutoShape 28"/>
          <p:cNvSpPr>
            <a:spLocks noChangeArrowheads="1"/>
          </p:cNvSpPr>
          <p:nvPr/>
        </p:nvSpPr>
        <p:spPr bwMode="auto">
          <a:xfrm>
            <a:off x="5853113" y="2997200"/>
            <a:ext cx="792162" cy="358775"/>
          </a:xfrm>
          <a:prstGeom prst="rightArrow">
            <a:avLst>
              <a:gd name="adj1" fmla="val 50000"/>
              <a:gd name="adj2" fmla="val 55189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49" name="AutoShape 29"/>
          <p:cNvSpPr>
            <a:spLocks noChangeArrowheads="1"/>
          </p:cNvSpPr>
          <p:nvPr/>
        </p:nvSpPr>
        <p:spPr bwMode="auto">
          <a:xfrm>
            <a:off x="2411413" y="3011488"/>
            <a:ext cx="792162" cy="323850"/>
          </a:xfrm>
          <a:prstGeom prst="leftArrow">
            <a:avLst>
              <a:gd name="adj1" fmla="val 50000"/>
              <a:gd name="adj2" fmla="val 61141"/>
            </a:avLst>
          </a:prstGeom>
          <a:solidFill>
            <a:srgbClr val="33CCCC"/>
          </a:solidFill>
          <a:ln w="25400" cap="sq">
            <a:solidFill>
              <a:srgbClr val="33CCCC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0" name="Text Box 30"/>
          <p:cNvSpPr txBox="1">
            <a:spLocks noChangeArrowheads="1"/>
          </p:cNvSpPr>
          <p:nvPr/>
        </p:nvSpPr>
        <p:spPr bwMode="auto">
          <a:xfrm>
            <a:off x="2700338" y="2565400"/>
            <a:ext cx="790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DB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1" name="AutoShape 31"/>
          <p:cNvSpPr>
            <a:spLocks noChangeArrowheads="1"/>
          </p:cNvSpPr>
          <p:nvPr/>
        </p:nvSpPr>
        <p:spPr bwMode="auto">
          <a:xfrm>
            <a:off x="2411413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1952" name="AutoShape 32"/>
          <p:cNvSpPr>
            <a:spLocks noChangeArrowheads="1"/>
          </p:cNvSpPr>
          <p:nvPr/>
        </p:nvSpPr>
        <p:spPr bwMode="auto">
          <a:xfrm>
            <a:off x="5075238" y="5229225"/>
            <a:ext cx="1584325" cy="287338"/>
          </a:xfrm>
          <a:prstGeom prst="rightArrow">
            <a:avLst>
              <a:gd name="adj1" fmla="val 50000"/>
              <a:gd name="adj2" fmla="val 137820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chemeClr val="hlink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1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1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10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1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0" dur="10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10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8" dur="10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1" dur="10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10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animBg="1"/>
      <p:bldP spid="81925" grpId="0" animBg="1"/>
      <p:bldP spid="81926" grpId="0" animBg="1"/>
      <p:bldP spid="81929" grpId="0"/>
      <p:bldP spid="81930" grpId="0"/>
      <p:bldP spid="81931" grpId="0"/>
      <p:bldP spid="81932" grpId="0"/>
      <p:bldP spid="81933" grpId="0"/>
      <p:bldP spid="81941" grpId="0"/>
      <p:bldP spid="81945" grpId="0" animBg="1"/>
      <p:bldP spid="81946" grpId="0" animBg="1"/>
      <p:bldP spid="81947" grpId="0" animBg="1"/>
      <p:bldP spid="81948" grpId="0" animBg="1"/>
      <p:bldP spid="81949" grpId="0" animBg="1"/>
      <p:bldP spid="81950" grpId="0"/>
      <p:bldP spid="81951" grpId="0" animBg="1"/>
      <p:bldP spid="81952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诗情画意">
  <a:themeElements>
    <a:clrScheme name="诗情画意 1">
      <a:dk1>
        <a:srgbClr val="007A77"/>
      </a:dk1>
      <a:lt1>
        <a:srgbClr val="FFFFFF"/>
      </a:lt1>
      <a:dk2>
        <a:srgbClr val="003399"/>
      </a:dk2>
      <a:lt2>
        <a:srgbClr val="C0C0C0"/>
      </a:lt2>
      <a:accent1>
        <a:srgbClr val="EBF7FF"/>
      </a:accent1>
      <a:accent2>
        <a:srgbClr val="3366FF"/>
      </a:accent2>
      <a:accent3>
        <a:srgbClr val="FFFFFF"/>
      </a:accent3>
      <a:accent4>
        <a:srgbClr val="006765"/>
      </a:accent4>
      <a:accent5>
        <a:srgbClr val="F3FAFF"/>
      </a:accent5>
      <a:accent6>
        <a:srgbClr val="2D5CE7"/>
      </a:accent6>
      <a:hlink>
        <a:srgbClr val="DC5900"/>
      </a:hlink>
      <a:folHlink>
        <a:srgbClr val="7979A5"/>
      </a:folHlink>
    </a:clrScheme>
    <a:fontScheme name="诗情画意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none" w="lg" len="lg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诗情画意 1">
        <a:dk1>
          <a:srgbClr val="007A77"/>
        </a:dk1>
        <a:lt1>
          <a:srgbClr val="FFFFFF"/>
        </a:lt1>
        <a:dk2>
          <a:srgbClr val="003399"/>
        </a:dk2>
        <a:lt2>
          <a:srgbClr val="C0C0C0"/>
        </a:lt2>
        <a:accent1>
          <a:srgbClr val="EBF7FF"/>
        </a:accent1>
        <a:accent2>
          <a:srgbClr val="3366FF"/>
        </a:accent2>
        <a:accent3>
          <a:srgbClr val="FFFFFF"/>
        </a:accent3>
        <a:accent4>
          <a:srgbClr val="006765"/>
        </a:accent4>
        <a:accent5>
          <a:srgbClr val="F3FAFF"/>
        </a:accent5>
        <a:accent6>
          <a:srgbClr val="2D5CE7"/>
        </a:accent6>
        <a:hlink>
          <a:srgbClr val="DC5900"/>
        </a:hlink>
        <a:folHlink>
          <a:srgbClr val="7979A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2">
        <a:dk1>
          <a:srgbClr val="005FBE"/>
        </a:dk1>
        <a:lt1>
          <a:srgbClr val="FFFFDD"/>
        </a:lt1>
        <a:dk2>
          <a:srgbClr val="2C5884"/>
        </a:dk2>
        <a:lt2>
          <a:srgbClr val="C0C0C0"/>
        </a:lt2>
        <a:accent1>
          <a:srgbClr val="E9F7FF"/>
        </a:accent1>
        <a:accent2>
          <a:srgbClr val="F89400"/>
        </a:accent2>
        <a:accent3>
          <a:srgbClr val="FFFFEB"/>
        </a:accent3>
        <a:accent4>
          <a:srgbClr val="0050A2"/>
        </a:accent4>
        <a:accent5>
          <a:srgbClr val="F2FAFF"/>
        </a:accent5>
        <a:accent6>
          <a:srgbClr val="E18600"/>
        </a:accent6>
        <a:hlink>
          <a:srgbClr val="B20048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3">
        <a:dk1>
          <a:srgbClr val="5D5D8B"/>
        </a:dk1>
        <a:lt1>
          <a:srgbClr val="DAEADE"/>
        </a:lt1>
        <a:dk2>
          <a:srgbClr val="A25269"/>
        </a:dk2>
        <a:lt2>
          <a:srgbClr val="C0C0C0"/>
        </a:lt2>
        <a:accent1>
          <a:srgbClr val="FFFFDD"/>
        </a:accent1>
        <a:accent2>
          <a:srgbClr val="3399FF"/>
        </a:accent2>
        <a:accent3>
          <a:srgbClr val="EAF3EC"/>
        </a:accent3>
        <a:accent4>
          <a:srgbClr val="4E4E76"/>
        </a:accent4>
        <a:accent5>
          <a:srgbClr val="FFFFEB"/>
        </a:accent5>
        <a:accent6>
          <a:srgbClr val="2D8AE7"/>
        </a:accent6>
        <a:hlink>
          <a:srgbClr val="336699"/>
        </a:hlink>
        <a:folHlink>
          <a:srgbClr val="F08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4">
        <a:dk1>
          <a:srgbClr val="006666"/>
        </a:dk1>
        <a:lt1>
          <a:srgbClr val="CCECFF"/>
        </a:lt1>
        <a:dk2>
          <a:srgbClr val="336699"/>
        </a:dk2>
        <a:lt2>
          <a:srgbClr val="C0C0C0"/>
        </a:lt2>
        <a:accent1>
          <a:srgbClr val="FFFFCC"/>
        </a:accent1>
        <a:accent2>
          <a:srgbClr val="FF6600"/>
        </a:accent2>
        <a:accent3>
          <a:srgbClr val="E2F4FF"/>
        </a:accent3>
        <a:accent4>
          <a:srgbClr val="005656"/>
        </a:accent4>
        <a:accent5>
          <a:srgbClr val="FFFFE2"/>
        </a:accent5>
        <a:accent6>
          <a:srgbClr val="E75C00"/>
        </a:accent6>
        <a:hlink>
          <a:srgbClr val="0066FF"/>
        </a:hlink>
        <a:folHlink>
          <a:srgbClr val="BE547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5">
        <a:dk1>
          <a:srgbClr val="0033CC"/>
        </a:dk1>
        <a:lt1>
          <a:srgbClr val="FFE9E9"/>
        </a:lt1>
        <a:dk2>
          <a:srgbClr val="000000"/>
        </a:dk2>
        <a:lt2>
          <a:srgbClr val="C0C0C0"/>
        </a:lt2>
        <a:accent1>
          <a:srgbClr val="D5E5DB"/>
        </a:accent1>
        <a:accent2>
          <a:srgbClr val="3366FF"/>
        </a:accent2>
        <a:accent3>
          <a:srgbClr val="FFF2F2"/>
        </a:accent3>
        <a:accent4>
          <a:srgbClr val="002AAE"/>
        </a:accent4>
        <a:accent5>
          <a:srgbClr val="E7F0EA"/>
        </a:accent5>
        <a:accent6>
          <a:srgbClr val="2D5CE7"/>
        </a:accent6>
        <a:hlink>
          <a:srgbClr val="FF990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6">
        <a:dk1>
          <a:srgbClr val="336699"/>
        </a:dk1>
        <a:lt1>
          <a:srgbClr val="F4E9E0"/>
        </a:lt1>
        <a:dk2>
          <a:srgbClr val="DC5900"/>
        </a:dk2>
        <a:lt2>
          <a:srgbClr val="C0C0C0"/>
        </a:lt2>
        <a:accent1>
          <a:srgbClr val="E4E4E4"/>
        </a:accent1>
        <a:accent2>
          <a:srgbClr val="3399FF"/>
        </a:accent2>
        <a:accent3>
          <a:srgbClr val="F8F2ED"/>
        </a:accent3>
        <a:accent4>
          <a:srgbClr val="2A5682"/>
        </a:accent4>
        <a:accent5>
          <a:srgbClr val="EFEFEF"/>
        </a:accent5>
        <a:accent6>
          <a:srgbClr val="2D8AE7"/>
        </a:accent6>
        <a:hlink>
          <a:srgbClr val="CC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7">
        <a:dk1>
          <a:srgbClr val="CC3300"/>
        </a:dk1>
        <a:lt1>
          <a:srgbClr val="E5E5FF"/>
        </a:lt1>
        <a:dk2>
          <a:srgbClr val="565680"/>
        </a:dk2>
        <a:lt2>
          <a:srgbClr val="C0C0C0"/>
        </a:lt2>
        <a:accent1>
          <a:srgbClr val="E6E4EC"/>
        </a:accent1>
        <a:accent2>
          <a:srgbClr val="0066CC"/>
        </a:accent2>
        <a:accent3>
          <a:srgbClr val="F0F0FF"/>
        </a:accent3>
        <a:accent4>
          <a:srgbClr val="AE2A00"/>
        </a:accent4>
        <a:accent5>
          <a:srgbClr val="F0EFF4"/>
        </a:accent5>
        <a:accent6>
          <a:srgbClr val="005CB9"/>
        </a:accent6>
        <a:hlink>
          <a:srgbClr val="008080"/>
        </a:hlink>
        <a:folHlink>
          <a:srgbClr val="7B7B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诗情画意 8">
        <a:dk1>
          <a:srgbClr val="000099"/>
        </a:dk1>
        <a:lt1>
          <a:srgbClr val="FFE2C5"/>
        </a:lt1>
        <a:dk2>
          <a:srgbClr val="007D7A"/>
        </a:dk2>
        <a:lt2>
          <a:srgbClr val="C0C0C0"/>
        </a:lt2>
        <a:accent1>
          <a:srgbClr val="EAEAEA"/>
        </a:accent1>
        <a:accent2>
          <a:srgbClr val="B26EB4"/>
        </a:accent2>
        <a:accent3>
          <a:srgbClr val="FFEEDF"/>
        </a:accent3>
        <a:accent4>
          <a:srgbClr val="000082"/>
        </a:accent4>
        <a:accent5>
          <a:srgbClr val="F3F3F3"/>
        </a:accent5>
        <a:accent6>
          <a:srgbClr val="A163A3"/>
        </a:accent6>
        <a:hlink>
          <a:srgbClr val="CC3300"/>
        </a:hlink>
        <a:folHlink>
          <a:srgbClr val="0088E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1911</TotalTime>
  <Pages>0</Pages>
  <Words>4107</Words>
  <Characters>0</Characters>
  <Application>Microsoft Office PowerPoint</Application>
  <DocSecurity>0</DocSecurity>
  <PresentationFormat>全屏显示(4:3)</PresentationFormat>
  <Lines>0</Lines>
  <Paragraphs>969</Paragraphs>
  <Slides>85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97" baseType="lpstr">
      <vt:lpstr>黑体</vt:lpstr>
      <vt:lpstr>华文行楷</vt:lpstr>
      <vt:lpstr>隶书</vt:lpstr>
      <vt:lpstr>宋体</vt:lpstr>
      <vt:lpstr>Arial</vt:lpstr>
      <vt:lpstr>Tahoma</vt:lpstr>
      <vt:lpstr>Times New Roman</vt:lpstr>
      <vt:lpstr>Wingdings</vt:lpstr>
      <vt:lpstr>Blends</vt:lpstr>
      <vt:lpstr>诗情画意</vt:lpstr>
      <vt:lpstr>MS_ClipArt_Gallery.2</vt:lpstr>
      <vt:lpstr>Microsoft Visio 2003-2010 Drawing</vt:lpstr>
      <vt:lpstr>           第6章    输入输出及中断技术</vt:lpstr>
      <vt:lpstr>主要内容</vt:lpstr>
      <vt:lpstr>§6.1  输入输出系统</vt:lpstr>
      <vt:lpstr>了解和掌握：</vt:lpstr>
      <vt:lpstr>一、输入输出系统</vt:lpstr>
      <vt:lpstr>输入输出系统特点</vt:lpstr>
      <vt:lpstr>二、I/O接口系统及接口</vt:lpstr>
      <vt:lpstr>三、I/O端口</vt:lpstr>
      <vt:lpstr>I/O端口</vt:lpstr>
      <vt:lpstr>I/O系统中的接口和端口的地址</vt:lpstr>
      <vt:lpstr>四、I/O端口的编址方式</vt:lpstr>
      <vt:lpstr>1. I/O端口与内存统一编址</vt:lpstr>
      <vt:lpstr>2. I/O端口独立编址</vt:lpstr>
      <vt:lpstr>8088/8086的I/O端口编址</vt:lpstr>
      <vt:lpstr>五、I/O地址译码</vt:lpstr>
      <vt:lpstr>全地址译码与部分地址译码</vt:lpstr>
      <vt:lpstr>I/O地址译码示例</vt:lpstr>
      <vt:lpstr>PowerPoint 演示文稿</vt:lpstr>
      <vt:lpstr>I/O地址译码例</vt:lpstr>
      <vt:lpstr>六、接口的基本构成</vt:lpstr>
      <vt:lpstr>接口的基本构成</vt:lpstr>
      <vt:lpstr>七、接口的类型及特点</vt:lpstr>
      <vt:lpstr>接口特点</vt:lpstr>
      <vt:lpstr>§6.2 简单接口电路</vt:lpstr>
      <vt:lpstr>一、三态门接口（回顾）</vt:lpstr>
      <vt:lpstr>74LS244</vt:lpstr>
      <vt:lpstr>PowerPoint 演示文稿</vt:lpstr>
      <vt:lpstr>二、锁存器接口</vt:lpstr>
      <vt:lpstr>常用锁存器芯片</vt:lpstr>
      <vt:lpstr>PowerPoint 演示文稿</vt:lpstr>
      <vt:lpstr>74LS374作输入输出接口示例</vt:lpstr>
      <vt:lpstr>I/O接口综合应用例</vt:lpstr>
      <vt:lpstr>PowerPoint 演示文稿</vt:lpstr>
      <vt:lpstr>PowerPoint 演示文稿</vt:lpstr>
      <vt:lpstr>I/O接口综合应用例 —— 程序段</vt:lpstr>
      <vt:lpstr>§6.3 基本输入/输出方法</vt:lpstr>
      <vt:lpstr>基本输入/输出方法</vt:lpstr>
      <vt:lpstr>一、无条件传送</vt:lpstr>
      <vt:lpstr>无条件传送例</vt:lpstr>
      <vt:lpstr>二、查询工作方式</vt:lpstr>
      <vt:lpstr>PowerPoint 演示文稿</vt:lpstr>
      <vt:lpstr>PowerPoint 演示文稿</vt:lpstr>
      <vt:lpstr>查询工作方式的例子—数据输出</vt:lpstr>
      <vt:lpstr>PowerPoint 演示文稿</vt:lpstr>
      <vt:lpstr>PowerPoint 演示文稿</vt:lpstr>
      <vt:lpstr>多个外设时 查询工作方式</vt:lpstr>
      <vt:lpstr>三、中断控制方式</vt:lpstr>
      <vt:lpstr>以上三种I/O方式的共性</vt:lpstr>
      <vt:lpstr>四、DMA控制方式</vt:lpstr>
      <vt:lpstr>DMA控制方式</vt:lpstr>
      <vt:lpstr>DMA控制方式的工作过程</vt:lpstr>
      <vt:lpstr>DMA控制方式工作过程例</vt:lpstr>
      <vt:lpstr>DMA工作方式</vt:lpstr>
      <vt:lpstr>周期窃取的DMA方式：</vt:lpstr>
      <vt:lpstr>DMA控制方式的优缺点</vt:lpstr>
      <vt:lpstr>§6.4 中断技术</vt:lpstr>
      <vt:lpstr>掌握：</vt:lpstr>
      <vt:lpstr>一、中断的基本概念</vt:lpstr>
      <vt:lpstr>中断源</vt:lpstr>
      <vt:lpstr>引入中断的原因</vt:lpstr>
      <vt:lpstr>二、中断处理的一般过程</vt:lpstr>
      <vt:lpstr>中断请求</vt:lpstr>
      <vt:lpstr>中断源识别</vt:lpstr>
      <vt:lpstr>中断判优</vt:lpstr>
      <vt:lpstr>中断判优方法</vt:lpstr>
      <vt:lpstr>PowerPoint 演示文稿</vt:lpstr>
      <vt:lpstr>中断响应</vt:lpstr>
      <vt:lpstr>中断处理</vt:lpstr>
      <vt:lpstr>中断服务程序完成的工作</vt:lpstr>
      <vt:lpstr>中断返回</vt:lpstr>
      <vt:lpstr>外部可屏蔽中断处理过程</vt:lpstr>
      <vt:lpstr>三、8086或实模式的中断系统</vt:lpstr>
      <vt:lpstr>PowerPoint 演示文稿</vt:lpstr>
      <vt:lpstr>PowerPoint 演示文稿</vt:lpstr>
      <vt:lpstr>外部中断</vt:lpstr>
      <vt:lpstr>中断向量表IVT</vt:lpstr>
      <vt:lpstr>PowerPoint 演示文稿</vt:lpstr>
      <vt:lpstr>访问IVT的过程</vt:lpstr>
      <vt:lpstr>中断向量表的初始化</vt:lpstr>
      <vt:lpstr>中断向量表的初始化</vt:lpstr>
      <vt:lpstr>可屏蔽中断的类型号的获取时序</vt:lpstr>
      <vt:lpstr>CPU内部中断与NMI中断</vt:lpstr>
      <vt:lpstr>CPU的中断响应和处理流程</vt:lpstr>
      <vt:lpstr>保护模式使用中断描述符表IDT获取中断服务程序入口地址</vt:lpstr>
      <vt:lpstr>访问IDT的过程</vt:lpstr>
    </vt:vector>
  </TitlesOfParts>
  <Manager/>
  <Company> 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 存储系统</dc:title>
  <dc:subject/>
  <dc:creator>cf08</dc:creator>
  <cp:keywords/>
  <dc:description/>
  <cp:lastModifiedBy>Liao jianming</cp:lastModifiedBy>
  <cp:revision>438</cp:revision>
  <cp:lastPrinted>1995-12-08T18:33:06Z</cp:lastPrinted>
  <dcterms:created xsi:type="dcterms:W3CDTF">2002-02-20T03:40:55Z</dcterms:created>
  <dcterms:modified xsi:type="dcterms:W3CDTF">2022-10-27T11:28:27Z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