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93" r:id="rId2"/>
  </p:sldMasterIdLst>
  <p:notesMasterIdLst>
    <p:notesMasterId r:id="rId47"/>
  </p:notesMasterIdLst>
  <p:sldIdLst>
    <p:sldId id="363" r:id="rId3"/>
    <p:sldId id="401" r:id="rId4"/>
    <p:sldId id="402" r:id="rId5"/>
    <p:sldId id="494" r:id="rId6"/>
    <p:sldId id="496" r:id="rId7"/>
    <p:sldId id="497" r:id="rId8"/>
    <p:sldId id="407" r:id="rId9"/>
    <p:sldId id="408" r:id="rId10"/>
    <p:sldId id="498" r:id="rId11"/>
    <p:sldId id="499" r:id="rId12"/>
    <p:sldId id="471" r:id="rId13"/>
    <p:sldId id="472" r:id="rId14"/>
    <p:sldId id="473" r:id="rId15"/>
    <p:sldId id="474" r:id="rId16"/>
    <p:sldId id="475" r:id="rId17"/>
    <p:sldId id="476" r:id="rId18"/>
    <p:sldId id="500" r:id="rId19"/>
    <p:sldId id="477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2" r:id="rId30"/>
    <p:sldId id="423" r:id="rId31"/>
    <p:sldId id="424" r:id="rId32"/>
    <p:sldId id="425" r:id="rId33"/>
    <p:sldId id="426" r:id="rId34"/>
    <p:sldId id="493" r:id="rId35"/>
    <p:sldId id="428" r:id="rId36"/>
    <p:sldId id="429" r:id="rId37"/>
    <p:sldId id="430" r:id="rId38"/>
    <p:sldId id="445" r:id="rId39"/>
    <p:sldId id="446" r:id="rId40"/>
    <p:sldId id="447" r:id="rId41"/>
    <p:sldId id="448" r:id="rId42"/>
    <p:sldId id="449" r:id="rId43"/>
    <p:sldId id="450" r:id="rId44"/>
    <p:sldId id="487" r:id="rId45"/>
    <p:sldId id="488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66"/>
    <a:srgbClr val="00CC00"/>
    <a:srgbClr val="B4B9BE"/>
    <a:srgbClr val="235CCD"/>
    <a:srgbClr val="4861A8"/>
    <a:srgbClr val="CCE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94660" autoAdjust="0"/>
  </p:normalViewPr>
  <p:slideViewPr>
    <p:cSldViewPr>
      <p:cViewPr varScale="1">
        <p:scale>
          <a:sx n="72" d="100"/>
          <a:sy n="72" d="100"/>
        </p:scale>
        <p:origin x="688" y="44"/>
      </p:cViewPr>
      <p:guideLst>
        <p:guide orient="horz" pos="768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F815FB-0A38-4594-B5E3-D74FAB99B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80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DDAD6F-6112-49F6-9A25-88D50DE2130C}" type="slidenum">
              <a:rPr lang="en-US" altLang="zh-CN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5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B7461E-A852-4555-8C2C-3CD97902046C}" type="slidenum">
              <a:rPr lang="en-US" altLang="zh-CN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2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815FB-0A38-4594-B5E3-D74FAB99B04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55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3DEBC8-71E0-4DDD-85C5-E4D9E78E4CDB}" type="slidenum">
              <a:rPr lang="en-US" altLang="zh-CN" smtClean="0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A4FF78-E2BA-4942-85FF-1CC8F6F113E7}" type="slidenum">
              <a:rPr lang="en-US" altLang="zh-CN" smtClean="0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6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17416C-766E-48E6-A8F3-15361588C18B}" type="slidenum">
              <a:rPr lang="en-US" altLang="zh-CN" smtClean="0">
                <a:latin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46677" cy="50668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08885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1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3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6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833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5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C77D7D-ABEF-46FC-98F4-B3AC95ABF34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7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34" name="Freeform 4"/>
              <p:cNvSpPr>
                <a:spLocks noChangeArrowheads="1"/>
              </p:cNvSpPr>
              <p:nvPr/>
            </p:nvSpPr>
            <p:spPr bwMode="auto">
              <a:xfrm>
                <a:off x="0" y="41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5"/>
              <p:cNvSpPr>
                <a:spLocks noChangeArrowheads="1"/>
              </p:cNvSpPr>
              <p:nvPr/>
            </p:nvSpPr>
            <p:spPr bwMode="auto">
              <a:xfrm>
                <a:off x="2442" y="44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6"/>
              <p:cNvSpPr>
                <a:spLocks noChangeArrowheads="1"/>
              </p:cNvSpPr>
              <p:nvPr/>
            </p:nvSpPr>
            <p:spPr bwMode="auto">
              <a:xfrm>
                <a:off x="1172" y="111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7"/>
              <p:cNvSpPr>
                <a:spLocks noChangeArrowheads="1"/>
              </p:cNvSpPr>
              <p:nvPr/>
            </p:nvSpPr>
            <p:spPr bwMode="auto">
              <a:xfrm>
                <a:off x="1020" y="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8"/>
              <p:cNvSpPr>
                <a:spLocks noChangeArrowheads="1"/>
              </p:cNvSpPr>
              <p:nvPr/>
            </p:nvSpPr>
            <p:spPr bwMode="auto">
              <a:xfrm>
                <a:off x="2773" y="8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Freeform 9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>
                <a:gd name="T0" fmla="*/ 5 w 2296"/>
                <a:gd name="T1" fmla="*/ 3001 h 1469"/>
                <a:gd name="T2" fmla="*/ 7 w 2296"/>
                <a:gd name="T3" fmla="*/ 2865 h 1469"/>
                <a:gd name="T4" fmla="*/ 9 w 2296"/>
                <a:gd name="T5" fmla="*/ 2712 h 1469"/>
                <a:gd name="T6" fmla="*/ 10 w 2296"/>
                <a:gd name="T7" fmla="*/ 2539 h 1469"/>
                <a:gd name="T8" fmla="*/ 11 w 2296"/>
                <a:gd name="T9" fmla="*/ 2355 h 1469"/>
                <a:gd name="T10" fmla="*/ 11 w 2296"/>
                <a:gd name="T11" fmla="*/ 2143 h 1469"/>
                <a:gd name="T12" fmla="*/ 11 w 2296"/>
                <a:gd name="T13" fmla="*/ 1892 h 1469"/>
                <a:gd name="T14" fmla="*/ 11 w 2296"/>
                <a:gd name="T15" fmla="*/ 1587 h 1469"/>
                <a:gd name="T16" fmla="*/ 11 w 2296"/>
                <a:gd name="T17" fmla="*/ 1293 h 1469"/>
                <a:gd name="T18" fmla="*/ 11 w 2296"/>
                <a:gd name="T19" fmla="*/ 1030 h 1469"/>
                <a:gd name="T20" fmla="*/ 11 w 2296"/>
                <a:gd name="T21" fmla="*/ 783 h 1469"/>
                <a:gd name="T22" fmla="*/ 9 w 2296"/>
                <a:gd name="T23" fmla="*/ 444 h 1469"/>
                <a:gd name="T24" fmla="*/ 9 w 2296"/>
                <a:gd name="T25" fmla="*/ 261 h 1469"/>
                <a:gd name="T26" fmla="*/ 8 w 2296"/>
                <a:gd name="T27" fmla="*/ 120 h 1469"/>
                <a:gd name="T28" fmla="*/ 7 w 2296"/>
                <a:gd name="T29" fmla="*/ 10 h 1469"/>
                <a:gd name="T30" fmla="*/ 7 w 2296"/>
                <a:gd name="T31" fmla="*/ 0 h 1469"/>
                <a:gd name="T32" fmla="*/ 9 w 2296"/>
                <a:gd name="T33" fmla="*/ 338 h 1469"/>
                <a:gd name="T34" fmla="*/ 10 w 2296"/>
                <a:gd name="T35" fmla="*/ 722 h 1469"/>
                <a:gd name="T36" fmla="*/ 11 w 2296"/>
                <a:gd name="T37" fmla="*/ 926 h 1469"/>
                <a:gd name="T38" fmla="*/ 11 w 2296"/>
                <a:gd name="T39" fmla="*/ 1135 h 1469"/>
                <a:gd name="T40" fmla="*/ 11 w 2296"/>
                <a:gd name="T41" fmla="*/ 1353 h 1469"/>
                <a:gd name="T42" fmla="*/ 11 w 2296"/>
                <a:gd name="T43" fmla="*/ 1587 h 1469"/>
                <a:gd name="T44" fmla="*/ 11 w 2296"/>
                <a:gd name="T45" fmla="*/ 1798 h 1469"/>
                <a:gd name="T46" fmla="*/ 11 w 2296"/>
                <a:gd name="T47" fmla="*/ 1989 h 1469"/>
                <a:gd name="T48" fmla="*/ 11 w 2296"/>
                <a:gd name="T49" fmla="*/ 2143 h 1469"/>
                <a:gd name="T50" fmla="*/ 10 w 2296"/>
                <a:gd name="T51" fmla="*/ 2267 h 1469"/>
                <a:gd name="T52" fmla="*/ 9 w 2296"/>
                <a:gd name="T53" fmla="*/ 2389 h 1469"/>
                <a:gd name="T54" fmla="*/ 7 w 2296"/>
                <a:gd name="T55" fmla="*/ 2571 h 1469"/>
                <a:gd name="T56" fmla="*/ 5 w 2296"/>
                <a:gd name="T57" fmla="*/ 2740 h 1469"/>
                <a:gd name="T58" fmla="*/ 3 w 2296"/>
                <a:gd name="T59" fmla="*/ 2914 h 1469"/>
                <a:gd name="T60" fmla="*/ 2 w 2296"/>
                <a:gd name="T61" fmla="*/ 3022 h 1469"/>
                <a:gd name="T62" fmla="*/ 2 w 2296"/>
                <a:gd name="T63" fmla="*/ 3123 h 1469"/>
                <a:gd name="T64" fmla="*/ 2 w 2296"/>
                <a:gd name="T65" fmla="*/ 3255 h 1469"/>
                <a:gd name="T66" fmla="*/ 2 w 2296"/>
                <a:gd name="T67" fmla="*/ 3408 h 1469"/>
                <a:gd name="T68" fmla="*/ 0 w 2296"/>
                <a:gd name="T69" fmla="*/ 3572 h 1469"/>
                <a:gd name="T70" fmla="*/ 2 w 2296"/>
                <a:gd name="T71" fmla="*/ 3758 h 1469"/>
                <a:gd name="T72" fmla="*/ 2 w 2296"/>
                <a:gd name="T73" fmla="*/ 3912 h 1469"/>
                <a:gd name="T74" fmla="*/ 2 w 2296"/>
                <a:gd name="T75" fmla="*/ 4038 h 1469"/>
                <a:gd name="T76" fmla="*/ 2 w 2296"/>
                <a:gd name="T77" fmla="*/ 4157 h 1469"/>
                <a:gd name="T78" fmla="*/ 2 w 2296"/>
                <a:gd name="T79" fmla="*/ 4003 h 1469"/>
                <a:gd name="T80" fmla="*/ 2 w 2296"/>
                <a:gd name="T81" fmla="*/ 3851 h 1469"/>
                <a:gd name="T82" fmla="*/ 2 w 2296"/>
                <a:gd name="T83" fmla="*/ 3694 h 1469"/>
                <a:gd name="T84" fmla="*/ 2 w 2296"/>
                <a:gd name="T85" fmla="*/ 3564 h 1469"/>
                <a:gd name="T86" fmla="*/ 2 w 2296"/>
                <a:gd name="T87" fmla="*/ 3419 h 1469"/>
                <a:gd name="T88" fmla="*/ 2 w 2296"/>
                <a:gd name="T89" fmla="*/ 3297 h 1469"/>
                <a:gd name="T90" fmla="*/ 3 w 2296"/>
                <a:gd name="T91" fmla="*/ 3170 h 1469"/>
                <a:gd name="T92" fmla="*/ 4 w 2296"/>
                <a:gd name="T93" fmla="*/ 3081 h 14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0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376 h 1906"/>
                <a:gd name="T4" fmla="*/ 6168 w 5740"/>
                <a:gd name="T5" fmla="*/ 376 h 1906"/>
                <a:gd name="T6" fmla="*/ 616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11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029" name="Text Box 13"/>
          <p:cNvSpPr txBox="1">
            <a:spLocks noChangeArrowheads="1"/>
          </p:cNvSpPr>
          <p:nvPr/>
        </p:nvSpPr>
        <p:spPr bwMode="auto">
          <a:xfrm>
            <a:off x="7099237" y="-14289"/>
            <a:ext cx="2016125" cy="304801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400" b="1">
                <a:latin typeface="隶书" panose="02010509060101010101" pitchFamily="49" charset="-122"/>
                <a:ea typeface="隶书" panose="02010509060101010101" pitchFamily="49" charset="-122"/>
              </a:rPr>
              <a:t>微机原理及接口技术</a:t>
            </a:r>
          </a:p>
        </p:txBody>
      </p:sp>
      <p:pic>
        <p:nvPicPr>
          <p:cNvPr id="1030" name="Picture 15" descr="sb_xiaohui[1]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4"/>
          <p:cNvSpPr txBox="1">
            <a:spLocks noGrp="1" noChangeArrowheads="1"/>
          </p:cNvSpPr>
          <p:nvPr userDrawn="1"/>
        </p:nvSpPr>
        <p:spPr bwMode="auto">
          <a:xfrm>
            <a:off x="6910325" y="6471444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b="1">
          <a:solidFill>
            <a:schemeClr val="folHlink"/>
          </a:solidFill>
          <a:latin typeface="Arial" pitchFamily="34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u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lvl="1" indent="-4572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4572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ü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lvl="3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lvl="4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B4B9BE"/>
        </a:buClr>
        <a:buFont typeface="Wingdings" charset="2"/>
        <a:buChar char="l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B4B9BE"/>
        </a:buClr>
        <a:buFont typeface="Wingdings" charset="2"/>
        <a:buChar char="l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B4B9BE"/>
        </a:buClr>
        <a:buFont typeface="Wingdings" charset="2"/>
        <a:buChar char="l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B4B9BE"/>
        </a:buClr>
        <a:buFont typeface="Wingdings" charset="2"/>
        <a:buChar char="l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D22A-1864-4E7A-88D1-F03A0F8C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25500" y="2489200"/>
            <a:ext cx="7273925" cy="2952750"/>
          </a:xfrm>
        </p:spPr>
        <p:txBody>
          <a:bodyPr/>
          <a:lstStyle/>
          <a:p>
            <a:pPr eaLnBrk="1" hangingPunct="1"/>
            <a:r>
              <a:rPr lang="zh-CN" altLang="en-US" dirty="0"/>
              <a:t>一</a:t>
            </a:r>
            <a:r>
              <a:rPr lang="en-US" altLang="zh-CN" dirty="0"/>
              <a:t>. 8259A</a:t>
            </a:r>
            <a:r>
              <a:rPr lang="zh-CN" altLang="en-US" dirty="0"/>
              <a:t>的功能与结构 </a:t>
            </a:r>
          </a:p>
          <a:p>
            <a:pPr eaLnBrk="1" hangingPunct="1"/>
            <a:r>
              <a:rPr lang="zh-CN" altLang="en-US" dirty="0"/>
              <a:t>二</a:t>
            </a:r>
            <a:r>
              <a:rPr lang="en-US" altLang="zh-CN" dirty="0"/>
              <a:t>.  8259A</a:t>
            </a:r>
            <a:r>
              <a:rPr lang="zh-CN" altLang="en-US" dirty="0"/>
              <a:t>的工作方式</a:t>
            </a:r>
          </a:p>
          <a:p>
            <a:pPr eaLnBrk="1" hangingPunct="1"/>
            <a:r>
              <a:rPr lang="zh-CN" altLang="en-US" dirty="0"/>
              <a:t>三</a:t>
            </a:r>
            <a:r>
              <a:rPr lang="en-US" altLang="zh-CN" dirty="0"/>
              <a:t>. 8259A</a:t>
            </a:r>
            <a:r>
              <a:rPr lang="zh-CN" altLang="en-US" dirty="0"/>
              <a:t>的初始化命令字和初始化流程</a:t>
            </a:r>
          </a:p>
          <a:p>
            <a:pPr eaLnBrk="1" hangingPunct="1"/>
            <a:r>
              <a:rPr lang="zh-CN" altLang="en-US" dirty="0"/>
              <a:t>四</a:t>
            </a:r>
            <a:r>
              <a:rPr lang="en-US" altLang="zh-CN" dirty="0"/>
              <a:t>. 8259A</a:t>
            </a:r>
            <a:r>
              <a:rPr lang="zh-CN" altLang="en-US" dirty="0"/>
              <a:t>的操作命令字</a:t>
            </a:r>
          </a:p>
          <a:p>
            <a:pPr eaLnBrk="1" hangingPunct="1"/>
            <a:r>
              <a:rPr lang="zh-CN" altLang="en-US" dirty="0"/>
              <a:t>五</a:t>
            </a:r>
            <a:r>
              <a:rPr lang="en-US" altLang="zh-CN" dirty="0"/>
              <a:t>. 8259A</a:t>
            </a:r>
            <a:r>
              <a:rPr lang="zh-CN" altLang="en-US" dirty="0"/>
              <a:t>的中断举例</a:t>
            </a:r>
            <a:r>
              <a:rPr lang="en-US" altLang="zh-CN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075" name="标题 1"/>
          <p:cNvSpPr>
            <a:spLocks noChangeArrowheads="1"/>
          </p:cNvSpPr>
          <p:nvPr/>
        </p:nvSpPr>
        <p:spPr bwMode="auto">
          <a:xfrm>
            <a:off x="104775" y="769938"/>
            <a:ext cx="8715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§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6.5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可编程中断控制器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8259A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825500" y="1693863"/>
            <a:ext cx="2089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/>
              <a:t>主要内容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53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1738"/>
            <a:ext cx="91535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176588"/>
            <a:ext cx="915352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630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27088" y="333375"/>
            <a:ext cx="5329237" cy="65563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 dirty="0"/>
              <a:t>     二</a:t>
            </a:r>
            <a:r>
              <a:rPr lang="en-US" altLang="zh-CN" sz="3200" dirty="0"/>
              <a:t>.   8259A</a:t>
            </a:r>
            <a:r>
              <a:rPr lang="zh-CN" altLang="en-US" sz="3200" dirty="0"/>
              <a:t>的工作方式 </a:t>
            </a:r>
            <a:endParaRPr lang="en-US" altLang="zh-CN" sz="32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宋体" panose="02010600030101010101" pitchFamily="2" charset="-122"/>
            </a:endParaRPr>
          </a:p>
        </p:txBody>
      </p:sp>
      <p:sp>
        <p:nvSpPr>
          <p:cNvPr id="19465" name="Rectangle 3"/>
          <p:cNvSpPr/>
          <p:nvPr/>
        </p:nvSpPr>
        <p:spPr>
          <a:xfrm>
            <a:off x="12529" y="989013"/>
            <a:ext cx="4027810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．优先级管理方式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6" name="文本框 19465"/>
          <p:cNvSpPr txBox="1">
            <a:spLocks noChangeArrowheads="1"/>
          </p:cNvSpPr>
          <p:nvPr/>
        </p:nvSpPr>
        <p:spPr bwMode="auto">
          <a:xfrm>
            <a:off x="611560" y="2070527"/>
            <a:ext cx="82089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）普通全嵌套方式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Clr>
                <a:srgbClr val="FFC000"/>
              </a:buClr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这是最常用最基本的工作方式，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8259A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初始化后为该方式。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Clr>
                <a:srgbClr val="FFC000"/>
              </a:buClr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当一个中断正被处理时，只有比它优先级更高的中断请求才会被响应。</a:t>
            </a:r>
          </a:p>
        </p:txBody>
      </p:sp>
      <p:sp>
        <p:nvSpPr>
          <p:cNvPr id="19467" name="文本框 19466"/>
          <p:cNvSpPr txBox="1"/>
          <p:nvPr/>
        </p:nvSpPr>
        <p:spPr>
          <a:xfrm>
            <a:off x="611611" y="3742744"/>
            <a:ext cx="8208912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）特殊全嵌套方式</a:t>
            </a:r>
            <a:endParaRPr lang="en-US" altLang="zh-CN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eaLnBrk="1" hangingPunct="1"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它与普通全嵌套方式的区别：允许同级中断进行嵌套</a:t>
            </a:r>
            <a:endParaRPr lang="en-US" altLang="zh-CN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eaLnBrk="1" hangingPunct="1"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只允许主片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8259A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使用特殊全嵌套方式，以实现从片中的高低优先级之间的嵌套。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0876" y="1541205"/>
            <a:ext cx="69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）中断嵌套方式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—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用初始化命令字设置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5805" y="5414961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    这两种嵌套方式中各中断源的优先级顺序是固定的，加电时优先级从高到低顺序为：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IR0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IR1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IR2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IR3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IR4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IR5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IR6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1" charset="-122"/>
              </a:rPr>
              <a:t>IR7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1" charset="-122"/>
              </a:rPr>
              <a:t>。可以用命令字设定为优先级循环方式。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build="p"/>
      <p:bldP spid="19466" grpId="0" build="allAtOnce"/>
      <p:bldP spid="19467" grpId="0" build="p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23528" y="875378"/>
            <a:ext cx="8697913" cy="5361934"/>
          </a:xfrm>
        </p:spPr>
        <p:txBody>
          <a:bodyPr/>
          <a:lstStyle/>
          <a:p>
            <a:pPr eaLnBrk="1" hangingPunct="1">
              <a:buSzPct val="80000"/>
              <a:buNone/>
            </a:pPr>
            <a:r>
              <a:rPr lang="en-US" altLang="zh-CN" dirty="0">
                <a:latin typeface="楷体_GB2312" pitchFamily="1" charset="-122"/>
              </a:rPr>
              <a:t>(1)</a:t>
            </a:r>
            <a:r>
              <a:rPr lang="zh-CN" altLang="en-US" dirty="0">
                <a:latin typeface="楷体_GB2312" pitchFamily="1" charset="-122"/>
              </a:rPr>
              <a:t>优先级固定方式 </a:t>
            </a:r>
          </a:p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dirty="0">
                <a:latin typeface="楷体_GB2312" pitchFamily="1" charset="-122"/>
              </a:rPr>
              <a:t>各中断请求的优先级固定不变，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加电后</a:t>
            </a:r>
            <a:r>
              <a:rPr lang="en-US" altLang="zh-CN" sz="2400" dirty="0">
                <a:latin typeface="楷体_GB2312" pitchFamily="1" charset="-122"/>
              </a:rPr>
              <a:t>IR</a:t>
            </a:r>
            <a:r>
              <a:rPr lang="en-US" altLang="zh-CN" sz="1800" dirty="0">
                <a:latin typeface="楷体_GB2312" pitchFamily="1" charset="-122"/>
              </a:rPr>
              <a:t>0</a:t>
            </a:r>
            <a:r>
              <a:rPr lang="zh-CN" altLang="en-US" sz="2400" dirty="0">
                <a:latin typeface="楷体_GB2312" pitchFamily="1" charset="-122"/>
              </a:rPr>
              <a:t>最高，</a:t>
            </a:r>
            <a:r>
              <a:rPr lang="en-US" altLang="zh-CN" sz="2400" dirty="0">
                <a:latin typeface="楷体_GB2312" pitchFamily="1" charset="-122"/>
              </a:rPr>
              <a:t>IR</a:t>
            </a:r>
            <a:r>
              <a:rPr lang="en-US" altLang="zh-CN" sz="1800" dirty="0">
                <a:latin typeface="楷体_GB2312" pitchFamily="1" charset="-122"/>
              </a:rPr>
              <a:t>7</a:t>
            </a:r>
            <a:r>
              <a:rPr lang="zh-CN" altLang="en-US" sz="2400" dirty="0">
                <a:latin typeface="楷体_GB2312" pitchFamily="1" charset="-122"/>
              </a:rPr>
              <a:t>最低。</a:t>
            </a:r>
            <a:endParaRPr lang="en-US" altLang="zh-CN" sz="2400" dirty="0">
              <a:latin typeface="楷体_GB2312" pitchFamily="1" charset="-122"/>
            </a:endParaRPr>
          </a:p>
          <a:p>
            <a:pPr marL="0" indent="0" eaLnBrk="1" hangingPunct="1">
              <a:buClr>
                <a:srgbClr val="FFC000"/>
              </a:buClr>
              <a:buSzPct val="80000"/>
              <a:buNone/>
            </a:pPr>
            <a:r>
              <a:rPr lang="en-US" altLang="zh-CN" dirty="0">
                <a:latin typeface="楷体_GB2312" pitchFamily="1" charset="-122"/>
              </a:rPr>
              <a:t>(2)</a:t>
            </a:r>
            <a:r>
              <a:rPr lang="zh-CN" altLang="en-US" dirty="0">
                <a:latin typeface="楷体_GB2312" pitchFamily="1" charset="-122"/>
              </a:rPr>
              <a:t>优先级循环方式</a:t>
            </a:r>
            <a:r>
              <a:rPr lang="en-US" altLang="zh-CN" dirty="0">
                <a:latin typeface="楷体_GB2312" pitchFamily="1" charset="-122"/>
              </a:rPr>
              <a:t>—</a:t>
            </a:r>
            <a:r>
              <a:rPr lang="zh-CN" altLang="en-US" sz="2400" dirty="0">
                <a:solidFill>
                  <a:srgbClr val="FFFF00"/>
                </a:solidFill>
                <a:latin typeface="楷体_GB2312" pitchFamily="1" charset="-122"/>
              </a:rPr>
              <a:t>需使用操作命令字改变 </a:t>
            </a:r>
          </a:p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dirty="0">
                <a:latin typeface="楷体_GB2312" pitchFamily="1" charset="-122"/>
              </a:rPr>
              <a:t>优先顺序是变化的，一个中断源得到中断服务后，它的优先级自动降为最低。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dirty="0">
                <a:latin typeface="楷体_GB2312" pitchFamily="1" charset="-122"/>
              </a:rPr>
              <a:t>按照加电时的初始优先级顺序进行优先级循环称为</a:t>
            </a:r>
            <a:r>
              <a:rPr lang="zh-CN" altLang="en-US" sz="2400" dirty="0">
                <a:solidFill>
                  <a:srgbClr val="FFFF00"/>
                </a:solidFill>
                <a:latin typeface="楷体_GB2312" pitchFamily="1" charset="-122"/>
              </a:rPr>
              <a:t>优先级自动循环方式。</a:t>
            </a:r>
            <a:r>
              <a:rPr lang="zh-CN" altLang="en-US" sz="2400" dirty="0">
                <a:latin typeface="楷体_GB2312" pitchFamily="1" charset="-122"/>
              </a:rPr>
              <a:t>改变初始优先级顺序后的循环，称为</a:t>
            </a:r>
            <a:r>
              <a:rPr lang="zh-CN" altLang="en-US" sz="2400" dirty="0">
                <a:solidFill>
                  <a:srgbClr val="FFFF00"/>
                </a:solidFill>
                <a:latin typeface="楷体_GB2312" pitchFamily="1" charset="-122"/>
              </a:rPr>
              <a:t>优先级特殊循环方式</a:t>
            </a:r>
            <a:r>
              <a:rPr lang="zh-CN" altLang="en-US" sz="2400" dirty="0">
                <a:latin typeface="楷体_GB2312" pitchFamily="1" charset="-122"/>
              </a:rPr>
              <a:t>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dirty="0">
                <a:latin typeface="楷体_GB2312" pitchFamily="1" charset="-122"/>
              </a:rPr>
              <a:t>优先级循环方式适合于系统中各个中断源级别相当，能够得到均衡的服务。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</a:rPr>
              <a:t>  </a:t>
            </a:r>
            <a:endParaRPr lang="zh-CN" altLang="en-US" sz="2400" b="0" dirty="0">
              <a:latin typeface="楷体_GB2312" pitchFamily="1" charset="-122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endParaRPr lang="en-US" altLang="zh-CN" b="0" dirty="0">
              <a:latin typeface="楷体_GB2312" pitchFamily="1" charset="-122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" name="文本框 1"/>
          <p:cNvSpPr txBox="1"/>
          <p:nvPr/>
        </p:nvSpPr>
        <p:spPr>
          <a:xfrm>
            <a:off x="395536" y="40112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_GB2312" pitchFamily="1" charset="-122"/>
                <a:ea typeface="+mn-ea"/>
              </a:rPr>
              <a:t>2</a:t>
            </a:r>
            <a:r>
              <a:rPr lang="zh-CN" altLang="en-US" sz="2800" b="1" dirty="0">
                <a:latin typeface="楷体_GB2312" pitchFamily="1" charset="-122"/>
                <a:ea typeface="+mn-ea"/>
              </a:rPr>
              <a:t>）优先级变化方式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85750" y="765175"/>
            <a:ext cx="8697913" cy="544988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FF00"/>
                </a:solidFill>
                <a:latin typeface="楷体_GB2312" pitchFamily="1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latin typeface="楷体_GB2312" pitchFamily="1" charset="-122"/>
              </a:rPr>
              <a:t>．中断源的屏蔽方式</a:t>
            </a:r>
            <a:r>
              <a:rPr lang="en-US" altLang="zh-CN" dirty="0">
                <a:solidFill>
                  <a:srgbClr val="FFFF00"/>
                </a:solidFill>
                <a:latin typeface="楷体_GB2312" pitchFamily="1" charset="-122"/>
              </a:rPr>
              <a:t>—-</a:t>
            </a:r>
            <a:r>
              <a:rPr lang="zh-CN" altLang="en-US" sz="2400" dirty="0">
                <a:solidFill>
                  <a:srgbClr val="FFFF00"/>
                </a:solidFill>
                <a:latin typeface="楷体_GB2312" pitchFamily="1" charset="-122"/>
              </a:rPr>
              <a:t>用操作命令字设置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1" charset="-122"/>
              </a:rPr>
              <a:t>（</a:t>
            </a:r>
            <a:r>
              <a:rPr lang="en-US" altLang="zh-CN" dirty="0">
                <a:latin typeface="楷体_GB2312" pitchFamily="1" charset="-122"/>
              </a:rPr>
              <a:t>1</a:t>
            </a:r>
            <a:r>
              <a:rPr lang="zh-CN" altLang="en-US" dirty="0">
                <a:latin typeface="楷体_GB2312" pitchFamily="1" charset="-122"/>
              </a:rPr>
              <a:t>）常规屏蔽方式</a:t>
            </a:r>
            <a:r>
              <a:rPr lang="zh-CN" altLang="en-US" b="0" dirty="0">
                <a:latin typeface="楷体_GB2312" pitchFamily="1" charset="-122"/>
              </a:rPr>
              <a:t> 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</a:rPr>
              <a:t>    8259A</a:t>
            </a:r>
            <a:r>
              <a:rPr lang="zh-CN" altLang="en-US" sz="2400" dirty="0">
                <a:latin typeface="楷体_GB2312" pitchFamily="1" charset="-122"/>
              </a:rPr>
              <a:t>的每个中断请求输入端都可通过对应的</a:t>
            </a:r>
            <a:r>
              <a:rPr lang="en-US" altLang="zh-CN" sz="2400" dirty="0">
                <a:latin typeface="楷体_GB2312" pitchFamily="1" charset="-122"/>
              </a:rPr>
              <a:t>IMR</a:t>
            </a:r>
            <a:r>
              <a:rPr lang="zh-CN" altLang="en-US" sz="2400" dirty="0">
                <a:latin typeface="楷体_GB2312" pitchFamily="1" charset="-122"/>
              </a:rPr>
              <a:t>位的设置被屏蔽。</a:t>
            </a:r>
            <a:r>
              <a:rPr lang="en-US" altLang="zh-CN" sz="2400" dirty="0">
                <a:latin typeface="楷体_GB2312" pitchFamily="1" charset="-122"/>
              </a:rPr>
              <a:t>IMR</a:t>
            </a:r>
            <a:r>
              <a:rPr lang="zh-CN" altLang="en-US" sz="2400" dirty="0">
                <a:latin typeface="楷体_GB2312" pitchFamily="1" charset="-122"/>
              </a:rPr>
              <a:t>某位为“</a:t>
            </a:r>
            <a:r>
              <a:rPr lang="en-US" altLang="zh-CN" sz="2400" dirty="0">
                <a:latin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</a:rPr>
              <a:t>”表示屏蔽对应的中断请求。  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1" charset="-122"/>
              </a:rPr>
              <a:t>（</a:t>
            </a:r>
            <a:r>
              <a:rPr lang="en-US" altLang="zh-CN" dirty="0">
                <a:latin typeface="楷体_GB2312" pitchFamily="1" charset="-122"/>
              </a:rPr>
              <a:t>2</a:t>
            </a:r>
            <a:r>
              <a:rPr lang="zh-CN" altLang="en-US" dirty="0">
                <a:latin typeface="楷体_GB2312" pitchFamily="1" charset="-122"/>
              </a:rPr>
              <a:t>）特殊屏蔽方式</a:t>
            </a:r>
          </a:p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dirty="0">
                <a:latin typeface="楷体_GB2312" pitchFamily="1" charset="-122"/>
              </a:rPr>
              <a:t>使正在处理的中断所对应的</a:t>
            </a:r>
            <a:r>
              <a:rPr lang="en-US" altLang="zh-CN" sz="2400" dirty="0">
                <a:latin typeface="楷体_GB2312" pitchFamily="1" charset="-122"/>
              </a:rPr>
              <a:t>IMR</a:t>
            </a:r>
            <a:r>
              <a:rPr lang="zh-CN" altLang="en-US" sz="2400" dirty="0">
                <a:latin typeface="楷体_GB2312" pitchFamily="1" charset="-122"/>
              </a:rPr>
              <a:t>位置</a:t>
            </a:r>
            <a:r>
              <a:rPr lang="en-US" altLang="zh-CN" sz="2400" dirty="0">
                <a:latin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</a:rPr>
              <a:t>，并使对应的</a:t>
            </a:r>
            <a:r>
              <a:rPr lang="en-US" altLang="zh-CN" sz="2400" dirty="0">
                <a:latin typeface="楷体_GB2312" pitchFamily="1" charset="-122"/>
              </a:rPr>
              <a:t>ISR</a:t>
            </a:r>
            <a:r>
              <a:rPr lang="zh-CN" altLang="en-US" sz="2400" dirty="0">
                <a:latin typeface="楷体_GB2312" pitchFamily="1" charset="-122"/>
              </a:rPr>
              <a:t>位清零，这样任何优先级的中断都可得到响应。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SzPct val="80000"/>
            </a:pPr>
            <a:r>
              <a:rPr lang="zh-CN" altLang="en-US" sz="2400" dirty="0">
                <a:latin typeface="楷体_GB2312" pitchFamily="1" charset="-122"/>
              </a:rPr>
              <a:t>主要用在中断服务程序中需要动态地改变系统的优先级结构的情况。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</a:rPr>
              <a:t>    </a:t>
            </a:r>
            <a:r>
              <a:rPr lang="zh-CN" altLang="en-US" sz="2400" dirty="0">
                <a:latin typeface="楷体_GB2312" pitchFamily="1" charset="-122"/>
              </a:rPr>
              <a:t>例如，在执行中断服务程序的某一部分时，需要禁止比本中断优先级低的其他中断请求，而在执行另一部分时，又希望开放这些中断请求。</a:t>
            </a:r>
            <a:endParaRPr lang="en-US" altLang="zh-CN" sz="2400" dirty="0">
              <a:latin typeface="楷体_GB2312" pitchFamily="1" charset="-122"/>
            </a:endParaRPr>
          </a:p>
          <a:p>
            <a:pPr lvl="2"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1" charset="-122"/>
              </a:rPr>
              <a:t> </a:t>
            </a:r>
            <a:endParaRPr lang="en-US" altLang="zh-CN" b="0" dirty="0">
              <a:latin typeface="楷体_GB2312" pitchFamily="1" charset="-122"/>
            </a:endParaRP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50825" y="260648"/>
            <a:ext cx="8893175" cy="62867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00"/>
                </a:solidFill>
                <a:latin typeface="楷体_GB2312" pitchFamily="1" charset="-122"/>
              </a:rPr>
              <a:t>3</a:t>
            </a:r>
            <a:r>
              <a:rPr lang="zh-CN" altLang="en-US" dirty="0">
                <a:solidFill>
                  <a:srgbClr val="FFFF00"/>
                </a:solidFill>
                <a:latin typeface="楷体_GB2312" pitchFamily="1" charset="-122"/>
              </a:rPr>
              <a:t>．中断结束（</a:t>
            </a:r>
            <a:r>
              <a:rPr lang="en-US" altLang="zh-CN" dirty="0">
                <a:solidFill>
                  <a:srgbClr val="FFFF00"/>
                </a:solidFill>
                <a:latin typeface="楷体_GB2312" pitchFamily="1" charset="-122"/>
              </a:rPr>
              <a:t>EOI</a:t>
            </a:r>
            <a:r>
              <a:rPr lang="zh-CN" altLang="en-US" dirty="0">
                <a:solidFill>
                  <a:srgbClr val="FFFF00"/>
                </a:solidFill>
                <a:latin typeface="楷体_GB2312" pitchFamily="1" charset="-122"/>
              </a:rPr>
              <a:t>）的处理方式</a:t>
            </a:r>
            <a:r>
              <a:rPr lang="en-US" altLang="zh-CN" dirty="0">
                <a:solidFill>
                  <a:srgbClr val="FFFF00"/>
                </a:solidFill>
                <a:latin typeface="楷体_GB2312" pitchFamily="1" charset="-122"/>
              </a:rPr>
              <a:t>—</a:t>
            </a:r>
            <a:r>
              <a:rPr lang="zh-CN" altLang="en-US" sz="2400" dirty="0">
                <a:latin typeface="楷体_GB2312" pitchFamily="1" charset="-122"/>
              </a:rPr>
              <a:t>用初始化命令字或操作命令字设置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1" charset="-122"/>
              </a:rPr>
              <a:t>（</a:t>
            </a:r>
            <a:r>
              <a:rPr lang="en-US" altLang="zh-CN" dirty="0">
                <a:latin typeface="楷体_GB2312" pitchFamily="1" charset="-122"/>
              </a:rPr>
              <a:t>1</a:t>
            </a:r>
            <a:r>
              <a:rPr lang="zh-CN" altLang="en-US" dirty="0">
                <a:latin typeface="楷体_GB2312" pitchFamily="1" charset="-122"/>
              </a:rPr>
              <a:t>）自动中断结束方式 </a:t>
            </a:r>
          </a:p>
          <a:p>
            <a:pPr eaLnBrk="1" hangingPunct="1">
              <a:buClr>
                <a:srgbClr val="FFC000"/>
              </a:buClr>
            </a:pPr>
            <a:r>
              <a:rPr lang="zh-CN" altLang="en-US" sz="2400" dirty="0">
                <a:latin typeface="楷体_GB2312" pitchFamily="1" charset="-122"/>
              </a:rPr>
              <a:t>系统进入中断过程，在第二个</a:t>
            </a:r>
            <a:r>
              <a:rPr lang="en-US" altLang="zh-CN" sz="2400" dirty="0">
                <a:latin typeface="楷体_GB2312" pitchFamily="1" charset="-122"/>
              </a:rPr>
              <a:t>INTA</a:t>
            </a:r>
            <a:r>
              <a:rPr lang="zh-CN" altLang="en-US" sz="2400" dirty="0">
                <a:latin typeface="楷体_GB2312" pitchFamily="1" charset="-122"/>
              </a:rPr>
              <a:t>脉冲的后沿，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将当前处理的中断所对应的</a:t>
            </a:r>
            <a:r>
              <a:rPr lang="en-US" altLang="zh-CN" sz="2400" dirty="0">
                <a:latin typeface="楷体_GB2312" pitchFamily="1" charset="-122"/>
              </a:rPr>
              <a:t>ISR</a:t>
            </a:r>
            <a:r>
              <a:rPr lang="zh-CN" altLang="en-US" sz="2400" dirty="0">
                <a:latin typeface="楷体_GB2312" pitchFamily="1" charset="-122"/>
              </a:rPr>
              <a:t>位清零。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</a:pPr>
            <a:r>
              <a:rPr lang="zh-CN" altLang="en-US" sz="2400" dirty="0">
                <a:latin typeface="楷体_GB2312" pitchFamily="1" charset="-122"/>
              </a:rPr>
              <a:t>它是最简单的中断结束方式。</a:t>
            </a:r>
            <a:r>
              <a:rPr lang="zh-CN" altLang="en-US" sz="2400" dirty="0">
                <a:solidFill>
                  <a:srgbClr val="FFFF66"/>
                </a:solidFill>
                <a:latin typeface="楷体_GB2312" pitchFamily="1" charset="-122"/>
              </a:rPr>
              <a:t>当系统正在为某外设进行中断服务，但在</a:t>
            </a:r>
            <a:r>
              <a:rPr lang="en-US" altLang="zh-CN" sz="2400" dirty="0">
                <a:solidFill>
                  <a:srgbClr val="FFFF66"/>
                </a:solidFill>
                <a:latin typeface="楷体_GB2312" pitchFamily="1" charset="-122"/>
              </a:rPr>
              <a:t>8259A</a:t>
            </a:r>
            <a:r>
              <a:rPr lang="zh-CN" altLang="en-US" sz="2400" dirty="0">
                <a:solidFill>
                  <a:srgbClr val="FFFF66"/>
                </a:solidFill>
                <a:latin typeface="楷体_GB2312" pitchFamily="1" charset="-122"/>
              </a:rPr>
              <a:t>的</a:t>
            </a:r>
            <a:r>
              <a:rPr lang="en-US" altLang="zh-CN" sz="2400" dirty="0">
                <a:solidFill>
                  <a:srgbClr val="FFFF66"/>
                </a:solidFill>
                <a:latin typeface="楷体_GB2312" pitchFamily="1" charset="-122"/>
              </a:rPr>
              <a:t>ISR</a:t>
            </a:r>
            <a:r>
              <a:rPr lang="zh-CN" altLang="en-US" sz="2400" dirty="0">
                <a:solidFill>
                  <a:srgbClr val="FFFF66"/>
                </a:solidFill>
                <a:latin typeface="楷体_GB2312" pitchFamily="1" charset="-122"/>
              </a:rPr>
              <a:t>中却没有对应位指示，故该方式只能用于非嵌套方式处理。</a:t>
            </a:r>
            <a:endParaRPr lang="en-US" altLang="zh-CN" sz="2400" dirty="0">
              <a:solidFill>
                <a:srgbClr val="FFFF66"/>
              </a:solidFill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</a:pPr>
            <a:r>
              <a:rPr lang="zh-CN" altLang="en-US" sz="2400" dirty="0">
                <a:latin typeface="楷体_GB2312" pitchFamily="1" charset="-122"/>
              </a:rPr>
              <a:t>在初始化时由初始化命令字</a:t>
            </a:r>
            <a:r>
              <a:rPr lang="en-US" altLang="zh-CN" sz="2400" dirty="0">
                <a:latin typeface="楷体_GB2312" pitchFamily="1" charset="-122"/>
              </a:rPr>
              <a:t>ICW</a:t>
            </a:r>
            <a:r>
              <a:rPr lang="en-US" altLang="zh-CN" sz="2400" baseline="-25000" dirty="0">
                <a:latin typeface="楷体_GB2312" pitchFamily="1" charset="-122"/>
              </a:rPr>
              <a:t>4</a:t>
            </a:r>
            <a:r>
              <a:rPr lang="zh-CN" altLang="en-US" sz="2400" dirty="0">
                <a:latin typeface="楷体_GB2312" pitchFamily="1" charset="-122"/>
              </a:rPr>
              <a:t>的</a:t>
            </a:r>
            <a:r>
              <a:rPr lang="en-US" altLang="zh-CN" sz="2400" dirty="0">
                <a:latin typeface="楷体_GB2312" pitchFamily="1" charset="-122"/>
              </a:rPr>
              <a:t>AEOI</a:t>
            </a:r>
            <a:r>
              <a:rPr lang="zh-CN" altLang="en-US" sz="2400" dirty="0">
                <a:latin typeface="楷体_GB2312" pitchFamily="1" charset="-122"/>
              </a:rPr>
              <a:t>位置</a:t>
            </a:r>
            <a:r>
              <a:rPr lang="en-US" altLang="zh-CN" sz="2400" dirty="0">
                <a:latin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</a:rPr>
              <a:t>来设置这种方式。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1" charset="-122"/>
              </a:rPr>
              <a:t>（</a:t>
            </a:r>
            <a:r>
              <a:rPr lang="en-US" altLang="zh-CN" dirty="0">
                <a:latin typeface="楷体_GB2312" pitchFamily="1" charset="-122"/>
              </a:rPr>
              <a:t>2)</a:t>
            </a:r>
            <a:r>
              <a:rPr lang="zh-CN" altLang="en-US" dirty="0">
                <a:latin typeface="楷体_GB2312" pitchFamily="1" charset="-122"/>
              </a:rPr>
              <a:t>正常中断结束方式 </a:t>
            </a:r>
          </a:p>
          <a:p>
            <a:pPr eaLnBrk="1" hangingPunct="1">
              <a:buClr>
                <a:srgbClr val="FFC000"/>
              </a:buClr>
            </a:pPr>
            <a:r>
              <a:rPr lang="zh-CN" altLang="en-US" sz="2400" dirty="0">
                <a:latin typeface="楷体_GB2312" pitchFamily="1" charset="-122"/>
              </a:rPr>
              <a:t>它用在两种全嵌套方式下，当</a:t>
            </a:r>
            <a:r>
              <a:rPr lang="en-US" altLang="zh-CN" sz="2400" dirty="0">
                <a:latin typeface="楷体_GB2312" pitchFamily="1" charset="-122"/>
              </a:rPr>
              <a:t>CPU</a:t>
            </a:r>
            <a:r>
              <a:rPr lang="zh-CN" altLang="en-US" sz="2400" dirty="0">
                <a:latin typeface="楷体_GB2312" pitchFamily="1" charset="-122"/>
              </a:rPr>
              <a:t>向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发出中断结束命令时，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将</a:t>
            </a:r>
            <a:r>
              <a:rPr lang="en-US" altLang="zh-CN" sz="2400" dirty="0">
                <a:latin typeface="楷体_GB2312" pitchFamily="1" charset="-122"/>
              </a:rPr>
              <a:t>ISR</a:t>
            </a:r>
            <a:r>
              <a:rPr lang="zh-CN" altLang="en-US" sz="2400" dirty="0">
                <a:latin typeface="楷体_GB2312" pitchFamily="1" charset="-122"/>
              </a:rPr>
              <a:t>中优先级最高的位复位（即当前正在进行的中断服务结束）。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</a:pPr>
            <a:r>
              <a:rPr lang="zh-CN" altLang="en-US" sz="2400" dirty="0">
                <a:latin typeface="楷体_GB2312" pitchFamily="1" charset="-122"/>
              </a:rPr>
              <a:t>这种结束方式的操作很简单，通过向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的偶地址端口输出一个操作命令字</a:t>
            </a:r>
            <a:r>
              <a:rPr lang="en-US" altLang="zh-CN" sz="2400" dirty="0">
                <a:latin typeface="楷体_GB2312" pitchFamily="1" charset="-122"/>
              </a:rPr>
              <a:t>OCW2</a:t>
            </a:r>
            <a:r>
              <a:rPr lang="zh-CN" altLang="en-US" sz="2400" dirty="0">
                <a:latin typeface="楷体_GB2312" pitchFamily="1" charset="-122"/>
              </a:rPr>
              <a:t>来发</a:t>
            </a:r>
            <a:r>
              <a:rPr lang="en-US" altLang="zh-CN" sz="2400" dirty="0">
                <a:latin typeface="楷体_GB2312" pitchFamily="1" charset="-122"/>
              </a:rPr>
              <a:t>EOI</a:t>
            </a:r>
            <a:r>
              <a:rPr lang="zh-CN" altLang="en-US" sz="2400" dirty="0">
                <a:latin typeface="楷体_GB2312" pitchFamily="1" charset="-122"/>
              </a:rPr>
              <a:t>命令。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</a:rPr>
              <a:t>  </a:t>
            </a:r>
            <a:endParaRPr lang="en-US" altLang="zh-CN" sz="2400" dirty="0">
              <a:latin typeface="楷体_GB2312" pitchFamily="1" charset="-122"/>
            </a:endParaRP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23043" y="620688"/>
            <a:ext cx="8697913" cy="3600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1" charset="-122"/>
              </a:rPr>
              <a:t>(3)</a:t>
            </a:r>
            <a:r>
              <a:rPr lang="zh-CN" altLang="en-US" dirty="0">
                <a:latin typeface="楷体_GB2312" pitchFamily="1" charset="-122"/>
              </a:rPr>
              <a:t>特殊中断结束方式</a:t>
            </a:r>
            <a:r>
              <a:rPr lang="zh-CN" altLang="en-US" b="0" dirty="0">
                <a:latin typeface="楷体_GB2312" pitchFamily="1" charset="-122"/>
              </a:rPr>
              <a:t> 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1" charset="-122"/>
              </a:rPr>
              <a:t>用这种方式结束中断时，在程序中要发一条特殊中断结束命令，指出当前中断服务寄存器</a:t>
            </a:r>
            <a:r>
              <a:rPr lang="en-US" altLang="zh-CN" sz="2400" dirty="0">
                <a:latin typeface="楷体_GB2312" pitchFamily="1" charset="-122"/>
              </a:rPr>
              <a:t>ISR</a:t>
            </a:r>
            <a:r>
              <a:rPr lang="zh-CN" altLang="en-US" sz="2400" dirty="0">
                <a:latin typeface="楷体_GB2312" pitchFamily="1" charset="-122"/>
              </a:rPr>
              <a:t>中的哪一位将被清除。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1" charset="-122"/>
              </a:rPr>
              <a:t>它通过向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的偶地址端口输出一个操作命令字</a:t>
            </a:r>
            <a:r>
              <a:rPr lang="en-US" altLang="zh-CN" sz="2400" dirty="0">
                <a:latin typeface="楷体_GB2312" pitchFamily="1" charset="-122"/>
              </a:rPr>
              <a:t>OCW2</a:t>
            </a:r>
            <a:r>
              <a:rPr lang="zh-CN" altLang="en-US" sz="2400" dirty="0">
                <a:latin typeface="楷体_GB2312" pitchFamily="1" charset="-122"/>
              </a:rPr>
              <a:t>，其中的</a:t>
            </a:r>
            <a:r>
              <a:rPr lang="en-US" altLang="zh-CN" sz="2400" dirty="0">
                <a:solidFill>
                  <a:srgbClr val="FFFF66"/>
                </a:solidFill>
                <a:latin typeface="楷体_GB2312" pitchFamily="1" charset="-122"/>
              </a:rPr>
              <a:t>L2</a:t>
            </a:r>
            <a:r>
              <a:rPr lang="zh-CN" altLang="en-US" sz="2400" dirty="0">
                <a:solidFill>
                  <a:srgbClr val="FFFF66"/>
                </a:solidFill>
                <a:latin typeface="楷体_GB2312" pitchFamily="1" charset="-122"/>
              </a:rPr>
              <a:t>、</a:t>
            </a:r>
            <a:r>
              <a:rPr lang="en-US" altLang="zh-CN" sz="2400" dirty="0">
                <a:solidFill>
                  <a:srgbClr val="FFFF66"/>
                </a:solidFill>
                <a:latin typeface="楷体_GB2312" pitchFamily="1" charset="-122"/>
              </a:rPr>
              <a:t>L1</a:t>
            </a:r>
            <a:r>
              <a:rPr lang="zh-CN" altLang="en-US" sz="2400" dirty="0">
                <a:solidFill>
                  <a:srgbClr val="FFFF66"/>
                </a:solidFill>
                <a:latin typeface="楷体_GB2312" pitchFamily="1" charset="-122"/>
              </a:rPr>
              <a:t>、</a:t>
            </a:r>
            <a:r>
              <a:rPr lang="en-US" altLang="zh-CN" sz="2400" dirty="0">
                <a:solidFill>
                  <a:srgbClr val="FFFF66"/>
                </a:solidFill>
                <a:latin typeface="楷体_GB2312" pitchFamily="1" charset="-122"/>
              </a:rPr>
              <a:t>L0</a:t>
            </a:r>
            <a:r>
              <a:rPr lang="zh-CN" altLang="en-US" sz="2400" dirty="0">
                <a:latin typeface="楷体_GB2312" pitchFamily="1" charset="-122"/>
              </a:rPr>
              <a:t>这三位指出了对</a:t>
            </a:r>
            <a:r>
              <a:rPr lang="en-US" altLang="zh-CN" sz="2400" dirty="0">
                <a:latin typeface="楷体_GB2312" pitchFamily="1" charset="-122"/>
              </a:rPr>
              <a:t>ISR</a:t>
            </a:r>
            <a:r>
              <a:rPr lang="zh-CN" altLang="en-US" sz="2400" dirty="0">
                <a:latin typeface="楷体_GB2312" pitchFamily="1" charset="-122"/>
              </a:rPr>
              <a:t>中的</a:t>
            </a:r>
            <a:r>
              <a:rPr lang="zh-CN" altLang="en-US" sz="2400" dirty="0">
                <a:solidFill>
                  <a:srgbClr val="CCFF33"/>
                </a:solidFill>
                <a:latin typeface="楷体_GB2312" pitchFamily="1" charset="-122"/>
              </a:rPr>
              <a:t>哪一位</a:t>
            </a:r>
            <a:r>
              <a:rPr lang="zh-CN" altLang="en-US" sz="2400" dirty="0">
                <a:latin typeface="楷体_GB2312" pitchFamily="1" charset="-122"/>
              </a:rPr>
              <a:t>进行清除。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1" charset="-122"/>
              </a:rPr>
              <a:t>该方式用于中断优先级顺序会改变的</a:t>
            </a:r>
            <a:r>
              <a:rPr lang="zh-CN" altLang="en-US" sz="2400" dirty="0">
                <a:solidFill>
                  <a:srgbClr val="FFFF66"/>
                </a:solidFill>
                <a:latin typeface="楷体_GB2312" pitchFamily="1" charset="-122"/>
              </a:rPr>
              <a:t>特殊全嵌套</a:t>
            </a:r>
            <a:r>
              <a:rPr lang="zh-CN" altLang="en-US" sz="2400" dirty="0">
                <a:latin typeface="楷体_GB2312" pitchFamily="1" charset="-122"/>
              </a:rPr>
              <a:t>方式（两种优先级循环方式），无法判断</a:t>
            </a:r>
            <a:r>
              <a:rPr lang="en-US" altLang="zh-CN" sz="2400" dirty="0">
                <a:latin typeface="楷体_GB2312" pitchFamily="1" charset="-122"/>
              </a:rPr>
              <a:t>ISR</a:t>
            </a:r>
            <a:r>
              <a:rPr lang="zh-CN" altLang="en-US" sz="2400" dirty="0">
                <a:latin typeface="楷体_GB2312" pitchFamily="1" charset="-122"/>
              </a:rPr>
              <a:t>的哪位是当前处理的中断。 </a:t>
            </a:r>
            <a:endParaRPr lang="en-US" altLang="zh-CN" sz="2400" dirty="0">
              <a:latin typeface="楷体_GB2312" pitchFamily="1" charset="-122"/>
            </a:endParaRP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" name="文本框 1"/>
          <p:cNvSpPr txBox="1"/>
          <p:nvPr/>
        </p:nvSpPr>
        <p:spPr>
          <a:xfrm>
            <a:off x="323528" y="4235375"/>
            <a:ext cx="859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FF66"/>
                </a:solidFill>
                <a:latin typeface="楷体_GB2312" pitchFamily="1" charset="-122"/>
              </a:rPr>
              <a:t>对于多片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1" charset="-122"/>
              </a:rPr>
              <a:t>8259A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1" charset="-122"/>
              </a:rPr>
              <a:t>级联情况，如果不是自动中断结束方式，在中断服务程序的最后需要发两次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1" charset="-122"/>
              </a:rPr>
              <a:t>EOI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1" charset="-122"/>
              </a:rPr>
              <a:t>命令，分别清除从片中的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1" charset="-122"/>
              </a:rPr>
              <a:t>ISR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1" charset="-122"/>
              </a:rPr>
              <a:t>位和主片中的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1" charset="-122"/>
              </a:rPr>
              <a:t>ISR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1" charset="-122"/>
              </a:rPr>
              <a:t>位。</a:t>
            </a:r>
            <a:endParaRPr lang="en-US" altLang="zh-CN" sz="2400" b="1" dirty="0">
              <a:solidFill>
                <a:srgbClr val="FFFF66"/>
              </a:solidFill>
              <a:latin typeface="楷体_GB2312" pitchFamily="1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FF66"/>
                </a:solidFill>
              </a:rPr>
              <a:t>对于采用特殊嵌套方式的多片级联，从片中可能嵌套有多个中断源，应先向从片发</a:t>
            </a:r>
            <a:r>
              <a:rPr lang="en-US" altLang="zh-CN" sz="2400" b="1" dirty="0">
                <a:solidFill>
                  <a:srgbClr val="FFFF66"/>
                </a:solidFill>
              </a:rPr>
              <a:t>EOI</a:t>
            </a:r>
            <a:r>
              <a:rPr lang="zh-CN" altLang="en-US" sz="2400" b="1" dirty="0">
                <a:solidFill>
                  <a:srgbClr val="FFFF66"/>
                </a:solidFill>
              </a:rPr>
              <a:t>命令，然后读</a:t>
            </a:r>
            <a:r>
              <a:rPr lang="en-US" altLang="zh-CN" sz="2400" b="1" dirty="0">
                <a:solidFill>
                  <a:srgbClr val="FFFF66"/>
                </a:solidFill>
              </a:rPr>
              <a:t>ISR</a:t>
            </a:r>
            <a:r>
              <a:rPr lang="zh-CN" altLang="en-US" sz="2400" b="1" dirty="0">
                <a:solidFill>
                  <a:srgbClr val="FFFF66"/>
                </a:solidFill>
              </a:rPr>
              <a:t>，检查还有无为</a:t>
            </a:r>
            <a:r>
              <a:rPr lang="en-US" altLang="zh-CN" sz="2400" b="1" dirty="0">
                <a:solidFill>
                  <a:srgbClr val="FFFF66"/>
                </a:solidFill>
              </a:rPr>
              <a:t>1</a:t>
            </a:r>
            <a:r>
              <a:rPr lang="zh-CN" altLang="en-US" sz="2400" b="1" dirty="0">
                <a:solidFill>
                  <a:srgbClr val="FFFF66"/>
                </a:solidFill>
              </a:rPr>
              <a:t>的位，</a:t>
            </a:r>
            <a:r>
              <a:rPr lang="zh-CN" altLang="en-US" sz="2400" b="1">
                <a:solidFill>
                  <a:srgbClr val="FFFF66"/>
                </a:solidFill>
              </a:rPr>
              <a:t>如无才能</a:t>
            </a:r>
            <a:r>
              <a:rPr lang="zh-CN" altLang="en-US" sz="2400" b="1" dirty="0">
                <a:solidFill>
                  <a:srgbClr val="FFFF66"/>
                </a:solidFill>
              </a:rPr>
              <a:t>向主片发</a:t>
            </a:r>
            <a:r>
              <a:rPr lang="en-US" altLang="zh-CN" sz="2400" b="1" dirty="0">
                <a:solidFill>
                  <a:srgbClr val="FFFF66"/>
                </a:solidFill>
              </a:rPr>
              <a:t>EOI</a:t>
            </a:r>
            <a:r>
              <a:rPr lang="zh-CN" altLang="en-US" sz="2400" b="1" dirty="0">
                <a:solidFill>
                  <a:srgbClr val="FFFF66"/>
                </a:solidFill>
              </a:rPr>
              <a:t>命令。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85750" y="836613"/>
            <a:ext cx="8697913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00"/>
                </a:solidFill>
                <a:latin typeface="楷体_GB2312" pitchFamily="1" charset="-122"/>
              </a:rPr>
              <a:t>4</a:t>
            </a:r>
            <a:r>
              <a:rPr lang="zh-CN" altLang="en-US" dirty="0">
                <a:solidFill>
                  <a:srgbClr val="FFFF00"/>
                </a:solidFill>
                <a:latin typeface="楷体_GB2312" pitchFamily="1" charset="-122"/>
              </a:rPr>
              <a:t>．连接系统总线的方式 </a:t>
            </a:r>
          </a:p>
          <a:p>
            <a:pPr lvl="2" eaLnBrk="1" hangingPunct="1">
              <a:buClr>
                <a:srgbClr val="FFC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00"/>
                </a:solidFill>
                <a:latin typeface="楷体_GB2312" pitchFamily="1" charset="-122"/>
              </a:rPr>
              <a:t>缓冲方式 </a:t>
            </a:r>
          </a:p>
          <a:p>
            <a:pPr eaLnBrk="1" hangingPunct="1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1" charset="-122"/>
              </a:rPr>
              <a:t>在很多片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级联的大系统中，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需要通过总线驱动器和数据总线相连，这就是缓冲方式。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1" charset="-122"/>
              </a:rPr>
              <a:t>在缓冲方式下，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的</a:t>
            </a:r>
            <a:r>
              <a:rPr lang="en-US" altLang="zh-CN" sz="2400" dirty="0">
                <a:latin typeface="楷体_GB2312" pitchFamily="1" charset="-122"/>
              </a:rPr>
              <a:t>SP/EN</a:t>
            </a:r>
            <a:r>
              <a:rPr lang="zh-CN" altLang="en-US" sz="2400" dirty="0">
                <a:latin typeface="楷体_GB2312" pitchFamily="1" charset="-122"/>
              </a:rPr>
              <a:t>端和总线驱动器的允许端相连， </a:t>
            </a:r>
            <a:r>
              <a:rPr lang="en-US" altLang="zh-CN" sz="2400" dirty="0">
                <a:latin typeface="楷体_GB2312" pitchFamily="1" charset="-122"/>
              </a:rPr>
              <a:t>SP/EN</a:t>
            </a:r>
            <a:r>
              <a:rPr lang="zh-CN" altLang="en-US" sz="2400" dirty="0">
                <a:latin typeface="楷体_GB2312" pitchFamily="1" charset="-122"/>
              </a:rPr>
              <a:t>端输出的低电平可作为总线驱动器的控制信号。</a:t>
            </a:r>
          </a:p>
          <a:p>
            <a:pPr lvl="2" eaLnBrk="1" hangingPunct="1">
              <a:buClr>
                <a:srgbClr val="FFC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66"/>
                </a:solidFill>
                <a:latin typeface="楷体_GB2312" pitchFamily="1" charset="-122"/>
              </a:rPr>
              <a:t>非缓冲方式 </a:t>
            </a:r>
          </a:p>
          <a:p>
            <a:pPr eaLnBrk="1" hangingPunct="1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1" charset="-122"/>
              </a:rPr>
              <a:t>当系统中只有单片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或有少量几片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级联时，一般将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直接与数据总线相连，这种方式就称为非缓冲方式。</a:t>
            </a:r>
            <a:endParaRPr lang="en-US" altLang="zh-CN" sz="2400" dirty="0"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的</a:t>
            </a:r>
            <a:r>
              <a:rPr lang="en-US" altLang="zh-CN" sz="2400" dirty="0">
                <a:latin typeface="楷体_GB2312" pitchFamily="1" charset="-122"/>
              </a:rPr>
              <a:t>SP/EN</a:t>
            </a:r>
            <a:r>
              <a:rPr lang="zh-CN" altLang="en-US" sz="2400" dirty="0">
                <a:latin typeface="楷体_GB2312" pitchFamily="1" charset="-122"/>
              </a:rPr>
              <a:t>端作为输入端，在单片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系统中， </a:t>
            </a:r>
            <a:r>
              <a:rPr lang="en-US" altLang="zh-CN" sz="2400" dirty="0">
                <a:latin typeface="楷体_GB2312" pitchFamily="1" charset="-122"/>
              </a:rPr>
              <a:t>SP/EN</a:t>
            </a:r>
            <a:r>
              <a:rPr lang="zh-CN" altLang="en-US" sz="2400" dirty="0">
                <a:latin typeface="楷体_GB2312" pitchFamily="1" charset="-122"/>
              </a:rPr>
              <a:t>端接高电平；在多片系统，主片的</a:t>
            </a:r>
            <a:r>
              <a:rPr lang="en-US" altLang="zh-CN" sz="2400" dirty="0">
                <a:latin typeface="楷体_GB2312" pitchFamily="1" charset="-122"/>
              </a:rPr>
              <a:t>SP/EN</a:t>
            </a:r>
            <a:r>
              <a:rPr lang="zh-CN" altLang="en-US" sz="2400" dirty="0">
                <a:latin typeface="楷体_GB2312" pitchFamily="1" charset="-122"/>
              </a:rPr>
              <a:t> 端接高电平，从片的</a:t>
            </a:r>
            <a:r>
              <a:rPr lang="en-US" altLang="zh-CN" sz="2400" dirty="0">
                <a:latin typeface="楷体_GB2312" pitchFamily="1" charset="-122"/>
              </a:rPr>
              <a:t>SP/EN</a:t>
            </a:r>
            <a:r>
              <a:rPr lang="zh-CN" altLang="en-US" sz="2400" dirty="0">
                <a:latin typeface="楷体_GB2312" pitchFamily="1" charset="-122"/>
              </a:rPr>
              <a:t>端接低电平。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1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</a:rPr>
              <a:t> </a:t>
            </a:r>
            <a:endParaRPr lang="en-US" altLang="zh-CN" sz="2400" dirty="0">
              <a:latin typeface="楷体_GB2312" pitchFamily="1" charset="-122"/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/>
          </p:cNvSpPr>
          <p:nvPr/>
        </p:nvSpPr>
        <p:spPr bwMode="auto">
          <a:xfrm>
            <a:off x="460375" y="863600"/>
            <a:ext cx="330358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 kern="12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6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8259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的级联结构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60375" y="2703513"/>
            <a:ext cx="706438" cy="13652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zh-CN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12913" y="2392363"/>
            <a:ext cx="1428750" cy="233838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主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8259</a:t>
            </a:r>
          </a:p>
          <a:p>
            <a:pPr algn="r" eaLnBrk="1" hangingPunct="1">
              <a:lnSpc>
                <a:spcPct val="80000"/>
              </a:lnSpc>
              <a:spcBef>
                <a:spcPts val="3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CAS0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CAS1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CAS2</a:t>
            </a:r>
          </a:p>
          <a:p>
            <a:pPr algn="r" eaLnBrk="1" hangingPunct="1">
              <a:lnSpc>
                <a:spcPct val="80000"/>
              </a:lnSpc>
              <a:spcBef>
                <a:spcPts val="3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IR0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IR1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IR2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IR7</a:t>
            </a:r>
            <a:endParaRPr lang="en-US" altLang="zh-CN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31963" y="3544888"/>
            <a:ext cx="4746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endParaRPr lang="en-US" altLang="zh-CN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674813" y="2986088"/>
            <a:ext cx="68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INTA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31963" y="4311650"/>
            <a:ext cx="8080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SP/EN</a:t>
            </a:r>
            <a:endParaRPr lang="en-US" altLang="zh-CN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1798638" y="2986088"/>
            <a:ext cx="4079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1828800" y="4330700"/>
            <a:ext cx="2317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89163" y="4330700"/>
            <a:ext cx="2317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1625600" y="3074988"/>
            <a:ext cx="88900" cy="77787"/>
          </a:xfrm>
          <a:prstGeom prst="flowChartConnector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861050" y="1225550"/>
            <a:ext cx="1428750" cy="2339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8259</a:t>
            </a:r>
          </a:p>
          <a:p>
            <a:pPr algn="r" eaLnBrk="1" hangingPunct="1">
              <a:lnSpc>
                <a:spcPct val="72000"/>
              </a:lnSpc>
              <a:spcBef>
                <a:spcPts val="3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IR0</a:t>
            </a: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IR1</a:t>
            </a: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IR2</a:t>
            </a: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dist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CAS0   IR7</a:t>
            </a:r>
          </a:p>
          <a:p>
            <a:pPr algn="just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CAS1</a:t>
            </a:r>
          </a:p>
          <a:p>
            <a:pPr algn="just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CAS2</a:t>
            </a:r>
            <a:endParaRPr lang="en-US" altLang="zh-CN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880100" y="2200275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880100" y="1790700"/>
            <a:ext cx="5969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INTA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710363" y="3136900"/>
            <a:ext cx="6334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SP/EN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H="1">
            <a:off x="5946775" y="1790700"/>
            <a:ext cx="4079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6708775" y="3155950"/>
            <a:ext cx="2301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7040563" y="3155950"/>
            <a:ext cx="2301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5773738" y="1908175"/>
            <a:ext cx="88900" cy="77788"/>
          </a:xfrm>
          <a:prstGeom prst="flowChartConnector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3141663" y="2859088"/>
            <a:ext cx="2701925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5861050" y="4013200"/>
            <a:ext cx="1428750" cy="2339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8259</a:t>
            </a:r>
          </a:p>
          <a:p>
            <a:pPr algn="r" eaLnBrk="1" hangingPunct="1">
              <a:lnSpc>
                <a:spcPct val="72000"/>
              </a:lnSpc>
              <a:spcBef>
                <a:spcPts val="3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IR0</a:t>
            </a: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IR1</a:t>
            </a: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IR2</a:t>
            </a: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dist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CAS0     IR7</a:t>
            </a:r>
          </a:p>
          <a:p>
            <a:pPr algn="just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CAS1</a:t>
            </a:r>
          </a:p>
          <a:p>
            <a:pPr algn="just" eaLnBrk="1" hangingPunct="1">
              <a:lnSpc>
                <a:spcPct val="72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CAS2</a:t>
            </a:r>
            <a:endParaRPr lang="en-US" altLang="zh-CN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880100" y="4987925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5880100" y="4578350"/>
            <a:ext cx="5969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INTA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710363" y="5924550"/>
            <a:ext cx="6334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SP/EN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H="1">
            <a:off x="5946775" y="4578350"/>
            <a:ext cx="4079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H="1">
            <a:off x="6708775" y="5943600"/>
            <a:ext cx="2301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 flipH="1">
            <a:off x="7040563" y="5943600"/>
            <a:ext cx="2301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AutoShape 37"/>
          <p:cNvSpPr>
            <a:spLocks noChangeArrowheads="1"/>
          </p:cNvSpPr>
          <p:nvPr/>
        </p:nvSpPr>
        <p:spPr bwMode="auto">
          <a:xfrm>
            <a:off x="5773738" y="4695825"/>
            <a:ext cx="88900" cy="77788"/>
          </a:xfrm>
          <a:prstGeom prst="flowChartConnector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3141663" y="3055938"/>
            <a:ext cx="2701925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3141663" y="3308350"/>
            <a:ext cx="2701925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 flipH="1">
            <a:off x="3689350" y="5608638"/>
            <a:ext cx="2170113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H="1">
            <a:off x="3529013" y="5842000"/>
            <a:ext cx="233045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3427413" y="6096000"/>
            <a:ext cx="243205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3406775" y="3308350"/>
            <a:ext cx="0" cy="27876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V="1">
            <a:off x="3532188" y="3055938"/>
            <a:ext cx="0" cy="2767012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3689350" y="2859088"/>
            <a:ext cx="0" cy="27305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H="1">
            <a:off x="4148138" y="2392363"/>
            <a:ext cx="17113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4148138" y="2392363"/>
            <a:ext cx="0" cy="12271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 flipH="1">
            <a:off x="3160713" y="3600450"/>
            <a:ext cx="9874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 flipH="1">
            <a:off x="4146550" y="5159375"/>
            <a:ext cx="1712913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4148138" y="4556125"/>
            <a:ext cx="0" cy="6032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 flipH="1">
            <a:off x="3160713" y="4556125"/>
            <a:ext cx="9874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AutoShape 56"/>
          <p:cNvSpPr>
            <a:spLocks noChangeArrowheads="1"/>
          </p:cNvSpPr>
          <p:nvPr/>
        </p:nvSpPr>
        <p:spPr bwMode="auto">
          <a:xfrm>
            <a:off x="3659188" y="2835275"/>
            <a:ext cx="88900" cy="77788"/>
          </a:xfrm>
          <a:prstGeom prst="flowChartConnector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45" name="AutoShape 57"/>
          <p:cNvSpPr>
            <a:spLocks noChangeArrowheads="1"/>
          </p:cNvSpPr>
          <p:nvPr/>
        </p:nvSpPr>
        <p:spPr bwMode="auto">
          <a:xfrm>
            <a:off x="3502025" y="3009900"/>
            <a:ext cx="88900" cy="80963"/>
          </a:xfrm>
          <a:prstGeom prst="flowChartConnector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46" name="AutoShape 58"/>
          <p:cNvSpPr>
            <a:spLocks noChangeArrowheads="1"/>
          </p:cNvSpPr>
          <p:nvPr/>
        </p:nvSpPr>
        <p:spPr bwMode="auto">
          <a:xfrm>
            <a:off x="3373438" y="3273425"/>
            <a:ext cx="90487" cy="77788"/>
          </a:xfrm>
          <a:prstGeom prst="flowChartConnector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47" name="Line 59"/>
          <p:cNvSpPr>
            <a:spLocks noChangeShapeType="1"/>
          </p:cNvSpPr>
          <p:nvPr/>
        </p:nvSpPr>
        <p:spPr bwMode="auto">
          <a:xfrm>
            <a:off x="7291388" y="6116638"/>
            <a:ext cx="284162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>
            <a:off x="7575550" y="6116638"/>
            <a:ext cx="0" cy="1746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>
            <a:off x="7446963" y="6307138"/>
            <a:ext cx="280987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 flipH="1">
            <a:off x="7291388" y="4478338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63"/>
          <p:cNvSpPr>
            <a:spLocks noChangeShapeType="1"/>
          </p:cNvSpPr>
          <p:nvPr/>
        </p:nvSpPr>
        <p:spPr bwMode="auto">
          <a:xfrm flipH="1">
            <a:off x="7291388" y="4692650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4"/>
          <p:cNvSpPr>
            <a:spLocks noChangeShapeType="1"/>
          </p:cNvSpPr>
          <p:nvPr/>
        </p:nvSpPr>
        <p:spPr bwMode="auto">
          <a:xfrm flipH="1">
            <a:off x="7291388" y="4906963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65"/>
          <p:cNvSpPr>
            <a:spLocks noChangeShapeType="1"/>
          </p:cNvSpPr>
          <p:nvPr/>
        </p:nvSpPr>
        <p:spPr bwMode="auto">
          <a:xfrm flipH="1">
            <a:off x="7291388" y="5608638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66"/>
          <p:cNvSpPr>
            <a:spLocks noChangeShapeType="1"/>
          </p:cNvSpPr>
          <p:nvPr/>
        </p:nvSpPr>
        <p:spPr bwMode="auto">
          <a:xfrm>
            <a:off x="7291388" y="3308350"/>
            <a:ext cx="284162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>
            <a:off x="7575550" y="3308350"/>
            <a:ext cx="0" cy="1746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>
            <a:off x="7446963" y="3498850"/>
            <a:ext cx="280987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>
            <a:off x="7291388" y="1670050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H="1">
            <a:off x="7291388" y="1884363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 flipH="1">
            <a:off x="7291388" y="2098675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 flipH="1">
            <a:off x="7291388" y="2800350"/>
            <a:ext cx="406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7432675" y="5203825"/>
            <a:ext cx="228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FF00"/>
                </a:solidFill>
                <a:latin typeface="Times New Roman" panose="02020603050405020304" pitchFamily="18" charset="0"/>
              </a:rPr>
              <a:t>…</a:t>
            </a:r>
            <a:endParaRPr lang="en-US" altLang="zh-CN">
              <a:solidFill>
                <a:srgbClr val="00FF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2" name="Text Box 75"/>
          <p:cNvSpPr txBox="1">
            <a:spLocks noChangeArrowheads="1"/>
          </p:cNvSpPr>
          <p:nvPr/>
        </p:nvSpPr>
        <p:spPr bwMode="auto">
          <a:xfrm>
            <a:off x="7432675" y="2435225"/>
            <a:ext cx="228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FF00"/>
                </a:solidFill>
                <a:latin typeface="Times New Roman" panose="02020603050405020304" pitchFamily="18" charset="0"/>
              </a:rPr>
              <a:t>…</a:t>
            </a:r>
            <a:endParaRPr lang="en-US" altLang="zh-CN">
              <a:solidFill>
                <a:srgbClr val="00FF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3" name="Line 76"/>
          <p:cNvSpPr>
            <a:spLocks noChangeShapeType="1"/>
          </p:cNvSpPr>
          <p:nvPr/>
        </p:nvSpPr>
        <p:spPr bwMode="auto">
          <a:xfrm flipH="1">
            <a:off x="1185863" y="3638550"/>
            <a:ext cx="5302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77"/>
          <p:cNvSpPr>
            <a:spLocks noChangeShapeType="1"/>
          </p:cNvSpPr>
          <p:nvPr/>
        </p:nvSpPr>
        <p:spPr bwMode="auto">
          <a:xfrm>
            <a:off x="1185863" y="3113088"/>
            <a:ext cx="461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78"/>
          <p:cNvSpPr>
            <a:spLocks noChangeShapeType="1"/>
          </p:cNvSpPr>
          <p:nvPr/>
        </p:nvSpPr>
        <p:spPr bwMode="auto">
          <a:xfrm flipH="1">
            <a:off x="1395413" y="4457700"/>
            <a:ext cx="31750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AutoShape 79"/>
          <p:cNvSpPr>
            <a:spLocks noChangeArrowheads="1"/>
          </p:cNvSpPr>
          <p:nvPr/>
        </p:nvSpPr>
        <p:spPr bwMode="auto">
          <a:xfrm>
            <a:off x="1330325" y="4433888"/>
            <a:ext cx="88900" cy="79375"/>
          </a:xfrm>
          <a:prstGeom prst="flowChartConnector">
            <a:avLst/>
          </a:prstGeom>
          <a:noFill/>
          <a:ln w="381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754063" y="4267200"/>
            <a:ext cx="4746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solidFill>
                  <a:srgbClr val="FF66FF"/>
                </a:solidFill>
                <a:latin typeface="Times New Roman" panose="02020603050405020304" pitchFamily="18" charset="0"/>
              </a:rPr>
              <a:t>CC</a:t>
            </a:r>
            <a:endParaRPr lang="en-US" altLang="zh-CN" sz="3600">
              <a:solidFill>
                <a:srgbClr val="FF66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8" name="Text Box 82"/>
          <p:cNvSpPr txBox="1">
            <a:spLocks noChangeArrowheads="1"/>
          </p:cNvSpPr>
          <p:nvPr/>
        </p:nvSpPr>
        <p:spPr bwMode="auto">
          <a:xfrm>
            <a:off x="8351838" y="2979738"/>
            <a:ext cx="79216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接外设的</a:t>
            </a:r>
          </a:p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中断请求信号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9" name="AutoShape 83"/>
          <p:cNvSpPr>
            <a:spLocks/>
          </p:cNvSpPr>
          <p:nvPr/>
        </p:nvSpPr>
        <p:spPr bwMode="auto">
          <a:xfrm>
            <a:off x="7872413" y="1677988"/>
            <a:ext cx="352425" cy="3957637"/>
          </a:xfrm>
          <a:prstGeom prst="rightBrace">
            <a:avLst>
              <a:gd name="adj1" fmla="val 9352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 flipV="1">
            <a:off x="1393825" y="1973263"/>
            <a:ext cx="0" cy="11334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 flipV="1">
            <a:off x="1408113" y="1928813"/>
            <a:ext cx="4425950" cy="285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87"/>
          <p:cNvSpPr>
            <a:spLocks noChangeShapeType="1"/>
          </p:cNvSpPr>
          <p:nvPr/>
        </p:nvSpPr>
        <p:spPr bwMode="auto">
          <a:xfrm>
            <a:off x="5210175" y="1930400"/>
            <a:ext cx="14288" cy="2816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 flipV="1">
            <a:off x="5224463" y="4718050"/>
            <a:ext cx="538162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AutoShape 89"/>
          <p:cNvSpPr>
            <a:spLocks noChangeArrowheads="1"/>
          </p:cNvSpPr>
          <p:nvPr/>
        </p:nvSpPr>
        <p:spPr bwMode="auto">
          <a:xfrm>
            <a:off x="5168900" y="1906588"/>
            <a:ext cx="88900" cy="77787"/>
          </a:xfrm>
          <a:prstGeom prst="flowChartConnector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5" name="AutoShape 90"/>
          <p:cNvSpPr>
            <a:spLocks noChangeArrowheads="1"/>
          </p:cNvSpPr>
          <p:nvPr/>
        </p:nvSpPr>
        <p:spPr bwMode="auto">
          <a:xfrm>
            <a:off x="1365250" y="3068638"/>
            <a:ext cx="88900" cy="77787"/>
          </a:xfrm>
          <a:prstGeom prst="flowChartConnector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-19050" y="4889500"/>
            <a:ext cx="254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FF00"/>
                </a:solidFill>
              </a:rPr>
              <a:t>采用非缓冲方式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79388" y="1196975"/>
            <a:ext cx="8964612" cy="4786313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_GB2312" pitchFamily="1" charset="-122"/>
              </a:rPr>
              <a:t>5</a:t>
            </a:r>
            <a:r>
              <a:rPr lang="zh-CN" altLang="en-US" sz="2800" dirty="0">
                <a:solidFill>
                  <a:srgbClr val="FFFF00"/>
                </a:solidFill>
                <a:latin typeface="楷体_GB2312" pitchFamily="1" charset="-122"/>
              </a:rPr>
              <a:t>．中断触发方式 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66"/>
                </a:solidFill>
                <a:latin typeface="楷体_GB2312" pitchFamily="1" charset="-122"/>
              </a:rPr>
              <a:t>电平触发方式</a:t>
            </a:r>
            <a:r>
              <a:rPr lang="zh-CN" altLang="en-US" dirty="0">
                <a:latin typeface="楷体_GB2312" pitchFamily="1" charset="-122"/>
              </a:rPr>
              <a:t> 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</a:rPr>
              <a:t>    把中断请求输入端的高电平作为中断请求信号。这时高电平信号不能持续太久，否则一次中断请求可能会被多次响应。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66"/>
                </a:solidFill>
                <a:latin typeface="楷体_GB2312" pitchFamily="1" charset="-122"/>
              </a:rPr>
              <a:t>边沿触发方式 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</a:rPr>
              <a:t>    </a:t>
            </a:r>
            <a:r>
              <a:rPr lang="en-US" altLang="zh-CN" sz="2400" dirty="0">
                <a:latin typeface="楷体_GB2312" pitchFamily="1" charset="-122"/>
              </a:rPr>
              <a:t>8259A</a:t>
            </a:r>
            <a:r>
              <a:rPr lang="zh-CN" altLang="en-US" sz="2400" dirty="0">
                <a:latin typeface="楷体_GB2312" pitchFamily="1" charset="-122"/>
              </a:rPr>
              <a:t>将中断请求输入端</a:t>
            </a:r>
            <a:r>
              <a:rPr lang="en-US" altLang="zh-CN" sz="2400" dirty="0" err="1">
                <a:latin typeface="楷体_GB2312" pitchFamily="1" charset="-122"/>
              </a:rPr>
              <a:t>IRi</a:t>
            </a:r>
            <a:r>
              <a:rPr lang="zh-CN" altLang="en-US" sz="2400" dirty="0">
                <a:latin typeface="楷体_GB2312" pitchFamily="1" charset="-122"/>
              </a:rPr>
              <a:t>出现的上升沿作为中断请求信号。该中断请求得到触发后可以一直保持高电平。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1" charset="-122"/>
            </a:endParaRP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</a:rPr>
              <a:t> </a:t>
            </a:r>
            <a:endParaRPr lang="en-US" altLang="zh-CN" sz="2400" dirty="0">
              <a:latin typeface="楷体_GB2312" pitchFamily="1" charset="-122"/>
            </a:endParaRP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46088" y="836613"/>
            <a:ext cx="8697912" cy="4786312"/>
          </a:xfrm>
        </p:spPr>
        <p:txBody>
          <a:bodyPr/>
          <a:lstStyle/>
          <a:p>
            <a:pPr eaLnBrk="1" hangingPunct="1"/>
            <a:r>
              <a:rPr lang="zh-CN" altLang="en-US"/>
              <a:t>三、</a:t>
            </a:r>
            <a:r>
              <a:rPr lang="en-US" altLang="zh-CN"/>
              <a:t> 8259A</a:t>
            </a:r>
            <a:r>
              <a:rPr lang="zh-CN" altLang="en-US"/>
              <a:t>的控制字和初始化编程 </a:t>
            </a:r>
            <a:endParaRPr lang="en-US" altLang="zh-CN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0">
              <a:latin typeface="宋体" panose="02010600030101010101" pitchFamily="2" charset="-122"/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8390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43350"/>
            <a:ext cx="7839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571500"/>
            <a:ext cx="8715375" cy="71437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en-US" altLang="zh-CN" dirty="0">
                <a:solidFill>
                  <a:schemeClr val="tx1"/>
                </a:solidFill>
              </a:rPr>
              <a:t>.   8259A</a:t>
            </a:r>
            <a:r>
              <a:rPr lang="zh-CN" altLang="en-US" dirty="0">
                <a:solidFill>
                  <a:schemeClr val="tx1"/>
                </a:solidFill>
              </a:rPr>
              <a:t>的功能与结构 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85750" y="1428750"/>
            <a:ext cx="8697913" cy="47863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1.  8259A</a:t>
            </a:r>
            <a:r>
              <a:rPr lang="zh-CN" altLang="en-US" dirty="0"/>
              <a:t>的主要功能和内部结构 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8259A</a:t>
            </a:r>
            <a:r>
              <a:rPr lang="zh-CN" altLang="en-US" sz="2800" dirty="0"/>
              <a:t>的主要功能 </a:t>
            </a:r>
            <a:endParaRPr lang="zh-CN" altLang="en-US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8198" name="Rectangle 4"/>
          <p:cNvSpPr/>
          <p:nvPr/>
        </p:nvSpPr>
        <p:spPr>
          <a:xfrm>
            <a:off x="971550" y="2852738"/>
            <a:ext cx="7056438" cy="38693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记录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个中断源的中断请求。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从有请求的中断源中找出高优先级的中断源，并向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发出中断请求。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响应中断时向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发送中断类型号。</a:t>
            </a: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819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76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92150"/>
            <a:ext cx="78374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0152" y="54868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533400"/>
            <a:ext cx="9124950" cy="5791200"/>
          </a:xfrm>
          <a:prstGeom prst="rect">
            <a:avLst/>
          </a:prstGeom>
        </p:spPr>
      </p:pic>
      <p:sp>
        <p:nvSpPr>
          <p:cNvPr id="2" name="下箭头 1">
            <a:hlinkClick r:id="rId3" action="ppaction://hlinksldjump"/>
          </p:cNvPr>
          <p:cNvSpPr/>
          <p:nvPr/>
        </p:nvSpPr>
        <p:spPr>
          <a:xfrm>
            <a:off x="8604448" y="5877272"/>
            <a:ext cx="288032" cy="33314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" y="548680"/>
            <a:ext cx="9029700" cy="5972175"/>
          </a:xfrm>
          <a:prstGeom prst="rect">
            <a:avLst/>
          </a:prstGeom>
        </p:spPr>
      </p:pic>
      <p:sp>
        <p:nvSpPr>
          <p:cNvPr id="3" name="下箭头 2">
            <a:hlinkClick r:id="rId3" action="ppaction://hlinksldjump"/>
          </p:cNvPr>
          <p:cNvSpPr/>
          <p:nvPr/>
        </p:nvSpPr>
        <p:spPr>
          <a:xfrm>
            <a:off x="8532440" y="4365104"/>
            <a:ext cx="288032" cy="33314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50825" y="1341438"/>
            <a:ext cx="8697913" cy="4786312"/>
          </a:xfrm>
        </p:spPr>
        <p:txBody>
          <a:bodyPr/>
          <a:lstStyle/>
          <a:p>
            <a:pPr eaLnBrk="1" hangingPunct="1">
              <a:buClr>
                <a:srgbClr val="FFC000"/>
              </a:buClr>
            </a:pPr>
            <a:r>
              <a:rPr lang="en-US" altLang="zh-CN" dirty="0">
                <a:latin typeface="楷体_GB2312" pitchFamily="1" charset="-122"/>
              </a:rPr>
              <a:t>ICW</a:t>
            </a:r>
            <a:r>
              <a:rPr lang="en-US" altLang="zh-CN" baseline="-25000" dirty="0">
                <a:latin typeface="楷体_GB2312" pitchFamily="1" charset="-122"/>
              </a:rPr>
              <a:t>2</a:t>
            </a:r>
            <a:r>
              <a:rPr lang="zh-CN" altLang="en-US" dirty="0">
                <a:latin typeface="楷体_GB2312" pitchFamily="1" charset="-122"/>
              </a:rPr>
              <a:t>是用来设置中断类型码，编程时用</a:t>
            </a:r>
            <a:r>
              <a:rPr lang="en-US" altLang="zh-CN" dirty="0">
                <a:latin typeface="楷体_GB2312" pitchFamily="1" charset="-122"/>
              </a:rPr>
              <a:t>ICW2</a:t>
            </a:r>
            <a:r>
              <a:rPr lang="zh-CN" altLang="en-US" dirty="0">
                <a:latin typeface="楷体_GB2312" pitchFamily="1" charset="-122"/>
              </a:rPr>
              <a:t>设置中断类型码高</a:t>
            </a:r>
            <a:r>
              <a:rPr lang="en-US" altLang="zh-CN" dirty="0">
                <a:latin typeface="楷体_GB2312" pitchFamily="1" charset="-122"/>
              </a:rPr>
              <a:t>5</a:t>
            </a:r>
            <a:r>
              <a:rPr lang="zh-CN" altLang="en-US" dirty="0">
                <a:latin typeface="楷体_GB2312" pitchFamily="1" charset="-122"/>
              </a:rPr>
              <a:t>位</a:t>
            </a:r>
            <a:r>
              <a:rPr lang="en-US" altLang="zh-CN" dirty="0">
                <a:latin typeface="楷体_GB2312" pitchFamily="1" charset="-122"/>
              </a:rPr>
              <a:t>T</a:t>
            </a:r>
            <a:r>
              <a:rPr lang="en-US" altLang="zh-CN" baseline="-25000" dirty="0">
                <a:latin typeface="楷体_GB2312" pitchFamily="1" charset="-122"/>
              </a:rPr>
              <a:t>7</a:t>
            </a:r>
            <a:r>
              <a:rPr lang="zh-CN" altLang="en-US" dirty="0">
                <a:latin typeface="楷体_GB2312" pitchFamily="1" charset="-122"/>
              </a:rPr>
              <a:t>～</a:t>
            </a:r>
            <a:r>
              <a:rPr lang="en-US" altLang="zh-CN" dirty="0">
                <a:latin typeface="楷体_GB2312" pitchFamily="1" charset="-122"/>
              </a:rPr>
              <a:t>T</a:t>
            </a:r>
            <a:r>
              <a:rPr lang="en-US" altLang="zh-CN" baseline="-25000" dirty="0">
                <a:latin typeface="楷体_GB2312" pitchFamily="1" charset="-122"/>
              </a:rPr>
              <a:t>3</a:t>
            </a:r>
            <a:r>
              <a:rPr lang="zh-CN" altLang="en-US" dirty="0">
                <a:latin typeface="楷体_GB2312" pitchFamily="1" charset="-122"/>
              </a:rPr>
              <a:t>（即</a:t>
            </a:r>
            <a:r>
              <a:rPr lang="en-US" altLang="zh-CN" dirty="0">
                <a:latin typeface="楷体_GB2312" pitchFamily="1" charset="-122"/>
              </a:rPr>
              <a:t>D</a:t>
            </a:r>
            <a:r>
              <a:rPr lang="en-US" altLang="zh-CN" baseline="-25000" dirty="0">
                <a:latin typeface="楷体_GB2312" pitchFamily="1" charset="-122"/>
              </a:rPr>
              <a:t>7</a:t>
            </a:r>
            <a:r>
              <a:rPr lang="zh-CN" altLang="en-US" dirty="0">
                <a:latin typeface="楷体_GB2312" pitchFamily="1" charset="-122"/>
              </a:rPr>
              <a:t>～</a:t>
            </a:r>
            <a:r>
              <a:rPr lang="en-US" altLang="zh-CN" dirty="0">
                <a:latin typeface="楷体_GB2312" pitchFamily="1" charset="-122"/>
              </a:rPr>
              <a:t>D</a:t>
            </a:r>
            <a:r>
              <a:rPr lang="en-US" altLang="zh-CN" baseline="-25000" dirty="0">
                <a:latin typeface="楷体_GB2312" pitchFamily="1" charset="-122"/>
              </a:rPr>
              <a:t>3</a:t>
            </a:r>
            <a:r>
              <a:rPr lang="zh-CN" altLang="en-US" dirty="0">
                <a:latin typeface="楷体_GB2312" pitchFamily="1" charset="-122"/>
              </a:rPr>
              <a:t>），而</a:t>
            </a:r>
            <a:r>
              <a:rPr lang="en-US" altLang="zh-CN" dirty="0">
                <a:latin typeface="楷体_GB2312" pitchFamily="1" charset="-122"/>
              </a:rPr>
              <a:t>D</a:t>
            </a:r>
            <a:r>
              <a:rPr lang="en-US" altLang="zh-CN" baseline="-25000" dirty="0">
                <a:latin typeface="楷体_GB2312" pitchFamily="1" charset="-122"/>
              </a:rPr>
              <a:t>2</a:t>
            </a:r>
            <a:r>
              <a:rPr lang="zh-CN" altLang="en-US" dirty="0">
                <a:latin typeface="楷体_GB2312" pitchFamily="1" charset="-122"/>
              </a:rPr>
              <a:t>～</a:t>
            </a:r>
            <a:r>
              <a:rPr lang="en-US" altLang="zh-CN" dirty="0">
                <a:latin typeface="楷体_GB2312" pitchFamily="1" charset="-122"/>
              </a:rPr>
              <a:t>D</a:t>
            </a:r>
            <a:r>
              <a:rPr lang="en-US" altLang="zh-CN" baseline="-25000" dirty="0">
                <a:latin typeface="楷体_GB2312" pitchFamily="1" charset="-122"/>
              </a:rPr>
              <a:t>0</a:t>
            </a:r>
            <a:r>
              <a:rPr lang="zh-CN" altLang="en-US" dirty="0">
                <a:latin typeface="楷体_GB2312" pitchFamily="1" charset="-122"/>
              </a:rPr>
              <a:t>的值可任意，一般设为零。</a:t>
            </a:r>
          </a:p>
          <a:p>
            <a:pPr eaLnBrk="1" hangingPunct="1">
              <a:buClr>
                <a:srgbClr val="FFC000"/>
              </a:buClr>
            </a:pPr>
            <a:r>
              <a:rPr lang="zh-CN" altLang="en-US" dirty="0">
                <a:latin typeface="楷体_GB2312" pitchFamily="1" charset="-122"/>
              </a:rPr>
              <a:t>中断类型码的高</a:t>
            </a:r>
            <a:r>
              <a:rPr lang="en-US" altLang="zh-CN" dirty="0">
                <a:latin typeface="楷体_GB2312" pitchFamily="1" charset="-122"/>
              </a:rPr>
              <a:t>5</a:t>
            </a:r>
            <a:r>
              <a:rPr lang="zh-CN" altLang="en-US" dirty="0">
                <a:latin typeface="楷体_GB2312" pitchFamily="1" charset="-122"/>
              </a:rPr>
              <a:t>位就是</a:t>
            </a:r>
            <a:r>
              <a:rPr lang="en-US" altLang="zh-CN" dirty="0">
                <a:latin typeface="楷体_GB2312" pitchFamily="1" charset="-122"/>
              </a:rPr>
              <a:t>ICW</a:t>
            </a:r>
            <a:r>
              <a:rPr lang="en-US" altLang="zh-CN" baseline="-25000" dirty="0">
                <a:latin typeface="楷体_GB2312" pitchFamily="1" charset="-122"/>
              </a:rPr>
              <a:t>2</a:t>
            </a:r>
            <a:r>
              <a:rPr lang="zh-CN" altLang="en-US" dirty="0">
                <a:latin typeface="楷体_GB2312" pitchFamily="1" charset="-122"/>
              </a:rPr>
              <a:t>的高</a:t>
            </a:r>
            <a:r>
              <a:rPr lang="en-US" altLang="zh-CN" dirty="0">
                <a:latin typeface="楷体_GB2312" pitchFamily="1" charset="-122"/>
              </a:rPr>
              <a:t>5</a:t>
            </a:r>
            <a:r>
              <a:rPr lang="zh-CN" altLang="en-US" dirty="0">
                <a:latin typeface="楷体_GB2312" pitchFamily="1" charset="-122"/>
              </a:rPr>
              <a:t>位，而低</a:t>
            </a:r>
            <a:r>
              <a:rPr lang="en-US" altLang="zh-CN" dirty="0">
                <a:latin typeface="楷体_GB2312" pitchFamily="1" charset="-122"/>
              </a:rPr>
              <a:t>3</a:t>
            </a:r>
            <a:r>
              <a:rPr lang="zh-CN" altLang="en-US" dirty="0">
                <a:latin typeface="楷体_GB2312" pitchFamily="1" charset="-122"/>
              </a:rPr>
              <a:t>位是由引起中断请求的引脚</a:t>
            </a:r>
            <a:r>
              <a:rPr lang="en-US" altLang="zh-CN" dirty="0">
                <a:latin typeface="楷体_GB2312" pitchFamily="1" charset="-122"/>
              </a:rPr>
              <a:t>IR</a:t>
            </a:r>
            <a:r>
              <a:rPr lang="en-US" altLang="zh-CN" baseline="-25000" dirty="0">
                <a:latin typeface="楷体_GB2312" pitchFamily="1" charset="-122"/>
              </a:rPr>
              <a:t>0</a:t>
            </a:r>
            <a:r>
              <a:rPr lang="zh-CN" altLang="en-US" dirty="0">
                <a:latin typeface="楷体_GB2312" pitchFamily="1" charset="-122"/>
              </a:rPr>
              <a:t>～</a:t>
            </a:r>
            <a:r>
              <a:rPr lang="en-US" altLang="zh-CN" dirty="0">
                <a:latin typeface="楷体_GB2312" pitchFamily="1" charset="-122"/>
              </a:rPr>
              <a:t>IR</a:t>
            </a:r>
            <a:r>
              <a:rPr lang="en-US" altLang="zh-CN" baseline="-25000" dirty="0">
                <a:latin typeface="楷体_GB2312" pitchFamily="1" charset="-122"/>
              </a:rPr>
              <a:t>7</a:t>
            </a:r>
            <a:r>
              <a:rPr lang="zh-CN" altLang="en-US" dirty="0">
                <a:latin typeface="楷体_GB2312" pitchFamily="1" charset="-122"/>
              </a:rPr>
              <a:t>决定。</a:t>
            </a:r>
          </a:p>
          <a:p>
            <a:pPr eaLnBrk="1" hangingPunct="1">
              <a:buClr>
                <a:srgbClr val="FFC000"/>
              </a:buClr>
            </a:pPr>
            <a:r>
              <a:rPr lang="zh-CN" altLang="en-US" dirty="0">
                <a:latin typeface="楷体_GB2312" pitchFamily="1" charset="-122"/>
              </a:rPr>
              <a:t>例如：</a:t>
            </a:r>
            <a:r>
              <a:rPr lang="en-US" altLang="zh-CN" dirty="0">
                <a:latin typeface="楷体_GB2312" pitchFamily="1" charset="-122"/>
              </a:rPr>
              <a:t>ICW</a:t>
            </a:r>
            <a:r>
              <a:rPr lang="en-US" altLang="zh-CN" baseline="-25000" dirty="0">
                <a:latin typeface="楷体_GB2312" pitchFamily="1" charset="-122"/>
              </a:rPr>
              <a:t>2</a:t>
            </a:r>
            <a:r>
              <a:rPr lang="zh-CN" altLang="en-US" dirty="0">
                <a:latin typeface="楷体_GB2312" pitchFamily="1" charset="-122"/>
              </a:rPr>
              <a:t>为</a:t>
            </a:r>
            <a:r>
              <a:rPr lang="en-US" altLang="zh-CN" dirty="0">
                <a:latin typeface="楷体_GB2312" pitchFamily="1" charset="-122"/>
              </a:rPr>
              <a:t>20</a:t>
            </a:r>
            <a:r>
              <a:rPr lang="zh-CN" altLang="en-US" dirty="0">
                <a:latin typeface="楷体_GB2312" pitchFamily="1" charset="-122"/>
              </a:rPr>
              <a:t>Ｈ，则</a:t>
            </a:r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的</a:t>
            </a:r>
            <a:r>
              <a:rPr lang="en-US" altLang="zh-CN" dirty="0">
                <a:latin typeface="楷体_GB2312" pitchFamily="1" charset="-122"/>
              </a:rPr>
              <a:t>IR</a:t>
            </a:r>
            <a:r>
              <a:rPr lang="en-US" altLang="zh-CN" baseline="-25000" dirty="0">
                <a:latin typeface="楷体_GB2312" pitchFamily="1" charset="-122"/>
              </a:rPr>
              <a:t>0</a:t>
            </a:r>
            <a:r>
              <a:rPr lang="zh-CN" altLang="en-US" dirty="0">
                <a:latin typeface="楷体_GB2312" pitchFamily="1" charset="-122"/>
              </a:rPr>
              <a:t>～</a:t>
            </a:r>
            <a:r>
              <a:rPr lang="en-US" altLang="zh-CN" dirty="0">
                <a:latin typeface="楷体_GB2312" pitchFamily="1" charset="-122"/>
              </a:rPr>
              <a:t>IR</a:t>
            </a:r>
            <a:r>
              <a:rPr lang="en-US" altLang="zh-CN" baseline="-25000" dirty="0">
                <a:latin typeface="楷体_GB2312" pitchFamily="1" charset="-122"/>
              </a:rPr>
              <a:t>7</a:t>
            </a:r>
            <a:r>
              <a:rPr lang="zh-CN" altLang="en-US" dirty="0">
                <a:latin typeface="楷体_GB2312" pitchFamily="1" charset="-122"/>
              </a:rPr>
              <a:t>对应的</a:t>
            </a:r>
            <a:r>
              <a:rPr lang="en-US" altLang="zh-CN" dirty="0">
                <a:latin typeface="楷体_GB2312" pitchFamily="1" charset="-122"/>
              </a:rPr>
              <a:t>8</a:t>
            </a:r>
            <a:r>
              <a:rPr lang="zh-CN" altLang="en-US" dirty="0">
                <a:latin typeface="楷体_GB2312" pitchFamily="1" charset="-122"/>
              </a:rPr>
              <a:t>个中断类型码为</a:t>
            </a:r>
            <a:r>
              <a:rPr lang="en-US" altLang="zh-CN" dirty="0">
                <a:latin typeface="楷体_GB2312" pitchFamily="1" charset="-122"/>
              </a:rPr>
              <a:t>20H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21H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22H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23H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24H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25H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26H</a:t>
            </a:r>
            <a:r>
              <a:rPr lang="zh-CN" altLang="en-US" dirty="0">
                <a:latin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</a:rPr>
              <a:t>27H</a:t>
            </a:r>
            <a:r>
              <a:rPr lang="zh-CN" altLang="en-US" dirty="0">
                <a:latin typeface="楷体_GB2312" pitchFamily="1" charset="-122"/>
              </a:rPr>
              <a:t>。</a:t>
            </a:r>
            <a:r>
              <a:rPr lang="zh-CN" altLang="en-US" sz="2400" dirty="0">
                <a:latin typeface="楷体_GB2312" pitchFamily="1" charset="-122"/>
              </a:rPr>
              <a:t> </a:t>
            </a:r>
            <a:endParaRPr lang="en-US" altLang="zh-CN" sz="2400" dirty="0">
              <a:latin typeface="楷体_GB2312" pitchFamily="1" charset="-122"/>
            </a:endParaRPr>
          </a:p>
        </p:txBody>
      </p:sp>
      <p:sp>
        <p:nvSpPr>
          <p:cNvPr id="276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31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7"/>
            <a:ext cx="9144000" cy="61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036496" cy="598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下箭头 2">
            <a:hlinkClick r:id="rId3" action="ppaction://hlinksldjump"/>
          </p:cNvPr>
          <p:cNvSpPr/>
          <p:nvPr/>
        </p:nvSpPr>
        <p:spPr>
          <a:xfrm>
            <a:off x="8532440" y="6021288"/>
            <a:ext cx="288032" cy="33314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3"/>
            <a:ext cx="8928992" cy="597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496944" cy="607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549275"/>
            <a:ext cx="4538663" cy="71437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8259A</a:t>
            </a:r>
            <a:r>
              <a:rPr lang="zh-CN" altLang="en-US">
                <a:solidFill>
                  <a:schemeClr val="tx1"/>
                </a:solidFill>
              </a:rPr>
              <a:t>的初始化流程 </a:t>
            </a:r>
          </a:p>
        </p:txBody>
      </p:sp>
      <p:sp>
        <p:nvSpPr>
          <p:cNvPr id="32771" name="Rectangle 10"/>
          <p:cNvSpPr>
            <a:spLocks noChangeArrowheads="1"/>
          </p:cNvSpPr>
          <p:nvPr/>
        </p:nvSpPr>
        <p:spPr bwMode="auto">
          <a:xfrm>
            <a:off x="0" y="104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2772" name="Rectangle 11"/>
          <p:cNvSpPr>
            <a:spLocks noChangeArrowheads="1"/>
          </p:cNvSpPr>
          <p:nvPr/>
        </p:nvSpPr>
        <p:spPr bwMode="auto">
          <a:xfrm>
            <a:off x="0" y="104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2773" name="Rectangle 29"/>
          <p:cNvSpPr>
            <a:spLocks noChangeArrowheads="1"/>
          </p:cNvSpPr>
          <p:nvPr/>
        </p:nvSpPr>
        <p:spPr bwMode="auto">
          <a:xfrm>
            <a:off x="3343275" y="1119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2774" name="Rectangle 47"/>
          <p:cNvSpPr>
            <a:spLocks noChangeArrowheads="1"/>
          </p:cNvSpPr>
          <p:nvPr/>
        </p:nvSpPr>
        <p:spPr bwMode="auto">
          <a:xfrm>
            <a:off x="6521450" y="6094413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0"/>
              <a:t>8259A</a:t>
            </a:r>
            <a:r>
              <a:rPr lang="zh-CN" altLang="en-US" sz="1800" b="0"/>
              <a:t>的初始化流程</a:t>
            </a:r>
          </a:p>
        </p:txBody>
      </p:sp>
      <p:pic>
        <p:nvPicPr>
          <p:cNvPr id="32776" name="Picture 4" descr="wx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364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95288" y="1700213"/>
            <a:ext cx="3324225" cy="3895725"/>
            <a:chOff x="395288" y="1700213"/>
            <a:chExt cx="3324225" cy="3895725"/>
          </a:xfrm>
        </p:grpSpPr>
        <p:pic>
          <p:nvPicPr>
            <p:cNvPr id="32775" name="图片 358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1700213"/>
              <a:ext cx="3324225" cy="389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2411760" y="3278743"/>
              <a:ext cx="39558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y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1760" y="4581128"/>
              <a:ext cx="39558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y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280445" y="2802414"/>
              <a:ext cx="211435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2"/>
                  </a:solidFill>
                </a:rPr>
                <a:t>n</a:t>
              </a:r>
              <a:endParaRPr lang="zh-CN" alt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03848" y="4098558"/>
              <a:ext cx="360040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2"/>
                  </a:solidFill>
                </a:rPr>
                <a:t>n</a:t>
              </a:r>
              <a:endParaRPr lang="zh-CN" altLang="en-US" sz="1600" b="1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987824" y="4105947"/>
              <a:ext cx="53960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-26988"/>
            <a:ext cx="8715375" cy="714376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8259A</a:t>
            </a:r>
            <a:r>
              <a:rPr lang="zh-CN" altLang="en-US">
                <a:solidFill>
                  <a:schemeClr val="tx1"/>
                </a:solidFill>
              </a:rPr>
              <a:t>的初始化编程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85750" y="620713"/>
            <a:ext cx="8697913" cy="5594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以微型计算机中使用的单片</a:t>
            </a:r>
            <a:r>
              <a:rPr lang="en-US" altLang="zh-CN" sz="2400" dirty="0"/>
              <a:t>8259A</a:t>
            </a:r>
            <a:r>
              <a:rPr lang="zh-CN" altLang="en-US" sz="2400" dirty="0"/>
              <a:t>为例，试对其进行初始化设置。   在微型计算机中，</a:t>
            </a:r>
            <a:r>
              <a:rPr lang="en-US" altLang="zh-CN" sz="2400" dirty="0"/>
              <a:t>8259A</a:t>
            </a:r>
            <a:r>
              <a:rPr lang="zh-CN" altLang="en-US" sz="2400" dirty="0"/>
              <a:t>的</a:t>
            </a:r>
            <a:r>
              <a:rPr lang="en-US" altLang="zh-CN" sz="2400" dirty="0"/>
              <a:t>ICW1</a:t>
            </a:r>
            <a:r>
              <a:rPr lang="zh-CN" altLang="en-US" sz="2400" dirty="0"/>
              <a:t>和</a:t>
            </a:r>
            <a:r>
              <a:rPr lang="en-US" altLang="zh-CN" sz="2400" dirty="0"/>
              <a:t>ICW4</a:t>
            </a:r>
            <a:r>
              <a:rPr lang="zh-CN" altLang="en-US" sz="2400" dirty="0"/>
              <a:t>的端口地址分别为</a:t>
            </a:r>
            <a:r>
              <a:rPr lang="en-US" altLang="zh-CN" sz="2400" dirty="0"/>
              <a:t>20H</a:t>
            </a:r>
            <a:r>
              <a:rPr lang="zh-CN" altLang="en-US" sz="2400" dirty="0"/>
              <a:t>、</a:t>
            </a:r>
            <a:r>
              <a:rPr lang="en-US" altLang="zh-CN" sz="2400" dirty="0"/>
              <a:t>21H</a:t>
            </a:r>
            <a:r>
              <a:rPr lang="zh-CN" altLang="en-US" sz="2400" dirty="0"/>
              <a:t>。初始化设置的程序段如下：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MOV	AL, 13H ;</a:t>
            </a:r>
            <a:r>
              <a:rPr lang="zh-CN" altLang="en-US" sz="2000" dirty="0"/>
              <a:t>设置</a:t>
            </a:r>
            <a:r>
              <a:rPr lang="en-US" altLang="zh-CN" sz="2000" dirty="0"/>
              <a:t>ICW1</a:t>
            </a:r>
            <a:r>
              <a:rPr lang="zh-CN" altLang="en-US" sz="2000" dirty="0"/>
              <a:t>（中断请求信号采用边沿触发方式；单片；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</a:t>
            </a:r>
            <a:r>
              <a:rPr lang="en-US" altLang="zh-CN" sz="2000" dirty="0"/>
              <a:t>;</a:t>
            </a:r>
            <a:r>
              <a:rPr lang="zh-CN" altLang="en-US" sz="2000" dirty="0"/>
              <a:t>后面要写</a:t>
            </a:r>
            <a:r>
              <a:rPr lang="en-US" altLang="zh-CN" sz="2000" dirty="0"/>
              <a:t>ICW4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OUT	20H, AL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MOV	AL, 18H  ;</a:t>
            </a:r>
            <a:r>
              <a:rPr lang="zh-CN" altLang="en-US" sz="2000" dirty="0"/>
              <a:t>设置</a:t>
            </a:r>
            <a:r>
              <a:rPr lang="en-US" altLang="zh-CN" sz="2000" dirty="0"/>
              <a:t>ICW2</a:t>
            </a:r>
            <a:r>
              <a:rPr lang="zh-CN" altLang="en-US" sz="2000" dirty="0"/>
              <a:t>（将中断类型码高</a:t>
            </a:r>
            <a:r>
              <a:rPr lang="en-US" altLang="zh-CN" sz="2000" dirty="0"/>
              <a:t>5</a:t>
            </a:r>
            <a:r>
              <a:rPr lang="zh-CN" altLang="en-US" sz="2000" dirty="0"/>
              <a:t>位指定为</a:t>
            </a:r>
            <a:r>
              <a:rPr lang="en-US" altLang="zh-CN" sz="2000" dirty="0"/>
              <a:t>00011</a:t>
            </a:r>
            <a:r>
              <a:rPr lang="zh-CN" altLang="en-US" sz="2000" dirty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OUT	 21H, 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MOV	AL, 0DH  ;</a:t>
            </a:r>
            <a:r>
              <a:rPr lang="zh-CN" altLang="en-US" sz="2000" dirty="0"/>
              <a:t>设置</a:t>
            </a:r>
            <a:r>
              <a:rPr lang="en-US" altLang="zh-CN" sz="2000" dirty="0"/>
              <a:t>ICW4</a:t>
            </a:r>
            <a:r>
              <a:rPr lang="zh-CN" altLang="en-US" sz="2000" dirty="0"/>
              <a:t>（用常规全嵌套方式；不用中断自动结束方式；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；采用缓冲方式；工作于</a:t>
            </a:r>
            <a:r>
              <a:rPr lang="en-US" altLang="zh-CN" sz="2000" dirty="0"/>
              <a:t>8088/8086</a:t>
            </a:r>
            <a:r>
              <a:rPr lang="zh-CN" altLang="en-US" sz="2000" dirty="0"/>
              <a:t>系统）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OUT 	21H, AL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" name="下弧形箭头 1">
            <a:hlinkClick r:id="rId2" action="ppaction://hlinksldjump"/>
          </p:cNvPr>
          <p:cNvSpPr/>
          <p:nvPr/>
        </p:nvSpPr>
        <p:spPr>
          <a:xfrm>
            <a:off x="7452320" y="2688861"/>
            <a:ext cx="360040" cy="216024"/>
          </a:xfrm>
          <a:prstGeom prst="curvedUpArrow">
            <a:avLst/>
          </a:prstGeom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>
            <a:hlinkClick r:id="rId3" action="ppaction://hlinksldjump"/>
          </p:cNvPr>
          <p:cNvSpPr/>
          <p:nvPr/>
        </p:nvSpPr>
        <p:spPr>
          <a:xfrm>
            <a:off x="7452320" y="4797152"/>
            <a:ext cx="360040" cy="216024"/>
          </a:xfrm>
          <a:prstGeom prst="curvedUpArrow">
            <a:avLst/>
          </a:prstGeom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>
            <a:hlinkClick r:id="rId4" action="ppaction://hlinksldjump"/>
          </p:cNvPr>
          <p:cNvSpPr/>
          <p:nvPr/>
        </p:nvSpPr>
        <p:spPr>
          <a:xfrm>
            <a:off x="7956376" y="3501008"/>
            <a:ext cx="360040" cy="216024"/>
          </a:xfrm>
          <a:prstGeom prst="curvedUpArrow">
            <a:avLst/>
          </a:prstGeom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50825" y="442913"/>
            <a:ext cx="8697913" cy="47863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8259A</a:t>
            </a:r>
            <a:r>
              <a:rPr lang="zh-CN" altLang="en-US" sz="2800"/>
              <a:t>的内部结构 </a:t>
            </a:r>
          </a:p>
          <a:p>
            <a:pPr lvl="2" eaLnBrk="1" hangingPunct="1"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3186113" y="6092825"/>
            <a:ext cx="221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0"/>
              <a:t>8259A</a:t>
            </a:r>
            <a:r>
              <a:rPr lang="zh-CN" altLang="en-US" sz="1800" b="0"/>
              <a:t>内部逻辑框图</a:t>
            </a:r>
          </a:p>
        </p:txBody>
      </p:sp>
      <p:grpSp>
        <p:nvGrpSpPr>
          <p:cNvPr id="7172" name="组合 9219"/>
          <p:cNvGrpSpPr>
            <a:grpSpLocks/>
          </p:cNvGrpSpPr>
          <p:nvPr/>
        </p:nvGrpSpPr>
        <p:grpSpPr bwMode="auto">
          <a:xfrm>
            <a:off x="234950" y="1058863"/>
            <a:ext cx="8909050" cy="5106987"/>
            <a:chOff x="0" y="0"/>
            <a:chExt cx="14030" cy="8041"/>
          </a:xfrm>
        </p:grpSpPr>
        <p:grpSp>
          <p:nvGrpSpPr>
            <p:cNvPr id="7174" name="Group 3"/>
            <p:cNvGrpSpPr>
              <a:grpSpLocks/>
            </p:cNvGrpSpPr>
            <p:nvPr/>
          </p:nvGrpSpPr>
          <p:grpSpPr bwMode="auto">
            <a:xfrm>
              <a:off x="7280" y="2164"/>
              <a:ext cx="1837" cy="923"/>
              <a:chOff x="0" y="0"/>
              <a:chExt cx="735" cy="369"/>
            </a:xfrm>
          </p:grpSpPr>
          <p:sp>
            <p:nvSpPr>
              <p:cNvPr id="7253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3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4" name="Line 5"/>
              <p:cNvSpPr>
                <a:spLocks noChangeShapeType="1"/>
              </p:cNvSpPr>
              <p:nvPr/>
            </p:nvSpPr>
            <p:spPr bwMode="auto">
              <a:xfrm>
                <a:off x="735" y="0"/>
                <a:ext cx="0" cy="3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2117" y="3329"/>
              <a:ext cx="1663" cy="138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读写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逻辑</a:t>
              </a:r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6172" y="1242"/>
              <a:ext cx="4238" cy="9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控制逻辑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6172" y="3087"/>
              <a:ext cx="1473" cy="292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服务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状态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寄存器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ISR</a:t>
              </a:r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8382" y="3087"/>
              <a:ext cx="1658" cy="292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优先权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处理器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PR</a:t>
              </a:r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10780" y="3087"/>
              <a:ext cx="1657" cy="292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中断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请求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寄存器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IRR</a:t>
              </a:r>
            </a:p>
          </p:txBody>
        </p:sp>
        <p:grpSp>
          <p:nvGrpSpPr>
            <p:cNvPr id="7180" name="Group 11"/>
            <p:cNvGrpSpPr>
              <a:grpSpLocks/>
            </p:cNvGrpSpPr>
            <p:nvPr/>
          </p:nvGrpSpPr>
          <p:grpSpPr bwMode="auto">
            <a:xfrm>
              <a:off x="5190" y="2702"/>
              <a:ext cx="6600" cy="4387"/>
              <a:chOff x="0" y="0"/>
              <a:chExt cx="2640" cy="1755"/>
            </a:xfrm>
          </p:grpSpPr>
          <p:sp>
            <p:nvSpPr>
              <p:cNvPr id="7250" name="AutoShape 12"/>
              <p:cNvSpPr>
                <a:spLocks noChangeArrowheads="1"/>
              </p:cNvSpPr>
              <p:nvPr/>
            </p:nvSpPr>
            <p:spPr bwMode="auto">
              <a:xfrm>
                <a:off x="0" y="1622"/>
                <a:ext cx="319" cy="133"/>
              </a:xfrm>
              <a:prstGeom prst="leftRightArrow">
                <a:avLst>
                  <a:gd name="adj1" fmla="val 50000"/>
                  <a:gd name="adj2" fmla="val 47959"/>
                </a:avLst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51" name="AutoShape 13"/>
              <p:cNvSpPr>
                <a:spLocks noChangeArrowheads="1"/>
              </p:cNvSpPr>
              <p:nvPr/>
            </p:nvSpPr>
            <p:spPr bwMode="auto">
              <a:xfrm>
                <a:off x="614" y="0"/>
                <a:ext cx="159" cy="154"/>
              </a:xfrm>
              <a:prstGeom prst="upArrow">
                <a:avLst>
                  <a:gd name="adj1" fmla="val 50000"/>
                  <a:gd name="adj2" fmla="val 25000"/>
                </a:avLst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52" name="AutoShape 14"/>
              <p:cNvSpPr>
                <a:spLocks noChangeArrowheads="1"/>
              </p:cNvSpPr>
              <p:nvPr/>
            </p:nvSpPr>
            <p:spPr bwMode="auto">
              <a:xfrm>
                <a:off x="2480" y="0"/>
                <a:ext cx="160" cy="154"/>
              </a:xfrm>
              <a:prstGeom prst="upArrow">
                <a:avLst>
                  <a:gd name="adj1" fmla="val 50000"/>
                  <a:gd name="adj2" fmla="val 25000"/>
                </a:avLst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</p:grpSp>
        <p:grpSp>
          <p:nvGrpSpPr>
            <p:cNvPr id="7181" name="Group 15"/>
            <p:cNvGrpSpPr>
              <a:grpSpLocks/>
            </p:cNvGrpSpPr>
            <p:nvPr/>
          </p:nvGrpSpPr>
          <p:grpSpPr bwMode="auto">
            <a:xfrm>
              <a:off x="10410" y="1702"/>
              <a:ext cx="735" cy="1385"/>
              <a:chOff x="0" y="0"/>
              <a:chExt cx="294" cy="554"/>
            </a:xfrm>
          </p:grpSpPr>
          <p:sp>
            <p:nvSpPr>
              <p:cNvPr id="7248" name="Line 16"/>
              <p:cNvSpPr>
                <a:spLocks noChangeShapeType="1"/>
              </p:cNvSpPr>
              <p:nvPr/>
            </p:nvSpPr>
            <p:spPr bwMode="auto">
              <a:xfrm flipV="1">
                <a:off x="294" y="0"/>
                <a:ext cx="0" cy="5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9" name="Line 1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2" name="Group 18"/>
            <p:cNvGrpSpPr>
              <a:grpSpLocks/>
            </p:cNvGrpSpPr>
            <p:nvPr/>
          </p:nvGrpSpPr>
          <p:grpSpPr bwMode="auto">
            <a:xfrm>
              <a:off x="5987" y="6009"/>
              <a:ext cx="6450" cy="1388"/>
              <a:chOff x="0" y="0"/>
              <a:chExt cx="2580" cy="555"/>
            </a:xfrm>
          </p:grpSpPr>
          <p:sp>
            <p:nvSpPr>
              <p:cNvPr id="7244" name="Rectangle 19"/>
              <p:cNvSpPr>
                <a:spLocks noChangeArrowheads="1"/>
              </p:cNvSpPr>
              <p:nvPr/>
            </p:nvSpPr>
            <p:spPr bwMode="auto">
              <a:xfrm>
                <a:off x="0" y="185"/>
                <a:ext cx="2580" cy="370"/>
              </a:xfrm>
              <a:prstGeom prst="rect">
                <a:avLst/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中断屏蔽寄存器</a:t>
                </a:r>
                <a:r>
                  <a:rPr lang="en-US" altLang="zh-CN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IMR</a:t>
                </a:r>
              </a:p>
            </p:txBody>
          </p:sp>
          <p:sp>
            <p:nvSpPr>
              <p:cNvPr id="7245" name="Line 20"/>
              <p:cNvSpPr>
                <a:spLocks noChangeShapeType="1"/>
              </p:cNvSpPr>
              <p:nvPr/>
            </p:nvSpPr>
            <p:spPr bwMode="auto">
              <a:xfrm flipV="1">
                <a:off x="443" y="0"/>
                <a:ext cx="0" cy="1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6" name="Line 21"/>
              <p:cNvSpPr>
                <a:spLocks noChangeShapeType="1"/>
              </p:cNvSpPr>
              <p:nvPr/>
            </p:nvSpPr>
            <p:spPr bwMode="auto">
              <a:xfrm flipV="1">
                <a:off x="1326" y="0"/>
                <a:ext cx="0" cy="1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7" name="Line 22"/>
              <p:cNvSpPr>
                <a:spLocks noChangeShapeType="1"/>
              </p:cNvSpPr>
              <p:nvPr/>
            </p:nvSpPr>
            <p:spPr bwMode="auto">
              <a:xfrm flipV="1">
                <a:off x="2284" y="0"/>
                <a:ext cx="0" cy="1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3" name="Group 23"/>
            <p:cNvGrpSpPr>
              <a:grpSpLocks/>
            </p:cNvGrpSpPr>
            <p:nvPr/>
          </p:nvGrpSpPr>
          <p:grpSpPr bwMode="auto">
            <a:xfrm>
              <a:off x="4885" y="624"/>
              <a:ext cx="8840" cy="6875"/>
              <a:chOff x="0" y="0"/>
              <a:chExt cx="3536" cy="2750"/>
            </a:xfrm>
          </p:grpSpPr>
          <p:sp>
            <p:nvSpPr>
              <p:cNvPr id="2" name="Rectangle 24"/>
              <p:cNvSpPr/>
              <p:nvPr/>
            </p:nvSpPr>
            <p:spPr>
              <a:xfrm>
                <a:off x="0" y="0"/>
                <a:ext cx="98" cy="2723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B4B9BE"/>
                  </a:buClr>
                  <a:buFont typeface="Wingdings" pitchFamily="2" charset="2"/>
                  <a:buNone/>
                  <a:defRPr/>
                </a:pPr>
                <a:endParaRPr lang="zh-CN" altLang="en-US" sz="2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242" name="Rectangle 25"/>
              <p:cNvSpPr>
                <a:spLocks noChangeArrowheads="1"/>
              </p:cNvSpPr>
              <p:nvPr/>
            </p:nvSpPr>
            <p:spPr bwMode="auto">
              <a:xfrm>
                <a:off x="73" y="739"/>
                <a:ext cx="3389" cy="8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43" name="Text Box 26"/>
              <p:cNvSpPr txBox="1">
                <a:spLocks noChangeArrowheads="1"/>
              </p:cNvSpPr>
              <p:nvPr/>
            </p:nvSpPr>
            <p:spPr bwMode="auto">
              <a:xfrm>
                <a:off x="2652" y="492"/>
                <a:ext cx="8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solidFill>
                      <a:srgbClr val="FF9900"/>
                    </a:solidFill>
                    <a:latin typeface="楷体_GB2312" pitchFamily="1" charset="-122"/>
                    <a:ea typeface="楷体_GB2312" pitchFamily="1" charset="-122"/>
                  </a:rPr>
                  <a:t>内部总线</a:t>
                </a:r>
              </a:p>
            </p:txBody>
          </p:sp>
        </p:grpSp>
        <p:grpSp>
          <p:nvGrpSpPr>
            <p:cNvPr id="7184" name="Group 27"/>
            <p:cNvGrpSpPr>
              <a:grpSpLocks/>
            </p:cNvGrpSpPr>
            <p:nvPr/>
          </p:nvGrpSpPr>
          <p:grpSpPr bwMode="auto">
            <a:xfrm>
              <a:off x="8835" y="0"/>
              <a:ext cx="1445" cy="1242"/>
              <a:chOff x="0" y="0"/>
              <a:chExt cx="578" cy="497"/>
            </a:xfrm>
          </p:grpSpPr>
          <p:sp>
            <p:nvSpPr>
              <p:cNvPr id="7239" name="Line 28"/>
              <p:cNvSpPr>
                <a:spLocks noChangeShapeType="1"/>
              </p:cNvSpPr>
              <p:nvPr/>
            </p:nvSpPr>
            <p:spPr bwMode="auto">
              <a:xfrm flipV="1">
                <a:off x="187" y="250"/>
                <a:ext cx="0" cy="2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0" name="Text Box 2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INT</a:t>
                </a:r>
              </a:p>
            </p:txBody>
          </p:sp>
        </p:grpSp>
        <p:sp>
          <p:nvSpPr>
            <p:cNvPr id="7185" name="Rectangle 31"/>
            <p:cNvSpPr>
              <a:spLocks noChangeArrowheads="1"/>
            </p:cNvSpPr>
            <p:nvPr/>
          </p:nvSpPr>
          <p:spPr bwMode="auto">
            <a:xfrm>
              <a:off x="2117" y="779"/>
              <a:ext cx="1662" cy="184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数据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总线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缓冲器</a:t>
              </a:r>
            </a:p>
          </p:txBody>
        </p:sp>
        <p:sp>
          <p:nvSpPr>
            <p:cNvPr id="7186" name="AutoShape 32"/>
            <p:cNvSpPr>
              <a:spLocks noChangeArrowheads="1"/>
            </p:cNvSpPr>
            <p:nvPr/>
          </p:nvSpPr>
          <p:spPr bwMode="auto">
            <a:xfrm>
              <a:off x="3779" y="1086"/>
              <a:ext cx="1103" cy="305"/>
            </a:xfrm>
            <a:prstGeom prst="leftRightArrow">
              <a:avLst>
                <a:gd name="adj1" fmla="val 50000"/>
                <a:gd name="adj2" fmla="val 72311"/>
              </a:avLst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600" b="0">
                <a:solidFill>
                  <a:schemeClr val="accent2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7187" name="左右箭头 9249"/>
            <p:cNvSpPr>
              <a:spLocks noChangeArrowheads="1"/>
            </p:cNvSpPr>
            <p:nvPr/>
          </p:nvSpPr>
          <p:spPr bwMode="auto">
            <a:xfrm>
              <a:off x="644" y="1624"/>
              <a:ext cx="1473" cy="540"/>
            </a:xfrm>
            <a:prstGeom prst="leftRightArrow">
              <a:avLst>
                <a:gd name="adj1" fmla="val 50000"/>
                <a:gd name="adj2" fmla="val 54543"/>
              </a:avLst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600" b="0">
                <a:solidFill>
                  <a:schemeClr val="accent2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7188" name="Text Box 34"/>
            <p:cNvSpPr txBox="1">
              <a:spLocks noChangeArrowheads="1"/>
            </p:cNvSpPr>
            <p:nvPr/>
          </p:nvSpPr>
          <p:spPr bwMode="auto">
            <a:xfrm>
              <a:off x="0" y="1069"/>
              <a:ext cx="165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D0-D7</a:t>
              </a:r>
            </a:p>
          </p:txBody>
        </p:sp>
        <p:grpSp>
          <p:nvGrpSpPr>
            <p:cNvPr id="7189" name="Group 35"/>
            <p:cNvGrpSpPr>
              <a:grpSpLocks/>
            </p:cNvGrpSpPr>
            <p:nvPr/>
          </p:nvGrpSpPr>
          <p:grpSpPr bwMode="auto">
            <a:xfrm>
              <a:off x="82" y="4109"/>
              <a:ext cx="2035" cy="720"/>
              <a:chOff x="0" y="0"/>
              <a:chExt cx="814" cy="288"/>
            </a:xfrm>
          </p:grpSpPr>
          <p:sp>
            <p:nvSpPr>
              <p:cNvPr id="7237" name="Line 36"/>
              <p:cNvSpPr>
                <a:spLocks noChangeShapeType="1"/>
              </p:cNvSpPr>
              <p:nvPr/>
            </p:nvSpPr>
            <p:spPr bwMode="auto">
              <a:xfrm>
                <a:off x="299" y="136"/>
                <a:ext cx="5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8" name="Text Box 3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A0</a:t>
                </a:r>
              </a:p>
            </p:txBody>
          </p:sp>
        </p:grpSp>
        <p:grpSp>
          <p:nvGrpSpPr>
            <p:cNvPr id="7190" name="Group 38"/>
            <p:cNvGrpSpPr>
              <a:grpSpLocks/>
            </p:cNvGrpSpPr>
            <p:nvPr/>
          </p:nvGrpSpPr>
          <p:grpSpPr bwMode="auto">
            <a:xfrm>
              <a:off x="145" y="3154"/>
              <a:ext cx="1972" cy="1055"/>
              <a:chOff x="0" y="0"/>
              <a:chExt cx="789" cy="422"/>
            </a:xfrm>
          </p:grpSpPr>
          <p:sp>
            <p:nvSpPr>
              <p:cNvPr id="7229" name="Oval 39"/>
              <p:cNvSpPr>
                <a:spLocks noChangeArrowheads="1"/>
              </p:cNvSpPr>
              <p:nvPr/>
            </p:nvSpPr>
            <p:spPr bwMode="auto">
              <a:xfrm>
                <a:off x="717" y="315"/>
                <a:ext cx="72" cy="62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30" name="Oval 40"/>
              <p:cNvSpPr>
                <a:spLocks noChangeArrowheads="1"/>
              </p:cNvSpPr>
              <p:nvPr/>
            </p:nvSpPr>
            <p:spPr bwMode="auto">
              <a:xfrm>
                <a:off x="717" y="131"/>
                <a:ext cx="72" cy="61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31" name="Line 41"/>
              <p:cNvSpPr>
                <a:spLocks noChangeShapeType="1"/>
              </p:cNvSpPr>
              <p:nvPr/>
            </p:nvSpPr>
            <p:spPr bwMode="auto">
              <a:xfrm>
                <a:off x="287" y="152"/>
                <a:ext cx="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2" name="Line 42"/>
              <p:cNvSpPr>
                <a:spLocks noChangeShapeType="1"/>
              </p:cNvSpPr>
              <p:nvPr/>
            </p:nvSpPr>
            <p:spPr bwMode="auto">
              <a:xfrm>
                <a:off x="287" y="336"/>
                <a:ext cx="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3" name="Line 43"/>
              <p:cNvSpPr>
                <a:spLocks noChangeShapeType="1"/>
              </p:cNvSpPr>
              <p:nvPr/>
            </p:nvSpPr>
            <p:spPr bwMode="auto">
              <a:xfrm>
                <a:off x="19" y="19"/>
                <a:ext cx="2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4" name="Rectangle 44"/>
              <p:cNvSpPr>
                <a:spLocks noChangeArrowheads="1"/>
              </p:cNvSpPr>
              <p:nvPr/>
            </p:nvSpPr>
            <p:spPr bwMode="auto">
              <a:xfrm>
                <a:off x="23" y="0"/>
                <a:ext cx="2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ea typeface="楷体_GB2312" pitchFamily="1" charset="-122"/>
                  </a:rPr>
                  <a:t>RD</a:t>
                </a:r>
                <a:endParaRPr lang="en-US" altLang="zh-CN" sz="2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7235" name="Line 45"/>
              <p:cNvSpPr>
                <a:spLocks noChangeShapeType="1"/>
              </p:cNvSpPr>
              <p:nvPr/>
            </p:nvSpPr>
            <p:spPr bwMode="auto">
              <a:xfrm>
                <a:off x="19" y="239"/>
                <a:ext cx="2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6" name="Rectangle 46"/>
              <p:cNvSpPr>
                <a:spLocks noChangeArrowheads="1"/>
              </p:cNvSpPr>
              <p:nvPr/>
            </p:nvSpPr>
            <p:spPr bwMode="auto">
              <a:xfrm>
                <a:off x="0" y="220"/>
                <a:ext cx="28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ea typeface="楷体_GB2312" pitchFamily="1" charset="-122"/>
                  </a:rPr>
                  <a:t>WR</a:t>
                </a:r>
                <a:endParaRPr lang="en-US" altLang="zh-CN" sz="2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7191" name="Group 47"/>
            <p:cNvGrpSpPr>
              <a:grpSpLocks/>
            </p:cNvGrpSpPr>
            <p:nvPr/>
          </p:nvGrpSpPr>
          <p:grpSpPr bwMode="auto">
            <a:xfrm>
              <a:off x="192" y="4712"/>
              <a:ext cx="2848" cy="707"/>
              <a:chOff x="0" y="0"/>
              <a:chExt cx="1139" cy="283"/>
            </a:xfrm>
          </p:grpSpPr>
          <p:sp>
            <p:nvSpPr>
              <p:cNvPr id="7224" name="Oval 48"/>
              <p:cNvSpPr>
                <a:spLocks noChangeArrowheads="1"/>
              </p:cNvSpPr>
              <p:nvPr/>
            </p:nvSpPr>
            <p:spPr bwMode="auto">
              <a:xfrm>
                <a:off x="1066" y="0"/>
                <a:ext cx="73" cy="62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25" name="Line 49"/>
              <p:cNvSpPr>
                <a:spLocks noChangeShapeType="1"/>
              </p:cNvSpPr>
              <p:nvPr/>
            </p:nvSpPr>
            <p:spPr bwMode="auto">
              <a:xfrm flipV="1">
                <a:off x="1102" y="66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6" name="Line 50"/>
              <p:cNvSpPr>
                <a:spLocks noChangeShapeType="1"/>
              </p:cNvSpPr>
              <p:nvPr/>
            </p:nvSpPr>
            <p:spPr bwMode="auto">
              <a:xfrm flipH="1">
                <a:off x="292" y="201"/>
                <a:ext cx="8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7" name="Line 51"/>
              <p:cNvSpPr>
                <a:spLocks noChangeShapeType="1"/>
              </p:cNvSpPr>
              <p:nvPr/>
            </p:nvSpPr>
            <p:spPr bwMode="auto">
              <a:xfrm>
                <a:off x="0" y="100"/>
                <a:ext cx="2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8" name="Rectangle 52"/>
              <p:cNvSpPr>
                <a:spLocks noChangeArrowheads="1"/>
              </p:cNvSpPr>
              <p:nvPr/>
            </p:nvSpPr>
            <p:spPr bwMode="auto">
              <a:xfrm>
                <a:off x="18" y="81"/>
                <a:ext cx="21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ea typeface="楷体_GB2312" pitchFamily="1" charset="-122"/>
                  </a:rPr>
                  <a:t>CS</a:t>
                </a:r>
                <a:endParaRPr lang="en-US" altLang="zh-CN" sz="2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7192" name="Group 53"/>
            <p:cNvGrpSpPr>
              <a:grpSpLocks/>
            </p:cNvGrpSpPr>
            <p:nvPr/>
          </p:nvGrpSpPr>
          <p:grpSpPr bwMode="auto">
            <a:xfrm>
              <a:off x="3780" y="1702"/>
              <a:ext cx="2392" cy="4362"/>
              <a:chOff x="0" y="0"/>
              <a:chExt cx="957" cy="1745"/>
            </a:xfrm>
          </p:grpSpPr>
          <p:sp>
            <p:nvSpPr>
              <p:cNvPr id="7220" name="Line 54"/>
              <p:cNvSpPr>
                <a:spLocks noChangeShapeType="1"/>
              </p:cNvSpPr>
              <p:nvPr/>
            </p:nvSpPr>
            <p:spPr bwMode="auto">
              <a:xfrm flipH="1">
                <a:off x="294" y="0"/>
                <a:ext cx="6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Line 55"/>
              <p:cNvSpPr>
                <a:spLocks noChangeShapeType="1"/>
              </p:cNvSpPr>
              <p:nvPr/>
            </p:nvSpPr>
            <p:spPr bwMode="auto">
              <a:xfrm>
                <a:off x="294" y="0"/>
                <a:ext cx="0" cy="17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Line 56"/>
              <p:cNvSpPr>
                <a:spLocks noChangeShapeType="1"/>
              </p:cNvSpPr>
              <p:nvPr/>
            </p:nvSpPr>
            <p:spPr bwMode="auto">
              <a:xfrm flipH="1">
                <a:off x="0" y="896"/>
                <a:ext cx="2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Line 57"/>
              <p:cNvSpPr>
                <a:spLocks noChangeShapeType="1"/>
              </p:cNvSpPr>
              <p:nvPr/>
            </p:nvSpPr>
            <p:spPr bwMode="auto">
              <a:xfrm flipH="1">
                <a:off x="146" y="1744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93" name="Group 58"/>
            <p:cNvGrpSpPr>
              <a:grpSpLocks/>
            </p:cNvGrpSpPr>
            <p:nvPr/>
          </p:nvGrpSpPr>
          <p:grpSpPr bwMode="auto">
            <a:xfrm>
              <a:off x="2" y="5727"/>
              <a:ext cx="4140" cy="2315"/>
              <a:chOff x="0" y="0"/>
              <a:chExt cx="1656" cy="926"/>
            </a:xfrm>
          </p:grpSpPr>
          <p:sp>
            <p:nvSpPr>
              <p:cNvPr id="7207" name="Rectangle 59"/>
              <p:cNvSpPr>
                <a:spLocks noChangeArrowheads="1"/>
              </p:cNvSpPr>
              <p:nvPr/>
            </p:nvSpPr>
            <p:spPr bwMode="auto">
              <a:xfrm>
                <a:off x="45" y="724"/>
                <a:ext cx="58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ea typeface="楷体_GB2312" pitchFamily="1" charset="-122"/>
                  </a:rPr>
                  <a:t>SP / EN</a:t>
                </a:r>
                <a:endParaRPr lang="en-US" altLang="zh-CN" sz="2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7208" name="Rectangle 60"/>
              <p:cNvSpPr>
                <a:spLocks noChangeArrowheads="1"/>
              </p:cNvSpPr>
              <p:nvPr/>
            </p:nvSpPr>
            <p:spPr bwMode="auto">
              <a:xfrm>
                <a:off x="846" y="0"/>
                <a:ext cx="810" cy="616"/>
              </a:xfrm>
              <a:prstGeom prst="rect">
                <a:avLst/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级联缓冲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 </a:t>
                </a:r>
                <a:r>
                  <a:rPr lang="en-US" altLang="zh-CN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/</a:t>
                </a:r>
                <a:r>
                  <a:rPr lang="zh-CN" altLang="en-US" sz="24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比较器</a:t>
                </a:r>
              </a:p>
            </p:txBody>
          </p:sp>
          <p:sp>
            <p:nvSpPr>
              <p:cNvPr id="7209" name="Oval 61"/>
              <p:cNvSpPr>
                <a:spLocks noChangeArrowheads="1"/>
              </p:cNvSpPr>
              <p:nvPr/>
            </p:nvSpPr>
            <p:spPr bwMode="auto">
              <a:xfrm>
                <a:off x="1215" y="626"/>
                <a:ext cx="74" cy="61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10" name="Line 62"/>
              <p:cNvSpPr>
                <a:spLocks noChangeShapeType="1"/>
              </p:cNvSpPr>
              <p:nvPr/>
            </p:nvSpPr>
            <p:spPr bwMode="auto">
              <a:xfrm flipV="1">
                <a:off x="1240" y="688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Line 63"/>
              <p:cNvSpPr>
                <a:spLocks noChangeShapeType="1"/>
              </p:cNvSpPr>
              <p:nvPr/>
            </p:nvSpPr>
            <p:spPr bwMode="auto">
              <a:xfrm flipH="1">
                <a:off x="631" y="831"/>
                <a:ext cx="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Line 64"/>
              <p:cNvSpPr>
                <a:spLocks noChangeShapeType="1"/>
              </p:cNvSpPr>
              <p:nvPr/>
            </p:nvSpPr>
            <p:spPr bwMode="auto">
              <a:xfrm flipH="1">
                <a:off x="405" y="134"/>
                <a:ext cx="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3" name="Line 65"/>
              <p:cNvSpPr>
                <a:spLocks noChangeShapeType="1"/>
              </p:cNvSpPr>
              <p:nvPr/>
            </p:nvSpPr>
            <p:spPr bwMode="auto">
              <a:xfrm flipH="1">
                <a:off x="405" y="317"/>
                <a:ext cx="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Line 66"/>
              <p:cNvSpPr>
                <a:spLocks noChangeShapeType="1"/>
              </p:cNvSpPr>
              <p:nvPr/>
            </p:nvSpPr>
            <p:spPr bwMode="auto">
              <a:xfrm flipH="1">
                <a:off x="405" y="502"/>
                <a:ext cx="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Line 67"/>
              <p:cNvSpPr>
                <a:spLocks noChangeShapeType="1"/>
              </p:cNvSpPr>
              <p:nvPr/>
            </p:nvSpPr>
            <p:spPr bwMode="auto">
              <a:xfrm>
                <a:off x="27" y="743"/>
                <a:ext cx="2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Line 68"/>
              <p:cNvSpPr>
                <a:spLocks noChangeShapeType="1"/>
              </p:cNvSpPr>
              <p:nvPr/>
            </p:nvSpPr>
            <p:spPr bwMode="auto">
              <a:xfrm>
                <a:off x="366" y="743"/>
                <a:ext cx="2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Rectangle 69"/>
              <p:cNvSpPr>
                <a:spLocks noChangeArrowheads="1"/>
              </p:cNvSpPr>
              <p:nvPr/>
            </p:nvSpPr>
            <p:spPr bwMode="auto">
              <a:xfrm>
                <a:off x="0" y="49"/>
                <a:ext cx="40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900">
                    <a:latin typeface="Times New Roman" panose="02020603050405020304" pitchFamily="18" charset="0"/>
                    <a:ea typeface="楷体_GB2312" pitchFamily="1" charset="-122"/>
                  </a:rPr>
                  <a:t>CAS0</a:t>
                </a:r>
                <a:endParaRPr lang="en-US" altLang="zh-CN" sz="18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7218" name="Rectangle 70"/>
              <p:cNvSpPr>
                <a:spLocks noChangeArrowheads="1"/>
              </p:cNvSpPr>
              <p:nvPr/>
            </p:nvSpPr>
            <p:spPr bwMode="auto">
              <a:xfrm>
                <a:off x="0" y="241"/>
                <a:ext cx="40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900">
                    <a:latin typeface="Times New Roman" panose="02020603050405020304" pitchFamily="18" charset="0"/>
                    <a:ea typeface="楷体_GB2312" pitchFamily="1" charset="-122"/>
                  </a:rPr>
                  <a:t>CAS1</a:t>
                </a:r>
                <a:endParaRPr lang="en-US" altLang="zh-CN" sz="18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7219" name="Rectangle 71"/>
              <p:cNvSpPr>
                <a:spLocks noChangeArrowheads="1"/>
              </p:cNvSpPr>
              <p:nvPr/>
            </p:nvSpPr>
            <p:spPr bwMode="auto">
              <a:xfrm>
                <a:off x="0" y="424"/>
                <a:ext cx="40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900">
                    <a:latin typeface="Times New Roman" panose="02020603050405020304" pitchFamily="18" charset="0"/>
                    <a:ea typeface="楷体_GB2312" pitchFamily="1" charset="-122"/>
                  </a:rPr>
                  <a:t>CAS2</a:t>
                </a:r>
                <a:endParaRPr lang="en-US" altLang="zh-CN" sz="18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7194" name="Group 72"/>
            <p:cNvGrpSpPr>
              <a:grpSpLocks/>
            </p:cNvGrpSpPr>
            <p:nvPr/>
          </p:nvGrpSpPr>
          <p:grpSpPr bwMode="auto">
            <a:xfrm>
              <a:off x="6610" y="67"/>
              <a:ext cx="1047" cy="1175"/>
              <a:chOff x="0" y="0"/>
              <a:chExt cx="419" cy="470"/>
            </a:xfrm>
          </p:grpSpPr>
          <p:sp>
            <p:nvSpPr>
              <p:cNvPr id="7203" name="Oval 73"/>
              <p:cNvSpPr>
                <a:spLocks noChangeArrowheads="1"/>
              </p:cNvSpPr>
              <p:nvPr/>
            </p:nvSpPr>
            <p:spPr bwMode="auto">
              <a:xfrm>
                <a:off x="194" y="408"/>
                <a:ext cx="74" cy="62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solidFill>
                    <a:schemeClr val="accent2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7204" name="Line 74"/>
              <p:cNvSpPr>
                <a:spLocks noChangeShapeType="1"/>
              </p:cNvSpPr>
              <p:nvPr/>
            </p:nvSpPr>
            <p:spPr bwMode="auto">
              <a:xfrm>
                <a:off x="231" y="233"/>
                <a:ext cx="0" cy="1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Line 75"/>
              <p:cNvSpPr>
                <a:spLocks noChangeShapeType="1"/>
              </p:cNvSpPr>
              <p:nvPr/>
            </p:nvSpPr>
            <p:spPr bwMode="auto">
              <a:xfrm>
                <a:off x="20" y="19"/>
                <a:ext cx="34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Rectangle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ea typeface="楷体_GB2312" pitchFamily="1" charset="-122"/>
                  </a:rPr>
                  <a:t>INTA</a:t>
                </a:r>
                <a:endParaRPr lang="en-US" altLang="zh-CN" sz="2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7195" name="Group 77"/>
            <p:cNvGrpSpPr>
              <a:grpSpLocks/>
            </p:cNvGrpSpPr>
            <p:nvPr/>
          </p:nvGrpSpPr>
          <p:grpSpPr bwMode="auto">
            <a:xfrm>
              <a:off x="12432" y="3039"/>
              <a:ext cx="1598" cy="2523"/>
              <a:chOff x="0" y="0"/>
              <a:chExt cx="639" cy="1009"/>
            </a:xfrm>
          </p:grpSpPr>
          <p:sp>
            <p:nvSpPr>
              <p:cNvPr id="7198" name="Line 78"/>
              <p:cNvSpPr>
                <a:spLocks noChangeShapeType="1"/>
              </p:cNvSpPr>
              <p:nvPr/>
            </p:nvSpPr>
            <p:spPr bwMode="auto">
              <a:xfrm flipH="1">
                <a:off x="2" y="143"/>
                <a:ext cx="2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Line 79"/>
              <p:cNvSpPr>
                <a:spLocks noChangeShapeType="1"/>
              </p:cNvSpPr>
              <p:nvPr/>
            </p:nvSpPr>
            <p:spPr bwMode="auto">
              <a:xfrm flipH="1">
                <a:off x="2" y="881"/>
                <a:ext cx="2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0" name="Text Box 80"/>
              <p:cNvSpPr txBox="1">
                <a:spLocks noChangeArrowheads="1"/>
              </p:cNvSpPr>
              <p:nvPr/>
            </p:nvSpPr>
            <p:spPr bwMode="auto">
              <a:xfrm>
                <a:off x="0" y="238"/>
                <a:ext cx="385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……</a:t>
                </a:r>
                <a:endParaRPr lang="en-US" altLang="zh-CN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7201" name="Text Box 81"/>
              <p:cNvSpPr txBox="1">
                <a:spLocks noChangeArrowheads="1"/>
              </p:cNvSpPr>
              <p:nvPr/>
            </p:nvSpPr>
            <p:spPr bwMode="auto">
              <a:xfrm>
                <a:off x="253" y="0"/>
                <a:ext cx="3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IR0</a:t>
                </a:r>
              </a:p>
            </p:txBody>
          </p:sp>
          <p:sp>
            <p:nvSpPr>
              <p:cNvPr id="7202" name="Text Box 82"/>
              <p:cNvSpPr txBox="1">
                <a:spLocks noChangeArrowheads="1"/>
              </p:cNvSpPr>
              <p:nvPr/>
            </p:nvSpPr>
            <p:spPr bwMode="auto">
              <a:xfrm>
                <a:off x="253" y="759"/>
                <a:ext cx="3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FFFFFF"/>
                    </a:solidFill>
                    <a:latin typeface="楷体_GB2312" pitchFamily="1" charset="-122"/>
                    <a:ea typeface="楷体_GB2312" pitchFamily="1" charset="-122"/>
                  </a:rPr>
                  <a:t>IR7</a:t>
                </a:r>
              </a:p>
            </p:txBody>
          </p:sp>
        </p:grpSp>
        <p:sp>
          <p:nvSpPr>
            <p:cNvPr id="7196" name="AutoShape 83"/>
            <p:cNvSpPr>
              <a:spLocks noChangeArrowheads="1"/>
            </p:cNvSpPr>
            <p:nvPr/>
          </p:nvSpPr>
          <p:spPr bwMode="auto">
            <a:xfrm>
              <a:off x="10107" y="4307"/>
              <a:ext cx="640" cy="550"/>
            </a:xfrm>
            <a:prstGeom prst="leftArrow">
              <a:avLst>
                <a:gd name="adj1" fmla="val 50000"/>
                <a:gd name="adj2" fmla="val 2908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600" b="0">
                <a:solidFill>
                  <a:schemeClr val="accent2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7197" name="AutoShape 85"/>
            <p:cNvSpPr>
              <a:spLocks noChangeArrowheads="1"/>
            </p:cNvSpPr>
            <p:nvPr/>
          </p:nvSpPr>
          <p:spPr bwMode="auto">
            <a:xfrm>
              <a:off x="7710" y="4424"/>
              <a:ext cx="595" cy="480"/>
            </a:xfrm>
            <a:prstGeom prst="leftRightArrow">
              <a:avLst>
                <a:gd name="adj1" fmla="val 74426"/>
                <a:gd name="adj2" fmla="val 24993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600" b="0">
                <a:solidFill>
                  <a:schemeClr val="accent2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  <p:sp>
        <p:nvSpPr>
          <p:cNvPr id="7173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8248650" y="6459538"/>
            <a:ext cx="781050" cy="32385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7792C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23850" y="1412875"/>
            <a:ext cx="8697913" cy="47863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1" charset="-122"/>
              </a:rPr>
              <a:t>对</a:t>
            </a:r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用初始化命令字初始化后，就进入工作状态了，准备接受</a:t>
            </a:r>
            <a:r>
              <a:rPr lang="en-US" altLang="zh-CN" dirty="0" err="1">
                <a:latin typeface="楷体_GB2312" pitchFamily="1" charset="-122"/>
              </a:rPr>
              <a:t>IRi</a:t>
            </a:r>
            <a:r>
              <a:rPr lang="zh-CN" altLang="en-US" dirty="0">
                <a:latin typeface="楷体_GB2312" pitchFamily="1" charset="-122"/>
              </a:rPr>
              <a:t>输入的中断请求信号。</a:t>
            </a:r>
          </a:p>
          <a:p>
            <a:pPr eaLnBrk="1" hangingPunct="1"/>
            <a:r>
              <a:rPr lang="zh-CN" altLang="en-US" dirty="0">
                <a:latin typeface="楷体_GB2312" pitchFamily="1" charset="-122"/>
              </a:rPr>
              <a:t>在</a:t>
            </a:r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工作期间，可通过操作命令字（</a:t>
            </a:r>
            <a:r>
              <a:rPr lang="en-US" altLang="zh-CN" dirty="0">
                <a:latin typeface="楷体_GB2312" pitchFamily="1" charset="-122"/>
              </a:rPr>
              <a:t>OCW</a:t>
            </a:r>
            <a:r>
              <a:rPr lang="zh-CN" altLang="en-US" dirty="0">
                <a:latin typeface="楷体_GB2312" pitchFamily="1" charset="-122"/>
              </a:rPr>
              <a:t>）来使它按不同的方式操作。</a:t>
            </a:r>
          </a:p>
          <a:p>
            <a:pPr eaLnBrk="1" hangingPunct="1"/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有</a:t>
            </a:r>
            <a:r>
              <a:rPr lang="en-US" altLang="zh-CN" dirty="0">
                <a:latin typeface="楷体_GB2312" pitchFamily="1" charset="-122"/>
              </a:rPr>
              <a:t>3</a:t>
            </a:r>
            <a:r>
              <a:rPr lang="zh-CN" altLang="en-US" dirty="0">
                <a:latin typeface="楷体_GB2312" pitchFamily="1" charset="-122"/>
              </a:rPr>
              <a:t>个操作命令字</a:t>
            </a:r>
            <a:r>
              <a:rPr lang="en-US" altLang="zh-CN" dirty="0">
                <a:latin typeface="楷体_GB2312" pitchFamily="1" charset="-122"/>
              </a:rPr>
              <a:t>OCW1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∽</a:t>
            </a:r>
            <a:r>
              <a:rPr lang="en-US" altLang="zh-CN" dirty="0">
                <a:latin typeface="楷体_GB2312" pitchFamily="1" charset="-122"/>
              </a:rPr>
              <a:t>OCW3</a:t>
            </a:r>
            <a:r>
              <a:rPr lang="zh-CN" altLang="en-US" dirty="0">
                <a:latin typeface="楷体_GB2312" pitchFamily="1" charset="-122"/>
              </a:rPr>
              <a:t>，没有写入顺序和时间要求，可独立使用。</a:t>
            </a:r>
            <a:endParaRPr lang="en-US" altLang="zh-CN" dirty="0">
              <a:latin typeface="楷体_GB2312" pitchFamily="1" charset="-122"/>
            </a:endParaRPr>
          </a:p>
          <a:p>
            <a:pPr eaLnBrk="1" hangingPunct="1"/>
            <a:r>
              <a:rPr lang="en-US" altLang="zh-CN" dirty="0">
                <a:latin typeface="楷体_GB2312" pitchFamily="1" charset="-122"/>
              </a:rPr>
              <a:t>OCW1</a:t>
            </a:r>
            <a:r>
              <a:rPr lang="zh-CN" altLang="en-US" dirty="0">
                <a:latin typeface="楷体_GB2312" pitchFamily="1" charset="-122"/>
              </a:rPr>
              <a:t>写入奇地址，</a:t>
            </a:r>
            <a:r>
              <a:rPr lang="en-US" altLang="zh-CN" dirty="0">
                <a:latin typeface="楷体_GB2312" pitchFamily="1" charset="-122"/>
              </a:rPr>
              <a:t>OCW2</a:t>
            </a:r>
            <a:r>
              <a:rPr lang="zh-CN" altLang="en-US" dirty="0">
                <a:latin typeface="楷体_GB2312" pitchFamily="1" charset="-122"/>
              </a:rPr>
              <a:t>和</a:t>
            </a:r>
            <a:r>
              <a:rPr lang="en-US" altLang="zh-CN" dirty="0">
                <a:latin typeface="楷体_GB2312" pitchFamily="1" charset="-122"/>
              </a:rPr>
              <a:t>OCW3</a:t>
            </a:r>
            <a:r>
              <a:rPr lang="zh-CN" altLang="en-US" dirty="0">
                <a:latin typeface="楷体_GB2312" pitchFamily="1" charset="-122"/>
              </a:rPr>
              <a:t>写入偶地址。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1" charset="-122"/>
              </a:rPr>
              <a:t>    </a:t>
            </a:r>
            <a:endParaRPr lang="en-US" altLang="zh-CN" b="0" dirty="0">
              <a:latin typeface="楷体_GB2312" pitchFamily="1" charset="-122"/>
            </a:endParaRP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4825" name="文本框 1"/>
          <p:cNvSpPr txBox="1">
            <a:spLocks noChangeArrowheads="1"/>
          </p:cNvSpPr>
          <p:nvPr/>
        </p:nvSpPr>
        <p:spPr bwMode="auto">
          <a:xfrm>
            <a:off x="1763713" y="333375"/>
            <a:ext cx="5400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latin typeface="楷体_GB2312" pitchFamily="1" charset="-122"/>
              </a:rPr>
              <a:t>四、</a:t>
            </a:r>
            <a:r>
              <a:rPr lang="en-US" altLang="zh-CN" sz="3600" b="1">
                <a:latin typeface="楷体_GB2312" pitchFamily="1" charset="-122"/>
              </a:rPr>
              <a:t>8259A</a:t>
            </a:r>
            <a:r>
              <a:rPr lang="zh-CN" altLang="en-US" sz="3600" b="1">
                <a:latin typeface="楷体_GB2312" pitchFamily="1" charset="-122"/>
              </a:rPr>
              <a:t>的操作命令字</a:t>
            </a:r>
            <a:endParaRPr lang="en-US" altLang="zh-CN" sz="3600" b="1">
              <a:latin typeface="楷体_GB2312" pitchFamily="1" charset="-122"/>
            </a:endParaRPr>
          </a:p>
          <a:p>
            <a:endParaRPr lang="zh-CN" altLang="en-US"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8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3329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1520" y="609329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8259A</a:t>
            </a:r>
            <a:r>
              <a:rPr lang="zh-CN" altLang="en-US" sz="2400" b="1" dirty="0"/>
              <a:t>初始化后缺省的状态是全部屏蔽位</a:t>
            </a:r>
            <a:r>
              <a:rPr lang="en-US" altLang="zh-CN" sz="2400" b="1" dirty="0"/>
              <a:t>=0(</a:t>
            </a:r>
            <a:r>
              <a:rPr lang="zh-CN" altLang="en-US" sz="2400" b="1" dirty="0"/>
              <a:t>允许中断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0" y="144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0" y="5413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9947" name="内容占位符 2"/>
          <p:cNvSpPr>
            <a:spLocks noChangeArrowheads="1"/>
          </p:cNvSpPr>
          <p:nvPr/>
        </p:nvSpPr>
        <p:spPr bwMode="auto">
          <a:xfrm>
            <a:off x="285750" y="1285875"/>
            <a:ext cx="8697913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【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】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若要屏蔽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IR5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IR4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IR1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引脚上的中断，而让其余的中断得到允许。试确定其中断屏蔽操作命令字。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        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     OCW1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为：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00110010    32H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36875" name="Rectangle 34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2339975" y="115888"/>
            <a:ext cx="4752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操作命令字</a:t>
            </a:r>
            <a:r>
              <a:rPr lang="en-US" altLang="zh-CN" sz="4000" b="1"/>
              <a:t>OCW2</a:t>
            </a:r>
            <a:endParaRPr lang="zh-CN" altLang="en-US" sz="4000" b="1"/>
          </a:p>
        </p:txBody>
      </p:sp>
      <p:sp>
        <p:nvSpPr>
          <p:cNvPr id="3" name="右大括号 2"/>
          <p:cNvSpPr/>
          <p:nvPr/>
        </p:nvSpPr>
        <p:spPr>
          <a:xfrm rot="5400000" flipH="1">
            <a:off x="5942846" y="4439136"/>
            <a:ext cx="288032" cy="2012176"/>
          </a:xfrm>
          <a:prstGeom prst="rightBrace">
            <a:avLst>
              <a:gd name="adj1" fmla="val 25081"/>
              <a:gd name="adj2" fmla="val 44961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228184" y="5013176"/>
            <a:ext cx="432048" cy="2880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689868"/>
            <a:ext cx="8677275" cy="6000750"/>
          </a:xfrm>
          <a:prstGeom prst="rect">
            <a:avLst/>
          </a:prstGeom>
        </p:spPr>
      </p:pic>
      <p:sp>
        <p:nvSpPr>
          <p:cNvPr id="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8411269" y="6400349"/>
            <a:ext cx="643830" cy="40206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7792C9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20" name="Rectangle 11"/>
          <p:cNvSpPr>
            <a:spLocks noChangeArrowheads="1"/>
          </p:cNvSpPr>
          <p:nvPr/>
        </p:nvSpPr>
        <p:spPr bwMode="auto">
          <a:xfrm>
            <a:off x="0" y="144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0" y="5413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1995" name="内容占位符 2"/>
          <p:cNvSpPr>
            <a:spLocks noChangeArrowheads="1"/>
          </p:cNvSpPr>
          <p:nvPr/>
        </p:nvSpPr>
        <p:spPr bwMode="auto">
          <a:xfrm>
            <a:off x="268286" y="1628800"/>
            <a:ext cx="86074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：优先级方式控制位。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：循环优先级，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：为固定优先级。</a:t>
            </a:r>
          </a:p>
          <a:p>
            <a:pPr eaLnBrk="1" hangingPunct="1">
              <a:spcBef>
                <a:spcPct val="6500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：指示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OCW2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位是否有效。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：有效；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：无效。</a:t>
            </a:r>
          </a:p>
          <a:p>
            <a:pPr eaLnBrk="1" hangingPunct="1">
              <a:spcBef>
                <a:spcPct val="6500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EOI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：在非自动中断结束方式下的中断结束命令位。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spcBef>
                <a:spcPct val="65000"/>
              </a:spcBef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：发中断结束命令，它使现行中断的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ISR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位复位；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spcBef>
                <a:spcPct val="65000"/>
              </a:spcBef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：不发出中断结束命令。</a:t>
            </a:r>
          </a:p>
          <a:p>
            <a:pPr eaLnBrk="1" hangingPunct="1">
              <a:lnSpc>
                <a:spcPct val="150000"/>
              </a:lnSpc>
              <a:spcBef>
                <a:spcPct val="6500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：它有两个作用。</a:t>
            </a:r>
            <a:br>
              <a:rPr lang="en-US" altLang="zh-CN" sz="2400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设定</a:t>
            </a:r>
            <a:r>
              <a:rPr lang="zh-CN" altLang="en-US" sz="24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优先级特殊循环方式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时初始的最低优先级序号。</a:t>
            </a:r>
            <a:br>
              <a:rPr lang="en-US" altLang="zh-CN" sz="2400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在特殊中断结束命令中指明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ISR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的哪位被复位。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3" name="Rectangle 34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24" name="Rectangle 3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8925" name="Rectangle 5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" name="文本框 1"/>
          <p:cNvSpPr txBox="1"/>
          <p:nvPr/>
        </p:nvSpPr>
        <p:spPr>
          <a:xfrm>
            <a:off x="395536" y="562828"/>
            <a:ext cx="8172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OCW2</a:t>
            </a:r>
            <a:r>
              <a:rPr lang="zh-CN" altLang="en-US" sz="2400" b="1" dirty="0"/>
              <a:t>具有发</a:t>
            </a:r>
            <a:r>
              <a:rPr lang="en-US" altLang="zh-CN" sz="2400" b="1" dirty="0"/>
              <a:t>EOI</a:t>
            </a:r>
            <a:r>
              <a:rPr lang="zh-CN" altLang="en-US" sz="2400" b="1" dirty="0"/>
              <a:t>命令和设置优先级循环方式的两种功能，其中</a:t>
            </a:r>
            <a:r>
              <a:rPr lang="en-US" altLang="zh-CN" sz="2400" b="1" dirty="0"/>
              <a:t>101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111</a:t>
            </a:r>
            <a:r>
              <a:rPr lang="zh-CN" altLang="en-US" sz="2400" b="1" dirty="0"/>
              <a:t>两种情况是结束中断后的系统方式设置。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1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1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1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0" y="144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0" y="5413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3019" name="内容占位符 2"/>
          <p:cNvSpPr>
            <a:spLocks noChangeArrowheads="1"/>
          </p:cNvSpPr>
          <p:nvPr/>
        </p:nvSpPr>
        <p:spPr bwMode="auto">
          <a:xfrm>
            <a:off x="285750" y="1285875"/>
            <a:ext cx="8697913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【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】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若某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OCW</a:t>
            </a:r>
            <a:r>
              <a:rPr lang="en-US" altLang="zh-CN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设置为</a:t>
            </a:r>
            <a:r>
              <a:rPr lang="en-US" altLang="zh-CN" u="sng" dirty="0">
                <a:latin typeface="楷体_GB2312" pitchFamily="1" charset="-122"/>
                <a:ea typeface="楷体_GB2312" pitchFamily="1" charset="-122"/>
              </a:rPr>
              <a:t>110</a:t>
            </a:r>
            <a:r>
              <a:rPr lang="en-US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00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011B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，试分析此操作命令字所确定的操作方式。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该命令字确定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为优先级特殊循环，将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IR3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定为最低优先级。因此，系统中优先级从高到低为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IR4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IR5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IR6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IR7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IR0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IR1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IR2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IR3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en-US" altLang="zh-CN" b="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40971" name="Rectangle 14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973" name="Rectangle 3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08304" y="6441281"/>
            <a:ext cx="781050" cy="32385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7792C9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91"/>
            <a:ext cx="7770902" cy="43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4412853"/>
            <a:ext cx="9126488" cy="19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800" b="1" dirty="0"/>
              <a:t>有三个功能：</a:t>
            </a:r>
            <a:endParaRPr lang="en-US" altLang="zh-CN" sz="2800" b="1" dirty="0"/>
          </a:p>
          <a:p>
            <a:pPr marL="457200" indent="-457200">
              <a:lnSpc>
                <a:spcPts val="3800"/>
              </a:lnSpc>
              <a:buFontTx/>
              <a:buAutoNum type="arabicParenBoth"/>
              <a:defRPr/>
            </a:pPr>
            <a:r>
              <a:rPr lang="zh-CN" altLang="en-US" sz="2800" b="1" dirty="0"/>
              <a:t>设置特殊中断屏蔽方式：</a:t>
            </a:r>
            <a:r>
              <a:rPr lang="en-US" altLang="zh-CN" sz="2800" b="1" dirty="0"/>
              <a:t>D6D5=11</a:t>
            </a:r>
            <a:r>
              <a:rPr lang="zh-CN" altLang="en-US" sz="2800" b="1" dirty="0"/>
              <a:t>为设置，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为清除</a:t>
            </a:r>
            <a:r>
              <a:rPr lang="en-US" altLang="zh-CN" sz="2800" b="1" dirty="0"/>
              <a:t>.</a:t>
            </a:r>
          </a:p>
          <a:p>
            <a:pPr marL="457200" indent="-457200">
              <a:lnSpc>
                <a:spcPts val="3600"/>
              </a:lnSpc>
              <a:buFontTx/>
              <a:buAutoNum type="arabicParenBoth"/>
              <a:defRPr/>
            </a:pPr>
            <a:r>
              <a:rPr lang="zh-CN" altLang="en-US" sz="2800" b="1" dirty="0"/>
              <a:t>查询中断请求：使</a:t>
            </a:r>
            <a:r>
              <a:rPr lang="en-US" altLang="zh-CN" sz="2800" b="1" dirty="0"/>
              <a:t>P=1</a:t>
            </a:r>
            <a:r>
              <a:rPr lang="zh-CN" altLang="en-US" sz="2800" b="1" dirty="0"/>
              <a:t>写到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，再对该地址读入，得到中断状态字节。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-71438" y="392430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35" name="Rectangle 7"/>
          <p:cNvSpPr>
            <a:spLocks noChangeArrowheads="1"/>
          </p:cNvSpPr>
          <p:nvPr/>
        </p:nvSpPr>
        <p:spPr bwMode="auto">
          <a:xfrm>
            <a:off x="-71438" y="390048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-71438" y="39100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37" name="Rectangle 9"/>
          <p:cNvSpPr>
            <a:spLocks noChangeArrowheads="1"/>
          </p:cNvSpPr>
          <p:nvPr/>
        </p:nvSpPr>
        <p:spPr bwMode="auto">
          <a:xfrm>
            <a:off x="-71438" y="39052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-71438" y="39052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2" name="Rectangle 14"/>
          <p:cNvSpPr>
            <a:spLocks noChangeArrowheads="1"/>
          </p:cNvSpPr>
          <p:nvPr/>
        </p:nvSpPr>
        <p:spPr bwMode="auto">
          <a:xfrm>
            <a:off x="-71438" y="39052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3" name="Rectangle 15"/>
          <p:cNvSpPr>
            <a:spLocks noChangeArrowheads="1"/>
          </p:cNvSpPr>
          <p:nvPr/>
        </p:nvSpPr>
        <p:spPr bwMode="auto">
          <a:xfrm>
            <a:off x="-71438" y="39052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4" name="Rectangle 17"/>
          <p:cNvSpPr>
            <a:spLocks noChangeArrowheads="1"/>
          </p:cNvSpPr>
          <p:nvPr/>
        </p:nvSpPr>
        <p:spPr bwMode="auto">
          <a:xfrm>
            <a:off x="-71438" y="39100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5" name="Rectangle 19"/>
          <p:cNvSpPr>
            <a:spLocks noChangeArrowheads="1"/>
          </p:cNvSpPr>
          <p:nvPr/>
        </p:nvSpPr>
        <p:spPr bwMode="auto">
          <a:xfrm>
            <a:off x="-71438" y="390048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46" name="Rectangle 21"/>
          <p:cNvSpPr>
            <a:spLocks noChangeArrowheads="1"/>
          </p:cNvSpPr>
          <p:nvPr/>
        </p:nvSpPr>
        <p:spPr bwMode="auto">
          <a:xfrm>
            <a:off x="-71438" y="39100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84213" y="1233488"/>
            <a:ext cx="83883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I=1,</a:t>
            </a:r>
            <a:r>
              <a:rPr lang="zh-CN" altLang="en-US" sz="2800" b="1" dirty="0"/>
              <a:t>表示</a:t>
            </a:r>
            <a:r>
              <a:rPr lang="en-US" altLang="zh-CN" sz="2800" b="1" dirty="0"/>
              <a:t>IR0~IR7</a:t>
            </a:r>
            <a:r>
              <a:rPr lang="zh-CN" altLang="en-US" sz="2800" b="1" dirty="0"/>
              <a:t>中有中断请求，</a:t>
            </a:r>
            <a:r>
              <a:rPr lang="en-US" altLang="zh-CN" sz="2800" b="1" dirty="0"/>
              <a:t>R</a:t>
            </a:r>
            <a:r>
              <a:rPr lang="en-US" altLang="zh-CN" sz="2000" b="1" dirty="0"/>
              <a:t>2</a:t>
            </a:r>
            <a:r>
              <a:rPr lang="en-US" altLang="zh-CN" sz="2800" b="1" dirty="0"/>
              <a:t>R</a:t>
            </a:r>
            <a:r>
              <a:rPr lang="en-US" altLang="zh-CN" sz="2000" b="1" dirty="0"/>
              <a:t>1</a:t>
            </a:r>
            <a:r>
              <a:rPr lang="en-US" altLang="zh-CN" sz="2800" b="1" dirty="0"/>
              <a:t>R</a:t>
            </a:r>
            <a:r>
              <a:rPr lang="en-US" altLang="zh-CN" sz="2000" b="1" dirty="0"/>
              <a:t>0</a:t>
            </a:r>
            <a:r>
              <a:rPr lang="zh-CN" altLang="en-US" sz="2800" b="1" dirty="0"/>
              <a:t>表示其中最高优先级的编号（</a:t>
            </a:r>
            <a:r>
              <a:rPr lang="en-US" altLang="zh-CN" sz="2800" b="1" dirty="0" err="1"/>
              <a:t>IRi</a:t>
            </a:r>
            <a:r>
              <a:rPr lang="zh-CN" altLang="en-US" sz="2800" b="1" dirty="0"/>
              <a:t>）；</a:t>
            </a:r>
            <a:endParaRPr lang="en-US" altLang="zh-CN" sz="2800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I=0</a:t>
            </a:r>
            <a:r>
              <a:rPr lang="zh-CN" altLang="en-US" sz="2800" b="1" dirty="0"/>
              <a:t>，表示无中断请求产生。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4212" y="2728585"/>
            <a:ext cx="83883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/>
              <a:t>(3)</a:t>
            </a:r>
            <a:r>
              <a:rPr lang="zh-CN" altLang="en-US" sz="2800" b="1" dirty="0"/>
              <a:t>读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的状态</a:t>
            </a:r>
            <a:endParaRPr lang="en-US" altLang="zh-CN" sz="2800" b="1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写</a:t>
            </a:r>
            <a:r>
              <a:rPr lang="en-US" altLang="zh-CN" sz="2800" b="1" dirty="0"/>
              <a:t>RR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RIS=10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OCW3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，再读该地址，得到</a:t>
            </a:r>
            <a:r>
              <a:rPr lang="en-US" altLang="zh-CN" sz="2800" b="1" dirty="0"/>
              <a:t>IRR</a:t>
            </a:r>
            <a:r>
              <a:rPr lang="zh-CN" altLang="en-US" sz="2800" b="1" dirty="0"/>
              <a:t>的内容；</a:t>
            </a:r>
            <a:endParaRPr lang="en-US" altLang="zh-CN" sz="2800" b="1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写</a:t>
            </a:r>
            <a:r>
              <a:rPr lang="en-US" altLang="zh-CN" sz="2800" b="1" dirty="0"/>
              <a:t>RR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RIS=11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OCW3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，再读该地址，得到</a:t>
            </a:r>
            <a:r>
              <a:rPr lang="en-US" altLang="zh-CN" sz="2800" b="1" dirty="0"/>
              <a:t>ISR</a:t>
            </a:r>
            <a:r>
              <a:rPr lang="zh-CN" altLang="en-US" sz="2800" b="1" dirty="0"/>
              <a:t>的内容；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4213" y="5085184"/>
            <a:ext cx="838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如果要读</a:t>
            </a:r>
            <a:r>
              <a:rPr lang="en-US" altLang="zh-CN" sz="2800" b="1" dirty="0"/>
              <a:t>IMR</a:t>
            </a:r>
            <a:r>
              <a:rPr lang="zh-CN" altLang="en-US" sz="2800" b="1" dirty="0"/>
              <a:t>，只需要从奇地址端口</a:t>
            </a:r>
            <a:r>
              <a:rPr lang="en-US" altLang="zh-CN" sz="2800" b="1" dirty="0"/>
              <a:t>(A0=1)</a:t>
            </a:r>
            <a:r>
              <a:rPr lang="zh-CN" altLang="en-US" sz="2800" b="1" dirty="0"/>
              <a:t>读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即可，与</a:t>
            </a:r>
            <a:r>
              <a:rPr lang="en-US" altLang="zh-CN" sz="2800" b="1" dirty="0"/>
              <a:t>OCW3</a:t>
            </a:r>
            <a:r>
              <a:rPr lang="zh-CN" altLang="en-US" sz="2800" b="1" dirty="0"/>
              <a:t>无关。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79627"/>
              </p:ext>
            </p:extLst>
          </p:nvPr>
        </p:nvGraphicFramePr>
        <p:xfrm>
          <a:off x="1187624" y="744425"/>
          <a:ext cx="6336704" cy="4340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0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I</a:t>
                      </a:r>
                      <a:endParaRPr lang="zh-CN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X</a:t>
                      </a:r>
                      <a:endParaRPr lang="zh-CN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X  </a:t>
                      </a:r>
                      <a:endParaRPr lang="zh-CN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X</a:t>
                      </a:r>
                      <a:endParaRPr lang="zh-CN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X</a:t>
                      </a:r>
                      <a:endParaRPr lang="zh-CN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R</a:t>
                      </a: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R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R</a:t>
                      </a:r>
                      <a:r>
                        <a:rPr lang="en-US" altLang="zh-CN" sz="1600" dirty="0"/>
                        <a:t>0</a:t>
                      </a:r>
                      <a:endParaRPr lang="zh-CN" altLang="en-US" sz="1800" dirty="0"/>
                    </a:p>
                  </a:txBody>
                  <a:tcPr marL="91446" marR="91446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87824" y="17915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中断状态字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22250" y="1628775"/>
            <a:ext cx="8697913" cy="5111750"/>
          </a:xfrm>
        </p:spPr>
        <p:txBody>
          <a:bodyPr/>
          <a:lstStyle/>
          <a:p>
            <a:pPr lvl="1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latin typeface="楷体_GB2312" pitchFamily="1" charset="-122"/>
              </a:rPr>
              <a:t>端口地址，主片在</a:t>
            </a:r>
            <a:r>
              <a:rPr lang="en-US" altLang="zh-CN">
                <a:latin typeface="楷体_GB2312" pitchFamily="1" charset="-122"/>
              </a:rPr>
              <a:t>020H</a:t>
            </a:r>
            <a:r>
              <a:rPr lang="zh-CN" altLang="en-US">
                <a:latin typeface="楷体_GB2312" pitchFamily="1" charset="-122"/>
              </a:rPr>
              <a:t>～</a:t>
            </a:r>
            <a:r>
              <a:rPr lang="en-US" altLang="zh-CN">
                <a:latin typeface="楷体_GB2312" pitchFamily="1" charset="-122"/>
              </a:rPr>
              <a:t>03FH</a:t>
            </a:r>
            <a:r>
              <a:rPr lang="zh-CN" altLang="en-US">
                <a:latin typeface="楷体_GB2312" pitchFamily="1" charset="-122"/>
              </a:rPr>
              <a:t>范围内，实际使用</a:t>
            </a:r>
            <a:r>
              <a:rPr lang="en-US" altLang="zh-CN">
                <a:latin typeface="楷体_GB2312" pitchFamily="1" charset="-122"/>
              </a:rPr>
              <a:t>020H</a:t>
            </a:r>
            <a:r>
              <a:rPr lang="zh-CN" altLang="en-US">
                <a:latin typeface="楷体_GB2312" pitchFamily="1" charset="-122"/>
              </a:rPr>
              <a:t>和</a:t>
            </a:r>
            <a:r>
              <a:rPr lang="en-US" altLang="zh-CN">
                <a:latin typeface="楷体_GB2312" pitchFamily="1" charset="-122"/>
              </a:rPr>
              <a:t>021H</a:t>
            </a:r>
            <a:r>
              <a:rPr lang="zh-CN" altLang="en-US">
                <a:latin typeface="楷体_GB2312" pitchFamily="1" charset="-122"/>
              </a:rPr>
              <a:t>两个端口；从片在</a:t>
            </a:r>
            <a:r>
              <a:rPr lang="en-US" altLang="zh-CN">
                <a:latin typeface="楷体_GB2312" pitchFamily="1" charset="-122"/>
              </a:rPr>
              <a:t>0A0H</a:t>
            </a:r>
            <a:r>
              <a:rPr lang="zh-CN" altLang="en-US">
                <a:latin typeface="楷体_GB2312" pitchFamily="1" charset="-122"/>
              </a:rPr>
              <a:t>～</a:t>
            </a:r>
            <a:r>
              <a:rPr lang="en-US" altLang="zh-CN">
                <a:latin typeface="楷体_GB2312" pitchFamily="1" charset="-122"/>
              </a:rPr>
              <a:t>0BFH</a:t>
            </a:r>
            <a:r>
              <a:rPr lang="zh-CN" altLang="en-US">
                <a:latin typeface="楷体_GB2312" pitchFamily="1" charset="-122"/>
              </a:rPr>
              <a:t>范围，实际使用</a:t>
            </a:r>
            <a:r>
              <a:rPr lang="en-US" altLang="zh-CN">
                <a:latin typeface="楷体_GB2312" pitchFamily="1" charset="-122"/>
              </a:rPr>
              <a:t>0A0H</a:t>
            </a:r>
            <a:r>
              <a:rPr lang="zh-CN" altLang="en-US">
                <a:latin typeface="楷体_GB2312" pitchFamily="1" charset="-122"/>
              </a:rPr>
              <a:t>和</a:t>
            </a:r>
            <a:r>
              <a:rPr lang="en-US" altLang="zh-CN">
                <a:latin typeface="楷体_GB2312" pitchFamily="1" charset="-122"/>
              </a:rPr>
              <a:t>0A1H</a:t>
            </a:r>
            <a:r>
              <a:rPr lang="zh-CN" altLang="en-US">
                <a:latin typeface="楷体_GB2312" pitchFamily="1" charset="-122"/>
              </a:rPr>
              <a:t>两个端口。</a:t>
            </a:r>
          </a:p>
          <a:p>
            <a:pPr lvl="1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latin typeface="楷体_GB2312" pitchFamily="1" charset="-122"/>
              </a:rPr>
              <a:t>主、从片的中断请求信号均采用边沿触发方式。</a:t>
            </a:r>
          </a:p>
          <a:p>
            <a:pPr lvl="1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latin typeface="楷体_GB2312" pitchFamily="1" charset="-122"/>
              </a:rPr>
              <a:t>主片与从片采用一般全嵌套方式，优先级的排列次序为</a:t>
            </a:r>
            <a:r>
              <a:rPr lang="en-US" altLang="zh-CN">
                <a:latin typeface="楷体_GB2312" pitchFamily="1" charset="-122"/>
              </a:rPr>
              <a:t>0</a:t>
            </a:r>
            <a:r>
              <a:rPr lang="zh-CN" altLang="en-US">
                <a:latin typeface="楷体_GB2312" pitchFamily="1" charset="-122"/>
              </a:rPr>
              <a:t>级最高（主片的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0</a:t>
            </a:r>
            <a:r>
              <a:rPr lang="zh-CN" altLang="en-US">
                <a:latin typeface="楷体_GB2312" pitchFamily="1" charset="-122"/>
              </a:rPr>
              <a:t>），依次为</a:t>
            </a:r>
            <a:r>
              <a:rPr lang="en-US" altLang="zh-CN">
                <a:latin typeface="楷体_GB2312" pitchFamily="1" charset="-122"/>
              </a:rPr>
              <a:t>1</a:t>
            </a:r>
            <a:r>
              <a:rPr lang="zh-CN" altLang="en-US">
                <a:latin typeface="楷体_GB2312" pitchFamily="1" charset="-122"/>
              </a:rPr>
              <a:t>级（主片的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1</a:t>
            </a:r>
            <a:r>
              <a:rPr lang="zh-CN" altLang="en-US">
                <a:latin typeface="楷体_GB2312" pitchFamily="1" charset="-122"/>
              </a:rPr>
              <a:t>）、</a:t>
            </a:r>
            <a:r>
              <a:rPr lang="en-US" altLang="zh-CN">
                <a:latin typeface="楷体_GB2312" pitchFamily="1" charset="-122"/>
              </a:rPr>
              <a:t>2</a:t>
            </a:r>
            <a:r>
              <a:rPr lang="zh-CN" altLang="en-US">
                <a:latin typeface="楷体_GB2312" pitchFamily="1" charset="-122"/>
              </a:rPr>
              <a:t>级（主片的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2</a:t>
            </a:r>
            <a:r>
              <a:rPr lang="zh-CN" altLang="en-US">
                <a:latin typeface="楷体_GB2312" pitchFamily="1" charset="-122"/>
              </a:rPr>
              <a:t>，即从片的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0</a:t>
            </a:r>
            <a:r>
              <a:rPr lang="en-US" altLang="zh-CN">
                <a:latin typeface="楷体_GB2312" pitchFamily="1" charset="-122"/>
              </a:rPr>
              <a:t> </a:t>
            </a:r>
            <a:r>
              <a:rPr lang="zh-CN" altLang="en-US">
                <a:latin typeface="楷体_GB2312" pitchFamily="1" charset="-122"/>
              </a:rPr>
              <a:t>～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7</a:t>
            </a:r>
            <a:r>
              <a:rPr lang="zh-CN" altLang="en-US">
                <a:latin typeface="楷体_GB2312" pitchFamily="1" charset="-122"/>
              </a:rPr>
              <a:t>），然后是</a:t>
            </a:r>
            <a:r>
              <a:rPr lang="en-US" altLang="zh-CN">
                <a:latin typeface="楷体_GB2312" pitchFamily="1" charset="-122"/>
              </a:rPr>
              <a:t>3</a:t>
            </a:r>
            <a:r>
              <a:rPr lang="zh-CN" altLang="en-US">
                <a:latin typeface="楷体_GB2312" pitchFamily="1" charset="-122"/>
              </a:rPr>
              <a:t>级～</a:t>
            </a:r>
            <a:r>
              <a:rPr lang="en-US" altLang="zh-CN">
                <a:latin typeface="楷体_GB2312" pitchFamily="1" charset="-122"/>
              </a:rPr>
              <a:t>7</a:t>
            </a:r>
            <a:r>
              <a:rPr lang="zh-CN" altLang="en-US">
                <a:latin typeface="楷体_GB2312" pitchFamily="1" charset="-122"/>
              </a:rPr>
              <a:t>级（主片的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3</a:t>
            </a:r>
            <a:r>
              <a:rPr lang="zh-CN" altLang="en-US">
                <a:latin typeface="楷体_GB2312" pitchFamily="1" charset="-122"/>
              </a:rPr>
              <a:t>～</a:t>
            </a:r>
            <a:r>
              <a:rPr lang="en-US" altLang="zh-CN">
                <a:latin typeface="楷体_GB2312" pitchFamily="1" charset="-122"/>
              </a:rPr>
              <a:t>IR</a:t>
            </a:r>
            <a:r>
              <a:rPr lang="en-US" altLang="zh-CN" baseline="-25000">
                <a:latin typeface="楷体_GB2312" pitchFamily="1" charset="-122"/>
              </a:rPr>
              <a:t>7</a:t>
            </a:r>
            <a:r>
              <a:rPr lang="zh-CN" altLang="en-US">
                <a:latin typeface="楷体_GB2312" pitchFamily="1" charset="-122"/>
              </a:rPr>
              <a:t>）。</a:t>
            </a:r>
          </a:p>
          <a:p>
            <a:pPr lvl="1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latin typeface="楷体_GB2312" pitchFamily="1" charset="-122"/>
              </a:rPr>
              <a:t>采用非缓冲方式，主片的</a:t>
            </a:r>
            <a:r>
              <a:rPr lang="en-US" altLang="zh-CN">
                <a:latin typeface="楷体_GB2312" pitchFamily="1" charset="-122"/>
              </a:rPr>
              <a:t>SP/EN</a:t>
            </a:r>
            <a:r>
              <a:rPr lang="zh-CN" altLang="en-US">
                <a:latin typeface="楷体_GB2312" pitchFamily="1" charset="-122"/>
              </a:rPr>
              <a:t>端接</a:t>
            </a:r>
            <a:r>
              <a:rPr lang="en-US" altLang="zh-CN">
                <a:latin typeface="楷体_GB2312" pitchFamily="1" charset="-122"/>
              </a:rPr>
              <a:t>+5V</a:t>
            </a:r>
            <a:r>
              <a:rPr lang="zh-CN" altLang="en-US">
                <a:latin typeface="楷体_GB2312" pitchFamily="1" charset="-122"/>
              </a:rPr>
              <a:t>，从片的</a:t>
            </a:r>
            <a:r>
              <a:rPr lang="en-US" altLang="zh-CN">
                <a:latin typeface="楷体_GB2312" pitchFamily="1" charset="-122"/>
              </a:rPr>
              <a:t>SP/EN</a:t>
            </a:r>
            <a:r>
              <a:rPr lang="zh-CN" altLang="en-US">
                <a:latin typeface="楷体_GB2312" pitchFamily="1" charset="-122"/>
              </a:rPr>
              <a:t>端接地。</a:t>
            </a:r>
          </a:p>
          <a:p>
            <a:pPr lvl="1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latin typeface="楷体_GB2312" pitchFamily="1" charset="-122"/>
              </a:rPr>
              <a:t>设定主片的中断号为</a:t>
            </a:r>
            <a:r>
              <a:rPr lang="en-US" altLang="zh-CN">
                <a:latin typeface="楷体_GB2312" pitchFamily="1" charset="-122"/>
              </a:rPr>
              <a:t>08H</a:t>
            </a:r>
            <a:r>
              <a:rPr lang="zh-CN" altLang="en-US">
                <a:latin typeface="楷体_GB2312" pitchFamily="1" charset="-122"/>
              </a:rPr>
              <a:t>～</a:t>
            </a:r>
            <a:r>
              <a:rPr lang="en-US" altLang="zh-CN">
                <a:latin typeface="楷体_GB2312" pitchFamily="1" charset="-122"/>
              </a:rPr>
              <a:t>0FH</a:t>
            </a:r>
            <a:r>
              <a:rPr lang="zh-CN" altLang="en-US">
                <a:latin typeface="楷体_GB2312" pitchFamily="1" charset="-122"/>
              </a:rPr>
              <a:t>，从片的中断号为</a:t>
            </a:r>
            <a:r>
              <a:rPr lang="en-US" altLang="zh-CN">
                <a:latin typeface="楷体_GB2312" pitchFamily="1" charset="-122"/>
              </a:rPr>
              <a:t>70H</a:t>
            </a:r>
            <a:r>
              <a:rPr lang="zh-CN" altLang="en-US">
                <a:latin typeface="楷体_GB2312" pitchFamily="1" charset="-122"/>
              </a:rPr>
              <a:t>～</a:t>
            </a:r>
            <a:r>
              <a:rPr lang="en-US" altLang="zh-CN">
                <a:latin typeface="楷体_GB2312" pitchFamily="1" charset="-122"/>
              </a:rPr>
              <a:t>77H</a:t>
            </a:r>
            <a:r>
              <a:rPr lang="zh-CN" altLang="en-US">
                <a:latin typeface="楷体_GB2312" pitchFamily="1" charset="-122"/>
              </a:rPr>
              <a:t>。</a:t>
            </a:r>
            <a:endParaRPr lang="en-US" altLang="zh-CN">
              <a:latin typeface="楷体_GB2312" pitchFamily="1" charset="-122"/>
            </a:endParaRP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1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7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8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69" name="Rectangle 1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70" name="Rectangle 1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5071" name="Rectangle 1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" name="内容占位符 2"/>
          <p:cNvSpPr txBox="1">
            <a:spLocks noChangeArrowheads="1"/>
          </p:cNvSpPr>
          <p:nvPr/>
        </p:nvSpPr>
        <p:spPr bwMode="auto">
          <a:xfrm>
            <a:off x="395288" y="-4763"/>
            <a:ext cx="869791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1" charset="-122"/>
              </a:rPr>
              <a:t>    </a:t>
            </a:r>
            <a:r>
              <a:rPr lang="zh-CN" altLang="en-US" sz="3200" dirty="0">
                <a:latin typeface="楷体_GB2312" pitchFamily="1" charset="-122"/>
              </a:rPr>
              <a:t>五、</a:t>
            </a:r>
            <a:r>
              <a:rPr lang="en-US" altLang="zh-CN" sz="3200" dirty="0">
                <a:latin typeface="楷体_GB2312" pitchFamily="1" charset="-122"/>
              </a:rPr>
              <a:t>8259A</a:t>
            </a:r>
            <a:r>
              <a:rPr lang="zh-CN" altLang="en-US" sz="3200" dirty="0">
                <a:latin typeface="楷体_GB2312" pitchFamily="1" charset="-122"/>
              </a:rPr>
              <a:t>的应用举例</a:t>
            </a:r>
          </a:p>
          <a:p>
            <a:pPr lvl="2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1" charset="-122"/>
              </a:rPr>
              <a:t>设两片</a:t>
            </a:r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级联，提供</a:t>
            </a:r>
            <a:r>
              <a:rPr lang="en-US" altLang="zh-CN" dirty="0">
                <a:latin typeface="楷体_GB2312" pitchFamily="1" charset="-122"/>
              </a:rPr>
              <a:t>15</a:t>
            </a:r>
            <a:r>
              <a:rPr lang="zh-CN" altLang="en-US" dirty="0">
                <a:latin typeface="楷体_GB2312" pitchFamily="1" charset="-122"/>
              </a:rPr>
              <a:t>级向量中断，</a:t>
            </a:r>
            <a:r>
              <a:rPr lang="en-US" altLang="zh-CN" dirty="0">
                <a:latin typeface="楷体_GB2312" pitchFamily="1" charset="-122"/>
              </a:rPr>
              <a:t>CAS2</a:t>
            </a:r>
            <a:r>
              <a:rPr lang="zh-CN" altLang="en-US" dirty="0">
                <a:latin typeface="楷体_GB2312" pitchFamily="1" charset="-122"/>
              </a:rPr>
              <a:t>～</a:t>
            </a:r>
            <a:r>
              <a:rPr lang="en-US" altLang="zh-CN" dirty="0">
                <a:latin typeface="楷体_GB2312" pitchFamily="1" charset="-122"/>
              </a:rPr>
              <a:t>CAS0</a:t>
            </a:r>
            <a:r>
              <a:rPr lang="zh-CN" altLang="en-US" dirty="0">
                <a:latin typeface="楷体_GB2312" pitchFamily="1" charset="-122"/>
              </a:rPr>
              <a:t>作为互连线，从片</a:t>
            </a:r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的</a:t>
            </a:r>
            <a:r>
              <a:rPr lang="en-US" altLang="zh-CN" dirty="0">
                <a:latin typeface="楷体_GB2312" pitchFamily="1" charset="-122"/>
              </a:rPr>
              <a:t>INT</a:t>
            </a:r>
            <a:r>
              <a:rPr lang="zh-CN" altLang="en-US" dirty="0">
                <a:latin typeface="楷体_GB2312" pitchFamily="1" charset="-122"/>
              </a:rPr>
              <a:t>直接连到主片</a:t>
            </a:r>
            <a:r>
              <a:rPr lang="en-US" altLang="zh-CN" dirty="0">
                <a:latin typeface="楷体_GB2312" pitchFamily="1" charset="-122"/>
              </a:rPr>
              <a:t>8259A</a:t>
            </a:r>
            <a:r>
              <a:rPr lang="zh-CN" altLang="en-US" dirty="0">
                <a:latin typeface="楷体_GB2312" pitchFamily="1" charset="-122"/>
              </a:rPr>
              <a:t>的</a:t>
            </a:r>
            <a:r>
              <a:rPr lang="en-US" altLang="zh-CN" dirty="0">
                <a:latin typeface="楷体_GB2312" pitchFamily="1" charset="-122"/>
              </a:rPr>
              <a:t>IR2</a:t>
            </a:r>
            <a:r>
              <a:rPr lang="zh-CN" altLang="en-US" dirty="0">
                <a:latin typeface="楷体_GB2312" pitchFamily="1" charset="-122"/>
              </a:rPr>
              <a:t>上。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0" dirty="0">
              <a:latin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7463"/>
            <a:ext cx="8715375" cy="7143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两个</a:t>
            </a:r>
            <a:r>
              <a:rPr lang="en-US" altLang="zh-CN">
                <a:solidFill>
                  <a:schemeClr val="tx1"/>
                </a:solidFill>
              </a:rPr>
              <a:t>8259A</a:t>
            </a:r>
            <a:r>
              <a:rPr lang="zh-CN" altLang="en-US">
                <a:solidFill>
                  <a:schemeClr val="tx1"/>
                </a:solidFill>
              </a:rPr>
              <a:t>的级联图 </a:t>
            </a:r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1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4" name="Rectangle 1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5" name="Rectangle 1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6096" name="Rectangle 40"/>
          <p:cNvSpPr>
            <a:spLocks noChangeArrowheads="1"/>
          </p:cNvSpPr>
          <p:nvPr/>
        </p:nvSpPr>
        <p:spPr bwMode="auto">
          <a:xfrm>
            <a:off x="0" y="1624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grpSp>
        <p:nvGrpSpPr>
          <p:cNvPr id="46097" name="组合 47120"/>
          <p:cNvGrpSpPr>
            <a:grpSpLocks/>
          </p:cNvGrpSpPr>
          <p:nvPr/>
        </p:nvGrpSpPr>
        <p:grpSpPr bwMode="auto">
          <a:xfrm>
            <a:off x="17523" y="548680"/>
            <a:ext cx="8785225" cy="6121400"/>
            <a:chOff x="0" y="0"/>
            <a:chExt cx="3100" cy="3475"/>
          </a:xfrm>
        </p:grpSpPr>
        <p:pic>
          <p:nvPicPr>
            <p:cNvPr id="46098" name="Picture 19" descr="image0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35"/>
            <a:stretch>
              <a:fillRect/>
            </a:stretch>
          </p:blipFill>
          <p:spPr bwMode="auto">
            <a:xfrm>
              <a:off x="0" y="0"/>
              <a:ext cx="3100" cy="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9" name="直接连接符 47122"/>
            <p:cNvSpPr>
              <a:spLocks noChangeShapeType="1"/>
            </p:cNvSpPr>
            <p:nvPr/>
          </p:nvSpPr>
          <p:spPr bwMode="auto">
            <a:xfrm>
              <a:off x="18" y="507"/>
              <a:ext cx="0" cy="29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875" y="225425"/>
            <a:ext cx="8567738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/>
              <a:t>数据总线缓冲器</a:t>
            </a:r>
            <a:endParaRPr lang="en-US" altLang="zh-CN" sz="2800" b="1" dirty="0"/>
          </a:p>
          <a:p>
            <a:pPr marL="914400" lvl="1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三态双向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位缓冲器，接数据总线低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</a:t>
            </a:r>
            <a:r>
              <a:rPr lang="en-US" altLang="zh-CN" sz="2800" b="1" dirty="0"/>
              <a:t>D7~D0</a:t>
            </a:r>
          </a:p>
          <a:p>
            <a:pPr marL="914400" lvl="1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也可通过总线驱动器与总线连接。</a:t>
            </a:r>
            <a:endParaRPr lang="en-US" altLang="zh-CN" sz="2800" b="1" dirty="0"/>
          </a:p>
          <a:p>
            <a:pPr marL="457200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/>
              <a:t>读写控制逻辑</a:t>
            </a:r>
            <a:endParaRPr lang="en-US" altLang="zh-CN" sz="2800" b="1" dirty="0"/>
          </a:p>
          <a:p>
            <a:pPr marL="914400" lvl="1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实现对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的读写和端口译码</a:t>
            </a:r>
            <a:endParaRPr lang="en-US" altLang="zh-CN" sz="2800" b="1" dirty="0"/>
          </a:p>
          <a:p>
            <a:pPr marL="914400" lvl="1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输入信号：</a:t>
            </a:r>
            <a:r>
              <a:rPr lang="en-US" altLang="zh-CN" sz="2800" b="1" dirty="0"/>
              <a:t>RD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WR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CS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A0</a:t>
            </a:r>
          </a:p>
          <a:p>
            <a:pPr marL="914400" lvl="1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例如，在</a:t>
            </a:r>
            <a:r>
              <a:rPr lang="en-US" altLang="zh-CN" sz="2800" b="1" dirty="0"/>
              <a:t>IBM-PC/XT</a:t>
            </a:r>
            <a:r>
              <a:rPr lang="zh-CN" altLang="en-US" sz="2800" b="1" dirty="0"/>
              <a:t>中只有一个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，地址为</a:t>
            </a:r>
            <a:r>
              <a:rPr lang="en-US" altLang="zh-CN" sz="2800" b="1" dirty="0"/>
              <a:t>20H-21H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914400" lvl="1" indent="-457200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又如，在</a:t>
            </a:r>
            <a:r>
              <a:rPr lang="en-US" altLang="zh-CN" sz="2800" b="1" dirty="0"/>
              <a:t>386/486</a:t>
            </a:r>
            <a:r>
              <a:rPr lang="zh-CN" altLang="en-US" sz="2800" b="1" dirty="0"/>
              <a:t>等机器中有两个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，地址为</a:t>
            </a:r>
            <a:r>
              <a:rPr lang="en-US" altLang="zh-CN" sz="2800" b="1" dirty="0"/>
              <a:t>20H-21H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0A0H-0A1H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/>
              <a:t>级联缓冲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比较器</a:t>
            </a:r>
            <a:endParaRPr lang="en-US" altLang="zh-CN" sz="2800" b="1" dirty="0"/>
          </a:p>
          <a:p>
            <a:pPr lvl="1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若中断源多于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个，可用几个</a:t>
            </a:r>
            <a:r>
              <a:rPr lang="en-US" altLang="zh-CN" sz="2800" b="1" dirty="0"/>
              <a:t>8259A</a:t>
            </a:r>
            <a:r>
              <a:rPr lang="zh-CN" altLang="en-US" sz="2800" b="1" dirty="0"/>
              <a:t>级联。</a:t>
            </a:r>
            <a:endParaRPr lang="en-US" altLang="zh-CN" sz="2800" b="1" dirty="0"/>
          </a:p>
          <a:p>
            <a:pPr lvl="1">
              <a:lnSpc>
                <a:spcPts val="36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主片的</a:t>
            </a:r>
            <a:r>
              <a:rPr lang="en-US" altLang="zh-CN" sz="2800" b="1" dirty="0"/>
              <a:t>CAS2~CAS0</a:t>
            </a:r>
            <a:r>
              <a:rPr lang="zh-CN" altLang="en-US" sz="2800" b="1" dirty="0"/>
              <a:t>输出，从片的</a:t>
            </a:r>
            <a:r>
              <a:rPr lang="en-US" altLang="zh-CN" sz="2800" b="1" dirty="0"/>
              <a:t>CAS2~CS0</a:t>
            </a:r>
            <a:r>
              <a:rPr lang="zh-CN" altLang="en-US" sz="2800" b="1" dirty="0"/>
              <a:t>输入，从片的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接主片的</a:t>
            </a:r>
            <a:r>
              <a:rPr lang="en-US" altLang="zh-CN" sz="2800" b="1" dirty="0" err="1"/>
              <a:t>IRi</a:t>
            </a:r>
            <a:r>
              <a:rPr lang="zh-CN" altLang="en-US" sz="2800" b="1" dirty="0"/>
              <a:t>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03575" y="2565400"/>
            <a:ext cx="503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67175" y="2565400"/>
            <a:ext cx="576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03800" y="2565400"/>
            <a:ext cx="503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8163" y="6448425"/>
            <a:ext cx="781050" cy="32385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7792C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6855122" y="1988840"/>
            <a:ext cx="2288878" cy="720080"/>
          </a:xfrm>
          <a:prstGeom prst="wedgeEllipseCallout">
            <a:avLst>
              <a:gd name="adj1" fmla="val 22157"/>
              <a:gd name="adj2" fmla="val 97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>
                  <a:solidFill>
                    <a:srgbClr val="FFFF00"/>
                  </a:solidFill>
                </a:ln>
              </a:rPr>
              <a:t>地址线如何接？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60325"/>
            <a:ext cx="8715375" cy="7143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对两片</a:t>
            </a:r>
            <a:r>
              <a:rPr lang="en-US" altLang="zh-CN">
                <a:solidFill>
                  <a:schemeClr val="tx1"/>
                </a:solidFill>
              </a:rPr>
              <a:t>8259A</a:t>
            </a:r>
            <a:r>
              <a:rPr lang="zh-CN" altLang="en-US">
                <a:solidFill>
                  <a:schemeClr val="tx1"/>
                </a:solidFill>
              </a:rPr>
              <a:t>的初始化 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39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40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42" name="Rectangle 1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44" name="Rectangle 20"/>
          <p:cNvSpPr>
            <a:spLocks noChangeArrowheads="1"/>
          </p:cNvSpPr>
          <p:nvPr/>
        </p:nvSpPr>
        <p:spPr bwMode="auto">
          <a:xfrm>
            <a:off x="0" y="1624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8145" name="内容占位符 2"/>
          <p:cNvSpPr>
            <a:spLocks noChangeArrowheads="1"/>
          </p:cNvSpPr>
          <p:nvPr/>
        </p:nvSpPr>
        <p:spPr bwMode="auto">
          <a:xfrm>
            <a:off x="46038" y="692150"/>
            <a:ext cx="90519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FFFF66"/>
                </a:solidFill>
                <a:latin typeface="宋体" panose="02010600030101010101" pitchFamily="2" charset="-122"/>
              </a:rPr>
              <a:t>对主片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solidFill>
                  <a:srgbClr val="FFFF66"/>
                </a:solidFill>
                <a:latin typeface="宋体" panose="02010600030101010101" pitchFamily="2" charset="-122"/>
              </a:rPr>
              <a:t>的初始化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INTM00	EQU  	020H       		;</a:t>
            </a:r>
            <a:r>
              <a:rPr lang="zh-CN" altLang="en-US" sz="2400" dirty="0">
                <a:latin typeface="宋体" panose="02010600030101010101" pitchFamily="2" charset="-122"/>
              </a:rPr>
              <a:t>主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INTM01	EQU   021H       		;</a:t>
            </a:r>
            <a:r>
              <a:rPr lang="zh-CN" altLang="en-US" sz="2400" dirty="0">
                <a:latin typeface="宋体" panose="02010600030101010101" pitchFamily="2" charset="-122"/>
              </a:rPr>
              <a:t>主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……    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MOV  AL, 00010001B;ICWl;  </a:t>
            </a:r>
            <a:r>
              <a:rPr lang="zh-CN" altLang="en-US" sz="2400" dirty="0">
                <a:latin typeface="宋体" panose="02010600030101010101" pitchFamily="2" charset="-122"/>
              </a:rPr>
              <a:t>边沿触发，要</a:t>
            </a:r>
            <a:r>
              <a:rPr lang="en-US" altLang="zh-CN" sz="2400" dirty="0">
                <a:latin typeface="宋体" panose="02010600030101010101" pitchFamily="2" charset="-122"/>
              </a:rPr>
              <a:t>ICW4</a:t>
            </a:r>
            <a:r>
              <a:rPr lang="zh-CN" altLang="en-US" sz="2400" dirty="0">
                <a:latin typeface="宋体" panose="02010600030101010101" pitchFamily="2" charset="-122"/>
              </a:rPr>
              <a:t>，级联方式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  </a:t>
            </a:r>
            <a:r>
              <a:rPr lang="zh-CN" altLang="en-US" sz="2400" dirty="0">
                <a:latin typeface="宋体" panose="02010600030101010101" pitchFamily="2" charset="-122"/>
              </a:rPr>
              <a:t>；要</a:t>
            </a:r>
            <a:r>
              <a:rPr lang="en-US" altLang="zh-CN" sz="2400" dirty="0">
                <a:latin typeface="宋体" panose="02010600030101010101" pitchFamily="2" charset="-122"/>
              </a:rPr>
              <a:t>ICW3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OUT  INTM00,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JMP 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SHORT $+2 ;</a:t>
            </a:r>
            <a:r>
              <a:rPr lang="zh-CN" altLang="en-US" sz="2400" dirty="0">
                <a:latin typeface="宋体" panose="02010600030101010101" pitchFamily="2" charset="-122"/>
              </a:rPr>
              <a:t>延迟</a:t>
            </a:r>
            <a:r>
              <a:rPr lang="en-US" altLang="zh-CN" sz="2400" dirty="0">
                <a:latin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</a:rPr>
              <a:t>该指令的执行时间，</a:t>
            </a:r>
            <a:r>
              <a:rPr lang="en-US" altLang="zh-CN" sz="2400" dirty="0">
                <a:latin typeface="宋体" panose="02010600030101010101" pitchFamily="2" charset="-122"/>
              </a:rPr>
              <a:t>$+2</a:t>
            </a:r>
            <a:r>
              <a:rPr lang="zh-CN" altLang="en-US" sz="2400" dirty="0">
                <a:latin typeface="宋体" panose="02010600030101010101" pitchFamily="2" charset="-122"/>
              </a:rPr>
              <a:t>是下条指令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MOV AL, 00001000B	 ;ICW2</a:t>
            </a:r>
            <a:r>
              <a:rPr lang="zh-CN" altLang="en-US" sz="2400" dirty="0">
                <a:latin typeface="宋体" panose="02010600030101010101" pitchFamily="2" charset="-122"/>
              </a:rPr>
              <a:t>：设置主片的中断向量，起始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;</a:t>
            </a:r>
            <a:r>
              <a:rPr lang="zh-CN" altLang="en-US" sz="2400" dirty="0">
                <a:latin typeface="宋体" panose="02010600030101010101" pitchFamily="2" charset="-122"/>
              </a:rPr>
              <a:t>的中断向量为</a:t>
            </a:r>
            <a:r>
              <a:rPr lang="en-US" altLang="zh-CN" sz="2400" dirty="0">
                <a:latin typeface="宋体" panose="02010600030101010101" pitchFamily="2" charset="-122"/>
              </a:rPr>
              <a:t>08H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OUT 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JMP  SHORT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MOV 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AL, 00000100B  ;ICW3</a:t>
            </a:r>
            <a:r>
              <a:rPr lang="zh-CN" altLang="en-US" sz="2400" dirty="0">
                <a:latin typeface="宋体" panose="02010600030101010101" pitchFamily="2" charset="-122"/>
              </a:rPr>
              <a:t>：主片的</a:t>
            </a:r>
            <a:r>
              <a:rPr lang="en-US" altLang="zh-CN" sz="2400" dirty="0">
                <a:latin typeface="宋体" panose="02010600030101010101" pitchFamily="2" charset="-122"/>
              </a:rPr>
              <a:t>IR2</a:t>
            </a:r>
            <a:r>
              <a:rPr lang="zh-CN" altLang="en-US" sz="2400" dirty="0">
                <a:latin typeface="宋体" panose="02010600030101010101" pitchFamily="2" charset="-122"/>
              </a:rPr>
              <a:t>接从片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INT  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8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8"/>
            <a:ext cx="8715375" cy="7143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对两片</a:t>
            </a:r>
            <a:r>
              <a:rPr lang="en-US" altLang="zh-CN">
                <a:solidFill>
                  <a:schemeClr val="tx1"/>
                </a:solidFill>
              </a:rPr>
              <a:t>8259A</a:t>
            </a:r>
            <a:r>
              <a:rPr lang="zh-CN" altLang="en-US">
                <a:solidFill>
                  <a:schemeClr val="tx1"/>
                </a:solidFill>
              </a:rPr>
              <a:t>的初始化 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3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6" name="Rectangle 1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7" name="Rectangle 1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8" name="Rectangle 19"/>
          <p:cNvSpPr>
            <a:spLocks noChangeArrowheads="1"/>
          </p:cNvSpPr>
          <p:nvPr/>
        </p:nvSpPr>
        <p:spPr bwMode="auto">
          <a:xfrm>
            <a:off x="0" y="1624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9169" name="内容占位符 2"/>
          <p:cNvSpPr>
            <a:spLocks noChangeArrowheads="1"/>
          </p:cNvSpPr>
          <p:nvPr/>
        </p:nvSpPr>
        <p:spPr bwMode="auto">
          <a:xfrm>
            <a:off x="0" y="728663"/>
            <a:ext cx="91440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OUT  	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00000001B   ;ICW4</a:t>
            </a:r>
            <a:r>
              <a:rPr lang="zh-CN" altLang="en-US" sz="2400" dirty="0">
                <a:latin typeface="宋体" panose="02010600030101010101" pitchFamily="2" charset="-122"/>
              </a:rPr>
              <a:t>：非总线缓冲，常规全嵌套，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   ;</a:t>
            </a:r>
            <a:r>
              <a:rPr lang="zh-CN" altLang="en-US" sz="2400" dirty="0">
                <a:latin typeface="宋体" panose="02010600030101010101" pitchFamily="2" charset="-122"/>
              </a:rPr>
              <a:t>正常结束中断方式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	</a:t>
            </a:r>
            <a:r>
              <a:rPr lang="en-US" altLang="zh-CN" sz="2400" dirty="0">
                <a:latin typeface="宋体" panose="02010600030101010101" pitchFamily="2" charset="-122"/>
              </a:rPr>
              <a:t>OUT  	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 	SHORT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FFFF66"/>
                </a:solidFill>
                <a:latin typeface="宋体" panose="02010600030101010101" pitchFamily="2" charset="-122"/>
              </a:rPr>
              <a:t>对从片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solidFill>
                  <a:srgbClr val="FFFF66"/>
                </a:solidFill>
                <a:latin typeface="宋体" panose="02010600030101010101" pitchFamily="2" charset="-122"/>
              </a:rPr>
              <a:t>的初始化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	</a:t>
            </a:r>
            <a:r>
              <a:rPr lang="en-US" altLang="zh-CN" sz="2400" dirty="0">
                <a:latin typeface="宋体" panose="02010600030101010101" pitchFamily="2" charset="-122"/>
              </a:rPr>
              <a:t>INTS00  EQU  	0A0H       ;</a:t>
            </a:r>
            <a:r>
              <a:rPr lang="zh-CN" altLang="en-US" sz="2400" dirty="0">
                <a:latin typeface="宋体" panose="02010600030101010101" pitchFamily="2" charset="-122"/>
              </a:rPr>
              <a:t>从片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INTS01  EQU  	0A1H       ;</a:t>
            </a:r>
            <a:r>
              <a:rPr lang="zh-CN" altLang="en-US" sz="2400" dirty="0">
                <a:latin typeface="宋体" panose="02010600030101010101" pitchFamily="2" charset="-122"/>
              </a:rPr>
              <a:t>从片</a:t>
            </a:r>
            <a:r>
              <a:rPr lang="en-US" altLang="zh-CN" sz="2400" dirty="0">
                <a:latin typeface="宋体" panose="02010600030101010101" pitchFamily="2" charset="-122"/>
              </a:rPr>
              <a:t>8259A</a:t>
            </a:r>
            <a:r>
              <a:rPr lang="zh-CN" altLang="en-US" sz="2400" dirty="0">
                <a:latin typeface="宋体" panose="02010600030101010101" pitchFamily="2" charset="-122"/>
              </a:rPr>
              <a:t>端口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0001000lB	    ;</a:t>
            </a:r>
            <a:r>
              <a:rPr lang="en-US" altLang="zh-CN" sz="2400" dirty="0" err="1">
                <a:latin typeface="宋体" panose="02010600030101010101" pitchFamily="2" charset="-122"/>
              </a:rPr>
              <a:t>ICWl</a:t>
            </a:r>
            <a:r>
              <a:rPr lang="zh-CN" altLang="en-US" sz="2400" dirty="0">
                <a:latin typeface="宋体" panose="02010600030101010101" pitchFamily="2" charset="-122"/>
              </a:rPr>
              <a:t>：边沿触发，要</a:t>
            </a:r>
            <a:r>
              <a:rPr lang="en-US" altLang="zh-CN" sz="2400" dirty="0">
                <a:latin typeface="宋体" panose="02010600030101010101" pitchFamily="2" charset="-122"/>
              </a:rPr>
              <a:t>ICW4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       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r>
              <a:rPr lang="zh-CN" altLang="en-US" sz="2400" dirty="0">
                <a:latin typeface="宋体" panose="02010600030101010101" pitchFamily="2" charset="-122"/>
              </a:rPr>
              <a:t>级联方式，要</a:t>
            </a:r>
            <a:r>
              <a:rPr lang="en-US" altLang="zh-CN" sz="2400" dirty="0">
                <a:latin typeface="宋体" panose="02010600030101010101" pitchFamily="2" charset="-122"/>
              </a:rPr>
              <a:t>ICW3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OUT 	INTS00,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		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092280" y="704650"/>
            <a:ext cx="1800200" cy="661442"/>
          </a:xfrm>
          <a:prstGeom prst="wedgeRoundRectCallout">
            <a:avLst>
              <a:gd name="adj1" fmla="val -20298"/>
              <a:gd name="adj2" fmla="val 9742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从片中各中断之间不能嵌套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9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-4763"/>
            <a:ext cx="8715375" cy="714376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对两片</a:t>
            </a:r>
            <a:r>
              <a:rPr lang="en-US" altLang="zh-CN">
                <a:solidFill>
                  <a:schemeClr val="tx1"/>
                </a:solidFill>
              </a:rPr>
              <a:t>8259A</a:t>
            </a:r>
            <a:r>
              <a:rPr lang="zh-CN" altLang="en-US">
                <a:solidFill>
                  <a:schemeClr val="tx1"/>
                </a:solidFill>
              </a:rPr>
              <a:t>的初始化 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8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89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90" name="Rectangle 1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91" name="Rectangle 1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92" name="Rectangle 19"/>
          <p:cNvSpPr>
            <a:spLocks noChangeArrowheads="1"/>
          </p:cNvSpPr>
          <p:nvPr/>
        </p:nvSpPr>
        <p:spPr bwMode="auto">
          <a:xfrm>
            <a:off x="0" y="1624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50193" name="内容占位符 2"/>
          <p:cNvSpPr>
            <a:spLocks noChangeArrowheads="1"/>
          </p:cNvSpPr>
          <p:nvPr/>
        </p:nvSpPr>
        <p:spPr bwMode="auto">
          <a:xfrm>
            <a:off x="0" y="709613"/>
            <a:ext cx="9110663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01110000B 	;ICW2</a:t>
            </a:r>
            <a:r>
              <a:rPr lang="zh-CN" altLang="en-US" sz="2400" dirty="0">
                <a:latin typeface="宋体" panose="02010600030101010101" pitchFamily="2" charset="-122"/>
              </a:rPr>
              <a:t>：设置从片的中断向量，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   ；起始的中断向量为</a:t>
            </a:r>
            <a:r>
              <a:rPr lang="en-US" altLang="zh-CN" sz="2400" dirty="0">
                <a:latin typeface="宋体" panose="02010600030101010101" pitchFamily="2" charset="-122"/>
              </a:rPr>
              <a:t>70H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MOV	AL, 00000010B 	;ICW3</a:t>
            </a:r>
            <a:r>
              <a:rPr lang="zh-CN" altLang="en-US" sz="2400" dirty="0">
                <a:latin typeface="宋体" panose="02010600030101010101" pitchFamily="2" charset="-122"/>
              </a:rPr>
              <a:t>，设置从片的识别标志，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   ；即指定连接主片的</a:t>
            </a:r>
            <a:r>
              <a:rPr lang="en-US" altLang="zh-CN" sz="2400" dirty="0">
                <a:latin typeface="宋体" panose="02010600030101010101" pitchFamily="2" charset="-122"/>
              </a:rPr>
              <a:t>IR2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MOV 	AL, 00000001B  ;ICW4</a:t>
            </a:r>
            <a:r>
              <a:rPr lang="zh-CN" altLang="en-US" sz="2400" dirty="0">
                <a:latin typeface="宋体" panose="02010600030101010101" pitchFamily="2" charset="-122"/>
              </a:rPr>
              <a:t>：非总线缓冲，常规全嵌套，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；正常结束中断方式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	</a:t>
            </a:r>
            <a:r>
              <a:rPr lang="en-US" altLang="zh-CN" sz="2400" dirty="0">
                <a:latin typeface="宋体" panose="02010600030101010101" pitchFamily="2" charset="-122"/>
              </a:rPr>
              <a:t>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	JMP 	SHORT  $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74688"/>
          </a:xfrm>
        </p:spPr>
        <p:txBody>
          <a:bodyPr/>
          <a:lstStyle/>
          <a:p>
            <a:r>
              <a:rPr lang="zh-CN" altLang="en-US"/>
              <a:t>中断服务程序设计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96875" y="549274"/>
            <a:ext cx="8372475" cy="6308726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MY_INT PROC FAR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PUSH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PUSH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….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STI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中断服务程序主体</a:t>
            </a:r>
            <a:r>
              <a:rPr lang="en-US" altLang="zh-CN" sz="2000" dirty="0"/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CLI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….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POP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POP  AX</a:t>
            </a:r>
          </a:p>
          <a:p>
            <a:pPr lvl="2">
              <a:buNone/>
            </a:pPr>
            <a:r>
              <a:rPr lang="en-US" altLang="zh-CN" sz="2000" dirty="0"/>
              <a:t>MOV AL, 20H	; </a:t>
            </a:r>
            <a:r>
              <a:rPr lang="zh-CN" altLang="en-US" sz="2000" dirty="0"/>
              <a:t>用</a:t>
            </a:r>
            <a:r>
              <a:rPr lang="en-US" altLang="zh-CN" sz="2000" dirty="0"/>
              <a:t>OCW2</a:t>
            </a:r>
            <a:r>
              <a:rPr lang="zh-CN" altLang="en-US" sz="2000" dirty="0"/>
              <a:t>写</a:t>
            </a:r>
            <a:r>
              <a:rPr lang="en-US" altLang="zh-CN" sz="2000" dirty="0"/>
              <a:t>EOI </a:t>
            </a:r>
            <a:r>
              <a:rPr lang="zh-CN" altLang="en-US" sz="2000" dirty="0"/>
              <a:t>命令  ， </a:t>
            </a:r>
            <a:r>
              <a:rPr lang="en-US" altLang="zh-CN" sz="2000" dirty="0"/>
              <a:t>00100000B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OUT  A0H, AL  ;</a:t>
            </a:r>
            <a:r>
              <a:rPr lang="zh-CN" altLang="en-US" sz="2000" dirty="0"/>
              <a:t>向从片发</a:t>
            </a:r>
            <a:r>
              <a:rPr lang="en-US" altLang="zh-CN" sz="2000" dirty="0"/>
              <a:t>EOI</a:t>
            </a:r>
            <a:r>
              <a:rPr lang="zh-CN" altLang="en-US" sz="2000" dirty="0"/>
              <a:t>命令</a:t>
            </a:r>
            <a:endParaRPr lang="en-US" altLang="zh-CN" sz="2000" dirty="0"/>
          </a:p>
          <a:p>
            <a:pPr lvl="2">
              <a:buNone/>
            </a:pPr>
            <a:r>
              <a:rPr lang="en-US" altLang="zh-CN" sz="2000" dirty="0"/>
              <a:t>MOV AL, 20H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OUT 20H, AL   ; </a:t>
            </a:r>
            <a:r>
              <a:rPr lang="zh-CN" altLang="en-US" sz="2000" dirty="0"/>
              <a:t>向主片发</a:t>
            </a:r>
            <a:r>
              <a:rPr lang="en-US" altLang="zh-CN" sz="2000" dirty="0"/>
              <a:t>EOI</a:t>
            </a:r>
            <a:r>
              <a:rPr lang="zh-CN" altLang="en-US" sz="2000" dirty="0"/>
              <a:t>命令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/>
              <a:t>IRET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MY_INT ENDP</a:t>
            </a: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4499992" y="1628800"/>
            <a:ext cx="45365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要对用户的每个中断按照此方法编写中断服务程序。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763688" y="52388"/>
            <a:ext cx="7077100" cy="674687"/>
          </a:xfrm>
        </p:spPr>
        <p:txBody>
          <a:bodyPr/>
          <a:lstStyle/>
          <a:p>
            <a:r>
              <a:rPr lang="zh-CN" altLang="en-US" dirty="0"/>
              <a:t>主程序中设置中断向量</a:t>
            </a:r>
            <a:r>
              <a:rPr lang="en-US" altLang="zh-CN" dirty="0"/>
              <a:t>-</a:t>
            </a:r>
            <a:r>
              <a:rPr lang="en-US" altLang="zh-CN" sz="2800" dirty="0"/>
              <a:t>16</a:t>
            </a:r>
            <a:r>
              <a:rPr lang="zh-CN" altLang="en-US" sz="2800" dirty="0"/>
              <a:t>位机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68313" y="52388"/>
            <a:ext cx="6121400" cy="6489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CLI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PUSH 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XOR AX, 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DS, 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BX,  n   ;  </a:t>
            </a:r>
            <a:r>
              <a:rPr lang="zh-CN" altLang="en-US" dirty="0"/>
              <a:t>中断类型号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CL,2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SHL BX, CL   ;</a:t>
            </a:r>
            <a:r>
              <a:rPr lang="zh-CN" altLang="en-US" dirty="0"/>
              <a:t>向量表偏移地址</a:t>
            </a:r>
            <a:r>
              <a:rPr lang="en-US" altLang="zh-CN" dirty="0"/>
              <a:t>=nX4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AX,  OFFSET MY_INT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[BX],  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AX,  SEG MY_INT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MOV [BX+2], 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POP 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;</a:t>
            </a:r>
            <a:r>
              <a:rPr lang="zh-CN" altLang="en-US" dirty="0"/>
              <a:t>按上述方法设置用户的各个中断向量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STI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20713"/>
            <a:ext cx="9163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068388"/>
            <a:ext cx="9172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906588"/>
            <a:ext cx="9145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382838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830513"/>
            <a:ext cx="915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3249613"/>
            <a:ext cx="916146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AutoShape 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8163" y="6448425"/>
            <a:ext cx="781050" cy="32385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7792C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050" y="4545013"/>
            <a:ext cx="9163050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9050" y="5017687"/>
            <a:ext cx="9169400" cy="1209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42975"/>
            <a:ext cx="8326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085975"/>
            <a:ext cx="83264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834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73400"/>
            <a:ext cx="8334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836988"/>
            <a:ext cx="8337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4637088"/>
            <a:ext cx="834231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AutoShape 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8163" y="6448425"/>
            <a:ext cx="781050" cy="323850"/>
          </a:xfrm>
          <a:prstGeom prst="actionButtonBeginning">
            <a:avLst/>
          </a:prstGeom>
          <a:gradFill rotWithShape="0">
            <a:gsLst>
              <a:gs pos="0">
                <a:schemeClr val="bg1"/>
              </a:gs>
              <a:gs pos="100000">
                <a:srgbClr val="7792C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accent2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225" y="485775"/>
            <a:ext cx="8343900" cy="457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900113" y="333375"/>
            <a:ext cx="4824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楷体_GB2312" pitchFamily="1" charset="-122"/>
              </a:rPr>
              <a:t>2.  8259A</a:t>
            </a:r>
            <a:r>
              <a:rPr lang="zh-CN" altLang="en-US" sz="2800" b="1">
                <a:latin typeface="楷体_GB2312" pitchFamily="1" charset="-122"/>
              </a:rPr>
              <a:t>的工作原理</a:t>
            </a:r>
            <a:endParaRPr lang="zh-CN" altLang="en-US" sz="2800" b="1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51520" y="1052736"/>
            <a:ext cx="8532812" cy="55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1" charset="-122"/>
              </a:rPr>
              <a:t>当</a:t>
            </a:r>
            <a:r>
              <a:rPr lang="en-US" altLang="zh-CN" sz="2400" b="1" dirty="0">
                <a:latin typeface="楷体_GB2312" pitchFamily="1" charset="-122"/>
              </a:rPr>
              <a:t>IR0</a:t>
            </a:r>
            <a:r>
              <a:rPr lang="zh-CN" altLang="en-US" sz="2400" b="1" dirty="0">
                <a:latin typeface="楷体_GB2312" pitchFamily="1" charset="-122"/>
              </a:rPr>
              <a:t>～</a:t>
            </a:r>
            <a:r>
              <a:rPr lang="en-US" altLang="zh-CN" sz="2400" b="1" dirty="0">
                <a:latin typeface="楷体_GB2312" pitchFamily="1" charset="-122"/>
              </a:rPr>
              <a:t>IR7</a:t>
            </a:r>
            <a:r>
              <a:rPr lang="zh-CN" altLang="en-US" sz="2400" b="1" dirty="0">
                <a:latin typeface="楷体_GB2312" pitchFamily="1" charset="-122"/>
              </a:rPr>
              <a:t>中的一条或多条请求线变高时，将相应的</a:t>
            </a:r>
            <a:r>
              <a:rPr lang="en-US" altLang="zh-CN" sz="2400" b="1" dirty="0">
                <a:latin typeface="楷体_GB2312" pitchFamily="1" charset="-122"/>
              </a:rPr>
              <a:t>IRR</a:t>
            </a:r>
            <a:r>
              <a:rPr lang="zh-CN" altLang="en-US" sz="2400" b="1" dirty="0">
                <a:latin typeface="楷体_GB2312" pitchFamily="1" charset="-122"/>
              </a:rPr>
              <a:t>位置</a:t>
            </a:r>
            <a:r>
              <a:rPr lang="en-US" altLang="zh-CN" sz="2400" b="1" dirty="0">
                <a:latin typeface="楷体_GB2312" pitchFamily="1" charset="-122"/>
              </a:rPr>
              <a:t>1</a:t>
            </a:r>
            <a:r>
              <a:rPr lang="zh-CN" altLang="en-US" sz="2400" b="1" dirty="0">
                <a:latin typeface="楷体_GB2312" pitchFamily="1" charset="-122"/>
              </a:rPr>
              <a:t>。</a:t>
            </a:r>
            <a:endParaRPr lang="en-US" altLang="zh-CN" sz="2400" b="1" dirty="0">
              <a:latin typeface="楷体_GB2312" pitchFamily="1" charset="-122"/>
            </a:endParaRPr>
          </a:p>
          <a:p>
            <a:pPr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1" charset="-122"/>
              </a:rPr>
              <a:t>根据中断服务寄存器（</a:t>
            </a:r>
            <a:r>
              <a:rPr lang="en-US" altLang="zh-CN" sz="2400" b="1" dirty="0">
                <a:latin typeface="楷体_GB2312" pitchFamily="1" charset="-122"/>
              </a:rPr>
              <a:t>ISR</a:t>
            </a:r>
            <a:r>
              <a:rPr lang="zh-CN" altLang="en-US" sz="2400" b="1" dirty="0">
                <a:latin typeface="楷体_GB2312" pitchFamily="1" charset="-122"/>
              </a:rPr>
              <a:t>）和中断屏蔽寄存器（</a:t>
            </a:r>
            <a:r>
              <a:rPr lang="en-US" altLang="zh-CN" sz="2400" b="1" dirty="0">
                <a:latin typeface="楷体_GB2312" pitchFamily="1" charset="-122"/>
              </a:rPr>
              <a:t>IMR</a:t>
            </a:r>
            <a:r>
              <a:rPr lang="zh-CN" altLang="en-US" sz="2400" b="1" dirty="0">
                <a:latin typeface="楷体_GB2312" pitchFamily="1" charset="-122"/>
              </a:rPr>
              <a:t>）的内容，找出未被屏蔽的最高优先权的中断请求，向</a:t>
            </a:r>
            <a:r>
              <a:rPr lang="en-US" altLang="zh-CN" sz="2400" b="1" dirty="0">
                <a:latin typeface="楷体_GB2312" pitchFamily="1" charset="-122"/>
              </a:rPr>
              <a:t>CPU</a:t>
            </a:r>
            <a:r>
              <a:rPr lang="zh-CN" altLang="en-US" sz="2400" b="1" dirty="0">
                <a:latin typeface="楷体_GB2312" pitchFamily="1" charset="-122"/>
              </a:rPr>
              <a:t>发中断请求信号</a:t>
            </a:r>
            <a:r>
              <a:rPr lang="en-US" altLang="zh-CN" sz="2400" b="1" dirty="0">
                <a:latin typeface="楷体_GB2312" pitchFamily="1" charset="-122"/>
              </a:rPr>
              <a:t>INT</a:t>
            </a:r>
            <a:r>
              <a:rPr lang="zh-CN" altLang="en-US" sz="2400" b="1" dirty="0">
                <a:latin typeface="楷体_GB2312" pitchFamily="1" charset="-122"/>
              </a:rPr>
              <a:t>。</a:t>
            </a:r>
            <a:endParaRPr lang="en-US" altLang="zh-CN" sz="2400" b="1" dirty="0">
              <a:latin typeface="楷体_GB2312" pitchFamily="1" charset="-122"/>
            </a:endParaRPr>
          </a:p>
          <a:p>
            <a:pPr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楷体_GB2312" pitchFamily="1" charset="-122"/>
              </a:rPr>
              <a:t>CPU</a:t>
            </a:r>
            <a:r>
              <a:rPr lang="zh-CN" altLang="en-US" sz="2400" b="1" dirty="0">
                <a:latin typeface="楷体_GB2312" pitchFamily="1" charset="-122"/>
              </a:rPr>
              <a:t>响应中断时，送回应答信号（发两个</a:t>
            </a:r>
            <a:r>
              <a:rPr lang="en-US" altLang="zh-CN" sz="2400" b="1" dirty="0">
                <a:latin typeface="楷体_GB2312" pitchFamily="1" charset="-122"/>
              </a:rPr>
              <a:t>INTA</a:t>
            </a:r>
            <a:r>
              <a:rPr lang="zh-CN" altLang="en-US" sz="2400" b="1" dirty="0">
                <a:latin typeface="楷体_GB2312" pitchFamily="1" charset="-122"/>
              </a:rPr>
              <a:t>脉冲）。</a:t>
            </a:r>
            <a:endParaRPr lang="en-US" altLang="zh-CN" sz="2400" b="1" dirty="0">
              <a:latin typeface="楷体_GB2312" pitchFamily="1" charset="-122"/>
            </a:endParaRPr>
          </a:p>
          <a:p>
            <a:pPr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楷体_GB2312" pitchFamily="1" charset="-122"/>
              </a:rPr>
              <a:t>8259A</a:t>
            </a:r>
            <a:r>
              <a:rPr lang="zh-CN" altLang="en-US" sz="2400" b="1" dirty="0">
                <a:latin typeface="楷体_GB2312" pitchFamily="1" charset="-122"/>
              </a:rPr>
              <a:t>接到</a:t>
            </a:r>
            <a:r>
              <a:rPr lang="en-US" altLang="zh-CN" sz="2400" b="1" dirty="0">
                <a:latin typeface="楷体_GB2312" pitchFamily="1" charset="-122"/>
              </a:rPr>
              <a:t>CPU</a:t>
            </a:r>
            <a:r>
              <a:rPr lang="zh-CN" altLang="en-US" sz="2400" b="1" dirty="0">
                <a:latin typeface="楷体_GB2312" pitchFamily="1" charset="-122"/>
              </a:rPr>
              <a:t>发的第一个</a:t>
            </a:r>
            <a:r>
              <a:rPr lang="en-US" altLang="zh-CN" sz="2400" b="1" dirty="0">
                <a:latin typeface="楷体_GB2312" pitchFamily="1" charset="-122"/>
              </a:rPr>
              <a:t>INTA</a:t>
            </a:r>
            <a:r>
              <a:rPr lang="zh-CN" altLang="en-US" sz="2400" b="1" dirty="0">
                <a:latin typeface="楷体_GB2312" pitchFamily="1" charset="-122"/>
              </a:rPr>
              <a:t>脉冲时，把</a:t>
            </a:r>
            <a:r>
              <a:rPr lang="en-US" altLang="zh-CN" sz="2400" b="1" dirty="0">
                <a:latin typeface="楷体_GB2312" pitchFamily="1" charset="-122"/>
              </a:rPr>
              <a:t>ISR</a:t>
            </a:r>
            <a:r>
              <a:rPr lang="zh-CN" altLang="en-US" sz="2400" b="1" dirty="0">
                <a:latin typeface="楷体_GB2312" pitchFamily="1" charset="-122"/>
              </a:rPr>
              <a:t>中与最高优先级请求信号对应的位置</a:t>
            </a:r>
            <a:r>
              <a:rPr lang="en-US" altLang="zh-CN" sz="2400" b="1" dirty="0">
                <a:latin typeface="楷体_GB2312" pitchFamily="1" charset="-122"/>
              </a:rPr>
              <a:t>1</a:t>
            </a:r>
            <a:r>
              <a:rPr lang="zh-CN" altLang="en-US" sz="2400" b="1" dirty="0">
                <a:latin typeface="楷体_GB2312" pitchFamily="1" charset="-122"/>
              </a:rPr>
              <a:t>，并把</a:t>
            </a:r>
            <a:r>
              <a:rPr lang="en-US" altLang="zh-CN" sz="2400" b="1" dirty="0">
                <a:latin typeface="楷体_GB2312" pitchFamily="1" charset="-122"/>
              </a:rPr>
              <a:t>IRR</a:t>
            </a:r>
            <a:r>
              <a:rPr lang="zh-CN" altLang="en-US" sz="2400" b="1" dirty="0">
                <a:latin typeface="楷体_GB2312" pitchFamily="1" charset="-122"/>
              </a:rPr>
              <a:t>中的相应位复位。</a:t>
            </a:r>
            <a:endParaRPr lang="en-US" altLang="zh-CN" sz="2400" b="1" dirty="0">
              <a:latin typeface="楷体_GB2312" pitchFamily="1" charset="-122"/>
            </a:endParaRPr>
          </a:p>
          <a:p>
            <a:pPr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1" charset="-122"/>
              </a:rPr>
              <a:t>在</a:t>
            </a:r>
            <a:r>
              <a:rPr lang="en-US" altLang="zh-CN" sz="2400" b="1" dirty="0">
                <a:latin typeface="楷体_GB2312" pitchFamily="1" charset="-122"/>
              </a:rPr>
              <a:t>8259A</a:t>
            </a:r>
            <a:r>
              <a:rPr lang="zh-CN" altLang="en-US" sz="2400" b="1" dirty="0">
                <a:latin typeface="楷体_GB2312" pitchFamily="1" charset="-122"/>
              </a:rPr>
              <a:t>接到第二个</a:t>
            </a:r>
            <a:r>
              <a:rPr lang="en-US" altLang="zh-CN" sz="2400" b="1" dirty="0">
                <a:latin typeface="楷体_GB2312" pitchFamily="1" charset="-122"/>
              </a:rPr>
              <a:t>INTA</a:t>
            </a:r>
            <a:r>
              <a:rPr lang="zh-CN" altLang="en-US" sz="2400" b="1" dirty="0">
                <a:latin typeface="楷体_GB2312" pitchFamily="1" charset="-122"/>
              </a:rPr>
              <a:t>脉冲时向</a:t>
            </a:r>
            <a:r>
              <a:rPr lang="en-US" altLang="zh-CN" sz="2400" b="1" dirty="0">
                <a:latin typeface="楷体_GB2312" pitchFamily="1" charset="-122"/>
              </a:rPr>
              <a:t>CPU</a:t>
            </a:r>
            <a:r>
              <a:rPr lang="zh-CN" altLang="en-US" sz="2400" b="1" dirty="0">
                <a:latin typeface="楷体_GB2312" pitchFamily="1" charset="-122"/>
              </a:rPr>
              <a:t>发送中断类型码，并且：</a:t>
            </a:r>
            <a:endParaRPr lang="en-US" altLang="zh-CN" sz="2400" b="1" dirty="0">
              <a:latin typeface="楷体_GB2312" pitchFamily="1" charset="-122"/>
            </a:endParaRPr>
          </a:p>
          <a:p>
            <a:pPr marL="800100" lvl="1" indent="-342900"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_GB2312" pitchFamily="1" charset="-122"/>
              </a:rPr>
              <a:t>若是</a:t>
            </a:r>
            <a:r>
              <a:rPr lang="en-US" altLang="zh-CN" sz="2400" b="1" dirty="0">
                <a:latin typeface="楷体_GB2312" pitchFamily="1" charset="-122"/>
              </a:rPr>
              <a:t>AEOI</a:t>
            </a:r>
            <a:r>
              <a:rPr lang="zh-CN" altLang="en-US" sz="2400" b="1" dirty="0">
                <a:latin typeface="楷体_GB2312" pitchFamily="1" charset="-122"/>
              </a:rPr>
              <a:t>（自动结束中断）方式，在这个脉冲结束时复位</a:t>
            </a:r>
            <a:r>
              <a:rPr lang="en-US" altLang="zh-CN" sz="2400" b="1" dirty="0">
                <a:latin typeface="楷体_GB2312" pitchFamily="1" charset="-122"/>
              </a:rPr>
              <a:t>ISR</a:t>
            </a:r>
            <a:r>
              <a:rPr lang="zh-CN" altLang="en-US" sz="2400" b="1" dirty="0">
                <a:latin typeface="楷体_GB2312" pitchFamily="1" charset="-122"/>
              </a:rPr>
              <a:t>的相应位。</a:t>
            </a:r>
            <a:endParaRPr lang="en-US" altLang="zh-CN" sz="2400" b="1" dirty="0">
              <a:latin typeface="楷体_GB2312" pitchFamily="1" charset="-122"/>
            </a:endParaRPr>
          </a:p>
          <a:p>
            <a:pPr marL="800100" lvl="1" indent="-342900" eaLnBrk="1" hangingPunct="1">
              <a:lnSpc>
                <a:spcPts val="3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_GB2312" pitchFamily="1" charset="-122"/>
              </a:rPr>
              <a:t>若是其他中断结束方式，要在中断服务程序结束时通过发</a:t>
            </a:r>
            <a:r>
              <a:rPr lang="en-US" altLang="zh-CN" sz="2400" b="1" dirty="0">
                <a:latin typeface="楷体_GB2312" pitchFamily="1" charset="-122"/>
              </a:rPr>
              <a:t>EOI</a:t>
            </a:r>
            <a:r>
              <a:rPr lang="zh-CN" altLang="en-US" sz="2400" b="1" dirty="0">
                <a:latin typeface="楷体_GB2312" pitchFamily="1" charset="-122"/>
              </a:rPr>
              <a:t>命令来复位</a:t>
            </a:r>
            <a:r>
              <a:rPr lang="en-US" altLang="zh-CN" sz="2400" b="1" dirty="0">
                <a:latin typeface="楷体_GB2312" pitchFamily="1" charset="-122"/>
              </a:rPr>
              <a:t>ISR</a:t>
            </a:r>
            <a:r>
              <a:rPr lang="zh-CN" altLang="en-US" sz="2400" b="1" dirty="0">
                <a:latin typeface="楷体_GB2312" pitchFamily="1" charset="-122"/>
              </a:rPr>
              <a:t>相应位。</a:t>
            </a:r>
            <a:endParaRPr lang="zh-CN" altLang="en-US" sz="24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084168" y="3140968"/>
            <a:ext cx="576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67944" y="3645024"/>
            <a:ext cx="576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75856" y="4437112"/>
            <a:ext cx="576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85750" y="765175"/>
            <a:ext cx="8697913" cy="1214438"/>
          </a:xfrm>
        </p:spPr>
        <p:txBody>
          <a:bodyPr/>
          <a:lstStyle/>
          <a:p>
            <a:pPr eaLnBrk="1" hangingPunct="1"/>
            <a:r>
              <a:rPr lang="en-US" altLang="zh-CN"/>
              <a:t>3.  8259A</a:t>
            </a:r>
            <a:r>
              <a:rPr lang="zh-CN" altLang="en-US"/>
              <a:t>的外部特性 </a:t>
            </a:r>
            <a:endParaRPr lang="en-US" altLang="zh-CN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8259A</a:t>
            </a:r>
            <a:r>
              <a:rPr lang="zh-CN" altLang="en-US"/>
              <a:t>与</a:t>
            </a:r>
            <a:r>
              <a:rPr lang="en-US" altLang="zh-CN"/>
              <a:t>CPU</a:t>
            </a:r>
            <a:r>
              <a:rPr lang="zh-CN" altLang="en-US"/>
              <a:t>的接口引脚</a:t>
            </a: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0" y="25019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0" y="2478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0" y="2487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2294" name="Rectangle 14"/>
          <p:cNvSpPr>
            <a:spLocks noChangeArrowheads="1"/>
          </p:cNvSpPr>
          <p:nvPr/>
        </p:nvSpPr>
        <p:spPr bwMode="auto">
          <a:xfrm>
            <a:off x="0" y="2482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0" y="2482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pic>
        <p:nvPicPr>
          <p:cNvPr id="12296" name="图片 16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828800"/>
            <a:ext cx="414813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458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58875"/>
            <a:ext cx="74580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63775"/>
            <a:ext cx="7458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2738"/>
            <a:ext cx="74485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16338"/>
            <a:ext cx="7458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278313"/>
            <a:ext cx="7458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微机母版2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微机母版2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母版2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母版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微机母版2</Template>
  <TotalTime>3031</TotalTime>
  <Pages>0</Pages>
  <Words>3108</Words>
  <Characters>0</Characters>
  <Application>Microsoft Office PowerPoint</Application>
  <DocSecurity>0</DocSecurity>
  <PresentationFormat>全屏显示(4:3)</PresentationFormat>
  <Lines>0</Lines>
  <Paragraphs>326</Paragraphs>
  <Slides>44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等线</vt:lpstr>
      <vt:lpstr>等线 Light</vt:lpstr>
      <vt:lpstr>黑体</vt:lpstr>
      <vt:lpstr>华文宋体</vt:lpstr>
      <vt:lpstr>华文中宋</vt:lpstr>
      <vt:lpstr>楷体_GB2312</vt:lpstr>
      <vt:lpstr>隶书</vt:lpstr>
      <vt:lpstr>宋体</vt:lpstr>
      <vt:lpstr>Arial</vt:lpstr>
      <vt:lpstr>Comic Sans MS</vt:lpstr>
      <vt:lpstr>Times New Roman</vt:lpstr>
      <vt:lpstr>Wingdings</vt:lpstr>
      <vt:lpstr>微机母版2</vt:lpstr>
      <vt:lpstr>自定义设计方案</vt:lpstr>
      <vt:lpstr>PowerPoint 演示文稿</vt:lpstr>
      <vt:lpstr>一.   8259A的功能与结构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8259A的初始化流程 </vt:lpstr>
      <vt:lpstr>8259A的初始化编程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两个8259A的级联图 </vt:lpstr>
      <vt:lpstr>对两片8259A的初始化 </vt:lpstr>
      <vt:lpstr>对两片8259A的初始化 </vt:lpstr>
      <vt:lpstr>对两片8259A的初始化 </vt:lpstr>
      <vt:lpstr>中断服务程序设计</vt:lpstr>
      <vt:lpstr>主程序中设置中断向量-16位机 </vt:lpstr>
    </vt:vector>
  </TitlesOfParts>
  <Manager/>
  <Company>UESTC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输入输出与中断-2</dc:title>
  <dc:subject/>
  <dc:creator>Edward</dc:creator>
  <cp:keywords/>
  <dc:description/>
  <cp:lastModifiedBy>Liao jianming</cp:lastModifiedBy>
  <cp:revision>380</cp:revision>
  <dcterms:created xsi:type="dcterms:W3CDTF">2003-05-22T01:56:05Z</dcterms:created>
  <dcterms:modified xsi:type="dcterms:W3CDTF">2022-11-07T15:43:08Z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