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38"/>
  </p:notesMasterIdLst>
  <p:sldIdLst>
    <p:sldId id="417" r:id="rId2"/>
    <p:sldId id="418" r:id="rId3"/>
    <p:sldId id="421" r:id="rId4"/>
    <p:sldId id="441" r:id="rId5"/>
    <p:sldId id="423" r:id="rId6"/>
    <p:sldId id="541" r:id="rId7"/>
    <p:sldId id="542" r:id="rId8"/>
    <p:sldId id="670" r:id="rId9"/>
    <p:sldId id="445" r:id="rId10"/>
    <p:sldId id="658" r:id="rId11"/>
    <p:sldId id="659" r:id="rId12"/>
    <p:sldId id="660" r:id="rId13"/>
    <p:sldId id="661" r:id="rId14"/>
    <p:sldId id="662" r:id="rId15"/>
    <p:sldId id="663" r:id="rId16"/>
    <p:sldId id="669" r:id="rId17"/>
    <p:sldId id="446" r:id="rId18"/>
    <p:sldId id="447" r:id="rId19"/>
    <p:sldId id="448" r:id="rId20"/>
    <p:sldId id="671" r:id="rId21"/>
    <p:sldId id="667" r:id="rId22"/>
    <p:sldId id="668" r:id="rId23"/>
    <p:sldId id="665" r:id="rId24"/>
    <p:sldId id="666" r:id="rId25"/>
    <p:sldId id="634" r:id="rId26"/>
    <p:sldId id="636" r:id="rId27"/>
    <p:sldId id="637" r:id="rId28"/>
    <p:sldId id="639" r:id="rId29"/>
    <p:sldId id="641" r:id="rId30"/>
    <p:sldId id="642" r:id="rId31"/>
    <p:sldId id="643" r:id="rId32"/>
    <p:sldId id="644" r:id="rId33"/>
    <p:sldId id="652" r:id="rId34"/>
    <p:sldId id="653" r:id="rId35"/>
    <p:sldId id="654" r:id="rId36"/>
    <p:sldId id="655" r:id="rId37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CC00"/>
    <a:srgbClr val="FF66FF"/>
    <a:srgbClr val="00FF00"/>
    <a:srgbClr val="B4B9BE"/>
    <a:srgbClr val="235CCD"/>
    <a:srgbClr val="4861A8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60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5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3" cy="45003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eaLnBrk="1" hangingPunct="1">
              <a:buClr>
                <a:srgbClr val="B4B9BE"/>
              </a:buClr>
              <a:buFont typeface="Wingdings" panose="05000000000000000000" pitchFamily="2" charset="2"/>
              <a:buNone/>
              <a:defRPr sz="1200" noProof="1"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algn="r" eaLnBrk="1" hangingPunct="1">
              <a:buClr>
                <a:srgbClr val="B4B9BE"/>
              </a:buClr>
              <a:buFont typeface="Wingdings" panose="05000000000000000000" pitchFamily="2" charset="2"/>
              <a:buNone/>
              <a:defRPr sz="1200" noProof="1"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2" name="Rectangle 4"/>
          <p:cNvSpPr>
            <a:spLocks noGrp="1" noRot="1" noChangeAspect="1" noChangeArrowheads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eaLnBrk="1" hangingPunct="1">
              <a:buClr>
                <a:srgbClr val="B4B9BE"/>
              </a:buClr>
              <a:buFont typeface="Wingdings" panose="05000000000000000000" pitchFamily="2" charset="2"/>
              <a:buNone/>
              <a:defRPr sz="1200" noProof="1"/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anchor="b"/>
          <a:lstStyle>
            <a:lvl1pPr algn="r" eaLnBrk="1" hangingPunct="1">
              <a:buClr>
                <a:srgbClr val="B4B9BE"/>
              </a:buClr>
              <a:buFont typeface="Wingdings" panose="05000000000000000000" pitchFamily="2" charset="2"/>
              <a:buNone/>
              <a:defRPr sz="1200" noProof="1">
                <a:latin typeface="Times New Roman" pitchFamily="2" charset="0"/>
                <a:ea typeface="宋体" charset="-122"/>
                <a:cs typeface="+mn-ea"/>
              </a:defRPr>
            </a:lvl1pPr>
          </a:lstStyle>
          <a:p>
            <a:pPr>
              <a:defRPr/>
            </a:pPr>
            <a:fld id="{432E03E9-30F0-4361-BB95-719C3823FDA9}" type="slidenum">
              <a:rPr lang="en-US" altLang="x-none"/>
              <a:pPr>
                <a:defRPr/>
              </a:pPr>
              <a:t>‹#›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6696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6pPr>
    <a:lvl7pPr marL="2743200" lvl="6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7pPr>
    <a:lvl8pPr marL="3200400" lvl="7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8pPr>
    <a:lvl9pPr marL="3657600" lvl="8" indent="0" algn="l" defTabSz="914400" eaLnBrk="0" fontAlgn="base" latinLnBrk="0" hangingPunct="0">
      <a:spcBef>
        <a:spcPct val="30000"/>
      </a:spcBef>
      <a:spcAft>
        <a:spcPct val="0"/>
      </a:spcAft>
      <a:buNone/>
      <a:defRPr sz="1200" u="none" kern="1200" baseline="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4099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C7DC07D-DD3E-47CD-895A-C085F2E2F783}" type="slidenum">
              <a:rPr lang="en-US" altLang="x-none" smtClean="0"/>
              <a:pPr>
                <a:defRPr/>
              </a:pPr>
              <a:t>1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7139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0C62B34-12CF-4C44-88B6-AE6078017F92}" type="slidenum">
              <a:rPr lang="en-US" altLang="x-none" smtClean="0"/>
              <a:pPr>
                <a:defRPr/>
              </a:pPr>
              <a:t>12</a:t>
            </a:fld>
            <a:endParaRPr lang="en-US" altLang="x-none"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85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79337659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22715929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65119" y="368300"/>
            <a:ext cx="2093119" cy="61214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85763" y="368300"/>
            <a:ext cx="6158016" cy="61214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73223679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灯片编号占位符 4"/>
          <p:cNvSpPr txBox="1">
            <a:spLocks noGrp="1" noChangeArrowheads="1"/>
          </p:cNvSpPr>
          <p:nvPr userDrawn="1"/>
        </p:nvSpPr>
        <p:spPr bwMode="auto">
          <a:xfrm>
            <a:off x="6822150" y="6436535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954AA7CE-ACB7-413C-88AC-C1A2069F4DB1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‹#›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9501878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 algn="l"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50813276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85763" y="1314450"/>
            <a:ext cx="4102513" cy="51752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5725" y="1314450"/>
            <a:ext cx="4102513" cy="517525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093561103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970222"/>
          </a:xfrm>
        </p:spPr>
        <p:txBody>
          <a:bodyPr/>
          <a:lstStyle>
            <a:lvl1pPr algn="ctr"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44793" y="1567346"/>
            <a:ext cx="3526380" cy="710095"/>
          </a:xfrm>
        </p:spPr>
        <p:txBody>
          <a:bodyPr anchor="ctr">
            <a:normAutofit/>
          </a:bodyPr>
          <a:lstStyle>
            <a:lvl1pPr marL="0" indent="0">
              <a:buNone/>
              <a:defRPr sz="21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44793" y="2338388"/>
            <a:ext cx="3526380" cy="378596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717212" y="1567346"/>
            <a:ext cx="3526381" cy="710095"/>
          </a:xfrm>
        </p:spPr>
        <p:txBody>
          <a:bodyPr rtlCol="0" anchor="ctr">
            <a:normAutofit/>
          </a:bodyPr>
          <a:lstStyle>
            <a:lvl1pPr marL="171450" indent="-171450">
              <a:buNone/>
              <a:defRPr lang="zh-CN" altLang="en-US" b="0" smtClean="0"/>
            </a:lvl1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717212" y="2357460"/>
            <a:ext cx="3526381" cy="376689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5676843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320224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352778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96200101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95638" cy="1600200"/>
          </a:xfrm>
        </p:spPr>
        <p:txBody>
          <a:bodyPr anchor="t">
            <a:normAutofit/>
          </a:bodyPr>
          <a:lstStyle>
            <a:lvl1pPr>
              <a:defRPr sz="30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4038600" y="457201"/>
            <a:ext cx="4477941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95638" cy="3811588"/>
          </a:xfrm>
        </p:spPr>
        <p:txBody>
          <a:bodyPr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59208572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组合 1025"/>
          <p:cNvGrpSpPr>
            <a:grpSpLocks/>
          </p:cNvGrpSpPr>
          <p:nvPr/>
        </p:nvGrpSpPr>
        <p:grpSpPr bwMode="auto">
          <a:xfrm>
            <a:off x="0" y="0"/>
            <a:ext cx="9140825" cy="6850063"/>
            <a:chOff x="0" y="0"/>
            <a:chExt cx="5758" cy="4315"/>
          </a:xfrm>
        </p:grpSpPr>
        <p:grpSp>
          <p:nvGrpSpPr>
            <p:cNvPr id="1029" name="组合 1026"/>
            <p:cNvGrpSpPr>
              <a:grpSpLocks/>
            </p:cNvGrpSpPr>
            <p:nvPr userDrawn="1"/>
          </p:nvGrpSpPr>
          <p:grpSpPr bwMode="auto">
            <a:xfrm>
              <a:off x="1728" y="2230"/>
              <a:ext cx="4027" cy="2085"/>
              <a:chOff x="0" y="0"/>
              <a:chExt cx="4027" cy="2085"/>
            </a:xfrm>
          </p:grpSpPr>
          <p:sp>
            <p:nvSpPr>
              <p:cNvPr id="1032" name="Freeform 4"/>
              <p:cNvSpPr>
                <a:spLocks noChangeArrowheads="1"/>
              </p:cNvSpPr>
              <p:nvPr/>
            </p:nvSpPr>
            <p:spPr bwMode="auto">
              <a:xfrm>
                <a:off x="0" y="414"/>
                <a:ext cx="2882" cy="1671"/>
              </a:xfrm>
              <a:custGeom>
                <a:avLst/>
                <a:gdLst>
                  <a:gd name="T0" fmla="*/ 2740 w 2882"/>
                  <a:gd name="T1" fmla="*/ 528 h 1671"/>
                  <a:gd name="T2" fmla="*/ 2632 w 2882"/>
                  <a:gd name="T3" fmla="*/ 484 h 1671"/>
                  <a:gd name="T4" fmla="*/ 2480 w 2882"/>
                  <a:gd name="T5" fmla="*/ 424 h 1671"/>
                  <a:gd name="T6" fmla="*/ 2203 w 2882"/>
                  <a:gd name="T7" fmla="*/ 343 h 1671"/>
                  <a:gd name="T8" fmla="*/ 1970 w 2882"/>
                  <a:gd name="T9" fmla="*/ 277 h 1671"/>
                  <a:gd name="T10" fmla="*/ 1807 w 2882"/>
                  <a:gd name="T11" fmla="*/ 212 h 1671"/>
                  <a:gd name="T12" fmla="*/ 1693 w 2882"/>
                  <a:gd name="T13" fmla="*/ 152 h 1671"/>
                  <a:gd name="T14" fmla="*/ 1628 w 2882"/>
                  <a:gd name="T15" fmla="*/ 103 h 1671"/>
                  <a:gd name="T16" fmla="*/ 1590 w 2882"/>
                  <a:gd name="T17" fmla="*/ 60 h 1671"/>
                  <a:gd name="T18" fmla="*/ 1579 w 2882"/>
                  <a:gd name="T19" fmla="*/ 27 h 1671"/>
                  <a:gd name="T20" fmla="*/ 1585 w 2882"/>
                  <a:gd name="T21" fmla="*/ 0 h 1671"/>
                  <a:gd name="T22" fmla="*/ 1557 w 2882"/>
                  <a:gd name="T23" fmla="*/ 49 h 1671"/>
                  <a:gd name="T24" fmla="*/ 1568 w 2882"/>
                  <a:gd name="T25" fmla="*/ 98 h 1671"/>
                  <a:gd name="T26" fmla="*/ 1617 w 2882"/>
                  <a:gd name="T27" fmla="*/ 141 h 1671"/>
                  <a:gd name="T28" fmla="*/ 1688 w 2882"/>
                  <a:gd name="T29" fmla="*/ 185 h 1671"/>
                  <a:gd name="T30" fmla="*/ 1791 w 2882"/>
                  <a:gd name="T31" fmla="*/ 228 h 1671"/>
                  <a:gd name="T32" fmla="*/ 2040 w 2882"/>
                  <a:gd name="T33" fmla="*/ 310 h 1671"/>
                  <a:gd name="T34" fmla="*/ 2285 w 2882"/>
                  <a:gd name="T35" fmla="*/ 381 h 1671"/>
                  <a:gd name="T36" fmla="*/ 2464 w 2882"/>
                  <a:gd name="T37" fmla="*/ 435 h 1671"/>
                  <a:gd name="T38" fmla="*/ 2605 w 2882"/>
                  <a:gd name="T39" fmla="*/ 484 h 1671"/>
                  <a:gd name="T40" fmla="*/ 2708 w 2882"/>
                  <a:gd name="T41" fmla="*/ 528 h 1671"/>
                  <a:gd name="T42" fmla="*/ 2768 w 2882"/>
                  <a:gd name="T43" fmla="*/ 560 h 1671"/>
                  <a:gd name="T44" fmla="*/ 2795 w 2882"/>
                  <a:gd name="T45" fmla="*/ 593 h 1671"/>
                  <a:gd name="T46" fmla="*/ 2795 w 2882"/>
                  <a:gd name="T47" fmla="*/ 642 h 1671"/>
                  <a:gd name="T48" fmla="*/ 2762 w 2882"/>
                  <a:gd name="T49" fmla="*/ 691 h 1671"/>
                  <a:gd name="T50" fmla="*/ 2692 w 2882"/>
                  <a:gd name="T51" fmla="*/ 735 h 1671"/>
                  <a:gd name="T52" fmla="*/ 2589 w 2882"/>
                  <a:gd name="T53" fmla="*/ 778 h 1671"/>
                  <a:gd name="T54" fmla="*/ 2458 w 2882"/>
                  <a:gd name="T55" fmla="*/ 822 h 1671"/>
                  <a:gd name="T56" fmla="*/ 2301 w 2882"/>
                  <a:gd name="T57" fmla="*/ 865 h 1671"/>
                  <a:gd name="T58" fmla="*/ 2030 w 2882"/>
                  <a:gd name="T59" fmla="*/ 930 h 1671"/>
                  <a:gd name="T60" fmla="*/ 1606 w 2882"/>
                  <a:gd name="T61" fmla="*/ 1034 h 1671"/>
                  <a:gd name="T62" fmla="*/ 1145 w 2882"/>
                  <a:gd name="T63" fmla="*/ 1164 h 1671"/>
                  <a:gd name="T64" fmla="*/ 673 w 2882"/>
                  <a:gd name="T65" fmla="*/ 1328 h 1671"/>
                  <a:gd name="T66" fmla="*/ 217 w 2882"/>
                  <a:gd name="T67" fmla="*/ 1545 h 1671"/>
                  <a:gd name="T68" fmla="*/ 353 w 2882"/>
                  <a:gd name="T69" fmla="*/ 1671 h 1671"/>
                  <a:gd name="T70" fmla="*/ 754 w 2882"/>
                  <a:gd name="T71" fmla="*/ 1469 h 1671"/>
                  <a:gd name="T72" fmla="*/ 1145 w 2882"/>
                  <a:gd name="T73" fmla="*/ 1311 h 1671"/>
                  <a:gd name="T74" fmla="*/ 1519 w 2882"/>
                  <a:gd name="T75" fmla="*/ 1186 h 1671"/>
                  <a:gd name="T76" fmla="*/ 1861 w 2882"/>
                  <a:gd name="T77" fmla="*/ 1083 h 1671"/>
                  <a:gd name="T78" fmla="*/ 2165 w 2882"/>
                  <a:gd name="T79" fmla="*/ 1007 h 1671"/>
                  <a:gd name="T80" fmla="*/ 2426 w 2882"/>
                  <a:gd name="T81" fmla="*/ 947 h 1671"/>
                  <a:gd name="T82" fmla="*/ 2626 w 2882"/>
                  <a:gd name="T83" fmla="*/ 892 h 1671"/>
                  <a:gd name="T84" fmla="*/ 2762 w 2882"/>
                  <a:gd name="T85" fmla="*/ 838 h 1671"/>
                  <a:gd name="T86" fmla="*/ 2827 w 2882"/>
                  <a:gd name="T87" fmla="*/ 794 h 1671"/>
                  <a:gd name="T88" fmla="*/ 2865 w 2882"/>
                  <a:gd name="T89" fmla="*/ 745 h 1671"/>
                  <a:gd name="T90" fmla="*/ 2882 w 2882"/>
                  <a:gd name="T91" fmla="*/ 702 h 1671"/>
                  <a:gd name="T92" fmla="*/ 2854 w 2882"/>
                  <a:gd name="T93" fmla="*/ 620 h 1671"/>
                  <a:gd name="T94" fmla="*/ 2800 w 2882"/>
                  <a:gd name="T95" fmla="*/ 560 h 1671"/>
                  <a:gd name="T96" fmla="*/ 2773 w 2882"/>
                  <a:gd name="T97" fmla="*/ 544 h 1671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</a:gdLst>
                <a:ahLst/>
                <a:cxnLst>
                  <a:cxn ang="T98">
                    <a:pos x="T0" y="T1"/>
                  </a:cxn>
                  <a:cxn ang="T99">
                    <a:pos x="T2" y="T3"/>
                  </a:cxn>
                  <a:cxn ang="T100">
                    <a:pos x="T4" y="T5"/>
                  </a:cxn>
                  <a:cxn ang="T101">
                    <a:pos x="T6" y="T7"/>
                  </a:cxn>
                  <a:cxn ang="T102">
                    <a:pos x="T8" y="T9"/>
                  </a:cxn>
                  <a:cxn ang="T103">
                    <a:pos x="T10" y="T11"/>
                  </a:cxn>
                  <a:cxn ang="T104">
                    <a:pos x="T12" y="T13"/>
                  </a:cxn>
                  <a:cxn ang="T105">
                    <a:pos x="T14" y="T15"/>
                  </a:cxn>
                  <a:cxn ang="T106">
                    <a:pos x="T16" y="T17"/>
                  </a:cxn>
                  <a:cxn ang="T107">
                    <a:pos x="T18" y="T19"/>
                  </a:cxn>
                  <a:cxn ang="T108">
                    <a:pos x="T20" y="T21"/>
                  </a:cxn>
                  <a:cxn ang="T109">
                    <a:pos x="T22" y="T23"/>
                  </a:cxn>
                  <a:cxn ang="T110">
                    <a:pos x="T24" y="T25"/>
                  </a:cxn>
                  <a:cxn ang="T111">
                    <a:pos x="T26" y="T27"/>
                  </a:cxn>
                  <a:cxn ang="T112">
                    <a:pos x="T28" y="T29"/>
                  </a:cxn>
                  <a:cxn ang="T113">
                    <a:pos x="T30" y="T31"/>
                  </a:cxn>
                  <a:cxn ang="T114">
                    <a:pos x="T32" y="T33"/>
                  </a:cxn>
                  <a:cxn ang="T115">
                    <a:pos x="T34" y="T35"/>
                  </a:cxn>
                  <a:cxn ang="T116">
                    <a:pos x="T36" y="T37"/>
                  </a:cxn>
                  <a:cxn ang="T117">
                    <a:pos x="T38" y="T39"/>
                  </a:cxn>
                  <a:cxn ang="T118">
                    <a:pos x="T40" y="T41"/>
                  </a:cxn>
                  <a:cxn ang="T119">
                    <a:pos x="T42" y="T43"/>
                  </a:cxn>
                  <a:cxn ang="T120">
                    <a:pos x="T44" y="T45"/>
                  </a:cxn>
                  <a:cxn ang="T121">
                    <a:pos x="T46" y="T47"/>
                  </a:cxn>
                  <a:cxn ang="T122">
                    <a:pos x="T48" y="T49"/>
                  </a:cxn>
                  <a:cxn ang="T123">
                    <a:pos x="T50" y="T51"/>
                  </a:cxn>
                  <a:cxn ang="T124">
                    <a:pos x="T52" y="T53"/>
                  </a:cxn>
                  <a:cxn ang="T125">
                    <a:pos x="T54" y="T55"/>
                  </a:cxn>
                  <a:cxn ang="T126">
                    <a:pos x="T56" y="T57"/>
                  </a:cxn>
                  <a:cxn ang="T127">
                    <a:pos x="T58" y="T59"/>
                  </a:cxn>
                  <a:cxn ang="T128">
                    <a:pos x="T60" y="T61"/>
                  </a:cxn>
                  <a:cxn ang="T129">
                    <a:pos x="T62" y="T63"/>
                  </a:cxn>
                  <a:cxn ang="T130">
                    <a:pos x="T64" y="T65"/>
                  </a:cxn>
                  <a:cxn ang="T131">
                    <a:pos x="T66" y="T67"/>
                  </a:cxn>
                  <a:cxn ang="T132">
                    <a:pos x="T68" y="T69"/>
                  </a:cxn>
                  <a:cxn ang="T133">
                    <a:pos x="T70" y="T71"/>
                  </a:cxn>
                  <a:cxn ang="T134">
                    <a:pos x="T72" y="T73"/>
                  </a:cxn>
                  <a:cxn ang="T135">
                    <a:pos x="T74" y="T75"/>
                  </a:cxn>
                  <a:cxn ang="T136">
                    <a:pos x="T76" y="T77"/>
                  </a:cxn>
                  <a:cxn ang="T137">
                    <a:pos x="T78" y="T79"/>
                  </a:cxn>
                  <a:cxn ang="T138">
                    <a:pos x="T80" y="T81"/>
                  </a:cxn>
                  <a:cxn ang="T139">
                    <a:pos x="T82" y="T83"/>
                  </a:cxn>
                  <a:cxn ang="T140">
                    <a:pos x="T84" y="T85"/>
                  </a:cxn>
                  <a:cxn ang="T141">
                    <a:pos x="T86" y="T87"/>
                  </a:cxn>
                  <a:cxn ang="T142">
                    <a:pos x="T88" y="T89"/>
                  </a:cxn>
                  <a:cxn ang="T143">
                    <a:pos x="T90" y="T91"/>
                  </a:cxn>
                  <a:cxn ang="T144">
                    <a:pos x="T92" y="T93"/>
                  </a:cxn>
                  <a:cxn ang="T145">
                    <a:pos x="T94" y="T95"/>
                  </a:cxn>
                  <a:cxn ang="T146">
                    <a:pos x="T96" y="T97"/>
                  </a:cxn>
                </a:cxnLst>
                <a:rect l="0" t="0" r="r" b="b"/>
                <a:pathLst>
                  <a:path w="2882" h="1671">
                    <a:moveTo>
                      <a:pt x="2773" y="544"/>
                    </a:moveTo>
                    <a:lnTo>
                      <a:pt x="2740" y="528"/>
                    </a:lnTo>
                    <a:lnTo>
                      <a:pt x="2692" y="506"/>
                    </a:lnTo>
                    <a:lnTo>
                      <a:pt x="2632" y="484"/>
                    </a:lnTo>
                    <a:lnTo>
                      <a:pt x="2561" y="457"/>
                    </a:lnTo>
                    <a:lnTo>
                      <a:pt x="2480" y="424"/>
                    </a:lnTo>
                    <a:lnTo>
                      <a:pt x="2388" y="397"/>
                    </a:lnTo>
                    <a:lnTo>
                      <a:pt x="2203" y="343"/>
                    </a:lnTo>
                    <a:lnTo>
                      <a:pt x="2078" y="310"/>
                    </a:lnTo>
                    <a:lnTo>
                      <a:pt x="1970" y="277"/>
                    </a:lnTo>
                    <a:lnTo>
                      <a:pt x="1878" y="245"/>
                    </a:lnTo>
                    <a:lnTo>
                      <a:pt x="1807" y="212"/>
                    </a:lnTo>
                    <a:lnTo>
                      <a:pt x="1742" y="179"/>
                    </a:lnTo>
                    <a:lnTo>
                      <a:pt x="1693" y="152"/>
                    </a:lnTo>
                    <a:lnTo>
                      <a:pt x="1655" y="125"/>
                    </a:lnTo>
                    <a:lnTo>
                      <a:pt x="1628" y="103"/>
                    </a:lnTo>
                    <a:lnTo>
                      <a:pt x="1606" y="81"/>
                    </a:lnTo>
                    <a:lnTo>
                      <a:pt x="1590" y="60"/>
                    </a:lnTo>
                    <a:lnTo>
                      <a:pt x="1585" y="43"/>
                    </a:lnTo>
                    <a:lnTo>
                      <a:pt x="1579" y="27"/>
                    </a:lnTo>
                    <a:lnTo>
                      <a:pt x="1585" y="5"/>
                    </a:lnTo>
                    <a:lnTo>
                      <a:pt x="1585" y="0"/>
                    </a:lnTo>
                    <a:lnTo>
                      <a:pt x="1568" y="27"/>
                    </a:lnTo>
                    <a:lnTo>
                      <a:pt x="1557" y="49"/>
                    </a:lnTo>
                    <a:lnTo>
                      <a:pt x="1557" y="76"/>
                    </a:lnTo>
                    <a:lnTo>
                      <a:pt x="1568" y="98"/>
                    </a:lnTo>
                    <a:lnTo>
                      <a:pt x="1590" y="120"/>
                    </a:lnTo>
                    <a:lnTo>
                      <a:pt x="1617" y="141"/>
                    </a:lnTo>
                    <a:lnTo>
                      <a:pt x="1650" y="163"/>
                    </a:lnTo>
                    <a:lnTo>
                      <a:pt x="1688" y="185"/>
                    </a:lnTo>
                    <a:lnTo>
                      <a:pt x="1737" y="207"/>
                    </a:lnTo>
                    <a:lnTo>
                      <a:pt x="1791" y="228"/>
                    </a:lnTo>
                    <a:lnTo>
                      <a:pt x="1905" y="267"/>
                    </a:lnTo>
                    <a:lnTo>
                      <a:pt x="2040" y="310"/>
                    </a:lnTo>
                    <a:lnTo>
                      <a:pt x="2182" y="348"/>
                    </a:lnTo>
                    <a:lnTo>
                      <a:pt x="2285" y="381"/>
                    </a:lnTo>
                    <a:lnTo>
                      <a:pt x="2382" y="408"/>
                    </a:lnTo>
                    <a:lnTo>
                      <a:pt x="2464" y="435"/>
                    </a:lnTo>
                    <a:lnTo>
                      <a:pt x="2540" y="462"/>
                    </a:lnTo>
                    <a:lnTo>
                      <a:pt x="2605" y="484"/>
                    </a:lnTo>
                    <a:lnTo>
                      <a:pt x="2659" y="506"/>
                    </a:lnTo>
                    <a:lnTo>
                      <a:pt x="2708" y="528"/>
                    </a:lnTo>
                    <a:lnTo>
                      <a:pt x="2740" y="544"/>
                    </a:lnTo>
                    <a:lnTo>
                      <a:pt x="2768" y="560"/>
                    </a:lnTo>
                    <a:lnTo>
                      <a:pt x="2784" y="577"/>
                    </a:lnTo>
                    <a:lnTo>
                      <a:pt x="2795" y="593"/>
                    </a:lnTo>
                    <a:lnTo>
                      <a:pt x="2800" y="615"/>
                    </a:lnTo>
                    <a:lnTo>
                      <a:pt x="2795" y="642"/>
                    </a:lnTo>
                    <a:lnTo>
                      <a:pt x="2784" y="664"/>
                    </a:lnTo>
                    <a:lnTo>
                      <a:pt x="2762" y="691"/>
                    </a:lnTo>
                    <a:lnTo>
                      <a:pt x="2730" y="713"/>
                    </a:lnTo>
                    <a:lnTo>
                      <a:pt x="2692" y="735"/>
                    </a:lnTo>
                    <a:lnTo>
                      <a:pt x="2643" y="756"/>
                    </a:lnTo>
                    <a:lnTo>
                      <a:pt x="2589" y="778"/>
                    </a:lnTo>
                    <a:lnTo>
                      <a:pt x="2529" y="800"/>
                    </a:lnTo>
                    <a:lnTo>
                      <a:pt x="2458" y="822"/>
                    </a:lnTo>
                    <a:lnTo>
                      <a:pt x="2382" y="843"/>
                    </a:lnTo>
                    <a:lnTo>
                      <a:pt x="2301" y="865"/>
                    </a:lnTo>
                    <a:lnTo>
                      <a:pt x="2214" y="887"/>
                    </a:lnTo>
                    <a:lnTo>
                      <a:pt x="2030" y="930"/>
                    </a:lnTo>
                    <a:lnTo>
                      <a:pt x="1823" y="979"/>
                    </a:lnTo>
                    <a:lnTo>
                      <a:pt x="1606" y="1034"/>
                    </a:lnTo>
                    <a:lnTo>
                      <a:pt x="1378" y="1094"/>
                    </a:lnTo>
                    <a:lnTo>
                      <a:pt x="1145" y="1164"/>
                    </a:lnTo>
                    <a:lnTo>
                      <a:pt x="912" y="1241"/>
                    </a:lnTo>
                    <a:lnTo>
                      <a:pt x="673" y="1328"/>
                    </a:lnTo>
                    <a:lnTo>
                      <a:pt x="440" y="1431"/>
                    </a:lnTo>
                    <a:lnTo>
                      <a:pt x="217" y="1545"/>
                    </a:lnTo>
                    <a:lnTo>
                      <a:pt x="0" y="1671"/>
                    </a:lnTo>
                    <a:lnTo>
                      <a:pt x="353" y="1671"/>
                    </a:lnTo>
                    <a:lnTo>
                      <a:pt x="554" y="1567"/>
                    </a:lnTo>
                    <a:lnTo>
                      <a:pt x="754" y="1469"/>
                    </a:lnTo>
                    <a:lnTo>
                      <a:pt x="955" y="1388"/>
                    </a:lnTo>
                    <a:lnTo>
                      <a:pt x="1145" y="1311"/>
                    </a:lnTo>
                    <a:lnTo>
                      <a:pt x="1335" y="1241"/>
                    </a:lnTo>
                    <a:lnTo>
                      <a:pt x="1519" y="1186"/>
                    </a:lnTo>
                    <a:lnTo>
                      <a:pt x="1693" y="1132"/>
                    </a:lnTo>
                    <a:lnTo>
                      <a:pt x="1861" y="1083"/>
                    </a:lnTo>
                    <a:lnTo>
                      <a:pt x="2019" y="1045"/>
                    </a:lnTo>
                    <a:lnTo>
                      <a:pt x="2165" y="1007"/>
                    </a:lnTo>
                    <a:lnTo>
                      <a:pt x="2301" y="974"/>
                    </a:lnTo>
                    <a:lnTo>
                      <a:pt x="2426" y="947"/>
                    </a:lnTo>
                    <a:lnTo>
                      <a:pt x="2534" y="914"/>
                    </a:lnTo>
                    <a:lnTo>
                      <a:pt x="2626" y="892"/>
                    </a:lnTo>
                    <a:lnTo>
                      <a:pt x="2702" y="865"/>
                    </a:lnTo>
                    <a:lnTo>
                      <a:pt x="2762" y="838"/>
                    </a:lnTo>
                    <a:lnTo>
                      <a:pt x="2800" y="816"/>
                    </a:lnTo>
                    <a:lnTo>
                      <a:pt x="2827" y="794"/>
                    </a:lnTo>
                    <a:lnTo>
                      <a:pt x="2849" y="767"/>
                    </a:lnTo>
                    <a:lnTo>
                      <a:pt x="2865" y="745"/>
                    </a:lnTo>
                    <a:lnTo>
                      <a:pt x="2876" y="724"/>
                    </a:lnTo>
                    <a:lnTo>
                      <a:pt x="2882" y="702"/>
                    </a:lnTo>
                    <a:lnTo>
                      <a:pt x="2876" y="658"/>
                    </a:lnTo>
                    <a:lnTo>
                      <a:pt x="2854" y="620"/>
                    </a:lnTo>
                    <a:lnTo>
                      <a:pt x="2833" y="588"/>
                    </a:lnTo>
                    <a:lnTo>
                      <a:pt x="2800" y="560"/>
                    </a:lnTo>
                    <a:lnTo>
                      <a:pt x="2773" y="54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3" name="Freeform 5"/>
              <p:cNvSpPr>
                <a:spLocks noChangeArrowheads="1"/>
              </p:cNvSpPr>
              <p:nvPr/>
            </p:nvSpPr>
            <p:spPr bwMode="auto">
              <a:xfrm>
                <a:off x="2442" y="441"/>
                <a:ext cx="1259" cy="811"/>
              </a:xfrm>
              <a:custGeom>
                <a:avLst/>
                <a:gdLst>
                  <a:gd name="T0" fmla="*/ 1259 w 1259"/>
                  <a:gd name="T1" fmla="*/ 615 h 811"/>
                  <a:gd name="T2" fmla="*/ 1248 w 1259"/>
                  <a:gd name="T3" fmla="*/ 588 h 811"/>
                  <a:gd name="T4" fmla="*/ 1237 w 1259"/>
                  <a:gd name="T5" fmla="*/ 566 h 811"/>
                  <a:gd name="T6" fmla="*/ 1216 w 1259"/>
                  <a:gd name="T7" fmla="*/ 539 h 811"/>
                  <a:gd name="T8" fmla="*/ 1188 w 1259"/>
                  <a:gd name="T9" fmla="*/ 517 h 811"/>
                  <a:gd name="T10" fmla="*/ 1123 w 1259"/>
                  <a:gd name="T11" fmla="*/ 479 h 811"/>
                  <a:gd name="T12" fmla="*/ 1042 w 1259"/>
                  <a:gd name="T13" fmla="*/ 441 h 811"/>
                  <a:gd name="T14" fmla="*/ 944 w 1259"/>
                  <a:gd name="T15" fmla="*/ 408 h 811"/>
                  <a:gd name="T16" fmla="*/ 841 w 1259"/>
                  <a:gd name="T17" fmla="*/ 381 h 811"/>
                  <a:gd name="T18" fmla="*/ 727 w 1259"/>
                  <a:gd name="T19" fmla="*/ 348 h 811"/>
                  <a:gd name="T20" fmla="*/ 613 w 1259"/>
                  <a:gd name="T21" fmla="*/ 321 h 811"/>
                  <a:gd name="T22" fmla="*/ 499 w 1259"/>
                  <a:gd name="T23" fmla="*/ 294 h 811"/>
                  <a:gd name="T24" fmla="*/ 391 w 1259"/>
                  <a:gd name="T25" fmla="*/ 261 h 811"/>
                  <a:gd name="T26" fmla="*/ 288 w 1259"/>
                  <a:gd name="T27" fmla="*/ 229 h 811"/>
                  <a:gd name="T28" fmla="*/ 195 w 1259"/>
                  <a:gd name="T29" fmla="*/ 196 h 811"/>
                  <a:gd name="T30" fmla="*/ 119 w 1259"/>
                  <a:gd name="T31" fmla="*/ 152 h 811"/>
                  <a:gd name="T32" fmla="*/ 54 w 1259"/>
                  <a:gd name="T33" fmla="*/ 109 h 811"/>
                  <a:gd name="T34" fmla="*/ 33 w 1259"/>
                  <a:gd name="T35" fmla="*/ 87 h 811"/>
                  <a:gd name="T36" fmla="*/ 16 w 1259"/>
                  <a:gd name="T37" fmla="*/ 60 h 811"/>
                  <a:gd name="T38" fmla="*/ 5 w 1259"/>
                  <a:gd name="T39" fmla="*/ 33 h 811"/>
                  <a:gd name="T40" fmla="*/ 0 w 1259"/>
                  <a:gd name="T41" fmla="*/ 0 h 811"/>
                  <a:gd name="T42" fmla="*/ 0 w 1259"/>
                  <a:gd name="T43" fmla="*/ 6 h 811"/>
                  <a:gd name="T44" fmla="*/ 0 w 1259"/>
                  <a:gd name="T45" fmla="*/ 11 h 811"/>
                  <a:gd name="T46" fmla="*/ 0 w 1259"/>
                  <a:gd name="T47" fmla="*/ 38 h 811"/>
                  <a:gd name="T48" fmla="*/ 5 w 1259"/>
                  <a:gd name="T49" fmla="*/ 60 h 811"/>
                  <a:gd name="T50" fmla="*/ 16 w 1259"/>
                  <a:gd name="T51" fmla="*/ 87 h 811"/>
                  <a:gd name="T52" fmla="*/ 33 w 1259"/>
                  <a:gd name="T53" fmla="*/ 114 h 811"/>
                  <a:gd name="T54" fmla="*/ 54 w 1259"/>
                  <a:gd name="T55" fmla="*/ 142 h 811"/>
                  <a:gd name="T56" fmla="*/ 87 w 1259"/>
                  <a:gd name="T57" fmla="*/ 174 h 811"/>
                  <a:gd name="T58" fmla="*/ 125 w 1259"/>
                  <a:gd name="T59" fmla="*/ 207 h 811"/>
                  <a:gd name="T60" fmla="*/ 179 w 1259"/>
                  <a:gd name="T61" fmla="*/ 240 h 811"/>
                  <a:gd name="T62" fmla="*/ 244 w 1259"/>
                  <a:gd name="T63" fmla="*/ 278 h 811"/>
                  <a:gd name="T64" fmla="*/ 326 w 1259"/>
                  <a:gd name="T65" fmla="*/ 310 h 811"/>
                  <a:gd name="T66" fmla="*/ 418 w 1259"/>
                  <a:gd name="T67" fmla="*/ 348 h 811"/>
                  <a:gd name="T68" fmla="*/ 526 w 1259"/>
                  <a:gd name="T69" fmla="*/ 381 h 811"/>
                  <a:gd name="T70" fmla="*/ 657 w 1259"/>
                  <a:gd name="T71" fmla="*/ 414 h 811"/>
                  <a:gd name="T72" fmla="*/ 749 w 1259"/>
                  <a:gd name="T73" fmla="*/ 435 h 811"/>
                  <a:gd name="T74" fmla="*/ 830 w 1259"/>
                  <a:gd name="T75" fmla="*/ 463 h 811"/>
                  <a:gd name="T76" fmla="*/ 901 w 1259"/>
                  <a:gd name="T77" fmla="*/ 490 h 811"/>
                  <a:gd name="T78" fmla="*/ 966 w 1259"/>
                  <a:gd name="T79" fmla="*/ 512 h 811"/>
                  <a:gd name="T80" fmla="*/ 1015 w 1259"/>
                  <a:gd name="T81" fmla="*/ 539 h 811"/>
                  <a:gd name="T82" fmla="*/ 1053 w 1259"/>
                  <a:gd name="T83" fmla="*/ 566 h 811"/>
                  <a:gd name="T84" fmla="*/ 1080 w 1259"/>
                  <a:gd name="T85" fmla="*/ 593 h 811"/>
                  <a:gd name="T86" fmla="*/ 1102 w 1259"/>
                  <a:gd name="T87" fmla="*/ 620 h 811"/>
                  <a:gd name="T88" fmla="*/ 1112 w 1259"/>
                  <a:gd name="T89" fmla="*/ 648 h 811"/>
                  <a:gd name="T90" fmla="*/ 1118 w 1259"/>
                  <a:gd name="T91" fmla="*/ 675 h 811"/>
                  <a:gd name="T92" fmla="*/ 1112 w 1259"/>
                  <a:gd name="T93" fmla="*/ 697 h 811"/>
                  <a:gd name="T94" fmla="*/ 1096 w 1259"/>
                  <a:gd name="T95" fmla="*/ 724 h 811"/>
                  <a:gd name="T96" fmla="*/ 1080 w 1259"/>
                  <a:gd name="T97" fmla="*/ 746 h 811"/>
                  <a:gd name="T98" fmla="*/ 1053 w 1259"/>
                  <a:gd name="T99" fmla="*/ 767 h 811"/>
                  <a:gd name="T100" fmla="*/ 1015 w 1259"/>
                  <a:gd name="T101" fmla="*/ 789 h 811"/>
                  <a:gd name="T102" fmla="*/ 977 w 1259"/>
                  <a:gd name="T103" fmla="*/ 811 h 811"/>
                  <a:gd name="T104" fmla="*/ 1047 w 1259"/>
                  <a:gd name="T105" fmla="*/ 789 h 811"/>
                  <a:gd name="T106" fmla="*/ 1107 w 1259"/>
                  <a:gd name="T107" fmla="*/ 767 h 811"/>
                  <a:gd name="T108" fmla="*/ 1156 w 1259"/>
                  <a:gd name="T109" fmla="*/ 746 h 811"/>
                  <a:gd name="T110" fmla="*/ 1199 w 1259"/>
                  <a:gd name="T111" fmla="*/ 724 h 811"/>
                  <a:gd name="T112" fmla="*/ 1226 w 1259"/>
                  <a:gd name="T113" fmla="*/ 702 h 811"/>
                  <a:gd name="T114" fmla="*/ 1248 w 1259"/>
                  <a:gd name="T115" fmla="*/ 675 h 811"/>
                  <a:gd name="T116" fmla="*/ 1259 w 1259"/>
                  <a:gd name="T117" fmla="*/ 648 h 811"/>
                  <a:gd name="T118" fmla="*/ 1259 w 1259"/>
                  <a:gd name="T119" fmla="*/ 615 h 811"/>
                  <a:gd name="T120" fmla="*/ 1259 w 1259"/>
                  <a:gd name="T121" fmla="*/ 615 h 811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  <a:gd name="T171" fmla="*/ 0 60000 65536"/>
                  <a:gd name="T172" fmla="*/ 0 60000 65536"/>
                  <a:gd name="T173" fmla="*/ 0 60000 65536"/>
                  <a:gd name="T174" fmla="*/ 0 60000 65536"/>
                  <a:gd name="T175" fmla="*/ 0 60000 65536"/>
                  <a:gd name="T176" fmla="*/ 0 60000 65536"/>
                  <a:gd name="T177" fmla="*/ 0 60000 65536"/>
                  <a:gd name="T178" fmla="*/ 0 60000 65536"/>
                  <a:gd name="T179" fmla="*/ 0 60000 65536"/>
                  <a:gd name="T180" fmla="*/ 0 60000 65536"/>
                  <a:gd name="T181" fmla="*/ 0 60000 65536"/>
                  <a:gd name="T182" fmla="*/ 0 60000 65536"/>
                </a:gdLst>
                <a:ahLst/>
                <a:cxnLst>
                  <a:cxn ang="T122">
                    <a:pos x="T0" y="T1"/>
                  </a:cxn>
                  <a:cxn ang="T123">
                    <a:pos x="T2" y="T3"/>
                  </a:cxn>
                  <a:cxn ang="T124">
                    <a:pos x="T4" y="T5"/>
                  </a:cxn>
                  <a:cxn ang="T125">
                    <a:pos x="T6" y="T7"/>
                  </a:cxn>
                  <a:cxn ang="T126">
                    <a:pos x="T8" y="T9"/>
                  </a:cxn>
                  <a:cxn ang="T127">
                    <a:pos x="T10" y="T11"/>
                  </a:cxn>
                  <a:cxn ang="T128">
                    <a:pos x="T12" y="T13"/>
                  </a:cxn>
                  <a:cxn ang="T129">
                    <a:pos x="T14" y="T15"/>
                  </a:cxn>
                  <a:cxn ang="T130">
                    <a:pos x="T16" y="T17"/>
                  </a:cxn>
                  <a:cxn ang="T131">
                    <a:pos x="T18" y="T19"/>
                  </a:cxn>
                  <a:cxn ang="T132">
                    <a:pos x="T20" y="T21"/>
                  </a:cxn>
                  <a:cxn ang="T133">
                    <a:pos x="T22" y="T23"/>
                  </a:cxn>
                  <a:cxn ang="T134">
                    <a:pos x="T24" y="T25"/>
                  </a:cxn>
                  <a:cxn ang="T135">
                    <a:pos x="T26" y="T27"/>
                  </a:cxn>
                  <a:cxn ang="T136">
                    <a:pos x="T28" y="T29"/>
                  </a:cxn>
                  <a:cxn ang="T137">
                    <a:pos x="T30" y="T31"/>
                  </a:cxn>
                  <a:cxn ang="T138">
                    <a:pos x="T32" y="T33"/>
                  </a:cxn>
                  <a:cxn ang="T139">
                    <a:pos x="T34" y="T35"/>
                  </a:cxn>
                  <a:cxn ang="T140">
                    <a:pos x="T36" y="T37"/>
                  </a:cxn>
                  <a:cxn ang="T141">
                    <a:pos x="T38" y="T39"/>
                  </a:cxn>
                  <a:cxn ang="T142">
                    <a:pos x="T40" y="T41"/>
                  </a:cxn>
                  <a:cxn ang="T143">
                    <a:pos x="T42" y="T43"/>
                  </a:cxn>
                  <a:cxn ang="T144">
                    <a:pos x="T44" y="T45"/>
                  </a:cxn>
                  <a:cxn ang="T145">
                    <a:pos x="T46" y="T47"/>
                  </a:cxn>
                  <a:cxn ang="T146">
                    <a:pos x="T48" y="T49"/>
                  </a:cxn>
                  <a:cxn ang="T147">
                    <a:pos x="T50" y="T51"/>
                  </a:cxn>
                  <a:cxn ang="T148">
                    <a:pos x="T52" y="T53"/>
                  </a:cxn>
                  <a:cxn ang="T149">
                    <a:pos x="T54" y="T55"/>
                  </a:cxn>
                  <a:cxn ang="T150">
                    <a:pos x="T56" y="T57"/>
                  </a:cxn>
                  <a:cxn ang="T151">
                    <a:pos x="T58" y="T59"/>
                  </a:cxn>
                  <a:cxn ang="T152">
                    <a:pos x="T60" y="T61"/>
                  </a:cxn>
                  <a:cxn ang="T153">
                    <a:pos x="T62" y="T63"/>
                  </a:cxn>
                  <a:cxn ang="T154">
                    <a:pos x="T64" y="T65"/>
                  </a:cxn>
                  <a:cxn ang="T155">
                    <a:pos x="T66" y="T67"/>
                  </a:cxn>
                  <a:cxn ang="T156">
                    <a:pos x="T68" y="T69"/>
                  </a:cxn>
                  <a:cxn ang="T157">
                    <a:pos x="T70" y="T71"/>
                  </a:cxn>
                  <a:cxn ang="T158">
                    <a:pos x="T72" y="T73"/>
                  </a:cxn>
                  <a:cxn ang="T159">
                    <a:pos x="T74" y="T75"/>
                  </a:cxn>
                  <a:cxn ang="T160">
                    <a:pos x="T76" y="T77"/>
                  </a:cxn>
                  <a:cxn ang="T161">
                    <a:pos x="T78" y="T79"/>
                  </a:cxn>
                  <a:cxn ang="T162">
                    <a:pos x="T80" y="T81"/>
                  </a:cxn>
                  <a:cxn ang="T163">
                    <a:pos x="T82" y="T83"/>
                  </a:cxn>
                  <a:cxn ang="T164">
                    <a:pos x="T84" y="T85"/>
                  </a:cxn>
                  <a:cxn ang="T165">
                    <a:pos x="T86" y="T87"/>
                  </a:cxn>
                  <a:cxn ang="T166">
                    <a:pos x="T88" y="T89"/>
                  </a:cxn>
                  <a:cxn ang="T167">
                    <a:pos x="T90" y="T91"/>
                  </a:cxn>
                  <a:cxn ang="T168">
                    <a:pos x="T92" y="T93"/>
                  </a:cxn>
                  <a:cxn ang="T169">
                    <a:pos x="T94" y="T95"/>
                  </a:cxn>
                  <a:cxn ang="T170">
                    <a:pos x="T96" y="T97"/>
                  </a:cxn>
                  <a:cxn ang="T171">
                    <a:pos x="T98" y="T99"/>
                  </a:cxn>
                  <a:cxn ang="T172">
                    <a:pos x="T100" y="T101"/>
                  </a:cxn>
                  <a:cxn ang="T173">
                    <a:pos x="T102" y="T103"/>
                  </a:cxn>
                  <a:cxn ang="T174">
                    <a:pos x="T104" y="T105"/>
                  </a:cxn>
                  <a:cxn ang="T175">
                    <a:pos x="T106" y="T107"/>
                  </a:cxn>
                  <a:cxn ang="T176">
                    <a:pos x="T108" y="T109"/>
                  </a:cxn>
                  <a:cxn ang="T177">
                    <a:pos x="T110" y="T111"/>
                  </a:cxn>
                  <a:cxn ang="T178">
                    <a:pos x="T112" y="T113"/>
                  </a:cxn>
                  <a:cxn ang="T179">
                    <a:pos x="T114" y="T115"/>
                  </a:cxn>
                  <a:cxn ang="T180">
                    <a:pos x="T116" y="T117"/>
                  </a:cxn>
                  <a:cxn ang="T181">
                    <a:pos x="T118" y="T119"/>
                  </a:cxn>
                  <a:cxn ang="T182">
                    <a:pos x="T120" y="T121"/>
                  </a:cxn>
                </a:cxnLst>
                <a:rect l="0" t="0" r="r" b="b"/>
                <a:pathLst>
                  <a:path w="1259" h="811">
                    <a:moveTo>
                      <a:pt x="1259" y="615"/>
                    </a:moveTo>
                    <a:lnTo>
                      <a:pt x="1248" y="588"/>
                    </a:lnTo>
                    <a:lnTo>
                      <a:pt x="1237" y="566"/>
                    </a:lnTo>
                    <a:lnTo>
                      <a:pt x="1216" y="539"/>
                    </a:lnTo>
                    <a:lnTo>
                      <a:pt x="1188" y="517"/>
                    </a:lnTo>
                    <a:lnTo>
                      <a:pt x="1123" y="479"/>
                    </a:lnTo>
                    <a:lnTo>
                      <a:pt x="1042" y="441"/>
                    </a:lnTo>
                    <a:lnTo>
                      <a:pt x="944" y="408"/>
                    </a:lnTo>
                    <a:lnTo>
                      <a:pt x="841" y="381"/>
                    </a:lnTo>
                    <a:lnTo>
                      <a:pt x="727" y="348"/>
                    </a:lnTo>
                    <a:lnTo>
                      <a:pt x="613" y="321"/>
                    </a:lnTo>
                    <a:lnTo>
                      <a:pt x="499" y="294"/>
                    </a:lnTo>
                    <a:lnTo>
                      <a:pt x="391" y="261"/>
                    </a:lnTo>
                    <a:lnTo>
                      <a:pt x="288" y="229"/>
                    </a:lnTo>
                    <a:lnTo>
                      <a:pt x="195" y="196"/>
                    </a:lnTo>
                    <a:lnTo>
                      <a:pt x="119" y="152"/>
                    </a:lnTo>
                    <a:lnTo>
                      <a:pt x="54" y="109"/>
                    </a:lnTo>
                    <a:lnTo>
                      <a:pt x="33" y="87"/>
                    </a:lnTo>
                    <a:lnTo>
                      <a:pt x="16" y="60"/>
                    </a:lnTo>
                    <a:lnTo>
                      <a:pt x="5" y="33"/>
                    </a:lnTo>
                    <a:lnTo>
                      <a:pt x="0" y="0"/>
                    </a:lnTo>
                    <a:lnTo>
                      <a:pt x="0" y="6"/>
                    </a:lnTo>
                    <a:lnTo>
                      <a:pt x="0" y="11"/>
                    </a:lnTo>
                    <a:lnTo>
                      <a:pt x="0" y="38"/>
                    </a:lnTo>
                    <a:lnTo>
                      <a:pt x="5" y="60"/>
                    </a:lnTo>
                    <a:lnTo>
                      <a:pt x="16" y="87"/>
                    </a:lnTo>
                    <a:lnTo>
                      <a:pt x="33" y="114"/>
                    </a:lnTo>
                    <a:lnTo>
                      <a:pt x="54" y="142"/>
                    </a:lnTo>
                    <a:lnTo>
                      <a:pt x="87" y="174"/>
                    </a:lnTo>
                    <a:lnTo>
                      <a:pt x="125" y="207"/>
                    </a:lnTo>
                    <a:lnTo>
                      <a:pt x="179" y="240"/>
                    </a:lnTo>
                    <a:lnTo>
                      <a:pt x="244" y="278"/>
                    </a:lnTo>
                    <a:lnTo>
                      <a:pt x="326" y="310"/>
                    </a:lnTo>
                    <a:lnTo>
                      <a:pt x="418" y="348"/>
                    </a:lnTo>
                    <a:lnTo>
                      <a:pt x="526" y="381"/>
                    </a:lnTo>
                    <a:lnTo>
                      <a:pt x="657" y="414"/>
                    </a:lnTo>
                    <a:lnTo>
                      <a:pt x="749" y="435"/>
                    </a:lnTo>
                    <a:lnTo>
                      <a:pt x="830" y="463"/>
                    </a:lnTo>
                    <a:lnTo>
                      <a:pt x="901" y="490"/>
                    </a:lnTo>
                    <a:lnTo>
                      <a:pt x="966" y="512"/>
                    </a:lnTo>
                    <a:lnTo>
                      <a:pt x="1015" y="539"/>
                    </a:lnTo>
                    <a:lnTo>
                      <a:pt x="1053" y="566"/>
                    </a:lnTo>
                    <a:lnTo>
                      <a:pt x="1080" y="593"/>
                    </a:lnTo>
                    <a:lnTo>
                      <a:pt x="1102" y="620"/>
                    </a:lnTo>
                    <a:lnTo>
                      <a:pt x="1112" y="648"/>
                    </a:lnTo>
                    <a:lnTo>
                      <a:pt x="1118" y="675"/>
                    </a:lnTo>
                    <a:lnTo>
                      <a:pt x="1112" y="697"/>
                    </a:lnTo>
                    <a:lnTo>
                      <a:pt x="1096" y="724"/>
                    </a:lnTo>
                    <a:lnTo>
                      <a:pt x="1080" y="746"/>
                    </a:lnTo>
                    <a:lnTo>
                      <a:pt x="1053" y="767"/>
                    </a:lnTo>
                    <a:lnTo>
                      <a:pt x="1015" y="789"/>
                    </a:lnTo>
                    <a:lnTo>
                      <a:pt x="977" y="811"/>
                    </a:lnTo>
                    <a:lnTo>
                      <a:pt x="1047" y="789"/>
                    </a:lnTo>
                    <a:lnTo>
                      <a:pt x="1107" y="767"/>
                    </a:lnTo>
                    <a:lnTo>
                      <a:pt x="1156" y="746"/>
                    </a:lnTo>
                    <a:lnTo>
                      <a:pt x="1199" y="724"/>
                    </a:lnTo>
                    <a:lnTo>
                      <a:pt x="1226" y="702"/>
                    </a:lnTo>
                    <a:lnTo>
                      <a:pt x="1248" y="675"/>
                    </a:lnTo>
                    <a:lnTo>
                      <a:pt x="1259" y="648"/>
                    </a:lnTo>
                    <a:lnTo>
                      <a:pt x="1259" y="615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rgbClr val="002E8B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4" name="Freeform 6"/>
              <p:cNvSpPr>
                <a:spLocks noChangeArrowheads="1"/>
              </p:cNvSpPr>
              <p:nvPr/>
            </p:nvSpPr>
            <p:spPr bwMode="auto">
              <a:xfrm>
                <a:off x="1172" y="1116"/>
                <a:ext cx="2849" cy="969"/>
              </a:xfrm>
              <a:custGeom>
                <a:avLst/>
                <a:gdLst>
                  <a:gd name="T0" fmla="*/ 92 w 2849"/>
                  <a:gd name="T1" fmla="*/ 958 h 969"/>
                  <a:gd name="T2" fmla="*/ 0 w 2849"/>
                  <a:gd name="T3" fmla="*/ 969 h 969"/>
                  <a:gd name="T4" fmla="*/ 391 w 2849"/>
                  <a:gd name="T5" fmla="*/ 969 h 969"/>
                  <a:gd name="T6" fmla="*/ 434 w 2849"/>
                  <a:gd name="T7" fmla="*/ 947 h 969"/>
                  <a:gd name="T8" fmla="*/ 483 w 2849"/>
                  <a:gd name="T9" fmla="*/ 914 h 969"/>
                  <a:gd name="T10" fmla="*/ 554 w 2849"/>
                  <a:gd name="T11" fmla="*/ 876 h 969"/>
                  <a:gd name="T12" fmla="*/ 635 w 2849"/>
                  <a:gd name="T13" fmla="*/ 838 h 969"/>
                  <a:gd name="T14" fmla="*/ 727 w 2849"/>
                  <a:gd name="T15" fmla="*/ 794 h 969"/>
                  <a:gd name="T16" fmla="*/ 836 w 2849"/>
                  <a:gd name="T17" fmla="*/ 745 h 969"/>
                  <a:gd name="T18" fmla="*/ 961 w 2849"/>
                  <a:gd name="T19" fmla="*/ 696 h 969"/>
                  <a:gd name="T20" fmla="*/ 1102 w 2849"/>
                  <a:gd name="T21" fmla="*/ 642 h 969"/>
                  <a:gd name="T22" fmla="*/ 1259 w 2849"/>
                  <a:gd name="T23" fmla="*/ 582 h 969"/>
                  <a:gd name="T24" fmla="*/ 1433 w 2849"/>
                  <a:gd name="T25" fmla="*/ 522 h 969"/>
                  <a:gd name="T26" fmla="*/ 1623 w 2849"/>
                  <a:gd name="T27" fmla="*/ 462 h 969"/>
                  <a:gd name="T28" fmla="*/ 1829 w 2849"/>
                  <a:gd name="T29" fmla="*/ 403 h 969"/>
                  <a:gd name="T30" fmla="*/ 2057 w 2849"/>
                  <a:gd name="T31" fmla="*/ 343 h 969"/>
                  <a:gd name="T32" fmla="*/ 2301 w 2849"/>
                  <a:gd name="T33" fmla="*/ 283 h 969"/>
                  <a:gd name="T34" fmla="*/ 2567 w 2849"/>
                  <a:gd name="T35" fmla="*/ 223 h 969"/>
                  <a:gd name="T36" fmla="*/ 2849 w 2849"/>
                  <a:gd name="T37" fmla="*/ 163 h 969"/>
                  <a:gd name="T38" fmla="*/ 2849 w 2849"/>
                  <a:gd name="T39" fmla="*/ 0 h 969"/>
                  <a:gd name="T40" fmla="*/ 2817 w 2849"/>
                  <a:gd name="T41" fmla="*/ 16 h 969"/>
                  <a:gd name="T42" fmla="*/ 2773 w 2849"/>
                  <a:gd name="T43" fmla="*/ 33 h 969"/>
                  <a:gd name="T44" fmla="*/ 2719 w 2849"/>
                  <a:gd name="T45" fmla="*/ 54 h 969"/>
                  <a:gd name="T46" fmla="*/ 2648 w 2849"/>
                  <a:gd name="T47" fmla="*/ 76 h 969"/>
                  <a:gd name="T48" fmla="*/ 2572 w 2849"/>
                  <a:gd name="T49" fmla="*/ 98 h 969"/>
                  <a:gd name="T50" fmla="*/ 2491 w 2849"/>
                  <a:gd name="T51" fmla="*/ 120 h 969"/>
                  <a:gd name="T52" fmla="*/ 2399 w 2849"/>
                  <a:gd name="T53" fmla="*/ 147 h 969"/>
                  <a:gd name="T54" fmla="*/ 2301 w 2849"/>
                  <a:gd name="T55" fmla="*/ 169 h 969"/>
                  <a:gd name="T56" fmla="*/ 2095 w 2849"/>
                  <a:gd name="T57" fmla="*/ 223 h 969"/>
                  <a:gd name="T58" fmla="*/ 1889 w 2849"/>
                  <a:gd name="T59" fmla="*/ 277 h 969"/>
                  <a:gd name="T60" fmla="*/ 1688 w 2849"/>
                  <a:gd name="T61" fmla="*/ 326 h 969"/>
                  <a:gd name="T62" fmla="*/ 1590 w 2849"/>
                  <a:gd name="T63" fmla="*/ 354 h 969"/>
                  <a:gd name="T64" fmla="*/ 1503 w 2849"/>
                  <a:gd name="T65" fmla="*/ 381 h 969"/>
                  <a:gd name="T66" fmla="*/ 1107 w 2849"/>
                  <a:gd name="T67" fmla="*/ 506 h 969"/>
                  <a:gd name="T68" fmla="*/ 912 w 2849"/>
                  <a:gd name="T69" fmla="*/ 577 h 969"/>
                  <a:gd name="T70" fmla="*/ 727 w 2849"/>
                  <a:gd name="T71" fmla="*/ 647 h 969"/>
                  <a:gd name="T72" fmla="*/ 548 w 2849"/>
                  <a:gd name="T73" fmla="*/ 718 h 969"/>
                  <a:gd name="T74" fmla="*/ 380 w 2849"/>
                  <a:gd name="T75" fmla="*/ 794 h 969"/>
                  <a:gd name="T76" fmla="*/ 228 w 2849"/>
                  <a:gd name="T77" fmla="*/ 876 h 969"/>
                  <a:gd name="T78" fmla="*/ 92 w 2849"/>
                  <a:gd name="T79" fmla="*/ 958 h 969"/>
                  <a:gd name="T80" fmla="*/ 92 w 2849"/>
                  <a:gd name="T81" fmla="*/ 958 h 969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</a:gdLst>
                <a:ahLst/>
                <a:cxnLst>
                  <a:cxn ang="T82">
                    <a:pos x="T0" y="T1"/>
                  </a:cxn>
                  <a:cxn ang="T83">
                    <a:pos x="T2" y="T3"/>
                  </a:cxn>
                  <a:cxn ang="T84">
                    <a:pos x="T4" y="T5"/>
                  </a:cxn>
                  <a:cxn ang="T85">
                    <a:pos x="T6" y="T7"/>
                  </a:cxn>
                  <a:cxn ang="T86">
                    <a:pos x="T8" y="T9"/>
                  </a:cxn>
                  <a:cxn ang="T87">
                    <a:pos x="T10" y="T11"/>
                  </a:cxn>
                  <a:cxn ang="T88">
                    <a:pos x="T12" y="T13"/>
                  </a:cxn>
                  <a:cxn ang="T89">
                    <a:pos x="T14" y="T15"/>
                  </a:cxn>
                  <a:cxn ang="T90">
                    <a:pos x="T16" y="T17"/>
                  </a:cxn>
                  <a:cxn ang="T91">
                    <a:pos x="T18" y="T19"/>
                  </a:cxn>
                  <a:cxn ang="T92">
                    <a:pos x="T20" y="T21"/>
                  </a:cxn>
                  <a:cxn ang="T93">
                    <a:pos x="T22" y="T23"/>
                  </a:cxn>
                  <a:cxn ang="T94">
                    <a:pos x="T24" y="T25"/>
                  </a:cxn>
                  <a:cxn ang="T95">
                    <a:pos x="T26" y="T27"/>
                  </a:cxn>
                  <a:cxn ang="T96">
                    <a:pos x="T28" y="T29"/>
                  </a:cxn>
                  <a:cxn ang="T97">
                    <a:pos x="T30" y="T31"/>
                  </a:cxn>
                  <a:cxn ang="T98">
                    <a:pos x="T32" y="T33"/>
                  </a:cxn>
                  <a:cxn ang="T99">
                    <a:pos x="T34" y="T35"/>
                  </a:cxn>
                  <a:cxn ang="T100">
                    <a:pos x="T36" y="T37"/>
                  </a:cxn>
                  <a:cxn ang="T101">
                    <a:pos x="T38" y="T39"/>
                  </a:cxn>
                  <a:cxn ang="T102">
                    <a:pos x="T40" y="T41"/>
                  </a:cxn>
                  <a:cxn ang="T103">
                    <a:pos x="T42" y="T43"/>
                  </a:cxn>
                  <a:cxn ang="T104">
                    <a:pos x="T44" y="T45"/>
                  </a:cxn>
                  <a:cxn ang="T105">
                    <a:pos x="T46" y="T47"/>
                  </a:cxn>
                  <a:cxn ang="T106">
                    <a:pos x="T48" y="T49"/>
                  </a:cxn>
                  <a:cxn ang="T107">
                    <a:pos x="T50" y="T51"/>
                  </a:cxn>
                  <a:cxn ang="T108">
                    <a:pos x="T52" y="T53"/>
                  </a:cxn>
                  <a:cxn ang="T109">
                    <a:pos x="T54" y="T55"/>
                  </a:cxn>
                  <a:cxn ang="T110">
                    <a:pos x="T56" y="T57"/>
                  </a:cxn>
                  <a:cxn ang="T111">
                    <a:pos x="T58" y="T59"/>
                  </a:cxn>
                  <a:cxn ang="T112">
                    <a:pos x="T60" y="T61"/>
                  </a:cxn>
                  <a:cxn ang="T113">
                    <a:pos x="T62" y="T63"/>
                  </a:cxn>
                  <a:cxn ang="T114">
                    <a:pos x="T64" y="T65"/>
                  </a:cxn>
                  <a:cxn ang="T115">
                    <a:pos x="T66" y="T67"/>
                  </a:cxn>
                  <a:cxn ang="T116">
                    <a:pos x="T68" y="T69"/>
                  </a:cxn>
                  <a:cxn ang="T117">
                    <a:pos x="T70" y="T71"/>
                  </a:cxn>
                  <a:cxn ang="T118">
                    <a:pos x="T72" y="T73"/>
                  </a:cxn>
                  <a:cxn ang="T119">
                    <a:pos x="T74" y="T75"/>
                  </a:cxn>
                  <a:cxn ang="T120">
                    <a:pos x="T76" y="T77"/>
                  </a:cxn>
                  <a:cxn ang="T121">
                    <a:pos x="T78" y="T79"/>
                  </a:cxn>
                  <a:cxn ang="T122">
                    <a:pos x="T80" y="T81"/>
                  </a:cxn>
                </a:cxnLst>
                <a:rect l="0" t="0" r="r" b="b"/>
                <a:pathLst>
                  <a:path w="2849" h="969">
                    <a:moveTo>
                      <a:pt x="92" y="958"/>
                    </a:moveTo>
                    <a:lnTo>
                      <a:pt x="0" y="969"/>
                    </a:lnTo>
                    <a:lnTo>
                      <a:pt x="391" y="969"/>
                    </a:lnTo>
                    <a:lnTo>
                      <a:pt x="434" y="947"/>
                    </a:lnTo>
                    <a:lnTo>
                      <a:pt x="483" y="914"/>
                    </a:lnTo>
                    <a:lnTo>
                      <a:pt x="554" y="876"/>
                    </a:lnTo>
                    <a:lnTo>
                      <a:pt x="635" y="838"/>
                    </a:lnTo>
                    <a:lnTo>
                      <a:pt x="727" y="794"/>
                    </a:lnTo>
                    <a:lnTo>
                      <a:pt x="836" y="745"/>
                    </a:lnTo>
                    <a:lnTo>
                      <a:pt x="961" y="696"/>
                    </a:lnTo>
                    <a:lnTo>
                      <a:pt x="1102" y="642"/>
                    </a:lnTo>
                    <a:lnTo>
                      <a:pt x="1259" y="582"/>
                    </a:lnTo>
                    <a:lnTo>
                      <a:pt x="1433" y="522"/>
                    </a:lnTo>
                    <a:lnTo>
                      <a:pt x="1623" y="462"/>
                    </a:lnTo>
                    <a:lnTo>
                      <a:pt x="1829" y="403"/>
                    </a:lnTo>
                    <a:lnTo>
                      <a:pt x="2057" y="343"/>
                    </a:lnTo>
                    <a:lnTo>
                      <a:pt x="2301" y="283"/>
                    </a:lnTo>
                    <a:lnTo>
                      <a:pt x="2567" y="223"/>
                    </a:lnTo>
                    <a:lnTo>
                      <a:pt x="2849" y="163"/>
                    </a:lnTo>
                    <a:lnTo>
                      <a:pt x="2849" y="0"/>
                    </a:lnTo>
                    <a:lnTo>
                      <a:pt x="2817" y="16"/>
                    </a:lnTo>
                    <a:lnTo>
                      <a:pt x="2773" y="33"/>
                    </a:lnTo>
                    <a:lnTo>
                      <a:pt x="2719" y="54"/>
                    </a:lnTo>
                    <a:lnTo>
                      <a:pt x="2648" y="76"/>
                    </a:lnTo>
                    <a:lnTo>
                      <a:pt x="2572" y="98"/>
                    </a:lnTo>
                    <a:lnTo>
                      <a:pt x="2491" y="120"/>
                    </a:lnTo>
                    <a:lnTo>
                      <a:pt x="2399" y="147"/>
                    </a:lnTo>
                    <a:lnTo>
                      <a:pt x="2301" y="169"/>
                    </a:lnTo>
                    <a:lnTo>
                      <a:pt x="2095" y="223"/>
                    </a:lnTo>
                    <a:lnTo>
                      <a:pt x="1889" y="277"/>
                    </a:lnTo>
                    <a:lnTo>
                      <a:pt x="1688" y="326"/>
                    </a:lnTo>
                    <a:lnTo>
                      <a:pt x="1590" y="354"/>
                    </a:lnTo>
                    <a:lnTo>
                      <a:pt x="1503" y="381"/>
                    </a:lnTo>
                    <a:lnTo>
                      <a:pt x="1107" y="506"/>
                    </a:lnTo>
                    <a:lnTo>
                      <a:pt x="912" y="577"/>
                    </a:lnTo>
                    <a:lnTo>
                      <a:pt x="727" y="647"/>
                    </a:lnTo>
                    <a:lnTo>
                      <a:pt x="548" y="718"/>
                    </a:lnTo>
                    <a:lnTo>
                      <a:pt x="380" y="794"/>
                    </a:lnTo>
                    <a:lnTo>
                      <a:pt x="228" y="876"/>
                    </a:lnTo>
                    <a:lnTo>
                      <a:pt x="92" y="958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A7D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5" name="Freeform 7"/>
              <p:cNvSpPr>
                <a:spLocks noChangeArrowheads="1"/>
              </p:cNvSpPr>
              <p:nvPr/>
            </p:nvSpPr>
            <p:spPr bwMode="auto">
              <a:xfrm>
                <a:off x="1020" y="0"/>
                <a:ext cx="3007" cy="2085"/>
              </a:xfrm>
              <a:custGeom>
                <a:avLst/>
                <a:gdLst>
                  <a:gd name="T0" fmla="*/ 1433 w 3007"/>
                  <a:gd name="T1" fmla="*/ 474 h 2085"/>
                  <a:gd name="T2" fmla="*/ 1460 w 3007"/>
                  <a:gd name="T3" fmla="*/ 528 h 2085"/>
                  <a:gd name="T4" fmla="*/ 1541 w 3007"/>
                  <a:gd name="T5" fmla="*/ 593 h 2085"/>
                  <a:gd name="T6" fmla="*/ 1715 w 3007"/>
                  <a:gd name="T7" fmla="*/ 670 h 2085"/>
                  <a:gd name="T8" fmla="*/ 1927 w 3007"/>
                  <a:gd name="T9" fmla="*/ 735 h 2085"/>
                  <a:gd name="T10" fmla="*/ 2155 w 3007"/>
                  <a:gd name="T11" fmla="*/ 789 h 2085"/>
                  <a:gd name="T12" fmla="*/ 2372 w 3007"/>
                  <a:gd name="T13" fmla="*/ 849 h 2085"/>
                  <a:gd name="T14" fmla="*/ 2551 w 3007"/>
                  <a:gd name="T15" fmla="*/ 920 h 2085"/>
                  <a:gd name="T16" fmla="*/ 2638 w 3007"/>
                  <a:gd name="T17" fmla="*/ 980 h 2085"/>
                  <a:gd name="T18" fmla="*/ 2676 w 3007"/>
                  <a:gd name="T19" fmla="*/ 1029 h 2085"/>
                  <a:gd name="T20" fmla="*/ 2681 w 3007"/>
                  <a:gd name="T21" fmla="*/ 1083 h 2085"/>
                  <a:gd name="T22" fmla="*/ 2665 w 3007"/>
                  <a:gd name="T23" fmla="*/ 1127 h 2085"/>
                  <a:gd name="T24" fmla="*/ 2616 w 3007"/>
                  <a:gd name="T25" fmla="*/ 1170 h 2085"/>
                  <a:gd name="T26" fmla="*/ 2545 w 3007"/>
                  <a:gd name="T27" fmla="*/ 1208 h 2085"/>
                  <a:gd name="T28" fmla="*/ 2448 w 3007"/>
                  <a:gd name="T29" fmla="*/ 1241 h 2085"/>
                  <a:gd name="T30" fmla="*/ 2328 w 3007"/>
                  <a:gd name="T31" fmla="*/ 1274 h 2085"/>
                  <a:gd name="T32" fmla="*/ 2106 w 3007"/>
                  <a:gd name="T33" fmla="*/ 1328 h 2085"/>
                  <a:gd name="T34" fmla="*/ 1742 w 3007"/>
                  <a:gd name="T35" fmla="*/ 1421 h 2085"/>
                  <a:gd name="T36" fmla="*/ 1308 w 3007"/>
                  <a:gd name="T37" fmla="*/ 1540 h 2085"/>
                  <a:gd name="T38" fmla="*/ 820 w 3007"/>
                  <a:gd name="T39" fmla="*/ 1709 h 2085"/>
                  <a:gd name="T40" fmla="*/ 282 w 3007"/>
                  <a:gd name="T41" fmla="*/ 1943 h 2085"/>
                  <a:gd name="T42" fmla="*/ 152 w 3007"/>
                  <a:gd name="T43" fmla="*/ 2085 h 2085"/>
                  <a:gd name="T44" fmla="*/ 386 w 3007"/>
                  <a:gd name="T45" fmla="*/ 1992 h 2085"/>
                  <a:gd name="T46" fmla="*/ 700 w 3007"/>
                  <a:gd name="T47" fmla="*/ 1834 h 2085"/>
                  <a:gd name="T48" fmla="*/ 1064 w 3007"/>
                  <a:gd name="T49" fmla="*/ 1693 h 2085"/>
                  <a:gd name="T50" fmla="*/ 1661 w 3007"/>
                  <a:gd name="T51" fmla="*/ 1497 h 2085"/>
                  <a:gd name="T52" fmla="*/ 1845 w 3007"/>
                  <a:gd name="T53" fmla="*/ 1442 h 2085"/>
                  <a:gd name="T54" fmla="*/ 2252 w 3007"/>
                  <a:gd name="T55" fmla="*/ 1339 h 2085"/>
                  <a:gd name="T56" fmla="*/ 2551 w 3007"/>
                  <a:gd name="T57" fmla="*/ 1263 h 2085"/>
                  <a:gd name="T58" fmla="*/ 2730 w 3007"/>
                  <a:gd name="T59" fmla="*/ 1214 h 2085"/>
                  <a:gd name="T60" fmla="*/ 2876 w 3007"/>
                  <a:gd name="T61" fmla="*/ 1170 h 2085"/>
                  <a:gd name="T62" fmla="*/ 2974 w 3007"/>
                  <a:gd name="T63" fmla="*/ 1132 h 2085"/>
                  <a:gd name="T64" fmla="*/ 3007 w 3007"/>
                  <a:gd name="T65" fmla="*/ 871 h 2085"/>
                  <a:gd name="T66" fmla="*/ 2860 w 3007"/>
                  <a:gd name="T67" fmla="*/ 844 h 2085"/>
                  <a:gd name="T68" fmla="*/ 2670 w 3007"/>
                  <a:gd name="T69" fmla="*/ 806 h 2085"/>
                  <a:gd name="T70" fmla="*/ 2458 w 3007"/>
                  <a:gd name="T71" fmla="*/ 757 h 2085"/>
                  <a:gd name="T72" fmla="*/ 2138 w 3007"/>
                  <a:gd name="T73" fmla="*/ 670 h 2085"/>
                  <a:gd name="T74" fmla="*/ 1959 w 3007"/>
                  <a:gd name="T75" fmla="*/ 604 h 2085"/>
                  <a:gd name="T76" fmla="*/ 1824 w 3007"/>
                  <a:gd name="T77" fmla="*/ 534 h 2085"/>
                  <a:gd name="T78" fmla="*/ 1769 w 3007"/>
                  <a:gd name="T79" fmla="*/ 474 h 2085"/>
                  <a:gd name="T80" fmla="*/ 1753 w 3007"/>
                  <a:gd name="T81" fmla="*/ 436 h 2085"/>
                  <a:gd name="T82" fmla="*/ 1780 w 3007"/>
                  <a:gd name="T83" fmla="*/ 381 h 2085"/>
                  <a:gd name="T84" fmla="*/ 1862 w 3007"/>
                  <a:gd name="T85" fmla="*/ 316 h 2085"/>
                  <a:gd name="T86" fmla="*/ 1986 w 3007"/>
                  <a:gd name="T87" fmla="*/ 267 h 2085"/>
                  <a:gd name="T88" fmla="*/ 2149 w 3007"/>
                  <a:gd name="T89" fmla="*/ 229 h 2085"/>
                  <a:gd name="T90" fmla="*/ 2431 w 3007"/>
                  <a:gd name="T91" fmla="*/ 180 h 2085"/>
                  <a:gd name="T92" fmla="*/ 2827 w 3007"/>
                  <a:gd name="T93" fmla="*/ 125 h 2085"/>
                  <a:gd name="T94" fmla="*/ 3007 w 3007"/>
                  <a:gd name="T95" fmla="*/ 87 h 2085"/>
                  <a:gd name="T96" fmla="*/ 2909 w 3007"/>
                  <a:gd name="T97" fmla="*/ 22 h 2085"/>
                  <a:gd name="T98" fmla="*/ 2676 w 3007"/>
                  <a:gd name="T99" fmla="*/ 66 h 2085"/>
                  <a:gd name="T100" fmla="*/ 2285 w 3007"/>
                  <a:gd name="T101" fmla="*/ 120 h 2085"/>
                  <a:gd name="T102" fmla="*/ 2030 w 3007"/>
                  <a:gd name="T103" fmla="*/ 158 h 2085"/>
                  <a:gd name="T104" fmla="*/ 1791 w 3007"/>
                  <a:gd name="T105" fmla="*/ 202 h 2085"/>
                  <a:gd name="T106" fmla="*/ 1601 w 3007"/>
                  <a:gd name="T107" fmla="*/ 261 h 2085"/>
                  <a:gd name="T108" fmla="*/ 1471 w 3007"/>
                  <a:gd name="T109" fmla="*/ 338 h 2085"/>
                  <a:gd name="T110" fmla="*/ 1438 w 3007"/>
                  <a:gd name="T111" fmla="*/ 387 h 2085"/>
                  <a:gd name="T112" fmla="*/ 1427 w 3007"/>
                  <a:gd name="T113" fmla="*/ 441 h 2085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  <a:gd name="T132" fmla="*/ 0 60000 65536"/>
                  <a:gd name="T133" fmla="*/ 0 60000 65536"/>
                  <a:gd name="T134" fmla="*/ 0 60000 65536"/>
                  <a:gd name="T135" fmla="*/ 0 60000 65536"/>
                  <a:gd name="T136" fmla="*/ 0 60000 65536"/>
                  <a:gd name="T137" fmla="*/ 0 60000 65536"/>
                  <a:gd name="T138" fmla="*/ 0 60000 65536"/>
                  <a:gd name="T139" fmla="*/ 0 60000 65536"/>
                  <a:gd name="T140" fmla="*/ 0 60000 65536"/>
                  <a:gd name="T141" fmla="*/ 0 60000 65536"/>
                  <a:gd name="T142" fmla="*/ 0 60000 65536"/>
                  <a:gd name="T143" fmla="*/ 0 60000 65536"/>
                  <a:gd name="T144" fmla="*/ 0 60000 65536"/>
                  <a:gd name="T145" fmla="*/ 0 60000 65536"/>
                  <a:gd name="T146" fmla="*/ 0 60000 65536"/>
                  <a:gd name="T147" fmla="*/ 0 60000 65536"/>
                  <a:gd name="T148" fmla="*/ 0 60000 65536"/>
                  <a:gd name="T149" fmla="*/ 0 60000 65536"/>
                  <a:gd name="T150" fmla="*/ 0 60000 65536"/>
                  <a:gd name="T151" fmla="*/ 0 60000 65536"/>
                  <a:gd name="T152" fmla="*/ 0 60000 65536"/>
                  <a:gd name="T153" fmla="*/ 0 60000 65536"/>
                  <a:gd name="T154" fmla="*/ 0 60000 65536"/>
                  <a:gd name="T155" fmla="*/ 0 60000 65536"/>
                  <a:gd name="T156" fmla="*/ 0 60000 65536"/>
                  <a:gd name="T157" fmla="*/ 0 60000 65536"/>
                  <a:gd name="T158" fmla="*/ 0 60000 65536"/>
                  <a:gd name="T159" fmla="*/ 0 60000 65536"/>
                  <a:gd name="T160" fmla="*/ 0 60000 65536"/>
                  <a:gd name="T161" fmla="*/ 0 60000 65536"/>
                  <a:gd name="T162" fmla="*/ 0 60000 65536"/>
                  <a:gd name="T163" fmla="*/ 0 60000 65536"/>
                  <a:gd name="T164" fmla="*/ 0 60000 65536"/>
                  <a:gd name="T165" fmla="*/ 0 60000 65536"/>
                  <a:gd name="T166" fmla="*/ 0 60000 65536"/>
                  <a:gd name="T167" fmla="*/ 0 60000 65536"/>
                  <a:gd name="T168" fmla="*/ 0 60000 65536"/>
                  <a:gd name="T169" fmla="*/ 0 60000 65536"/>
                  <a:gd name="T170" fmla="*/ 0 60000 65536"/>
                </a:gdLst>
                <a:ahLst/>
                <a:cxnLst>
                  <a:cxn ang="T114">
                    <a:pos x="T0" y="T1"/>
                  </a:cxn>
                  <a:cxn ang="T115">
                    <a:pos x="T2" y="T3"/>
                  </a:cxn>
                  <a:cxn ang="T116">
                    <a:pos x="T4" y="T5"/>
                  </a:cxn>
                  <a:cxn ang="T117">
                    <a:pos x="T6" y="T7"/>
                  </a:cxn>
                  <a:cxn ang="T118">
                    <a:pos x="T8" y="T9"/>
                  </a:cxn>
                  <a:cxn ang="T119">
                    <a:pos x="T10" y="T11"/>
                  </a:cxn>
                  <a:cxn ang="T120">
                    <a:pos x="T12" y="T13"/>
                  </a:cxn>
                  <a:cxn ang="T121">
                    <a:pos x="T14" y="T15"/>
                  </a:cxn>
                  <a:cxn ang="T122">
                    <a:pos x="T16" y="T17"/>
                  </a:cxn>
                  <a:cxn ang="T123">
                    <a:pos x="T18" y="T19"/>
                  </a:cxn>
                  <a:cxn ang="T124">
                    <a:pos x="T20" y="T21"/>
                  </a:cxn>
                  <a:cxn ang="T125">
                    <a:pos x="T22" y="T23"/>
                  </a:cxn>
                  <a:cxn ang="T126">
                    <a:pos x="T24" y="T25"/>
                  </a:cxn>
                  <a:cxn ang="T127">
                    <a:pos x="T26" y="T27"/>
                  </a:cxn>
                  <a:cxn ang="T128">
                    <a:pos x="T28" y="T29"/>
                  </a:cxn>
                  <a:cxn ang="T129">
                    <a:pos x="T30" y="T31"/>
                  </a:cxn>
                  <a:cxn ang="T130">
                    <a:pos x="T32" y="T33"/>
                  </a:cxn>
                  <a:cxn ang="T131">
                    <a:pos x="T34" y="T35"/>
                  </a:cxn>
                  <a:cxn ang="T132">
                    <a:pos x="T36" y="T37"/>
                  </a:cxn>
                  <a:cxn ang="T133">
                    <a:pos x="T38" y="T39"/>
                  </a:cxn>
                  <a:cxn ang="T134">
                    <a:pos x="T40" y="T41"/>
                  </a:cxn>
                  <a:cxn ang="T135">
                    <a:pos x="T42" y="T43"/>
                  </a:cxn>
                  <a:cxn ang="T136">
                    <a:pos x="T44" y="T45"/>
                  </a:cxn>
                  <a:cxn ang="T137">
                    <a:pos x="T46" y="T47"/>
                  </a:cxn>
                  <a:cxn ang="T138">
                    <a:pos x="T48" y="T49"/>
                  </a:cxn>
                  <a:cxn ang="T139">
                    <a:pos x="T50" y="T51"/>
                  </a:cxn>
                  <a:cxn ang="T140">
                    <a:pos x="T52" y="T53"/>
                  </a:cxn>
                  <a:cxn ang="T141">
                    <a:pos x="T54" y="T55"/>
                  </a:cxn>
                  <a:cxn ang="T142">
                    <a:pos x="T56" y="T57"/>
                  </a:cxn>
                  <a:cxn ang="T143">
                    <a:pos x="T58" y="T59"/>
                  </a:cxn>
                  <a:cxn ang="T144">
                    <a:pos x="T60" y="T61"/>
                  </a:cxn>
                  <a:cxn ang="T145">
                    <a:pos x="T62" y="T63"/>
                  </a:cxn>
                  <a:cxn ang="T146">
                    <a:pos x="T64" y="T65"/>
                  </a:cxn>
                  <a:cxn ang="T147">
                    <a:pos x="T66" y="T67"/>
                  </a:cxn>
                  <a:cxn ang="T148">
                    <a:pos x="T68" y="T69"/>
                  </a:cxn>
                  <a:cxn ang="T149">
                    <a:pos x="T70" y="T71"/>
                  </a:cxn>
                  <a:cxn ang="T150">
                    <a:pos x="T72" y="T73"/>
                  </a:cxn>
                  <a:cxn ang="T151">
                    <a:pos x="T74" y="T75"/>
                  </a:cxn>
                  <a:cxn ang="T152">
                    <a:pos x="T76" y="T77"/>
                  </a:cxn>
                  <a:cxn ang="T153">
                    <a:pos x="T78" y="T79"/>
                  </a:cxn>
                  <a:cxn ang="T154">
                    <a:pos x="T80" y="T81"/>
                  </a:cxn>
                  <a:cxn ang="T155">
                    <a:pos x="T82" y="T83"/>
                  </a:cxn>
                  <a:cxn ang="T156">
                    <a:pos x="T84" y="T85"/>
                  </a:cxn>
                  <a:cxn ang="T157">
                    <a:pos x="T86" y="T87"/>
                  </a:cxn>
                  <a:cxn ang="T158">
                    <a:pos x="T88" y="T89"/>
                  </a:cxn>
                  <a:cxn ang="T159">
                    <a:pos x="T90" y="T91"/>
                  </a:cxn>
                  <a:cxn ang="T160">
                    <a:pos x="T92" y="T93"/>
                  </a:cxn>
                  <a:cxn ang="T161">
                    <a:pos x="T94" y="T95"/>
                  </a:cxn>
                  <a:cxn ang="T162">
                    <a:pos x="T96" y="T97"/>
                  </a:cxn>
                  <a:cxn ang="T163">
                    <a:pos x="T98" y="T99"/>
                  </a:cxn>
                  <a:cxn ang="T164">
                    <a:pos x="T100" y="T101"/>
                  </a:cxn>
                  <a:cxn ang="T165">
                    <a:pos x="T102" y="T103"/>
                  </a:cxn>
                  <a:cxn ang="T166">
                    <a:pos x="T104" y="T105"/>
                  </a:cxn>
                  <a:cxn ang="T167">
                    <a:pos x="T106" y="T107"/>
                  </a:cxn>
                  <a:cxn ang="T168">
                    <a:pos x="T108" y="T109"/>
                  </a:cxn>
                  <a:cxn ang="T169">
                    <a:pos x="T110" y="T111"/>
                  </a:cxn>
                  <a:cxn ang="T170">
                    <a:pos x="T112" y="T113"/>
                  </a:cxn>
                </a:cxnLst>
                <a:rect l="0" t="0" r="r" b="b"/>
                <a:pathLst>
                  <a:path w="3007" h="2085">
                    <a:moveTo>
                      <a:pt x="1427" y="441"/>
                    </a:moveTo>
                    <a:lnTo>
                      <a:pt x="1433" y="474"/>
                    </a:lnTo>
                    <a:lnTo>
                      <a:pt x="1444" y="501"/>
                    </a:lnTo>
                    <a:lnTo>
                      <a:pt x="1460" y="528"/>
                    </a:lnTo>
                    <a:lnTo>
                      <a:pt x="1482" y="550"/>
                    </a:lnTo>
                    <a:lnTo>
                      <a:pt x="1541" y="593"/>
                    </a:lnTo>
                    <a:lnTo>
                      <a:pt x="1623" y="637"/>
                    </a:lnTo>
                    <a:lnTo>
                      <a:pt x="1715" y="670"/>
                    </a:lnTo>
                    <a:lnTo>
                      <a:pt x="1818" y="702"/>
                    </a:lnTo>
                    <a:lnTo>
                      <a:pt x="1927" y="735"/>
                    </a:lnTo>
                    <a:lnTo>
                      <a:pt x="2041" y="762"/>
                    </a:lnTo>
                    <a:lnTo>
                      <a:pt x="2155" y="789"/>
                    </a:lnTo>
                    <a:lnTo>
                      <a:pt x="2269" y="822"/>
                    </a:lnTo>
                    <a:lnTo>
                      <a:pt x="2372" y="849"/>
                    </a:lnTo>
                    <a:lnTo>
                      <a:pt x="2464" y="882"/>
                    </a:lnTo>
                    <a:lnTo>
                      <a:pt x="2551" y="920"/>
                    </a:lnTo>
                    <a:lnTo>
                      <a:pt x="2616" y="958"/>
                    </a:lnTo>
                    <a:lnTo>
                      <a:pt x="2638" y="980"/>
                    </a:lnTo>
                    <a:lnTo>
                      <a:pt x="2659" y="1007"/>
                    </a:lnTo>
                    <a:lnTo>
                      <a:pt x="2676" y="1029"/>
                    </a:lnTo>
                    <a:lnTo>
                      <a:pt x="2681" y="1056"/>
                    </a:lnTo>
                    <a:lnTo>
                      <a:pt x="2681" y="1083"/>
                    </a:lnTo>
                    <a:lnTo>
                      <a:pt x="2676" y="1105"/>
                    </a:lnTo>
                    <a:lnTo>
                      <a:pt x="2665" y="1127"/>
                    </a:lnTo>
                    <a:lnTo>
                      <a:pt x="2643" y="1149"/>
                    </a:lnTo>
                    <a:lnTo>
                      <a:pt x="2616" y="1170"/>
                    </a:lnTo>
                    <a:lnTo>
                      <a:pt x="2583" y="1187"/>
                    </a:lnTo>
                    <a:lnTo>
                      <a:pt x="2545" y="1208"/>
                    </a:lnTo>
                    <a:lnTo>
                      <a:pt x="2502" y="1225"/>
                    </a:lnTo>
                    <a:lnTo>
                      <a:pt x="2448" y="1241"/>
                    </a:lnTo>
                    <a:lnTo>
                      <a:pt x="2388" y="1257"/>
                    </a:lnTo>
                    <a:lnTo>
                      <a:pt x="2328" y="1274"/>
                    </a:lnTo>
                    <a:lnTo>
                      <a:pt x="2258" y="1290"/>
                    </a:lnTo>
                    <a:lnTo>
                      <a:pt x="2106" y="1328"/>
                    </a:lnTo>
                    <a:lnTo>
                      <a:pt x="1932" y="1372"/>
                    </a:lnTo>
                    <a:lnTo>
                      <a:pt x="1742" y="1421"/>
                    </a:lnTo>
                    <a:lnTo>
                      <a:pt x="1531" y="1475"/>
                    </a:lnTo>
                    <a:lnTo>
                      <a:pt x="1308" y="1540"/>
                    </a:lnTo>
                    <a:lnTo>
                      <a:pt x="1069" y="1617"/>
                    </a:lnTo>
                    <a:lnTo>
                      <a:pt x="820" y="1709"/>
                    </a:lnTo>
                    <a:lnTo>
                      <a:pt x="554" y="1818"/>
                    </a:lnTo>
                    <a:lnTo>
                      <a:pt x="282" y="1943"/>
                    </a:lnTo>
                    <a:lnTo>
                      <a:pt x="0" y="2085"/>
                    </a:lnTo>
                    <a:lnTo>
                      <a:pt x="152" y="2085"/>
                    </a:lnTo>
                    <a:lnTo>
                      <a:pt x="244" y="2074"/>
                    </a:lnTo>
                    <a:lnTo>
                      <a:pt x="386" y="1992"/>
                    </a:lnTo>
                    <a:lnTo>
                      <a:pt x="537" y="1910"/>
                    </a:lnTo>
                    <a:lnTo>
                      <a:pt x="700" y="1834"/>
                    </a:lnTo>
                    <a:lnTo>
                      <a:pt x="879" y="1763"/>
                    </a:lnTo>
                    <a:lnTo>
                      <a:pt x="1064" y="1693"/>
                    </a:lnTo>
                    <a:lnTo>
                      <a:pt x="1259" y="1622"/>
                    </a:lnTo>
                    <a:lnTo>
                      <a:pt x="1661" y="1497"/>
                    </a:lnTo>
                    <a:lnTo>
                      <a:pt x="1748" y="1470"/>
                    </a:lnTo>
                    <a:lnTo>
                      <a:pt x="1845" y="1442"/>
                    </a:lnTo>
                    <a:lnTo>
                      <a:pt x="2046" y="1393"/>
                    </a:lnTo>
                    <a:lnTo>
                      <a:pt x="2252" y="1339"/>
                    </a:lnTo>
                    <a:lnTo>
                      <a:pt x="2458" y="1285"/>
                    </a:lnTo>
                    <a:lnTo>
                      <a:pt x="2551" y="1263"/>
                    </a:lnTo>
                    <a:lnTo>
                      <a:pt x="2643" y="1236"/>
                    </a:lnTo>
                    <a:lnTo>
                      <a:pt x="2730" y="1214"/>
                    </a:lnTo>
                    <a:lnTo>
                      <a:pt x="2806" y="1192"/>
                    </a:lnTo>
                    <a:lnTo>
                      <a:pt x="2876" y="1170"/>
                    </a:lnTo>
                    <a:lnTo>
                      <a:pt x="2931" y="1149"/>
                    </a:lnTo>
                    <a:lnTo>
                      <a:pt x="2974" y="1132"/>
                    </a:lnTo>
                    <a:lnTo>
                      <a:pt x="3007" y="1116"/>
                    </a:lnTo>
                    <a:lnTo>
                      <a:pt x="3007" y="871"/>
                    </a:lnTo>
                    <a:lnTo>
                      <a:pt x="2941" y="860"/>
                    </a:lnTo>
                    <a:lnTo>
                      <a:pt x="2860" y="844"/>
                    </a:lnTo>
                    <a:lnTo>
                      <a:pt x="2773" y="827"/>
                    </a:lnTo>
                    <a:lnTo>
                      <a:pt x="2670" y="806"/>
                    </a:lnTo>
                    <a:lnTo>
                      <a:pt x="2567" y="784"/>
                    </a:lnTo>
                    <a:lnTo>
                      <a:pt x="2458" y="757"/>
                    </a:lnTo>
                    <a:lnTo>
                      <a:pt x="2241" y="702"/>
                    </a:lnTo>
                    <a:lnTo>
                      <a:pt x="2138" y="670"/>
                    </a:lnTo>
                    <a:lnTo>
                      <a:pt x="2046" y="637"/>
                    </a:lnTo>
                    <a:lnTo>
                      <a:pt x="1959" y="604"/>
                    </a:lnTo>
                    <a:lnTo>
                      <a:pt x="1883" y="566"/>
                    </a:lnTo>
                    <a:lnTo>
                      <a:pt x="1824" y="534"/>
                    </a:lnTo>
                    <a:lnTo>
                      <a:pt x="1780" y="495"/>
                    </a:lnTo>
                    <a:lnTo>
                      <a:pt x="1769" y="474"/>
                    </a:lnTo>
                    <a:lnTo>
                      <a:pt x="1758" y="457"/>
                    </a:lnTo>
                    <a:lnTo>
                      <a:pt x="1753" y="436"/>
                    </a:lnTo>
                    <a:lnTo>
                      <a:pt x="1758" y="419"/>
                    </a:lnTo>
                    <a:lnTo>
                      <a:pt x="1780" y="381"/>
                    </a:lnTo>
                    <a:lnTo>
                      <a:pt x="1813" y="343"/>
                    </a:lnTo>
                    <a:lnTo>
                      <a:pt x="1862" y="316"/>
                    </a:lnTo>
                    <a:lnTo>
                      <a:pt x="1921" y="289"/>
                    </a:lnTo>
                    <a:lnTo>
                      <a:pt x="1986" y="267"/>
                    </a:lnTo>
                    <a:lnTo>
                      <a:pt x="2062" y="245"/>
                    </a:lnTo>
                    <a:lnTo>
                      <a:pt x="2149" y="229"/>
                    </a:lnTo>
                    <a:lnTo>
                      <a:pt x="2236" y="213"/>
                    </a:lnTo>
                    <a:lnTo>
                      <a:pt x="2431" y="180"/>
                    </a:lnTo>
                    <a:lnTo>
                      <a:pt x="2627" y="158"/>
                    </a:lnTo>
                    <a:lnTo>
                      <a:pt x="2827" y="125"/>
                    </a:lnTo>
                    <a:lnTo>
                      <a:pt x="2920" y="109"/>
                    </a:lnTo>
                    <a:lnTo>
                      <a:pt x="3007" y="87"/>
                    </a:lnTo>
                    <a:lnTo>
                      <a:pt x="3007" y="0"/>
                    </a:lnTo>
                    <a:lnTo>
                      <a:pt x="2909" y="22"/>
                    </a:lnTo>
                    <a:lnTo>
                      <a:pt x="2795" y="44"/>
                    </a:lnTo>
                    <a:lnTo>
                      <a:pt x="2676" y="66"/>
                    </a:lnTo>
                    <a:lnTo>
                      <a:pt x="2551" y="82"/>
                    </a:lnTo>
                    <a:lnTo>
                      <a:pt x="2285" y="120"/>
                    </a:lnTo>
                    <a:lnTo>
                      <a:pt x="2155" y="136"/>
                    </a:lnTo>
                    <a:lnTo>
                      <a:pt x="2030" y="158"/>
                    </a:lnTo>
                    <a:lnTo>
                      <a:pt x="1905" y="174"/>
                    </a:lnTo>
                    <a:lnTo>
                      <a:pt x="1791" y="202"/>
                    </a:lnTo>
                    <a:lnTo>
                      <a:pt x="1688" y="229"/>
                    </a:lnTo>
                    <a:lnTo>
                      <a:pt x="1601" y="261"/>
                    </a:lnTo>
                    <a:lnTo>
                      <a:pt x="1525" y="300"/>
                    </a:lnTo>
                    <a:lnTo>
                      <a:pt x="1471" y="338"/>
                    </a:lnTo>
                    <a:lnTo>
                      <a:pt x="1455" y="359"/>
                    </a:lnTo>
                    <a:lnTo>
                      <a:pt x="1438" y="387"/>
                    </a:lnTo>
                    <a:lnTo>
                      <a:pt x="1427" y="414"/>
                    </a:lnTo>
                    <a:lnTo>
                      <a:pt x="1427" y="441"/>
                    </a:lnTo>
                    <a:close/>
                  </a:path>
                </a:pathLst>
              </a:cu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036" name="Freeform 8"/>
              <p:cNvSpPr>
                <a:spLocks noChangeArrowheads="1"/>
              </p:cNvSpPr>
              <p:nvPr/>
            </p:nvSpPr>
            <p:spPr bwMode="auto">
              <a:xfrm>
                <a:off x="2773" y="87"/>
                <a:ext cx="1248" cy="539"/>
              </a:xfrm>
              <a:custGeom>
                <a:avLst/>
                <a:gdLst>
                  <a:gd name="T0" fmla="*/ 0 w 1248"/>
                  <a:gd name="T1" fmla="*/ 332 h 539"/>
                  <a:gd name="T2" fmla="*/ 0 w 1248"/>
                  <a:gd name="T3" fmla="*/ 360 h 539"/>
                  <a:gd name="T4" fmla="*/ 5 w 1248"/>
                  <a:gd name="T5" fmla="*/ 387 h 539"/>
                  <a:gd name="T6" fmla="*/ 27 w 1248"/>
                  <a:gd name="T7" fmla="*/ 414 h 539"/>
                  <a:gd name="T8" fmla="*/ 54 w 1248"/>
                  <a:gd name="T9" fmla="*/ 436 h 539"/>
                  <a:gd name="T10" fmla="*/ 92 w 1248"/>
                  <a:gd name="T11" fmla="*/ 463 h 539"/>
                  <a:gd name="T12" fmla="*/ 141 w 1248"/>
                  <a:gd name="T13" fmla="*/ 490 h 539"/>
                  <a:gd name="T14" fmla="*/ 195 w 1248"/>
                  <a:gd name="T15" fmla="*/ 512 h 539"/>
                  <a:gd name="T16" fmla="*/ 255 w 1248"/>
                  <a:gd name="T17" fmla="*/ 539 h 539"/>
                  <a:gd name="T18" fmla="*/ 212 w 1248"/>
                  <a:gd name="T19" fmla="*/ 517 h 539"/>
                  <a:gd name="T20" fmla="*/ 179 w 1248"/>
                  <a:gd name="T21" fmla="*/ 490 h 539"/>
                  <a:gd name="T22" fmla="*/ 157 w 1248"/>
                  <a:gd name="T23" fmla="*/ 468 h 539"/>
                  <a:gd name="T24" fmla="*/ 141 w 1248"/>
                  <a:gd name="T25" fmla="*/ 447 h 539"/>
                  <a:gd name="T26" fmla="*/ 136 w 1248"/>
                  <a:gd name="T27" fmla="*/ 425 h 539"/>
                  <a:gd name="T28" fmla="*/ 136 w 1248"/>
                  <a:gd name="T29" fmla="*/ 403 h 539"/>
                  <a:gd name="T30" fmla="*/ 141 w 1248"/>
                  <a:gd name="T31" fmla="*/ 381 h 539"/>
                  <a:gd name="T32" fmla="*/ 157 w 1248"/>
                  <a:gd name="T33" fmla="*/ 365 h 539"/>
                  <a:gd name="T34" fmla="*/ 179 w 1248"/>
                  <a:gd name="T35" fmla="*/ 343 h 539"/>
                  <a:gd name="T36" fmla="*/ 201 w 1248"/>
                  <a:gd name="T37" fmla="*/ 327 h 539"/>
                  <a:gd name="T38" fmla="*/ 266 w 1248"/>
                  <a:gd name="T39" fmla="*/ 294 h 539"/>
                  <a:gd name="T40" fmla="*/ 353 w 1248"/>
                  <a:gd name="T41" fmla="*/ 262 h 539"/>
                  <a:gd name="T42" fmla="*/ 445 w 1248"/>
                  <a:gd name="T43" fmla="*/ 234 h 539"/>
                  <a:gd name="T44" fmla="*/ 554 w 1248"/>
                  <a:gd name="T45" fmla="*/ 213 h 539"/>
                  <a:gd name="T46" fmla="*/ 662 w 1248"/>
                  <a:gd name="T47" fmla="*/ 191 h 539"/>
                  <a:gd name="T48" fmla="*/ 890 w 1248"/>
                  <a:gd name="T49" fmla="*/ 153 h 539"/>
                  <a:gd name="T50" fmla="*/ 993 w 1248"/>
                  <a:gd name="T51" fmla="*/ 136 h 539"/>
                  <a:gd name="T52" fmla="*/ 1091 w 1248"/>
                  <a:gd name="T53" fmla="*/ 120 h 539"/>
                  <a:gd name="T54" fmla="*/ 1178 w 1248"/>
                  <a:gd name="T55" fmla="*/ 115 h 539"/>
                  <a:gd name="T56" fmla="*/ 1248 w 1248"/>
                  <a:gd name="T57" fmla="*/ 104 h 539"/>
                  <a:gd name="T58" fmla="*/ 1248 w 1248"/>
                  <a:gd name="T59" fmla="*/ 0 h 539"/>
                  <a:gd name="T60" fmla="*/ 1161 w 1248"/>
                  <a:gd name="T61" fmla="*/ 22 h 539"/>
                  <a:gd name="T62" fmla="*/ 1069 w 1248"/>
                  <a:gd name="T63" fmla="*/ 38 h 539"/>
                  <a:gd name="T64" fmla="*/ 874 w 1248"/>
                  <a:gd name="T65" fmla="*/ 71 h 539"/>
                  <a:gd name="T66" fmla="*/ 673 w 1248"/>
                  <a:gd name="T67" fmla="*/ 93 h 539"/>
                  <a:gd name="T68" fmla="*/ 483 w 1248"/>
                  <a:gd name="T69" fmla="*/ 126 h 539"/>
                  <a:gd name="T70" fmla="*/ 391 w 1248"/>
                  <a:gd name="T71" fmla="*/ 142 h 539"/>
                  <a:gd name="T72" fmla="*/ 309 w 1248"/>
                  <a:gd name="T73" fmla="*/ 158 h 539"/>
                  <a:gd name="T74" fmla="*/ 228 w 1248"/>
                  <a:gd name="T75" fmla="*/ 180 h 539"/>
                  <a:gd name="T76" fmla="*/ 163 w 1248"/>
                  <a:gd name="T77" fmla="*/ 202 h 539"/>
                  <a:gd name="T78" fmla="*/ 103 w 1248"/>
                  <a:gd name="T79" fmla="*/ 229 h 539"/>
                  <a:gd name="T80" fmla="*/ 54 w 1248"/>
                  <a:gd name="T81" fmla="*/ 256 h 539"/>
                  <a:gd name="T82" fmla="*/ 22 w 1248"/>
                  <a:gd name="T83" fmla="*/ 294 h 539"/>
                  <a:gd name="T84" fmla="*/ 0 w 1248"/>
                  <a:gd name="T85" fmla="*/ 332 h 539"/>
                  <a:gd name="T86" fmla="*/ 0 w 1248"/>
                  <a:gd name="T87" fmla="*/ 332 h 539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  <a:gd name="T105" fmla="*/ 0 60000 65536"/>
                  <a:gd name="T106" fmla="*/ 0 60000 65536"/>
                  <a:gd name="T107" fmla="*/ 0 60000 65536"/>
                  <a:gd name="T108" fmla="*/ 0 60000 65536"/>
                  <a:gd name="T109" fmla="*/ 0 60000 65536"/>
                  <a:gd name="T110" fmla="*/ 0 60000 65536"/>
                  <a:gd name="T111" fmla="*/ 0 60000 65536"/>
                  <a:gd name="T112" fmla="*/ 0 60000 65536"/>
                  <a:gd name="T113" fmla="*/ 0 60000 65536"/>
                  <a:gd name="T114" fmla="*/ 0 60000 65536"/>
                  <a:gd name="T115" fmla="*/ 0 60000 65536"/>
                  <a:gd name="T116" fmla="*/ 0 60000 65536"/>
                  <a:gd name="T117" fmla="*/ 0 60000 65536"/>
                  <a:gd name="T118" fmla="*/ 0 60000 65536"/>
                  <a:gd name="T119" fmla="*/ 0 60000 65536"/>
                  <a:gd name="T120" fmla="*/ 0 60000 65536"/>
                  <a:gd name="T121" fmla="*/ 0 60000 65536"/>
                  <a:gd name="T122" fmla="*/ 0 60000 65536"/>
                  <a:gd name="T123" fmla="*/ 0 60000 65536"/>
                  <a:gd name="T124" fmla="*/ 0 60000 65536"/>
                  <a:gd name="T125" fmla="*/ 0 60000 65536"/>
                  <a:gd name="T126" fmla="*/ 0 60000 65536"/>
                  <a:gd name="T127" fmla="*/ 0 60000 65536"/>
                  <a:gd name="T128" fmla="*/ 0 60000 65536"/>
                  <a:gd name="T129" fmla="*/ 0 60000 65536"/>
                  <a:gd name="T130" fmla="*/ 0 60000 65536"/>
                  <a:gd name="T131" fmla="*/ 0 60000 65536"/>
                </a:gdLst>
                <a:ahLst/>
                <a:cxnLst>
                  <a:cxn ang="T88">
                    <a:pos x="T0" y="T1"/>
                  </a:cxn>
                  <a:cxn ang="T89">
                    <a:pos x="T2" y="T3"/>
                  </a:cxn>
                  <a:cxn ang="T90">
                    <a:pos x="T4" y="T5"/>
                  </a:cxn>
                  <a:cxn ang="T91">
                    <a:pos x="T6" y="T7"/>
                  </a:cxn>
                  <a:cxn ang="T92">
                    <a:pos x="T8" y="T9"/>
                  </a:cxn>
                  <a:cxn ang="T93">
                    <a:pos x="T10" y="T11"/>
                  </a:cxn>
                  <a:cxn ang="T94">
                    <a:pos x="T12" y="T13"/>
                  </a:cxn>
                  <a:cxn ang="T95">
                    <a:pos x="T14" y="T15"/>
                  </a:cxn>
                  <a:cxn ang="T96">
                    <a:pos x="T16" y="T17"/>
                  </a:cxn>
                  <a:cxn ang="T97">
                    <a:pos x="T18" y="T19"/>
                  </a:cxn>
                  <a:cxn ang="T98">
                    <a:pos x="T20" y="T21"/>
                  </a:cxn>
                  <a:cxn ang="T99">
                    <a:pos x="T22" y="T23"/>
                  </a:cxn>
                  <a:cxn ang="T100">
                    <a:pos x="T24" y="T25"/>
                  </a:cxn>
                  <a:cxn ang="T101">
                    <a:pos x="T26" y="T27"/>
                  </a:cxn>
                  <a:cxn ang="T102">
                    <a:pos x="T28" y="T29"/>
                  </a:cxn>
                  <a:cxn ang="T103">
                    <a:pos x="T30" y="T31"/>
                  </a:cxn>
                  <a:cxn ang="T104">
                    <a:pos x="T32" y="T33"/>
                  </a:cxn>
                  <a:cxn ang="T105">
                    <a:pos x="T34" y="T35"/>
                  </a:cxn>
                  <a:cxn ang="T106">
                    <a:pos x="T36" y="T37"/>
                  </a:cxn>
                  <a:cxn ang="T107">
                    <a:pos x="T38" y="T39"/>
                  </a:cxn>
                  <a:cxn ang="T108">
                    <a:pos x="T40" y="T41"/>
                  </a:cxn>
                  <a:cxn ang="T109">
                    <a:pos x="T42" y="T43"/>
                  </a:cxn>
                  <a:cxn ang="T110">
                    <a:pos x="T44" y="T45"/>
                  </a:cxn>
                  <a:cxn ang="T111">
                    <a:pos x="T46" y="T47"/>
                  </a:cxn>
                  <a:cxn ang="T112">
                    <a:pos x="T48" y="T49"/>
                  </a:cxn>
                  <a:cxn ang="T113">
                    <a:pos x="T50" y="T51"/>
                  </a:cxn>
                  <a:cxn ang="T114">
                    <a:pos x="T52" y="T53"/>
                  </a:cxn>
                  <a:cxn ang="T115">
                    <a:pos x="T54" y="T55"/>
                  </a:cxn>
                  <a:cxn ang="T116">
                    <a:pos x="T56" y="T57"/>
                  </a:cxn>
                  <a:cxn ang="T117">
                    <a:pos x="T58" y="T59"/>
                  </a:cxn>
                  <a:cxn ang="T118">
                    <a:pos x="T60" y="T61"/>
                  </a:cxn>
                  <a:cxn ang="T119">
                    <a:pos x="T62" y="T63"/>
                  </a:cxn>
                  <a:cxn ang="T120">
                    <a:pos x="T64" y="T65"/>
                  </a:cxn>
                  <a:cxn ang="T121">
                    <a:pos x="T66" y="T67"/>
                  </a:cxn>
                  <a:cxn ang="T122">
                    <a:pos x="T68" y="T69"/>
                  </a:cxn>
                  <a:cxn ang="T123">
                    <a:pos x="T70" y="T71"/>
                  </a:cxn>
                  <a:cxn ang="T124">
                    <a:pos x="T72" y="T73"/>
                  </a:cxn>
                  <a:cxn ang="T125">
                    <a:pos x="T74" y="T75"/>
                  </a:cxn>
                  <a:cxn ang="T126">
                    <a:pos x="T76" y="T77"/>
                  </a:cxn>
                  <a:cxn ang="T127">
                    <a:pos x="T78" y="T79"/>
                  </a:cxn>
                  <a:cxn ang="T128">
                    <a:pos x="T80" y="T81"/>
                  </a:cxn>
                  <a:cxn ang="T129">
                    <a:pos x="T82" y="T83"/>
                  </a:cxn>
                  <a:cxn ang="T130">
                    <a:pos x="T84" y="T85"/>
                  </a:cxn>
                  <a:cxn ang="T131">
                    <a:pos x="T86" y="T87"/>
                  </a:cxn>
                </a:cxnLst>
                <a:rect l="0" t="0" r="r" b="b"/>
                <a:pathLst>
                  <a:path w="1248" h="539">
                    <a:moveTo>
                      <a:pt x="0" y="332"/>
                    </a:moveTo>
                    <a:lnTo>
                      <a:pt x="0" y="360"/>
                    </a:lnTo>
                    <a:lnTo>
                      <a:pt x="5" y="387"/>
                    </a:lnTo>
                    <a:lnTo>
                      <a:pt x="27" y="414"/>
                    </a:lnTo>
                    <a:lnTo>
                      <a:pt x="54" y="436"/>
                    </a:lnTo>
                    <a:lnTo>
                      <a:pt x="92" y="463"/>
                    </a:lnTo>
                    <a:lnTo>
                      <a:pt x="141" y="490"/>
                    </a:lnTo>
                    <a:lnTo>
                      <a:pt x="195" y="512"/>
                    </a:lnTo>
                    <a:lnTo>
                      <a:pt x="255" y="539"/>
                    </a:lnTo>
                    <a:lnTo>
                      <a:pt x="212" y="517"/>
                    </a:lnTo>
                    <a:lnTo>
                      <a:pt x="179" y="490"/>
                    </a:lnTo>
                    <a:lnTo>
                      <a:pt x="157" y="468"/>
                    </a:lnTo>
                    <a:lnTo>
                      <a:pt x="141" y="447"/>
                    </a:lnTo>
                    <a:lnTo>
                      <a:pt x="136" y="425"/>
                    </a:lnTo>
                    <a:lnTo>
                      <a:pt x="136" y="403"/>
                    </a:lnTo>
                    <a:lnTo>
                      <a:pt x="141" y="381"/>
                    </a:lnTo>
                    <a:lnTo>
                      <a:pt x="157" y="365"/>
                    </a:lnTo>
                    <a:lnTo>
                      <a:pt x="179" y="343"/>
                    </a:lnTo>
                    <a:lnTo>
                      <a:pt x="201" y="327"/>
                    </a:lnTo>
                    <a:lnTo>
                      <a:pt x="266" y="294"/>
                    </a:lnTo>
                    <a:lnTo>
                      <a:pt x="353" y="262"/>
                    </a:lnTo>
                    <a:lnTo>
                      <a:pt x="445" y="234"/>
                    </a:lnTo>
                    <a:lnTo>
                      <a:pt x="554" y="213"/>
                    </a:lnTo>
                    <a:lnTo>
                      <a:pt x="662" y="191"/>
                    </a:lnTo>
                    <a:lnTo>
                      <a:pt x="890" y="153"/>
                    </a:lnTo>
                    <a:lnTo>
                      <a:pt x="993" y="136"/>
                    </a:lnTo>
                    <a:lnTo>
                      <a:pt x="1091" y="120"/>
                    </a:lnTo>
                    <a:lnTo>
                      <a:pt x="1178" y="115"/>
                    </a:lnTo>
                    <a:lnTo>
                      <a:pt x="1248" y="104"/>
                    </a:lnTo>
                    <a:lnTo>
                      <a:pt x="1248" y="0"/>
                    </a:lnTo>
                    <a:lnTo>
                      <a:pt x="1161" y="22"/>
                    </a:lnTo>
                    <a:lnTo>
                      <a:pt x="1069" y="38"/>
                    </a:lnTo>
                    <a:lnTo>
                      <a:pt x="874" y="71"/>
                    </a:lnTo>
                    <a:lnTo>
                      <a:pt x="673" y="93"/>
                    </a:lnTo>
                    <a:lnTo>
                      <a:pt x="483" y="126"/>
                    </a:lnTo>
                    <a:lnTo>
                      <a:pt x="391" y="142"/>
                    </a:lnTo>
                    <a:lnTo>
                      <a:pt x="309" y="158"/>
                    </a:lnTo>
                    <a:lnTo>
                      <a:pt x="228" y="180"/>
                    </a:lnTo>
                    <a:lnTo>
                      <a:pt x="163" y="202"/>
                    </a:lnTo>
                    <a:lnTo>
                      <a:pt x="103" y="229"/>
                    </a:lnTo>
                    <a:lnTo>
                      <a:pt x="54" y="256"/>
                    </a:lnTo>
                    <a:lnTo>
                      <a:pt x="22" y="294"/>
                    </a:lnTo>
                    <a:lnTo>
                      <a:pt x="0" y="332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002D86"/>
                  </a:gs>
                  <a:gs pos="100000">
                    <a:schemeClr val="bg1"/>
                  </a:gs>
                </a:gsLst>
                <a:lin ang="189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030" name="Freeform 9"/>
            <p:cNvSpPr>
              <a:spLocks noChangeArrowheads="1"/>
            </p:cNvSpPr>
            <p:nvPr/>
          </p:nvSpPr>
          <p:spPr bwMode="auto">
            <a:xfrm>
              <a:off x="3322" y="1341"/>
              <a:ext cx="1825" cy="1537"/>
            </a:xfrm>
            <a:custGeom>
              <a:avLst/>
              <a:gdLst>
                <a:gd name="T0" fmla="*/ 20 w 2296"/>
                <a:gd name="T1" fmla="*/ 2287 h 1469"/>
                <a:gd name="T2" fmla="*/ 28 w 2296"/>
                <a:gd name="T3" fmla="*/ 2183 h 1469"/>
                <a:gd name="T4" fmla="*/ 34 w 2296"/>
                <a:gd name="T5" fmla="*/ 2066 h 1469"/>
                <a:gd name="T6" fmla="*/ 38 w 2296"/>
                <a:gd name="T7" fmla="*/ 1935 h 1469"/>
                <a:gd name="T8" fmla="*/ 43 w 2296"/>
                <a:gd name="T9" fmla="*/ 1795 h 1469"/>
                <a:gd name="T10" fmla="*/ 45 w 2296"/>
                <a:gd name="T11" fmla="*/ 1632 h 1469"/>
                <a:gd name="T12" fmla="*/ 45 w 2296"/>
                <a:gd name="T13" fmla="*/ 1442 h 1469"/>
                <a:gd name="T14" fmla="*/ 46 w 2296"/>
                <a:gd name="T15" fmla="*/ 1210 h 1469"/>
                <a:gd name="T16" fmla="*/ 45 w 2296"/>
                <a:gd name="T17" fmla="*/ 985 h 1469"/>
                <a:gd name="T18" fmla="*/ 44 w 2296"/>
                <a:gd name="T19" fmla="*/ 784 h 1469"/>
                <a:gd name="T20" fmla="*/ 41 w 2296"/>
                <a:gd name="T21" fmla="*/ 596 h 1469"/>
                <a:gd name="T22" fmla="*/ 36 w 2296"/>
                <a:gd name="T23" fmla="*/ 338 h 1469"/>
                <a:gd name="T24" fmla="*/ 33 w 2296"/>
                <a:gd name="T25" fmla="*/ 198 h 1469"/>
                <a:gd name="T26" fmla="*/ 30 w 2296"/>
                <a:gd name="T27" fmla="*/ 92 h 1469"/>
                <a:gd name="T28" fmla="*/ 28 w 2296"/>
                <a:gd name="T29" fmla="*/ 10 h 1469"/>
                <a:gd name="T30" fmla="*/ 27 w 2296"/>
                <a:gd name="T31" fmla="*/ 0 h 1469"/>
                <a:gd name="T32" fmla="*/ 33 w 2296"/>
                <a:gd name="T33" fmla="*/ 258 h 1469"/>
                <a:gd name="T34" fmla="*/ 40 w 2296"/>
                <a:gd name="T35" fmla="*/ 550 h 1469"/>
                <a:gd name="T36" fmla="*/ 41 w 2296"/>
                <a:gd name="T37" fmla="*/ 706 h 1469"/>
                <a:gd name="T38" fmla="*/ 44 w 2296"/>
                <a:gd name="T39" fmla="*/ 865 h 1469"/>
                <a:gd name="T40" fmla="*/ 45 w 2296"/>
                <a:gd name="T41" fmla="*/ 1031 h 1469"/>
                <a:gd name="T42" fmla="*/ 45 w 2296"/>
                <a:gd name="T43" fmla="*/ 1210 h 1469"/>
                <a:gd name="T44" fmla="*/ 45 w 2296"/>
                <a:gd name="T45" fmla="*/ 1371 h 1469"/>
                <a:gd name="T46" fmla="*/ 44 w 2296"/>
                <a:gd name="T47" fmla="*/ 1517 h 1469"/>
                <a:gd name="T48" fmla="*/ 41 w 2296"/>
                <a:gd name="T49" fmla="*/ 1632 h 1469"/>
                <a:gd name="T50" fmla="*/ 38 w 2296"/>
                <a:gd name="T51" fmla="*/ 1727 h 1469"/>
                <a:gd name="T52" fmla="*/ 36 w 2296"/>
                <a:gd name="T53" fmla="*/ 1821 h 1469"/>
                <a:gd name="T54" fmla="*/ 27 w 2296"/>
                <a:gd name="T55" fmla="*/ 1959 h 1469"/>
                <a:gd name="T56" fmla="*/ 18 w 2296"/>
                <a:gd name="T57" fmla="*/ 2088 h 1469"/>
                <a:gd name="T58" fmla="*/ 11 w 2296"/>
                <a:gd name="T59" fmla="*/ 2220 h 1469"/>
                <a:gd name="T60" fmla="*/ 7 w 2296"/>
                <a:gd name="T61" fmla="*/ 2302 h 1469"/>
                <a:gd name="T62" fmla="*/ 5 w 2296"/>
                <a:gd name="T63" fmla="*/ 2381 h 1469"/>
                <a:gd name="T64" fmla="*/ 2 w 2296"/>
                <a:gd name="T65" fmla="*/ 2480 h 1469"/>
                <a:gd name="T66" fmla="*/ 2 w 2296"/>
                <a:gd name="T67" fmla="*/ 2597 h 1469"/>
                <a:gd name="T68" fmla="*/ 0 w 2296"/>
                <a:gd name="T69" fmla="*/ 2723 h 1469"/>
                <a:gd name="T70" fmla="*/ 2 w 2296"/>
                <a:gd name="T71" fmla="*/ 2864 h 1469"/>
                <a:gd name="T72" fmla="*/ 2 w 2296"/>
                <a:gd name="T73" fmla="*/ 2983 h 1469"/>
                <a:gd name="T74" fmla="*/ 4 w 2296"/>
                <a:gd name="T75" fmla="*/ 3078 h 1469"/>
                <a:gd name="T76" fmla="*/ 7 w 2296"/>
                <a:gd name="T77" fmla="*/ 3168 h 1469"/>
                <a:gd name="T78" fmla="*/ 5 w 2296"/>
                <a:gd name="T79" fmla="*/ 3051 h 1469"/>
                <a:gd name="T80" fmla="*/ 3 w 2296"/>
                <a:gd name="T81" fmla="*/ 2935 h 1469"/>
                <a:gd name="T82" fmla="*/ 2 w 2296"/>
                <a:gd name="T83" fmla="*/ 2817 h 1469"/>
                <a:gd name="T84" fmla="*/ 3 w 2296"/>
                <a:gd name="T85" fmla="*/ 2715 h 1469"/>
                <a:gd name="T86" fmla="*/ 5 w 2296"/>
                <a:gd name="T87" fmla="*/ 2606 h 1469"/>
                <a:gd name="T88" fmla="*/ 7 w 2296"/>
                <a:gd name="T89" fmla="*/ 2514 h 1469"/>
                <a:gd name="T90" fmla="*/ 11 w 2296"/>
                <a:gd name="T91" fmla="*/ 2417 h 1469"/>
                <a:gd name="T92" fmla="*/ 16 w 2296"/>
                <a:gd name="T93" fmla="*/ 2348 h 1469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</a:gdLst>
              <a:ahLst/>
              <a:cxnLst>
                <a:cxn ang="T94">
                  <a:pos x="T0" y="T1"/>
                </a:cxn>
                <a:cxn ang="T95">
                  <a:pos x="T2" y="T3"/>
                </a:cxn>
                <a:cxn ang="T96">
                  <a:pos x="T4" y="T5"/>
                </a:cxn>
                <a:cxn ang="T97">
                  <a:pos x="T6" y="T7"/>
                </a:cxn>
                <a:cxn ang="T98">
                  <a:pos x="T8" y="T9"/>
                </a:cxn>
                <a:cxn ang="T99">
                  <a:pos x="T10" y="T11"/>
                </a:cxn>
                <a:cxn ang="T100">
                  <a:pos x="T12" y="T13"/>
                </a:cxn>
                <a:cxn ang="T101">
                  <a:pos x="T14" y="T15"/>
                </a:cxn>
                <a:cxn ang="T102">
                  <a:pos x="T16" y="T17"/>
                </a:cxn>
                <a:cxn ang="T103">
                  <a:pos x="T18" y="T19"/>
                </a:cxn>
                <a:cxn ang="T104">
                  <a:pos x="T20" y="T21"/>
                </a:cxn>
                <a:cxn ang="T105">
                  <a:pos x="T22" y="T23"/>
                </a:cxn>
                <a:cxn ang="T106">
                  <a:pos x="T24" y="T25"/>
                </a:cxn>
                <a:cxn ang="T107">
                  <a:pos x="T26" y="T27"/>
                </a:cxn>
                <a:cxn ang="T108">
                  <a:pos x="T28" y="T29"/>
                </a:cxn>
                <a:cxn ang="T109">
                  <a:pos x="T30" y="T31"/>
                </a:cxn>
                <a:cxn ang="T110">
                  <a:pos x="T32" y="T33"/>
                </a:cxn>
                <a:cxn ang="T111">
                  <a:pos x="T34" y="T35"/>
                </a:cxn>
                <a:cxn ang="T112">
                  <a:pos x="T36" y="T37"/>
                </a:cxn>
                <a:cxn ang="T113">
                  <a:pos x="T38" y="T39"/>
                </a:cxn>
                <a:cxn ang="T114">
                  <a:pos x="T40" y="T41"/>
                </a:cxn>
                <a:cxn ang="T115">
                  <a:pos x="T42" y="T43"/>
                </a:cxn>
                <a:cxn ang="T116">
                  <a:pos x="T44" y="T45"/>
                </a:cxn>
                <a:cxn ang="T117">
                  <a:pos x="T46" y="T47"/>
                </a:cxn>
                <a:cxn ang="T118">
                  <a:pos x="T48" y="T49"/>
                </a:cxn>
                <a:cxn ang="T119">
                  <a:pos x="T50" y="T51"/>
                </a:cxn>
                <a:cxn ang="T120">
                  <a:pos x="T52" y="T53"/>
                </a:cxn>
                <a:cxn ang="T121">
                  <a:pos x="T54" y="T55"/>
                </a:cxn>
                <a:cxn ang="T122">
                  <a:pos x="T56" y="T57"/>
                </a:cxn>
                <a:cxn ang="T123">
                  <a:pos x="T58" y="T59"/>
                </a:cxn>
                <a:cxn ang="T124">
                  <a:pos x="T60" y="T61"/>
                </a:cxn>
                <a:cxn ang="T125">
                  <a:pos x="T62" y="T63"/>
                </a:cxn>
                <a:cxn ang="T126">
                  <a:pos x="T64" y="T65"/>
                </a:cxn>
                <a:cxn ang="T127">
                  <a:pos x="T66" y="T67"/>
                </a:cxn>
                <a:cxn ang="T128">
                  <a:pos x="T68" y="T69"/>
                </a:cxn>
                <a:cxn ang="T129">
                  <a:pos x="T70" y="T71"/>
                </a:cxn>
                <a:cxn ang="T130">
                  <a:pos x="T72" y="T73"/>
                </a:cxn>
                <a:cxn ang="T131">
                  <a:pos x="T74" y="T75"/>
                </a:cxn>
                <a:cxn ang="T132">
                  <a:pos x="T76" y="T77"/>
                </a:cxn>
                <a:cxn ang="T133">
                  <a:pos x="T78" y="T79"/>
                </a:cxn>
                <a:cxn ang="T134">
                  <a:pos x="T80" y="T81"/>
                </a:cxn>
                <a:cxn ang="T135">
                  <a:pos x="T82" y="T83"/>
                </a:cxn>
                <a:cxn ang="T136">
                  <a:pos x="T84" y="T85"/>
                </a:cxn>
                <a:cxn ang="T137">
                  <a:pos x="T86" y="T87"/>
                </a:cxn>
                <a:cxn ang="T138">
                  <a:pos x="T88" y="T89"/>
                </a:cxn>
                <a:cxn ang="T139">
                  <a:pos x="T90" y="T91"/>
                </a:cxn>
                <a:cxn ang="T140">
                  <a:pos x="T92" y="T93"/>
                </a:cxn>
              </a:cxnLst>
              <a:rect l="0" t="0" r="r" b="b"/>
              <a:pathLst>
                <a:path w="2296" h="1469">
                  <a:moveTo>
                    <a:pt x="771" y="1088"/>
                  </a:moveTo>
                  <a:lnTo>
                    <a:pt x="982" y="1061"/>
                  </a:lnTo>
                  <a:lnTo>
                    <a:pt x="1178" y="1034"/>
                  </a:lnTo>
                  <a:lnTo>
                    <a:pt x="1357" y="1012"/>
                  </a:lnTo>
                  <a:lnTo>
                    <a:pt x="1520" y="985"/>
                  </a:lnTo>
                  <a:lnTo>
                    <a:pt x="1666" y="957"/>
                  </a:lnTo>
                  <a:lnTo>
                    <a:pt x="1796" y="930"/>
                  </a:lnTo>
                  <a:lnTo>
                    <a:pt x="1916" y="897"/>
                  </a:lnTo>
                  <a:lnTo>
                    <a:pt x="2013" y="870"/>
                  </a:lnTo>
                  <a:lnTo>
                    <a:pt x="2100" y="832"/>
                  </a:lnTo>
                  <a:lnTo>
                    <a:pt x="2171" y="800"/>
                  </a:lnTo>
                  <a:lnTo>
                    <a:pt x="2220" y="756"/>
                  </a:lnTo>
                  <a:lnTo>
                    <a:pt x="2263" y="712"/>
                  </a:lnTo>
                  <a:lnTo>
                    <a:pt x="2285" y="669"/>
                  </a:lnTo>
                  <a:lnTo>
                    <a:pt x="2296" y="614"/>
                  </a:lnTo>
                  <a:lnTo>
                    <a:pt x="2290" y="560"/>
                  </a:lnTo>
                  <a:lnTo>
                    <a:pt x="2269" y="500"/>
                  </a:lnTo>
                  <a:lnTo>
                    <a:pt x="2241" y="457"/>
                  </a:lnTo>
                  <a:lnTo>
                    <a:pt x="2198" y="408"/>
                  </a:lnTo>
                  <a:lnTo>
                    <a:pt x="2144" y="364"/>
                  </a:lnTo>
                  <a:lnTo>
                    <a:pt x="2079" y="321"/>
                  </a:lnTo>
                  <a:lnTo>
                    <a:pt x="2008" y="277"/>
                  </a:lnTo>
                  <a:lnTo>
                    <a:pt x="1927" y="234"/>
                  </a:lnTo>
                  <a:lnTo>
                    <a:pt x="1769" y="157"/>
                  </a:lnTo>
                  <a:lnTo>
                    <a:pt x="1688" y="125"/>
                  </a:lnTo>
                  <a:lnTo>
                    <a:pt x="1612" y="92"/>
                  </a:lnTo>
                  <a:lnTo>
                    <a:pt x="1536" y="65"/>
                  </a:lnTo>
                  <a:lnTo>
                    <a:pt x="1476" y="43"/>
                  </a:lnTo>
                  <a:lnTo>
                    <a:pt x="1422" y="27"/>
                  </a:lnTo>
                  <a:lnTo>
                    <a:pt x="1384" y="10"/>
                  </a:lnTo>
                  <a:lnTo>
                    <a:pt x="1357" y="5"/>
                  </a:lnTo>
                  <a:lnTo>
                    <a:pt x="1346" y="0"/>
                  </a:lnTo>
                  <a:lnTo>
                    <a:pt x="1498" y="54"/>
                  </a:lnTo>
                  <a:lnTo>
                    <a:pt x="1655" y="119"/>
                  </a:lnTo>
                  <a:lnTo>
                    <a:pt x="1807" y="185"/>
                  </a:lnTo>
                  <a:lnTo>
                    <a:pt x="1948" y="255"/>
                  </a:lnTo>
                  <a:lnTo>
                    <a:pt x="2013" y="288"/>
                  </a:lnTo>
                  <a:lnTo>
                    <a:pt x="2068" y="326"/>
                  </a:lnTo>
                  <a:lnTo>
                    <a:pt x="2122" y="364"/>
                  </a:lnTo>
                  <a:lnTo>
                    <a:pt x="2171" y="402"/>
                  </a:lnTo>
                  <a:lnTo>
                    <a:pt x="2209" y="440"/>
                  </a:lnTo>
                  <a:lnTo>
                    <a:pt x="2236" y="478"/>
                  </a:lnTo>
                  <a:lnTo>
                    <a:pt x="2252" y="522"/>
                  </a:lnTo>
                  <a:lnTo>
                    <a:pt x="2263" y="560"/>
                  </a:lnTo>
                  <a:lnTo>
                    <a:pt x="2258" y="598"/>
                  </a:lnTo>
                  <a:lnTo>
                    <a:pt x="2241" y="636"/>
                  </a:lnTo>
                  <a:lnTo>
                    <a:pt x="2214" y="669"/>
                  </a:lnTo>
                  <a:lnTo>
                    <a:pt x="2171" y="702"/>
                  </a:lnTo>
                  <a:lnTo>
                    <a:pt x="2122" y="729"/>
                  </a:lnTo>
                  <a:lnTo>
                    <a:pt x="2062" y="756"/>
                  </a:lnTo>
                  <a:lnTo>
                    <a:pt x="1997" y="778"/>
                  </a:lnTo>
                  <a:lnTo>
                    <a:pt x="1921" y="800"/>
                  </a:lnTo>
                  <a:lnTo>
                    <a:pt x="1834" y="821"/>
                  </a:lnTo>
                  <a:lnTo>
                    <a:pt x="1748" y="843"/>
                  </a:lnTo>
                  <a:lnTo>
                    <a:pt x="1552" y="876"/>
                  </a:lnTo>
                  <a:lnTo>
                    <a:pt x="1351" y="908"/>
                  </a:lnTo>
                  <a:lnTo>
                    <a:pt x="1134" y="941"/>
                  </a:lnTo>
                  <a:lnTo>
                    <a:pt x="923" y="968"/>
                  </a:lnTo>
                  <a:lnTo>
                    <a:pt x="716" y="995"/>
                  </a:lnTo>
                  <a:lnTo>
                    <a:pt x="521" y="1028"/>
                  </a:lnTo>
                  <a:lnTo>
                    <a:pt x="434" y="1044"/>
                  </a:lnTo>
                  <a:lnTo>
                    <a:pt x="353" y="1066"/>
                  </a:lnTo>
                  <a:lnTo>
                    <a:pt x="277" y="1082"/>
                  </a:lnTo>
                  <a:lnTo>
                    <a:pt x="206" y="1104"/>
                  </a:lnTo>
                  <a:lnTo>
                    <a:pt x="147" y="1126"/>
                  </a:lnTo>
                  <a:lnTo>
                    <a:pt x="92" y="1148"/>
                  </a:lnTo>
                  <a:lnTo>
                    <a:pt x="54" y="1175"/>
                  </a:lnTo>
                  <a:lnTo>
                    <a:pt x="22" y="1202"/>
                  </a:lnTo>
                  <a:lnTo>
                    <a:pt x="6" y="1229"/>
                  </a:lnTo>
                  <a:lnTo>
                    <a:pt x="0" y="1262"/>
                  </a:lnTo>
                  <a:lnTo>
                    <a:pt x="11" y="1295"/>
                  </a:lnTo>
                  <a:lnTo>
                    <a:pt x="27" y="1327"/>
                  </a:lnTo>
                  <a:lnTo>
                    <a:pt x="54" y="1355"/>
                  </a:lnTo>
                  <a:lnTo>
                    <a:pt x="98" y="1382"/>
                  </a:lnTo>
                  <a:lnTo>
                    <a:pt x="141" y="1404"/>
                  </a:lnTo>
                  <a:lnTo>
                    <a:pt x="196" y="1425"/>
                  </a:lnTo>
                  <a:lnTo>
                    <a:pt x="261" y="1447"/>
                  </a:lnTo>
                  <a:lnTo>
                    <a:pt x="326" y="1469"/>
                  </a:lnTo>
                  <a:lnTo>
                    <a:pt x="266" y="1442"/>
                  </a:lnTo>
                  <a:lnTo>
                    <a:pt x="217" y="1414"/>
                  </a:lnTo>
                  <a:lnTo>
                    <a:pt x="174" y="1387"/>
                  </a:lnTo>
                  <a:lnTo>
                    <a:pt x="147" y="1360"/>
                  </a:lnTo>
                  <a:lnTo>
                    <a:pt x="125" y="1333"/>
                  </a:lnTo>
                  <a:lnTo>
                    <a:pt x="120" y="1306"/>
                  </a:lnTo>
                  <a:lnTo>
                    <a:pt x="125" y="1278"/>
                  </a:lnTo>
                  <a:lnTo>
                    <a:pt x="141" y="1257"/>
                  </a:lnTo>
                  <a:lnTo>
                    <a:pt x="174" y="1229"/>
                  </a:lnTo>
                  <a:lnTo>
                    <a:pt x="212" y="1208"/>
                  </a:lnTo>
                  <a:lnTo>
                    <a:pt x="272" y="1186"/>
                  </a:lnTo>
                  <a:lnTo>
                    <a:pt x="342" y="1164"/>
                  </a:lnTo>
                  <a:lnTo>
                    <a:pt x="423" y="1142"/>
                  </a:lnTo>
                  <a:lnTo>
                    <a:pt x="527" y="1121"/>
                  </a:lnTo>
                  <a:lnTo>
                    <a:pt x="641" y="1104"/>
                  </a:lnTo>
                  <a:lnTo>
                    <a:pt x="771" y="1088"/>
                  </a:lnTo>
                  <a:close/>
                </a:path>
              </a:pathLst>
            </a:custGeom>
            <a:gradFill rotWithShape="0">
              <a:gsLst>
                <a:gs pos="0">
                  <a:srgbClr val="002B82"/>
                </a:gs>
                <a:gs pos="100000">
                  <a:schemeClr val="bg1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31" name="Freeform 10"/>
            <p:cNvSpPr>
              <a:spLocks noChangeArrowheads="1"/>
            </p:cNvSpPr>
            <p:nvPr/>
          </p:nvSpPr>
          <p:spPr bwMode="auto">
            <a:xfrm>
              <a:off x="0" y="0"/>
              <a:ext cx="5758" cy="1776"/>
            </a:xfrm>
            <a:custGeom>
              <a:avLst/>
              <a:gdLst>
                <a:gd name="T0" fmla="*/ 0 w 5740"/>
                <a:gd name="T1" fmla="*/ 0 h 1906"/>
                <a:gd name="T2" fmla="*/ 0 w 5740"/>
                <a:gd name="T3" fmla="*/ 574 h 1906"/>
                <a:gd name="T4" fmla="*/ 6054 w 5740"/>
                <a:gd name="T5" fmla="*/ 574 h 1906"/>
                <a:gd name="T6" fmla="*/ 6054 w 5740"/>
                <a:gd name="T7" fmla="*/ 0 h 1906"/>
                <a:gd name="T8" fmla="*/ 0 w 5740"/>
                <a:gd name="T9" fmla="*/ 0 h 1906"/>
                <a:gd name="T10" fmla="*/ 0 w 5740"/>
                <a:gd name="T11" fmla="*/ 0 h 190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740" h="1906">
                  <a:moveTo>
                    <a:pt x="0" y="0"/>
                  </a:moveTo>
                  <a:lnTo>
                    <a:pt x="0" y="1906"/>
                  </a:lnTo>
                  <a:lnTo>
                    <a:pt x="5740" y="1906"/>
                  </a:lnTo>
                  <a:lnTo>
                    <a:pt x="574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7" name="Rectangle 11"/>
          <p:cNvSpPr>
            <a:spLocks noGrp="1" noRot="1" noChangeArrowheads="1"/>
          </p:cNvSpPr>
          <p:nvPr>
            <p:ph type="title" idx="4294967295"/>
          </p:nvPr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385763" y="1314450"/>
            <a:ext cx="8372475" cy="517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 第二级</a:t>
            </a:r>
          </a:p>
          <a:p>
            <a:pPr lvl="2"/>
            <a:r>
              <a:rPr lang="zh-CN" altLang="en-US" dirty="0"/>
              <a:t> 第三级</a:t>
            </a:r>
          </a:p>
          <a:p>
            <a:pPr lvl="3"/>
            <a:r>
              <a:rPr lang="zh-CN" altLang="en-US" dirty="0"/>
              <a:t> 第四级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transition/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 kern="1200">
          <a:solidFill>
            <a:srgbClr val="FFFF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FFFF99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FFFF99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FFFF99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FFFF99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FFFF99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FFFF99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FFFF99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000" b="1">
          <a:solidFill>
            <a:srgbClr val="FFFF99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533400" indent="-5334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u"/>
        <a:defRPr sz="3200" b="1" kern="1200">
          <a:solidFill>
            <a:srgbClr val="FFFF00"/>
          </a:solidFill>
          <a:latin typeface="+mn-lt"/>
          <a:ea typeface="+mn-ea"/>
          <a:cs typeface="+mn-cs"/>
        </a:defRPr>
      </a:lvl1pPr>
      <a:lvl2pPr marL="914400" lvl="1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Ø"/>
        <a:defRPr sz="2800" b="1" kern="1200">
          <a:solidFill>
            <a:srgbClr val="FFFF00"/>
          </a:solidFill>
          <a:latin typeface="+mn-lt"/>
          <a:ea typeface="+mn-ea"/>
          <a:cs typeface="+mn-cs"/>
        </a:defRPr>
      </a:lvl2pPr>
      <a:lvl3pPr marL="1371600" lvl="2" indent="-4572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ü"/>
        <a:defRPr sz="2800" b="1" kern="1200">
          <a:solidFill>
            <a:srgbClr val="FFFF00"/>
          </a:solidFill>
          <a:latin typeface="+mn-lt"/>
          <a:ea typeface="+mn-ea"/>
          <a:cs typeface="+mn-cs"/>
        </a:defRPr>
      </a:lvl3pPr>
      <a:lvl4pPr marL="1752600" lvl="3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n"/>
        <a:defRPr sz="2400" b="1" kern="1200">
          <a:solidFill>
            <a:srgbClr val="FFFF00"/>
          </a:solidFill>
          <a:latin typeface="+mn-lt"/>
          <a:ea typeface="+mn-ea"/>
          <a:cs typeface="+mn-cs"/>
        </a:defRPr>
      </a:lvl4pPr>
      <a:lvl5pPr marL="2209800" lvl="4" indent="-381000" algn="l" rtl="0" eaLnBrk="0" fontAlgn="base" hangingPunct="0">
        <a:spcBef>
          <a:spcPct val="30000"/>
        </a:spcBef>
        <a:spcAft>
          <a:spcPct val="0"/>
        </a:spcAft>
        <a:buClr>
          <a:srgbClr val="FFFF00"/>
        </a:buClr>
        <a:buFont typeface="Wingdings" panose="05000000000000000000" pitchFamily="2" charset="2"/>
        <a:buChar char="l"/>
        <a:defRPr sz="2400" b="1" kern="1200">
          <a:solidFill>
            <a:srgbClr val="FFFF00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spcBef>
          <a:spcPct val="30000"/>
        </a:spcBef>
        <a:spcAft>
          <a:spcPct val="0"/>
        </a:spcAft>
        <a:buClr>
          <a:srgbClr val="FFFF00"/>
        </a:buClr>
        <a:buFont typeface="Wingdings" charset="2"/>
        <a:buChar char="l"/>
        <a:defRPr sz="2400" b="1" u="none" kern="1200" baseline="0">
          <a:solidFill>
            <a:srgbClr val="FFFF00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spcBef>
          <a:spcPct val="30000"/>
        </a:spcBef>
        <a:spcAft>
          <a:spcPct val="0"/>
        </a:spcAft>
        <a:buClr>
          <a:srgbClr val="FFFF00"/>
        </a:buClr>
        <a:buFont typeface="Wingdings" charset="2"/>
        <a:buChar char="l"/>
        <a:defRPr sz="2400" b="1" u="none" kern="1200" baseline="0">
          <a:solidFill>
            <a:srgbClr val="FFFF00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spcBef>
          <a:spcPct val="30000"/>
        </a:spcBef>
        <a:spcAft>
          <a:spcPct val="0"/>
        </a:spcAft>
        <a:buClr>
          <a:srgbClr val="FFFF00"/>
        </a:buClr>
        <a:buFont typeface="Wingdings" charset="2"/>
        <a:buChar char="l"/>
        <a:defRPr sz="2400" b="1" u="none" kern="1200" baseline="0">
          <a:solidFill>
            <a:srgbClr val="FFFF00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spcBef>
          <a:spcPct val="30000"/>
        </a:spcBef>
        <a:spcAft>
          <a:spcPct val="0"/>
        </a:spcAft>
        <a:buClr>
          <a:srgbClr val="FFFF00"/>
        </a:buClr>
        <a:buFont typeface="Wingdings" charset="2"/>
        <a:buChar char="l"/>
        <a:defRPr sz="2400" b="1" u="none" kern="1200" baseline="0">
          <a:solidFill>
            <a:srgbClr val="FFFF00"/>
          </a:solidFill>
          <a:latin typeface="+mn-lt"/>
          <a:ea typeface="+mn-ea"/>
          <a:cs typeface="+mn-cs"/>
        </a:defRPr>
      </a:lvl9pPr>
    </p:bodyStyle>
    <p:otherStyle>
      <a:lvl1pPr marL="0" lvl="0" indent="0" algn="just" defTabSz="914400" eaLnBrk="0" fontAlgn="base" latinLnBrk="0" hangingPunct="0">
        <a:spcBef>
          <a:spcPct val="0"/>
        </a:spcBef>
        <a:spcAft>
          <a:spcPct val="0"/>
        </a:spcAft>
        <a:buClr>
          <a:srgbClr val="B4B9BE"/>
        </a:buClr>
        <a:buFont typeface="Wingdings" charset="2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just" defTabSz="914400" eaLnBrk="1" fontAlgn="base" latinLnBrk="0" hangingPunct="1">
        <a:spcBef>
          <a:spcPct val="0"/>
        </a:spcBef>
        <a:spcAft>
          <a:spcPct val="0"/>
        </a:spcAft>
        <a:buClr>
          <a:srgbClr val="B4B9BE"/>
        </a:buClr>
        <a:buFont typeface="Wingdings" charset="2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just" defTabSz="914400" eaLnBrk="1" fontAlgn="base" latinLnBrk="0" hangingPunct="1">
        <a:spcBef>
          <a:spcPct val="0"/>
        </a:spcBef>
        <a:spcAft>
          <a:spcPct val="0"/>
        </a:spcAft>
        <a:buClr>
          <a:srgbClr val="B4B9BE"/>
        </a:buClr>
        <a:buFont typeface="Wingdings" charset="2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just" defTabSz="914400" eaLnBrk="1" fontAlgn="base" latinLnBrk="0" hangingPunct="1">
        <a:spcBef>
          <a:spcPct val="0"/>
        </a:spcBef>
        <a:spcAft>
          <a:spcPct val="0"/>
        </a:spcAft>
        <a:buClr>
          <a:srgbClr val="B4B9BE"/>
        </a:buClr>
        <a:buFont typeface="Wingdings" charset="2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just" defTabSz="914400" eaLnBrk="1" fontAlgn="base" latinLnBrk="0" hangingPunct="1">
        <a:spcBef>
          <a:spcPct val="0"/>
        </a:spcBef>
        <a:spcAft>
          <a:spcPct val="0"/>
        </a:spcAft>
        <a:buClr>
          <a:srgbClr val="B4B9BE"/>
        </a:buClr>
        <a:buFont typeface="Wingdings" charset="2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just" defTabSz="914400" eaLnBrk="1" fontAlgn="base" latinLnBrk="0" hangingPunct="1">
        <a:spcBef>
          <a:spcPct val="0"/>
        </a:spcBef>
        <a:spcAft>
          <a:spcPct val="0"/>
        </a:spcAft>
        <a:buClr>
          <a:srgbClr val="B4B9BE"/>
        </a:buClr>
        <a:buFont typeface="Wingdings" charset="2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just" defTabSz="914400" eaLnBrk="1" fontAlgn="base" latinLnBrk="0" hangingPunct="1">
        <a:spcBef>
          <a:spcPct val="0"/>
        </a:spcBef>
        <a:spcAft>
          <a:spcPct val="0"/>
        </a:spcAft>
        <a:buClr>
          <a:srgbClr val="B4B9BE"/>
        </a:buClr>
        <a:buFont typeface="Wingdings" charset="2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just" defTabSz="914400" eaLnBrk="1" fontAlgn="base" latinLnBrk="0" hangingPunct="1">
        <a:spcBef>
          <a:spcPct val="0"/>
        </a:spcBef>
        <a:spcAft>
          <a:spcPct val="0"/>
        </a:spcAft>
        <a:buClr>
          <a:srgbClr val="B4B9BE"/>
        </a:buClr>
        <a:buFont typeface="Wingdings" charset="2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just" defTabSz="914400" eaLnBrk="1" fontAlgn="base" latinLnBrk="0" hangingPunct="1">
        <a:spcBef>
          <a:spcPct val="0"/>
        </a:spcBef>
        <a:spcAft>
          <a:spcPct val="0"/>
        </a:spcAft>
        <a:buClr>
          <a:srgbClr val="B4B9BE"/>
        </a:buClr>
        <a:buFont typeface="Wingdings" charset="2"/>
        <a:buNone/>
        <a:defRPr sz="240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482600" y="368300"/>
            <a:ext cx="8229600" cy="622300"/>
          </a:xfr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6.6 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可编程计数</a:t>
            </a:r>
            <a:r>
              <a:rPr lang="en-US" altLang="x-none" noProof="1">
                <a:effectLst>
                  <a:outerShdw blurRad="38100" dist="38100" dir="2700000">
                    <a:srgbClr val="FFFFFF"/>
                  </a:outerShdw>
                </a:effectLst>
              </a:rPr>
              <a:t>/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定时器芯片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8253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4294967295"/>
          </p:nvPr>
        </p:nvSpPr>
        <p:spPr>
          <a:xfrm>
            <a:off x="385763" y="1295400"/>
            <a:ext cx="8372475" cy="5194300"/>
          </a:xfr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2800" noProof="1">
                <a:solidFill>
                  <a:schemeClr val="tx1"/>
                </a:solidFill>
              </a:rPr>
              <a:t>定时</a:t>
            </a:r>
            <a:r>
              <a:rPr lang="en-US" altLang="x-none" sz="2800" noProof="1">
                <a:solidFill>
                  <a:schemeClr val="tx1"/>
                </a:solidFill>
              </a:rPr>
              <a:t>/</a:t>
            </a:r>
            <a:r>
              <a:rPr lang="zh-CN" altLang="en-US" sz="2800" noProof="1">
                <a:solidFill>
                  <a:schemeClr val="tx1"/>
                </a:solidFill>
              </a:rPr>
              <a:t>计数器的</a:t>
            </a:r>
            <a:r>
              <a:rPr lang="zh-CN" altLang="en-US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应用</a:t>
            </a:r>
          </a:p>
          <a:p>
            <a:pPr lvl="1" eaLnBrk="1" hangingPunct="1">
              <a:defRPr/>
            </a:pPr>
            <a:r>
              <a:rPr lang="zh-CN" altLang="en-US" sz="2400" noProof="1">
                <a:solidFill>
                  <a:schemeClr val="tx1"/>
                </a:solidFill>
              </a:rPr>
              <a:t>生产线上统计产品的数目</a:t>
            </a:r>
            <a:r>
              <a:rPr lang="en-US" altLang="x-none" sz="2400" noProof="1">
                <a:solidFill>
                  <a:schemeClr val="tx1"/>
                </a:solidFill>
              </a:rPr>
              <a:t>----</a:t>
            </a:r>
            <a:r>
              <a:rPr lang="zh-CN" altLang="en-US" sz="2400" noProof="1">
                <a:solidFill>
                  <a:schemeClr val="tx1"/>
                </a:solidFill>
              </a:rPr>
              <a:t>计数器</a:t>
            </a:r>
          </a:p>
          <a:p>
            <a:pPr lvl="1" eaLnBrk="1" hangingPunct="1">
              <a:defRPr/>
            </a:pPr>
            <a:r>
              <a:rPr lang="zh-CN" altLang="en-US" sz="2400" noProof="1">
                <a:solidFill>
                  <a:schemeClr val="tx1"/>
                </a:solidFill>
              </a:rPr>
              <a:t>系统的动态存储器刷新</a:t>
            </a:r>
            <a:r>
              <a:rPr lang="en-US" altLang="x-none" sz="2400" noProof="1">
                <a:solidFill>
                  <a:schemeClr val="tx1"/>
                </a:solidFill>
              </a:rPr>
              <a:t>----</a:t>
            </a:r>
            <a:r>
              <a:rPr lang="zh-CN" altLang="en-US" sz="2400" noProof="1">
                <a:solidFill>
                  <a:schemeClr val="tx1"/>
                </a:solidFill>
              </a:rPr>
              <a:t>定时器</a:t>
            </a:r>
          </a:p>
          <a:p>
            <a:pPr lvl="1" eaLnBrk="1" hangingPunct="1">
              <a:defRPr/>
            </a:pPr>
            <a:r>
              <a:rPr lang="zh-CN" altLang="en-US" sz="2400" noProof="1">
                <a:solidFill>
                  <a:schemeClr val="tx1"/>
                </a:solidFill>
              </a:rPr>
              <a:t>系统时钟计时</a:t>
            </a:r>
            <a:r>
              <a:rPr lang="en-US" altLang="x-none" sz="2400" noProof="1">
                <a:solidFill>
                  <a:schemeClr val="tx1"/>
                </a:solidFill>
              </a:rPr>
              <a:t>----</a:t>
            </a:r>
            <a:r>
              <a:rPr lang="zh-CN" altLang="en-US" sz="2400" noProof="1">
                <a:solidFill>
                  <a:schemeClr val="tx1"/>
                </a:solidFill>
              </a:rPr>
              <a:t>定时器</a:t>
            </a:r>
          </a:p>
          <a:p>
            <a:pPr lvl="1" eaLnBrk="1" hangingPunct="1">
              <a:defRPr/>
            </a:pPr>
            <a:r>
              <a:rPr lang="zh-CN" altLang="en-US" sz="2400" noProof="1">
                <a:solidFill>
                  <a:schemeClr val="tx1"/>
                </a:solidFill>
              </a:rPr>
              <a:t>扬声器的频率源</a:t>
            </a:r>
            <a:r>
              <a:rPr lang="en-US" altLang="x-none" sz="2400" noProof="1">
                <a:solidFill>
                  <a:schemeClr val="tx1"/>
                </a:solidFill>
              </a:rPr>
              <a:t>----</a:t>
            </a:r>
            <a:r>
              <a:rPr lang="zh-CN" altLang="en-US" sz="2400" noProof="1">
                <a:solidFill>
                  <a:schemeClr val="tx1"/>
                </a:solidFill>
              </a:rPr>
              <a:t>定时器</a:t>
            </a:r>
          </a:p>
          <a:p>
            <a:pPr eaLnBrk="1" hangingPunct="1">
              <a:defRPr/>
            </a:pPr>
            <a:r>
              <a:rPr lang="zh-CN" altLang="en-US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常用的定时方法</a:t>
            </a:r>
          </a:p>
          <a:p>
            <a:pPr lvl="1" eaLnBrk="1" hangingPunct="1">
              <a:defRPr/>
            </a:pPr>
            <a:r>
              <a:rPr lang="zh-CN" altLang="en-US" sz="2400" noProof="1">
                <a:effectLst>
                  <a:outerShdw blurRad="38100" dist="38100" dir="2700000">
                    <a:srgbClr val="FFFFFF"/>
                  </a:outerShdw>
                </a:effectLst>
              </a:rPr>
              <a:t>软件定时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：优点是节省硬件；缺点是执行定时程序期间</a:t>
            </a:r>
            <a:r>
              <a:rPr lang="en-US" altLang="x-none" sz="24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CPU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一直被占用，降低了</a:t>
            </a:r>
            <a:r>
              <a:rPr lang="en-US" altLang="x-none" sz="24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CPU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效率</a:t>
            </a:r>
          </a:p>
          <a:p>
            <a:pPr lvl="1" eaLnBrk="1" hangingPunct="1">
              <a:defRPr/>
            </a:pPr>
            <a:r>
              <a:rPr lang="zh-CN" altLang="en-US" sz="2400" noProof="1">
                <a:effectLst>
                  <a:outerShdw blurRad="38100" dist="38100" dir="2700000">
                    <a:srgbClr val="FFFFFF"/>
                  </a:outerShdw>
                </a:effectLst>
              </a:rPr>
              <a:t>硬件定时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：要用额外的硬件</a:t>
            </a:r>
            <a:r>
              <a:rPr lang="en-US" altLang="x-none" sz="24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—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计数</a:t>
            </a:r>
            <a:r>
              <a:rPr lang="en-US" altLang="x-none" sz="24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/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定时器，但可提高</a:t>
            </a:r>
            <a:r>
              <a:rPr lang="en-US" altLang="x-none" sz="24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CPU</a:t>
            </a:r>
            <a:r>
              <a:rPr lang="zh-CN" altLang="en-US" sz="24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的利用率</a:t>
            </a:r>
          </a:p>
        </p:txBody>
      </p:sp>
      <p:sp>
        <p:nvSpPr>
          <p:cNvPr id="4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0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 build="p" bldLvl="2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/>
          <p:cNvSpPr>
            <a:spLocks noGrp="1"/>
          </p:cNvSpPr>
          <p:nvPr>
            <p:ph type="title"/>
          </p:nvPr>
        </p:nvSpPr>
        <p:spPr>
          <a:xfrm>
            <a:off x="479425" y="76200"/>
            <a:ext cx="8229600" cy="674688"/>
          </a:xfrm>
        </p:spPr>
        <p:txBody>
          <a:bodyPr/>
          <a:lstStyle/>
          <a:p>
            <a:r>
              <a:rPr lang="zh-CN" altLang="en-US"/>
              <a:t>方式</a:t>
            </a:r>
            <a:r>
              <a:rPr lang="en-US" altLang="zh-CN"/>
              <a:t>0—</a:t>
            </a:r>
            <a:r>
              <a:rPr lang="zh-CN" altLang="en-US"/>
              <a:t>计数结束中断</a:t>
            </a:r>
          </a:p>
        </p:txBody>
      </p:sp>
      <p:sp>
        <p:nvSpPr>
          <p:cNvPr id="5" name="文本框 4"/>
          <p:cNvSpPr txBox="1">
            <a:spLocks noChangeArrowheads="1"/>
          </p:cNvSpPr>
          <p:nvPr/>
        </p:nvSpPr>
        <p:spPr bwMode="auto">
          <a:xfrm>
            <a:off x="0" y="3789363"/>
            <a:ext cx="9144000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写入控制字后</a:t>
            </a:r>
            <a:r>
              <a:rPr lang="en-US" altLang="zh-CN" b="1" dirty="0"/>
              <a:t>OUT</a:t>
            </a:r>
            <a:r>
              <a:rPr lang="zh-CN" altLang="en-US" b="1" dirty="0"/>
              <a:t>变低；</a:t>
            </a:r>
            <a:endParaRPr lang="en-US" altLang="zh-CN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写入计数初值后的一个</a:t>
            </a:r>
            <a:r>
              <a:rPr lang="en-US" altLang="zh-CN" b="1" dirty="0"/>
              <a:t>CLK</a:t>
            </a:r>
            <a:r>
              <a:rPr lang="zh-CN" altLang="en-US" b="1" dirty="0"/>
              <a:t>的下降沿，计数初值被装入计数器，然后在每个</a:t>
            </a:r>
            <a:r>
              <a:rPr lang="en-US" altLang="zh-CN" b="1" dirty="0"/>
              <a:t>CLK</a:t>
            </a:r>
            <a:r>
              <a:rPr lang="zh-CN" altLang="en-US" b="1" dirty="0"/>
              <a:t>的下降沿做减</a:t>
            </a:r>
            <a:r>
              <a:rPr lang="en-US" altLang="zh-CN" b="1" dirty="0"/>
              <a:t>1</a:t>
            </a:r>
            <a:r>
              <a:rPr lang="zh-CN" altLang="en-US" b="1" dirty="0"/>
              <a:t>计数；</a:t>
            </a:r>
            <a:endParaRPr lang="en-US" altLang="zh-CN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当计数到0时</a:t>
            </a:r>
            <a:r>
              <a:rPr lang="en-US" altLang="zh-CN" b="1" dirty="0"/>
              <a:t>OUT</a:t>
            </a:r>
            <a:r>
              <a:rPr lang="zh-CN" altLang="en-US" b="1" dirty="0"/>
              <a:t>输出变为高电平；</a:t>
            </a:r>
            <a:endParaRPr lang="en-US" altLang="zh-CN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en-US" altLang="zh-CN" b="1" dirty="0"/>
              <a:t>GATE</a:t>
            </a:r>
            <a:r>
              <a:rPr lang="zh-CN" altLang="en-US" b="1" dirty="0"/>
              <a:t>为高电平时，计数器工作，为低电平时停止计数；</a:t>
            </a:r>
            <a:endParaRPr lang="en-US" altLang="zh-CN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在计数过程中若重新写了新的计数初值，则按新值重新工作；</a:t>
            </a:r>
            <a:endParaRPr lang="en-US" altLang="zh-CN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每写一次计数初值只计数一个周期。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375" y="739775"/>
            <a:ext cx="8591550" cy="2990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1"/>
          <p:cNvSpPr txBox="1">
            <a:spLocks/>
          </p:cNvSpPr>
          <p:nvPr/>
        </p:nvSpPr>
        <p:spPr bwMode="auto">
          <a:xfrm>
            <a:off x="479425" y="76200"/>
            <a:ext cx="85471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>
                <a:solidFill>
                  <a:srgbClr val="FFFF99"/>
                </a:solidFill>
              </a:rPr>
              <a:t>方式</a:t>
            </a:r>
            <a:r>
              <a:rPr lang="en-US" altLang="zh-CN">
                <a:solidFill>
                  <a:srgbClr val="FFFF99"/>
                </a:solidFill>
              </a:rPr>
              <a:t>1—</a:t>
            </a:r>
            <a:r>
              <a:rPr lang="zh-CN" altLang="en-US">
                <a:solidFill>
                  <a:srgbClr val="FFFF99"/>
                </a:solidFill>
              </a:rPr>
              <a:t>可重复触发的单稳态触发器</a:t>
            </a:r>
            <a:r>
              <a:rPr lang="en-US" altLang="zh-CN">
                <a:solidFill>
                  <a:srgbClr val="FFFF99"/>
                </a:solidFill>
              </a:rPr>
              <a:t>(</a:t>
            </a:r>
            <a:r>
              <a:rPr lang="zh-CN" altLang="en-US">
                <a:solidFill>
                  <a:srgbClr val="FFFF99"/>
                </a:solidFill>
              </a:rPr>
              <a:t>硬件触发</a:t>
            </a:r>
            <a:r>
              <a:rPr lang="en-US" altLang="zh-CN">
                <a:solidFill>
                  <a:srgbClr val="FFFF99"/>
                </a:solidFill>
              </a:rPr>
              <a:t>)</a:t>
            </a:r>
            <a:endParaRPr lang="zh-CN" altLang="en-US">
              <a:solidFill>
                <a:srgbClr val="FFFF99"/>
              </a:solidFill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206375" y="3338513"/>
            <a:ext cx="8937625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写入控制字后，</a:t>
            </a:r>
            <a:r>
              <a:rPr lang="en-US" altLang="zh-CN" b="1" dirty="0"/>
              <a:t>OUT</a:t>
            </a:r>
            <a:r>
              <a:rPr lang="zh-CN" altLang="en-US" b="1" dirty="0"/>
              <a:t>变为高电平；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写入计数初值后，当</a:t>
            </a:r>
            <a:r>
              <a:rPr lang="en-US" altLang="zh-CN" b="1" dirty="0"/>
              <a:t>GATE</a:t>
            </a:r>
            <a:r>
              <a:rPr lang="zh-CN" altLang="en-US" b="1" dirty="0"/>
              <a:t>从低变高后的一个</a:t>
            </a:r>
            <a:r>
              <a:rPr lang="en-US" altLang="zh-CN" b="1" dirty="0"/>
              <a:t>CLK</a:t>
            </a:r>
            <a:r>
              <a:rPr lang="zh-CN" altLang="en-US" b="1" dirty="0"/>
              <a:t>下降沿装入初值，</a:t>
            </a:r>
            <a:r>
              <a:rPr lang="en-US" altLang="zh-CN" b="1" dirty="0"/>
              <a:t>OUT</a:t>
            </a:r>
            <a:r>
              <a:rPr lang="zh-CN" altLang="en-US" b="1" dirty="0"/>
              <a:t>变为低。然后对每个</a:t>
            </a:r>
            <a:r>
              <a:rPr lang="en-US" altLang="zh-CN" b="1" dirty="0"/>
              <a:t>CLK</a:t>
            </a:r>
            <a:r>
              <a:rPr lang="zh-CN" altLang="en-US" b="1" dirty="0"/>
              <a:t>下降沿做减</a:t>
            </a:r>
            <a:r>
              <a:rPr lang="en-US" altLang="zh-CN" b="1" dirty="0"/>
              <a:t>1</a:t>
            </a:r>
            <a:r>
              <a:rPr lang="zh-CN" altLang="en-US" b="1" dirty="0"/>
              <a:t>计数，计到0时</a:t>
            </a:r>
            <a:r>
              <a:rPr lang="en-US" altLang="zh-CN" b="1" dirty="0"/>
              <a:t>OUT</a:t>
            </a:r>
            <a:r>
              <a:rPr lang="zh-CN" altLang="en-US" b="1" dirty="0"/>
              <a:t>变高。</a:t>
            </a:r>
            <a:endParaRPr lang="en-US" altLang="zh-CN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若计数结束后</a:t>
            </a:r>
            <a:r>
              <a:rPr lang="en-US" altLang="zh-CN" b="1" dirty="0"/>
              <a:t>GATE</a:t>
            </a:r>
            <a:r>
              <a:rPr lang="zh-CN" altLang="en-US" b="1" dirty="0"/>
              <a:t>又出现上跳，则重新装入计数初值，重新开始计数。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若计数过程中</a:t>
            </a:r>
            <a:r>
              <a:rPr lang="en-US" altLang="zh-CN" b="1" dirty="0"/>
              <a:t>GATE</a:t>
            </a:r>
            <a:r>
              <a:rPr lang="zh-CN" altLang="en-US" b="1" dirty="0"/>
              <a:t>又出现上跳，则重新装入计数初值，重新开始计数，本次</a:t>
            </a:r>
            <a:r>
              <a:rPr lang="en-US" altLang="zh-CN" b="1" dirty="0"/>
              <a:t>OUT</a:t>
            </a:r>
            <a:r>
              <a:rPr lang="zh-CN" altLang="en-US" b="1" dirty="0"/>
              <a:t>周期宽度加长。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负脉冲宽度</a:t>
            </a:r>
            <a:r>
              <a:rPr lang="en-US" altLang="zh-CN" b="1" dirty="0"/>
              <a:t>=</a:t>
            </a:r>
            <a:r>
              <a:rPr lang="zh-CN" altLang="en-US" b="1" dirty="0"/>
              <a:t>计数初值 </a:t>
            </a:r>
            <a:r>
              <a:rPr lang="en-US" altLang="zh-CN" b="1" dirty="0"/>
              <a:t>X CLK</a:t>
            </a:r>
            <a:r>
              <a:rPr lang="zh-CN" altLang="en-US" b="1" dirty="0"/>
              <a:t>周期。</a:t>
            </a:r>
          </a:p>
        </p:txBody>
      </p:sp>
      <p:sp>
        <p:nvSpPr>
          <p:cNvPr id="8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11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60" y="668318"/>
            <a:ext cx="6981825" cy="26384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1"/>
          <p:cNvSpPr txBox="1">
            <a:spLocks/>
          </p:cNvSpPr>
          <p:nvPr/>
        </p:nvSpPr>
        <p:spPr bwMode="auto">
          <a:xfrm>
            <a:off x="479425" y="76200"/>
            <a:ext cx="82296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en-US" dirty="0">
                <a:solidFill>
                  <a:srgbClr val="FFFF99"/>
                </a:solidFill>
              </a:rPr>
              <a:t>方式</a:t>
            </a:r>
            <a:r>
              <a:rPr lang="en-US" altLang="zh-CN" dirty="0">
                <a:solidFill>
                  <a:srgbClr val="FFFF99"/>
                </a:solidFill>
              </a:rPr>
              <a:t>2—</a:t>
            </a:r>
            <a:r>
              <a:rPr lang="zh-CN" altLang="en-US" dirty="0">
                <a:solidFill>
                  <a:srgbClr val="FFFF99"/>
                </a:solidFill>
              </a:rPr>
              <a:t>频率发生器</a:t>
            </a:r>
            <a:r>
              <a:rPr lang="en-US" altLang="zh-CN" dirty="0">
                <a:solidFill>
                  <a:srgbClr val="FFFF99"/>
                </a:solidFill>
              </a:rPr>
              <a:t>(</a:t>
            </a:r>
            <a:r>
              <a:rPr lang="zh-CN" altLang="en-US" dirty="0">
                <a:solidFill>
                  <a:srgbClr val="FFFF99"/>
                </a:solidFill>
              </a:rPr>
              <a:t>软件或硬件触发</a:t>
            </a:r>
            <a:r>
              <a:rPr lang="en-US" altLang="zh-CN" dirty="0">
                <a:solidFill>
                  <a:srgbClr val="FFFF99"/>
                </a:solidFill>
              </a:rPr>
              <a:t>)</a:t>
            </a:r>
            <a:endParaRPr lang="zh-CN" altLang="en-US" dirty="0">
              <a:solidFill>
                <a:srgbClr val="FFFF99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038" y="750888"/>
            <a:ext cx="6931025" cy="2208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0" y="2976563"/>
            <a:ext cx="9144000" cy="3786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indent="0">
              <a:buClr>
                <a:srgbClr val="FFC000"/>
              </a:buClr>
              <a:defRPr/>
            </a:pPr>
            <a:r>
              <a:rPr lang="zh-CN" altLang="en-US" b="1" dirty="0">
                <a:solidFill>
                  <a:srgbClr val="FFFF00"/>
                </a:solidFill>
              </a:rPr>
              <a:t>软件触发：</a:t>
            </a:r>
            <a:r>
              <a:rPr lang="zh-CN" altLang="en-US" b="1" dirty="0"/>
              <a:t>保持</a:t>
            </a:r>
            <a:r>
              <a:rPr lang="en-US" altLang="zh-CN" b="1" dirty="0"/>
              <a:t>GATE</a:t>
            </a:r>
            <a:r>
              <a:rPr lang="zh-CN" altLang="en-US" b="1" dirty="0"/>
              <a:t>为高</a:t>
            </a:r>
            <a:endParaRPr lang="en-US" altLang="zh-CN" b="1" dirty="0">
              <a:solidFill>
                <a:srgbClr val="FFFF00"/>
              </a:solidFill>
            </a:endParaRP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 dirty="0"/>
              <a:t>写控制字后，</a:t>
            </a:r>
            <a:r>
              <a:rPr lang="en-US" altLang="zh-CN" b="1" dirty="0"/>
              <a:t>OUT</a:t>
            </a:r>
            <a:r>
              <a:rPr lang="zh-CN" altLang="en-US" b="1" dirty="0"/>
              <a:t>变为高电平；</a:t>
            </a:r>
            <a:endParaRPr lang="en-US" altLang="zh-CN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 dirty="0"/>
              <a:t>写计数初值后的一个</a:t>
            </a:r>
            <a:r>
              <a:rPr lang="en-US" altLang="zh-CN" b="1" dirty="0"/>
              <a:t>CLK</a:t>
            </a:r>
            <a:r>
              <a:rPr lang="zh-CN" altLang="en-US" b="1" dirty="0"/>
              <a:t>的下降沿，初值被装入计数器，然后对每个</a:t>
            </a:r>
            <a:r>
              <a:rPr lang="en-US" altLang="zh-CN" b="1" dirty="0"/>
              <a:t>CLK</a:t>
            </a:r>
            <a:r>
              <a:rPr lang="zh-CN" altLang="en-US" b="1" dirty="0"/>
              <a:t>的下降沿减</a:t>
            </a:r>
            <a:r>
              <a:rPr lang="en-US" altLang="zh-CN" b="1" dirty="0"/>
              <a:t>1</a:t>
            </a:r>
            <a:r>
              <a:rPr lang="zh-CN" altLang="en-US" b="1" dirty="0"/>
              <a:t>计数；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 dirty="0"/>
              <a:t>计数期间</a:t>
            </a:r>
            <a:r>
              <a:rPr lang="en-US" altLang="zh-CN" b="1" dirty="0"/>
              <a:t>OUT</a:t>
            </a:r>
            <a:r>
              <a:rPr lang="zh-CN" altLang="en-US" b="1" dirty="0"/>
              <a:t>保持为高，当计数到</a:t>
            </a:r>
            <a:r>
              <a:rPr lang="en-US" altLang="zh-CN" b="1" dirty="0"/>
              <a:t>1</a:t>
            </a:r>
            <a:r>
              <a:rPr lang="zh-CN" altLang="en-US" b="1" dirty="0"/>
              <a:t>时</a:t>
            </a:r>
            <a:r>
              <a:rPr lang="en-US" altLang="zh-CN" b="1" dirty="0"/>
              <a:t>OUT</a:t>
            </a:r>
            <a:r>
              <a:rPr lang="zh-CN" altLang="en-US" b="1" dirty="0"/>
              <a:t>输出宽度为1个</a:t>
            </a:r>
            <a:r>
              <a:rPr lang="en-US" altLang="zh-CN" b="1" dirty="0"/>
              <a:t>CLK</a:t>
            </a:r>
            <a:r>
              <a:rPr lang="zh-CN" altLang="en-US" b="1" dirty="0"/>
              <a:t>周期的负脉冲，然后重新装入计数初值开始计数。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 dirty="0"/>
              <a:t>若计数中重写计数初值，则下次计数周期才会以新值开始计数。</a:t>
            </a:r>
            <a:endParaRPr lang="en-US" altLang="zh-CN" b="1" dirty="0"/>
          </a:p>
          <a:p>
            <a:pPr marL="0" indent="0">
              <a:buClr>
                <a:srgbClr val="FFC000"/>
              </a:buClr>
              <a:defRPr/>
            </a:pPr>
            <a:r>
              <a:rPr lang="zh-CN" altLang="en-US" b="1" dirty="0">
                <a:solidFill>
                  <a:srgbClr val="FFFF00"/>
                </a:solidFill>
              </a:rPr>
              <a:t>硬件触发：</a:t>
            </a:r>
            <a:r>
              <a:rPr lang="zh-CN" altLang="en-US" b="1" dirty="0"/>
              <a:t>写控制字和计数初值时</a:t>
            </a:r>
            <a:r>
              <a:rPr lang="en-US" altLang="zh-CN" b="1" dirty="0"/>
              <a:t>GATE</a:t>
            </a:r>
            <a:r>
              <a:rPr lang="zh-CN" altLang="en-US" b="1" dirty="0"/>
              <a:t>为低，当其变高后的下一个</a:t>
            </a:r>
            <a:r>
              <a:rPr lang="en-US" altLang="zh-CN" b="1" dirty="0"/>
              <a:t>CLK</a:t>
            </a:r>
            <a:r>
              <a:rPr lang="zh-CN" altLang="en-US" b="1" dirty="0"/>
              <a:t>下降沿计数器装入初值，后面每个</a:t>
            </a:r>
            <a:r>
              <a:rPr lang="en-US" altLang="zh-CN" b="1" dirty="0"/>
              <a:t>CLK</a:t>
            </a:r>
            <a:r>
              <a:rPr lang="zh-CN" altLang="en-US" b="1" dirty="0"/>
              <a:t>下降沿计数。</a:t>
            </a:r>
            <a:endParaRPr lang="en-US" altLang="zh-CN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  <a:defRPr/>
            </a:pPr>
            <a:r>
              <a:rPr lang="zh-CN" altLang="en-US" b="1" dirty="0"/>
              <a:t>方式</a:t>
            </a:r>
            <a:r>
              <a:rPr lang="en-US" altLang="zh-CN" b="1" dirty="0"/>
              <a:t>2</a:t>
            </a:r>
            <a:r>
              <a:rPr lang="zh-CN" altLang="en-US" b="1" dirty="0"/>
              <a:t>为自动装入计数初值的重复计数器。</a:t>
            </a:r>
          </a:p>
        </p:txBody>
      </p:sp>
      <p:cxnSp>
        <p:nvCxnSpPr>
          <p:cNvPr id="5" name="直接连接符 4"/>
          <p:cNvCxnSpPr/>
          <p:nvPr/>
        </p:nvCxnSpPr>
        <p:spPr>
          <a:xfrm>
            <a:off x="3806949" y="993665"/>
            <a:ext cx="0" cy="19654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12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550" y="908050"/>
            <a:ext cx="7137400" cy="234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411" name="标题 1"/>
          <p:cNvSpPr txBox="1">
            <a:spLocks/>
          </p:cNvSpPr>
          <p:nvPr/>
        </p:nvSpPr>
        <p:spPr bwMode="auto">
          <a:xfrm>
            <a:off x="479425" y="76200"/>
            <a:ext cx="8229600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ClrTx/>
              <a:buNone/>
            </a:pPr>
            <a:r>
              <a:rPr lang="zh-CN" altLang="en-US" dirty="0">
                <a:solidFill>
                  <a:srgbClr val="FFFF99"/>
                </a:solidFill>
              </a:rPr>
              <a:t>方式</a:t>
            </a:r>
            <a:r>
              <a:rPr lang="en-US" altLang="zh-CN" dirty="0">
                <a:solidFill>
                  <a:srgbClr val="FFFF99"/>
                </a:solidFill>
              </a:rPr>
              <a:t>3—</a:t>
            </a:r>
            <a:r>
              <a:rPr lang="zh-CN" altLang="en-US" dirty="0">
                <a:solidFill>
                  <a:srgbClr val="FFFF99"/>
                </a:solidFill>
              </a:rPr>
              <a:t>方波发生器</a:t>
            </a:r>
            <a:r>
              <a:rPr lang="en-US" altLang="zh-CN" dirty="0">
                <a:solidFill>
                  <a:srgbClr val="FFFF99"/>
                </a:solidFill>
              </a:rPr>
              <a:t>(</a:t>
            </a:r>
            <a:r>
              <a:rPr lang="zh-CN" altLang="en-US" dirty="0">
                <a:solidFill>
                  <a:srgbClr val="FFFF99"/>
                </a:solidFill>
              </a:rPr>
              <a:t>软件或硬件触发</a:t>
            </a:r>
            <a:r>
              <a:rPr lang="en-US" altLang="zh-CN" dirty="0">
                <a:solidFill>
                  <a:srgbClr val="FFFF99"/>
                </a:solidFill>
              </a:rPr>
              <a:t>)</a:t>
            </a:r>
            <a:endParaRPr lang="zh-CN" altLang="en-US" dirty="0">
              <a:solidFill>
                <a:srgbClr val="FFFF99"/>
              </a:solidFill>
            </a:endParaRPr>
          </a:p>
          <a:p>
            <a:pPr algn="ctr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endParaRPr lang="zh-CN" altLang="en-US" dirty="0">
              <a:solidFill>
                <a:srgbClr val="FFFF99"/>
              </a:solidFill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0" y="3519006"/>
            <a:ext cx="9144000" cy="2785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ts val="3500"/>
              </a:lnSpc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方式3与方式2相似，只是</a:t>
            </a:r>
            <a:r>
              <a:rPr lang="en-US" altLang="zh-CN" b="1" dirty="0"/>
              <a:t>OUT</a:t>
            </a:r>
            <a:r>
              <a:rPr lang="zh-CN" altLang="en-US" b="1" dirty="0"/>
              <a:t>输出是一个占空比为1</a:t>
            </a:r>
            <a:r>
              <a:rPr lang="en-US" altLang="zh-CN" b="1" dirty="0"/>
              <a:t>:</a:t>
            </a:r>
            <a:r>
              <a:rPr lang="zh-CN" altLang="en-US" b="1" dirty="0"/>
              <a:t>1的方波；</a:t>
            </a:r>
          </a:p>
          <a:p>
            <a:pPr>
              <a:lnSpc>
                <a:spcPts val="3500"/>
              </a:lnSpc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若计数初值为偶数，则</a:t>
            </a:r>
            <a:r>
              <a:rPr lang="en-US" altLang="zh-CN" b="1" dirty="0"/>
              <a:t>OUT</a:t>
            </a:r>
            <a:r>
              <a:rPr lang="zh-CN" altLang="en-US" b="1" dirty="0"/>
              <a:t>输出是高低电平对称的方波；</a:t>
            </a:r>
            <a:endParaRPr lang="en-US" altLang="zh-CN" b="1" dirty="0"/>
          </a:p>
          <a:p>
            <a:pPr>
              <a:lnSpc>
                <a:spcPts val="3500"/>
              </a:lnSpc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若计数初值为奇数，则</a:t>
            </a:r>
            <a:r>
              <a:rPr lang="en-US" altLang="zh-CN" b="1" dirty="0"/>
              <a:t>OUT</a:t>
            </a:r>
            <a:r>
              <a:rPr lang="zh-CN" altLang="en-US" b="1" dirty="0"/>
              <a:t>输出不对称，前面的高比后面的低多1个</a:t>
            </a:r>
            <a:r>
              <a:rPr lang="en-US" altLang="zh-CN" b="1" dirty="0"/>
              <a:t>CLK</a:t>
            </a:r>
            <a:r>
              <a:rPr lang="zh-CN" altLang="en-US" b="1" dirty="0"/>
              <a:t>周期，即近似方波。</a:t>
            </a:r>
            <a:endParaRPr lang="en-US" altLang="zh-CN" b="1" dirty="0"/>
          </a:p>
          <a:p>
            <a:pPr>
              <a:lnSpc>
                <a:spcPts val="3500"/>
              </a:lnSpc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方式</a:t>
            </a:r>
            <a:r>
              <a:rPr lang="en-US" altLang="zh-CN" b="1" dirty="0"/>
              <a:t>3</a:t>
            </a:r>
            <a:r>
              <a:rPr lang="zh-CN" altLang="en-US" b="1" dirty="0"/>
              <a:t>与方式</a:t>
            </a:r>
            <a:r>
              <a:rPr lang="en-US" altLang="zh-CN" b="1" dirty="0"/>
              <a:t>2</a:t>
            </a:r>
            <a:r>
              <a:rPr lang="zh-CN" altLang="en-US" b="1" dirty="0"/>
              <a:t>一样也可由硬件触发，即</a:t>
            </a:r>
            <a:r>
              <a:rPr lang="en-US" altLang="zh-CN" b="1" dirty="0"/>
              <a:t>GATE</a:t>
            </a:r>
            <a:r>
              <a:rPr lang="zh-CN" altLang="en-US" b="1" dirty="0"/>
              <a:t>从低变高后启动。</a:t>
            </a:r>
          </a:p>
          <a:p>
            <a:pPr>
              <a:lnSpc>
                <a:spcPts val="3500"/>
              </a:lnSpc>
              <a:buClr>
                <a:srgbClr val="FFC000"/>
              </a:buClr>
              <a:buFont typeface="Wingdings" panose="05000000000000000000" pitchFamily="2" charset="2"/>
              <a:buChar char="u"/>
            </a:pPr>
            <a:endParaRPr lang="zh-CN" altLang="en-US" b="1" dirty="0"/>
          </a:p>
        </p:txBody>
      </p:sp>
      <p:sp>
        <p:nvSpPr>
          <p:cNvPr id="5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13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/>
          </p:cNvSpPr>
          <p:nvPr/>
        </p:nvSpPr>
        <p:spPr bwMode="auto">
          <a:xfrm>
            <a:off x="482600" y="368300"/>
            <a:ext cx="8229600" cy="674688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noProof="1">
                <a:effectLst>
                  <a:outerShdw blurRad="38100" dist="38100" dir="2700000">
                    <a:srgbClr val="FFFFFF"/>
                  </a:outerShdw>
                </a:effectLst>
              </a:rPr>
              <a:t>方式</a:t>
            </a:r>
            <a:r>
              <a:rPr lang="en-US" altLang="x-none" sz="3200" noProof="1">
                <a:effectLst>
                  <a:outerShdw blurRad="38100" dist="38100" dir="2700000">
                    <a:srgbClr val="FFFFFF"/>
                  </a:outerShdw>
                </a:effectLst>
              </a:rPr>
              <a:t>4—</a:t>
            </a:r>
            <a:r>
              <a:rPr lang="zh-CN" altLang="en-US" sz="3200" noProof="1">
                <a:effectLst>
                  <a:outerShdw blurRad="38100" dist="38100" dir="2700000">
                    <a:srgbClr val="FFFFFF"/>
                  </a:outerShdw>
                </a:effectLst>
              </a:rPr>
              <a:t>软件触发选通</a:t>
            </a: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128587" y="3699018"/>
            <a:ext cx="8937625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写入控制字输出变高，写入计数值后的一个</a:t>
            </a:r>
            <a:r>
              <a:rPr lang="en-US" altLang="zh-CN" b="1" dirty="0"/>
              <a:t>CLK</a:t>
            </a:r>
            <a:r>
              <a:rPr lang="zh-CN" altLang="en-US" b="1" dirty="0"/>
              <a:t>下降沿装入初值，然后对每个</a:t>
            </a:r>
            <a:r>
              <a:rPr lang="en-US" altLang="zh-CN" b="1" dirty="0"/>
              <a:t>CLK</a:t>
            </a:r>
            <a:r>
              <a:rPr lang="zh-CN" altLang="en-US" b="1" dirty="0"/>
              <a:t>下降沿计数；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计数到</a:t>
            </a:r>
            <a:r>
              <a:rPr lang="en-US" altLang="zh-CN" b="1" dirty="0"/>
              <a:t>0</a:t>
            </a:r>
            <a:r>
              <a:rPr lang="zh-CN" altLang="en-US" b="1" dirty="0"/>
              <a:t>时输出1个</a:t>
            </a:r>
            <a:r>
              <a:rPr lang="en-US" altLang="zh-CN" b="1" dirty="0"/>
              <a:t>CLK</a:t>
            </a:r>
            <a:r>
              <a:rPr lang="zh-CN" altLang="en-US" b="1" dirty="0"/>
              <a:t>周期宽度的负脉冲；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若计数中重写计数初值，则下一个</a:t>
            </a:r>
            <a:r>
              <a:rPr lang="en-US" altLang="zh-CN" b="1" dirty="0"/>
              <a:t>CLK</a:t>
            </a:r>
            <a:r>
              <a:rPr lang="zh-CN" altLang="en-US" b="1" dirty="0"/>
              <a:t>下降沿被装入，然后按此初值计数；</a:t>
            </a:r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若计数中</a:t>
            </a:r>
            <a:r>
              <a:rPr lang="en-US" altLang="zh-CN" b="1" dirty="0"/>
              <a:t>GATE</a:t>
            </a:r>
            <a:r>
              <a:rPr lang="zh-CN" altLang="en-US" b="1" dirty="0"/>
              <a:t>变低将停止计数，当其变高时继续计数；</a:t>
            </a:r>
            <a:endParaRPr lang="en-US" altLang="zh-CN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计数初值一次写入只计数一个周期，类似</a:t>
            </a:r>
            <a:r>
              <a:rPr lang="zh-CN" altLang="en-US" b="1" dirty="0">
                <a:solidFill>
                  <a:srgbClr val="FFFF00"/>
                </a:solidFill>
              </a:rPr>
              <a:t>软件触发的方式</a:t>
            </a:r>
            <a:r>
              <a:rPr lang="en-US" altLang="zh-CN" b="1" dirty="0">
                <a:solidFill>
                  <a:srgbClr val="FFFF00"/>
                </a:solidFill>
              </a:rPr>
              <a:t>2</a:t>
            </a:r>
            <a:r>
              <a:rPr lang="zh-CN" altLang="en-US" b="1" dirty="0"/>
              <a:t>的一个周期，但负脉冲的出现会延后一个周期。</a:t>
            </a:r>
          </a:p>
        </p:txBody>
      </p:sp>
      <p:sp>
        <p:nvSpPr>
          <p:cNvPr id="5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14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981" y="1209890"/>
            <a:ext cx="6724650" cy="229552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/>
          </p:cNvSpPr>
          <p:nvPr/>
        </p:nvSpPr>
        <p:spPr bwMode="auto">
          <a:xfrm>
            <a:off x="431800" y="144463"/>
            <a:ext cx="8229600" cy="674687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noProof="1">
                <a:effectLst>
                  <a:outerShdw blurRad="38100" dist="38100" dir="2700000">
                    <a:srgbClr val="FFFFFF"/>
                  </a:outerShdw>
                </a:effectLst>
              </a:rPr>
              <a:t>方式</a:t>
            </a:r>
            <a:r>
              <a:rPr lang="en-US" altLang="x-none" sz="3200" noProof="1">
                <a:effectLst>
                  <a:outerShdw blurRad="38100" dist="38100" dir="2700000">
                    <a:srgbClr val="FFFFFF"/>
                  </a:outerShdw>
                </a:effectLst>
              </a:rPr>
              <a:t>5—</a:t>
            </a:r>
            <a:r>
              <a:rPr lang="zh-CN" altLang="en-US" sz="3200" noProof="1">
                <a:effectLst>
                  <a:outerShdw blurRad="38100" dist="38100" dir="2700000">
                    <a:srgbClr val="FFFFFF"/>
                  </a:outerShdw>
                </a:effectLst>
              </a:rPr>
              <a:t>硬件触发选通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850" y="819150"/>
            <a:ext cx="6930405" cy="26129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431800" y="3473450"/>
            <a:ext cx="8712200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写入控制字后，</a:t>
            </a:r>
            <a:r>
              <a:rPr lang="en-US" altLang="zh-CN" b="1" dirty="0"/>
              <a:t>OUT</a:t>
            </a:r>
            <a:r>
              <a:rPr lang="zh-CN" altLang="en-US" b="1" dirty="0"/>
              <a:t>变高；</a:t>
            </a:r>
            <a:endParaRPr lang="en-US" altLang="zh-CN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写入计数值后，当</a:t>
            </a:r>
            <a:r>
              <a:rPr lang="en-US" altLang="zh-CN" b="1" dirty="0"/>
              <a:t>GATE</a:t>
            </a:r>
            <a:r>
              <a:rPr lang="zh-CN" altLang="en-US" b="1" dirty="0"/>
              <a:t>出现上升沿后的一个</a:t>
            </a:r>
            <a:r>
              <a:rPr lang="en-US" altLang="zh-CN" b="1" dirty="0"/>
              <a:t>CLK</a:t>
            </a:r>
            <a:r>
              <a:rPr lang="zh-CN" altLang="en-US" b="1" dirty="0"/>
              <a:t>下降沿装入初值，然后对每个</a:t>
            </a:r>
            <a:r>
              <a:rPr lang="en-US" altLang="zh-CN" b="1" dirty="0"/>
              <a:t>CLK</a:t>
            </a:r>
            <a:r>
              <a:rPr lang="zh-CN" altLang="en-US" b="1" dirty="0"/>
              <a:t>下降沿计数，计数到</a:t>
            </a:r>
            <a:r>
              <a:rPr lang="en-US" altLang="zh-CN" b="1" dirty="0"/>
              <a:t>0</a:t>
            </a:r>
            <a:r>
              <a:rPr lang="zh-CN" altLang="en-US" b="1" dirty="0"/>
              <a:t>时</a:t>
            </a:r>
            <a:r>
              <a:rPr lang="en-US" altLang="zh-CN" b="1" dirty="0"/>
              <a:t>OUT</a:t>
            </a:r>
            <a:r>
              <a:rPr lang="zh-CN" altLang="en-US" b="1" dirty="0"/>
              <a:t>输出一个</a:t>
            </a:r>
            <a:r>
              <a:rPr lang="en-US" altLang="zh-CN" b="1" dirty="0"/>
              <a:t>CLK</a:t>
            </a:r>
            <a:r>
              <a:rPr lang="zh-CN" altLang="en-US" b="1" dirty="0"/>
              <a:t>周期的负脉冲。</a:t>
            </a:r>
            <a:endParaRPr lang="en-US" altLang="zh-CN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在计数中若</a:t>
            </a:r>
            <a:r>
              <a:rPr lang="en-US" altLang="zh-CN" b="1" dirty="0"/>
              <a:t>GATE</a:t>
            </a:r>
            <a:r>
              <a:rPr lang="zh-CN" altLang="en-US" b="1" dirty="0"/>
              <a:t>变低后再变高，将重新启动一次计数周期。</a:t>
            </a:r>
            <a:endParaRPr lang="en-US" altLang="zh-CN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在计数中若写入新计数值，本次计数周期不受影响。</a:t>
            </a:r>
            <a:endParaRPr lang="en-US" altLang="zh-CN" b="1" dirty="0"/>
          </a:p>
          <a:p>
            <a:pPr>
              <a:buClr>
                <a:srgbClr val="FFC000"/>
              </a:buClr>
              <a:buFont typeface="Wingdings" panose="05000000000000000000" pitchFamily="2" charset="2"/>
              <a:buChar char="u"/>
            </a:pPr>
            <a:r>
              <a:rPr lang="zh-CN" altLang="en-US" b="1" dirty="0"/>
              <a:t>一次</a:t>
            </a:r>
            <a:r>
              <a:rPr lang="en-US" altLang="zh-CN" b="1" dirty="0"/>
              <a:t>GATE</a:t>
            </a:r>
            <a:r>
              <a:rPr lang="zh-CN" altLang="en-US" b="1" dirty="0"/>
              <a:t>触发只计数一个周期，即类似</a:t>
            </a:r>
            <a:r>
              <a:rPr lang="zh-CN" altLang="en-US" b="1" dirty="0">
                <a:solidFill>
                  <a:srgbClr val="FFFF00"/>
                </a:solidFill>
              </a:rPr>
              <a:t>硬件触发的方式</a:t>
            </a:r>
            <a:r>
              <a:rPr lang="en-US" altLang="zh-CN" b="1" dirty="0">
                <a:solidFill>
                  <a:srgbClr val="FFFF00"/>
                </a:solidFill>
              </a:rPr>
              <a:t>2</a:t>
            </a:r>
            <a:r>
              <a:rPr lang="zh-CN" altLang="en-US" b="1" dirty="0"/>
              <a:t>的一个周期，但负脉冲的出现会延后一个周期。</a:t>
            </a:r>
          </a:p>
        </p:txBody>
      </p:sp>
      <p:sp>
        <p:nvSpPr>
          <p:cNvPr id="5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15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>
            <p:ph idx="1"/>
          </p:nvPr>
        </p:nvSpPr>
        <p:spPr>
          <a:xfrm>
            <a:off x="386721" y="188784"/>
            <a:ext cx="8372475" cy="5580063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8253</a:t>
            </a:r>
            <a:r>
              <a:rPr lang="zh-CN" altLang="en-US" sz="2800" dirty="0"/>
              <a:t>的六种工作方式中有软件启动和硬件启动：</a:t>
            </a:r>
            <a:endParaRPr lang="en-US" altLang="zh-CN" sz="2800" dirty="0"/>
          </a:p>
          <a:p>
            <a:pPr marL="342900" indent="-342900" eaLnBrk="1" hangingPunct="1">
              <a:buClr>
                <a:schemeClr val="tx1"/>
              </a:buClr>
              <a:buSzPct val="80000"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软件启动：写入控制字及初值后的第一个</a:t>
            </a:r>
            <a:r>
              <a:rPr lang="en-US" altLang="zh-CN" sz="2800" dirty="0">
                <a:solidFill>
                  <a:schemeClr val="tx1"/>
                </a:solidFill>
              </a:rPr>
              <a:t>CLK</a:t>
            </a:r>
            <a:r>
              <a:rPr lang="zh-CN" altLang="en-US" sz="2800" dirty="0">
                <a:solidFill>
                  <a:schemeClr val="tx1"/>
                </a:solidFill>
              </a:rPr>
              <a:t>下降沿装入初值，下一个</a:t>
            </a:r>
            <a:r>
              <a:rPr lang="en-US" altLang="zh-CN" sz="2800" dirty="0">
                <a:solidFill>
                  <a:schemeClr val="tx1"/>
                </a:solidFill>
              </a:rPr>
              <a:t>CLK</a:t>
            </a:r>
            <a:r>
              <a:rPr lang="zh-CN" altLang="en-US" sz="2800" dirty="0">
                <a:solidFill>
                  <a:schemeClr val="tx1"/>
                </a:solidFill>
              </a:rPr>
              <a:t>下降沿开始减</a:t>
            </a:r>
            <a:r>
              <a:rPr lang="en-US" altLang="zh-CN" sz="2800" dirty="0">
                <a:solidFill>
                  <a:schemeClr val="tx1"/>
                </a:solidFill>
              </a:rPr>
              <a:t>1</a:t>
            </a:r>
            <a:r>
              <a:rPr lang="zh-CN" altLang="en-US" sz="2800" dirty="0">
                <a:solidFill>
                  <a:schemeClr val="tx1"/>
                </a:solidFill>
              </a:rPr>
              <a:t>计数。</a:t>
            </a:r>
            <a:r>
              <a:rPr lang="zh-CN" altLang="en-US" sz="2800" dirty="0"/>
              <a:t>有方式</a:t>
            </a:r>
            <a:r>
              <a:rPr lang="en-US" altLang="zh-CN" sz="2800" dirty="0"/>
              <a:t>0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0" indent="-342900" eaLnBrk="1" hangingPunct="1">
              <a:buClr>
                <a:schemeClr val="tx1"/>
              </a:buClr>
              <a:buSzPct val="80000"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硬件启动：写入控制字及初值后的一个</a:t>
            </a:r>
            <a:r>
              <a:rPr lang="en-US" altLang="zh-CN" sz="2800" dirty="0">
                <a:solidFill>
                  <a:schemeClr val="tx1"/>
                </a:solidFill>
              </a:rPr>
              <a:t>GATE</a:t>
            </a:r>
            <a:r>
              <a:rPr lang="zh-CN" altLang="en-US" sz="2800" dirty="0">
                <a:solidFill>
                  <a:schemeClr val="tx1"/>
                </a:solidFill>
              </a:rPr>
              <a:t>信号上升沿后的第一个</a:t>
            </a:r>
            <a:r>
              <a:rPr lang="en-US" altLang="zh-CN" sz="2800" dirty="0">
                <a:solidFill>
                  <a:schemeClr val="tx1"/>
                </a:solidFill>
              </a:rPr>
              <a:t>CLK</a:t>
            </a:r>
            <a:r>
              <a:rPr lang="zh-CN" altLang="en-US" sz="2800" dirty="0">
                <a:solidFill>
                  <a:schemeClr val="tx1"/>
                </a:solidFill>
              </a:rPr>
              <a:t>下降沿装入初值，下一个</a:t>
            </a:r>
            <a:r>
              <a:rPr lang="en-US" altLang="zh-CN" sz="2800" dirty="0">
                <a:solidFill>
                  <a:schemeClr val="tx1"/>
                </a:solidFill>
              </a:rPr>
              <a:t>CLK</a:t>
            </a:r>
            <a:r>
              <a:rPr lang="zh-CN" altLang="en-US" sz="2800" dirty="0">
                <a:solidFill>
                  <a:schemeClr val="tx1"/>
                </a:solidFill>
              </a:rPr>
              <a:t>下降沿开始计数。</a:t>
            </a:r>
            <a:r>
              <a:rPr lang="zh-CN" altLang="en-US" sz="2800" dirty="0"/>
              <a:t>有方式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  <a:r>
              <a:rPr lang="zh-CN" altLang="en-US" sz="2800" dirty="0"/>
              <a:t>和</a:t>
            </a:r>
            <a:r>
              <a:rPr lang="en-US" altLang="zh-CN" sz="2800" dirty="0"/>
              <a:t>5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342900" indent="-342900" eaLnBrk="1" hangingPunct="1">
              <a:buClr>
                <a:schemeClr val="tx1"/>
              </a:buClr>
              <a:buSzPct val="80000"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其中方式</a:t>
            </a:r>
            <a:r>
              <a:rPr lang="en-US" altLang="zh-CN" sz="2800" dirty="0">
                <a:solidFill>
                  <a:schemeClr val="tx1"/>
                </a:solidFill>
              </a:rPr>
              <a:t>2</a:t>
            </a:r>
            <a:r>
              <a:rPr lang="zh-CN" altLang="en-US" sz="2800" dirty="0">
                <a:solidFill>
                  <a:schemeClr val="tx1"/>
                </a:solidFill>
              </a:rPr>
              <a:t>和方式</a:t>
            </a:r>
            <a:r>
              <a:rPr lang="en-US" altLang="zh-CN" sz="2800" dirty="0">
                <a:solidFill>
                  <a:schemeClr val="tx1"/>
                </a:solidFill>
              </a:rPr>
              <a:t>3</a:t>
            </a:r>
            <a:r>
              <a:rPr lang="zh-CN" altLang="en-US" sz="2800" dirty="0">
                <a:solidFill>
                  <a:schemeClr val="tx1"/>
                </a:solidFill>
              </a:rPr>
              <a:t>既可软件启动，也可硬件启动。</a:t>
            </a:r>
            <a:endParaRPr lang="en-US" altLang="zh-CN" sz="2800" dirty="0">
              <a:solidFill>
                <a:schemeClr val="tx1"/>
              </a:solidFill>
            </a:endParaRPr>
          </a:p>
          <a:p>
            <a:pPr marL="0" indent="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lang="en-US" altLang="zh-CN" sz="2800" dirty="0"/>
              <a:t>8253</a:t>
            </a:r>
            <a:r>
              <a:rPr lang="zh-CN" altLang="en-US" sz="2800" dirty="0"/>
              <a:t>工作方式分为连续波形和非连续波形输出：</a:t>
            </a:r>
            <a:endParaRPr lang="en-US" altLang="zh-CN" sz="2800" dirty="0"/>
          </a:p>
          <a:p>
            <a:pPr eaLnBrk="1" hangingPunct="1">
              <a:buClr>
                <a:schemeClr val="tx1"/>
              </a:buClr>
              <a:buSzPct val="80000"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连续波形输出：一次启动后，计数到</a:t>
            </a:r>
            <a:r>
              <a:rPr lang="en-US" altLang="zh-CN" sz="2800" dirty="0">
                <a:solidFill>
                  <a:schemeClr val="tx1"/>
                </a:solidFill>
              </a:rPr>
              <a:t>0</a:t>
            </a:r>
            <a:r>
              <a:rPr lang="zh-CN" altLang="en-US" sz="2800" dirty="0">
                <a:solidFill>
                  <a:schemeClr val="tx1"/>
                </a:solidFill>
              </a:rPr>
              <a:t>时则自动装入初值循环工作。</a:t>
            </a:r>
            <a:r>
              <a:rPr lang="zh-CN" altLang="en-US" sz="2800" dirty="0"/>
              <a:t>有方式</a:t>
            </a:r>
            <a:r>
              <a:rPr lang="en-US" altLang="zh-CN" sz="2800" dirty="0"/>
              <a:t>2</a:t>
            </a:r>
            <a:r>
              <a:rPr lang="zh-CN" altLang="en-US" sz="2800" dirty="0"/>
              <a:t>，</a:t>
            </a:r>
            <a:r>
              <a:rPr lang="en-US" altLang="zh-CN" sz="2800" dirty="0"/>
              <a:t>3</a:t>
            </a:r>
          </a:p>
          <a:p>
            <a:pPr eaLnBrk="1" hangingPunct="1">
              <a:buClr>
                <a:schemeClr val="tx1"/>
              </a:buClr>
              <a:buSzPct val="80000"/>
              <a:defRPr/>
            </a:pPr>
            <a:r>
              <a:rPr lang="zh-CN" altLang="en-US" sz="2800" dirty="0">
                <a:solidFill>
                  <a:schemeClr val="tx1"/>
                </a:solidFill>
              </a:rPr>
              <a:t>非连续波形输出：一次启动后，计数到</a:t>
            </a:r>
            <a:r>
              <a:rPr lang="en-US" altLang="zh-CN" sz="2800" dirty="0">
                <a:solidFill>
                  <a:schemeClr val="tx1"/>
                </a:solidFill>
              </a:rPr>
              <a:t>0</a:t>
            </a:r>
            <a:r>
              <a:rPr lang="zh-CN" altLang="en-US" sz="2800" dirty="0">
                <a:solidFill>
                  <a:schemeClr val="tx1"/>
                </a:solidFill>
              </a:rPr>
              <a:t>后则结束。</a:t>
            </a:r>
            <a:r>
              <a:rPr lang="zh-CN" altLang="en-US" sz="2800" dirty="0"/>
              <a:t>有方式</a:t>
            </a:r>
            <a:r>
              <a:rPr lang="en-US" altLang="zh-CN" sz="2800" dirty="0"/>
              <a:t>0</a:t>
            </a:r>
            <a:r>
              <a:rPr lang="zh-CN" altLang="en-US" sz="2800" dirty="0"/>
              <a:t>，</a:t>
            </a:r>
            <a:r>
              <a:rPr lang="en-US" altLang="zh-CN" sz="2800" dirty="0"/>
              <a:t>1</a:t>
            </a:r>
            <a:r>
              <a:rPr lang="zh-CN" altLang="en-US" sz="2800" dirty="0"/>
              <a:t>，</a:t>
            </a:r>
            <a:r>
              <a:rPr lang="en-US" altLang="zh-CN" sz="2800" dirty="0"/>
              <a:t>4</a:t>
            </a:r>
            <a:r>
              <a:rPr lang="zh-CN" altLang="en-US" sz="2800" dirty="0"/>
              <a:t>，</a:t>
            </a:r>
            <a:r>
              <a:rPr lang="en-US" altLang="zh-CN" sz="2800" dirty="0"/>
              <a:t>5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Rot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3600" noProof="1">
                <a:effectLst>
                  <a:outerShdw blurRad="38100" dist="38100" dir="2700000">
                    <a:srgbClr val="FFFFFF"/>
                  </a:outerShdw>
                </a:effectLst>
              </a:rPr>
              <a:t>方式 </a:t>
            </a:r>
            <a:r>
              <a:rPr lang="en-US" altLang="x-none" sz="3600" noProof="1">
                <a:effectLst>
                  <a:outerShdw blurRad="38100" dist="38100" dir="2700000">
                    <a:srgbClr val="FFFFFF"/>
                  </a:outerShdw>
                </a:effectLst>
              </a:rPr>
              <a:t>0 </a:t>
            </a:r>
            <a:r>
              <a:rPr lang="zh-CN" altLang="en-US" sz="3600" noProof="1">
                <a:effectLst>
                  <a:outerShdw blurRad="38100" dist="38100" dir="2700000">
                    <a:srgbClr val="FFFFFF"/>
                  </a:outerShdw>
                </a:effectLst>
              </a:rPr>
              <a:t>与方式 </a:t>
            </a:r>
            <a:r>
              <a:rPr lang="en-US" altLang="x-none" sz="3600" noProof="1">
                <a:effectLst>
                  <a:outerShdw blurRad="38100" dist="38100" dir="2700000">
                    <a:srgbClr val="FFFFFF"/>
                  </a:outerShdw>
                </a:effectLst>
              </a:rPr>
              <a:t>4 </a:t>
            </a:r>
            <a:r>
              <a:rPr lang="zh-CN" altLang="en-US" sz="3600" noProof="1">
                <a:effectLst>
                  <a:outerShdw blurRad="38100" dist="38100" dir="2700000">
                    <a:srgbClr val="FFFFFF"/>
                  </a:outerShdw>
                </a:effectLst>
              </a:rPr>
              <a:t>的比较（软件控制）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92100" y="876179"/>
            <a:ext cx="8690194" cy="2474389"/>
          </a:xfrm>
        </p:spPr>
        <p:txBody>
          <a:bodyPr/>
          <a:lstStyle/>
          <a:p>
            <a:pPr marL="342900" indent="-342900" eaLnBrk="1" hangingPunct="1">
              <a:buClr>
                <a:schemeClr val="tx1"/>
              </a:buClr>
              <a:buSzPct val="80000"/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00FF00"/>
                </a:solidFill>
              </a:rPr>
              <a:t>相同点</a:t>
            </a:r>
            <a:endParaRPr lang="zh-CN" altLang="en-US" dirty="0"/>
          </a:p>
          <a:p>
            <a:pPr marL="342900" indent="-342900" algn="just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/>
              <a:t>	都是软件触发，不能自动重装计数。</a:t>
            </a:r>
          </a:p>
          <a:p>
            <a:pPr marL="342900" indent="-342900" algn="just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/>
              <a:t>	当计数为</a:t>
            </a:r>
            <a:r>
              <a:rPr lang="en-US" altLang="zh-CN" sz="2800" dirty="0"/>
              <a:t> 0 </a:t>
            </a:r>
            <a:r>
              <a:rPr lang="zh-CN" altLang="en-US" sz="2800" dirty="0"/>
              <a:t>时，</a:t>
            </a:r>
            <a:r>
              <a:rPr lang="en-US" altLang="zh-CN" sz="2800" dirty="0"/>
              <a:t>OUT</a:t>
            </a:r>
            <a:r>
              <a:rPr lang="zh-CN" altLang="en-US" sz="2800" dirty="0"/>
              <a:t>改变电平状态。</a:t>
            </a:r>
            <a:endParaRPr lang="zh-CN" altLang="en-US" dirty="0"/>
          </a:p>
        </p:txBody>
      </p:sp>
      <p:sp>
        <p:nvSpPr>
          <p:cNvPr id="32772" name="Rectangle 13"/>
          <p:cNvSpPr>
            <a:spLocks noChangeArrowheads="1"/>
          </p:cNvSpPr>
          <p:nvPr/>
        </p:nvSpPr>
        <p:spPr bwMode="auto">
          <a:xfrm>
            <a:off x="304800" y="3352800"/>
            <a:ext cx="84582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</a:pPr>
            <a:r>
              <a:rPr lang="zh-CN" altLang="en-US" dirty="0">
                <a:solidFill>
                  <a:srgbClr val="00FF00"/>
                </a:solidFill>
                <a:latin typeface="Times New Roman" panose="02020603050405020304" pitchFamily="18" charset="0"/>
                <a:ea typeface="楷体_GB2312" pitchFamily="1" charset="-122"/>
              </a:rPr>
              <a:t>不同点</a:t>
            </a:r>
          </a:p>
          <a:p>
            <a:pPr algn="just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    方式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0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在计数期间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OUT = L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，计数结束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OUT = H</a:t>
            </a:r>
          </a:p>
        </p:txBody>
      </p:sp>
      <p:sp>
        <p:nvSpPr>
          <p:cNvPr id="32773" name="Rectangle 14"/>
          <p:cNvSpPr>
            <a:spLocks noChangeArrowheads="1"/>
          </p:cNvSpPr>
          <p:nvPr/>
        </p:nvSpPr>
        <p:spPr bwMode="auto">
          <a:xfrm>
            <a:off x="457200" y="5181600"/>
            <a:ext cx="8229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方式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4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在计数期间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OUT=H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，计数结束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OUT=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负脉冲</a:t>
            </a:r>
          </a:p>
        </p:txBody>
      </p:sp>
      <p:grpSp>
        <p:nvGrpSpPr>
          <p:cNvPr id="9" name="组合 8"/>
          <p:cNvGrpSpPr>
            <a:grpSpLocks/>
          </p:cNvGrpSpPr>
          <p:nvPr/>
        </p:nvGrpSpPr>
        <p:grpSpPr bwMode="auto">
          <a:xfrm>
            <a:off x="2438400" y="4413250"/>
            <a:ext cx="4114800" cy="768350"/>
            <a:chOff x="2438400" y="4412903"/>
            <a:chExt cx="4114800" cy="768697"/>
          </a:xfrm>
        </p:grpSpPr>
        <p:grpSp>
          <p:nvGrpSpPr>
            <p:cNvPr id="20498" name="组合 32773"/>
            <p:cNvGrpSpPr>
              <a:grpSpLocks/>
            </p:cNvGrpSpPr>
            <p:nvPr/>
          </p:nvGrpSpPr>
          <p:grpSpPr bwMode="auto">
            <a:xfrm>
              <a:off x="2438400" y="4495800"/>
              <a:ext cx="4114800" cy="457200"/>
              <a:chOff x="0" y="0"/>
              <a:chExt cx="2592" cy="288"/>
            </a:xfrm>
          </p:grpSpPr>
          <p:sp>
            <p:nvSpPr>
              <p:cNvPr id="20502" name="Line 4"/>
              <p:cNvSpPr>
                <a:spLocks noChangeShapeType="1"/>
              </p:cNvSpPr>
              <p:nvPr/>
            </p:nvSpPr>
            <p:spPr bwMode="auto">
              <a:xfrm>
                <a:off x="576" y="240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3" name="Line 5"/>
              <p:cNvSpPr>
                <a:spLocks noChangeShapeType="1"/>
              </p:cNvSpPr>
              <p:nvPr/>
            </p:nvSpPr>
            <p:spPr bwMode="auto">
              <a:xfrm flipV="1">
                <a:off x="1536" y="96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504" name="Line 6"/>
              <p:cNvSpPr>
                <a:spLocks noChangeShapeType="1"/>
              </p:cNvSpPr>
              <p:nvPr/>
            </p:nvSpPr>
            <p:spPr bwMode="auto">
              <a:xfrm>
                <a:off x="1536" y="96"/>
                <a:ext cx="1056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" name="Rectangle 15"/>
              <p:cNvSpPr/>
              <p:nvPr/>
            </p:nvSpPr>
            <p:spPr>
              <a:xfrm>
                <a:off x="0" y="0"/>
                <a:ext cx="532" cy="28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noProof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仿宋_GB2312" pitchFamily="1" charset="-122"/>
                    <a:cs typeface="宋体" panose="02010600030101010101" pitchFamily="2" charset="-122"/>
                  </a:rPr>
                  <a:t>OUT</a:t>
                </a:r>
              </a:p>
            </p:txBody>
          </p:sp>
        </p:grpSp>
        <p:sp>
          <p:nvSpPr>
            <p:cNvPr id="20499" name="文本框 2"/>
            <p:cNvSpPr txBox="1">
              <a:spLocks noChangeArrowheads="1"/>
            </p:cNvSpPr>
            <p:nvPr/>
          </p:nvSpPr>
          <p:spPr bwMode="auto">
            <a:xfrm>
              <a:off x="3380603" y="4412903"/>
              <a:ext cx="14850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计数期间</a:t>
              </a:r>
            </a:p>
          </p:txBody>
        </p:sp>
        <p:sp>
          <p:nvSpPr>
            <p:cNvPr id="20500" name="文本框 3"/>
            <p:cNvSpPr txBox="1">
              <a:spLocks noChangeArrowheads="1"/>
            </p:cNvSpPr>
            <p:nvPr/>
          </p:nvSpPr>
          <p:spPr bwMode="auto">
            <a:xfrm>
              <a:off x="4944361" y="4691361"/>
              <a:ext cx="15751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计数结束</a:t>
              </a:r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4876800" y="4419256"/>
              <a:ext cx="0" cy="762344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/>
          <p:cNvGrpSpPr>
            <a:grpSpLocks/>
          </p:cNvGrpSpPr>
          <p:nvPr/>
        </p:nvGrpSpPr>
        <p:grpSpPr bwMode="auto">
          <a:xfrm>
            <a:off x="2286000" y="5715000"/>
            <a:ext cx="4267200" cy="1003300"/>
            <a:chOff x="2286000" y="5715000"/>
            <a:chExt cx="4267200" cy="1003215"/>
          </a:xfrm>
        </p:grpSpPr>
        <p:grpSp>
          <p:nvGrpSpPr>
            <p:cNvPr id="20488" name="组合 32778"/>
            <p:cNvGrpSpPr>
              <a:grpSpLocks/>
            </p:cNvGrpSpPr>
            <p:nvPr/>
          </p:nvGrpSpPr>
          <p:grpSpPr bwMode="auto">
            <a:xfrm>
              <a:off x="2286000" y="5715000"/>
              <a:ext cx="4267200" cy="457200"/>
              <a:chOff x="0" y="0"/>
              <a:chExt cx="2688" cy="288"/>
            </a:xfrm>
          </p:grpSpPr>
          <p:sp>
            <p:nvSpPr>
              <p:cNvPr id="20492" name="Line 7"/>
              <p:cNvSpPr>
                <a:spLocks noChangeShapeType="1"/>
              </p:cNvSpPr>
              <p:nvPr/>
            </p:nvSpPr>
            <p:spPr bwMode="auto">
              <a:xfrm>
                <a:off x="672" y="144"/>
                <a:ext cx="96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3" name="Line 8"/>
              <p:cNvSpPr>
                <a:spLocks noChangeShapeType="1"/>
              </p:cNvSpPr>
              <p:nvPr/>
            </p:nvSpPr>
            <p:spPr bwMode="auto">
              <a:xfrm>
                <a:off x="1632" y="14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4" name="Line 10"/>
              <p:cNvSpPr>
                <a:spLocks noChangeShapeType="1"/>
              </p:cNvSpPr>
              <p:nvPr/>
            </p:nvSpPr>
            <p:spPr bwMode="auto">
              <a:xfrm flipH="1">
                <a:off x="1632" y="288"/>
                <a:ext cx="144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5" name="Line 11"/>
              <p:cNvSpPr>
                <a:spLocks noChangeShapeType="1"/>
              </p:cNvSpPr>
              <p:nvPr/>
            </p:nvSpPr>
            <p:spPr bwMode="auto">
              <a:xfrm flipV="1">
                <a:off x="1776" y="144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496" name="Line 12"/>
              <p:cNvSpPr>
                <a:spLocks noChangeShapeType="1"/>
              </p:cNvSpPr>
              <p:nvPr/>
            </p:nvSpPr>
            <p:spPr bwMode="auto">
              <a:xfrm>
                <a:off x="1776" y="14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785" name="Rectangle 17"/>
              <p:cNvSpPr/>
              <p:nvPr/>
            </p:nvSpPr>
            <p:spPr>
              <a:xfrm>
                <a:off x="0" y="0"/>
                <a:ext cx="580" cy="288"/>
              </a:xfrm>
              <a:prstGeom prst="rect">
                <a:avLst/>
              </a:prstGeom>
              <a:noFill/>
              <a:ln w="9525">
                <a:noFill/>
                <a:miter/>
              </a:ln>
            </p:spPr>
            <p:txBody>
              <a:bodyPr wrap="none">
                <a:spAutoFit/>
              </a:bodyPr>
              <a:lstStyle>
                <a:lvl1pPr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buClr>
                    <a:srgbClr val="B4B9BE"/>
                  </a:buClr>
                  <a:buFont typeface="Wingdings" panose="05000000000000000000" pitchFamily="2" charset="2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b="1" noProof="1">
                    <a:effectLst>
                      <a:outerShdw blurRad="38100" dist="38100" dir="2700000" algn="tl">
                        <a:srgbClr val="000000"/>
                      </a:outerShdw>
                    </a:effectLst>
                    <a:latin typeface="Times New Roman" panose="02020603050405020304" pitchFamily="18" charset="0"/>
                    <a:ea typeface="仿宋_GB2312" pitchFamily="1" charset="-122"/>
                    <a:cs typeface="宋体" panose="02010600030101010101" pitchFamily="2" charset="-122"/>
                  </a:rPr>
                  <a:t> OUT</a:t>
                </a:r>
              </a:p>
            </p:txBody>
          </p:sp>
        </p:grpSp>
        <p:sp>
          <p:nvSpPr>
            <p:cNvPr id="20489" name="文本框 18"/>
            <p:cNvSpPr txBox="1">
              <a:spLocks noChangeArrowheads="1"/>
            </p:cNvSpPr>
            <p:nvPr/>
          </p:nvSpPr>
          <p:spPr bwMode="auto">
            <a:xfrm>
              <a:off x="3369475" y="6015335"/>
              <a:ext cx="1485099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计数期间</a:t>
              </a:r>
            </a:p>
          </p:txBody>
        </p:sp>
        <p:sp>
          <p:nvSpPr>
            <p:cNvPr id="20490" name="文本框 20"/>
            <p:cNvSpPr txBox="1">
              <a:spLocks noChangeArrowheads="1"/>
            </p:cNvSpPr>
            <p:nvPr/>
          </p:nvSpPr>
          <p:spPr bwMode="auto">
            <a:xfrm>
              <a:off x="4865702" y="6256550"/>
              <a:ext cx="157510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/>
                <a:t>计数结束</a:t>
              </a:r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4854575" y="5791194"/>
              <a:ext cx="0" cy="761935"/>
            </a:xfrm>
            <a:prstGeom prst="line">
              <a:avLst/>
            </a:prstGeom>
            <a:ln w="285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17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27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2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 bldLvl="2"/>
      <p:bldP spid="32772" grpId="0" build="p"/>
      <p:bldP spid="3277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533400" y="120650"/>
            <a:ext cx="8229600" cy="674688"/>
          </a:xfrm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3600" noProof="1">
                <a:effectLst>
                  <a:outerShdw blurRad="38100" dist="38100" dir="2700000">
                    <a:srgbClr val="FFFFFF"/>
                  </a:outerShdw>
                </a:effectLst>
              </a:rPr>
              <a:t>方式 </a:t>
            </a:r>
            <a:r>
              <a:rPr lang="en-US" altLang="x-none" sz="3600" noProof="1">
                <a:effectLst>
                  <a:outerShdw blurRad="38100" dist="38100" dir="2700000">
                    <a:srgbClr val="FFFFFF"/>
                  </a:outerShdw>
                </a:effectLst>
              </a:rPr>
              <a:t>1 </a:t>
            </a:r>
            <a:r>
              <a:rPr lang="zh-CN" altLang="en-US" sz="3600" noProof="1">
                <a:effectLst>
                  <a:outerShdw blurRad="38100" dist="38100" dir="2700000">
                    <a:srgbClr val="FFFFFF"/>
                  </a:outerShdw>
                </a:effectLst>
              </a:rPr>
              <a:t>与方式 </a:t>
            </a:r>
            <a:r>
              <a:rPr lang="en-US" altLang="x-none" sz="3600" noProof="1">
                <a:effectLst>
                  <a:outerShdw blurRad="38100" dist="38100" dir="2700000">
                    <a:srgbClr val="FFFFFF"/>
                  </a:outerShdw>
                </a:effectLst>
              </a:rPr>
              <a:t>5 </a:t>
            </a:r>
            <a:r>
              <a:rPr lang="zh-CN" altLang="en-US" sz="3600" noProof="1">
                <a:effectLst>
                  <a:outerShdw blurRad="38100" dist="38100" dir="2700000">
                    <a:srgbClr val="FFFFFF"/>
                  </a:outerShdw>
                </a:effectLst>
              </a:rPr>
              <a:t>的比较（硬件触发）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33795" name="Rectangle 3"/>
          <p:cNvSpPr>
            <a:spLocks noGrp="1"/>
          </p:cNvSpPr>
          <p:nvPr>
            <p:ph type="body" idx="4294967295"/>
          </p:nvPr>
        </p:nvSpPr>
        <p:spPr>
          <a:xfrm>
            <a:off x="381000" y="914400"/>
            <a:ext cx="8534400" cy="1905000"/>
          </a:xfrm>
          <a:ln>
            <a:miter/>
          </a:ln>
        </p:spPr>
        <p:txBody>
          <a:bodyPr/>
          <a:lstStyle/>
          <a:p>
            <a:pPr marL="342900" indent="-342900" eaLnBrk="1" hangingPunct="1">
              <a:lnSpc>
                <a:spcPct val="90000"/>
              </a:lnSpc>
              <a:buClr>
                <a:schemeClr val="tx1"/>
              </a:buClr>
              <a:buSzPct val="80000"/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相同点</a:t>
            </a:r>
          </a:p>
          <a:p>
            <a:pPr marL="742950" lvl="1" indent="-285750" eaLnBrk="1" hangingPunct="1">
              <a:lnSpc>
                <a:spcPct val="90000"/>
              </a:lnSpc>
              <a:buClr>
                <a:schemeClr val="tx1"/>
              </a:buClr>
              <a:buSzPct val="80000"/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硬件触发开始计数，</a:t>
            </a:r>
            <a:r>
              <a:rPr lang="zh-CN" altLang="en-US" dirty="0">
                <a:effectLst>
                  <a:outerShdw blurRad="38100" dist="38100" dir="2700000">
                    <a:srgbClr val="FFFFFF"/>
                  </a:outerShdw>
                </a:effectLst>
              </a:rPr>
              <a:t>不能自动重装计数。</a:t>
            </a:r>
            <a:endParaRPr lang="en-US" altLang="zh-CN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 marL="742950" lvl="1" indent="-285750" eaLnBrk="1" hangingPunct="1">
              <a:lnSpc>
                <a:spcPct val="90000"/>
              </a:lnSpc>
              <a:buClr>
                <a:schemeClr val="tx1"/>
              </a:buClr>
              <a:buSzPct val="80000"/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当计数到</a:t>
            </a:r>
            <a:r>
              <a:rPr lang="en-US" altLang="x-none" noProof="1">
                <a:effectLst>
                  <a:outerShdw blurRad="38100" dist="38100" dir="2700000">
                    <a:srgbClr val="FFFFFF"/>
                  </a:outerShdw>
                </a:effectLst>
              </a:rPr>
              <a:t>0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时</a:t>
            </a:r>
            <a:r>
              <a:rPr lang="en-US" altLang="x-none" noProof="1">
                <a:effectLst>
                  <a:outerShdw blurRad="38100" dist="38100" dir="2700000">
                    <a:srgbClr val="FFFFFF"/>
                  </a:outerShdw>
                </a:effectLst>
              </a:rPr>
              <a:t>, OUT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改变电平状态。</a:t>
            </a:r>
          </a:p>
        </p:txBody>
      </p:sp>
      <p:sp>
        <p:nvSpPr>
          <p:cNvPr id="33796" name="Rectangle 35"/>
          <p:cNvSpPr>
            <a:spLocks noChangeArrowheads="1"/>
          </p:cNvSpPr>
          <p:nvPr/>
        </p:nvSpPr>
        <p:spPr bwMode="auto">
          <a:xfrm>
            <a:off x="228600" y="2743200"/>
            <a:ext cx="8763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</a:pPr>
            <a:r>
              <a:rPr lang="zh-CN" altLang="en-US" dirty="0">
                <a:solidFill>
                  <a:srgbClr val="66FF66"/>
                </a:solidFill>
                <a:latin typeface="+mn-lt"/>
                <a:ea typeface="+mn-ea"/>
              </a:rPr>
              <a:t>不同点</a:t>
            </a:r>
          </a:p>
          <a:p>
            <a:pPr algn="just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    方式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1 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在计数期间 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OUT = L</a:t>
            </a:r>
            <a:r>
              <a:rPr lang="zh-CN" altLang="en-US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，计数结束</a:t>
            </a:r>
            <a:r>
              <a:rPr lang="en-US" altLang="zh-CN" sz="2800" dirty="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OUT = H</a:t>
            </a:r>
          </a:p>
        </p:txBody>
      </p:sp>
      <p:sp>
        <p:nvSpPr>
          <p:cNvPr id="33797" name="Rectangle 36"/>
          <p:cNvSpPr>
            <a:spLocks noChangeArrowheads="1"/>
          </p:cNvSpPr>
          <p:nvPr/>
        </p:nvSpPr>
        <p:spPr bwMode="auto">
          <a:xfrm>
            <a:off x="304800" y="5029200"/>
            <a:ext cx="85344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>
                <a:schemeClr val="tx1"/>
              </a:buClr>
              <a:buSzPct val="80000"/>
            </a:pP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方式 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5 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在计数期间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OUT=H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，计数结束</a:t>
            </a:r>
            <a:r>
              <a:rPr lang="en-US" altLang="zh-CN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OUT=</a:t>
            </a:r>
            <a:r>
              <a:rPr lang="zh-CN" altLang="en-US" sz="28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rPr>
              <a:t>负脉冲</a:t>
            </a:r>
          </a:p>
        </p:txBody>
      </p:sp>
      <p:grpSp>
        <p:nvGrpSpPr>
          <p:cNvPr id="33798" name="组合 33797"/>
          <p:cNvGrpSpPr>
            <a:grpSpLocks/>
          </p:cNvGrpSpPr>
          <p:nvPr/>
        </p:nvGrpSpPr>
        <p:grpSpPr bwMode="auto">
          <a:xfrm>
            <a:off x="2590800" y="3962400"/>
            <a:ext cx="4343400" cy="1066800"/>
            <a:chOff x="0" y="0"/>
            <a:chExt cx="2736" cy="672"/>
          </a:xfrm>
        </p:grpSpPr>
        <p:sp>
          <p:nvSpPr>
            <p:cNvPr id="21527" name="Line 5"/>
            <p:cNvSpPr>
              <a:spLocks noChangeShapeType="1"/>
            </p:cNvSpPr>
            <p:nvPr/>
          </p:nvSpPr>
          <p:spPr bwMode="auto">
            <a:xfrm flipH="1" flipV="1">
              <a:off x="1296" y="48"/>
              <a:ext cx="0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8" name="Line 6"/>
            <p:cNvSpPr>
              <a:spLocks noChangeShapeType="1"/>
            </p:cNvSpPr>
            <p:nvPr/>
          </p:nvSpPr>
          <p:spPr bwMode="auto">
            <a:xfrm>
              <a:off x="1296" y="48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9" name="Line 8"/>
            <p:cNvSpPr>
              <a:spLocks noChangeShapeType="1"/>
            </p:cNvSpPr>
            <p:nvPr/>
          </p:nvSpPr>
          <p:spPr bwMode="auto">
            <a:xfrm>
              <a:off x="1392" y="192"/>
              <a:ext cx="134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0" name="Line 9"/>
            <p:cNvSpPr>
              <a:spLocks noChangeShapeType="1"/>
            </p:cNvSpPr>
            <p:nvPr/>
          </p:nvSpPr>
          <p:spPr bwMode="auto">
            <a:xfrm>
              <a:off x="720" y="192"/>
              <a:ext cx="57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1" name="Line 10"/>
            <p:cNvSpPr>
              <a:spLocks noChangeShapeType="1"/>
            </p:cNvSpPr>
            <p:nvPr/>
          </p:nvSpPr>
          <p:spPr bwMode="auto">
            <a:xfrm flipV="1">
              <a:off x="1392" y="48"/>
              <a:ext cx="0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2" name="Line 11"/>
            <p:cNvSpPr>
              <a:spLocks noChangeShapeType="1"/>
            </p:cNvSpPr>
            <p:nvPr/>
          </p:nvSpPr>
          <p:spPr bwMode="auto">
            <a:xfrm>
              <a:off x="720" y="432"/>
              <a:ext cx="67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3" name="Line 13"/>
            <p:cNvSpPr>
              <a:spLocks noChangeShapeType="1"/>
            </p:cNvSpPr>
            <p:nvPr/>
          </p:nvSpPr>
          <p:spPr bwMode="auto">
            <a:xfrm flipV="1">
              <a:off x="1392" y="432"/>
              <a:ext cx="0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4" name="Line 15"/>
            <p:cNvSpPr>
              <a:spLocks noChangeShapeType="1"/>
            </p:cNvSpPr>
            <p:nvPr/>
          </p:nvSpPr>
          <p:spPr bwMode="auto">
            <a:xfrm>
              <a:off x="1392" y="576"/>
              <a:ext cx="76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5" name="Line 16"/>
            <p:cNvSpPr>
              <a:spLocks noChangeShapeType="1"/>
            </p:cNvSpPr>
            <p:nvPr/>
          </p:nvSpPr>
          <p:spPr bwMode="auto">
            <a:xfrm flipV="1">
              <a:off x="2160" y="432"/>
              <a:ext cx="0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6" name="Line 17"/>
            <p:cNvSpPr>
              <a:spLocks noChangeShapeType="1"/>
            </p:cNvSpPr>
            <p:nvPr/>
          </p:nvSpPr>
          <p:spPr bwMode="auto">
            <a:xfrm>
              <a:off x="2160" y="432"/>
              <a:ext cx="48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7" name="Line 29"/>
            <p:cNvSpPr>
              <a:spLocks noChangeShapeType="1"/>
            </p:cNvSpPr>
            <p:nvPr/>
          </p:nvSpPr>
          <p:spPr bwMode="auto">
            <a:xfrm>
              <a:off x="1392" y="336"/>
              <a:ext cx="0" cy="336"/>
            </a:xfrm>
            <a:prstGeom prst="line">
              <a:avLst/>
            </a:prstGeom>
            <a:noFill/>
            <a:ln w="38100" cmpd="dbl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38" name="Line 30"/>
            <p:cNvSpPr>
              <a:spLocks noChangeShapeType="1"/>
            </p:cNvSpPr>
            <p:nvPr/>
          </p:nvSpPr>
          <p:spPr bwMode="auto">
            <a:xfrm>
              <a:off x="2160" y="336"/>
              <a:ext cx="0" cy="336"/>
            </a:xfrm>
            <a:prstGeom prst="line">
              <a:avLst/>
            </a:prstGeom>
            <a:noFill/>
            <a:ln w="38100" cmpd="dbl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Text Box 33"/>
            <p:cNvSpPr txBox="1"/>
            <p:nvPr/>
          </p:nvSpPr>
          <p:spPr>
            <a:xfrm>
              <a:off x="1392" y="384"/>
              <a:ext cx="728" cy="24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2800" b="1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_GB2312" pitchFamily="1" charset="-122"/>
                </a:rPr>
                <a:t>计数期间</a:t>
              </a:r>
            </a:p>
          </p:txBody>
        </p:sp>
        <p:sp>
          <p:nvSpPr>
            <p:cNvPr id="33812" name="Rectangle 37"/>
            <p:cNvSpPr/>
            <p:nvPr/>
          </p:nvSpPr>
          <p:spPr>
            <a:xfrm>
              <a:off x="0" y="0"/>
              <a:ext cx="634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>
              <a:lvl1pPr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b="1" noProof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_GB2312" pitchFamily="1" charset="-122"/>
                  <a:cs typeface="宋体" panose="02010600030101010101" pitchFamily="2" charset="-122"/>
                </a:rPr>
                <a:t>GATE</a:t>
              </a:r>
            </a:p>
          </p:txBody>
        </p:sp>
        <p:sp>
          <p:nvSpPr>
            <p:cNvPr id="33813" name="Rectangle 38"/>
            <p:cNvSpPr/>
            <p:nvPr/>
          </p:nvSpPr>
          <p:spPr>
            <a:xfrm>
              <a:off x="144" y="336"/>
              <a:ext cx="485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>
              <a:lvl1pPr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b="1" noProof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_GB2312" pitchFamily="1" charset="-122"/>
                  <a:cs typeface="宋体" panose="02010600030101010101" pitchFamily="2" charset="-122"/>
                </a:rPr>
                <a:t>OUT</a:t>
              </a:r>
            </a:p>
          </p:txBody>
        </p:sp>
      </p:grpSp>
      <p:grpSp>
        <p:nvGrpSpPr>
          <p:cNvPr id="33814" name="组合 33813"/>
          <p:cNvGrpSpPr>
            <a:grpSpLocks/>
          </p:cNvGrpSpPr>
          <p:nvPr/>
        </p:nvGrpSpPr>
        <p:grpSpPr bwMode="auto">
          <a:xfrm>
            <a:off x="2514600" y="5638800"/>
            <a:ext cx="4343400" cy="990600"/>
            <a:chOff x="0" y="0"/>
            <a:chExt cx="2736" cy="624"/>
          </a:xfrm>
        </p:grpSpPr>
        <p:sp>
          <p:nvSpPr>
            <p:cNvPr id="21512" name="Line 18"/>
            <p:cNvSpPr>
              <a:spLocks noChangeShapeType="1"/>
            </p:cNvSpPr>
            <p:nvPr/>
          </p:nvSpPr>
          <p:spPr bwMode="auto">
            <a:xfrm>
              <a:off x="720" y="192"/>
              <a:ext cx="62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3" name="Line 19"/>
            <p:cNvSpPr>
              <a:spLocks noChangeShapeType="1"/>
            </p:cNvSpPr>
            <p:nvPr/>
          </p:nvSpPr>
          <p:spPr bwMode="auto">
            <a:xfrm flipV="1">
              <a:off x="1344" y="48"/>
              <a:ext cx="0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4" name="Line 20"/>
            <p:cNvSpPr>
              <a:spLocks noChangeShapeType="1"/>
            </p:cNvSpPr>
            <p:nvPr/>
          </p:nvSpPr>
          <p:spPr bwMode="auto">
            <a:xfrm>
              <a:off x="1344" y="48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5" name="Line 21"/>
            <p:cNvSpPr>
              <a:spLocks noChangeShapeType="1"/>
            </p:cNvSpPr>
            <p:nvPr/>
          </p:nvSpPr>
          <p:spPr bwMode="auto">
            <a:xfrm>
              <a:off x="1440" y="48"/>
              <a:ext cx="0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6" name="Line 22"/>
            <p:cNvSpPr>
              <a:spLocks noChangeShapeType="1"/>
            </p:cNvSpPr>
            <p:nvPr/>
          </p:nvSpPr>
          <p:spPr bwMode="auto">
            <a:xfrm>
              <a:off x="1440" y="192"/>
              <a:ext cx="12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7" name="Line 23"/>
            <p:cNvSpPr>
              <a:spLocks noChangeShapeType="1"/>
            </p:cNvSpPr>
            <p:nvPr/>
          </p:nvSpPr>
          <p:spPr bwMode="auto">
            <a:xfrm>
              <a:off x="720" y="384"/>
              <a:ext cx="14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 flipV="1">
              <a:off x="2304" y="384"/>
              <a:ext cx="0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>
              <a:off x="2304" y="384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0" name="Line 27"/>
            <p:cNvSpPr>
              <a:spLocks noChangeShapeType="1"/>
            </p:cNvSpPr>
            <p:nvPr/>
          </p:nvSpPr>
          <p:spPr bwMode="auto">
            <a:xfrm>
              <a:off x="1440" y="240"/>
              <a:ext cx="0" cy="336"/>
            </a:xfrm>
            <a:prstGeom prst="line">
              <a:avLst/>
            </a:prstGeom>
            <a:noFill/>
            <a:ln w="38100" cmpd="dbl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1" name="Line 28"/>
            <p:cNvSpPr>
              <a:spLocks noChangeShapeType="1"/>
            </p:cNvSpPr>
            <p:nvPr/>
          </p:nvSpPr>
          <p:spPr bwMode="auto">
            <a:xfrm>
              <a:off x="2208" y="240"/>
              <a:ext cx="0" cy="336"/>
            </a:xfrm>
            <a:prstGeom prst="line">
              <a:avLst/>
            </a:prstGeom>
            <a:noFill/>
            <a:ln w="38100" cmpd="dbl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2" name="Line 31"/>
            <p:cNvSpPr>
              <a:spLocks noChangeShapeType="1"/>
            </p:cNvSpPr>
            <p:nvPr/>
          </p:nvSpPr>
          <p:spPr bwMode="auto">
            <a:xfrm>
              <a:off x="2208" y="384"/>
              <a:ext cx="0" cy="144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23" name="Line 32"/>
            <p:cNvSpPr>
              <a:spLocks noChangeShapeType="1"/>
            </p:cNvSpPr>
            <p:nvPr/>
          </p:nvSpPr>
          <p:spPr bwMode="auto">
            <a:xfrm flipH="1" flipV="1">
              <a:off x="2208" y="528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7" name="Text Box 34"/>
            <p:cNvSpPr txBox="1"/>
            <p:nvPr/>
          </p:nvSpPr>
          <p:spPr>
            <a:xfrm>
              <a:off x="1440" y="384"/>
              <a:ext cx="728" cy="240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>
              <a:spAutoFit/>
            </a:bodyPr>
            <a:lstStyle/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2800" b="1" baseline="30000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_GB2312" pitchFamily="1" charset="-122"/>
                </a:rPr>
                <a:t>计数期间</a:t>
              </a:r>
            </a:p>
          </p:txBody>
        </p:sp>
        <p:sp>
          <p:nvSpPr>
            <p:cNvPr id="33828" name="Rectangle 39"/>
            <p:cNvSpPr/>
            <p:nvPr/>
          </p:nvSpPr>
          <p:spPr>
            <a:xfrm>
              <a:off x="0" y="0"/>
              <a:ext cx="634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>
              <a:lvl1pPr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b="1" noProof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_GB2312" pitchFamily="1" charset="-122"/>
                  <a:cs typeface="宋体" panose="02010600030101010101" pitchFamily="2" charset="-122"/>
                </a:rPr>
                <a:t>GATE</a:t>
              </a:r>
            </a:p>
          </p:txBody>
        </p:sp>
        <p:sp>
          <p:nvSpPr>
            <p:cNvPr id="33829" name="Rectangle 40"/>
            <p:cNvSpPr/>
            <p:nvPr/>
          </p:nvSpPr>
          <p:spPr>
            <a:xfrm>
              <a:off x="144" y="336"/>
              <a:ext cx="485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>
              <a:lvl1pPr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buClr>
                  <a:srgbClr val="B4B9BE"/>
                </a:buClr>
                <a:buFont typeface="Wingdings" panose="05000000000000000000" pitchFamily="2" charset="2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r>
                <a:rPr lang="en-US" altLang="zh-CN" sz="2800" b="1" noProof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_GB2312" pitchFamily="1" charset="-122"/>
                  <a:cs typeface="宋体" panose="02010600030101010101" pitchFamily="2" charset="-122"/>
                </a:rPr>
                <a:t>OUT</a:t>
              </a:r>
            </a:p>
          </p:txBody>
        </p:sp>
      </p:grpSp>
      <p:sp>
        <p:nvSpPr>
          <p:cNvPr id="38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18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37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379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3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37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3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 bldLvl="2"/>
      <p:bldP spid="33796" grpId="0" build="p"/>
      <p:bldP spid="33797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Rot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zh-CN" altLang="en-US" sz="3600" noProof="1">
                <a:effectLst>
                  <a:outerShdw blurRad="38100" dist="38100" dir="2700000">
                    <a:srgbClr val="FFFFFF"/>
                  </a:outerShdw>
                </a:effectLst>
              </a:rPr>
              <a:t>方式 </a:t>
            </a:r>
            <a:r>
              <a:rPr lang="en-US" altLang="x-none" sz="3600" noProof="1">
                <a:effectLst>
                  <a:outerShdw blurRad="38100" dist="38100" dir="2700000">
                    <a:srgbClr val="FFFFFF"/>
                  </a:outerShdw>
                </a:effectLst>
              </a:rPr>
              <a:t>2 </a:t>
            </a:r>
            <a:r>
              <a:rPr lang="zh-CN" altLang="en-US" sz="3600" noProof="1">
                <a:effectLst>
                  <a:outerShdw blurRad="38100" dist="38100" dir="2700000">
                    <a:srgbClr val="FFFFFF"/>
                  </a:outerShdw>
                </a:effectLst>
              </a:rPr>
              <a:t>与方式 </a:t>
            </a:r>
            <a:r>
              <a:rPr lang="en-US" altLang="x-none" sz="3600" noProof="1">
                <a:effectLst>
                  <a:outerShdw blurRad="38100" dist="38100" dir="2700000">
                    <a:srgbClr val="FFFFFF"/>
                  </a:outerShdw>
                </a:effectLst>
              </a:rPr>
              <a:t>3 </a:t>
            </a:r>
            <a:r>
              <a:rPr lang="zh-CN" altLang="en-US" sz="3600" noProof="1">
                <a:effectLst>
                  <a:outerShdw blurRad="38100" dist="38100" dir="2700000">
                    <a:srgbClr val="FFFFFF"/>
                  </a:outerShdw>
                </a:effectLst>
              </a:rPr>
              <a:t>的比较（连续波形输出）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 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82600" y="1149350"/>
            <a:ext cx="8305800" cy="3352800"/>
          </a:xfrm>
        </p:spPr>
        <p:txBody>
          <a:bodyPr lIns="0" tIns="0" rIns="0" bIns="0"/>
          <a:lstStyle/>
          <a:p>
            <a:pPr marL="342900" indent="-342900" eaLnBrk="1" hangingPunct="1">
              <a:buClr>
                <a:schemeClr val="tx1"/>
              </a:buClr>
              <a:buSzPct val="80000"/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66FF66"/>
                </a:solidFill>
              </a:rPr>
              <a:t>相同点</a:t>
            </a:r>
          </a:p>
          <a:p>
            <a:pPr marL="342900" indent="-34290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/>
              <a:t>均输出连续周期波形，预置初值可自动重装入</a:t>
            </a:r>
            <a:endParaRPr lang="en-US" altLang="zh-CN" dirty="0"/>
          </a:p>
          <a:p>
            <a:pPr marL="342900" indent="-34290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/>
              <a:t>可以由软件启动或硬件</a:t>
            </a:r>
            <a:r>
              <a:rPr lang="en-US" altLang="zh-CN" dirty="0"/>
              <a:t>GATE</a:t>
            </a:r>
            <a:r>
              <a:rPr lang="zh-CN" altLang="en-US" dirty="0"/>
              <a:t>信号启动。</a:t>
            </a:r>
          </a:p>
          <a:p>
            <a:pPr marL="342900" indent="-342900" eaLnBrk="1" hangingPunct="1">
              <a:buClr>
                <a:schemeClr val="tx1"/>
              </a:buClr>
              <a:buSzPct val="80000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66FF66"/>
                </a:solidFill>
              </a:rPr>
              <a:t>不同点</a:t>
            </a:r>
          </a:p>
          <a:p>
            <a:pPr marL="342900" indent="-34290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/>
              <a:t>方式 </a:t>
            </a:r>
            <a:r>
              <a:rPr lang="en-US" altLang="zh-CN" dirty="0"/>
              <a:t>2 </a:t>
            </a:r>
            <a:r>
              <a:rPr lang="zh-CN" altLang="en-US" dirty="0"/>
              <a:t>输出连续负脉冲周期波形</a:t>
            </a:r>
          </a:p>
          <a:p>
            <a:pPr marL="342900" indent="-34290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/>
              <a:t>方式 </a:t>
            </a:r>
            <a:r>
              <a:rPr lang="en-US" altLang="zh-CN" dirty="0"/>
              <a:t>3 </a:t>
            </a:r>
            <a:r>
              <a:rPr lang="zh-CN" altLang="en-US" dirty="0"/>
              <a:t>输出连续方波周期波形</a:t>
            </a:r>
          </a:p>
        </p:txBody>
      </p:sp>
      <p:grpSp>
        <p:nvGrpSpPr>
          <p:cNvPr id="34820" name="组合 34819"/>
          <p:cNvGrpSpPr>
            <a:grpSpLocks/>
          </p:cNvGrpSpPr>
          <p:nvPr/>
        </p:nvGrpSpPr>
        <p:grpSpPr bwMode="auto">
          <a:xfrm>
            <a:off x="2276475" y="5094288"/>
            <a:ext cx="3352800" cy="1600200"/>
            <a:chOff x="0" y="0"/>
            <a:chExt cx="2112" cy="1008"/>
          </a:xfrm>
        </p:grpSpPr>
        <p:sp>
          <p:nvSpPr>
            <p:cNvPr id="22533" name="Line 4"/>
            <p:cNvSpPr>
              <a:spLocks noChangeShapeType="1"/>
            </p:cNvSpPr>
            <p:nvPr/>
          </p:nvSpPr>
          <p:spPr bwMode="auto">
            <a:xfrm>
              <a:off x="768" y="144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4" name="Line 5"/>
            <p:cNvSpPr>
              <a:spLocks noChangeShapeType="1"/>
            </p:cNvSpPr>
            <p:nvPr/>
          </p:nvSpPr>
          <p:spPr bwMode="auto">
            <a:xfrm>
              <a:off x="1008" y="144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5" name="Line 6"/>
            <p:cNvSpPr>
              <a:spLocks noChangeShapeType="1"/>
            </p:cNvSpPr>
            <p:nvPr/>
          </p:nvSpPr>
          <p:spPr bwMode="auto">
            <a:xfrm>
              <a:off x="1008" y="336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6" name="Line 7"/>
            <p:cNvSpPr>
              <a:spLocks noChangeShapeType="1"/>
            </p:cNvSpPr>
            <p:nvPr/>
          </p:nvSpPr>
          <p:spPr bwMode="auto">
            <a:xfrm flipV="1">
              <a:off x="1104" y="144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7" name="Line 8"/>
            <p:cNvSpPr>
              <a:spLocks noChangeShapeType="1"/>
            </p:cNvSpPr>
            <p:nvPr/>
          </p:nvSpPr>
          <p:spPr bwMode="auto">
            <a:xfrm>
              <a:off x="1104" y="144"/>
              <a:ext cx="52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8" name="Line 9"/>
            <p:cNvSpPr>
              <a:spLocks noChangeShapeType="1"/>
            </p:cNvSpPr>
            <p:nvPr/>
          </p:nvSpPr>
          <p:spPr bwMode="auto">
            <a:xfrm>
              <a:off x="1632" y="144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39" name="Line 11"/>
            <p:cNvSpPr>
              <a:spLocks noChangeShapeType="1"/>
            </p:cNvSpPr>
            <p:nvPr/>
          </p:nvSpPr>
          <p:spPr bwMode="auto">
            <a:xfrm flipV="1">
              <a:off x="1632" y="336"/>
              <a:ext cx="9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0" name="Line 12"/>
            <p:cNvSpPr>
              <a:spLocks noChangeShapeType="1"/>
            </p:cNvSpPr>
            <p:nvPr/>
          </p:nvSpPr>
          <p:spPr bwMode="auto">
            <a:xfrm flipV="1">
              <a:off x="1728" y="144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1" name="Line 13"/>
            <p:cNvSpPr>
              <a:spLocks noChangeShapeType="1"/>
            </p:cNvSpPr>
            <p:nvPr/>
          </p:nvSpPr>
          <p:spPr bwMode="auto">
            <a:xfrm>
              <a:off x="1728" y="144"/>
              <a:ext cx="384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2" name="Line 14"/>
            <p:cNvSpPr>
              <a:spLocks noChangeShapeType="1"/>
            </p:cNvSpPr>
            <p:nvPr/>
          </p:nvSpPr>
          <p:spPr bwMode="auto">
            <a:xfrm>
              <a:off x="768" y="528"/>
              <a:ext cx="240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3" name="Line 15"/>
            <p:cNvSpPr>
              <a:spLocks noChangeShapeType="1"/>
            </p:cNvSpPr>
            <p:nvPr/>
          </p:nvSpPr>
          <p:spPr bwMode="auto">
            <a:xfrm>
              <a:off x="1008" y="528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4" name="Line 16"/>
            <p:cNvSpPr>
              <a:spLocks noChangeShapeType="1"/>
            </p:cNvSpPr>
            <p:nvPr/>
          </p:nvSpPr>
          <p:spPr bwMode="auto">
            <a:xfrm>
              <a:off x="1008" y="720"/>
              <a:ext cx="336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5" name="Line 17"/>
            <p:cNvSpPr>
              <a:spLocks noChangeShapeType="1"/>
            </p:cNvSpPr>
            <p:nvPr/>
          </p:nvSpPr>
          <p:spPr bwMode="auto">
            <a:xfrm flipV="1">
              <a:off x="1344" y="528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6" name="Line 18"/>
            <p:cNvSpPr>
              <a:spLocks noChangeShapeType="1"/>
            </p:cNvSpPr>
            <p:nvPr/>
          </p:nvSpPr>
          <p:spPr bwMode="auto">
            <a:xfrm>
              <a:off x="1344" y="528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7" name="Line 19"/>
            <p:cNvSpPr>
              <a:spLocks noChangeShapeType="1"/>
            </p:cNvSpPr>
            <p:nvPr/>
          </p:nvSpPr>
          <p:spPr bwMode="auto">
            <a:xfrm>
              <a:off x="1632" y="528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8" name="Line 20"/>
            <p:cNvSpPr>
              <a:spLocks noChangeShapeType="1"/>
            </p:cNvSpPr>
            <p:nvPr/>
          </p:nvSpPr>
          <p:spPr bwMode="auto">
            <a:xfrm>
              <a:off x="1632" y="720"/>
              <a:ext cx="288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49" name="Line 21"/>
            <p:cNvSpPr>
              <a:spLocks noChangeShapeType="1"/>
            </p:cNvSpPr>
            <p:nvPr/>
          </p:nvSpPr>
          <p:spPr bwMode="auto">
            <a:xfrm flipV="1">
              <a:off x="1920" y="528"/>
              <a:ext cx="0" cy="192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0" name="Line 23"/>
            <p:cNvSpPr>
              <a:spLocks noChangeShapeType="1"/>
            </p:cNvSpPr>
            <p:nvPr/>
          </p:nvSpPr>
          <p:spPr bwMode="auto">
            <a:xfrm>
              <a:off x="1920" y="528"/>
              <a:ext cx="192" cy="0"/>
            </a:xfrm>
            <a:prstGeom prst="line">
              <a:avLst/>
            </a:prstGeom>
            <a:noFill/>
            <a:ln w="28575">
              <a:solidFill>
                <a:schemeClr val="folHlink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1" name="Line 24"/>
            <p:cNvSpPr>
              <a:spLocks noChangeShapeType="1"/>
            </p:cNvSpPr>
            <p:nvPr/>
          </p:nvSpPr>
          <p:spPr bwMode="auto">
            <a:xfrm>
              <a:off x="1008" y="0"/>
              <a:ext cx="0" cy="1008"/>
            </a:xfrm>
            <a:prstGeom prst="line">
              <a:avLst/>
            </a:prstGeom>
            <a:noFill/>
            <a:ln w="38100" cmpd="dbl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52" name="Line 25"/>
            <p:cNvSpPr>
              <a:spLocks noChangeShapeType="1"/>
            </p:cNvSpPr>
            <p:nvPr/>
          </p:nvSpPr>
          <p:spPr bwMode="auto">
            <a:xfrm>
              <a:off x="1632" y="48"/>
              <a:ext cx="0" cy="960"/>
            </a:xfrm>
            <a:prstGeom prst="line">
              <a:avLst/>
            </a:prstGeom>
            <a:noFill/>
            <a:ln w="38100" cmpd="dbl">
              <a:solidFill>
                <a:srgbClr val="00FF00"/>
              </a:solidFill>
              <a:prstDash val="sysDot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841" name="Rectangle 26"/>
            <p:cNvSpPr/>
            <p:nvPr/>
          </p:nvSpPr>
          <p:spPr>
            <a:xfrm>
              <a:off x="0" y="528"/>
              <a:ext cx="618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_GB2312" pitchFamily="1" charset="-122"/>
                </a:rPr>
                <a:t>方式 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_GB2312" pitchFamily="1" charset="-122"/>
                </a:rPr>
                <a:t>3</a:t>
              </a:r>
            </a:p>
          </p:txBody>
        </p:sp>
        <p:sp>
          <p:nvSpPr>
            <p:cNvPr id="34842" name="Rectangle 27"/>
            <p:cNvSpPr/>
            <p:nvPr/>
          </p:nvSpPr>
          <p:spPr>
            <a:xfrm>
              <a:off x="48" y="144"/>
              <a:ext cx="562" cy="269"/>
            </a:xfrm>
            <a:prstGeom prst="rect">
              <a:avLst/>
            </a:prstGeom>
            <a:noFill/>
            <a:ln w="9525">
              <a:noFill/>
              <a:miter/>
            </a:ln>
          </p:spPr>
          <p:txBody>
            <a:bodyPr wrap="none" lIns="0" tIns="0" rIns="0" bIns="0">
              <a:spAutoFit/>
            </a:bodyPr>
            <a:lstStyle/>
            <a:p>
              <a:pPr eaLnBrk="1" hangingPunct="1">
                <a:buFont typeface="Wingdings" panose="05000000000000000000" pitchFamily="2" charset="2"/>
                <a:buNone/>
                <a:defRPr/>
              </a:pPr>
              <a:r>
                <a:rPr lang="zh-CN" altLang="en-US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_GB2312" pitchFamily="1" charset="-122"/>
                </a:rPr>
                <a:t>方式</a:t>
              </a:r>
              <a:r>
                <a:rPr lang="en-US" altLang="zh-CN" sz="2800" b="1"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仿宋_GB2312" pitchFamily="1" charset="-122"/>
                </a:rPr>
                <a:t>2</a:t>
              </a:r>
            </a:p>
          </p:txBody>
        </p:sp>
      </p:grpSp>
      <p:sp>
        <p:nvSpPr>
          <p:cNvPr id="27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19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4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Rot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x-none" noProof="1">
                <a:effectLst>
                  <a:outerShdw blurRad="38100" dist="38100" dir="2700000">
                    <a:srgbClr val="FFFFFF"/>
                  </a:outerShdw>
                </a:effectLst>
                <a:latin typeface="宋体" charset="-122"/>
              </a:rPr>
              <a:t>8253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宋体" charset="-122"/>
              </a:rPr>
              <a:t>基本功能</a:t>
            </a:r>
          </a:p>
        </p:txBody>
      </p:sp>
      <p:sp>
        <p:nvSpPr>
          <p:cNvPr id="5123" name="Rectangle 3"/>
          <p:cNvSpPr>
            <a:spLocks noGrp="1"/>
          </p:cNvSpPr>
          <p:nvPr>
            <p:ph type="body" idx="4294967295"/>
          </p:nvPr>
        </p:nvSpPr>
        <p:spPr>
          <a:xfrm>
            <a:off x="385763" y="1314450"/>
            <a:ext cx="8758237" cy="5175250"/>
          </a:xfrm>
          <a:ln>
            <a:miter/>
          </a:ln>
        </p:spPr>
        <p:txBody>
          <a:bodyPr/>
          <a:lstStyle/>
          <a:p>
            <a:pPr marL="342900" indent="-342900" eaLnBrk="1" hangingPunct="1">
              <a:defRPr/>
            </a:pP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具有</a:t>
            </a:r>
            <a:r>
              <a:rPr lang="zh-CN" altLang="en-US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三个相互独立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的</a:t>
            </a:r>
            <a:r>
              <a:rPr lang="en-US" altLang="x-none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16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位计数器，也叫通道。</a:t>
            </a:r>
          </a:p>
          <a:p>
            <a:pPr marL="342900" indent="-342900" eaLnBrk="1" hangingPunct="1">
              <a:defRPr/>
            </a:pP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每个通道都可设定以</a:t>
            </a:r>
            <a:r>
              <a:rPr lang="en-US" altLang="x-none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6</a:t>
            </a:r>
            <a:r>
              <a:rPr lang="zh-CN" altLang="en-US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种工作方式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之一进行计数</a:t>
            </a:r>
            <a:r>
              <a:rPr lang="en-US" altLang="x-none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/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定时</a:t>
            </a:r>
          </a:p>
          <a:p>
            <a:pPr marL="342900" indent="-342900" eaLnBrk="1" hangingPunct="1">
              <a:defRPr/>
            </a:pP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每个计数器都可设为按</a:t>
            </a:r>
            <a:r>
              <a:rPr lang="zh-CN" altLang="en-US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二进制或</a:t>
            </a:r>
            <a:r>
              <a:rPr lang="en-US" altLang="x-none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BCD</a:t>
            </a:r>
            <a:r>
              <a:rPr lang="zh-CN" altLang="en-US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码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计数 </a:t>
            </a:r>
          </a:p>
          <a:p>
            <a:pPr marL="342900" indent="-342900" eaLnBrk="1" hangingPunct="1">
              <a:defRPr/>
            </a:pP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具有计数和定时功能，都是基于</a:t>
            </a:r>
            <a:r>
              <a:rPr lang="zh-CN" altLang="en-US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减</a:t>
            </a:r>
            <a:r>
              <a:rPr lang="en-US" altLang="x-none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1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计数方式工作。</a:t>
            </a:r>
          </a:p>
          <a:p>
            <a:pPr marL="342900" indent="-342900" eaLnBrk="1" hangingPunct="1">
              <a:defRPr/>
            </a:pP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计数器减为</a:t>
            </a:r>
            <a:r>
              <a:rPr lang="en-US" altLang="x-none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0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后，产生输出信号，有的方式可</a:t>
            </a:r>
            <a:r>
              <a:rPr lang="zh-CN" altLang="en-US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自动装入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初值重新计数。</a:t>
            </a:r>
          </a:p>
          <a:p>
            <a:pPr marL="342900" indent="-342900" algn="just" eaLnBrk="1" hangingPunct="1">
              <a:defRPr/>
            </a:pP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在减</a:t>
            </a:r>
            <a:r>
              <a:rPr lang="en-US" altLang="zh-CN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1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过程中，随时都可由</a:t>
            </a:r>
            <a:r>
              <a:rPr lang="en-US" altLang="x-none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CPU</a:t>
            </a:r>
            <a:r>
              <a:rPr lang="zh-CN" altLang="en-US" sz="2800" noProof="1">
                <a:solidFill>
                  <a:schemeClr val="hlink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读取</a:t>
            </a:r>
            <a:r>
              <a:rPr lang="zh-CN" altLang="en-US" sz="2800" noProof="1">
                <a:solidFill>
                  <a:schemeClr val="tx1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计数器的当前值。</a:t>
            </a:r>
            <a:endParaRPr lang="zh-CN" altLang="en-US" sz="2800" noProof="1">
              <a:solidFill>
                <a:schemeClr val="hlink"/>
              </a:solidFill>
              <a:effectLst>
                <a:outerShdw blurRad="38100" dist="38100" dir="2700000">
                  <a:srgbClr val="000000"/>
                </a:outerShdw>
              </a:effectLst>
            </a:endParaRPr>
          </a:p>
        </p:txBody>
      </p:sp>
      <p:sp>
        <p:nvSpPr>
          <p:cNvPr id="4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Rot="1"/>
          </p:cNvSpPr>
          <p:nvPr/>
        </p:nvSpPr>
        <p:spPr bwMode="auto">
          <a:xfrm>
            <a:off x="21548" y="233787"/>
            <a:ext cx="9072300" cy="674688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3200" noProof="1">
                <a:effectLst>
                  <a:outerShdw blurRad="38100" dist="38100" dir="2700000">
                    <a:srgbClr val="FFFFFF"/>
                  </a:outerShdw>
                </a:effectLst>
              </a:rPr>
              <a:t>方式 </a:t>
            </a:r>
            <a:r>
              <a:rPr lang="en-US" altLang="x-none" sz="3200" noProof="1">
                <a:effectLst>
                  <a:outerShdw blurRad="38100" dist="38100" dir="2700000">
                    <a:srgbClr val="FFFFFF"/>
                  </a:outerShdw>
                </a:effectLst>
              </a:rPr>
              <a:t>4 </a:t>
            </a:r>
            <a:r>
              <a:rPr lang="zh-CN" altLang="en-US" sz="3200" noProof="1">
                <a:effectLst>
                  <a:outerShdw blurRad="38100" dist="38100" dir="2700000">
                    <a:srgbClr val="FFFFFF"/>
                  </a:outerShdw>
                </a:effectLst>
              </a:rPr>
              <a:t>与方式 </a:t>
            </a:r>
            <a:r>
              <a:rPr lang="en-US" altLang="x-none" sz="3200" noProof="1">
                <a:effectLst>
                  <a:outerShdw blurRad="38100" dist="38100" dir="2700000">
                    <a:srgbClr val="FFFFFF"/>
                  </a:outerShdw>
                </a:effectLst>
              </a:rPr>
              <a:t>5 </a:t>
            </a:r>
            <a:r>
              <a:rPr lang="zh-CN" altLang="en-US" sz="3200" noProof="1">
                <a:effectLst>
                  <a:outerShdw blurRad="38100" dist="38100" dir="2700000">
                    <a:srgbClr val="FFFFFF"/>
                  </a:outerShdw>
                </a:effectLst>
              </a:rPr>
              <a:t>的比较（非连续的单脉冲输出）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482600" y="1149350"/>
            <a:ext cx="8305800" cy="5429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533400" indent="-5334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u"/>
              <a:defRPr sz="32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914400" lvl="1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371600" lvl="2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ü"/>
              <a:defRPr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752600" lvl="3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4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2209800" lvl="4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charset="2"/>
              <a:buChar char="l"/>
              <a:defRPr sz="2400" b="1" u="non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charset="2"/>
              <a:buChar char="l"/>
              <a:defRPr sz="2400" b="1" u="non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charset="2"/>
              <a:buChar char="l"/>
              <a:defRPr sz="2400" b="1" u="non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charset="2"/>
              <a:buChar char="l"/>
              <a:defRPr sz="2400" b="1" u="non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eaLnBrk="1" hangingPunct="1">
              <a:buClr>
                <a:schemeClr val="tx1"/>
              </a:buClr>
              <a:buSzPct val="80000"/>
            </a:pPr>
            <a:r>
              <a:rPr lang="en-US" altLang="zh-CN" dirty="0"/>
              <a:t> </a:t>
            </a:r>
            <a:r>
              <a:rPr lang="zh-CN" altLang="en-US" dirty="0">
                <a:solidFill>
                  <a:srgbClr val="66FF66"/>
                </a:solidFill>
              </a:rPr>
              <a:t>相同点</a:t>
            </a:r>
          </a:p>
          <a:p>
            <a:pPr marL="342900" indent="-342900" eaLnBrk="1" hangingPunct="1">
              <a:buClr>
                <a:schemeClr val="tx1"/>
              </a:buClr>
              <a:buSzPct val="80000"/>
              <a:buNone/>
            </a:pPr>
            <a:r>
              <a:rPr lang="zh-CN" altLang="en-US" dirty="0"/>
              <a:t>   当计数到</a:t>
            </a:r>
            <a:r>
              <a:rPr lang="en-US" altLang="zh-CN" dirty="0"/>
              <a:t>0</a:t>
            </a:r>
            <a:r>
              <a:rPr lang="zh-CN" altLang="en-US" dirty="0"/>
              <a:t>时输出一个</a:t>
            </a:r>
            <a:r>
              <a:rPr lang="en-US" altLang="zh-CN" dirty="0"/>
              <a:t>CLK</a:t>
            </a:r>
            <a:r>
              <a:rPr lang="zh-CN" altLang="en-US" dirty="0"/>
              <a:t>周期宽的负脉冲，不能自动重装计数。</a:t>
            </a:r>
          </a:p>
          <a:p>
            <a:pPr marL="342900" indent="-342900" eaLnBrk="1" hangingPunct="1">
              <a:buClr>
                <a:schemeClr val="tx1"/>
              </a:buClr>
              <a:buSzPct val="80000"/>
            </a:pPr>
            <a:r>
              <a:rPr lang="zh-CN" altLang="en-US" dirty="0"/>
              <a:t> </a:t>
            </a:r>
            <a:r>
              <a:rPr lang="zh-CN" altLang="en-US" dirty="0">
                <a:solidFill>
                  <a:srgbClr val="66FF66"/>
                </a:solidFill>
              </a:rPr>
              <a:t>不同点</a:t>
            </a:r>
          </a:p>
          <a:p>
            <a:pPr marL="342900" indent="-34290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/>
              <a:t>方式 </a:t>
            </a:r>
            <a:r>
              <a:rPr lang="en-US" altLang="zh-CN" dirty="0"/>
              <a:t>4</a:t>
            </a:r>
            <a:r>
              <a:rPr lang="zh-CN" altLang="en-US" dirty="0"/>
              <a:t>为软件触发开始计数。</a:t>
            </a:r>
          </a:p>
          <a:p>
            <a:pPr marL="342900" indent="-34290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zh-CN" altLang="en-US" dirty="0"/>
              <a:t>方式 </a:t>
            </a:r>
            <a:r>
              <a:rPr lang="en-US" altLang="zh-CN" dirty="0"/>
              <a:t>5 </a:t>
            </a:r>
            <a:r>
              <a:rPr lang="zh-CN" altLang="en-US" dirty="0"/>
              <a:t>为硬件触发开始计数。</a:t>
            </a:r>
          </a:p>
        </p:txBody>
      </p:sp>
      <p:sp>
        <p:nvSpPr>
          <p:cNvPr id="5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9881230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341313" y="1116013"/>
            <a:ext cx="8697912" cy="56261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楷体_GB2312" pitchFamily="1" charset="-122"/>
              </a:rPr>
              <a:t>初始化编程的顺序为：</a:t>
            </a:r>
            <a:endParaRPr lang="en-US" altLang="zh-CN" sz="2800" dirty="0">
              <a:solidFill>
                <a:schemeClr val="tx1"/>
              </a:solidFill>
              <a:latin typeface="楷体_GB2312" pitchFamily="1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</a:rPr>
              <a:t>对某一指定计数器，先写入控制字，再写入计数初始值。</a:t>
            </a:r>
            <a:endParaRPr lang="en-US" altLang="zh-CN" dirty="0">
              <a:solidFill>
                <a:schemeClr val="tx1"/>
              </a:solidFill>
              <a:latin typeface="楷体_GB2312" pitchFamily="1" charset="-122"/>
            </a:endParaRPr>
          </a:p>
          <a:p>
            <a:pPr lvl="1" eaLnBrk="1" hangingPunct="1">
              <a:lnSpc>
                <a:spcPct val="120000"/>
              </a:lnSpc>
            </a:pP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</a:rPr>
              <a:t>计数初值写入的格式和顺序必须按控制字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</a:rPr>
              <a:t>D5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</a:rPr>
              <a:t>和</a:t>
            </a:r>
            <a:r>
              <a:rPr lang="en-US" altLang="zh-CN" dirty="0">
                <a:solidFill>
                  <a:schemeClr val="tx1"/>
                </a:solidFill>
                <a:latin typeface="楷体_GB2312" pitchFamily="1" charset="-122"/>
              </a:rPr>
              <a:t>D4</a:t>
            </a:r>
            <a:r>
              <a:rPr lang="zh-CN" altLang="en-US" dirty="0">
                <a:solidFill>
                  <a:schemeClr val="tx1"/>
                </a:solidFill>
                <a:latin typeface="楷体_GB2312" pitchFamily="1" charset="-122"/>
              </a:rPr>
              <a:t>规定的格式写入。</a:t>
            </a:r>
          </a:p>
          <a:p>
            <a:pPr eaLnBrk="1" hangingPunct="1">
              <a:lnSpc>
                <a:spcPct val="120000"/>
              </a:lnSpc>
            </a:pPr>
            <a:r>
              <a:rPr lang="zh-CN" altLang="en-US" sz="2800" dirty="0">
                <a:solidFill>
                  <a:schemeClr val="tx1"/>
                </a:solidFill>
                <a:latin typeface="楷体_GB2312" pitchFamily="1" charset="-122"/>
              </a:rPr>
              <a:t>注意：所有通道的控制字都写入同一个控制端口，而计数初值则要写入指定计数器对应的端口。  </a:t>
            </a:r>
          </a:p>
        </p:txBody>
      </p:sp>
      <p:sp>
        <p:nvSpPr>
          <p:cNvPr id="24579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868FE775-264D-40D5-9FAA-F2EB4D110812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21</a:t>
            </a:fld>
            <a:r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  <p:sp>
        <p:nvSpPr>
          <p:cNvPr id="2458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458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458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458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458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458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458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4587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45" name="标题 35841"/>
          <p:cNvSpPr txBox="1">
            <a:spLocks noRot="1" noChangeArrowheads="1"/>
          </p:cNvSpPr>
          <p:nvPr/>
        </p:nvSpPr>
        <p:spPr>
          <a:xfrm>
            <a:off x="482600" y="368300"/>
            <a:ext cx="8229600" cy="674688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 kern="1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4000" b="1">
                <a:solidFill>
                  <a:srgbClr val="FFFF99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  <a:defRPr/>
            </a:pPr>
            <a:r>
              <a:rPr lang="en-US" altLang="zh-CN" sz="3600" dirty="0">
                <a:solidFill>
                  <a:srgbClr val="FFFF00"/>
                </a:solidFill>
                <a:latin typeface="+mj-ea"/>
              </a:rPr>
              <a:t>8253</a:t>
            </a:r>
            <a:r>
              <a:rPr lang="zh-CN" altLang="en-US" sz="3600" dirty="0">
                <a:solidFill>
                  <a:srgbClr val="FFFF00"/>
                </a:solidFill>
                <a:latin typeface="+mj-ea"/>
              </a:rPr>
              <a:t>的初始化编程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17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7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6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/>
          </p:cNvSpPr>
          <p:nvPr>
            <p:ph type="body" idx="4294967295"/>
          </p:nvPr>
        </p:nvSpPr>
        <p:spPr>
          <a:xfrm>
            <a:off x="341313" y="279400"/>
            <a:ext cx="8372475" cy="5422900"/>
          </a:xfrm>
          <a:ln>
            <a:miter/>
          </a:ln>
        </p:spPr>
        <p:txBody>
          <a:bodyPr/>
          <a:lstStyle/>
          <a:p>
            <a:pPr marL="342900" indent="-342900" algn="just" eaLnBrk="1" hangingPunct="1">
              <a:defRPr/>
            </a:pP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例</a:t>
            </a:r>
            <a:r>
              <a:rPr lang="en-US" altLang="zh-CN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1 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设计数器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1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工作于方式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1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，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BCD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码计数，计数初值为十进制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4000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。设端口地址为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0E0H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～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0E3H</a:t>
            </a:r>
          </a:p>
          <a:p>
            <a:pPr marL="342900" indent="-342900" algn="just" eaLnBrk="1" hangingPunct="1">
              <a:defRPr/>
            </a:pP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由于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16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位计数初值的</a:t>
            </a:r>
            <a:r>
              <a:rPr lang="zh-CN" altLang="en-US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低</a:t>
            </a:r>
            <a:r>
              <a:rPr lang="en-US" altLang="x-none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8</a:t>
            </a:r>
            <a:r>
              <a:rPr lang="zh-CN" altLang="en-US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位为</a:t>
            </a:r>
            <a:r>
              <a:rPr lang="en-US" altLang="x-none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0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，所以可以设定读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/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写操作控制段只写高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8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位</a:t>
            </a:r>
            <a:r>
              <a:rPr lang="en-US" altLang="zh-CN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(40H)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，低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8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位被自动清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0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。</a:t>
            </a:r>
            <a:endParaRPr lang="en-US" altLang="zh-CN" sz="2800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 marL="342900" indent="-342900" algn="just" eaLnBrk="1" hangingPunct="1">
              <a:defRPr/>
            </a:pP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控制字</a:t>
            </a:r>
            <a:endParaRPr lang="en-US" altLang="zh-CN" sz="2800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 marL="342900" indent="-342900" algn="just" eaLnBrk="1" hangingPunct="1">
              <a:defRPr/>
            </a:pPr>
            <a:endParaRPr lang="en-US" altLang="zh-CN" sz="2800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 marL="342900" indent="-342900" algn="just" eaLnBrk="1" hangingPunct="1">
              <a:defRPr/>
            </a:pPr>
            <a:endParaRPr lang="en-US" altLang="zh-CN" sz="2800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 marL="342900" indent="-34290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MOV		AL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，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63H	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；设控制字</a:t>
            </a:r>
          </a:p>
          <a:p>
            <a:pPr marL="342900" indent="-34290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OUT		0E3H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，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AL</a:t>
            </a:r>
          </a:p>
          <a:p>
            <a:pPr marL="342900" indent="-34290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MOV		AL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，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40H	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；设初值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40H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（高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8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位）</a:t>
            </a:r>
          </a:p>
          <a:p>
            <a:pPr marL="342900" indent="-34290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OUT     	0E1H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，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AL</a:t>
            </a:r>
          </a:p>
        </p:txBody>
      </p:sp>
      <p:graphicFrame>
        <p:nvGraphicFramePr>
          <p:cNvPr id="3" name="表格 2"/>
          <p:cNvGraphicFramePr/>
          <p:nvPr/>
        </p:nvGraphicFramePr>
        <p:xfrm>
          <a:off x="2681288" y="2259013"/>
          <a:ext cx="4572000" cy="51754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0</a:t>
                      </a:r>
                      <a:endParaRPr lang="en-US" altLang="x-none" sz="2800" dirty="0">
                        <a:solidFill>
                          <a:schemeClr val="hlink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412" marB="454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1</a:t>
                      </a:r>
                      <a:endParaRPr lang="en-US" altLang="x-none" sz="2800" dirty="0">
                        <a:solidFill>
                          <a:schemeClr val="hlink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</a:rPr>
                        <a:t> 1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</a:rPr>
                        <a:t> </a:t>
                      </a:r>
                      <a:r>
                        <a:rPr lang="en-US" altLang="zh-CN" sz="2800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</a:rPr>
                        <a:t>0</a:t>
                      </a:r>
                      <a:endParaRPr lang="en-US" altLang="x-none" sz="2800" dirty="0">
                        <a:effectLst>
                          <a:outerShdw blurRad="38100" dist="38100" dir="2700000">
                            <a:srgbClr val="FFFFFF"/>
                          </a:outerShdw>
                        </a:effectLst>
                      </a:endParaRP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 0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 </a:t>
                      </a:r>
                      <a:r>
                        <a:rPr lang="en-US" altLang="zh-CN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0</a:t>
                      </a:r>
                      <a:endParaRPr lang="en-US" altLang="x-none" sz="2800" dirty="0">
                        <a:solidFill>
                          <a:schemeClr val="hlink"/>
                        </a:solidFill>
                        <a:effectLst>
                          <a:outerShdw blurRad="38100" dist="38100" dir="2700000">
                            <a:srgbClr val="000000"/>
                          </a:outerShdw>
                        </a:effectLst>
                      </a:endParaRP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 1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</a:rPr>
                        <a:t> </a:t>
                      </a:r>
                      <a:r>
                        <a:rPr lang="en-US" altLang="zh-CN" sz="2800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</a:rPr>
                        <a:t>1</a:t>
                      </a:r>
                      <a:endParaRPr lang="en-US" altLang="x-none" sz="2800" dirty="0">
                        <a:effectLst>
                          <a:outerShdw blurRad="38100" dist="38100" dir="2700000">
                            <a:srgbClr val="FFFFFF"/>
                          </a:outerShdw>
                        </a:effectLst>
                      </a:endParaRP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" name="Text Box 24"/>
          <p:cNvSpPr txBox="1"/>
          <p:nvPr/>
        </p:nvSpPr>
        <p:spPr>
          <a:xfrm>
            <a:off x="7481888" y="2259013"/>
            <a:ext cx="731837" cy="461962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noProof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宋体" panose="02010600030101010101" pitchFamily="2" charset="-122"/>
              </a:rPr>
              <a:t>63H</a:t>
            </a:r>
          </a:p>
        </p:txBody>
      </p:sp>
      <p:sp>
        <p:nvSpPr>
          <p:cNvPr id="5" name="左大括号 4"/>
          <p:cNvSpPr/>
          <p:nvPr/>
        </p:nvSpPr>
        <p:spPr>
          <a:xfrm rot="16200000">
            <a:off x="3161507" y="2418556"/>
            <a:ext cx="203200" cy="110331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6" name="左大括号 5"/>
          <p:cNvSpPr/>
          <p:nvPr/>
        </p:nvSpPr>
        <p:spPr>
          <a:xfrm rot="16200000">
            <a:off x="4319588" y="2430463"/>
            <a:ext cx="203200" cy="10795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7" name="左大括号 6"/>
          <p:cNvSpPr/>
          <p:nvPr/>
        </p:nvSpPr>
        <p:spPr>
          <a:xfrm rot="16200000">
            <a:off x="5736431" y="2182019"/>
            <a:ext cx="198438" cy="15811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8" name="直接连接符 7"/>
          <p:cNvCxnSpPr/>
          <p:nvPr/>
        </p:nvCxnSpPr>
        <p:spPr>
          <a:xfrm flipV="1">
            <a:off x="6942138" y="2868613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>
            <a:spLocks noChangeArrowheads="1"/>
          </p:cNvSpPr>
          <p:nvPr/>
        </p:nvSpPr>
        <p:spPr bwMode="auto">
          <a:xfrm>
            <a:off x="2620963" y="3071813"/>
            <a:ext cx="1395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计数器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933825" y="3071813"/>
            <a:ext cx="1141413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只写高字节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5276850" y="3146425"/>
            <a:ext cx="12144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方式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572250" y="3022600"/>
            <a:ext cx="130492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十进制计数</a:t>
            </a:r>
          </a:p>
        </p:txBody>
      </p:sp>
      <p:sp>
        <p:nvSpPr>
          <p:cNvPr id="13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22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  <p:bldP spid="4" grpId="0"/>
      <p:bldP spid="5" grpId="0" animBg="1"/>
      <p:bldP spid="6" grpId="0" animBg="1"/>
      <p:bldP spid="7" grpId="0" animBg="1"/>
      <p:bldP spid="9" grpId="0"/>
      <p:bldP spid="10" grpId="0"/>
      <p:bldP spid="11" grpId="0"/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381000" y="88900"/>
            <a:ext cx="8229600" cy="674688"/>
          </a:xfrm>
          <a:ln>
            <a:miter/>
          </a:ln>
        </p:spPr>
        <p:txBody>
          <a:bodyPr/>
          <a:lstStyle/>
          <a:p>
            <a:pPr algn="l" eaLnBrk="1" hangingPunct="1"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ea typeface="华文新魏" pitchFamily="2" charset="-122"/>
              </a:rPr>
              <a:t>例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ea typeface="华文新魏" pitchFamily="2" charset="-122"/>
              </a:rPr>
              <a:t>2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ea typeface="华文新魏" pitchFamily="2" charset="-122"/>
            </a:endParaRPr>
          </a:p>
        </p:txBody>
      </p:sp>
      <p:sp>
        <p:nvSpPr>
          <p:cNvPr id="12291" name="Rectangle 3"/>
          <p:cNvSpPr>
            <a:spLocks noGrp="1"/>
          </p:cNvSpPr>
          <p:nvPr>
            <p:ph type="body" idx="4294967295"/>
          </p:nvPr>
        </p:nvSpPr>
        <p:spPr>
          <a:xfrm>
            <a:off x="549275" y="766763"/>
            <a:ext cx="8458200" cy="1905000"/>
          </a:xfrm>
          <a:ln>
            <a:miter/>
          </a:ln>
        </p:spPr>
        <p:txBody>
          <a:bodyPr/>
          <a:lstStyle/>
          <a:p>
            <a:pPr eaLnBrk="1" hangingPunct="1">
              <a:buClr>
                <a:schemeClr val="tx1"/>
              </a:buClr>
              <a:buSzPct val="80000"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将计数器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2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初始化为工作方式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，计数初值为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533H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</a:rPr>
              <a:t>，用二进制计数方式，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设端口地址为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40H ~ 43H</a:t>
            </a:r>
          </a:p>
          <a:p>
            <a:pPr eaLnBrk="1" hangingPunct="1">
              <a:buClr>
                <a:schemeClr val="tx1"/>
              </a:buCl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latin typeface="+mn-ea"/>
              </a:rPr>
              <a:t>控制字</a:t>
            </a:r>
          </a:p>
        </p:txBody>
      </p:sp>
      <p:graphicFrame>
        <p:nvGraphicFramePr>
          <p:cNvPr id="12292" name="表格 12291"/>
          <p:cNvGraphicFramePr/>
          <p:nvPr/>
        </p:nvGraphicFramePr>
        <p:xfrm>
          <a:off x="2606675" y="1784350"/>
          <a:ext cx="4572000" cy="51754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 1</a:t>
                      </a:r>
                    </a:p>
                  </a:txBody>
                  <a:tcPr marT="45412" marB="454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 0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</a:rPr>
                        <a:t> 1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</a:rPr>
                        <a:t> 1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 0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 1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 1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</a:rPr>
                        <a:t> 0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312" name="Text Box 24"/>
          <p:cNvSpPr txBox="1"/>
          <p:nvPr/>
        </p:nvSpPr>
        <p:spPr>
          <a:xfrm>
            <a:off x="7407275" y="1784350"/>
            <a:ext cx="776288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noProof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宋体" panose="02010600030101010101" pitchFamily="2" charset="-122"/>
              </a:rPr>
              <a:t>B6H</a:t>
            </a:r>
          </a:p>
        </p:txBody>
      </p:sp>
      <p:sp>
        <p:nvSpPr>
          <p:cNvPr id="12313" name="Rectangle 25"/>
          <p:cNvSpPr/>
          <p:nvPr/>
        </p:nvSpPr>
        <p:spPr>
          <a:xfrm>
            <a:off x="442646" y="3444356"/>
            <a:ext cx="8577263" cy="2970213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533400" indent="-533400" algn="just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just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just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just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just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just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just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just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just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lnSpc>
                <a:spcPct val="80000"/>
              </a:lnSpc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MOV	  AL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，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0B6H	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；计数器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2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控制字</a:t>
            </a:r>
            <a:endParaRPr lang="en-US" altLang="zh-CN" sz="2800" b="1" dirty="0">
              <a:solidFill>
                <a:srgbClr val="FFFF00"/>
              </a:solidFill>
              <a:effectLst>
                <a:outerShdw blurRad="38100" dist="38100" dir="2700000" algn="tl">
                  <a:srgbClr val="000000"/>
                </a:outerShdw>
              </a:effectLst>
              <a:ea typeface="楷体_GB2312" pitchFamily="1" charset="-122"/>
            </a:endParaRPr>
          </a:p>
          <a:p>
            <a:pPr algn="l" eaLnBrk="1" hangingPunct="1">
              <a:lnSpc>
                <a:spcPct val="80000"/>
              </a:lnSpc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OUT	  43H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，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AL		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；写控制字</a:t>
            </a:r>
          </a:p>
          <a:p>
            <a:pPr algn="l" eaLnBrk="1" hangingPunct="1">
              <a:lnSpc>
                <a:spcPct val="80000"/>
              </a:lnSpc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MOV	  AX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，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533H	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；计数初值</a:t>
            </a:r>
          </a:p>
          <a:p>
            <a:pPr algn="l" eaLnBrk="1" hangingPunct="1">
              <a:lnSpc>
                <a:spcPct val="80000"/>
              </a:lnSpc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OUT	  42H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，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AL		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；写计数器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2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的低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8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位初值</a:t>
            </a:r>
          </a:p>
          <a:p>
            <a:pPr algn="l" eaLnBrk="1" hangingPunct="1">
              <a:lnSpc>
                <a:spcPct val="80000"/>
              </a:lnSpc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MOV	  AL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，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AH</a:t>
            </a:r>
          </a:p>
          <a:p>
            <a:pPr algn="l" eaLnBrk="1" hangingPunct="1">
              <a:lnSpc>
                <a:spcPct val="80000"/>
              </a:lnSpc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OUT	  42H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，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AL		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；写计数器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2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的高</a:t>
            </a:r>
            <a:r>
              <a:rPr lang="en-US" altLang="zh-CN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8</a:t>
            </a:r>
            <a:r>
              <a:rPr lang="zh-CN" altLang="en-US" sz="2800" b="1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位初值</a:t>
            </a:r>
          </a:p>
        </p:txBody>
      </p:sp>
      <p:sp>
        <p:nvSpPr>
          <p:cNvPr id="2" name="左大括号 1"/>
          <p:cNvSpPr/>
          <p:nvPr/>
        </p:nvSpPr>
        <p:spPr>
          <a:xfrm rot="16200000">
            <a:off x="3086894" y="1943894"/>
            <a:ext cx="203200" cy="11033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4244975" y="1955800"/>
            <a:ext cx="203200" cy="10795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 rot="16200000">
            <a:off x="5661819" y="1707357"/>
            <a:ext cx="198437" cy="15811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6" name="直接连接符 5"/>
          <p:cNvCxnSpPr/>
          <p:nvPr/>
        </p:nvCxnSpPr>
        <p:spPr>
          <a:xfrm flipV="1">
            <a:off x="6867525" y="2393950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>
            <a:spLocks noChangeArrowheads="1"/>
          </p:cNvSpPr>
          <p:nvPr/>
        </p:nvSpPr>
        <p:spPr bwMode="auto">
          <a:xfrm>
            <a:off x="2546350" y="2597150"/>
            <a:ext cx="139541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计数器</a:t>
            </a:r>
            <a:r>
              <a:rPr lang="en-US" altLang="zh-CN"/>
              <a:t>2</a:t>
            </a:r>
            <a:endParaRPr lang="zh-CN" altLang="en-US"/>
          </a:p>
        </p:txBody>
      </p:sp>
      <p:sp>
        <p:nvSpPr>
          <p:cNvPr id="10" name="文本框 9"/>
          <p:cNvSpPr txBox="1">
            <a:spLocks noChangeArrowheads="1"/>
          </p:cNvSpPr>
          <p:nvPr/>
        </p:nvSpPr>
        <p:spPr bwMode="auto">
          <a:xfrm>
            <a:off x="3859213" y="2597150"/>
            <a:ext cx="1035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写</a:t>
            </a:r>
            <a:r>
              <a:rPr lang="en-US" altLang="zh-CN"/>
              <a:t>2</a:t>
            </a:r>
            <a:r>
              <a:rPr lang="zh-CN" altLang="en-US"/>
              <a:t>个字节</a:t>
            </a:r>
          </a:p>
        </p:txBody>
      </p: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5202238" y="2671763"/>
            <a:ext cx="12144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方式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6497638" y="2547938"/>
            <a:ext cx="1304925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二进制计数</a:t>
            </a:r>
          </a:p>
        </p:txBody>
      </p:sp>
      <p:sp>
        <p:nvSpPr>
          <p:cNvPr id="15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23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23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23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3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23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3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3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build="p"/>
      <p:bldP spid="12312" grpId="0"/>
      <p:bldP spid="12313" grpId="0" build="p"/>
      <p:bldP spid="2" grpId="0" animBg="1"/>
      <p:bldP spid="8" grpId="0" animBg="1"/>
      <p:bldP spid="9" grpId="0" animBg="1"/>
      <p:bldP spid="7" grpId="0"/>
      <p:bldP spid="10" grpId="0"/>
      <p:bldP spid="11" grpId="0"/>
      <p:bldP spid="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/>
          </p:cNvSpPr>
          <p:nvPr>
            <p:ph type="title" idx="4294967295"/>
          </p:nvPr>
        </p:nvSpPr>
        <p:spPr>
          <a:xfrm>
            <a:off x="458788" y="58738"/>
            <a:ext cx="8229600" cy="674687"/>
          </a:xfrm>
          <a:ln>
            <a:miter/>
          </a:ln>
        </p:spPr>
        <p:txBody>
          <a:bodyPr/>
          <a:lstStyle/>
          <a:p>
            <a:pPr algn="l" eaLnBrk="1" hangingPunct="1">
              <a:defRPr/>
            </a:pP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ea typeface="华文新魏" pitchFamily="2" charset="-122"/>
              </a:rPr>
              <a:t>例</a:t>
            </a: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  <a:ea typeface="华文新魏" pitchFamily="2" charset="-122"/>
              </a:rPr>
              <a:t>3</a:t>
            </a: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ea typeface="华文新魏" pitchFamily="2" charset="-122"/>
            </a:endParaRPr>
          </a:p>
        </p:txBody>
      </p:sp>
      <p:sp>
        <p:nvSpPr>
          <p:cNvPr id="13315" name="Rectangle 3"/>
          <p:cNvSpPr>
            <a:spLocks noGrp="1"/>
          </p:cNvSpPr>
          <p:nvPr>
            <p:ph type="body" idx="4294967295"/>
          </p:nvPr>
        </p:nvSpPr>
        <p:spPr>
          <a:xfrm>
            <a:off x="234950" y="773113"/>
            <a:ext cx="8551863" cy="1676400"/>
          </a:xfrm>
          <a:ln>
            <a:miter/>
          </a:ln>
        </p:spPr>
        <p:txBody>
          <a:bodyPr lIns="0" tIns="0" rIns="0" bIns="0"/>
          <a:lstStyle/>
          <a:p>
            <a:pPr eaLnBrk="1" hangingPunct="1">
              <a:lnSpc>
                <a:spcPct val="90000"/>
              </a:lnSpc>
              <a:buClr>
                <a:schemeClr val="tx1"/>
              </a:buClr>
              <a:buSzPct val="80000"/>
              <a:defRPr/>
            </a:pP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8253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的计数器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1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设定为：方式 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3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，初值为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4020H</a:t>
            </a: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，十进制计数，设端口地址为</a:t>
            </a:r>
            <a:r>
              <a:rPr lang="en-US" altLang="zh-CN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40H ~ 43H</a:t>
            </a:r>
          </a:p>
          <a:p>
            <a:pPr eaLnBrk="1" hangingPunct="1">
              <a:lnSpc>
                <a:spcPct val="90000"/>
              </a:lnSpc>
              <a:buClr>
                <a:schemeClr val="tx1"/>
              </a:buClr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控制字</a:t>
            </a:r>
          </a:p>
        </p:txBody>
      </p:sp>
      <p:graphicFrame>
        <p:nvGraphicFramePr>
          <p:cNvPr id="13316" name="表格 13315"/>
          <p:cNvGraphicFramePr/>
          <p:nvPr/>
        </p:nvGraphicFramePr>
        <p:xfrm>
          <a:off x="2755900" y="1625600"/>
          <a:ext cx="4572000" cy="517544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 0</a:t>
                      </a:r>
                    </a:p>
                  </a:txBody>
                  <a:tcPr marT="45412" marB="45412"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 1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</a:rPr>
                        <a:t> 1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</a:rPr>
                        <a:t> 1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 0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 1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solidFill>
                            <a:schemeClr val="hlink"/>
                          </a:solidFill>
                          <a:effectLst>
                            <a:outerShdw blurRad="38100" dist="38100" dir="2700000">
                              <a:srgbClr val="000000"/>
                            </a:outerShdw>
                          </a:effectLst>
                        </a:rPr>
                        <a:t> 1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533400" lvl="0" indent="-533400" algn="l" defTabSz="914400" eaLnBrk="0" fontAlgn="base" latinLnBrk="0" hangingPunct="0">
                        <a:spcBef>
                          <a:spcPct val="30000"/>
                        </a:spcBef>
                        <a:spcAft>
                          <a:spcPct val="0"/>
                        </a:spcAft>
                        <a:buClr>
                          <a:srgbClr val="FFFF00"/>
                        </a:buClr>
                        <a:buFont typeface="Wingdings" charset="2"/>
                        <a:buChar char="u"/>
                        <a:defRPr sz="2800" b="1" u="none" kern="1200" baseline="0">
                          <a:solidFill>
                            <a:srgbClr val="FFFF00"/>
                          </a:solidFill>
                          <a:latin typeface="Times New Roman" pitchFamily="2" charset="0"/>
                          <a:ea typeface="楷体_GB2312" pitchFamily="1" charset="-122"/>
                        </a:defRPr>
                      </a:lvl1pPr>
                      <a:lvl2pPr marL="914400" lvl="1" indent="-457200">
                        <a:defRPr sz="2400" kern="1200"/>
                      </a:lvl2pPr>
                      <a:lvl3pPr marL="1371600" lvl="2" indent="-457200">
                        <a:defRPr sz="2400" kern="1200"/>
                      </a:lvl3pPr>
                      <a:lvl4pPr marL="1752600" lvl="3" indent="-381000">
                        <a:defRPr sz="2000" kern="1200"/>
                      </a:lvl4pPr>
                      <a:lvl5pPr marL="2209800" lvl="4" indent="-381000">
                        <a:defRPr sz="2000" kern="1200"/>
                      </a:lvl5pPr>
                    </a:lstStyle>
                    <a:p>
                      <a:pPr marL="0" lvl="0" indent="0" eaLnBrk="1" hangingPunct="1">
                        <a:buFont typeface="Wingdings" charset="2"/>
                        <a:buNone/>
                      </a:pPr>
                      <a:r>
                        <a:rPr lang="en-US" altLang="x-none" sz="2800" dirty="0">
                          <a:effectLst>
                            <a:outerShdw blurRad="38100" dist="38100" dir="2700000">
                              <a:srgbClr val="FFFFFF"/>
                            </a:outerShdw>
                          </a:effectLst>
                        </a:rPr>
                        <a:t> 1</a:t>
                      </a:r>
                    </a:p>
                  </a:txBody>
                  <a:tcPr marT="45412" marB="45412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336" name="Text Box 24"/>
          <p:cNvSpPr txBox="1"/>
          <p:nvPr/>
        </p:nvSpPr>
        <p:spPr>
          <a:xfrm>
            <a:off x="7481888" y="1625600"/>
            <a:ext cx="725487" cy="45720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noProof="1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itchFamily="1" charset="-122"/>
                <a:cs typeface="宋体" panose="02010600030101010101" pitchFamily="2" charset="-122"/>
              </a:rPr>
              <a:t>77H</a:t>
            </a:r>
          </a:p>
        </p:txBody>
      </p:sp>
      <p:sp>
        <p:nvSpPr>
          <p:cNvPr id="13337" name="Rectangle 25"/>
          <p:cNvSpPr/>
          <p:nvPr/>
        </p:nvSpPr>
        <p:spPr>
          <a:xfrm>
            <a:off x="344488" y="2889250"/>
            <a:ext cx="8458200" cy="3886200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>
            <a:lvl1pPr marL="533400" indent="-533400" algn="just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just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just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just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just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just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just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just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just" fontAlgn="base">
              <a:spcBef>
                <a:spcPct val="0"/>
              </a:spcBef>
              <a:spcAft>
                <a:spcPct val="0"/>
              </a:spcAft>
              <a:buClr>
                <a:srgbClr val="B4B9BE"/>
              </a:buClr>
              <a:buFont typeface="Wingdings" panose="05000000000000000000" pitchFamily="2" charset="2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l" eaLnBrk="1" hangingPunct="1">
              <a:spcBef>
                <a:spcPct val="30000"/>
              </a:spcBef>
              <a:buClr>
                <a:schemeClr val="tx1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编程</a:t>
            </a:r>
          </a:p>
          <a:p>
            <a:pPr algn="l" eaLnBrk="1" hangingPunct="1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  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MOV  AL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77H</a:t>
            </a:r>
          </a:p>
          <a:p>
            <a:pPr eaLnBrk="1" hangingPunct="1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          OUT  43H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AL    </a:t>
            </a: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；写计数器 </a:t>
            </a: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1 </a:t>
            </a: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的控制字</a:t>
            </a:r>
          </a:p>
          <a:p>
            <a:pPr eaLnBrk="1" hangingPunct="1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  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MOV  AL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20H</a:t>
            </a:r>
          </a:p>
          <a:p>
            <a:pPr algn="l" eaLnBrk="1" hangingPunct="1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          OUT  41H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AL </a:t>
            </a: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   </a:t>
            </a: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；写计数器 </a:t>
            </a: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1 </a:t>
            </a: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的低 </a:t>
            </a: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8 </a:t>
            </a: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位初值 </a:t>
            </a:r>
          </a:p>
          <a:p>
            <a:pPr eaLnBrk="1" hangingPunct="1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          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MOV  AL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40H</a:t>
            </a:r>
          </a:p>
          <a:p>
            <a:pPr algn="l" eaLnBrk="1" hangingPunct="1">
              <a:spcBef>
                <a:spcPct val="30000"/>
              </a:spcBef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          OUT  41H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，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AL </a:t>
            </a: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   </a:t>
            </a: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；写计数器 </a:t>
            </a: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1 </a:t>
            </a: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的高 </a:t>
            </a:r>
            <a:r>
              <a:rPr lang="en-US" altLang="zh-CN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8 </a:t>
            </a:r>
            <a:r>
              <a:rPr lang="zh-CN" altLang="en-US" sz="2800" b="1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楷体_GB2312" pitchFamily="1" charset="-122"/>
              </a:rPr>
              <a:t>位初值</a:t>
            </a:r>
          </a:p>
        </p:txBody>
      </p:sp>
      <p:sp>
        <p:nvSpPr>
          <p:cNvPr id="7" name="左大括号 6"/>
          <p:cNvSpPr/>
          <p:nvPr/>
        </p:nvSpPr>
        <p:spPr>
          <a:xfrm rot="16200000">
            <a:off x="3140869" y="1823244"/>
            <a:ext cx="203200" cy="11033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左大括号 7"/>
          <p:cNvSpPr/>
          <p:nvPr/>
        </p:nvSpPr>
        <p:spPr>
          <a:xfrm rot="16200000">
            <a:off x="4299744" y="1834356"/>
            <a:ext cx="203200" cy="1081088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左大括号 8"/>
          <p:cNvSpPr/>
          <p:nvPr/>
        </p:nvSpPr>
        <p:spPr>
          <a:xfrm rot="16200000">
            <a:off x="5717382" y="1586706"/>
            <a:ext cx="196850" cy="1582737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 flipV="1">
            <a:off x="6921500" y="2273300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文本框 10"/>
          <p:cNvSpPr txBox="1">
            <a:spLocks noChangeArrowheads="1"/>
          </p:cNvSpPr>
          <p:nvPr/>
        </p:nvSpPr>
        <p:spPr bwMode="auto">
          <a:xfrm>
            <a:off x="2601913" y="2476500"/>
            <a:ext cx="13938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计数器</a:t>
            </a:r>
            <a:r>
              <a:rPr lang="en-US" altLang="zh-CN"/>
              <a:t>1</a:t>
            </a:r>
            <a:endParaRPr lang="zh-CN" altLang="en-US"/>
          </a:p>
        </p:txBody>
      </p:sp>
      <p:sp>
        <p:nvSpPr>
          <p:cNvPr id="12" name="文本框 11"/>
          <p:cNvSpPr txBox="1">
            <a:spLocks noChangeArrowheads="1"/>
          </p:cNvSpPr>
          <p:nvPr/>
        </p:nvSpPr>
        <p:spPr bwMode="auto">
          <a:xfrm>
            <a:off x="3913188" y="2476500"/>
            <a:ext cx="103505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写</a:t>
            </a:r>
            <a:r>
              <a:rPr lang="en-US" altLang="zh-CN"/>
              <a:t>2</a:t>
            </a:r>
            <a:r>
              <a:rPr lang="zh-CN" altLang="en-US"/>
              <a:t>个字节</a:t>
            </a:r>
          </a:p>
        </p:txBody>
      </p:sp>
      <p:sp>
        <p:nvSpPr>
          <p:cNvPr id="13" name="文本框 12"/>
          <p:cNvSpPr txBox="1">
            <a:spLocks noChangeArrowheads="1"/>
          </p:cNvSpPr>
          <p:nvPr/>
        </p:nvSpPr>
        <p:spPr bwMode="auto">
          <a:xfrm>
            <a:off x="5256213" y="2552700"/>
            <a:ext cx="1214437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方式</a:t>
            </a:r>
            <a:r>
              <a:rPr lang="en-US" altLang="zh-CN"/>
              <a:t>3</a:t>
            </a:r>
            <a:endParaRPr lang="zh-CN" altLang="en-US"/>
          </a:p>
        </p:txBody>
      </p:sp>
      <p:sp>
        <p:nvSpPr>
          <p:cNvPr id="14" name="文本框 13"/>
          <p:cNvSpPr txBox="1">
            <a:spLocks noChangeArrowheads="1"/>
          </p:cNvSpPr>
          <p:nvPr/>
        </p:nvSpPr>
        <p:spPr bwMode="auto">
          <a:xfrm>
            <a:off x="6551613" y="2427288"/>
            <a:ext cx="130492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十进制计数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3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3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3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3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33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 nodeType="clickPar">
                      <p:stCondLst>
                        <p:cond delay="indefinite"/>
                      </p:stCondLst>
                      <p:childTnLst>
                        <p:par>
                          <p:cTn id="9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500"/>
                                        <p:tgtEl>
                                          <p:spTgt spid="133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  <p:bldP spid="13336" grpId="0"/>
      <p:bldP spid="13337" grpId="0" build="p"/>
      <p:bldP spid="7" grpId="0" animBg="1"/>
      <p:bldP spid="8" grpId="0" animBg="1"/>
      <p:bldP spid="9" grpId="0" animBg="1"/>
      <p:bldP spid="11" grpId="0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41300" y="98425"/>
            <a:ext cx="8697913" cy="2430463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4】IBM/PC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微型计算机的某扩展板上使用一片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8253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，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其端口地址为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400H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～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403H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。要求从定时器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的输出端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OUT0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得到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250Hz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的方波信号，从定时器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的输出端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OUT1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得到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10Hz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的连续单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拍负脉冲信号。已知系统提供的计数脉冲频率为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125kHz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，硬件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连接如图所示，试编写初始化程序。</a:t>
            </a:r>
          </a:p>
        </p:txBody>
      </p:sp>
      <p:sp>
        <p:nvSpPr>
          <p:cNvPr id="28675" name="日期占位符 3"/>
          <p:cNvSpPr txBox="1">
            <a:spLocks noGrp="1" noChangeArrowheads="1"/>
          </p:cNvSpPr>
          <p:nvPr/>
        </p:nvSpPr>
        <p:spPr bwMode="auto">
          <a:xfrm>
            <a:off x="107950" y="6453188"/>
            <a:ext cx="2133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46B0249B-A356-4700-B491-FA1310B03396}" type="datetime2">
              <a:rPr lang="zh-CN" altLang="en-US" sz="1400" b="0">
                <a:solidFill>
                  <a:srgbClr val="0000CC"/>
                </a:solidFill>
              </a:rPr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2022年11月14日</a:t>
            </a:fld>
            <a:endParaRPr lang="zh-CN" altLang="en-US" sz="1400" b="0">
              <a:solidFill>
                <a:srgbClr val="0000CC"/>
              </a:solidFill>
            </a:endParaRPr>
          </a:p>
        </p:txBody>
      </p:sp>
      <p:sp>
        <p:nvSpPr>
          <p:cNvPr id="28676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6ABDFC31-5C99-4D29-AB46-7A210315EC89}" type="slidenum">
              <a:rPr lang="zh-CN" altLang="en-US" sz="1800" b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25</a:t>
            </a:fld>
            <a:r>
              <a:rPr lang="zh-CN" altLang="en-US" sz="1800" b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867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867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868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868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868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868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868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pic>
        <p:nvPicPr>
          <p:cNvPr id="28685" name="Picture 4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353"/>
          <a:stretch>
            <a:fillRect/>
          </a:stretch>
        </p:blipFill>
        <p:spPr bwMode="auto">
          <a:xfrm>
            <a:off x="0" y="2422525"/>
            <a:ext cx="9140825" cy="443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52413" y="414338"/>
            <a:ext cx="8685212" cy="54895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latin typeface="宋体" panose="02010600030101010101" pitchFamily="2" charset="-122"/>
              </a:rPr>
              <a:t>  </a:t>
            </a:r>
            <a:r>
              <a:rPr lang="en-US" altLang="zh-CN" sz="2800">
                <a:latin typeface="宋体" panose="02010600030101010101" pitchFamily="2" charset="-122"/>
              </a:rPr>
              <a:t>(1)</a:t>
            </a:r>
            <a:r>
              <a:rPr lang="zh-CN" altLang="en-US" sz="2800">
                <a:latin typeface="宋体" panose="02010600030101010101" pitchFamily="2" charset="-122"/>
              </a:rPr>
              <a:t>确定工作方式</a:t>
            </a:r>
            <a:endParaRPr lang="en-US" altLang="zh-CN" sz="2800">
              <a:latin typeface="宋体" panose="02010600030101010101" pitchFamily="2" charset="-122"/>
            </a:endParaRP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根据题目要求，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OUT0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端输出的是连续方波，所以定时器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应工作在方式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；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OUT1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端输出连续的单拍负脉冲，因此，定时器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必须工作在方式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800">
                <a:solidFill>
                  <a:schemeClr val="tx1"/>
                </a:solidFill>
                <a:latin typeface="宋体" panose="02010600030101010101" pitchFamily="2" charset="-122"/>
              </a:rPr>
              <a:t>  </a:t>
            </a:r>
            <a:r>
              <a:rPr lang="en-US" altLang="zh-CN" sz="2800">
                <a:latin typeface="宋体" panose="02010600030101010101" pitchFamily="2" charset="-122"/>
              </a:rPr>
              <a:t>(2)</a:t>
            </a:r>
            <a:r>
              <a:rPr lang="zh-CN" altLang="en-US" sz="2800">
                <a:latin typeface="宋体" panose="02010600030101010101" pitchFamily="2" charset="-122"/>
              </a:rPr>
              <a:t>计算计数初值</a:t>
            </a:r>
            <a:endParaRPr lang="en-US" altLang="zh-CN" sz="2800">
              <a:latin typeface="宋体" panose="02010600030101010101" pitchFamily="2" charset="-122"/>
            </a:endParaRP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当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8253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工作在方式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和方式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时，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OUT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端输出信号频率是由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CLK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端的信号经定时器分频得到；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分频系数就是从计数初值开始减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时所计得的时钟周期数，因此有：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           计数初值</a:t>
            </a:r>
            <a:r>
              <a:rPr lang="en-US" altLang="zh-CN" sz="2400" i="1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=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分频系数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=</a:t>
            </a:r>
            <a:r>
              <a:rPr lang="en-US" altLang="zh-CN" sz="2400" i="1">
                <a:solidFill>
                  <a:schemeClr val="tx1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</a:rPr>
              <a:t>CLK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2400" i="1">
                <a:solidFill>
                  <a:schemeClr val="tx1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</a:rPr>
              <a:t>OUT</a:t>
            </a:r>
            <a:endParaRPr lang="zh-CN" altLang="en-US" sz="16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29699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26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  <p:sp>
        <p:nvSpPr>
          <p:cNvPr id="29700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9701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9702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9703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9704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9705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9706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9707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5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5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5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5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5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58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58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44475" y="144463"/>
            <a:ext cx="8697913" cy="28987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    由于题目中没有规定计数格式，可采用二进制计数，也可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采用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BCD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码计数，两种情况的满度值不同，二进制计数满度值为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en-US" altLang="zh-CN" sz="2400" baseline="30000">
                <a:solidFill>
                  <a:schemeClr val="tx1"/>
                </a:solidFill>
                <a:latin typeface="宋体" panose="02010600030101010101" pitchFamily="2" charset="-122"/>
              </a:rPr>
              <a:t>16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，而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BCD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码计数时满度值为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10</a:t>
            </a:r>
            <a:r>
              <a:rPr lang="en-US" altLang="zh-CN" sz="2400" baseline="3000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计算定时器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和定时器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的计数初值：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    定时器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panose="02010600030101010101" pitchFamily="2" charset="-122"/>
              </a:rPr>
              <a:t>N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= </a:t>
            </a:r>
            <a:r>
              <a:rPr lang="en-US" altLang="zh-CN" sz="2400" i="1">
                <a:solidFill>
                  <a:schemeClr val="tx1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</a:rPr>
              <a:t>CLK0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2400" i="1">
                <a:solidFill>
                  <a:schemeClr val="tx1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</a:rPr>
              <a:t>OUT0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=125000/250 = 500 = 01F4H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    定时器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：</a:t>
            </a:r>
            <a:r>
              <a:rPr lang="en-US" altLang="zh-CN" sz="2400" i="1">
                <a:solidFill>
                  <a:schemeClr val="tx1"/>
                </a:solidFill>
                <a:latin typeface="宋体" panose="02010600030101010101" pitchFamily="2" charset="-122"/>
              </a:rPr>
              <a:t>N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= </a:t>
            </a:r>
            <a:r>
              <a:rPr lang="en-US" altLang="zh-CN" sz="2400" i="1">
                <a:solidFill>
                  <a:schemeClr val="tx1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</a:rPr>
              <a:t>CLK1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/</a:t>
            </a:r>
            <a:r>
              <a:rPr lang="en-US" altLang="zh-CN" sz="2400" i="1">
                <a:solidFill>
                  <a:schemeClr val="tx1"/>
                </a:solidFill>
                <a:latin typeface="宋体" panose="02010600030101010101" pitchFamily="2" charset="-122"/>
              </a:rPr>
              <a:t>f</a:t>
            </a:r>
            <a:r>
              <a:rPr lang="en-US" altLang="zh-CN" sz="1600">
                <a:solidFill>
                  <a:schemeClr val="tx1"/>
                </a:solidFill>
                <a:latin typeface="宋体" panose="02010600030101010101" pitchFamily="2" charset="-122"/>
              </a:rPr>
              <a:t>OUT1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=250/10=25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 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= 19H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0723" name="日期占位符 3"/>
          <p:cNvSpPr txBox="1">
            <a:spLocks noGrp="1" noChangeArrowheads="1"/>
          </p:cNvSpPr>
          <p:nvPr/>
        </p:nvSpPr>
        <p:spPr bwMode="auto">
          <a:xfrm>
            <a:off x="107950" y="6453188"/>
            <a:ext cx="2133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0FA26D6A-F5E4-45A1-87A1-11915257B55A}" type="datetime2">
              <a:rPr lang="zh-CN" altLang="en-US" sz="1400" b="0">
                <a:solidFill>
                  <a:srgbClr val="0000CC"/>
                </a:solidFill>
              </a:rPr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2022年11月14日</a:t>
            </a:fld>
            <a:endParaRPr lang="zh-CN" altLang="en-US" sz="1400" b="0">
              <a:solidFill>
                <a:srgbClr val="0000CC"/>
              </a:solidFill>
            </a:endParaRPr>
          </a:p>
        </p:txBody>
      </p:sp>
      <p:sp>
        <p:nvSpPr>
          <p:cNvPr id="30724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2FBF9A8F-16E5-4F23-BFD6-8AAE1E3F8EB4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27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  <p:sp>
        <p:nvSpPr>
          <p:cNvPr id="3072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26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27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28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29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30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31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32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33" name="Rectangle 30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34" name="Rectangle 31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35" name="Rectangle 32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36" name="Rectangle 33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37" name="Rectangle 34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38" name="Rectangle 35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39" name="Rectangle 36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40" name="Rectangle 37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41" name="Rectangle 38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42" name="Rectangle 39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43" name="Rectangle 40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44" name="Rectangle 41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45" name="Rectangle 42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46" name="Rectangle 43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47" name="Rectangle 44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0748" name="Rectangle 45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46" name="内容占位符 2"/>
          <p:cNvSpPr txBox="1">
            <a:spLocks noChangeArrowheads="1"/>
          </p:cNvSpPr>
          <p:nvPr/>
        </p:nvSpPr>
        <p:spPr bwMode="auto">
          <a:xfrm>
            <a:off x="317500" y="3124200"/>
            <a:ext cx="8697913" cy="48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3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）确定控制字</a:t>
            </a:r>
          </a:p>
        </p:txBody>
      </p:sp>
      <p:grpSp>
        <p:nvGrpSpPr>
          <p:cNvPr id="3" name="组合 2"/>
          <p:cNvGrpSpPr>
            <a:grpSpLocks/>
          </p:cNvGrpSpPr>
          <p:nvPr/>
        </p:nvGrpSpPr>
        <p:grpSpPr bwMode="auto">
          <a:xfrm>
            <a:off x="688446" y="3778554"/>
            <a:ext cx="7204604" cy="1544334"/>
            <a:chOff x="858686" y="3940709"/>
            <a:chExt cx="6763850" cy="1301633"/>
          </a:xfrm>
        </p:grpSpPr>
        <p:grpSp>
          <p:nvGrpSpPr>
            <p:cNvPr id="30766" name="组合 43051"/>
            <p:cNvGrpSpPr>
              <a:grpSpLocks/>
            </p:cNvGrpSpPr>
            <p:nvPr/>
          </p:nvGrpSpPr>
          <p:grpSpPr bwMode="auto">
            <a:xfrm>
              <a:off x="2148836" y="3986745"/>
              <a:ext cx="5473700" cy="1255597"/>
              <a:chOff x="0" y="0"/>
              <a:chExt cx="5152" cy="1041"/>
            </a:xfrm>
          </p:grpSpPr>
          <p:sp>
            <p:nvSpPr>
              <p:cNvPr id="30768" name="AutoShape 47"/>
              <p:cNvSpPr>
                <a:spLocks/>
              </p:cNvSpPr>
              <p:nvPr/>
            </p:nvSpPr>
            <p:spPr bwMode="auto">
              <a:xfrm rot="-5400000">
                <a:off x="510" y="-46"/>
                <a:ext cx="230" cy="850"/>
              </a:xfrm>
              <a:prstGeom prst="leftBrace">
                <a:avLst>
                  <a:gd name="adj1" fmla="val 30780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16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69" name="AutoShape 48"/>
              <p:cNvSpPr>
                <a:spLocks/>
              </p:cNvSpPr>
              <p:nvPr/>
            </p:nvSpPr>
            <p:spPr bwMode="auto">
              <a:xfrm rot="16200000">
                <a:off x="1864" y="-42"/>
                <a:ext cx="111" cy="721"/>
              </a:xfrm>
              <a:prstGeom prst="leftBrace">
                <a:avLst>
                  <a:gd name="adj1" fmla="val 30780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16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70" name="AutoShape 49"/>
              <p:cNvSpPr>
                <a:spLocks/>
              </p:cNvSpPr>
              <p:nvPr/>
            </p:nvSpPr>
            <p:spPr bwMode="auto">
              <a:xfrm rot="16200000">
                <a:off x="3071" y="-99"/>
                <a:ext cx="240" cy="966"/>
              </a:xfrm>
              <a:prstGeom prst="leftBrace">
                <a:avLst>
                  <a:gd name="adj1" fmla="val 30780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16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71" name="Text Box 50"/>
              <p:cNvSpPr txBox="1">
                <a:spLocks noChangeArrowheads="1"/>
              </p:cNvSpPr>
              <p:nvPr/>
            </p:nvSpPr>
            <p:spPr bwMode="auto">
              <a:xfrm>
                <a:off x="114" y="0"/>
                <a:ext cx="1043" cy="220"/>
              </a:xfrm>
              <a:prstGeom prst="rect">
                <a:avLst/>
              </a:pr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1600" b="0" noProof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0       0</a:t>
                </a:r>
              </a:p>
            </p:txBody>
          </p:sp>
          <p:sp>
            <p:nvSpPr>
              <p:cNvPr id="30772" name="Text Box 51"/>
              <p:cNvSpPr txBox="1">
                <a:spLocks noChangeArrowheads="1"/>
              </p:cNvSpPr>
              <p:nvPr/>
            </p:nvSpPr>
            <p:spPr bwMode="auto">
              <a:xfrm>
                <a:off x="0" y="585"/>
                <a:ext cx="1164" cy="3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1800" b="0" noProof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计数器0</a:t>
                </a:r>
              </a:p>
            </p:txBody>
          </p:sp>
          <p:sp>
            <p:nvSpPr>
              <p:cNvPr id="30773" name="Text Box 52"/>
              <p:cNvSpPr txBox="1">
                <a:spLocks noChangeArrowheads="1"/>
              </p:cNvSpPr>
              <p:nvPr/>
            </p:nvSpPr>
            <p:spPr bwMode="auto">
              <a:xfrm>
                <a:off x="1327" y="552"/>
                <a:ext cx="1212" cy="4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1800" b="0" noProof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先写低8位</a:t>
                </a:r>
              </a:p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1800" b="0" noProof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后写高8位</a:t>
                </a:r>
              </a:p>
            </p:txBody>
          </p:sp>
          <p:sp>
            <p:nvSpPr>
              <p:cNvPr id="30774" name="Text Box 53"/>
              <p:cNvSpPr txBox="1">
                <a:spLocks noChangeArrowheads="1"/>
              </p:cNvSpPr>
              <p:nvPr/>
            </p:nvSpPr>
            <p:spPr bwMode="auto">
              <a:xfrm>
                <a:off x="2474" y="585"/>
                <a:ext cx="1450" cy="28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1800" b="0" noProof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方式3</a:t>
                </a:r>
              </a:p>
            </p:txBody>
          </p:sp>
          <p:sp>
            <p:nvSpPr>
              <p:cNvPr id="30775" name="Text Box 54"/>
              <p:cNvSpPr txBox="1">
                <a:spLocks noChangeArrowheads="1"/>
              </p:cNvSpPr>
              <p:nvPr/>
            </p:nvSpPr>
            <p:spPr bwMode="auto">
              <a:xfrm>
                <a:off x="3900" y="504"/>
                <a:ext cx="1252" cy="2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t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1800" b="0" noProof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二进制计数</a:t>
                </a:r>
              </a:p>
            </p:txBody>
          </p:sp>
          <p:sp>
            <p:nvSpPr>
              <p:cNvPr id="30776" name="Text Box 55"/>
              <p:cNvSpPr txBox="1">
                <a:spLocks noChangeArrowheads="1"/>
              </p:cNvSpPr>
              <p:nvPr/>
            </p:nvSpPr>
            <p:spPr bwMode="auto">
              <a:xfrm>
                <a:off x="1582" y="0"/>
                <a:ext cx="698" cy="216"/>
              </a:xfrm>
              <a:prstGeom prst="rect">
                <a:avLst/>
              </a:pr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1600" b="0" noProof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1    1</a:t>
                </a:r>
              </a:p>
            </p:txBody>
          </p:sp>
          <p:sp>
            <p:nvSpPr>
              <p:cNvPr id="30777" name="Text Box 56"/>
              <p:cNvSpPr txBox="1">
                <a:spLocks noChangeArrowheads="1"/>
              </p:cNvSpPr>
              <p:nvPr/>
            </p:nvSpPr>
            <p:spPr bwMode="auto">
              <a:xfrm>
                <a:off x="2708" y="0"/>
                <a:ext cx="966" cy="220"/>
              </a:xfrm>
              <a:prstGeom prst="rect">
                <a:avLst/>
              </a:pr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1600" b="0" noProof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0    1    1</a:t>
                </a:r>
              </a:p>
            </p:txBody>
          </p:sp>
          <p:sp>
            <p:nvSpPr>
              <p:cNvPr id="30778" name="Text Box 57"/>
              <p:cNvSpPr txBox="1">
                <a:spLocks noChangeArrowheads="1"/>
              </p:cNvSpPr>
              <p:nvPr/>
            </p:nvSpPr>
            <p:spPr bwMode="auto">
              <a:xfrm>
                <a:off x="4247" y="9"/>
                <a:ext cx="396" cy="207"/>
              </a:xfrm>
              <a:prstGeom prst="rect">
                <a:avLst/>
              </a:prstGeom>
              <a:noFill/>
              <a:ln w="6350">
                <a:solidFill>
                  <a:srgbClr val="FFFF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t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1600" b="0" noProof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0</a:t>
                </a:r>
              </a:p>
            </p:txBody>
          </p:sp>
        </p:grpSp>
        <p:sp>
          <p:nvSpPr>
            <p:cNvPr id="30767" name="Text Box 88"/>
            <p:cNvSpPr txBox="1">
              <a:spLocks noChangeArrowheads="1"/>
            </p:cNvSpPr>
            <p:nvPr/>
          </p:nvSpPr>
          <p:spPr bwMode="auto">
            <a:xfrm>
              <a:off x="858686" y="3940709"/>
              <a:ext cx="1183906" cy="4182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 b="0">
                  <a:solidFill>
                    <a:schemeClr val="tx1"/>
                  </a:solidFill>
                  <a:latin typeface="宋体" panose="02010600030101010101" pitchFamily="2" charset="-122"/>
                </a:rPr>
                <a:t>定时器</a:t>
              </a:r>
              <a:r>
                <a:rPr lang="en-US" altLang="zh-CN" sz="2400" b="0">
                  <a:solidFill>
                    <a:schemeClr val="tx1"/>
                  </a:solidFill>
                  <a:latin typeface="宋体" panose="02010600030101010101" pitchFamily="2" charset="-122"/>
                </a:rPr>
                <a:t>0</a:t>
              </a:r>
              <a:r>
                <a:rPr lang="zh-CN" altLang="en-US" sz="2400" b="0">
                  <a:solidFill>
                    <a:schemeClr val="tx1"/>
                  </a:solidFill>
                  <a:latin typeface="宋体" panose="02010600030101010101" pitchFamily="2" charset="-122"/>
                </a:rPr>
                <a:t>：</a:t>
              </a:r>
            </a:p>
          </p:txBody>
        </p:sp>
      </p:grpSp>
      <p:sp>
        <p:nvSpPr>
          <p:cNvPr id="31775" name="文本框 104"/>
          <p:cNvSpPr txBox="1">
            <a:spLocks noChangeArrowheads="1"/>
          </p:cNvSpPr>
          <p:nvPr/>
        </p:nvSpPr>
        <p:spPr bwMode="auto">
          <a:xfrm>
            <a:off x="3544888" y="6151563"/>
            <a:ext cx="13462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latin typeface="宋体" panose="02010600030101010101" pitchFamily="2" charset="-122"/>
                <a:cs typeface="Times New Roman" panose="02020603050405020304" pitchFamily="18" charset="0"/>
              </a:rPr>
              <a:t>只写低</a:t>
            </a:r>
            <a:r>
              <a:rPr lang="en-US" altLang="zh-CN" sz="1800">
                <a:latin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sz="1800">
                <a:latin typeface="宋体" panose="02010600030101010101" pitchFamily="2" charset="-122"/>
                <a:cs typeface="Times New Roman" panose="02020603050405020304" pitchFamily="18" charset="0"/>
              </a:rPr>
              <a:t>位</a:t>
            </a:r>
            <a:endParaRPr lang="zh-CN" altLang="en-US" sz="1800"/>
          </a:p>
        </p:txBody>
      </p:sp>
      <p:sp>
        <p:nvSpPr>
          <p:cNvPr id="31776" name="文本框 105"/>
          <p:cNvSpPr txBox="1">
            <a:spLocks noChangeArrowheads="1"/>
          </p:cNvSpPr>
          <p:nvPr/>
        </p:nvSpPr>
        <p:spPr bwMode="auto">
          <a:xfrm>
            <a:off x="2032000" y="6188075"/>
            <a:ext cx="1277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1800">
                <a:latin typeface="宋体" panose="02010600030101010101" pitchFamily="2" charset="-122"/>
                <a:cs typeface="Times New Roman" panose="02020603050405020304" pitchFamily="18" charset="0"/>
              </a:rPr>
              <a:t>计数器</a:t>
            </a:r>
            <a:r>
              <a:rPr lang="en-US" altLang="zh-CN" sz="1800">
                <a:latin typeface="宋体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en-US" sz="1800"/>
          </a:p>
        </p:txBody>
      </p: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479425" y="5322888"/>
            <a:ext cx="7316274" cy="1189190"/>
            <a:chOff x="479421" y="5322642"/>
            <a:chExt cx="7316803" cy="1189329"/>
          </a:xfrm>
        </p:grpSpPr>
        <p:grpSp>
          <p:nvGrpSpPr>
            <p:cNvPr id="30754" name="组合 43066"/>
            <p:cNvGrpSpPr>
              <a:grpSpLocks/>
            </p:cNvGrpSpPr>
            <p:nvPr/>
          </p:nvGrpSpPr>
          <p:grpSpPr bwMode="auto">
            <a:xfrm>
              <a:off x="479421" y="5322642"/>
              <a:ext cx="6747326" cy="802489"/>
              <a:chOff x="-52" y="-50"/>
              <a:chExt cx="5809" cy="544"/>
            </a:xfrm>
          </p:grpSpPr>
          <p:sp>
            <p:nvSpPr>
              <p:cNvPr id="30757" name="AutoShape 75"/>
              <p:cNvSpPr>
                <a:spLocks/>
              </p:cNvSpPr>
              <p:nvPr/>
            </p:nvSpPr>
            <p:spPr bwMode="auto">
              <a:xfrm rot="-5400000">
                <a:off x="1619" y="-46"/>
                <a:ext cx="230" cy="850"/>
              </a:xfrm>
              <a:prstGeom prst="leftBrace">
                <a:avLst>
                  <a:gd name="adj1" fmla="val 30780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16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58" name="AutoShape 74"/>
              <p:cNvSpPr>
                <a:spLocks/>
              </p:cNvSpPr>
              <p:nvPr/>
            </p:nvSpPr>
            <p:spPr bwMode="auto">
              <a:xfrm rot="-5400000">
                <a:off x="2939" y="-46"/>
                <a:ext cx="230" cy="850"/>
              </a:xfrm>
              <a:prstGeom prst="leftBrace">
                <a:avLst>
                  <a:gd name="adj1" fmla="val 30780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16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59" name="AutoShape 73"/>
              <p:cNvSpPr>
                <a:spLocks/>
              </p:cNvSpPr>
              <p:nvPr/>
            </p:nvSpPr>
            <p:spPr bwMode="auto">
              <a:xfrm rot="-5400000">
                <a:off x="4199" y="-46"/>
                <a:ext cx="230" cy="850"/>
              </a:xfrm>
              <a:prstGeom prst="leftBrace">
                <a:avLst>
                  <a:gd name="adj1" fmla="val 30780"/>
                  <a:gd name="adj2" fmla="val 50000"/>
                </a:avLst>
              </a:prstGeom>
              <a:noFill/>
              <a:ln w="63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eaVert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endParaRPr lang="zh-CN" altLang="en-US" sz="1600" b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760" name="Text Box 72"/>
              <p:cNvSpPr txBox="1">
                <a:spLocks noChangeArrowheads="1"/>
              </p:cNvSpPr>
              <p:nvPr/>
            </p:nvSpPr>
            <p:spPr bwMode="auto">
              <a:xfrm>
                <a:off x="1223" y="0"/>
                <a:ext cx="1043" cy="2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0">
                    <a:solidFill>
                      <a:schemeClr val="tx1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0     1</a:t>
                </a:r>
              </a:p>
            </p:txBody>
          </p:sp>
          <p:sp>
            <p:nvSpPr>
              <p:cNvPr id="30761" name="Text Box 67"/>
              <p:cNvSpPr txBox="1">
                <a:spLocks noChangeArrowheads="1"/>
              </p:cNvSpPr>
              <p:nvPr/>
            </p:nvSpPr>
            <p:spPr bwMode="auto">
              <a:xfrm>
                <a:off x="2691" y="0"/>
                <a:ext cx="698" cy="2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1600" b="0" dirty="0">
                    <a:solidFill>
                      <a:schemeClr val="tx1"/>
                    </a:solidFill>
                    <a:latin typeface="宋体" panose="02010600030101010101" pitchFamily="2" charset="-122"/>
                  </a:rPr>
                  <a:t>0</a:t>
                </a:r>
                <a:r>
                  <a:rPr lang="en-US" altLang="zh-CN" sz="1600" b="0" dirty="0">
                    <a:solidFill>
                      <a:schemeClr val="tx1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  1</a:t>
                </a:r>
              </a:p>
            </p:txBody>
          </p:sp>
          <p:sp>
            <p:nvSpPr>
              <p:cNvPr id="30762" name="Text Box 66"/>
              <p:cNvSpPr txBox="1">
                <a:spLocks noChangeArrowheads="1"/>
              </p:cNvSpPr>
              <p:nvPr/>
            </p:nvSpPr>
            <p:spPr bwMode="auto">
              <a:xfrm>
                <a:off x="3817" y="0"/>
                <a:ext cx="966" cy="2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0">
                    <a:solidFill>
                      <a:schemeClr val="tx1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0  1  0</a:t>
                </a:r>
              </a:p>
            </p:txBody>
          </p:sp>
          <p:sp>
            <p:nvSpPr>
              <p:cNvPr id="30763" name="Text Box 65"/>
              <p:cNvSpPr txBox="1">
                <a:spLocks noChangeArrowheads="1"/>
              </p:cNvSpPr>
              <p:nvPr/>
            </p:nvSpPr>
            <p:spPr bwMode="auto">
              <a:xfrm>
                <a:off x="5361" y="0"/>
                <a:ext cx="396" cy="216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t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1600" b="0">
                    <a:solidFill>
                      <a:schemeClr val="tx1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0</a:t>
                </a:r>
              </a:p>
            </p:txBody>
          </p:sp>
          <p:sp>
            <p:nvSpPr>
              <p:cNvPr id="30764" name="Text Box 64"/>
              <p:cNvSpPr txBox="1">
                <a:spLocks noChangeArrowheads="1"/>
              </p:cNvSpPr>
              <p:nvPr/>
            </p:nvSpPr>
            <p:spPr bwMode="auto">
              <a:xfrm>
                <a:off x="-52" y="-50"/>
                <a:ext cx="1446" cy="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/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zh-CN" altLang="en-US" sz="2400" b="0">
                    <a:solidFill>
                      <a:schemeClr val="tx1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定时器</a:t>
                </a:r>
                <a:r>
                  <a:rPr lang="en-US" altLang="zh-CN" sz="2400" b="0">
                    <a:solidFill>
                      <a:schemeClr val="tx1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1</a:t>
                </a:r>
                <a:r>
                  <a:rPr lang="zh-CN" altLang="en-US" sz="2400" b="0">
                    <a:solidFill>
                      <a:schemeClr val="tx1"/>
                    </a:solidFill>
                    <a:latin typeface="宋体" panose="02010600030101010101" pitchFamily="2" charset="-122"/>
                    <a:cs typeface="Times New Roman" panose="02020603050405020304" pitchFamily="18" charset="0"/>
                  </a:rPr>
                  <a:t>：</a:t>
                </a:r>
              </a:p>
            </p:txBody>
          </p:sp>
        </p:grpSp>
        <p:sp>
          <p:nvSpPr>
            <p:cNvPr id="30755" name="文本框 106"/>
            <p:cNvSpPr txBox="1">
              <a:spLocks noChangeArrowheads="1"/>
            </p:cNvSpPr>
            <p:nvPr/>
          </p:nvSpPr>
          <p:spPr bwMode="auto">
            <a:xfrm>
              <a:off x="5242221" y="6142639"/>
              <a:ext cx="1005844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>
                  <a:latin typeface="宋体" panose="02010600030101010101" pitchFamily="2" charset="-122"/>
                  <a:cs typeface="Times New Roman" panose="02020603050405020304" pitchFamily="18" charset="0"/>
                </a:rPr>
                <a:t>方式</a:t>
              </a:r>
              <a:r>
                <a:rPr lang="en-US" altLang="zh-CN" sz="1800">
                  <a:latin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endParaRPr lang="zh-CN" altLang="en-US" sz="1800"/>
            </a:p>
          </p:txBody>
        </p:sp>
        <p:sp>
          <p:nvSpPr>
            <p:cNvPr id="30756" name="文本框 107"/>
            <p:cNvSpPr txBox="1">
              <a:spLocks noChangeArrowheads="1"/>
            </p:cNvSpPr>
            <p:nvPr/>
          </p:nvSpPr>
          <p:spPr bwMode="auto">
            <a:xfrm>
              <a:off x="6462554" y="6039012"/>
              <a:ext cx="133367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800" dirty="0">
                  <a:latin typeface="宋体" panose="02010600030101010101" pitchFamily="2" charset="-122"/>
                  <a:cs typeface="Times New Roman" panose="02020603050405020304" pitchFamily="18" charset="0"/>
                </a:rPr>
                <a:t>二进制计数</a:t>
              </a:r>
              <a:endParaRPr lang="zh-CN" altLang="en-US" sz="18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68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68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68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368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368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68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31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6" grpId="0" build="p"/>
      <p:bldP spid="46" grpId="0"/>
      <p:bldP spid="31775" grpId="0"/>
      <p:bldP spid="3177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22250" y="161925"/>
            <a:ext cx="8697913" cy="6580188"/>
          </a:xfrm>
        </p:spPr>
        <p:txBody>
          <a:bodyPr/>
          <a:lstStyle/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）程序如下：</a:t>
            </a: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zh-CN" altLang="en-US">
                <a:solidFill>
                  <a:schemeClr val="tx1"/>
                </a:solidFill>
              </a:rPr>
              <a:t>	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MOV		DX,403H</a:t>
            </a: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	MOV		AL,36H	;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写定时器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控制字</a:t>
            </a: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OUT		DX,AL</a:t>
            </a: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	MOV		DX,400H</a:t>
            </a: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	MOV		AL,0F4H	;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写定时器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计数初值低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位</a:t>
            </a: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OUT		DX,AL</a:t>
            </a: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	MOV		AL,01H</a:t>
            </a: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OUT		DX,AL     ;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写定时器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计数初值高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8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位</a:t>
            </a: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MOV		DX,403H</a:t>
            </a: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	MOV		AL,54H	;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写定时器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控制字</a:t>
            </a: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OUT		DX,AL</a:t>
            </a: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	MOV		DX,401H</a:t>
            </a: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	MOV		AL,19H	;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写定时器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计数初值</a:t>
            </a:r>
          </a:p>
          <a:p>
            <a:pPr eaLnBrk="1" hangingPunct="1">
              <a:lnSpc>
                <a:spcPts val="2500"/>
              </a:lnSpc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	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OUT		DX,AL	</a:t>
            </a:r>
            <a:endParaRPr lang="zh-CN" altLang="en-US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1747" name="日期占位符 3"/>
          <p:cNvSpPr txBox="1">
            <a:spLocks noGrp="1" noChangeArrowheads="1"/>
          </p:cNvSpPr>
          <p:nvPr/>
        </p:nvSpPr>
        <p:spPr bwMode="auto">
          <a:xfrm>
            <a:off x="107950" y="6453188"/>
            <a:ext cx="2133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7516F99A-4907-4BD2-9986-D5114A14D4CA}" type="datetime2">
              <a:rPr lang="zh-CN" altLang="en-US" sz="1400" b="0">
                <a:solidFill>
                  <a:srgbClr val="0000CC"/>
                </a:solidFill>
              </a:rPr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2022年11月14日</a:t>
            </a:fld>
            <a:endParaRPr lang="zh-CN" altLang="en-US" sz="1400" b="0">
              <a:solidFill>
                <a:srgbClr val="0000CC"/>
              </a:solidFill>
            </a:endParaRPr>
          </a:p>
        </p:txBody>
      </p:sp>
      <p:sp>
        <p:nvSpPr>
          <p:cNvPr id="31748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954AA7CE-ACB7-413C-88AC-C1A2069F4DB1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28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  <p:sp>
        <p:nvSpPr>
          <p:cNvPr id="31749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1750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1751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1752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1753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1754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1755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1756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1757" name="AutoShape 58"/>
          <p:cNvSpPr>
            <a:spLocks noChangeAspect="1" noChangeArrowheads="1"/>
          </p:cNvSpPr>
          <p:nvPr/>
        </p:nvSpPr>
        <p:spPr bwMode="auto">
          <a:xfrm>
            <a:off x="0" y="0"/>
            <a:ext cx="39751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341313" y="98425"/>
            <a:ext cx="8697912" cy="1890713"/>
          </a:xfrm>
        </p:spPr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【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例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5】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某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IBM PC/XT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应用系统中，当某一外部事件发生时（给出一高电平信号），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1s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后向主机申请中断，若用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8253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实现延迟，试设计硬件连接图并对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8253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进行初始化编程，设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8253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的端口地址同上例。 </a:t>
            </a:r>
          </a:p>
        </p:txBody>
      </p:sp>
      <p:sp>
        <p:nvSpPr>
          <p:cNvPr id="32771" name="日期占位符 3"/>
          <p:cNvSpPr txBox="1">
            <a:spLocks noGrp="1" noChangeArrowheads="1"/>
          </p:cNvSpPr>
          <p:nvPr/>
        </p:nvSpPr>
        <p:spPr bwMode="auto">
          <a:xfrm>
            <a:off x="107950" y="6453188"/>
            <a:ext cx="2133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806809FF-A7D7-4CB5-9602-6B238DA198FE}" type="datetime2">
              <a:rPr lang="zh-CN" altLang="en-US" sz="1400" b="0">
                <a:solidFill>
                  <a:srgbClr val="0000CC"/>
                </a:solidFill>
              </a:rPr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2022年11月14日</a:t>
            </a:fld>
            <a:endParaRPr lang="zh-CN" altLang="en-US" sz="1400" b="0">
              <a:solidFill>
                <a:srgbClr val="0000CC"/>
              </a:solidFill>
            </a:endParaRPr>
          </a:p>
        </p:txBody>
      </p:sp>
      <p:sp>
        <p:nvSpPr>
          <p:cNvPr id="32773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2774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2775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2776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2777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2778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2779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2780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2781" name="AutoShape 44"/>
          <p:cNvSpPr>
            <a:spLocks noChangeAspect="1" noChangeArrowheads="1"/>
          </p:cNvSpPr>
          <p:nvPr/>
        </p:nvSpPr>
        <p:spPr bwMode="auto">
          <a:xfrm>
            <a:off x="0" y="0"/>
            <a:ext cx="39751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48" name="内容占位符 2"/>
          <p:cNvSpPr txBox="1">
            <a:spLocks noChangeArrowheads="1"/>
          </p:cNvSpPr>
          <p:nvPr/>
        </p:nvSpPr>
        <p:spPr bwMode="auto">
          <a:xfrm>
            <a:off x="252413" y="2097088"/>
            <a:ext cx="8697912" cy="3779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u"/>
              <a:defRPr sz="32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914400" lvl="1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371600" lvl="2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ü"/>
              <a:defRPr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752600" lvl="3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4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2209800" lvl="4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charset="2"/>
              <a:buChar char="l"/>
              <a:defRPr sz="2400" b="1" u="non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charset="2"/>
              <a:buChar char="l"/>
              <a:defRPr sz="2400" b="1" u="non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charset="2"/>
              <a:buChar char="l"/>
              <a:defRPr sz="2400" b="1" u="non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charset="2"/>
              <a:buChar char="l"/>
              <a:defRPr sz="2400" b="1" u="non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【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解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】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比较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8253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的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6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种工作方式，本例选用方式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最为合适。</a:t>
            </a:r>
            <a:endParaRPr lang="en-US" altLang="zh-CN" sz="2400" dirty="0">
              <a:solidFill>
                <a:schemeClr val="tx1"/>
              </a:solidFill>
              <a:latin typeface="楷体_GB2312" pitchFamily="1" charset="-122"/>
            </a:endParaRP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利用外部事件给出的高电平作为门控信号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GATE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楷体_GB2312" pitchFamily="1" charset="-122"/>
            </a:endParaRP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事件未发生时，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GATE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为低电平，故写入初值后不会计数；</a:t>
            </a:r>
            <a:endParaRPr lang="en-US" altLang="zh-CN" sz="2400" dirty="0">
              <a:solidFill>
                <a:schemeClr val="tx1"/>
              </a:solidFill>
              <a:latin typeface="楷体_GB2312" pitchFamily="1" charset="-122"/>
            </a:endParaRP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事件发生时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,GATE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变为高电平，计数器开始减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计数，达到预定时间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1s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即计数到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，并输出高电平（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OUT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）作为中断请求信号，并保持直到中断被响应。</a:t>
            </a:r>
            <a:endParaRPr lang="en-US" altLang="zh-CN" sz="2400" dirty="0">
              <a:solidFill>
                <a:schemeClr val="tx1"/>
              </a:solidFill>
              <a:latin typeface="楷体_GB2312" pitchFamily="1" charset="-122"/>
            </a:endParaRP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中断请求信号的撤除在中断服务程序中完成。</a:t>
            </a:r>
            <a:endParaRPr lang="en-US" altLang="zh-CN" sz="2400" dirty="0">
              <a:solidFill>
                <a:schemeClr val="tx1"/>
              </a:solidFill>
              <a:latin typeface="楷体_GB2312" pitchFamily="1" charset="-122"/>
            </a:endParaRPr>
          </a:p>
        </p:txBody>
      </p:sp>
      <p:sp>
        <p:nvSpPr>
          <p:cNvPr id="15" name="灯片编号占位符 4"/>
          <p:cNvSpPr txBox="1">
            <a:spLocks noGrp="1" noChangeArrowheads="1"/>
          </p:cNvSpPr>
          <p:nvPr/>
        </p:nvSpPr>
        <p:spPr bwMode="auto">
          <a:xfrm>
            <a:off x="6884988" y="6534207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954AA7CE-ACB7-413C-88AC-C1A2069F4DB1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29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  <p:bldP spid="48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Rot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x-none" noProof="1">
                <a:effectLst>
                  <a:outerShdw blurRad="38100" dist="38100" dir="2700000">
                    <a:srgbClr val="FFFFFF"/>
                  </a:outerShdw>
                </a:effectLst>
              </a:rPr>
              <a:t>8253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引脚</a:t>
            </a:r>
          </a:p>
        </p:txBody>
      </p:sp>
      <p:sp>
        <p:nvSpPr>
          <p:cNvPr id="6147" name="Rectangle 7"/>
          <p:cNvSpPr/>
          <p:nvPr/>
        </p:nvSpPr>
        <p:spPr>
          <a:xfrm>
            <a:off x="3062288" y="2576513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 lIns="0" tIns="0" rIns="0" bIns="0">
            <a:spAutoFit/>
          </a:bodyPr>
          <a:lstStyle/>
          <a:p>
            <a:pPr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Times New Roman" pitchFamily="2" charset="0"/>
              <a:ea typeface="宋体" charset="-122"/>
            </a:endParaRPr>
          </a:p>
        </p:txBody>
      </p:sp>
      <p:graphicFrame>
        <p:nvGraphicFramePr>
          <p:cNvPr id="6148" name="Object 6"/>
          <p:cNvGraphicFramePr>
            <a:graphicFrameLocks noChangeAspect="1"/>
          </p:cNvGraphicFramePr>
          <p:nvPr/>
        </p:nvGraphicFramePr>
        <p:xfrm>
          <a:off x="304800" y="1447800"/>
          <a:ext cx="8229600" cy="464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12" r:id="rId3" imgW="3020568" imgH="1706880" progId="Word.Picture.8">
                  <p:embed/>
                </p:oleObj>
              </mc:Choice>
              <mc:Fallback>
                <p:oleObj r:id="rId3" imgW="3020568" imgH="1706880" progId="Word.Picture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447800"/>
                        <a:ext cx="8229600" cy="4648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30188" y="139700"/>
            <a:ext cx="8697912" cy="6308725"/>
          </a:xfrm>
        </p:spPr>
        <p:txBody>
          <a:bodyPr/>
          <a:lstStyle/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IBM PC/XT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的晶振频率（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14.31818MHz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）经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12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分频以后的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1.19MHz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时钟信号作为计数时钟。若用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8253</a:t>
            </a:r>
            <a:r>
              <a:rPr lang="zh-CN" altLang="en-US" sz="2400" dirty="0">
                <a:solidFill>
                  <a:schemeClr val="tx1"/>
                </a:solidFill>
                <a:latin typeface="楷体_GB2312" pitchFamily="1" charset="-122"/>
              </a:rPr>
              <a:t>的一个通道完成定时，则计数初值为：</a:t>
            </a:r>
            <a:endParaRPr lang="zh-CN" altLang="en-US" sz="2400" i="1" dirty="0">
              <a:solidFill>
                <a:schemeClr val="tx1"/>
              </a:solidFill>
              <a:latin typeface="楷体_GB2312" pitchFamily="1" charset="-122"/>
            </a:endParaRP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i="1" dirty="0">
                <a:solidFill>
                  <a:schemeClr val="tx1"/>
                </a:solidFill>
                <a:latin typeface="楷体_GB2312" pitchFamily="1" charset="-122"/>
              </a:rPr>
              <a:t>              N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= </a:t>
            </a:r>
            <a:r>
              <a:rPr lang="en-US" altLang="zh-CN" sz="2400" i="1" dirty="0" err="1">
                <a:solidFill>
                  <a:schemeClr val="tx1"/>
                </a:solidFill>
                <a:latin typeface="楷体_GB2312" pitchFamily="1" charset="-122"/>
              </a:rPr>
              <a:t>f</a:t>
            </a:r>
            <a:r>
              <a:rPr lang="en-US" altLang="zh-CN" sz="1600" dirty="0" err="1">
                <a:solidFill>
                  <a:schemeClr val="tx1"/>
                </a:solidFill>
                <a:latin typeface="楷体_GB2312" pitchFamily="1" charset="-122"/>
              </a:rPr>
              <a:t>CLK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/</a:t>
            </a:r>
            <a:r>
              <a:rPr lang="en-US" altLang="zh-CN" sz="2400" i="1" dirty="0" err="1">
                <a:solidFill>
                  <a:schemeClr val="tx1"/>
                </a:solidFill>
                <a:latin typeface="楷体_GB2312" pitchFamily="1" charset="-122"/>
              </a:rPr>
              <a:t>f</a:t>
            </a:r>
            <a:r>
              <a:rPr lang="en-US" altLang="zh-CN" sz="1600" dirty="0" err="1">
                <a:solidFill>
                  <a:schemeClr val="tx1"/>
                </a:solidFill>
                <a:latin typeface="楷体_GB2312" pitchFamily="1" charset="-122"/>
              </a:rPr>
              <a:t>OUT</a:t>
            </a:r>
            <a:r>
              <a:rPr lang="en-US" altLang="zh-CN" sz="2400" dirty="0">
                <a:solidFill>
                  <a:schemeClr val="tx1"/>
                </a:solidFill>
                <a:latin typeface="楷体_GB2312" pitchFamily="1" charset="-122"/>
              </a:rPr>
              <a:t>=1190000/1=1190000  </a:t>
            </a: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该值已超出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个定时器的满度值，所以至少要用两个计数通道来实现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1s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的延迟。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利用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个计数器（如定时器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）实现分频，把它的输出信号（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OUT0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）作为另一个计数器（如计数器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）的时钟信号，这样即可实现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1s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的定时。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我们选用定时器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作为分频器，工作于方式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2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，采用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BCD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码计数方式，初值置为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（相当于最大值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10</a:t>
            </a:r>
            <a:r>
              <a:rPr lang="en-US" altLang="zh-CN" sz="2400" baseline="30000" dirty="0">
                <a:solidFill>
                  <a:schemeClr val="tx1"/>
                </a:solidFill>
                <a:latin typeface="宋体" panose="02010600030101010101" pitchFamily="2" charset="-122"/>
              </a:rPr>
              <a:t>4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），这样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OUT0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输出的信号频率为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1190000/10000=119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（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Hz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）。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  <a:p>
            <a:pPr eaLnBrk="1" hangingPunct="1">
              <a:buClr>
                <a:srgbClr val="FFC000"/>
              </a:buClr>
              <a:buFont typeface="Wingdings" panose="05000000000000000000" pitchFamily="2" charset="2"/>
              <a:buChar char="Ø"/>
              <a:defRPr/>
            </a:pP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定时器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工作在方式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，采用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BCD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码计数方式，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OUT0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与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CLK1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相连，计数初值为：</a:t>
            </a:r>
            <a:r>
              <a:rPr lang="en-US" altLang="zh-CN" sz="2400" dirty="0">
                <a:solidFill>
                  <a:schemeClr val="tx1"/>
                </a:solidFill>
                <a:latin typeface="宋体" panose="02010600030101010101" pitchFamily="2" charset="-122"/>
              </a:rPr>
              <a:t>119/1=119</a:t>
            </a:r>
            <a:r>
              <a:rPr lang="zh-CN" altLang="en-US" sz="2400" dirty="0">
                <a:solidFill>
                  <a:schemeClr val="tx1"/>
                </a:solidFill>
                <a:latin typeface="宋体" panose="02010600030101010101" pitchFamily="2" charset="-122"/>
              </a:rPr>
              <a:t>。</a:t>
            </a:r>
            <a:endParaRPr lang="en-US" altLang="zh-CN" sz="2400" dirty="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3795" name="日期占位符 3"/>
          <p:cNvSpPr txBox="1">
            <a:spLocks noGrp="1" noChangeArrowheads="1"/>
          </p:cNvSpPr>
          <p:nvPr/>
        </p:nvSpPr>
        <p:spPr bwMode="auto">
          <a:xfrm>
            <a:off x="107950" y="6453188"/>
            <a:ext cx="2133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900E9FBD-74E3-4302-A9AE-AEB959662D2B}" type="datetime2">
              <a:rPr lang="zh-CN" altLang="en-US" sz="1400" b="0">
                <a:solidFill>
                  <a:srgbClr val="0000CC"/>
                </a:solidFill>
              </a:rPr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2022年11月14日</a:t>
            </a:fld>
            <a:endParaRPr lang="zh-CN" altLang="en-US" sz="1400" b="0">
              <a:solidFill>
                <a:srgbClr val="0000CC"/>
              </a:solidFill>
            </a:endParaRPr>
          </a:p>
        </p:txBody>
      </p:sp>
      <p:sp>
        <p:nvSpPr>
          <p:cNvPr id="33797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3798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379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380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380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380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3803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3804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3805" name="AutoShape 44"/>
          <p:cNvSpPr>
            <a:spLocks noChangeAspect="1" noChangeArrowheads="1"/>
          </p:cNvSpPr>
          <p:nvPr/>
        </p:nvSpPr>
        <p:spPr bwMode="auto">
          <a:xfrm>
            <a:off x="0" y="0"/>
            <a:ext cx="39751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14" name="灯片编号占位符 4"/>
          <p:cNvSpPr txBox="1">
            <a:spLocks noGrp="1" noChangeArrowheads="1"/>
          </p:cNvSpPr>
          <p:nvPr/>
        </p:nvSpPr>
        <p:spPr bwMode="auto">
          <a:xfrm>
            <a:off x="6884988" y="65341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954AA7CE-ACB7-413C-88AC-C1A2069F4DB1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30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419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419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19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19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6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0" y="60325"/>
            <a:ext cx="5056188" cy="577850"/>
          </a:xfrm>
        </p:spPr>
        <p:txBody>
          <a:bodyPr/>
          <a:lstStyle/>
          <a:p>
            <a:pPr marL="0" indent="0" eaLnBrk="1" hangingPunct="1">
              <a:buClr>
                <a:srgbClr val="FFC000"/>
              </a:buClr>
              <a:buFont typeface="Wingdings" panose="05000000000000000000" pitchFamily="2" charset="2"/>
              <a:buNone/>
            </a:pP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计数器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0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和计数器</a:t>
            </a:r>
            <a:r>
              <a:rPr lang="en-US" altLang="zh-CN" sz="2400">
                <a:solidFill>
                  <a:schemeClr val="tx1"/>
                </a:solidFill>
                <a:latin typeface="宋体" panose="02010600030101010101" pitchFamily="2" charset="-122"/>
              </a:rPr>
              <a:t>1</a:t>
            </a:r>
            <a:r>
              <a:rPr lang="zh-CN" altLang="en-US" sz="2400">
                <a:solidFill>
                  <a:schemeClr val="tx1"/>
                </a:solidFill>
                <a:latin typeface="宋体" panose="02010600030101010101" pitchFamily="2" charset="-122"/>
              </a:rPr>
              <a:t>的控制字分别为：</a:t>
            </a:r>
            <a:endParaRPr lang="en-US" altLang="zh-CN" sz="2400">
              <a:solidFill>
                <a:schemeClr val="tx1"/>
              </a:solidFill>
              <a:latin typeface="宋体" panose="02010600030101010101" pitchFamily="2" charset="-122"/>
            </a:endParaRPr>
          </a:p>
        </p:txBody>
      </p:sp>
      <p:sp>
        <p:nvSpPr>
          <p:cNvPr id="34819" name="日期占位符 3"/>
          <p:cNvSpPr txBox="1">
            <a:spLocks noGrp="1" noChangeArrowheads="1"/>
          </p:cNvSpPr>
          <p:nvPr/>
        </p:nvSpPr>
        <p:spPr bwMode="auto">
          <a:xfrm>
            <a:off x="107950" y="6453188"/>
            <a:ext cx="2133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E6E79F84-E3AC-4A63-979D-0532C88CDE50}" type="datetime2">
              <a:rPr lang="zh-CN" altLang="en-US" sz="1400" b="0">
                <a:solidFill>
                  <a:srgbClr val="0000CC"/>
                </a:solidFill>
              </a:rPr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2022年11月14日</a:t>
            </a:fld>
            <a:endParaRPr lang="zh-CN" altLang="en-US" sz="1400" b="0">
              <a:solidFill>
                <a:srgbClr val="0000CC"/>
              </a:solidFill>
            </a:endParaRPr>
          </a:p>
        </p:txBody>
      </p:sp>
      <p:sp>
        <p:nvSpPr>
          <p:cNvPr id="34820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19033644-D09C-4D08-84A3-B0A73A9EE67C}" type="slidenum">
              <a:rPr lang="zh-CN" altLang="en-US" sz="1800" b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31</a:t>
            </a:fld>
            <a:r>
              <a:rPr lang="zh-CN" altLang="en-US" sz="1800" b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  <p:sp>
        <p:nvSpPr>
          <p:cNvPr id="34821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4822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4823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4824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4825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4826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482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4828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4829" name="AutoShape 44"/>
          <p:cNvSpPr>
            <a:spLocks noChangeAspect="1" noChangeArrowheads="1"/>
          </p:cNvSpPr>
          <p:nvPr/>
        </p:nvSpPr>
        <p:spPr bwMode="auto">
          <a:xfrm>
            <a:off x="0" y="0"/>
            <a:ext cx="39751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266700" y="2039938"/>
            <a:ext cx="34417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b="1"/>
              <a:t>硬件电路设计如下：</a:t>
            </a:r>
          </a:p>
        </p:txBody>
      </p:sp>
      <p:sp>
        <p:nvSpPr>
          <p:cNvPr id="19" name="左大括号 18"/>
          <p:cNvSpPr/>
          <p:nvPr/>
        </p:nvSpPr>
        <p:spPr>
          <a:xfrm rot="16200000">
            <a:off x="811213" y="879475"/>
            <a:ext cx="230187" cy="8556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20" name="左大括号 19"/>
          <p:cNvSpPr/>
          <p:nvPr/>
        </p:nvSpPr>
        <p:spPr>
          <a:xfrm rot="16200000">
            <a:off x="1803400" y="808038"/>
            <a:ext cx="147638" cy="9699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21" name="左大括号 20"/>
          <p:cNvSpPr/>
          <p:nvPr/>
        </p:nvSpPr>
        <p:spPr>
          <a:xfrm rot="16200000">
            <a:off x="3043237" y="561976"/>
            <a:ext cx="161925" cy="14478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22" name="直接连接符 21"/>
          <p:cNvCxnSpPr/>
          <p:nvPr/>
        </p:nvCxnSpPr>
        <p:spPr>
          <a:xfrm flipV="1">
            <a:off x="4086225" y="1192213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>
            <a:spLocks noChangeArrowheads="1"/>
          </p:cNvSpPr>
          <p:nvPr/>
        </p:nvSpPr>
        <p:spPr bwMode="auto">
          <a:xfrm>
            <a:off x="382588" y="140335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计数器</a:t>
            </a:r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24" name="文本框 23"/>
          <p:cNvSpPr txBox="1">
            <a:spLocks noChangeArrowheads="1"/>
          </p:cNvSpPr>
          <p:nvPr/>
        </p:nvSpPr>
        <p:spPr bwMode="auto">
          <a:xfrm>
            <a:off x="1447800" y="1401763"/>
            <a:ext cx="1035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只写低字节</a:t>
            </a:r>
          </a:p>
        </p:txBody>
      </p:sp>
      <p:sp>
        <p:nvSpPr>
          <p:cNvPr id="25" name="文本框 24"/>
          <p:cNvSpPr txBox="1">
            <a:spLocks noChangeArrowheads="1"/>
          </p:cNvSpPr>
          <p:nvPr/>
        </p:nvSpPr>
        <p:spPr bwMode="auto">
          <a:xfrm>
            <a:off x="2660650" y="1346200"/>
            <a:ext cx="93821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方式</a:t>
            </a:r>
            <a:r>
              <a:rPr lang="en-US" altLang="zh-CN" sz="2000"/>
              <a:t>2</a:t>
            </a:r>
            <a:endParaRPr lang="zh-CN" altLang="en-US" sz="2000"/>
          </a:p>
        </p:txBody>
      </p:sp>
      <p:sp>
        <p:nvSpPr>
          <p:cNvPr id="26" name="文本框 25"/>
          <p:cNvSpPr txBox="1">
            <a:spLocks noChangeArrowheads="1"/>
          </p:cNvSpPr>
          <p:nvPr/>
        </p:nvSpPr>
        <p:spPr bwMode="auto">
          <a:xfrm>
            <a:off x="3578225" y="1397000"/>
            <a:ext cx="1016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十进制计数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415925" y="679450"/>
          <a:ext cx="39274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0" name="左大括号 39"/>
          <p:cNvSpPr/>
          <p:nvPr/>
        </p:nvSpPr>
        <p:spPr>
          <a:xfrm rot="16200000">
            <a:off x="5208588" y="879475"/>
            <a:ext cx="230187" cy="8556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41" name="左大括号 40"/>
          <p:cNvSpPr/>
          <p:nvPr/>
        </p:nvSpPr>
        <p:spPr>
          <a:xfrm rot="16200000">
            <a:off x="6201569" y="807244"/>
            <a:ext cx="147638" cy="9715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sp>
        <p:nvSpPr>
          <p:cNvPr id="42" name="左大括号 41"/>
          <p:cNvSpPr/>
          <p:nvPr/>
        </p:nvSpPr>
        <p:spPr>
          <a:xfrm rot="16200000">
            <a:off x="7441406" y="562770"/>
            <a:ext cx="161925" cy="144621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 sz="1800"/>
          </a:p>
        </p:txBody>
      </p:sp>
      <p:cxnSp>
        <p:nvCxnSpPr>
          <p:cNvPr id="43" name="直接连接符 42"/>
          <p:cNvCxnSpPr/>
          <p:nvPr/>
        </p:nvCxnSpPr>
        <p:spPr>
          <a:xfrm flipV="1">
            <a:off x="8483600" y="1192213"/>
            <a:ext cx="0" cy="2032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/>
          <p:cNvSpPr txBox="1">
            <a:spLocks noChangeArrowheads="1"/>
          </p:cNvSpPr>
          <p:nvPr/>
        </p:nvSpPr>
        <p:spPr bwMode="auto">
          <a:xfrm>
            <a:off x="4781550" y="1403350"/>
            <a:ext cx="131127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计数器</a:t>
            </a:r>
            <a:r>
              <a:rPr lang="en-US" altLang="zh-CN" sz="2000"/>
              <a:t>1</a:t>
            </a:r>
            <a:endParaRPr lang="zh-CN" altLang="en-US" sz="2000"/>
          </a:p>
        </p:txBody>
      </p:sp>
      <p:sp>
        <p:nvSpPr>
          <p:cNvPr id="45" name="文本框 44"/>
          <p:cNvSpPr txBox="1">
            <a:spLocks noChangeArrowheads="1"/>
          </p:cNvSpPr>
          <p:nvPr/>
        </p:nvSpPr>
        <p:spPr bwMode="auto">
          <a:xfrm>
            <a:off x="5846763" y="1401763"/>
            <a:ext cx="10350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写高低字节</a:t>
            </a:r>
          </a:p>
        </p:txBody>
      </p:sp>
      <p:sp>
        <p:nvSpPr>
          <p:cNvPr id="46" name="文本框 45"/>
          <p:cNvSpPr txBox="1">
            <a:spLocks noChangeArrowheads="1"/>
          </p:cNvSpPr>
          <p:nvPr/>
        </p:nvSpPr>
        <p:spPr bwMode="auto">
          <a:xfrm>
            <a:off x="7059613" y="1346200"/>
            <a:ext cx="93821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方式</a:t>
            </a:r>
            <a:r>
              <a:rPr lang="en-US" altLang="zh-CN" sz="2000"/>
              <a:t>0</a:t>
            </a:r>
            <a:endParaRPr lang="zh-CN" altLang="en-US" sz="2000"/>
          </a:p>
        </p:txBody>
      </p:sp>
      <p:sp>
        <p:nvSpPr>
          <p:cNvPr id="47" name="文本框 46"/>
          <p:cNvSpPr txBox="1">
            <a:spLocks noChangeArrowheads="1"/>
          </p:cNvSpPr>
          <p:nvPr/>
        </p:nvSpPr>
        <p:spPr bwMode="auto">
          <a:xfrm>
            <a:off x="7975600" y="1397000"/>
            <a:ext cx="101758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000"/>
              <a:t>十进制计数</a:t>
            </a:r>
          </a:p>
        </p:txBody>
      </p:sp>
      <p:graphicFrame>
        <p:nvGraphicFramePr>
          <p:cNvPr id="49" name="表格 48"/>
          <p:cNvGraphicFramePr>
            <a:graphicFrameLocks noGrp="1"/>
          </p:cNvGraphicFramePr>
          <p:nvPr/>
        </p:nvGraphicFramePr>
        <p:xfrm>
          <a:off x="4813300" y="679450"/>
          <a:ext cx="3927472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09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09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09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09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093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09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9093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909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 marL="91437" marR="91437"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 marL="91437" marR="9143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4" name="灯片编号占位符 4"/>
          <p:cNvSpPr txBox="1">
            <a:spLocks noGrp="1" noChangeArrowheads="1"/>
          </p:cNvSpPr>
          <p:nvPr/>
        </p:nvSpPr>
        <p:spPr bwMode="auto">
          <a:xfrm>
            <a:off x="6953969" y="6486565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954AA7CE-ACB7-413C-88AC-C1A2069F4DB1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31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7" y="2577994"/>
            <a:ext cx="7610475" cy="4229100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09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2" grpId="0" build="p"/>
      <p:bldP spid="2" grpId="0"/>
      <p:bldP spid="19" grpId="0" animBg="1"/>
      <p:bldP spid="20" grpId="0" animBg="1"/>
      <p:bldP spid="21" grpId="0" animBg="1"/>
      <p:bldP spid="23" grpId="0"/>
      <p:bldP spid="24" grpId="0"/>
      <p:bldP spid="25" grpId="0"/>
      <p:bldP spid="26" grpId="0"/>
      <p:bldP spid="40" grpId="0" animBg="1"/>
      <p:bldP spid="41" grpId="0" animBg="1"/>
      <p:bldP spid="42" grpId="0" animBg="1"/>
      <p:bldP spid="44" grpId="0"/>
      <p:bldP spid="45" grpId="0"/>
      <p:bldP spid="46" grpId="0"/>
      <p:bldP spid="47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内容占位符 2"/>
          <p:cNvSpPr>
            <a:spLocks noGrp="1" noChangeArrowheads="1"/>
          </p:cNvSpPr>
          <p:nvPr>
            <p:ph idx="4294967295"/>
          </p:nvPr>
        </p:nvSpPr>
        <p:spPr>
          <a:xfrm>
            <a:off x="223838" y="92075"/>
            <a:ext cx="8696325" cy="67659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初始化程序如下：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MOV  DX,403H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MOV  AL,00010101B		;</a:t>
            </a:r>
            <a:r>
              <a:rPr lang="zh-CN" altLang="en-US" sz="2000" dirty="0">
                <a:solidFill>
                  <a:schemeClr val="tx1"/>
                </a:solidFill>
              </a:rPr>
              <a:t>写定时器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控制字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OUT   DX,AL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MOV  DX,400H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MOV  AL,0			;</a:t>
            </a:r>
            <a:r>
              <a:rPr lang="zh-CN" altLang="en-US" sz="2000" dirty="0">
                <a:solidFill>
                  <a:schemeClr val="tx1"/>
                </a:solidFill>
              </a:rPr>
              <a:t>写定时器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计数初值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OUT   DX,AL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MOV   DX,403H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MOV   AL,01110001B		;</a:t>
            </a:r>
            <a:r>
              <a:rPr lang="zh-CN" altLang="en-US" sz="2000" dirty="0">
                <a:solidFill>
                  <a:schemeClr val="tx1"/>
                </a:solidFill>
              </a:rPr>
              <a:t>写定时器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控制字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OUT    DX,AL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MOV   DX,401H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MOV   AL,19</a:t>
            </a:r>
            <a:r>
              <a:rPr lang="en-US" altLang="zh-CN" sz="2000" dirty="0"/>
              <a:t>H</a:t>
            </a:r>
            <a:r>
              <a:rPr lang="en-US" altLang="zh-CN" sz="2000" dirty="0">
                <a:solidFill>
                  <a:schemeClr val="tx1"/>
                </a:solidFill>
              </a:rPr>
              <a:t>		</a:t>
            </a:r>
            <a:r>
              <a:rPr lang="zh-CN" altLang="en-US" sz="2000" dirty="0">
                <a:solidFill>
                  <a:schemeClr val="tx1"/>
                </a:solidFill>
              </a:rPr>
              <a:t>；写定时器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计数初值低</a:t>
            </a:r>
            <a:r>
              <a:rPr lang="en-US" altLang="zh-CN" sz="2000" dirty="0">
                <a:solidFill>
                  <a:schemeClr val="tx1"/>
                </a:solidFill>
              </a:rPr>
              <a:t>8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sz="2000" dirty="0">
                <a:solidFill>
                  <a:schemeClr val="tx1"/>
                </a:solidFill>
              </a:rPr>
              <a:t>	</a:t>
            </a:r>
            <a:r>
              <a:rPr lang="en-US" altLang="zh-CN" sz="2000" dirty="0">
                <a:solidFill>
                  <a:schemeClr val="tx1"/>
                </a:solidFill>
              </a:rPr>
              <a:t>OUT    DX,AL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MOV   AL,1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000" dirty="0">
                <a:solidFill>
                  <a:schemeClr val="tx1"/>
                </a:solidFill>
              </a:rPr>
              <a:t>	OUT   DX,AL		;</a:t>
            </a:r>
            <a:r>
              <a:rPr lang="zh-CN" altLang="en-US" sz="2000" dirty="0">
                <a:solidFill>
                  <a:schemeClr val="tx1"/>
                </a:solidFill>
              </a:rPr>
              <a:t>写定时器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计数初值高</a:t>
            </a:r>
            <a:r>
              <a:rPr lang="en-US" altLang="zh-CN" sz="2000" dirty="0">
                <a:solidFill>
                  <a:schemeClr val="tx1"/>
                </a:solidFill>
              </a:rPr>
              <a:t>8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35843" name="日期占位符 3"/>
          <p:cNvSpPr txBox="1">
            <a:spLocks noGrp="1" noChangeArrowheads="1"/>
          </p:cNvSpPr>
          <p:nvPr/>
        </p:nvSpPr>
        <p:spPr bwMode="auto">
          <a:xfrm>
            <a:off x="107950" y="6453188"/>
            <a:ext cx="2133600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fld id="{7624A60D-80BA-4382-BD1C-93359112FA0C}" type="datetime2">
              <a:rPr lang="zh-CN" altLang="en-US" sz="1400" b="0">
                <a:solidFill>
                  <a:srgbClr val="0000CC"/>
                </a:solidFill>
              </a:rPr>
              <a:pPr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2022年11月14日</a:t>
            </a:fld>
            <a:endParaRPr lang="zh-CN" altLang="en-US" sz="1400" b="0">
              <a:solidFill>
                <a:srgbClr val="0000CC"/>
              </a:solidFill>
            </a:endParaRPr>
          </a:p>
        </p:txBody>
      </p:sp>
      <p:sp>
        <p:nvSpPr>
          <p:cNvPr id="35845" name="Rectangle 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46" name="Rectangle 7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47" name="Rectangle 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48" name="Rectangle 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49" name="Rectangle 10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50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51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52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53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54" name="Rectangle 1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55" name="Rectangle 16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56" name="Rectangle 17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57" name="Rectangle 18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58" name="Rectangle 19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59" name="Rectangle 20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60" name="Rectangle 21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61" name="Rectangle 22"/>
          <p:cNvSpPr>
            <a:spLocks noChangeArrowheads="1"/>
          </p:cNvSpPr>
          <p:nvPr/>
        </p:nvSpPr>
        <p:spPr bwMode="auto">
          <a:xfrm>
            <a:off x="0" y="333851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62" name="Rectangle 23"/>
          <p:cNvSpPr>
            <a:spLocks noChangeArrowheads="1"/>
          </p:cNvSpPr>
          <p:nvPr/>
        </p:nvSpPr>
        <p:spPr bwMode="auto">
          <a:xfrm>
            <a:off x="0" y="33337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63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64" name="Rectangle 25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65" name="Rectangle 2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66" name="Rectangle 2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67" name="Rectangle 28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68" name="Rectangle 29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69" name="Rectangle 30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70" name="Rectangle 31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71" name="Rectangle 32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72" name="Rectangle 33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73" name="Rectangle 34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74" name="Rectangle 35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75" name="Rectangle 36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76" name="Rectangle 37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77" name="Rectangle 38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78" name="Rectangle 39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79" name="Rectangle 40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80" name="Rectangle 41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81" name="Rectangle 42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82" name="Rectangle 43"/>
          <p:cNvSpPr>
            <a:spLocks noChangeArrowheads="1"/>
          </p:cNvSpPr>
          <p:nvPr/>
        </p:nvSpPr>
        <p:spPr bwMode="auto">
          <a:xfrm>
            <a:off x="901700" y="3230563"/>
            <a:ext cx="69215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83" name="AutoShape 44"/>
          <p:cNvSpPr>
            <a:spLocks noChangeAspect="1" noChangeArrowheads="1"/>
          </p:cNvSpPr>
          <p:nvPr/>
        </p:nvSpPr>
        <p:spPr bwMode="auto">
          <a:xfrm>
            <a:off x="0" y="0"/>
            <a:ext cx="3975100" cy="6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84" name="AutoShape 45"/>
          <p:cNvSpPr>
            <a:spLocks noChangeAspect="1" noChangeArrowheads="1"/>
          </p:cNvSpPr>
          <p:nvPr/>
        </p:nvSpPr>
        <p:spPr bwMode="auto">
          <a:xfrm>
            <a:off x="0" y="3040063"/>
            <a:ext cx="39719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85" name="Rectangle 46"/>
          <p:cNvSpPr>
            <a:spLocks noChangeArrowheads="1"/>
          </p:cNvSpPr>
          <p:nvPr/>
        </p:nvSpPr>
        <p:spPr bwMode="auto">
          <a:xfrm>
            <a:off x="0" y="3040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35886" name="Rectangle 47"/>
          <p:cNvSpPr>
            <a:spLocks noChangeArrowheads="1"/>
          </p:cNvSpPr>
          <p:nvPr/>
        </p:nvSpPr>
        <p:spPr bwMode="auto">
          <a:xfrm>
            <a:off x="0" y="30400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endParaRPr lang="zh-CN" altLang="en-US" sz="1600" b="0">
              <a:solidFill>
                <a:schemeClr val="tx1"/>
              </a:solidFill>
            </a:endParaRPr>
          </a:p>
        </p:txBody>
      </p:sp>
      <p:sp>
        <p:nvSpPr>
          <p:cNvPr id="2" name="矩形标注 1"/>
          <p:cNvSpPr/>
          <p:nvPr/>
        </p:nvSpPr>
        <p:spPr>
          <a:xfrm>
            <a:off x="3267075" y="4945063"/>
            <a:ext cx="4589463" cy="539750"/>
          </a:xfrm>
          <a:prstGeom prst="wedgeRectCallout">
            <a:avLst>
              <a:gd name="adj1" fmla="val -69321"/>
              <a:gd name="adj2" fmla="val -78602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000" dirty="0"/>
              <a:t>注意：十六进制数码与十进制数码相同</a:t>
            </a:r>
          </a:p>
        </p:txBody>
      </p:sp>
      <p:sp>
        <p:nvSpPr>
          <p:cNvPr id="48" name="灯片编号占位符 4"/>
          <p:cNvSpPr txBox="1">
            <a:spLocks noGrp="1" noChangeArrowheads="1"/>
          </p:cNvSpPr>
          <p:nvPr/>
        </p:nvSpPr>
        <p:spPr bwMode="auto">
          <a:xfrm>
            <a:off x="6884988" y="65341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954AA7CE-ACB7-413C-88AC-C1A2069F4DB1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32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标题 50177"/>
          <p:cNvSpPr>
            <a:spLocks noGrp="1" noRot="1" noChangeArrowheads="1"/>
          </p:cNvSpPr>
          <p:nvPr>
            <p:ph type="title"/>
          </p:nvPr>
        </p:nvSpPr>
        <p:spPr>
          <a:xfrm>
            <a:off x="0" y="0"/>
            <a:ext cx="4797425" cy="674688"/>
          </a:xfrm>
        </p:spPr>
        <p:txBody>
          <a:bodyPr/>
          <a:lstStyle/>
          <a:p>
            <a:pPr algn="l"/>
            <a:r>
              <a:rPr lang="zh-CN" altLang="en-US" sz="3600"/>
              <a:t>例</a:t>
            </a:r>
            <a:r>
              <a:rPr lang="en-US" altLang="zh-CN" sz="3600"/>
              <a:t>6 </a:t>
            </a:r>
            <a:r>
              <a:rPr lang="zh-CN" altLang="en-US" sz="3600"/>
              <a:t>多种波形发生器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0289" y="937986"/>
            <a:ext cx="9086850" cy="58674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806949" y="5941461"/>
            <a:ext cx="39602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chemeClr val="bg2"/>
                </a:solidFill>
              </a:rPr>
              <a:t>该</a:t>
            </a:r>
            <a:r>
              <a:rPr lang="en-US" altLang="zh-CN" sz="2000" dirty="0">
                <a:solidFill>
                  <a:schemeClr val="bg2"/>
                </a:solidFill>
              </a:rPr>
              <a:t>8253</a:t>
            </a:r>
            <a:r>
              <a:rPr lang="zh-CN" altLang="en-US" sz="2000" dirty="0">
                <a:solidFill>
                  <a:schemeClr val="bg2"/>
                </a:solidFill>
              </a:rPr>
              <a:t>的地址范围是多少？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3806949" y="3517743"/>
            <a:ext cx="51328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2"/>
                </a:solidFill>
              </a:rPr>
              <a:t>通道</a:t>
            </a:r>
            <a:r>
              <a:rPr lang="en-US" altLang="zh-CN" sz="2000" dirty="0">
                <a:solidFill>
                  <a:schemeClr val="bg2"/>
                </a:solidFill>
              </a:rPr>
              <a:t>0</a:t>
            </a:r>
            <a:r>
              <a:rPr lang="zh-CN" altLang="en-US" sz="2000" dirty="0">
                <a:solidFill>
                  <a:schemeClr val="bg2"/>
                </a:solidFill>
              </a:rPr>
              <a:t>工作于方式</a:t>
            </a:r>
            <a:r>
              <a:rPr lang="en-US" altLang="zh-CN" sz="2000" dirty="0">
                <a:solidFill>
                  <a:schemeClr val="bg2"/>
                </a:solidFill>
              </a:rPr>
              <a:t>3</a:t>
            </a:r>
            <a:r>
              <a:rPr lang="zh-CN" altLang="en-US" sz="2000" dirty="0">
                <a:solidFill>
                  <a:schemeClr val="bg2"/>
                </a:solidFill>
              </a:rPr>
              <a:t>，输出频率为</a:t>
            </a:r>
            <a:r>
              <a:rPr lang="en-US" altLang="zh-CN" sz="2000" dirty="0">
                <a:solidFill>
                  <a:schemeClr val="bg2"/>
                </a:solidFill>
              </a:rPr>
              <a:t>2KHz,</a:t>
            </a:r>
            <a:r>
              <a:rPr lang="zh-CN" altLang="en-US" sz="2000" dirty="0">
                <a:solidFill>
                  <a:schemeClr val="bg2"/>
                </a:solidFill>
              </a:rPr>
              <a:t>则计数初值为：</a:t>
            </a:r>
            <a:r>
              <a:rPr lang="en-US" altLang="zh-CN" sz="2000" dirty="0">
                <a:solidFill>
                  <a:schemeClr val="bg2"/>
                </a:solidFill>
              </a:rPr>
              <a:t>1M/2K=500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3768359" y="4202063"/>
            <a:ext cx="51753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2"/>
                </a:solidFill>
              </a:rPr>
              <a:t>通道</a:t>
            </a:r>
            <a:r>
              <a:rPr lang="en-US" altLang="zh-CN" sz="2000" dirty="0">
                <a:solidFill>
                  <a:schemeClr val="bg2"/>
                </a:solidFill>
              </a:rPr>
              <a:t>1</a:t>
            </a:r>
            <a:r>
              <a:rPr lang="zh-CN" altLang="en-US" sz="2000" dirty="0">
                <a:solidFill>
                  <a:schemeClr val="bg2"/>
                </a:solidFill>
              </a:rPr>
              <a:t>工作于方式</a:t>
            </a:r>
            <a:r>
              <a:rPr lang="en-US" altLang="zh-CN" sz="2000" dirty="0">
                <a:solidFill>
                  <a:schemeClr val="bg2"/>
                </a:solidFill>
              </a:rPr>
              <a:t>1</a:t>
            </a:r>
            <a:r>
              <a:rPr lang="zh-CN" altLang="en-US" sz="2000" dirty="0">
                <a:solidFill>
                  <a:schemeClr val="bg2"/>
                </a:solidFill>
              </a:rPr>
              <a:t>，每个硬件触发产生宽度为</a:t>
            </a:r>
            <a:r>
              <a:rPr lang="en-US" altLang="zh-CN" sz="2000" dirty="0">
                <a:solidFill>
                  <a:schemeClr val="bg2"/>
                </a:solidFill>
              </a:rPr>
              <a:t>480us</a:t>
            </a:r>
            <a:r>
              <a:rPr lang="zh-CN" altLang="en-US" sz="2000" dirty="0">
                <a:solidFill>
                  <a:schemeClr val="bg2"/>
                </a:solidFill>
              </a:rPr>
              <a:t>的单脉冲</a:t>
            </a:r>
            <a:r>
              <a:rPr lang="en-US" altLang="zh-CN" sz="2000" dirty="0">
                <a:solidFill>
                  <a:schemeClr val="bg2"/>
                </a:solidFill>
              </a:rPr>
              <a:t>,</a:t>
            </a:r>
            <a:r>
              <a:rPr lang="zh-CN" altLang="en-US" sz="2000" dirty="0">
                <a:solidFill>
                  <a:schemeClr val="bg2"/>
                </a:solidFill>
              </a:rPr>
              <a:t>则计数初值为：</a:t>
            </a:r>
            <a:r>
              <a:rPr lang="en-US" altLang="zh-CN" sz="2000" dirty="0">
                <a:solidFill>
                  <a:schemeClr val="bg2"/>
                </a:solidFill>
              </a:rPr>
              <a:t>480us/1us=480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3806949" y="5217726"/>
            <a:ext cx="520961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dirty="0">
                <a:solidFill>
                  <a:schemeClr val="bg2"/>
                </a:solidFill>
              </a:rPr>
              <a:t>通道</a:t>
            </a:r>
            <a:r>
              <a:rPr lang="en-US" altLang="zh-CN" sz="2000" dirty="0">
                <a:solidFill>
                  <a:schemeClr val="bg2"/>
                </a:solidFill>
              </a:rPr>
              <a:t>2</a:t>
            </a:r>
            <a:r>
              <a:rPr lang="zh-CN" altLang="en-US" sz="2000" dirty="0">
                <a:solidFill>
                  <a:schemeClr val="bg2"/>
                </a:solidFill>
              </a:rPr>
              <a:t>工作于方式</a:t>
            </a:r>
            <a:r>
              <a:rPr lang="en-US" altLang="zh-CN" sz="2000" dirty="0">
                <a:solidFill>
                  <a:schemeClr val="bg2"/>
                </a:solidFill>
              </a:rPr>
              <a:t>5</a:t>
            </a:r>
            <a:r>
              <a:rPr lang="zh-CN" altLang="en-US" sz="2000" dirty="0">
                <a:solidFill>
                  <a:schemeClr val="bg2"/>
                </a:solidFill>
              </a:rPr>
              <a:t>，每个硬件触发后</a:t>
            </a:r>
            <a:r>
              <a:rPr lang="en-US" altLang="zh-CN" sz="2000" dirty="0">
                <a:solidFill>
                  <a:schemeClr val="bg2"/>
                </a:solidFill>
              </a:rPr>
              <a:t>26us</a:t>
            </a:r>
            <a:r>
              <a:rPr lang="zh-CN" altLang="en-US" sz="2000" dirty="0">
                <a:solidFill>
                  <a:schemeClr val="bg2"/>
                </a:solidFill>
              </a:rPr>
              <a:t>产生一个</a:t>
            </a:r>
            <a:r>
              <a:rPr lang="en-US" altLang="zh-CN" sz="2000" dirty="0">
                <a:solidFill>
                  <a:schemeClr val="bg2"/>
                </a:solidFill>
              </a:rPr>
              <a:t>1us</a:t>
            </a:r>
            <a:r>
              <a:rPr lang="zh-CN" altLang="en-US" sz="2000" dirty="0">
                <a:solidFill>
                  <a:schemeClr val="bg2"/>
                </a:solidFill>
              </a:rPr>
              <a:t>的负脉冲</a:t>
            </a:r>
            <a:r>
              <a:rPr lang="en-US" altLang="zh-CN" sz="2000" dirty="0">
                <a:solidFill>
                  <a:schemeClr val="bg2"/>
                </a:solidFill>
              </a:rPr>
              <a:t>,</a:t>
            </a:r>
            <a:r>
              <a:rPr lang="zh-CN" altLang="en-US" sz="2000" dirty="0">
                <a:solidFill>
                  <a:schemeClr val="bg2"/>
                </a:solidFill>
              </a:rPr>
              <a:t>则计数初值为：</a:t>
            </a:r>
            <a:r>
              <a:rPr lang="en-US" altLang="zh-CN" sz="2000" dirty="0">
                <a:solidFill>
                  <a:schemeClr val="bg2"/>
                </a:solidFill>
              </a:rPr>
              <a:t>26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5112036" y="6298903"/>
            <a:ext cx="16659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2"/>
                </a:solidFill>
              </a:rPr>
              <a:t>310H~313H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10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rgbClr val="0000CC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954AA7CE-ACB7-413C-88AC-C1A2069F4DB1}" type="slidenum">
              <a:rPr lang="zh-CN" altLang="en-US" sz="1800" b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33</a:t>
            </a:fld>
            <a:r>
              <a:rPr lang="zh-CN" altLang="en-US" sz="1800" b="0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5787081" y="2661495"/>
            <a:ext cx="32294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2"/>
                </a:solidFill>
              </a:rPr>
              <a:t>通道</a:t>
            </a:r>
            <a:r>
              <a:rPr lang="en-US" altLang="zh-CN" sz="2000" b="1" dirty="0">
                <a:solidFill>
                  <a:schemeClr val="bg2"/>
                </a:solidFill>
              </a:rPr>
              <a:t>1</a:t>
            </a:r>
            <a:r>
              <a:rPr lang="zh-CN" altLang="en-US" sz="2000" b="1" dirty="0">
                <a:solidFill>
                  <a:schemeClr val="bg2"/>
                </a:solidFill>
              </a:rPr>
              <a:t>、通道</a:t>
            </a:r>
            <a:r>
              <a:rPr lang="en-US" altLang="zh-CN" sz="2000" b="1" dirty="0">
                <a:solidFill>
                  <a:schemeClr val="bg2"/>
                </a:solidFill>
              </a:rPr>
              <a:t>2</a:t>
            </a:r>
            <a:r>
              <a:rPr lang="zh-CN" altLang="en-US" sz="2000" b="1" dirty="0">
                <a:solidFill>
                  <a:schemeClr val="bg2"/>
                </a:solidFill>
              </a:rPr>
              <a:t>由硬件触发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8" grpId="0"/>
      <p:bldP spid="9" grpId="0"/>
      <p:bldP spid="1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90" name="图片 512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50" y="458788"/>
            <a:ext cx="8234363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标注 1"/>
          <p:cNvSpPr/>
          <p:nvPr/>
        </p:nvSpPr>
        <p:spPr>
          <a:xfrm>
            <a:off x="7070725" y="3203575"/>
            <a:ext cx="1617663" cy="630238"/>
          </a:xfrm>
          <a:prstGeom prst="wedgeRectCallout">
            <a:avLst>
              <a:gd name="adj1" fmla="val -90270"/>
              <a:gd name="adj2" fmla="val 62500"/>
            </a:avLst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可以不写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14" name="图片 5222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8" y="503238"/>
            <a:ext cx="8250237" cy="5086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938" name="图片 5325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800" y="638175"/>
            <a:ext cx="8215313" cy="4770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3"/>
          <p:cNvSpPr>
            <a:spLocks noGrp="1"/>
          </p:cNvSpPr>
          <p:nvPr>
            <p:ph type="body" idx="4294967295"/>
          </p:nvPr>
        </p:nvSpPr>
        <p:spPr>
          <a:xfrm>
            <a:off x="657225" y="684213"/>
            <a:ext cx="7924800" cy="5257800"/>
          </a:xfrm>
          <a:ln>
            <a:miter/>
          </a:ln>
        </p:spPr>
        <p:txBody>
          <a:bodyPr/>
          <a:lstStyle/>
          <a:p>
            <a:pPr marL="342900" indent="-342900" eaLnBrk="1" hangingPunct="1">
              <a:buClr>
                <a:schemeClr val="tx1"/>
              </a:buClr>
              <a:buSzPct val="80000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 8253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与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CPU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的接口</a:t>
            </a:r>
          </a:p>
          <a:p>
            <a:pPr marL="742950" lvl="1" indent="-285750" eaLnBrk="1" hangingPunct="1">
              <a:buClr>
                <a:schemeClr val="tx1"/>
              </a:buCl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  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8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位数据线：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D0 ~ D7</a:t>
            </a:r>
          </a:p>
          <a:p>
            <a:pPr marL="742950" lvl="1" indent="-285750" eaLnBrk="1" hangingPunct="1">
              <a:buClr>
                <a:schemeClr val="tx1"/>
              </a:buCl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寻址控制线：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A0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A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1、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CS</a:t>
            </a:r>
          </a:p>
          <a:p>
            <a:pPr marL="742950" lvl="1" indent="-285750" eaLnBrk="1" hangingPunct="1">
              <a:buClr>
                <a:schemeClr val="tx1"/>
              </a:buCl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读写控制线：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RD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、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WR </a:t>
            </a:r>
          </a:p>
          <a:p>
            <a:pPr marL="342900" indent="-342900" eaLnBrk="1" hangingPunct="1">
              <a:buClr>
                <a:schemeClr val="tx1"/>
              </a:buClr>
              <a:buSzPct val="80000"/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 8253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与外设的接口</a:t>
            </a:r>
          </a:p>
          <a:p>
            <a:pPr marL="342900" indent="-342900" eaLnBrk="1" hangingPunct="1">
              <a:buClr>
                <a:schemeClr val="tx1"/>
              </a:buClr>
              <a:buFont typeface="Wingdings" panose="05000000000000000000" pitchFamily="2" charset="2"/>
              <a:buNone/>
              <a:defRPr/>
            </a:pPr>
            <a:r>
              <a:rPr lang="zh-CN" altLang="en-US" sz="28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      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三个独立的计数器</a:t>
            </a:r>
            <a:r>
              <a:rPr lang="en-US" altLang="zh-CN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/</a:t>
            </a:r>
            <a:r>
              <a:rPr lang="zh-CN" altLang="en-US" sz="2800" dirty="0">
                <a:solidFill>
                  <a:schemeClr val="fol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定时器，也叫三个通道</a:t>
            </a:r>
          </a:p>
          <a:p>
            <a:pPr marL="742950" lvl="1" indent="-285750" eaLnBrk="1" hangingPunct="1">
              <a:buClr>
                <a:schemeClr val="tx1"/>
              </a:buClr>
              <a:defRPr/>
            </a:pP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 时钟输入：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CLK</a:t>
            </a:r>
          </a:p>
          <a:p>
            <a:pPr marL="742950" lvl="1" indent="-285750" eaLnBrk="1" hangingPunct="1">
              <a:buClr>
                <a:schemeClr val="tx1"/>
              </a:buCl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输入门控：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GATE</a:t>
            </a:r>
          </a:p>
          <a:p>
            <a:pPr marL="742950" lvl="1" indent="-285750" eaLnBrk="1" hangingPunct="1">
              <a:buClr>
                <a:schemeClr val="tx1"/>
              </a:buClr>
              <a:defRPr/>
            </a:pP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 </a:t>
            </a:r>
            <a:r>
              <a:rPr lang="zh-CN" altLang="en-US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波形输出：</a:t>
            </a:r>
            <a:r>
              <a:rPr lang="en-US" altLang="zh-CN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OUT</a:t>
            </a:r>
            <a:r>
              <a:rPr lang="en-US" altLang="zh-CN" sz="2400" dirty="0">
                <a:effectLst>
                  <a:outerShdw blurRad="38100" dist="38100" dir="2700000" algn="tl">
                    <a:srgbClr val="000000"/>
                  </a:outerShdw>
                </a:effectLst>
                <a:ea typeface="仿宋_GB2312" pitchFamily="1" charset="-122"/>
              </a:rPr>
              <a:t>    </a:t>
            </a:r>
          </a:p>
        </p:txBody>
      </p:sp>
      <p:cxnSp>
        <p:nvCxnSpPr>
          <p:cNvPr id="3" name="直接连接符 2"/>
          <p:cNvCxnSpPr/>
          <p:nvPr/>
        </p:nvCxnSpPr>
        <p:spPr>
          <a:xfrm>
            <a:off x="5381625" y="1944688"/>
            <a:ext cx="450850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3762375" y="2484438"/>
            <a:ext cx="449263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4662488" y="2455863"/>
            <a:ext cx="44926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4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71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 uiExpand="1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Rot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x-none" noProof="1">
                <a:effectLst>
                  <a:outerShdw blurRad="38100" dist="38100" dir="2700000">
                    <a:srgbClr val="FFFFFF"/>
                  </a:outerShdw>
                </a:effectLst>
                <a:ea typeface="黑体" pitchFamily="2" charset="-122"/>
              </a:rPr>
              <a:t>8253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ea typeface="黑体" pitchFamily="2" charset="-122"/>
              </a:rPr>
              <a:t>寄存器选择表</a:t>
            </a:r>
          </a:p>
        </p:txBody>
      </p:sp>
      <p:pic>
        <p:nvPicPr>
          <p:cNvPr id="8195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1223963"/>
            <a:ext cx="8886825" cy="5076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5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x-none" noProof="1">
                <a:effectLst>
                  <a:outerShdw blurRad="38100" dist="38100" dir="2700000">
                    <a:srgbClr val="FFFFFF"/>
                  </a:outerShdw>
                </a:effectLst>
              </a:rPr>
              <a:t>8253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内部结构</a:t>
            </a:r>
          </a:p>
        </p:txBody>
      </p:sp>
      <p:sp>
        <p:nvSpPr>
          <p:cNvPr id="9219" name="Line 26"/>
          <p:cNvSpPr>
            <a:spLocks noChangeShapeType="1"/>
          </p:cNvSpPr>
          <p:nvPr/>
        </p:nvSpPr>
        <p:spPr bwMode="auto">
          <a:xfrm>
            <a:off x="533400" y="4699000"/>
            <a:ext cx="3810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0" name="Line 27"/>
          <p:cNvSpPr>
            <a:spLocks noChangeShapeType="1"/>
          </p:cNvSpPr>
          <p:nvPr/>
        </p:nvSpPr>
        <p:spPr bwMode="auto">
          <a:xfrm>
            <a:off x="457200" y="4013200"/>
            <a:ext cx="4572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221" name="Line 28"/>
          <p:cNvSpPr>
            <a:spLocks noChangeShapeType="1"/>
          </p:cNvSpPr>
          <p:nvPr/>
        </p:nvSpPr>
        <p:spPr bwMode="auto">
          <a:xfrm>
            <a:off x="762000" y="3632200"/>
            <a:ext cx="228600" cy="0"/>
          </a:xfrm>
          <a:prstGeom prst="lin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9222" name="组合 9221"/>
          <p:cNvGrpSpPr>
            <a:grpSpLocks/>
          </p:cNvGrpSpPr>
          <p:nvPr/>
        </p:nvGrpSpPr>
        <p:grpSpPr bwMode="auto">
          <a:xfrm>
            <a:off x="381000" y="1778000"/>
            <a:ext cx="3124200" cy="736600"/>
            <a:chOff x="0" y="0"/>
            <a:chExt cx="1968" cy="464"/>
          </a:xfrm>
        </p:grpSpPr>
        <p:sp>
          <p:nvSpPr>
            <p:cNvPr id="9290" name="Rectangle 10"/>
            <p:cNvSpPr>
              <a:spLocks noChangeArrowheads="1"/>
            </p:cNvSpPr>
            <p:nvPr/>
          </p:nvSpPr>
          <p:spPr bwMode="auto">
            <a:xfrm>
              <a:off x="816" y="80"/>
              <a:ext cx="1152" cy="384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数据总线缓冲器</a:t>
              </a:r>
            </a:p>
          </p:txBody>
        </p:sp>
        <p:sp>
          <p:nvSpPr>
            <p:cNvPr id="9291" name="AutoShape 30"/>
            <p:cNvSpPr>
              <a:spLocks noChangeArrowheads="1"/>
            </p:cNvSpPr>
            <p:nvPr/>
          </p:nvSpPr>
          <p:spPr bwMode="auto">
            <a:xfrm>
              <a:off x="384" y="176"/>
              <a:ext cx="432" cy="192"/>
            </a:xfrm>
            <a:prstGeom prst="leftRightArrow">
              <a:avLst>
                <a:gd name="adj1" fmla="val 50000"/>
                <a:gd name="adj2" fmla="val 45000"/>
              </a:avLst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8</a:t>
              </a:r>
            </a:p>
          </p:txBody>
        </p:sp>
        <p:sp>
          <p:nvSpPr>
            <p:cNvPr id="9292" name="Text Box 31"/>
            <p:cNvSpPr txBox="1">
              <a:spLocks noChangeArrowheads="1"/>
            </p:cNvSpPr>
            <p:nvPr/>
          </p:nvSpPr>
          <p:spPr bwMode="auto">
            <a:xfrm>
              <a:off x="0" y="0"/>
              <a:ext cx="4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D0~D7</a:t>
              </a:r>
            </a:p>
          </p:txBody>
        </p:sp>
      </p:grpSp>
      <p:grpSp>
        <p:nvGrpSpPr>
          <p:cNvPr id="9226" name="组合 9225"/>
          <p:cNvGrpSpPr>
            <a:grpSpLocks/>
          </p:cNvGrpSpPr>
          <p:nvPr/>
        </p:nvGrpSpPr>
        <p:grpSpPr bwMode="auto">
          <a:xfrm>
            <a:off x="3048000" y="2514600"/>
            <a:ext cx="2971800" cy="3073400"/>
            <a:chOff x="0" y="0"/>
            <a:chExt cx="1872" cy="1936"/>
          </a:xfrm>
        </p:grpSpPr>
        <p:sp>
          <p:nvSpPr>
            <p:cNvPr id="9283" name="Line 49"/>
            <p:cNvSpPr>
              <a:spLocks noChangeShapeType="1"/>
            </p:cNvSpPr>
            <p:nvPr/>
          </p:nvSpPr>
          <p:spPr bwMode="auto">
            <a:xfrm flipV="1">
              <a:off x="1008" y="192"/>
              <a:ext cx="0" cy="17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4" name="Line 50"/>
            <p:cNvSpPr>
              <a:spLocks noChangeShapeType="1"/>
            </p:cNvSpPr>
            <p:nvPr/>
          </p:nvSpPr>
          <p:spPr bwMode="auto">
            <a:xfrm flipV="1">
              <a:off x="0" y="1936"/>
              <a:ext cx="177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5" name="Line 51"/>
            <p:cNvSpPr>
              <a:spLocks noChangeShapeType="1"/>
            </p:cNvSpPr>
            <p:nvPr/>
          </p:nvSpPr>
          <p:spPr bwMode="auto">
            <a:xfrm flipV="1">
              <a:off x="1776" y="1728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6" name="Line 52"/>
            <p:cNvSpPr>
              <a:spLocks noChangeShapeType="1"/>
            </p:cNvSpPr>
            <p:nvPr/>
          </p:nvSpPr>
          <p:spPr bwMode="auto">
            <a:xfrm>
              <a:off x="1008" y="192"/>
              <a:ext cx="81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7" name="Line 53"/>
            <p:cNvSpPr>
              <a:spLocks noChangeShapeType="1"/>
            </p:cNvSpPr>
            <p:nvPr/>
          </p:nvSpPr>
          <p:spPr bwMode="auto">
            <a:xfrm flipV="1">
              <a:off x="1824" y="0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88" name="Line 54"/>
            <p:cNvSpPr>
              <a:spLocks noChangeShapeType="1"/>
            </p:cNvSpPr>
            <p:nvPr/>
          </p:nvSpPr>
          <p:spPr bwMode="auto">
            <a:xfrm>
              <a:off x="1008" y="1200"/>
              <a:ext cx="864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Line 55"/>
            <p:cNvSpPr>
              <a:spLocks noChangeShapeType="1"/>
            </p:cNvSpPr>
            <p:nvPr/>
          </p:nvSpPr>
          <p:spPr bwMode="auto">
            <a:xfrm flipV="1">
              <a:off x="1872" y="912"/>
              <a:ext cx="0" cy="28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34" name="组合 9233"/>
          <p:cNvGrpSpPr>
            <a:grpSpLocks/>
          </p:cNvGrpSpPr>
          <p:nvPr/>
        </p:nvGrpSpPr>
        <p:grpSpPr bwMode="auto">
          <a:xfrm>
            <a:off x="3505200" y="1676400"/>
            <a:ext cx="1524000" cy="4505325"/>
            <a:chOff x="0" y="0"/>
            <a:chExt cx="960" cy="2838"/>
          </a:xfrm>
        </p:grpSpPr>
        <p:sp>
          <p:nvSpPr>
            <p:cNvPr id="9275" name="Line 7"/>
            <p:cNvSpPr>
              <a:spLocks noChangeShapeType="1"/>
            </p:cNvSpPr>
            <p:nvPr/>
          </p:nvSpPr>
          <p:spPr bwMode="auto">
            <a:xfrm>
              <a:off x="432" y="0"/>
              <a:ext cx="0" cy="25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6" name="Line 8"/>
            <p:cNvSpPr>
              <a:spLocks noChangeShapeType="1"/>
            </p:cNvSpPr>
            <p:nvPr/>
          </p:nvSpPr>
          <p:spPr bwMode="auto">
            <a:xfrm>
              <a:off x="528" y="0"/>
              <a:ext cx="0" cy="260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AutoShape 29"/>
            <p:cNvSpPr/>
            <p:nvPr/>
          </p:nvSpPr>
          <p:spPr>
            <a:xfrm>
              <a:off x="0" y="288"/>
              <a:ext cx="432" cy="96"/>
            </a:xfrm>
            <a:prstGeom prst="leftRightArrow">
              <a:avLst>
                <a:gd name="adj1" fmla="val 50000"/>
                <a:gd name="adj2" fmla="val 90000"/>
              </a:avLst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9278" name="Text Box 34"/>
            <p:cNvSpPr txBox="1">
              <a:spLocks noChangeArrowheads="1"/>
            </p:cNvSpPr>
            <p:nvPr/>
          </p:nvSpPr>
          <p:spPr bwMode="auto">
            <a:xfrm>
              <a:off x="96" y="2608"/>
              <a:ext cx="76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内部总线</a:t>
              </a:r>
            </a:p>
          </p:txBody>
        </p:sp>
        <p:sp>
          <p:nvSpPr>
            <p:cNvPr id="9239" name="AutoShape 35"/>
            <p:cNvSpPr/>
            <p:nvPr/>
          </p:nvSpPr>
          <p:spPr>
            <a:xfrm>
              <a:off x="96" y="2064"/>
              <a:ext cx="336" cy="192"/>
            </a:xfrm>
            <a:prstGeom prst="leftArrow">
              <a:avLst>
                <a:gd name="adj1" fmla="val 50000"/>
                <a:gd name="adj2" fmla="val 43750"/>
              </a:avLst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4" name="AutoShape 56"/>
            <p:cNvSpPr/>
            <p:nvPr/>
          </p:nvSpPr>
          <p:spPr>
            <a:xfrm>
              <a:off x="576" y="1968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5" name="AutoShape 57"/>
            <p:cNvSpPr/>
            <p:nvPr/>
          </p:nvSpPr>
          <p:spPr>
            <a:xfrm>
              <a:off x="528" y="1200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9242" name="AutoShape 58"/>
            <p:cNvSpPr/>
            <p:nvPr/>
          </p:nvSpPr>
          <p:spPr>
            <a:xfrm>
              <a:off x="528" y="288"/>
              <a:ext cx="384" cy="96"/>
            </a:xfrm>
            <a:prstGeom prst="leftRightArrow">
              <a:avLst>
                <a:gd name="adj1" fmla="val 50000"/>
                <a:gd name="adj2" fmla="val 80000"/>
              </a:avLst>
            </a:prstGeom>
            <a:noFill/>
            <a:ln w="222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itchFamily="2" charset="0"/>
                <a:ea typeface="宋体" charset="-122"/>
              </a:endParaRPr>
            </a:p>
          </p:txBody>
        </p:sp>
      </p:grpSp>
      <p:grpSp>
        <p:nvGrpSpPr>
          <p:cNvPr id="9243" name="组合 9242"/>
          <p:cNvGrpSpPr>
            <a:grpSpLocks/>
          </p:cNvGrpSpPr>
          <p:nvPr/>
        </p:nvGrpSpPr>
        <p:grpSpPr bwMode="auto">
          <a:xfrm>
            <a:off x="4953000" y="1701800"/>
            <a:ext cx="3733800" cy="914400"/>
            <a:chOff x="0" y="0"/>
            <a:chExt cx="2352" cy="576"/>
          </a:xfrm>
        </p:grpSpPr>
        <p:sp>
          <p:nvSpPr>
            <p:cNvPr id="9268" name="Text Box 9"/>
            <p:cNvSpPr txBox="1">
              <a:spLocks noChangeArrowheads="1"/>
            </p:cNvSpPr>
            <p:nvPr/>
          </p:nvSpPr>
          <p:spPr bwMode="auto">
            <a:xfrm>
              <a:off x="1680" y="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CLK0</a:t>
              </a:r>
            </a:p>
          </p:txBody>
        </p:sp>
        <p:sp>
          <p:nvSpPr>
            <p:cNvPr id="9269" name="Rectangle 37"/>
            <p:cNvSpPr>
              <a:spLocks noChangeArrowheads="1"/>
            </p:cNvSpPr>
            <p:nvPr/>
          </p:nvSpPr>
          <p:spPr bwMode="auto">
            <a:xfrm>
              <a:off x="0" y="32"/>
              <a:ext cx="1200" cy="48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计数器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0</a:t>
              </a:r>
            </a:p>
          </p:txBody>
        </p:sp>
        <p:sp>
          <p:nvSpPr>
            <p:cNvPr id="9270" name="Line 40"/>
            <p:cNvSpPr>
              <a:spLocks noChangeShapeType="1"/>
            </p:cNvSpPr>
            <p:nvPr/>
          </p:nvSpPr>
          <p:spPr bwMode="auto">
            <a:xfrm>
              <a:off x="1200" y="80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1" name="Line 41"/>
            <p:cNvSpPr>
              <a:spLocks noChangeShapeType="1"/>
            </p:cNvSpPr>
            <p:nvPr/>
          </p:nvSpPr>
          <p:spPr bwMode="auto">
            <a:xfrm>
              <a:off x="1200" y="288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2" name="Line 42"/>
            <p:cNvSpPr>
              <a:spLocks noChangeShapeType="1"/>
            </p:cNvSpPr>
            <p:nvPr/>
          </p:nvSpPr>
          <p:spPr bwMode="auto">
            <a:xfrm>
              <a:off x="1200" y="464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Text Box 59"/>
            <p:cNvSpPr txBox="1">
              <a:spLocks noChangeArrowheads="1"/>
            </p:cNvSpPr>
            <p:nvPr/>
          </p:nvSpPr>
          <p:spPr bwMode="auto">
            <a:xfrm>
              <a:off x="1680" y="1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GATE0</a:t>
              </a:r>
            </a:p>
          </p:txBody>
        </p:sp>
        <p:sp>
          <p:nvSpPr>
            <p:cNvPr id="7" name="Text Box 60"/>
            <p:cNvSpPr txBox="1">
              <a:spLocks noChangeArrowheads="1"/>
            </p:cNvSpPr>
            <p:nvPr/>
          </p:nvSpPr>
          <p:spPr bwMode="auto">
            <a:xfrm>
              <a:off x="1680" y="38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OUT0</a:t>
              </a:r>
            </a:p>
          </p:txBody>
        </p:sp>
      </p:grpSp>
      <p:grpSp>
        <p:nvGrpSpPr>
          <p:cNvPr id="9251" name="组合 9250"/>
          <p:cNvGrpSpPr>
            <a:grpSpLocks/>
          </p:cNvGrpSpPr>
          <p:nvPr/>
        </p:nvGrpSpPr>
        <p:grpSpPr bwMode="auto">
          <a:xfrm>
            <a:off x="4953000" y="3073400"/>
            <a:ext cx="3733800" cy="914400"/>
            <a:chOff x="0" y="0"/>
            <a:chExt cx="2352" cy="576"/>
          </a:xfrm>
        </p:grpSpPr>
        <p:sp>
          <p:nvSpPr>
            <p:cNvPr id="9261" name="Rectangle 38"/>
            <p:cNvSpPr>
              <a:spLocks noChangeArrowheads="1"/>
            </p:cNvSpPr>
            <p:nvPr/>
          </p:nvSpPr>
          <p:spPr bwMode="auto">
            <a:xfrm>
              <a:off x="0" y="32"/>
              <a:ext cx="1200" cy="528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计数器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</a:p>
          </p:txBody>
        </p:sp>
        <p:sp>
          <p:nvSpPr>
            <p:cNvPr id="9262" name="Text Box 61"/>
            <p:cNvSpPr txBox="1">
              <a:spLocks noChangeArrowheads="1"/>
            </p:cNvSpPr>
            <p:nvPr/>
          </p:nvSpPr>
          <p:spPr bwMode="auto">
            <a:xfrm>
              <a:off x="1680" y="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CLK1</a:t>
              </a:r>
            </a:p>
          </p:txBody>
        </p:sp>
        <p:sp>
          <p:nvSpPr>
            <p:cNvPr id="9263" name="Text Box 62"/>
            <p:cNvSpPr txBox="1">
              <a:spLocks noChangeArrowheads="1"/>
            </p:cNvSpPr>
            <p:nvPr/>
          </p:nvSpPr>
          <p:spPr bwMode="auto">
            <a:xfrm>
              <a:off x="1680" y="1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GATE1</a:t>
              </a:r>
            </a:p>
          </p:txBody>
        </p:sp>
        <p:sp>
          <p:nvSpPr>
            <p:cNvPr id="9264" name="Text Box 63"/>
            <p:cNvSpPr txBox="1">
              <a:spLocks noChangeArrowheads="1"/>
            </p:cNvSpPr>
            <p:nvPr/>
          </p:nvSpPr>
          <p:spPr bwMode="auto">
            <a:xfrm>
              <a:off x="1680" y="38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OUT1</a:t>
              </a:r>
            </a:p>
          </p:txBody>
        </p:sp>
        <p:sp>
          <p:nvSpPr>
            <p:cNvPr id="9265" name="Line 67"/>
            <p:cNvSpPr>
              <a:spLocks noChangeShapeType="1"/>
            </p:cNvSpPr>
            <p:nvPr/>
          </p:nvSpPr>
          <p:spPr bwMode="auto">
            <a:xfrm>
              <a:off x="1200" y="96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6" name="Line 68"/>
            <p:cNvSpPr>
              <a:spLocks noChangeShapeType="1"/>
            </p:cNvSpPr>
            <p:nvPr/>
          </p:nvSpPr>
          <p:spPr bwMode="auto">
            <a:xfrm>
              <a:off x="1200" y="304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Line 69"/>
            <p:cNvSpPr>
              <a:spLocks noChangeShapeType="1"/>
            </p:cNvSpPr>
            <p:nvPr/>
          </p:nvSpPr>
          <p:spPr bwMode="auto">
            <a:xfrm>
              <a:off x="1200" y="480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59" name="组合 9258"/>
          <p:cNvGrpSpPr>
            <a:grpSpLocks/>
          </p:cNvGrpSpPr>
          <p:nvPr/>
        </p:nvGrpSpPr>
        <p:grpSpPr bwMode="auto">
          <a:xfrm>
            <a:off x="5029200" y="4445000"/>
            <a:ext cx="3657600" cy="914400"/>
            <a:chOff x="0" y="0"/>
            <a:chExt cx="2304" cy="576"/>
          </a:xfrm>
        </p:grpSpPr>
        <p:sp>
          <p:nvSpPr>
            <p:cNvPr id="9254" name="Rectangle 39"/>
            <p:cNvSpPr>
              <a:spLocks noChangeArrowheads="1"/>
            </p:cNvSpPr>
            <p:nvPr/>
          </p:nvSpPr>
          <p:spPr bwMode="auto">
            <a:xfrm>
              <a:off x="0" y="80"/>
              <a:ext cx="1200" cy="480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计数器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2</a:t>
              </a:r>
            </a:p>
          </p:txBody>
        </p:sp>
        <p:sp>
          <p:nvSpPr>
            <p:cNvPr id="9255" name="Text Box 64"/>
            <p:cNvSpPr txBox="1">
              <a:spLocks noChangeArrowheads="1"/>
            </p:cNvSpPr>
            <p:nvPr/>
          </p:nvSpPr>
          <p:spPr bwMode="auto">
            <a:xfrm>
              <a:off x="1632" y="0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CLK2</a:t>
              </a:r>
            </a:p>
          </p:txBody>
        </p:sp>
        <p:sp>
          <p:nvSpPr>
            <p:cNvPr id="9256" name="Text Box 65"/>
            <p:cNvSpPr txBox="1">
              <a:spLocks noChangeArrowheads="1"/>
            </p:cNvSpPr>
            <p:nvPr/>
          </p:nvSpPr>
          <p:spPr bwMode="auto">
            <a:xfrm>
              <a:off x="1632" y="192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GATE2</a:t>
              </a:r>
            </a:p>
          </p:txBody>
        </p:sp>
        <p:sp>
          <p:nvSpPr>
            <p:cNvPr id="9257" name="Text Box 66"/>
            <p:cNvSpPr txBox="1">
              <a:spLocks noChangeArrowheads="1"/>
            </p:cNvSpPr>
            <p:nvPr/>
          </p:nvSpPr>
          <p:spPr bwMode="auto">
            <a:xfrm>
              <a:off x="1632" y="384"/>
              <a:ext cx="67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OUT2</a:t>
              </a:r>
            </a:p>
          </p:txBody>
        </p:sp>
        <p:sp>
          <p:nvSpPr>
            <p:cNvPr id="9258" name="Line 70"/>
            <p:cNvSpPr>
              <a:spLocks noChangeShapeType="1"/>
            </p:cNvSpPr>
            <p:nvPr/>
          </p:nvSpPr>
          <p:spPr bwMode="auto">
            <a:xfrm>
              <a:off x="1200" y="144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Line 71"/>
            <p:cNvSpPr>
              <a:spLocks noChangeShapeType="1"/>
            </p:cNvSpPr>
            <p:nvPr/>
          </p:nvSpPr>
          <p:spPr bwMode="auto">
            <a:xfrm>
              <a:off x="1200" y="352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stealth" w="med" len="lg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60" name="Line 72"/>
            <p:cNvSpPr>
              <a:spLocks noChangeShapeType="1"/>
            </p:cNvSpPr>
            <p:nvPr/>
          </p:nvSpPr>
          <p:spPr bwMode="auto">
            <a:xfrm>
              <a:off x="1200" y="528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267" name="组合 9266"/>
          <p:cNvGrpSpPr>
            <a:grpSpLocks/>
          </p:cNvGrpSpPr>
          <p:nvPr/>
        </p:nvGrpSpPr>
        <p:grpSpPr bwMode="auto">
          <a:xfrm>
            <a:off x="304800" y="2667000"/>
            <a:ext cx="3276600" cy="1905000"/>
            <a:chOff x="0" y="0"/>
            <a:chExt cx="2064" cy="1200"/>
          </a:xfrm>
        </p:grpSpPr>
        <p:sp>
          <p:nvSpPr>
            <p:cNvPr id="9233" name="Rectangle 11"/>
            <p:cNvSpPr>
              <a:spLocks noChangeArrowheads="1"/>
            </p:cNvSpPr>
            <p:nvPr/>
          </p:nvSpPr>
          <p:spPr bwMode="auto">
            <a:xfrm>
              <a:off x="864" y="48"/>
              <a:ext cx="1200" cy="81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读</a:t>
              </a:r>
              <a:r>
                <a:rPr lang="en-US" altLang="zh-CN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/</a:t>
              </a:r>
              <a:r>
                <a:rPr lang="zh-CN" altLang="en-US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写逻辑</a:t>
              </a:r>
            </a:p>
          </p:txBody>
        </p:sp>
        <p:sp>
          <p:nvSpPr>
            <p:cNvPr id="10" name="Text Box 12"/>
            <p:cNvSpPr txBox="1">
              <a:spLocks noChangeArrowheads="1"/>
            </p:cNvSpPr>
            <p:nvPr/>
          </p:nvSpPr>
          <p:spPr bwMode="auto">
            <a:xfrm>
              <a:off x="96" y="0"/>
              <a:ext cx="43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A0</a:t>
              </a:r>
            </a:p>
          </p:txBody>
        </p:sp>
        <p:sp>
          <p:nvSpPr>
            <p:cNvPr id="9235" name="Line 13"/>
            <p:cNvSpPr>
              <a:spLocks noChangeShapeType="1"/>
            </p:cNvSpPr>
            <p:nvPr/>
          </p:nvSpPr>
          <p:spPr bwMode="auto">
            <a:xfrm>
              <a:off x="480" y="96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6" name="Text Box 14"/>
            <p:cNvSpPr txBox="1">
              <a:spLocks noChangeArrowheads="1"/>
            </p:cNvSpPr>
            <p:nvPr/>
          </p:nvSpPr>
          <p:spPr bwMode="auto">
            <a:xfrm>
              <a:off x="144" y="144"/>
              <a:ext cx="288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0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A1</a:t>
              </a:r>
            </a:p>
          </p:txBody>
        </p:sp>
        <p:sp>
          <p:nvSpPr>
            <p:cNvPr id="9237" name="Line 15"/>
            <p:cNvSpPr>
              <a:spLocks noChangeShapeType="1"/>
            </p:cNvSpPr>
            <p:nvPr/>
          </p:nvSpPr>
          <p:spPr bwMode="auto">
            <a:xfrm>
              <a:off x="480" y="240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3" name="Oval 16"/>
            <p:cNvSpPr/>
            <p:nvPr/>
          </p:nvSpPr>
          <p:spPr>
            <a:xfrm>
              <a:off x="816" y="624"/>
              <a:ext cx="48" cy="96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9274" name="Oval 17"/>
            <p:cNvSpPr/>
            <p:nvPr/>
          </p:nvSpPr>
          <p:spPr>
            <a:xfrm>
              <a:off x="816" y="384"/>
              <a:ext cx="48" cy="96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9240" name="Line 18"/>
            <p:cNvSpPr>
              <a:spLocks noChangeShapeType="1"/>
            </p:cNvSpPr>
            <p:nvPr/>
          </p:nvSpPr>
          <p:spPr bwMode="auto">
            <a:xfrm>
              <a:off x="480" y="432"/>
              <a:ext cx="336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1" name="Line 21"/>
            <p:cNvSpPr>
              <a:spLocks noChangeShapeType="1"/>
            </p:cNvSpPr>
            <p:nvPr/>
          </p:nvSpPr>
          <p:spPr bwMode="auto">
            <a:xfrm>
              <a:off x="384" y="672"/>
              <a:ext cx="43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77" name="Oval 22"/>
            <p:cNvSpPr/>
            <p:nvPr/>
          </p:nvSpPr>
          <p:spPr>
            <a:xfrm>
              <a:off x="1296" y="864"/>
              <a:ext cx="48" cy="48"/>
            </a:xfrm>
            <a:prstGeom prst="ellipse">
              <a:avLst/>
            </a:prstGeom>
            <a:noFill/>
            <a:ln w="222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lIns="0" tIns="0" rIns="0" bIns="0" anchor="ctr"/>
            <a:lstStyle/>
            <a:p>
              <a:pPr eaLnBrk="1" hangingPunct="1">
                <a:buClr>
                  <a:srgbClr val="B4B9BE"/>
                </a:buClr>
                <a:buFont typeface="Wingdings" panose="05000000000000000000" pitchFamily="2" charset="2"/>
                <a:buNone/>
                <a:defRPr/>
              </a:pPr>
              <a:endParaRPr lang="zh-CN" altLang="en-US" noProof="1">
                <a:effectLst>
                  <a:outerShdw blurRad="38100" dist="38100" dir="2700000">
                    <a:srgbClr val="FFFFFF"/>
                  </a:outerShdw>
                </a:effectLst>
                <a:latin typeface="Times New Roman" pitchFamily="2" charset="0"/>
                <a:ea typeface="宋体" charset="-122"/>
              </a:endParaRPr>
            </a:p>
          </p:txBody>
        </p:sp>
        <p:sp>
          <p:nvSpPr>
            <p:cNvPr id="11" name="Line 24"/>
            <p:cNvSpPr>
              <a:spLocks noChangeShapeType="1"/>
            </p:cNvSpPr>
            <p:nvPr/>
          </p:nvSpPr>
          <p:spPr bwMode="auto">
            <a:xfrm>
              <a:off x="432" y="1104"/>
              <a:ext cx="912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44" name="Line 25"/>
            <p:cNvSpPr>
              <a:spLocks noChangeShapeType="1"/>
            </p:cNvSpPr>
            <p:nvPr/>
          </p:nvSpPr>
          <p:spPr bwMode="auto">
            <a:xfrm flipV="1">
              <a:off x="1344" y="912"/>
              <a:ext cx="0" cy="192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stealth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245" name="组合 9279"/>
            <p:cNvGrpSpPr>
              <a:grpSpLocks/>
            </p:cNvGrpSpPr>
            <p:nvPr/>
          </p:nvGrpSpPr>
          <p:grpSpPr bwMode="auto">
            <a:xfrm>
              <a:off x="0" y="576"/>
              <a:ext cx="480" cy="192"/>
              <a:chOff x="0" y="0"/>
              <a:chExt cx="480" cy="192"/>
            </a:xfrm>
          </p:grpSpPr>
          <p:sp>
            <p:nvSpPr>
              <p:cNvPr id="9252" name="Text Box 20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WR</a:t>
                </a:r>
              </a:p>
            </p:txBody>
          </p:sp>
          <p:sp>
            <p:nvSpPr>
              <p:cNvPr id="9253" name="Line 73"/>
              <p:cNvSpPr>
                <a:spLocks noChangeShapeType="1"/>
              </p:cNvSpPr>
              <p:nvPr/>
            </p:nvSpPr>
            <p:spPr bwMode="auto">
              <a:xfrm>
                <a:off x="96" y="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46" name="组合 9282"/>
            <p:cNvGrpSpPr>
              <a:grpSpLocks/>
            </p:cNvGrpSpPr>
            <p:nvPr/>
          </p:nvGrpSpPr>
          <p:grpSpPr bwMode="auto">
            <a:xfrm>
              <a:off x="144" y="336"/>
              <a:ext cx="336" cy="192"/>
              <a:chOff x="0" y="0"/>
              <a:chExt cx="336" cy="192"/>
            </a:xfrm>
          </p:grpSpPr>
          <p:sp>
            <p:nvSpPr>
              <p:cNvPr id="9250" name="Text Box 19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336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RD</a:t>
                </a:r>
              </a:p>
            </p:txBody>
          </p:sp>
          <p:sp>
            <p:nvSpPr>
              <p:cNvPr id="12" name="Line 74"/>
              <p:cNvSpPr>
                <a:spLocks noChangeShapeType="1"/>
              </p:cNvSpPr>
              <p:nvPr/>
            </p:nvSpPr>
            <p:spPr bwMode="auto">
              <a:xfrm>
                <a:off x="0" y="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9247" name="组合 9285"/>
            <p:cNvGrpSpPr>
              <a:grpSpLocks/>
            </p:cNvGrpSpPr>
            <p:nvPr/>
          </p:nvGrpSpPr>
          <p:grpSpPr bwMode="auto">
            <a:xfrm>
              <a:off x="0" y="1008"/>
              <a:ext cx="480" cy="192"/>
              <a:chOff x="0" y="0"/>
              <a:chExt cx="480" cy="192"/>
            </a:xfrm>
          </p:grpSpPr>
          <p:sp>
            <p:nvSpPr>
              <p:cNvPr id="9248" name="Text Box 23"/>
              <p:cNvSpPr txBox="1">
                <a:spLocks noChangeArrowheads="1"/>
              </p:cNvSpPr>
              <p:nvPr/>
            </p:nvSpPr>
            <p:spPr bwMode="auto">
              <a:xfrm>
                <a:off x="0" y="0"/>
                <a:ext cx="480" cy="19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u"/>
                  <a:defRPr sz="32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Ø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ü"/>
                  <a:defRPr sz="28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n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30000"/>
                  </a:spcBef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30000"/>
                  </a:spcBef>
                  <a:spcAft>
                    <a:spcPct val="0"/>
                  </a:spcAft>
                  <a:buClr>
                    <a:srgbClr val="FFFF00"/>
                  </a:buClr>
                  <a:buFont typeface="Wingdings" panose="05000000000000000000" pitchFamily="2" charset="2"/>
                  <a:buChar char="l"/>
                  <a:defRPr sz="2400" b="1">
                    <a:solidFill>
                      <a:srgbClr val="FFFF00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 typeface="Wingdings" panose="05000000000000000000" pitchFamily="2" charset="2"/>
                  <a:buNone/>
                </a:pPr>
                <a:r>
                  <a:rPr lang="en-US" altLang="zh-CN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楷体_GB2312" pitchFamily="1" charset="-122"/>
                  </a:rPr>
                  <a:t>CS</a:t>
                </a:r>
              </a:p>
            </p:txBody>
          </p:sp>
          <p:sp>
            <p:nvSpPr>
              <p:cNvPr id="9249" name="Line 75"/>
              <p:cNvSpPr>
                <a:spLocks noChangeShapeType="1"/>
              </p:cNvSpPr>
              <p:nvPr/>
            </p:nvSpPr>
            <p:spPr bwMode="auto">
              <a:xfrm>
                <a:off x="96" y="16"/>
                <a:ext cx="28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grpSp>
        <p:nvGrpSpPr>
          <p:cNvPr id="9289" name="组合 9288"/>
          <p:cNvGrpSpPr>
            <a:grpSpLocks/>
          </p:cNvGrpSpPr>
          <p:nvPr/>
        </p:nvGrpSpPr>
        <p:grpSpPr bwMode="auto">
          <a:xfrm>
            <a:off x="1676400" y="4038600"/>
            <a:ext cx="1981200" cy="1549400"/>
            <a:chOff x="0" y="0"/>
            <a:chExt cx="1248" cy="976"/>
          </a:xfrm>
        </p:grpSpPr>
        <p:sp>
          <p:nvSpPr>
            <p:cNvPr id="9230" name="Rectangle 32"/>
            <p:cNvSpPr>
              <a:spLocks noChangeArrowheads="1"/>
            </p:cNvSpPr>
            <p:nvPr/>
          </p:nvSpPr>
          <p:spPr bwMode="auto">
            <a:xfrm>
              <a:off x="0" y="528"/>
              <a:ext cx="1248" cy="336"/>
            </a:xfrm>
            <a:prstGeom prst="rect">
              <a:avLst/>
            </a:prstGeom>
            <a:noFill/>
            <a:ln w="222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控制字寄存器</a:t>
              </a:r>
            </a:p>
          </p:txBody>
        </p:sp>
        <p:sp>
          <p:nvSpPr>
            <p:cNvPr id="9231" name="Line 36"/>
            <p:cNvSpPr>
              <a:spLocks noChangeShapeType="1"/>
            </p:cNvSpPr>
            <p:nvPr/>
          </p:nvSpPr>
          <p:spPr bwMode="auto">
            <a:xfrm>
              <a:off x="912" y="0"/>
              <a:ext cx="0" cy="528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none" w="med" len="med"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232" name="Line 79"/>
            <p:cNvSpPr>
              <a:spLocks noChangeShapeType="1"/>
            </p:cNvSpPr>
            <p:nvPr/>
          </p:nvSpPr>
          <p:spPr bwMode="auto">
            <a:xfrm>
              <a:off x="864" y="880"/>
              <a:ext cx="0" cy="9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7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6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2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92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9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2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2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92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92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rrowheads="1"/>
          </p:cNvSpPr>
          <p:nvPr>
            <p:ph type="title" idx="4294967295"/>
          </p:nvPr>
        </p:nvSpPr>
        <p:spPr>
          <a:xfrm>
            <a:off x="1527175" y="800100"/>
            <a:ext cx="5784850" cy="674688"/>
          </a:xfrm>
        </p:spPr>
        <p:txBody>
          <a:bodyPr/>
          <a:lstStyle/>
          <a:p>
            <a:pPr eaLnBrk="1" hangingPunct="1"/>
            <a:r>
              <a:rPr lang="zh-CN" altLang="en-US" sz="3200">
                <a:solidFill>
                  <a:schemeClr val="tx1"/>
                </a:solidFill>
                <a:latin typeface="Tahoma" panose="020B0604030504040204" pitchFamily="34" charset="0"/>
              </a:rPr>
              <a:t>各计数器的内部结构</a:t>
            </a:r>
          </a:p>
        </p:txBody>
      </p:sp>
      <p:grpSp>
        <p:nvGrpSpPr>
          <p:cNvPr id="10243" name="组合 10242"/>
          <p:cNvGrpSpPr>
            <a:grpSpLocks/>
          </p:cNvGrpSpPr>
          <p:nvPr/>
        </p:nvGrpSpPr>
        <p:grpSpPr bwMode="auto">
          <a:xfrm>
            <a:off x="533400" y="2971800"/>
            <a:ext cx="3276600" cy="822325"/>
            <a:chOff x="0" y="0"/>
            <a:chExt cx="2064" cy="518"/>
          </a:xfrm>
        </p:grpSpPr>
        <p:sp>
          <p:nvSpPr>
            <p:cNvPr id="10271" name="Rectangle 8"/>
            <p:cNvSpPr>
              <a:spLocks noChangeArrowheads="1"/>
            </p:cNvSpPr>
            <p:nvPr/>
          </p:nvSpPr>
          <p:spPr bwMode="auto">
            <a:xfrm>
              <a:off x="912" y="96"/>
              <a:ext cx="336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&amp;</a:t>
              </a:r>
            </a:p>
          </p:txBody>
        </p:sp>
        <p:sp>
          <p:nvSpPr>
            <p:cNvPr id="10272" name="Text Box 9"/>
            <p:cNvSpPr txBox="1">
              <a:spLocks noChangeArrowheads="1"/>
            </p:cNvSpPr>
            <p:nvPr/>
          </p:nvSpPr>
          <p:spPr bwMode="auto">
            <a:xfrm>
              <a:off x="96" y="0"/>
              <a:ext cx="480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CLK</a:t>
              </a:r>
            </a:p>
          </p:txBody>
        </p:sp>
        <p:sp>
          <p:nvSpPr>
            <p:cNvPr id="10273" name="Text Box 10"/>
            <p:cNvSpPr txBox="1">
              <a:spLocks noChangeArrowheads="1"/>
            </p:cNvSpPr>
            <p:nvPr/>
          </p:nvSpPr>
          <p:spPr bwMode="auto">
            <a:xfrm>
              <a:off x="0" y="288"/>
              <a:ext cx="57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GATE</a:t>
              </a:r>
            </a:p>
          </p:txBody>
        </p:sp>
        <p:sp>
          <p:nvSpPr>
            <p:cNvPr id="10274" name="Line 11"/>
            <p:cNvSpPr>
              <a:spLocks noChangeShapeType="1"/>
            </p:cNvSpPr>
            <p:nvPr/>
          </p:nvSpPr>
          <p:spPr bwMode="auto">
            <a:xfrm>
              <a:off x="576" y="144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5" name="Line 12"/>
            <p:cNvSpPr>
              <a:spLocks noChangeShapeType="1"/>
            </p:cNvSpPr>
            <p:nvPr/>
          </p:nvSpPr>
          <p:spPr bwMode="auto">
            <a:xfrm>
              <a:off x="576" y="432"/>
              <a:ext cx="3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Line 13"/>
            <p:cNvSpPr>
              <a:spLocks noChangeShapeType="1"/>
            </p:cNvSpPr>
            <p:nvPr/>
          </p:nvSpPr>
          <p:spPr bwMode="auto">
            <a:xfrm>
              <a:off x="1248" y="288"/>
              <a:ext cx="81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0" name="组合 10249"/>
          <p:cNvGrpSpPr>
            <a:grpSpLocks/>
          </p:cNvGrpSpPr>
          <p:nvPr/>
        </p:nvGrpSpPr>
        <p:grpSpPr bwMode="auto">
          <a:xfrm>
            <a:off x="3657600" y="2514600"/>
            <a:ext cx="3048000" cy="2057400"/>
            <a:chOff x="0" y="0"/>
            <a:chExt cx="1920" cy="1296"/>
          </a:xfrm>
        </p:grpSpPr>
        <p:sp>
          <p:nvSpPr>
            <p:cNvPr id="1026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920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16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位当前计数值锁存器</a:t>
              </a:r>
            </a:p>
          </p:txBody>
        </p:sp>
        <p:sp>
          <p:nvSpPr>
            <p:cNvPr id="10265" name="Rectangle 6"/>
            <p:cNvSpPr>
              <a:spLocks noChangeArrowheads="1"/>
            </p:cNvSpPr>
            <p:nvPr/>
          </p:nvSpPr>
          <p:spPr bwMode="auto">
            <a:xfrm>
              <a:off x="96" y="480"/>
              <a:ext cx="17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16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位减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计数器</a:t>
              </a:r>
            </a:p>
          </p:txBody>
        </p:sp>
        <p:sp>
          <p:nvSpPr>
            <p:cNvPr id="10266" name="Rectangle 7"/>
            <p:cNvSpPr>
              <a:spLocks noChangeArrowheads="1"/>
            </p:cNvSpPr>
            <p:nvPr/>
          </p:nvSpPr>
          <p:spPr bwMode="auto">
            <a:xfrm>
              <a:off x="96" y="1056"/>
              <a:ext cx="1728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/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16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位计数初值寄存器</a:t>
              </a:r>
            </a:p>
          </p:txBody>
        </p:sp>
        <p:sp>
          <p:nvSpPr>
            <p:cNvPr id="10267" name="Line 16"/>
            <p:cNvSpPr>
              <a:spLocks noChangeShapeType="1"/>
            </p:cNvSpPr>
            <p:nvPr/>
          </p:nvSpPr>
          <p:spPr bwMode="auto">
            <a:xfrm flipV="1">
              <a:off x="480" y="720"/>
              <a:ext cx="0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68" name="Line 17"/>
            <p:cNvSpPr>
              <a:spLocks noChangeShapeType="1"/>
            </p:cNvSpPr>
            <p:nvPr/>
          </p:nvSpPr>
          <p:spPr bwMode="auto">
            <a:xfrm flipV="1">
              <a:off x="1392" y="720"/>
              <a:ext cx="0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" name="Line 18"/>
            <p:cNvSpPr>
              <a:spLocks noChangeShapeType="1"/>
            </p:cNvSpPr>
            <p:nvPr/>
          </p:nvSpPr>
          <p:spPr bwMode="auto">
            <a:xfrm flipV="1">
              <a:off x="480" y="240"/>
              <a:ext cx="0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19"/>
            <p:cNvSpPr>
              <a:spLocks noChangeShapeType="1"/>
            </p:cNvSpPr>
            <p:nvPr/>
          </p:nvSpPr>
          <p:spPr bwMode="auto">
            <a:xfrm flipV="1">
              <a:off x="1392" y="240"/>
              <a:ext cx="0" cy="24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258" name="组合 10257"/>
          <p:cNvGrpSpPr>
            <a:grpSpLocks/>
          </p:cNvGrpSpPr>
          <p:nvPr/>
        </p:nvGrpSpPr>
        <p:grpSpPr bwMode="auto">
          <a:xfrm>
            <a:off x="6553200" y="3352800"/>
            <a:ext cx="1752600" cy="750888"/>
            <a:chOff x="0" y="0"/>
            <a:chExt cx="1104" cy="473"/>
          </a:xfrm>
        </p:grpSpPr>
        <p:sp>
          <p:nvSpPr>
            <p:cNvPr id="10261" name="Line 14"/>
            <p:cNvSpPr>
              <a:spLocks noChangeShapeType="1"/>
            </p:cNvSpPr>
            <p:nvPr/>
          </p:nvSpPr>
          <p:spPr bwMode="auto">
            <a:xfrm>
              <a:off x="0" y="96"/>
              <a:ext cx="432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Text Box 15"/>
            <p:cNvSpPr txBox="1">
              <a:spLocks noChangeArrowheads="1"/>
            </p:cNvSpPr>
            <p:nvPr/>
          </p:nvSpPr>
          <p:spPr bwMode="auto">
            <a:xfrm>
              <a:off x="432" y="0"/>
              <a:ext cx="52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OUT</a:t>
              </a:r>
            </a:p>
          </p:txBody>
        </p:sp>
        <p:sp>
          <p:nvSpPr>
            <p:cNvPr id="10263" name="Text Box 31"/>
            <p:cNvSpPr txBox="1">
              <a:spLocks noChangeArrowheads="1"/>
            </p:cNvSpPr>
            <p:nvPr/>
          </p:nvSpPr>
          <p:spPr bwMode="auto">
            <a:xfrm>
              <a:off x="96" y="240"/>
              <a:ext cx="100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（减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1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至</a:t>
              </a:r>
              <a:r>
                <a:rPr lang="en-US" altLang="zh-CN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0</a:t>
              </a: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时）</a:t>
              </a:r>
            </a:p>
          </p:txBody>
        </p:sp>
      </p:grpSp>
      <p:grpSp>
        <p:nvGrpSpPr>
          <p:cNvPr id="10262" name="组合 10261"/>
          <p:cNvGrpSpPr>
            <a:grpSpLocks/>
          </p:cNvGrpSpPr>
          <p:nvPr/>
        </p:nvGrpSpPr>
        <p:grpSpPr bwMode="auto">
          <a:xfrm>
            <a:off x="1219200" y="4572000"/>
            <a:ext cx="5737225" cy="533400"/>
            <a:chOff x="0" y="0"/>
            <a:chExt cx="3614" cy="336"/>
          </a:xfrm>
        </p:grpSpPr>
        <p:sp>
          <p:nvSpPr>
            <p:cNvPr id="10255" name="Line 24"/>
            <p:cNvSpPr>
              <a:spLocks noChangeShapeType="1"/>
            </p:cNvSpPr>
            <p:nvPr/>
          </p:nvSpPr>
          <p:spPr bwMode="auto">
            <a:xfrm flipH="1">
              <a:off x="720" y="336"/>
              <a:ext cx="2256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6" name="Line 25"/>
            <p:cNvSpPr>
              <a:spLocks noChangeShapeType="1"/>
            </p:cNvSpPr>
            <p:nvPr/>
          </p:nvSpPr>
          <p:spPr bwMode="auto">
            <a:xfrm flipV="1">
              <a:off x="2016" y="0"/>
              <a:ext cx="0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7" name="Line 26"/>
            <p:cNvSpPr>
              <a:spLocks noChangeShapeType="1"/>
            </p:cNvSpPr>
            <p:nvPr/>
          </p:nvSpPr>
          <p:spPr bwMode="auto">
            <a:xfrm flipV="1">
              <a:off x="2976" y="0"/>
              <a:ext cx="0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" name="Text Box 27"/>
            <p:cNvSpPr txBox="1">
              <a:spLocks noChangeArrowheads="1"/>
            </p:cNvSpPr>
            <p:nvPr/>
          </p:nvSpPr>
          <p:spPr bwMode="auto">
            <a:xfrm>
              <a:off x="3024" y="45"/>
              <a:ext cx="59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高字节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0259" name="Text Box 28"/>
            <p:cNvSpPr txBox="1">
              <a:spLocks noChangeArrowheads="1"/>
            </p:cNvSpPr>
            <p:nvPr/>
          </p:nvSpPr>
          <p:spPr bwMode="auto">
            <a:xfrm>
              <a:off x="1296" y="45"/>
              <a:ext cx="768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低字节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0260" name="Text Box 32"/>
            <p:cNvSpPr txBox="1">
              <a:spLocks noChangeArrowheads="1"/>
            </p:cNvSpPr>
            <p:nvPr/>
          </p:nvSpPr>
          <p:spPr bwMode="auto">
            <a:xfrm>
              <a:off x="0" y="48"/>
              <a:ext cx="1248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装入初值</a:t>
              </a:r>
            </a:p>
          </p:txBody>
        </p:sp>
      </p:grpSp>
      <p:grpSp>
        <p:nvGrpSpPr>
          <p:cNvPr id="10269" name="组合 10268"/>
          <p:cNvGrpSpPr>
            <a:grpSpLocks/>
          </p:cNvGrpSpPr>
          <p:nvPr/>
        </p:nvGrpSpPr>
        <p:grpSpPr bwMode="auto">
          <a:xfrm>
            <a:off x="1828800" y="1981200"/>
            <a:ext cx="5038725" cy="806450"/>
            <a:chOff x="0" y="0"/>
            <a:chExt cx="3174" cy="508"/>
          </a:xfrm>
        </p:grpSpPr>
        <p:sp>
          <p:nvSpPr>
            <p:cNvPr id="10248" name="Line 20"/>
            <p:cNvSpPr>
              <a:spLocks noChangeShapeType="1"/>
            </p:cNvSpPr>
            <p:nvPr/>
          </p:nvSpPr>
          <p:spPr bwMode="auto">
            <a:xfrm>
              <a:off x="1584" y="0"/>
              <a:ext cx="960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49" name="Line 21"/>
            <p:cNvSpPr>
              <a:spLocks noChangeShapeType="1"/>
            </p:cNvSpPr>
            <p:nvPr/>
          </p:nvSpPr>
          <p:spPr bwMode="auto">
            <a:xfrm flipV="1">
              <a:off x="2544" y="0"/>
              <a:ext cx="0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" name="Line 22"/>
            <p:cNvSpPr>
              <a:spLocks noChangeShapeType="1"/>
            </p:cNvSpPr>
            <p:nvPr/>
          </p:nvSpPr>
          <p:spPr bwMode="auto">
            <a:xfrm>
              <a:off x="1584" y="0"/>
              <a:ext cx="0" cy="336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1" name="Line 23"/>
            <p:cNvSpPr>
              <a:spLocks noChangeShapeType="1"/>
            </p:cNvSpPr>
            <p:nvPr/>
          </p:nvSpPr>
          <p:spPr bwMode="auto">
            <a:xfrm flipH="1">
              <a:off x="672" y="0"/>
              <a:ext cx="912" cy="0"/>
            </a:xfrm>
            <a:prstGeom prst="lin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 type="stealth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52" name="Text Box 29"/>
            <p:cNvSpPr txBox="1">
              <a:spLocks noChangeArrowheads="1"/>
            </p:cNvSpPr>
            <p:nvPr/>
          </p:nvSpPr>
          <p:spPr bwMode="auto">
            <a:xfrm>
              <a:off x="1632" y="48"/>
              <a:ext cx="624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低字节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0253" name="Text Box 30"/>
            <p:cNvSpPr txBox="1">
              <a:spLocks noChangeArrowheads="1"/>
            </p:cNvSpPr>
            <p:nvPr/>
          </p:nvSpPr>
          <p:spPr bwMode="auto">
            <a:xfrm>
              <a:off x="2544" y="54"/>
              <a:ext cx="63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高字节</a:t>
              </a:r>
              <a:endParaRPr lang="en-US" altLang="zh-CN" sz="2400">
                <a:solidFill>
                  <a:schemeClr val="tx1"/>
                </a:solidFill>
                <a:latin typeface="Times New Roman" panose="02020603050405020304" pitchFamily="18" charset="0"/>
                <a:ea typeface="楷体_GB2312" pitchFamily="1" charset="-122"/>
              </a:endParaRPr>
            </a:p>
          </p:txBody>
        </p:sp>
        <p:sp>
          <p:nvSpPr>
            <p:cNvPr id="10254" name="Text Box 33"/>
            <p:cNvSpPr txBox="1">
              <a:spLocks noChangeArrowheads="1"/>
            </p:cNvSpPr>
            <p:nvPr/>
          </p:nvSpPr>
          <p:spPr bwMode="auto">
            <a:xfrm>
              <a:off x="0" y="48"/>
              <a:ext cx="912" cy="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u"/>
                <a:defRPr sz="32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Ø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ü"/>
                <a:defRPr sz="28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n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30000"/>
                </a:spcBef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30000"/>
                </a:spcBef>
                <a:spcAft>
                  <a:spcPct val="0"/>
                </a:spcAft>
                <a:buClr>
                  <a:srgbClr val="FFFF00"/>
                </a:buClr>
                <a:buFont typeface="Wingdings" panose="05000000000000000000" pitchFamily="2" charset="2"/>
                <a:buChar char="l"/>
                <a:defRPr sz="2400" b="1">
                  <a:solidFill>
                    <a:srgbClr val="FFFF00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 typeface="Wingdings" panose="05000000000000000000" pitchFamily="2" charset="2"/>
                <a:buNone/>
              </a:pPr>
              <a:r>
                <a:rPr lang="zh-CN" altLang="en-US" sz="2400">
                  <a:solidFill>
                    <a:schemeClr val="tx1"/>
                  </a:solidFill>
                  <a:latin typeface="Times New Roman" panose="02020603050405020304" pitchFamily="18" charset="0"/>
                  <a:ea typeface="楷体_GB2312" pitchFamily="1" charset="-122"/>
                </a:rPr>
                <a:t>锁存后读出当前值</a:t>
              </a:r>
            </a:p>
          </p:txBody>
        </p:sp>
      </p:grpSp>
      <p:sp>
        <p:nvSpPr>
          <p:cNvPr id="37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7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0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800" decel="1000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800" decel="100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800" decel="100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800" decel="100000" fill="hold"/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0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0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x-none" noProof="1">
                <a:effectLst>
                  <a:outerShdw blurRad="38100" dist="38100" dir="2700000">
                    <a:srgbClr val="FFFFFF"/>
                  </a:outerShdw>
                </a:effectLst>
              </a:rPr>
              <a:t>8253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的控制字</a:t>
            </a:r>
          </a:p>
        </p:txBody>
      </p:sp>
      <p:sp>
        <p:nvSpPr>
          <p:cNvPr id="11267" name="Rectangle 4"/>
          <p:cNvSpPr/>
          <p:nvPr/>
        </p:nvSpPr>
        <p:spPr>
          <a:xfrm>
            <a:off x="2767013" y="2705100"/>
            <a:ext cx="9144000" cy="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spAutoFit/>
          </a:bodyPr>
          <a:lstStyle/>
          <a:p>
            <a:pPr eaLnBrk="1" hangingPunct="1">
              <a:buClr>
                <a:srgbClr val="B4B9BE"/>
              </a:buClr>
              <a:buFont typeface="Wingdings" panose="05000000000000000000" pitchFamily="2" charset="2"/>
              <a:buNone/>
              <a:defRPr/>
            </a:pPr>
            <a:endParaRPr lang="zh-CN" altLang="en-US" noProof="1">
              <a:effectLst>
                <a:outerShdw blurRad="38100" dist="38100" dir="2700000">
                  <a:srgbClr val="FFFFFF"/>
                </a:outerShdw>
              </a:effectLst>
              <a:latin typeface="Times New Roman" pitchFamily="2" charset="0"/>
              <a:ea typeface="宋体" charset="-122"/>
            </a:endParaRPr>
          </a:p>
        </p:txBody>
      </p:sp>
      <p:sp>
        <p:nvSpPr>
          <p:cNvPr id="11268" name="文本框 7"/>
          <p:cNvSpPr txBox="1">
            <a:spLocks noChangeArrowheads="1"/>
          </p:cNvSpPr>
          <p:nvPr/>
        </p:nvSpPr>
        <p:spPr bwMode="auto">
          <a:xfrm>
            <a:off x="347663" y="1120775"/>
            <a:ext cx="8499475" cy="83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b="1" dirty="0"/>
              <a:t>8253</a:t>
            </a:r>
            <a:r>
              <a:rPr lang="zh-CN" altLang="en-US" b="1" dirty="0"/>
              <a:t>工作前需要通过控制字进行设置，每个计数器（通道）都要单独写控制字，端口地址都为同一个地址。</a:t>
            </a:r>
          </a:p>
        </p:txBody>
      </p:sp>
      <p:pic>
        <p:nvPicPr>
          <p:cNvPr id="11269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2043113"/>
            <a:ext cx="9048750" cy="363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8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Rot="1"/>
          </p:cNvSpPr>
          <p:nvPr>
            <p:ph type="title" idx="4294967295"/>
          </p:nvPr>
        </p:nvSpPr>
        <p:spPr>
          <a:ln>
            <a:miter/>
          </a:ln>
        </p:spPr>
        <p:txBody>
          <a:bodyPr/>
          <a:lstStyle/>
          <a:p>
            <a:pPr eaLnBrk="1" hangingPunct="1">
              <a:defRPr/>
            </a:pPr>
            <a:r>
              <a:rPr lang="en-US" altLang="zh-CN" noProof="1">
                <a:effectLst>
                  <a:outerShdw blurRad="38100" dist="38100" dir="2700000">
                    <a:srgbClr val="FFFFFF"/>
                  </a:outerShdw>
                </a:effectLst>
              </a:rPr>
              <a:t>8253</a:t>
            </a:r>
            <a:r>
              <a:rPr lang="zh-CN" altLang="en-US" noProof="1">
                <a:effectLst>
                  <a:outerShdw blurRad="38100" dist="38100" dir="2700000">
                    <a:srgbClr val="FFFFFF"/>
                  </a:outerShdw>
                </a:effectLst>
              </a:rPr>
              <a:t>的工作方式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027113" y="1176338"/>
            <a:ext cx="5868987" cy="539750"/>
          </a:xfrm>
        </p:spPr>
        <p:txBody>
          <a:bodyPr/>
          <a:lstStyle/>
          <a:p>
            <a:pPr marL="0" indent="0" eaLnBrk="1" hangingPunct="1">
              <a:buClr>
                <a:schemeClr val="tx1"/>
              </a:buClr>
              <a:buSzPct val="80000"/>
              <a:buFont typeface="Wingdings" panose="05000000000000000000" pitchFamily="2" charset="2"/>
              <a:buNone/>
            </a:pPr>
            <a:r>
              <a:rPr lang="en-US" altLang="zh-CN" sz="2800"/>
              <a:t>8253</a:t>
            </a:r>
            <a:r>
              <a:rPr lang="zh-CN" altLang="en-US" sz="2800"/>
              <a:t>共有</a:t>
            </a:r>
            <a:r>
              <a:rPr lang="en-US" altLang="zh-CN" sz="2800"/>
              <a:t>6</a:t>
            </a:r>
            <a:r>
              <a:rPr lang="zh-CN" altLang="en-US" sz="2800"/>
              <a:t>种工作方式方式</a:t>
            </a:r>
            <a:r>
              <a:rPr lang="en-US" altLang="zh-CN" sz="2800"/>
              <a:t>0~</a:t>
            </a:r>
            <a:r>
              <a:rPr lang="zh-CN" altLang="en-US" sz="2800"/>
              <a:t>方式</a:t>
            </a:r>
            <a:r>
              <a:rPr lang="en-US" altLang="zh-CN" sz="2800"/>
              <a:t>5</a:t>
            </a:r>
          </a:p>
        </p:txBody>
      </p:sp>
      <p:sp>
        <p:nvSpPr>
          <p:cNvPr id="4" name="Rectangle 2"/>
          <p:cNvSpPr txBox="1">
            <a:spLocks noRot="1"/>
          </p:cNvSpPr>
          <p:nvPr/>
        </p:nvSpPr>
        <p:spPr bwMode="auto">
          <a:xfrm>
            <a:off x="1016000" y="1628775"/>
            <a:ext cx="4500563" cy="674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6670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1242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5814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038600" indent="-3810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 typeface="Arial" panose="020B0604020202020204" pitchFamily="34" charset="0"/>
              <a:buNone/>
            </a:pPr>
            <a:r>
              <a:rPr lang="zh-CN" altLang="zh-CN" sz="2800" noProof="1">
                <a:solidFill>
                  <a:srgbClr val="FFFF99"/>
                </a:solidFill>
              </a:rPr>
              <a:t>8253</a:t>
            </a:r>
            <a:r>
              <a:rPr lang="zh-CN" altLang="en-US" sz="2800" noProof="1">
                <a:solidFill>
                  <a:srgbClr val="FFFF99"/>
                </a:solidFill>
              </a:rPr>
              <a:t>各工作方式的共同点：</a:t>
            </a:r>
          </a:p>
        </p:txBody>
      </p:sp>
      <p:sp>
        <p:nvSpPr>
          <p:cNvPr id="5" name="Rectangle 3"/>
          <p:cNvSpPr txBox="1">
            <a:spLocks/>
          </p:cNvSpPr>
          <p:nvPr/>
        </p:nvSpPr>
        <p:spPr bwMode="auto">
          <a:xfrm>
            <a:off x="566738" y="2303463"/>
            <a:ext cx="8372475" cy="3328987"/>
          </a:xfrm>
          <a:prstGeom prst="rect">
            <a:avLst/>
          </a:prstGeom>
          <a:noFill/>
          <a:ln>
            <a:noFill/>
            <a:miter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533400" indent="-5334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u"/>
              <a:defRPr sz="32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1pPr>
            <a:lvl2pPr marL="914400" lvl="1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Ø"/>
              <a:defRPr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2pPr>
            <a:lvl3pPr marL="1371600" lvl="2" indent="-4572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ü"/>
              <a:defRPr sz="28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3pPr>
            <a:lvl4pPr marL="1752600" lvl="3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n"/>
              <a:defRPr sz="24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4pPr>
            <a:lvl5pPr marL="2209800" lvl="4" indent="-3810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 kern="120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5pPr>
            <a:lvl6pPr marL="2514600" lvl="5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charset="2"/>
              <a:buChar char="l"/>
              <a:defRPr sz="2400" b="1" u="non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6pPr>
            <a:lvl7pPr marL="2971800" lvl="6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charset="2"/>
              <a:buChar char="l"/>
              <a:defRPr sz="2400" b="1" u="non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7pPr>
            <a:lvl8pPr marL="3429000" lvl="7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charset="2"/>
              <a:buChar char="l"/>
              <a:defRPr sz="2400" b="1" u="non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8pPr>
            <a:lvl9pPr marL="3886200" lvl="8" indent="-228600" algn="l" defTabSz="914400" eaLnBrk="0" fontAlgn="base" latinLnBrk="0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charset="2"/>
              <a:buChar char="l"/>
              <a:defRPr sz="2400" b="1" u="none" kern="1200" baseline="0">
                <a:solidFill>
                  <a:srgbClr val="FFFF00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eaLnBrk="1" hangingPunct="1">
              <a:defRPr/>
            </a:pPr>
            <a:r>
              <a:rPr lang="zh-CN" altLang="en-US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控制字写入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计数器时，所有控制逻辑立即复位，输出端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OUT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进入初始态；</a:t>
            </a:r>
          </a:p>
          <a:p>
            <a:pPr algn="just" eaLnBrk="1" hangingPunct="1">
              <a:defRPr/>
            </a:pPr>
            <a:r>
              <a:rPr lang="zh-CN" altLang="en-US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写入计数初值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后，要经过一个时钟周期后计数器才开始计数；</a:t>
            </a:r>
          </a:p>
          <a:p>
            <a:pPr algn="just" eaLnBrk="1" hangingPunct="1">
              <a:defRPr/>
            </a:pP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在时钟脉冲</a:t>
            </a:r>
            <a:r>
              <a:rPr lang="en-US" altLang="x-none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CLK</a:t>
            </a:r>
            <a:r>
              <a:rPr lang="zh-CN" altLang="en-US" sz="2800" noProof="1">
                <a:solidFill>
                  <a:srgbClr val="00FF00"/>
                </a:solidFill>
                <a:effectLst>
                  <a:outerShdw blurRad="38100" dist="38100" dir="2700000">
                    <a:srgbClr val="000000"/>
                  </a:outerShdw>
                </a:effectLst>
              </a:rPr>
              <a:t>的上升沿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门控信号</a:t>
            </a:r>
            <a:r>
              <a:rPr lang="en-US" altLang="x-none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GATE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被采样；</a:t>
            </a:r>
            <a:endParaRPr lang="en-US" altLang="zh-CN" sz="2800" noProof="1">
              <a:effectLst>
                <a:outerShdw blurRad="38100" dist="38100" dir="2700000">
                  <a:srgbClr val="FFFFFF"/>
                </a:outerShdw>
              </a:effectLst>
            </a:endParaRPr>
          </a:p>
          <a:p>
            <a:pPr algn="just" eaLnBrk="1" hangingPunct="1">
              <a:defRPr/>
            </a:pP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计数器的计数时间点是</a:t>
            </a:r>
            <a:r>
              <a:rPr lang="en-US" altLang="zh-CN" sz="2800" noProof="1">
                <a:solidFill>
                  <a:srgbClr val="00CC00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CLK</a:t>
            </a:r>
            <a:r>
              <a:rPr lang="zh-CN" altLang="en-US" sz="2800" noProof="1">
                <a:solidFill>
                  <a:srgbClr val="00CC00"/>
                </a:solidFill>
                <a:effectLst>
                  <a:outerShdw blurRad="38100" dist="38100" dir="2700000">
                    <a:srgbClr val="FFFFFF"/>
                  </a:outerShdw>
                </a:effectLst>
              </a:rPr>
              <a:t>的下降沿</a:t>
            </a:r>
            <a:r>
              <a:rPr lang="zh-CN" altLang="en-US" sz="2800" noProof="1">
                <a:effectLst>
                  <a:outerShdw blurRad="38100" dist="38100" dir="2700000">
                    <a:srgbClr val="FFFFFF"/>
                  </a:outerShdw>
                </a:effectLst>
              </a:rPr>
              <a:t>。</a:t>
            </a:r>
          </a:p>
        </p:txBody>
      </p:sp>
      <p:sp>
        <p:nvSpPr>
          <p:cNvPr id="6" name="灯片编号占位符 4"/>
          <p:cNvSpPr txBox="1">
            <a:spLocks noGrp="1" noChangeArrowheads="1"/>
          </p:cNvSpPr>
          <p:nvPr/>
        </p:nvSpPr>
        <p:spPr bwMode="auto">
          <a:xfrm>
            <a:off x="6732588" y="6381750"/>
            <a:ext cx="2205037" cy="341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u"/>
              <a:defRPr sz="32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Ø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ü"/>
              <a:defRPr sz="28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n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FFFF00"/>
              </a:buClr>
              <a:buFont typeface="Wingdings" panose="05000000000000000000" pitchFamily="2" charset="2"/>
              <a:buChar char="l"/>
              <a:defRPr sz="2400" b="1">
                <a:solidFill>
                  <a:srgbClr val="FFFF00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 typeface="Wingdings" panose="05000000000000000000" pitchFamily="2" charset="2"/>
              <a:buNone/>
            </a:pPr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第</a:t>
            </a:r>
            <a:fld id="{BE76FE6C-05BF-4150-A8D0-00A7EA7D489B}" type="slidenum">
              <a:rPr lang="zh-CN" altLang="en-US" sz="1800" b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pPr algn="r" eaLnBrk="1" hangingPunct="1">
                <a:spcBef>
                  <a:spcPct val="0"/>
                </a:spcBef>
                <a:buClrTx/>
                <a:buFont typeface="Wingdings" panose="05000000000000000000" pitchFamily="2" charset="2"/>
                <a:buNone/>
              </a:pPr>
              <a:t>9</a:t>
            </a:fld>
            <a:r>
              <a:rPr lang="zh-CN" altLang="en-US" sz="1800" b="0" dirty="0">
                <a:solidFill>
                  <a:schemeClr val="tx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页</a:t>
            </a:r>
          </a:p>
        </p:txBody>
      </p:sp>
    </p:spTree>
  </p:cSld>
  <p:clrMapOvr>
    <a:masterClrMapping/>
  </p:clrMapOvr>
  <p:transition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  <p:bldP spid="4" grpId="0"/>
      <p:bldP spid="5" grpId="0" build="p"/>
    </p:bldLst>
  </p:timing>
</p:sld>
</file>

<file path=ppt/theme/theme1.xml><?xml version="1.0" encoding="utf-8"?>
<a:theme xmlns:a="http://schemas.openxmlformats.org/drawingml/2006/main" name="微机模板">
  <a:themeElements>
    <a:clrScheme name="">
      <a:dk1>
        <a:srgbClr val="FFFFFF"/>
      </a:dk1>
      <a:lt1>
        <a:srgbClr val="003399"/>
      </a:lt1>
      <a:dk2>
        <a:srgbClr val="E5E5FF"/>
      </a:dk2>
      <a:lt2>
        <a:srgbClr val="000514"/>
      </a:lt2>
      <a:accent1>
        <a:srgbClr val="0099CC"/>
      </a:accent1>
      <a:accent2>
        <a:srgbClr val="A886E0"/>
      </a:accent2>
      <a:accent3>
        <a:srgbClr val="AAADCA"/>
      </a:accent3>
      <a:accent4>
        <a:srgbClr val="DCDCDC"/>
      </a:accent4>
      <a:accent5>
        <a:srgbClr val="AACAE2"/>
      </a:accent5>
      <a:accent6>
        <a:srgbClr val="9678C9"/>
      </a:accent6>
      <a:hlink>
        <a:srgbClr val="FFCC00"/>
      </a:hlink>
      <a:folHlink>
        <a:srgbClr val="FFFFCC"/>
      </a:folHlink>
    </a:clrScheme>
    <a:fontScheme name="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微机模板 1">
        <a:dk1>
          <a:srgbClr val="000514"/>
        </a:dk1>
        <a:lt1>
          <a:srgbClr val="FFFFFF"/>
        </a:lt1>
        <a:dk2>
          <a:srgbClr val="003399"/>
        </a:dk2>
        <a:lt2>
          <a:srgbClr val="E5E5FF"/>
        </a:lt2>
        <a:accent1>
          <a:srgbClr val="0099CC"/>
        </a:accent1>
        <a:accent2>
          <a:srgbClr val="A886E0"/>
        </a:accent2>
        <a:accent3>
          <a:srgbClr val="AAADCA"/>
        </a:accent3>
        <a:accent4>
          <a:srgbClr val="DADADA"/>
        </a:accent4>
        <a:accent5>
          <a:srgbClr val="AACAE2"/>
        </a:accent5>
        <a:accent6>
          <a:srgbClr val="9879CB"/>
        </a:accent6>
        <a:hlink>
          <a:srgbClr val="FFCC00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2">
        <a:dk1>
          <a:srgbClr val="3E3E5C"/>
        </a:dk1>
        <a:lt1>
          <a:srgbClr val="FFFFFF"/>
        </a:lt1>
        <a:dk2>
          <a:srgbClr val="666699"/>
        </a:dk2>
        <a:lt2>
          <a:srgbClr val="DFDFE9"/>
        </a:lt2>
        <a:accent1>
          <a:srgbClr val="CC66FF"/>
        </a:accent1>
        <a:accent2>
          <a:srgbClr val="679ACD"/>
        </a:accent2>
        <a:accent3>
          <a:srgbClr val="B8B8CA"/>
        </a:accent3>
        <a:accent4>
          <a:srgbClr val="DADADA"/>
        </a:accent4>
        <a:accent5>
          <a:srgbClr val="E2B8FF"/>
        </a:accent5>
        <a:accent6>
          <a:srgbClr val="5D8BBA"/>
        </a:accent6>
        <a:hlink>
          <a:srgbClr val="CCECFF"/>
        </a:hlink>
        <a:folHlink>
          <a:srgbClr val="CC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3">
        <a:dk1>
          <a:srgbClr val="2A5400"/>
        </a:dk1>
        <a:lt1>
          <a:srgbClr val="FFFFFF"/>
        </a:lt1>
        <a:dk2>
          <a:srgbClr val="4A9400"/>
        </a:dk2>
        <a:lt2>
          <a:srgbClr val="BAE8BA"/>
        </a:lt2>
        <a:accent1>
          <a:srgbClr val="33CC33"/>
        </a:accent1>
        <a:accent2>
          <a:srgbClr val="99CC00"/>
        </a:accent2>
        <a:accent3>
          <a:srgbClr val="B1C8AA"/>
        </a:accent3>
        <a:accent4>
          <a:srgbClr val="DADADA"/>
        </a:accent4>
        <a:accent5>
          <a:srgbClr val="ADE2AD"/>
        </a:accent5>
        <a:accent6>
          <a:srgbClr val="8AB900"/>
        </a:accent6>
        <a:hlink>
          <a:srgbClr val="99FF33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4">
        <a:dk1>
          <a:srgbClr val="000000"/>
        </a:dk1>
        <a:lt1>
          <a:srgbClr val="FFFFFF"/>
        </a:lt1>
        <a:dk2>
          <a:srgbClr val="51596D"/>
        </a:dk2>
        <a:lt2>
          <a:srgbClr val="DDDDDD"/>
        </a:lt2>
        <a:accent1>
          <a:srgbClr val="787E8A"/>
        </a:accent1>
        <a:accent2>
          <a:srgbClr val="339966"/>
        </a:accent2>
        <a:accent3>
          <a:srgbClr val="B3B5BA"/>
        </a:accent3>
        <a:accent4>
          <a:srgbClr val="DADADA"/>
        </a:accent4>
        <a:accent5>
          <a:srgbClr val="BEC0C4"/>
        </a:accent5>
        <a:accent6>
          <a:srgbClr val="2D8A5C"/>
        </a:accent6>
        <a:hlink>
          <a:srgbClr val="00FFFF"/>
        </a:hlink>
        <a:folHlink>
          <a:srgbClr val="74B6D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5">
        <a:dk1>
          <a:srgbClr val="5C1F00"/>
        </a:dk1>
        <a:lt1>
          <a:srgbClr val="FFFFFF"/>
        </a:lt1>
        <a:dk2>
          <a:srgbClr val="8C0000"/>
        </a:dk2>
        <a:lt2>
          <a:srgbClr val="DFD293"/>
        </a:lt2>
        <a:accent1>
          <a:srgbClr val="FF6845"/>
        </a:accent1>
        <a:accent2>
          <a:srgbClr val="BE7960"/>
        </a:accent2>
        <a:accent3>
          <a:srgbClr val="C5AAAA"/>
        </a:accent3>
        <a:accent4>
          <a:srgbClr val="DADADA"/>
        </a:accent4>
        <a:accent5>
          <a:srgbClr val="FFB9B0"/>
        </a:accent5>
        <a:accent6>
          <a:srgbClr val="AC6D56"/>
        </a:accent6>
        <a:hlink>
          <a:srgbClr val="FFFFCC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6">
        <a:dk1>
          <a:srgbClr val="5E4444"/>
        </a:dk1>
        <a:lt1>
          <a:srgbClr val="F7F3F3"/>
        </a:lt1>
        <a:dk2>
          <a:srgbClr val="8A6362"/>
        </a:dk2>
        <a:lt2>
          <a:srgbClr val="D8C1BA"/>
        </a:lt2>
        <a:accent1>
          <a:srgbClr val="CC6600"/>
        </a:accent1>
        <a:accent2>
          <a:srgbClr val="C16059"/>
        </a:accent2>
        <a:accent3>
          <a:srgbClr val="C4B7B7"/>
        </a:accent3>
        <a:accent4>
          <a:srgbClr val="D3D0D0"/>
        </a:accent4>
        <a:accent5>
          <a:srgbClr val="E2B8AA"/>
        </a:accent5>
        <a:accent6>
          <a:srgbClr val="AF5650"/>
        </a:accent6>
        <a:hlink>
          <a:srgbClr val="FFCC00"/>
        </a:hlink>
        <a:folHlink>
          <a:srgbClr val="CBB55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7">
        <a:dk1>
          <a:srgbClr val="7F6737"/>
        </a:dk1>
        <a:lt1>
          <a:srgbClr val="FFFFFF"/>
        </a:lt1>
        <a:dk2>
          <a:srgbClr val="BFA673"/>
        </a:dk2>
        <a:lt2>
          <a:srgbClr val="E6E3AA"/>
        </a:lt2>
        <a:accent1>
          <a:srgbClr val="FFCC00"/>
        </a:accent1>
        <a:accent2>
          <a:srgbClr val="808000"/>
        </a:accent2>
        <a:accent3>
          <a:srgbClr val="DCD0BC"/>
        </a:accent3>
        <a:accent4>
          <a:srgbClr val="DADADA"/>
        </a:accent4>
        <a:accent5>
          <a:srgbClr val="FFE2AA"/>
        </a:accent5>
        <a:accent6>
          <a:srgbClr val="737300"/>
        </a:accent6>
        <a:hlink>
          <a:srgbClr val="784700"/>
        </a:hlink>
        <a:folHlink>
          <a:srgbClr val="9A7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微机模板 8">
        <a:dk1>
          <a:srgbClr val="4B2500"/>
        </a:dk1>
        <a:lt1>
          <a:srgbClr val="F9F0D3"/>
        </a:lt1>
        <a:dk2>
          <a:srgbClr val="A69564"/>
        </a:dk2>
        <a:lt2>
          <a:srgbClr val="EFDEAF"/>
        </a:lt2>
        <a:accent1>
          <a:srgbClr val="FFFFE3"/>
        </a:accent1>
        <a:accent2>
          <a:srgbClr val="BFBFA7"/>
        </a:accent2>
        <a:accent3>
          <a:srgbClr val="FBF6E6"/>
        </a:accent3>
        <a:accent4>
          <a:srgbClr val="3F1E00"/>
        </a:accent4>
        <a:accent5>
          <a:srgbClr val="FFFFEF"/>
        </a:accent5>
        <a:accent6>
          <a:srgbClr val="ADAD97"/>
        </a:accent6>
        <a:hlink>
          <a:srgbClr val="7B6D47"/>
        </a:hlink>
        <a:folHlink>
          <a:srgbClr val="A99D2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微机模板 9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EC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F4FF"/>
        </a:accent5>
        <a:accent6>
          <a:srgbClr val="2D2D8A"/>
        </a:accent6>
        <a:hlink>
          <a:srgbClr val="6600FF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I:\微机原理\微机模板.pot</Template>
  <TotalTime>2276</TotalTime>
  <Pages>0</Pages>
  <Words>3228</Words>
  <Characters>0</Characters>
  <Application>Microsoft Office PowerPoint</Application>
  <DocSecurity>0</DocSecurity>
  <PresentationFormat>全屏显示(4:3)</PresentationFormat>
  <Lines>0</Lines>
  <Paragraphs>389</Paragraphs>
  <Slides>36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36</vt:i4>
      </vt:variant>
    </vt:vector>
  </HeadingPairs>
  <TitlesOfParts>
    <vt:vector size="45" baseType="lpstr">
      <vt:lpstr>华文中宋</vt:lpstr>
      <vt:lpstr>楷体_GB2312</vt:lpstr>
      <vt:lpstr>宋体</vt:lpstr>
      <vt:lpstr>Arial</vt:lpstr>
      <vt:lpstr>Tahoma</vt:lpstr>
      <vt:lpstr>Times New Roman</vt:lpstr>
      <vt:lpstr>Wingdings</vt:lpstr>
      <vt:lpstr>微机模板</vt:lpstr>
      <vt:lpstr>Microsoft Word Picture</vt:lpstr>
      <vt:lpstr>6.6 可编程计数/定时器芯片8253</vt:lpstr>
      <vt:lpstr>8253基本功能</vt:lpstr>
      <vt:lpstr>8253引脚</vt:lpstr>
      <vt:lpstr>PowerPoint 演示文稿</vt:lpstr>
      <vt:lpstr>8253寄存器选择表</vt:lpstr>
      <vt:lpstr>8253内部结构</vt:lpstr>
      <vt:lpstr>各计数器的内部结构</vt:lpstr>
      <vt:lpstr>8253的控制字</vt:lpstr>
      <vt:lpstr>8253的工作方式</vt:lpstr>
      <vt:lpstr>方式0—计数结束中断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方式 0 与方式 4 的比较（软件控制）</vt:lpstr>
      <vt:lpstr>方式 1 与方式 5 的比较（硬件触发） </vt:lpstr>
      <vt:lpstr>方式 2 与方式 3 的比较（连续波形输出） </vt:lpstr>
      <vt:lpstr>PowerPoint 演示文稿</vt:lpstr>
      <vt:lpstr>PowerPoint 演示文稿</vt:lpstr>
      <vt:lpstr>PowerPoint 演示文稿</vt:lpstr>
      <vt:lpstr>例2</vt:lpstr>
      <vt:lpstr>例3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例6 多种波形发生器</vt:lpstr>
      <vt:lpstr>PowerPoint 演示文稿</vt:lpstr>
      <vt:lpstr>PowerPoint 演示文稿</vt:lpstr>
      <vt:lpstr>PowerPoint 演示文稿</vt:lpstr>
    </vt:vector>
  </TitlesOfParts>
  <Manager/>
  <Company>UESTC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第九章 接口芯片及应用</dc:title>
  <dc:subject/>
  <dc:creator>quankun</dc:creator>
  <cp:keywords/>
  <dc:description/>
  <cp:lastModifiedBy>Liao jianming</cp:lastModifiedBy>
  <cp:revision>377</cp:revision>
  <dcterms:created xsi:type="dcterms:W3CDTF">2003-06-02T09:23:49Z</dcterms:created>
  <dcterms:modified xsi:type="dcterms:W3CDTF">2022-11-14T14:29:37Z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2052-10.1.0.5457</vt:lpwstr>
  </property>
</Properties>
</file>