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46"/>
  </p:notesMasterIdLst>
  <p:sldIdLst>
    <p:sldId id="493" r:id="rId2"/>
    <p:sldId id="462" r:id="rId3"/>
    <p:sldId id="461" r:id="rId4"/>
    <p:sldId id="463" r:id="rId5"/>
    <p:sldId id="465" r:id="rId6"/>
    <p:sldId id="331" r:id="rId7"/>
    <p:sldId id="332" r:id="rId8"/>
    <p:sldId id="333" r:id="rId9"/>
    <p:sldId id="344" r:id="rId10"/>
    <p:sldId id="336" r:id="rId11"/>
    <p:sldId id="345" r:id="rId12"/>
    <p:sldId id="346" r:id="rId13"/>
    <p:sldId id="340" r:id="rId14"/>
    <p:sldId id="348" r:id="rId15"/>
    <p:sldId id="292" r:id="rId16"/>
    <p:sldId id="356" r:id="rId17"/>
    <p:sldId id="353" r:id="rId18"/>
    <p:sldId id="354" r:id="rId19"/>
    <p:sldId id="355" r:id="rId20"/>
    <p:sldId id="357" r:id="rId21"/>
    <p:sldId id="358" r:id="rId22"/>
    <p:sldId id="277" r:id="rId23"/>
    <p:sldId id="470" r:id="rId24"/>
    <p:sldId id="279" r:id="rId25"/>
    <p:sldId id="377" r:id="rId26"/>
    <p:sldId id="280" r:id="rId27"/>
    <p:sldId id="378" r:id="rId28"/>
    <p:sldId id="396" r:id="rId29"/>
    <p:sldId id="397" r:id="rId30"/>
    <p:sldId id="480" r:id="rId31"/>
    <p:sldId id="395" r:id="rId32"/>
    <p:sldId id="399" r:id="rId33"/>
    <p:sldId id="400" r:id="rId34"/>
    <p:sldId id="481" r:id="rId35"/>
    <p:sldId id="491" r:id="rId36"/>
    <p:sldId id="281" r:id="rId37"/>
    <p:sldId id="401" r:id="rId38"/>
    <p:sldId id="291" r:id="rId39"/>
    <p:sldId id="489" r:id="rId40"/>
    <p:sldId id="490" r:id="rId41"/>
    <p:sldId id="482" r:id="rId42"/>
    <p:sldId id="408" r:id="rId43"/>
    <p:sldId id="483" r:id="rId44"/>
    <p:sldId id="487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00CC00"/>
    <a:srgbClr val="B4B9BE"/>
    <a:srgbClr val="235CCD"/>
    <a:srgbClr val="4861A8"/>
    <a:srgbClr val="FF99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7" autoAdjust="0"/>
  </p:normalViewPr>
  <p:slideViewPr>
    <p:cSldViewPr>
      <p:cViewPr varScale="1">
        <p:scale>
          <a:sx n="72" d="100"/>
          <a:sy n="72" d="100"/>
        </p:scale>
        <p:origin x="112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ClrTx/>
              <a:buFont typeface="Wingdings" panose="05000000000000000000" pitchFamily="2" charset="2"/>
              <a:buNone/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 typeface="Wingdings" panose="05000000000000000000" pitchFamily="2" charset="2"/>
              <a:buNone/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ClrTx/>
              <a:buFont typeface="Wingdings" panose="05000000000000000000" pitchFamily="2" charset="2"/>
              <a:buNone/>
              <a:defRPr sz="120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 typeface="Wingdings" panose="05000000000000000000" pitchFamily="2" charset="2"/>
              <a:buNone/>
              <a:defRPr sz="1200">
                <a:effectLst/>
              </a:defRPr>
            </a:lvl1pPr>
          </a:lstStyle>
          <a:p>
            <a:pPr>
              <a:defRPr/>
            </a:pPr>
            <a:fld id="{853C9728-C074-4C21-A091-2D0354F8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056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C</a:t>
            </a:r>
            <a:r>
              <a:rPr lang="zh-CN" altLang="en-US" dirty="0"/>
              <a:t>口的高</a:t>
            </a:r>
            <a:r>
              <a:rPr lang="en-US" altLang="zh-CN" dirty="0"/>
              <a:t>4</a:t>
            </a:r>
            <a:r>
              <a:rPr lang="zh-CN" altLang="en-US" dirty="0"/>
              <a:t>位和低</a:t>
            </a:r>
            <a:r>
              <a:rPr lang="en-US" altLang="zh-CN" dirty="0"/>
              <a:t>4</a:t>
            </a:r>
            <a:r>
              <a:rPr lang="zh-CN" altLang="en-US" dirty="0"/>
              <a:t>位可分别设置为输入或输出，加上</a:t>
            </a:r>
            <a:r>
              <a:rPr lang="en-US" altLang="zh-CN" dirty="0"/>
              <a:t>A</a:t>
            </a:r>
            <a:r>
              <a:rPr lang="zh-CN" altLang="en-US" dirty="0"/>
              <a:t>口和</a:t>
            </a:r>
            <a:r>
              <a:rPr lang="en-US" altLang="zh-CN" dirty="0"/>
              <a:t>B</a:t>
            </a:r>
            <a:r>
              <a:rPr lang="zh-CN" altLang="en-US" dirty="0"/>
              <a:t>口，共四个独立设置口，所以有</a:t>
            </a:r>
            <a:r>
              <a:rPr lang="en-US" altLang="zh-CN" dirty="0"/>
              <a:t>16</a:t>
            </a:r>
            <a:r>
              <a:rPr lang="zh-CN" altLang="en-US" dirty="0"/>
              <a:t>种组合。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C9728-C074-4C21-A091-2D0354F8695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14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02009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2" name="Freeform 4"/>
              <p:cNvSpPr>
                <a:spLocks/>
              </p:cNvSpPr>
              <p:nvPr/>
            </p:nvSpPr>
            <p:spPr bwMode="auto">
              <a:xfrm>
                <a:off x="0" y="41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  <a:gd name="T98" fmla="*/ 0 w 2882"/>
                  <a:gd name="T99" fmla="*/ 0 h 1671"/>
                  <a:gd name="T100" fmla="*/ 2882 w 2882"/>
                  <a:gd name="T101" fmla="*/ 1671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T98" t="T99" r="T100" b="T101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2442" y="44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  <a:gd name="T122" fmla="*/ 0 w 1259"/>
                  <a:gd name="T123" fmla="*/ 0 h 811"/>
                  <a:gd name="T124" fmla="*/ 1259 w 1259"/>
                  <a:gd name="T125" fmla="*/ 81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T122" t="T123" r="T124" b="T125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>
                <a:off x="1172" y="111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  <a:gd name="T82" fmla="*/ 0 w 2849"/>
                  <a:gd name="T83" fmla="*/ 0 h 969"/>
                  <a:gd name="T84" fmla="*/ 2849 w 2849"/>
                  <a:gd name="T85" fmla="*/ 969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T82" t="T83" r="T84" b="T85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" name="Freeform 7"/>
              <p:cNvSpPr>
                <a:spLocks/>
              </p:cNvSpPr>
              <p:nvPr/>
            </p:nvSpPr>
            <p:spPr bwMode="auto">
              <a:xfrm>
                <a:off x="1020" y="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w 3007"/>
                  <a:gd name="T115" fmla="*/ 0 h 2085"/>
                  <a:gd name="T116" fmla="*/ 3007 w 3007"/>
                  <a:gd name="T117" fmla="*/ 2085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T114" t="T115" r="T116" b="T117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2773" y="8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  <a:gd name="T88" fmla="*/ 0 w 1248"/>
                  <a:gd name="T89" fmla="*/ 0 h 539"/>
                  <a:gd name="T90" fmla="*/ 1248 w 1248"/>
                  <a:gd name="T91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T88" t="T89" r="T90" b="T91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  <a:gd name="T94" fmla="*/ 0 w 2296"/>
                <a:gd name="T95" fmla="*/ 0 h 1469"/>
                <a:gd name="T96" fmla="*/ 2296 w 2296"/>
                <a:gd name="T97" fmla="*/ 1469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T94" t="T95" r="T96" b="T97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w 5740"/>
                <a:gd name="T13" fmla="*/ 0 h 1906"/>
                <a:gd name="T14" fmla="*/ 5740 w 5740"/>
                <a:gd name="T15" fmla="*/ 1906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27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1295" y="1122236"/>
            <a:ext cx="837247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 第二级</a:t>
            </a:r>
          </a:p>
          <a:p>
            <a:pPr lvl="2"/>
            <a:r>
              <a:rPr lang="zh-CN" altLang="zh-CN"/>
              <a:t> 第三级</a:t>
            </a:r>
          </a:p>
          <a:p>
            <a:pPr lvl="3"/>
            <a:r>
              <a:rPr lang="zh-CN" altLang="zh-CN"/>
              <a:t> 第四级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048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400" b="1">
                <a:latin typeface="隶书" panose="02010509060101010101" pitchFamily="49" charset="-122"/>
                <a:ea typeface="隶书" panose="02010509060101010101" pitchFamily="49" charset="-122"/>
              </a:rPr>
              <a:t>微机原理与接口技术</a:t>
            </a:r>
            <a:endParaRPr lang="en-US" altLang="zh-CN" sz="14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030" name="Picture 14" descr="com_0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030F2"/>
              </a:clrFrom>
              <a:clrTo>
                <a:srgbClr val="3030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1505" r="22728" b="89966"/>
          <a:stretch>
            <a:fillRect/>
          </a:stretch>
        </p:blipFill>
        <p:spPr bwMode="auto">
          <a:xfrm>
            <a:off x="0" y="0"/>
            <a:ext cx="61118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5" descr="sb_xiaohui[1]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0"/>
            <a:ext cx="571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灯片编号占位符 4"/>
          <p:cNvSpPr txBox="1">
            <a:spLocks noGrp="1" noChangeArrowheads="1"/>
          </p:cNvSpPr>
          <p:nvPr userDrawn="1"/>
        </p:nvSpPr>
        <p:spPr bwMode="auto">
          <a:xfrm>
            <a:off x="6912156" y="6462912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BE76FE6C-05BF-4150-A8D0-00A7EA7D489B}" type="slidenum">
              <a:rPr lang="zh-CN" altLang="en-US" sz="1800" b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‹#›</a:t>
            </a:fld>
            <a:endParaRPr lang="zh-CN" altLang="en-US" sz="18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latin typeface="Times New Roman" panose="02020603050405020304" pitchFamily="18" charset="0"/>
          <a:ea typeface="楷体_GB2312" pitchFamily="1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 kern="1200">
          <a:solidFill>
            <a:srgbClr val="FFFF00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 kern="1200">
          <a:solidFill>
            <a:srgbClr val="FFFF00"/>
          </a:solidFill>
          <a:latin typeface="+mn-lt"/>
          <a:ea typeface="+mn-ea"/>
          <a:cs typeface="+mn-cs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 kern="1200">
          <a:solidFill>
            <a:srgbClr val="FFFF00"/>
          </a:solidFill>
          <a:latin typeface="+mn-lt"/>
          <a:ea typeface="+mn-ea"/>
          <a:cs typeface="+mn-cs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 kern="1200">
          <a:solidFill>
            <a:srgbClr val="FFFF00"/>
          </a:solidFill>
          <a:latin typeface="+mn-lt"/>
          <a:ea typeface="+mn-ea"/>
          <a:cs typeface="+mn-cs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5591169" y="1696038"/>
            <a:ext cx="3318062" cy="5169588"/>
            <a:chOff x="5778500" y="1358862"/>
            <a:chExt cx="3365500" cy="5143538"/>
          </a:xfrm>
        </p:grpSpPr>
        <p:grpSp>
          <p:nvGrpSpPr>
            <p:cNvPr id="65" name="组合 64"/>
            <p:cNvGrpSpPr/>
            <p:nvPr/>
          </p:nvGrpSpPr>
          <p:grpSpPr>
            <a:xfrm>
              <a:off x="5778500" y="1371600"/>
              <a:ext cx="3365500" cy="5130800"/>
              <a:chOff x="5778500" y="1371600"/>
              <a:chExt cx="3365500" cy="5130800"/>
            </a:xfrm>
          </p:grpSpPr>
          <p:sp>
            <p:nvSpPr>
              <p:cNvPr id="2" name="Text Box 7"/>
              <p:cNvSpPr txBox="1">
                <a:spLocks noChangeAspect="1" noChangeArrowheads="1"/>
              </p:cNvSpPr>
              <p:nvPr/>
            </p:nvSpPr>
            <p:spPr bwMode="auto">
              <a:xfrm>
                <a:off x="5778500" y="1431925"/>
                <a:ext cx="833438" cy="5010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PA3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PA2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PA1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PC6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PC5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PC4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PC3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PC2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PC1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PB1</a:t>
                </a:r>
              </a:p>
              <a:p>
                <a:pPr algn="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PB2</a:t>
                </a:r>
              </a:p>
            </p:txBody>
          </p:sp>
          <p:sp>
            <p:nvSpPr>
              <p:cNvPr id="3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8012112" y="1439311"/>
                <a:ext cx="1131888" cy="5011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PA4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PA5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PA6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D1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D2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D3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D4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D5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D6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 err="1">
                    <a:solidFill>
                      <a:schemeClr val="tx1"/>
                    </a:solidFill>
                    <a:ea typeface="宋体" panose="02010600030101010101" pitchFamily="2" charset="-122"/>
                  </a:rPr>
                  <a:t>Vcc</a:t>
                </a:r>
                <a:endParaRPr lang="en-US" altLang="zh-CN" sz="18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PB6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PB5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PB4</a:t>
                </a: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PB3</a:t>
                </a: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" name="Text Box 6"/>
              <p:cNvSpPr txBox="1">
                <a:spLocks noChangeAspect="1" noChangeArrowheads="1"/>
              </p:cNvSpPr>
              <p:nvPr/>
            </p:nvSpPr>
            <p:spPr bwMode="auto">
              <a:xfrm>
                <a:off x="6696868" y="1371600"/>
                <a:ext cx="1230313" cy="5130800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0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6610941" y="1603375"/>
                <a:ext cx="76200" cy="4667250"/>
                <a:chOff x="0" y="0"/>
                <a:chExt cx="48" cy="3312"/>
              </a:xfrm>
            </p:grpSpPr>
            <p:sp>
              <p:nvSpPr>
                <p:cNvPr id="6" name="Line 1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" name="Line 12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Line 13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Line 14"/>
                <p:cNvSpPr>
                  <a:spLocks noChangeShapeType="1"/>
                </p:cNvSpPr>
                <p:nvPr/>
              </p:nvSpPr>
              <p:spPr bwMode="auto">
                <a:xfrm>
                  <a:off x="0" y="673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Line 15"/>
                <p:cNvSpPr>
                  <a:spLocks noChangeShapeType="1"/>
                </p:cNvSpPr>
                <p:nvPr/>
              </p:nvSpPr>
              <p:spPr bwMode="auto">
                <a:xfrm>
                  <a:off x="0" y="86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Line 16"/>
                <p:cNvSpPr>
                  <a:spLocks noChangeShapeType="1"/>
                </p:cNvSpPr>
                <p:nvPr/>
              </p:nvSpPr>
              <p:spPr bwMode="auto">
                <a:xfrm>
                  <a:off x="0" y="105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Line 17"/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Line 18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Line 19"/>
                <p:cNvSpPr>
                  <a:spLocks noChangeShapeType="1"/>
                </p:cNvSpPr>
                <p:nvPr/>
              </p:nvSpPr>
              <p:spPr bwMode="auto">
                <a:xfrm>
                  <a:off x="0" y="1535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Line 20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" name="Line 21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0" y="225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>
                  <a:off x="0" y="240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>
                  <a:off x="0" y="2592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Line 26"/>
                <p:cNvSpPr>
                  <a:spLocks noChangeShapeType="1"/>
                </p:cNvSpPr>
                <p:nvPr/>
              </p:nvSpPr>
              <p:spPr bwMode="auto">
                <a:xfrm>
                  <a:off x="0" y="278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>
                  <a:off x="0" y="297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Line 28"/>
                <p:cNvSpPr>
                  <a:spLocks noChangeShapeType="1"/>
                </p:cNvSpPr>
                <p:nvPr/>
              </p:nvSpPr>
              <p:spPr bwMode="auto">
                <a:xfrm>
                  <a:off x="0" y="312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Line 29"/>
                <p:cNvSpPr>
                  <a:spLocks noChangeShapeType="1"/>
                </p:cNvSpPr>
                <p:nvPr/>
              </p:nvSpPr>
              <p:spPr bwMode="auto">
                <a:xfrm>
                  <a:off x="0" y="3312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6" name="Group 9"/>
              <p:cNvGrpSpPr>
                <a:grpSpLocks/>
              </p:cNvGrpSpPr>
              <p:nvPr/>
            </p:nvGrpSpPr>
            <p:grpSpPr bwMode="auto">
              <a:xfrm>
                <a:off x="7936908" y="1603375"/>
                <a:ext cx="76200" cy="4667250"/>
                <a:chOff x="0" y="0"/>
                <a:chExt cx="48" cy="3312"/>
              </a:xfrm>
            </p:grpSpPr>
            <p:sp>
              <p:nvSpPr>
                <p:cNvPr id="27" name="Line 1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" name="Line 11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" name="Line 12"/>
                <p:cNvSpPr>
                  <a:spLocks noChangeShapeType="1"/>
                </p:cNvSpPr>
                <p:nvPr/>
              </p:nvSpPr>
              <p:spPr bwMode="auto">
                <a:xfrm>
                  <a:off x="0" y="33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0" name="Line 13"/>
                <p:cNvSpPr>
                  <a:spLocks noChangeShapeType="1"/>
                </p:cNvSpPr>
                <p:nvPr/>
              </p:nvSpPr>
              <p:spPr bwMode="auto">
                <a:xfrm>
                  <a:off x="0" y="528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Line 14"/>
                <p:cNvSpPr>
                  <a:spLocks noChangeShapeType="1"/>
                </p:cNvSpPr>
                <p:nvPr/>
              </p:nvSpPr>
              <p:spPr bwMode="auto">
                <a:xfrm>
                  <a:off x="0" y="673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2" name="Line 15"/>
                <p:cNvSpPr>
                  <a:spLocks noChangeShapeType="1"/>
                </p:cNvSpPr>
                <p:nvPr/>
              </p:nvSpPr>
              <p:spPr bwMode="auto">
                <a:xfrm>
                  <a:off x="0" y="86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3" name="Line 16"/>
                <p:cNvSpPr>
                  <a:spLocks noChangeShapeType="1"/>
                </p:cNvSpPr>
                <p:nvPr/>
              </p:nvSpPr>
              <p:spPr bwMode="auto">
                <a:xfrm>
                  <a:off x="0" y="105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4" name="Line 17"/>
                <p:cNvSpPr>
                  <a:spLocks noChangeShapeType="1"/>
                </p:cNvSpPr>
                <p:nvPr/>
              </p:nvSpPr>
              <p:spPr bwMode="auto">
                <a:xfrm>
                  <a:off x="0" y="120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5" name="Line 18"/>
                <p:cNvSpPr>
                  <a:spLocks noChangeShapeType="1"/>
                </p:cNvSpPr>
                <p:nvPr/>
              </p:nvSpPr>
              <p:spPr bwMode="auto">
                <a:xfrm>
                  <a:off x="0" y="134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0" y="1535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7" name="Line 20"/>
                <p:cNvSpPr>
                  <a:spLocks noChangeShapeType="1"/>
                </p:cNvSpPr>
                <p:nvPr/>
              </p:nvSpPr>
              <p:spPr bwMode="auto">
                <a:xfrm>
                  <a:off x="0" y="1728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8" name="Line 21"/>
                <p:cNvSpPr>
                  <a:spLocks noChangeShapeType="1"/>
                </p:cNvSpPr>
                <p:nvPr/>
              </p:nvSpPr>
              <p:spPr bwMode="auto">
                <a:xfrm>
                  <a:off x="0" y="192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9" name="Line 22"/>
                <p:cNvSpPr>
                  <a:spLocks noChangeShapeType="1"/>
                </p:cNvSpPr>
                <p:nvPr/>
              </p:nvSpPr>
              <p:spPr bwMode="auto">
                <a:xfrm>
                  <a:off x="0" y="206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0" name="Line 23"/>
                <p:cNvSpPr>
                  <a:spLocks noChangeShapeType="1"/>
                </p:cNvSpPr>
                <p:nvPr/>
              </p:nvSpPr>
              <p:spPr bwMode="auto">
                <a:xfrm>
                  <a:off x="0" y="225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1" name="Line 24"/>
                <p:cNvSpPr>
                  <a:spLocks noChangeShapeType="1"/>
                </p:cNvSpPr>
                <p:nvPr/>
              </p:nvSpPr>
              <p:spPr bwMode="auto">
                <a:xfrm>
                  <a:off x="0" y="240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0" y="2592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3" name="Line 26"/>
                <p:cNvSpPr>
                  <a:spLocks noChangeShapeType="1"/>
                </p:cNvSpPr>
                <p:nvPr/>
              </p:nvSpPr>
              <p:spPr bwMode="auto">
                <a:xfrm>
                  <a:off x="0" y="2784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4" name="Line 27"/>
                <p:cNvSpPr>
                  <a:spLocks noChangeShapeType="1"/>
                </p:cNvSpPr>
                <p:nvPr/>
              </p:nvSpPr>
              <p:spPr bwMode="auto">
                <a:xfrm>
                  <a:off x="0" y="2976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5" name="Line 28"/>
                <p:cNvSpPr>
                  <a:spLocks noChangeShapeType="1"/>
                </p:cNvSpPr>
                <p:nvPr/>
              </p:nvSpPr>
              <p:spPr bwMode="auto">
                <a:xfrm>
                  <a:off x="0" y="3120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46" name="Line 29"/>
                <p:cNvSpPr>
                  <a:spLocks noChangeShapeType="1"/>
                </p:cNvSpPr>
                <p:nvPr/>
              </p:nvSpPr>
              <p:spPr bwMode="auto">
                <a:xfrm>
                  <a:off x="0" y="3312"/>
                  <a:ext cx="4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just" eaLnBrk="1" hangingPunct="1">
                    <a:buClr>
                      <a:srgbClr val="B4B9BE"/>
                    </a:buClr>
                    <a:buFont typeface="Wingdings" panose="05000000000000000000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7" name="Line 30"/>
              <p:cNvSpPr>
                <a:spLocks noChangeShapeType="1"/>
              </p:cNvSpPr>
              <p:nvPr/>
            </p:nvSpPr>
            <p:spPr bwMode="auto">
              <a:xfrm>
                <a:off x="6237111" y="2708952"/>
                <a:ext cx="22860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Line 30"/>
              <p:cNvSpPr>
                <a:spLocks noChangeShapeType="1"/>
              </p:cNvSpPr>
              <p:nvPr/>
            </p:nvSpPr>
            <p:spPr bwMode="auto">
              <a:xfrm>
                <a:off x="6237111" y="2483937"/>
                <a:ext cx="228600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Line 30"/>
              <p:cNvSpPr>
                <a:spLocks noChangeShapeType="1"/>
              </p:cNvSpPr>
              <p:nvPr/>
            </p:nvSpPr>
            <p:spPr bwMode="auto">
              <a:xfrm>
                <a:off x="8172240" y="2483937"/>
                <a:ext cx="273603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6642138" y="1358862"/>
              <a:ext cx="311209" cy="473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448380" y="1358862"/>
              <a:ext cx="54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40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83329" y="6039792"/>
              <a:ext cx="54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20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448380" y="6039174"/>
              <a:ext cx="543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21</a:t>
              </a:r>
              <a:endParaRPr lang="zh-CN" altLang="en-US" dirty="0"/>
            </a:p>
          </p:txBody>
        </p:sp>
      </p:grpSp>
      <p:sp>
        <p:nvSpPr>
          <p:cNvPr id="50" name="Rectangle 2"/>
          <p:cNvSpPr txBox="1">
            <a:spLocks noRot="1"/>
          </p:cNvSpPr>
          <p:nvPr/>
        </p:nvSpPr>
        <p:spPr bwMode="auto">
          <a:xfrm>
            <a:off x="329474" y="132009"/>
            <a:ext cx="8229600" cy="622300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6.7 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可编程并行接口芯片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8255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51" name="Rectangle 2"/>
          <p:cNvSpPr txBox="1">
            <a:spLocks noRot="1" noChangeArrowheads="1"/>
          </p:cNvSpPr>
          <p:nvPr/>
        </p:nvSpPr>
        <p:spPr bwMode="auto">
          <a:xfrm>
            <a:off x="116704" y="2216727"/>
            <a:ext cx="310038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一、芯片引脚</a:t>
            </a:r>
            <a:endParaRPr lang="en-US" altLang="zh-CN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868151" y="4556589"/>
            <a:ext cx="89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CS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67074" y="5654109"/>
            <a:ext cx="89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RD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3020219" y="4622466"/>
            <a:ext cx="47170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020219" y="462246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575852" y="5727767"/>
            <a:ext cx="471709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442353" y="6257431"/>
            <a:ext cx="89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WR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496367" y="6312436"/>
            <a:ext cx="635537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5"/>
          <p:cNvSpPr txBox="1">
            <a:spLocks noChangeArrowheads="1"/>
          </p:cNvSpPr>
          <p:nvPr/>
        </p:nvSpPr>
        <p:spPr bwMode="auto">
          <a:xfrm>
            <a:off x="0" y="2865303"/>
            <a:ext cx="6040438" cy="452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eaLnBrk="1" hangingPunct="1">
              <a:spcBef>
                <a:spcPct val="10000"/>
              </a:spcBef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与</a:t>
            </a:r>
            <a:r>
              <a:rPr lang="en-US" altLang="zh-CN" sz="3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3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连接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的引脚</a:t>
            </a:r>
          </a:p>
          <a:p>
            <a:pPr marL="742950" lvl="1" indent="-285750" algn="just" eaLnBrk="1" hangingPunct="1">
              <a:spcBef>
                <a:spcPct val="1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数据引脚：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marL="742950" lvl="1" indent="-285750" algn="just" eaLnBrk="1" hangingPunct="1">
              <a:spcBef>
                <a:spcPct val="1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复位输入：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RESET</a:t>
            </a:r>
          </a:p>
          <a:p>
            <a:pPr marL="742950" lvl="1" indent="-285750" algn="just" eaLnBrk="1" hangingPunct="1">
              <a:spcBef>
                <a:spcPct val="1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片选信号：</a:t>
            </a:r>
          </a:p>
          <a:p>
            <a:pPr marL="742950" lvl="1" indent="-285750" algn="just" eaLnBrk="1" hangingPunct="1">
              <a:spcBef>
                <a:spcPct val="1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端口选择地址信号：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742950" lvl="1" indent="-285750" algn="just" eaLnBrk="1" hangingPunct="1">
              <a:spcBef>
                <a:spcPct val="1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读信号：</a:t>
            </a:r>
          </a:p>
          <a:p>
            <a:pPr marL="742950" lvl="1" indent="-285750" algn="just" eaLnBrk="1" hangingPunct="1">
              <a:spcBef>
                <a:spcPct val="1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写信号：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16704" y="787882"/>
            <a:ext cx="8910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      8255</a:t>
            </a:r>
            <a:r>
              <a:rPr lang="zh-CN" altLang="en-US" sz="2800" b="1" dirty="0"/>
              <a:t>芯片是一个通用的可编程并行输入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输出接口，可实现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从外设输入数据或输出数据，也可以实现双向数据传送。</a:t>
            </a:r>
          </a:p>
        </p:txBody>
      </p:sp>
    </p:spTree>
    <p:extLst>
      <p:ext uri="{BB962C8B-B14F-4D97-AF65-F5344CB8AC3E}">
        <p14:creationId xmlns:p14="http://schemas.microsoft.com/office/powerpoint/2010/main" val="89544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4" grpId="0"/>
      <p:bldP spid="63" grpId="0"/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2400" y="609600"/>
            <a:ext cx="8991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marL="457200" indent="-457200"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位端口，无对外引脚。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写入控制端口的内容决定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口的工作状态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</a:rPr>
              <a:t>输入或输出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和工作方式（</a:t>
            </a:r>
            <a:r>
              <a:rPr lang="zh-CN" altLang="en-US" sz="2800" dirty="0">
                <a:ea typeface="宋体" panose="02010600030101010101" pitchFamily="2" charset="-122"/>
              </a:rPr>
              <a:t>方式 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2291" name="Rectangle 15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控制端口</a:t>
            </a:r>
          </a:p>
        </p:txBody>
      </p:sp>
      <p:grpSp>
        <p:nvGrpSpPr>
          <p:cNvPr id="12292" name="Group 80"/>
          <p:cNvGrpSpPr>
            <a:grpSpLocks/>
          </p:cNvGrpSpPr>
          <p:nvPr/>
        </p:nvGrpSpPr>
        <p:grpSpPr bwMode="auto">
          <a:xfrm>
            <a:off x="0" y="2101850"/>
            <a:ext cx="9067800" cy="4756150"/>
            <a:chOff x="0" y="0"/>
            <a:chExt cx="5664" cy="3179"/>
          </a:xfrm>
        </p:grpSpPr>
        <p:grpSp>
          <p:nvGrpSpPr>
            <p:cNvPr id="12293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47"/>
              <a:chOff x="0" y="0"/>
              <a:chExt cx="3888" cy="347"/>
            </a:xfrm>
          </p:grpSpPr>
          <p:sp>
            <p:nvSpPr>
              <p:cNvPr id="12366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67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12294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12295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296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1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89" cy="226"/>
              </a:xfrm>
              <a:prstGeom prst="rightArrow">
                <a:avLst>
                  <a:gd name="adj1" fmla="val 56074"/>
                  <a:gd name="adj2" fmla="val 47297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298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299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0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1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2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3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378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9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6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7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82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3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83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6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84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85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86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13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14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15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16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12317" name="Text Box 27"/>
              <p:cNvSpPr txBox="1">
                <a:spLocks noChangeArrowheads="1"/>
              </p:cNvSpPr>
              <p:nvPr/>
            </p:nvSpPr>
            <p:spPr bwMode="auto">
              <a:xfrm>
                <a:off x="1131" y="75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18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19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394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95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96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7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97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98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99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00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01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02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03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25"/>
              </a:xfrm>
              <a:prstGeom prst="leftRightArrow">
                <a:avLst>
                  <a:gd name="adj1" fmla="val 55481"/>
                  <a:gd name="adj2" fmla="val 37589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04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31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32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33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08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09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3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10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11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12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13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14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15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16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17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4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18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3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19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6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1" name="AutoShape 57"/>
              <p:cNvSpPr>
                <a:spLocks noChangeArrowheads="1"/>
              </p:cNvSpPr>
              <p:nvPr/>
            </p:nvSpPr>
            <p:spPr bwMode="auto">
              <a:xfrm>
                <a:off x="3847" y="1236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8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2349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50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5425" name="Line 61"/>
              <p:cNvSpPr>
                <a:spLocks noChangeShapeType="1"/>
              </p:cNvSpPr>
              <p:nvPr/>
            </p:nvSpPr>
            <p:spPr bwMode="auto">
              <a:xfrm flipV="1">
                <a:off x="4731" y="243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52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27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54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29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56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57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14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32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33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34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35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36" name="Line 72"/>
              <p:cNvSpPr>
                <a:spLocks noChangeShapeType="1"/>
              </p:cNvSpPr>
              <p:nvPr/>
            </p:nvSpPr>
            <p:spPr bwMode="auto">
              <a:xfrm>
                <a:off x="507" y="2323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37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38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39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286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/>
              <a:t>数据总线缓冲器</a:t>
            </a:r>
            <a:r>
              <a:rPr lang="en-US" altLang="zh-CN"/>
              <a:t>(</a:t>
            </a:r>
            <a:r>
              <a:rPr lang="zh-CN" altLang="en-US"/>
              <a:t>引脚</a:t>
            </a:r>
            <a:r>
              <a:rPr lang="en-US" altLang="zh-CN"/>
              <a:t>D</a:t>
            </a:r>
            <a:r>
              <a:rPr lang="en-US" altLang="zh-CN" sz="2800"/>
              <a:t>0</a:t>
            </a:r>
            <a:r>
              <a:rPr lang="en-US" altLang="zh-CN"/>
              <a:t>~D</a:t>
            </a:r>
            <a:r>
              <a:rPr lang="en-US" altLang="zh-CN" sz="2800"/>
              <a:t>7</a:t>
            </a:r>
            <a:r>
              <a:rPr lang="en-US" altLang="zh-CN"/>
              <a:t>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14400"/>
            <a:ext cx="8372475" cy="1752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66FF"/>
              </a:buCl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位双向三态缓冲器，与系统总线相连。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Clr>
                <a:srgbClr val="FF66FF"/>
              </a:buCl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与端口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间传送的数据，以及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写入控制端口中的控制字均通过数据缓冲器传送。</a:t>
            </a:r>
          </a:p>
        </p:txBody>
      </p:sp>
      <p:grpSp>
        <p:nvGrpSpPr>
          <p:cNvPr id="13316" name="Group 80"/>
          <p:cNvGrpSpPr>
            <a:grpSpLocks/>
          </p:cNvGrpSpPr>
          <p:nvPr/>
        </p:nvGrpSpPr>
        <p:grpSpPr bwMode="auto">
          <a:xfrm>
            <a:off x="119062" y="2393931"/>
            <a:ext cx="8905875" cy="4333875"/>
            <a:chOff x="0" y="0"/>
            <a:chExt cx="5664" cy="3218"/>
          </a:xfrm>
        </p:grpSpPr>
        <p:grpSp>
          <p:nvGrpSpPr>
            <p:cNvPr id="13317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86"/>
              <a:chOff x="0" y="0"/>
              <a:chExt cx="3888" cy="386"/>
            </a:xfrm>
          </p:grpSpPr>
          <p:sp>
            <p:nvSpPr>
              <p:cNvPr id="13390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91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13318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13319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0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395" name="AutoShape 7"/>
              <p:cNvSpPr>
                <a:spLocks noChangeArrowheads="1"/>
              </p:cNvSpPr>
              <p:nvPr/>
            </p:nvSpPr>
            <p:spPr bwMode="auto">
              <a:xfrm>
                <a:off x="528" y="1852"/>
                <a:ext cx="272" cy="225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22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3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4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5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6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7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402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03" name="Line 15"/>
              <p:cNvSpPr>
                <a:spLocks noChangeShapeType="1"/>
              </p:cNvSpPr>
              <p:nvPr/>
            </p:nvSpPr>
            <p:spPr bwMode="auto">
              <a:xfrm>
                <a:off x="176" y="1509"/>
                <a:ext cx="29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30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31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6" name="Line 18"/>
              <p:cNvSpPr>
                <a:spLocks noChangeShapeType="1"/>
              </p:cNvSpPr>
              <p:nvPr/>
            </p:nvSpPr>
            <p:spPr bwMode="auto">
              <a:xfrm>
                <a:off x="2530" y="2380"/>
                <a:ext cx="61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07" name="Line 19"/>
              <p:cNvSpPr>
                <a:spLocks noChangeShapeType="1"/>
              </p:cNvSpPr>
              <p:nvPr/>
            </p:nvSpPr>
            <p:spPr bwMode="auto">
              <a:xfrm flipV="1">
                <a:off x="2530" y="2466"/>
                <a:ext cx="74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08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6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09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10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37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38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39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40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13341" name="Text Box 27"/>
              <p:cNvSpPr txBox="1">
                <a:spLocks noChangeArrowheads="1"/>
              </p:cNvSpPr>
              <p:nvPr/>
            </p:nvSpPr>
            <p:spPr bwMode="auto">
              <a:xfrm>
                <a:off x="1131" y="33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42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43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418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8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19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0" name="Line 32"/>
              <p:cNvSpPr>
                <a:spLocks noChangeShapeType="1"/>
              </p:cNvSpPr>
              <p:nvPr/>
            </p:nvSpPr>
            <p:spPr bwMode="auto">
              <a:xfrm>
                <a:off x="1498" y="1681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1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2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3" name="Line 35"/>
              <p:cNvSpPr>
                <a:spLocks noChangeShapeType="1"/>
              </p:cNvSpPr>
              <p:nvPr/>
            </p:nvSpPr>
            <p:spPr bwMode="auto">
              <a:xfrm flipH="1">
                <a:off x="4368" y="1826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4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5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26" name="AutoShape 38"/>
              <p:cNvSpPr>
                <a:spLocks noChangeArrowheads="1"/>
              </p:cNvSpPr>
              <p:nvPr/>
            </p:nvSpPr>
            <p:spPr bwMode="auto">
              <a:xfrm>
                <a:off x="4370" y="215"/>
                <a:ext cx="927" cy="226"/>
              </a:xfrm>
              <a:prstGeom prst="leftRightArrow">
                <a:avLst>
                  <a:gd name="adj1" fmla="val 50000"/>
                  <a:gd name="adj2" fmla="val 36951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27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28" name="AutoShape 40"/>
              <p:cNvSpPr>
                <a:spLocks noChangeArrowheads="1"/>
              </p:cNvSpPr>
              <p:nvPr/>
            </p:nvSpPr>
            <p:spPr bwMode="auto">
              <a:xfrm>
                <a:off x="4377" y="1562"/>
                <a:ext cx="920" cy="224"/>
              </a:xfrm>
              <a:prstGeom prst="leftRightArrow">
                <a:avLst>
                  <a:gd name="adj1" fmla="val 50000"/>
                  <a:gd name="adj2" fmla="val 3716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55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56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57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432" name="Line 44"/>
              <p:cNvSpPr>
                <a:spLocks noChangeShapeType="1"/>
              </p:cNvSpPr>
              <p:nvPr/>
            </p:nvSpPr>
            <p:spPr bwMode="auto">
              <a:xfrm flipV="1">
                <a:off x="3418" y="1826"/>
                <a:ext cx="0" cy="72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33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7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34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35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36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37" name="Line 49"/>
              <p:cNvSpPr>
                <a:spLocks noChangeShapeType="1"/>
              </p:cNvSpPr>
              <p:nvPr/>
            </p:nvSpPr>
            <p:spPr bwMode="auto">
              <a:xfrm>
                <a:off x="3418" y="1826"/>
                <a:ext cx="24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38" name="Rectangle 50"/>
              <p:cNvSpPr>
                <a:spLocks noChangeArrowheads="1"/>
              </p:cNvSpPr>
              <p:nvPr/>
            </p:nvSpPr>
            <p:spPr bwMode="auto">
              <a:xfrm>
                <a:off x="2907" y="261"/>
                <a:ext cx="122" cy="20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39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40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41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42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43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86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70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5" name="AutoShape 57"/>
              <p:cNvSpPr>
                <a:spLocks noChangeArrowheads="1"/>
              </p:cNvSpPr>
              <p:nvPr/>
            </p:nvSpPr>
            <p:spPr bwMode="auto">
              <a:xfrm>
                <a:off x="3847" y="1238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72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3373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74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6449" name="Line 61"/>
              <p:cNvSpPr>
                <a:spLocks noChangeShapeType="1"/>
              </p:cNvSpPr>
              <p:nvPr/>
            </p:nvSpPr>
            <p:spPr bwMode="auto">
              <a:xfrm flipV="1">
                <a:off x="4731" y="2433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76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451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78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6453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2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80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1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386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56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57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458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59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60" name="Line 72"/>
              <p:cNvSpPr>
                <a:spLocks noChangeShapeType="1"/>
              </p:cNvSpPr>
              <p:nvPr/>
            </p:nvSpPr>
            <p:spPr bwMode="auto">
              <a:xfrm>
                <a:off x="507" y="2323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61" name="Line 73"/>
              <p:cNvSpPr>
                <a:spLocks noChangeShapeType="1"/>
              </p:cNvSpPr>
              <p:nvPr/>
            </p:nvSpPr>
            <p:spPr bwMode="auto">
              <a:xfrm>
                <a:off x="515" y="2539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62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63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6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/>
              <a:t>读写控制电路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524875" cy="1524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控制数据总线缓冲器的状态。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数据总线缓冲器有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种状态：输入、输出、高阻态 </a:t>
            </a:r>
          </a:p>
        </p:txBody>
      </p:sp>
      <p:grpSp>
        <p:nvGrpSpPr>
          <p:cNvPr id="14340" name="Group 80"/>
          <p:cNvGrpSpPr>
            <a:grpSpLocks/>
          </p:cNvGrpSpPr>
          <p:nvPr/>
        </p:nvGrpSpPr>
        <p:grpSpPr bwMode="auto">
          <a:xfrm>
            <a:off x="0" y="2281238"/>
            <a:ext cx="9067800" cy="4613275"/>
            <a:chOff x="0" y="0"/>
            <a:chExt cx="5664" cy="3191"/>
          </a:xfrm>
        </p:grpSpPr>
        <p:grpSp>
          <p:nvGrpSpPr>
            <p:cNvPr id="14341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59"/>
              <a:chOff x="0" y="0"/>
              <a:chExt cx="3888" cy="359"/>
            </a:xfrm>
          </p:grpSpPr>
          <p:sp>
            <p:nvSpPr>
              <p:cNvPr id="14414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415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14342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14343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44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19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89" cy="222"/>
              </a:xfrm>
              <a:prstGeom prst="rightArrow">
                <a:avLst>
                  <a:gd name="adj1" fmla="val 56074"/>
                  <a:gd name="adj2" fmla="val 47293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46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48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49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0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1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426" name="Line 14"/>
              <p:cNvSpPr>
                <a:spLocks noChangeShapeType="1"/>
              </p:cNvSpPr>
              <p:nvPr/>
            </p:nvSpPr>
            <p:spPr bwMode="auto">
              <a:xfrm>
                <a:off x="171" y="1281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27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54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5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30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3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31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6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32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33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34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61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62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63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64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14365" name="Text Box 27"/>
              <p:cNvSpPr txBox="1">
                <a:spLocks noChangeArrowheads="1"/>
              </p:cNvSpPr>
              <p:nvPr/>
            </p:nvSpPr>
            <p:spPr bwMode="auto">
              <a:xfrm>
                <a:off x="1131" y="47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366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67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442" name="Line 30"/>
              <p:cNvSpPr>
                <a:spLocks noChangeShapeType="1"/>
              </p:cNvSpPr>
              <p:nvPr/>
            </p:nvSpPr>
            <p:spPr bwMode="auto">
              <a:xfrm>
                <a:off x="1445" y="1214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3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4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7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5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6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7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8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49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50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51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52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79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380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381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456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57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58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59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60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61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62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63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64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49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65" name="AutoShape 53"/>
              <p:cNvSpPr>
                <a:spLocks noChangeArrowheads="1"/>
              </p:cNvSpPr>
              <p:nvPr/>
            </p:nvSpPr>
            <p:spPr bwMode="auto">
              <a:xfrm>
                <a:off x="3029" y="1583"/>
                <a:ext cx="634" cy="213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66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67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4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9" name="AutoShape 57"/>
              <p:cNvSpPr>
                <a:spLocks noChangeArrowheads="1"/>
              </p:cNvSpPr>
              <p:nvPr/>
            </p:nvSpPr>
            <p:spPr bwMode="auto">
              <a:xfrm>
                <a:off x="3847" y="1236"/>
                <a:ext cx="260" cy="347"/>
              </a:xfrm>
              <a:prstGeom prst="upDownArrow">
                <a:avLst>
                  <a:gd name="adj1" fmla="val 50000"/>
                  <a:gd name="adj2" fmla="val 2692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6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4397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8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7473" name="Line 61"/>
              <p:cNvSpPr>
                <a:spLocks noChangeShapeType="1"/>
              </p:cNvSpPr>
              <p:nvPr/>
            </p:nvSpPr>
            <p:spPr bwMode="auto">
              <a:xfrm flipV="1">
                <a:off x="4731" y="243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00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475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02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477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04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405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223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80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81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7482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83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84" name="Line 72"/>
              <p:cNvSpPr>
                <a:spLocks noChangeShapeType="1"/>
              </p:cNvSpPr>
              <p:nvPr/>
            </p:nvSpPr>
            <p:spPr bwMode="auto">
              <a:xfrm>
                <a:off x="507" y="2322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85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86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487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CN"/>
              <a:t>5. </a:t>
            </a:r>
            <a:r>
              <a:rPr lang="zh-CN" altLang="en-US"/>
              <a:t>片内译码电路 </a:t>
            </a:r>
            <a:r>
              <a:rPr lang="en-US" altLang="zh-CN"/>
              <a:t>(</a:t>
            </a:r>
            <a:r>
              <a:rPr lang="zh-CN" altLang="en-US"/>
              <a:t>引脚</a:t>
            </a:r>
            <a:r>
              <a:rPr lang="en-US" altLang="zh-CN"/>
              <a:t>A1</a:t>
            </a:r>
            <a:r>
              <a:rPr lang="zh-CN" altLang="en-US"/>
              <a:t>、 </a:t>
            </a:r>
            <a:r>
              <a:rPr lang="en-US" altLang="zh-CN"/>
              <a:t>A0)</a:t>
            </a:r>
          </a:p>
        </p:txBody>
      </p:sp>
      <p:sp>
        <p:nvSpPr>
          <p:cNvPr id="18435" name="Rectangle 80"/>
          <p:cNvSpPr>
            <a:spLocks noChangeArrowheads="1"/>
          </p:cNvSpPr>
          <p:nvPr/>
        </p:nvSpPr>
        <p:spPr bwMode="auto">
          <a:xfrm>
            <a:off x="450669" y="1058864"/>
            <a:ext cx="8126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FF"/>
              </a:buClr>
            </a:pPr>
            <a:r>
              <a:rPr lang="zh-CN" altLang="en-US" dirty="0">
                <a:solidFill>
                  <a:srgbClr val="FFC000"/>
                </a:solidFill>
              </a:rPr>
              <a:t>选择被操作的端口：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zh-CN" altLang="en-US" dirty="0">
                <a:solidFill>
                  <a:srgbClr val="FFC000"/>
                </a:solidFill>
              </a:rPr>
              <a:t>、</a:t>
            </a:r>
            <a:r>
              <a:rPr lang="en-US" altLang="zh-CN" dirty="0">
                <a:solidFill>
                  <a:srgbClr val="FFC000"/>
                </a:solidFill>
              </a:rPr>
              <a:t>B</a:t>
            </a:r>
            <a:r>
              <a:rPr lang="zh-CN" altLang="en-US" dirty="0">
                <a:solidFill>
                  <a:srgbClr val="FFC000"/>
                </a:solidFill>
              </a:rPr>
              <a:t>、</a:t>
            </a:r>
            <a:r>
              <a:rPr lang="en-US" altLang="zh-CN" dirty="0">
                <a:solidFill>
                  <a:srgbClr val="FFC000"/>
                </a:solidFill>
              </a:rPr>
              <a:t>C</a:t>
            </a:r>
            <a:r>
              <a:rPr lang="zh-CN" altLang="en-US" dirty="0">
                <a:solidFill>
                  <a:srgbClr val="FFC000"/>
                </a:solidFill>
              </a:rPr>
              <a:t>口和控制口</a:t>
            </a:r>
          </a:p>
        </p:txBody>
      </p:sp>
      <p:grpSp>
        <p:nvGrpSpPr>
          <p:cNvPr id="15364" name="Group 80"/>
          <p:cNvGrpSpPr>
            <a:grpSpLocks/>
          </p:cNvGrpSpPr>
          <p:nvPr/>
        </p:nvGrpSpPr>
        <p:grpSpPr bwMode="auto">
          <a:xfrm>
            <a:off x="76200" y="1763713"/>
            <a:ext cx="8991600" cy="5014912"/>
            <a:chOff x="0" y="0"/>
            <a:chExt cx="5664" cy="3159"/>
          </a:xfrm>
        </p:grpSpPr>
        <p:grpSp>
          <p:nvGrpSpPr>
            <p:cNvPr id="15365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27"/>
              <a:chOff x="0" y="0"/>
              <a:chExt cx="3888" cy="327"/>
            </a:xfrm>
          </p:grpSpPr>
          <p:sp>
            <p:nvSpPr>
              <p:cNvPr id="15438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39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15366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15367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68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70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1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2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3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4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5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50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1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378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79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1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5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4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6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7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58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385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86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87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88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15389" name="Text Box 27"/>
              <p:cNvSpPr txBox="1">
                <a:spLocks noChangeArrowheads="1"/>
              </p:cNvSpPr>
              <p:nvPr/>
            </p:nvSpPr>
            <p:spPr bwMode="auto">
              <a:xfrm>
                <a:off x="1131" y="96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390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91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66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8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70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71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72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73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74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75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76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03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04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405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80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81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82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83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84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85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86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87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88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89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90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491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18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493" name="AutoShape 57"/>
              <p:cNvSpPr>
                <a:spLocks noChangeArrowheads="1"/>
              </p:cNvSpPr>
              <p:nvPr/>
            </p:nvSpPr>
            <p:spPr bwMode="auto">
              <a:xfrm>
                <a:off x="3847" y="1236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5420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5421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2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8497" name="Line 61"/>
              <p:cNvSpPr>
                <a:spLocks noChangeShapeType="1"/>
              </p:cNvSpPr>
              <p:nvPr/>
            </p:nvSpPr>
            <p:spPr bwMode="auto">
              <a:xfrm flipV="1">
                <a:off x="4731" y="243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24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499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26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8501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428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9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04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05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8506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07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08" name="Line 72"/>
              <p:cNvSpPr>
                <a:spLocks noChangeShapeType="1"/>
              </p:cNvSpPr>
              <p:nvPr/>
            </p:nvSpPr>
            <p:spPr bwMode="auto">
              <a:xfrm>
                <a:off x="507" y="2323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09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10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11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7838" y="492125"/>
            <a:ext cx="3779837" cy="6746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工作方式控制字</a:t>
            </a:r>
          </a:p>
        </p:txBody>
      </p:sp>
      <p:grpSp>
        <p:nvGrpSpPr>
          <p:cNvPr id="19459" name="Group 51"/>
          <p:cNvGrpSpPr>
            <a:grpSpLocks/>
          </p:cNvGrpSpPr>
          <p:nvPr/>
        </p:nvGrpSpPr>
        <p:grpSpPr bwMode="auto">
          <a:xfrm>
            <a:off x="533400" y="990600"/>
            <a:ext cx="6483350" cy="833438"/>
            <a:chOff x="0" y="0"/>
            <a:chExt cx="4084" cy="525"/>
          </a:xfrm>
        </p:grpSpPr>
        <p:sp>
          <p:nvSpPr>
            <p:cNvPr id="16427" name="Text Box 17"/>
            <p:cNvSpPr txBox="1">
              <a:spLocks noChangeArrowheads="1"/>
            </p:cNvSpPr>
            <p:nvPr/>
          </p:nvSpPr>
          <p:spPr bwMode="auto">
            <a:xfrm>
              <a:off x="0" y="266"/>
              <a:ext cx="510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FF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428" name="Text Box 18"/>
            <p:cNvSpPr txBox="1">
              <a:spLocks noChangeArrowheads="1"/>
            </p:cNvSpPr>
            <p:nvPr/>
          </p:nvSpPr>
          <p:spPr bwMode="auto">
            <a:xfrm>
              <a:off x="512" y="266"/>
              <a:ext cx="511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29" name="Text Box 19"/>
            <p:cNvSpPr txBox="1">
              <a:spLocks noChangeArrowheads="1"/>
            </p:cNvSpPr>
            <p:nvPr/>
          </p:nvSpPr>
          <p:spPr bwMode="auto">
            <a:xfrm>
              <a:off x="1026" y="266"/>
              <a:ext cx="512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30" name="Text Box 20"/>
            <p:cNvSpPr txBox="1">
              <a:spLocks noChangeArrowheads="1"/>
            </p:cNvSpPr>
            <p:nvPr/>
          </p:nvSpPr>
          <p:spPr bwMode="auto">
            <a:xfrm>
              <a:off x="1541" y="266"/>
              <a:ext cx="511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31" name="Text Box 21"/>
            <p:cNvSpPr txBox="1">
              <a:spLocks noChangeArrowheads="1"/>
            </p:cNvSpPr>
            <p:nvPr/>
          </p:nvSpPr>
          <p:spPr bwMode="auto">
            <a:xfrm>
              <a:off x="2047" y="266"/>
              <a:ext cx="511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32" name="Text Box 22"/>
            <p:cNvSpPr txBox="1">
              <a:spLocks noChangeArrowheads="1"/>
            </p:cNvSpPr>
            <p:nvPr/>
          </p:nvSpPr>
          <p:spPr bwMode="auto">
            <a:xfrm>
              <a:off x="2555" y="266"/>
              <a:ext cx="511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33" name="Text Box 23"/>
            <p:cNvSpPr txBox="1">
              <a:spLocks noChangeArrowheads="1"/>
            </p:cNvSpPr>
            <p:nvPr/>
          </p:nvSpPr>
          <p:spPr bwMode="auto">
            <a:xfrm>
              <a:off x="3068" y="266"/>
              <a:ext cx="510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34" name="Text Box 24"/>
            <p:cNvSpPr txBox="1">
              <a:spLocks noChangeArrowheads="1"/>
            </p:cNvSpPr>
            <p:nvPr/>
          </p:nvSpPr>
          <p:spPr bwMode="auto">
            <a:xfrm>
              <a:off x="3574" y="266"/>
              <a:ext cx="510" cy="25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6435" name="Group 25"/>
            <p:cNvGrpSpPr>
              <a:grpSpLocks/>
            </p:cNvGrpSpPr>
            <p:nvPr/>
          </p:nvGrpSpPr>
          <p:grpSpPr bwMode="auto">
            <a:xfrm>
              <a:off x="0" y="0"/>
              <a:ext cx="4084" cy="317"/>
              <a:chOff x="0" y="0"/>
              <a:chExt cx="9080" cy="880"/>
            </a:xfrm>
          </p:grpSpPr>
          <p:sp>
            <p:nvSpPr>
              <p:cNvPr id="16436" name="Text Box 2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FF00"/>
                    </a:solidFill>
                    <a:ea typeface="宋体" panose="02010600030101010101" pitchFamily="2" charset="-122"/>
                  </a:rPr>
                  <a:t>D7</a:t>
                </a:r>
              </a:p>
            </p:txBody>
          </p:sp>
          <p:sp>
            <p:nvSpPr>
              <p:cNvPr id="16437" name="Text Box 27"/>
              <p:cNvSpPr txBox="1">
                <a:spLocks noChangeArrowheads="1"/>
              </p:cNvSpPr>
              <p:nvPr/>
            </p:nvSpPr>
            <p:spPr bwMode="auto">
              <a:xfrm>
                <a:off x="1139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D6</a:t>
                </a:r>
                <a:endParaRPr lang="en-US" altLang="zh-CN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38" name="Text Box 28"/>
              <p:cNvSpPr txBox="1">
                <a:spLocks noChangeArrowheads="1"/>
              </p:cNvSpPr>
              <p:nvPr/>
            </p:nvSpPr>
            <p:spPr bwMode="auto">
              <a:xfrm>
                <a:off x="2282" y="0"/>
                <a:ext cx="1137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D5</a:t>
                </a:r>
              </a:p>
            </p:txBody>
          </p:sp>
          <p:sp>
            <p:nvSpPr>
              <p:cNvPr id="16439" name="Text Box 29"/>
              <p:cNvSpPr txBox="1">
                <a:spLocks noChangeArrowheads="1"/>
              </p:cNvSpPr>
              <p:nvPr/>
            </p:nvSpPr>
            <p:spPr bwMode="auto">
              <a:xfrm>
                <a:off x="3427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D4</a:t>
                </a:r>
              </a:p>
            </p:txBody>
          </p:sp>
          <p:sp>
            <p:nvSpPr>
              <p:cNvPr id="16440" name="Text Box 30"/>
              <p:cNvSpPr txBox="1">
                <a:spLocks noChangeArrowheads="1"/>
              </p:cNvSpPr>
              <p:nvPr/>
            </p:nvSpPr>
            <p:spPr bwMode="auto">
              <a:xfrm>
                <a:off x="4552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D3</a:t>
                </a:r>
              </a:p>
            </p:txBody>
          </p:sp>
          <p:sp>
            <p:nvSpPr>
              <p:cNvPr id="16441" name="Text Box 31"/>
              <p:cNvSpPr txBox="1">
                <a:spLocks noChangeArrowheads="1"/>
              </p:cNvSpPr>
              <p:nvPr/>
            </p:nvSpPr>
            <p:spPr bwMode="auto">
              <a:xfrm>
                <a:off x="5680" y="0"/>
                <a:ext cx="113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D2</a:t>
                </a:r>
              </a:p>
            </p:txBody>
          </p:sp>
          <p:sp>
            <p:nvSpPr>
              <p:cNvPr id="16442" name="Text Box 32"/>
              <p:cNvSpPr txBox="1">
                <a:spLocks noChangeArrowheads="1"/>
              </p:cNvSpPr>
              <p:nvPr/>
            </p:nvSpPr>
            <p:spPr bwMode="auto">
              <a:xfrm>
                <a:off x="6821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D1</a:t>
                </a:r>
              </a:p>
            </p:txBody>
          </p:sp>
          <p:sp>
            <p:nvSpPr>
              <p:cNvPr id="16443" name="Text Box 33"/>
              <p:cNvSpPr txBox="1">
                <a:spLocks noChangeArrowheads="1"/>
              </p:cNvSpPr>
              <p:nvPr/>
            </p:nvSpPr>
            <p:spPr bwMode="auto">
              <a:xfrm>
                <a:off x="7946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</a:p>
            </p:txBody>
          </p:sp>
        </p:grpSp>
      </p:grpSp>
      <p:grpSp>
        <p:nvGrpSpPr>
          <p:cNvPr id="19477" name="Group 52"/>
          <p:cNvGrpSpPr>
            <a:grpSpLocks/>
          </p:cNvGrpSpPr>
          <p:nvPr/>
        </p:nvGrpSpPr>
        <p:grpSpPr bwMode="auto">
          <a:xfrm>
            <a:off x="6034088" y="1814513"/>
            <a:ext cx="2466975" cy="719137"/>
            <a:chOff x="0" y="0"/>
            <a:chExt cx="1554" cy="453"/>
          </a:xfrm>
        </p:grpSpPr>
        <p:sp>
          <p:nvSpPr>
            <p:cNvPr id="19478" name="Line 7"/>
            <p:cNvSpPr>
              <a:spLocks noChangeShapeType="1"/>
            </p:cNvSpPr>
            <p:nvPr/>
          </p:nvSpPr>
          <p:spPr bwMode="auto">
            <a:xfrm flipV="1">
              <a:off x="322" y="0"/>
              <a:ext cx="0" cy="26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79" name="Line 10"/>
            <p:cNvSpPr>
              <a:spLocks noChangeShapeType="1"/>
            </p:cNvSpPr>
            <p:nvPr/>
          </p:nvSpPr>
          <p:spPr bwMode="auto">
            <a:xfrm>
              <a:off x="322" y="265"/>
              <a:ext cx="53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25" name="Text Box 14"/>
            <p:cNvSpPr txBox="1">
              <a:spLocks noChangeArrowheads="1"/>
            </p:cNvSpPr>
            <p:nvPr/>
          </p:nvSpPr>
          <p:spPr bwMode="auto">
            <a:xfrm>
              <a:off x="825" y="64"/>
              <a:ext cx="72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FF00"/>
                  </a:solidFill>
                </a:rPr>
                <a:t>0 </a:t>
              </a:r>
              <a:r>
                <a:rPr lang="zh-CN" altLang="en-US" sz="2200">
                  <a:solidFill>
                    <a:srgbClr val="00FF00"/>
                  </a:solidFill>
                </a:rPr>
                <a:t>输出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FF00"/>
                  </a:solidFill>
                </a:rPr>
                <a:t>1 </a:t>
              </a:r>
              <a:r>
                <a:rPr lang="zh-CN" altLang="en-US" sz="2200">
                  <a:solidFill>
                    <a:srgbClr val="00FF00"/>
                  </a:solidFill>
                </a:rPr>
                <a:t>输入</a:t>
              </a:r>
            </a:p>
          </p:txBody>
        </p:sp>
        <p:sp>
          <p:nvSpPr>
            <p:cNvPr id="16426" name="Text Box 36"/>
            <p:cNvSpPr txBox="1">
              <a:spLocks noChangeArrowheads="1"/>
            </p:cNvSpPr>
            <p:nvPr/>
          </p:nvSpPr>
          <p:spPr bwMode="auto">
            <a:xfrm>
              <a:off x="0" y="266"/>
              <a:ext cx="97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66FF66"/>
                  </a:solidFill>
                </a:rPr>
                <a:t>PC3~PC0</a:t>
              </a:r>
              <a:endParaRPr lang="en-US" altLang="zh-CN" sz="2200">
                <a:solidFill>
                  <a:srgbClr val="66FF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482" name="Group 53"/>
          <p:cNvGrpSpPr>
            <a:grpSpLocks/>
          </p:cNvGrpSpPr>
          <p:nvPr/>
        </p:nvGrpSpPr>
        <p:grpSpPr bwMode="auto">
          <a:xfrm>
            <a:off x="5688013" y="1814513"/>
            <a:ext cx="2498725" cy="1471612"/>
            <a:chOff x="0" y="0"/>
            <a:chExt cx="1574" cy="927"/>
          </a:xfrm>
        </p:grpSpPr>
        <p:sp>
          <p:nvSpPr>
            <p:cNvPr id="16419" name="Text Box 5"/>
            <p:cNvSpPr txBox="1">
              <a:spLocks noChangeArrowheads="1"/>
            </p:cNvSpPr>
            <p:nvPr/>
          </p:nvSpPr>
          <p:spPr bwMode="auto">
            <a:xfrm>
              <a:off x="466" y="586"/>
              <a:ext cx="52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hlink"/>
                  </a:solidFill>
                </a:rPr>
                <a:t>B</a:t>
              </a:r>
              <a:r>
                <a:rPr lang="zh-CN" altLang="en-US" sz="2200">
                  <a:solidFill>
                    <a:schemeClr val="hlink"/>
                  </a:solidFill>
                </a:rPr>
                <a:t>口</a:t>
              </a:r>
              <a:endParaRPr lang="zh-CN" altLang="en-US" sz="220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4" name="Line 11"/>
            <p:cNvSpPr>
              <a:spLocks noChangeShapeType="1"/>
            </p:cNvSpPr>
            <p:nvPr/>
          </p:nvSpPr>
          <p:spPr bwMode="auto">
            <a:xfrm>
              <a:off x="18" y="805"/>
              <a:ext cx="85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85" name="Line 37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0" cy="81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846" y="538"/>
              <a:ext cx="72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0</a:t>
              </a:r>
              <a:r>
                <a:rPr lang="en-US" altLang="zh-CN" sz="2200">
                  <a:solidFill>
                    <a:srgbClr val="00CC00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sz="2200">
                  <a:solidFill>
                    <a:srgbClr val="00CC00"/>
                  </a:solidFill>
                  <a:latin typeface="楷体_GB2312" pitchFamily="1" charset="-122"/>
                </a:rPr>
                <a:t>输出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  <a:latin typeface="楷体_GB2312" pitchFamily="1" charset="-122"/>
                </a:rPr>
                <a:t>1 </a:t>
              </a:r>
              <a:r>
                <a:rPr lang="zh-CN" altLang="en-US" sz="2200">
                  <a:solidFill>
                    <a:srgbClr val="00CC00"/>
                  </a:solidFill>
                  <a:latin typeface="楷体_GB2312" pitchFamily="1" charset="-122"/>
                </a:rPr>
                <a:t>输入</a:t>
              </a:r>
              <a:endParaRPr lang="zh-CN" altLang="en-US" sz="2200">
                <a:solidFill>
                  <a:srgbClr val="00CC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487" name="Group 54"/>
          <p:cNvGrpSpPr>
            <a:grpSpLocks/>
          </p:cNvGrpSpPr>
          <p:nvPr/>
        </p:nvGrpSpPr>
        <p:grpSpPr bwMode="auto">
          <a:xfrm>
            <a:off x="4873625" y="1814513"/>
            <a:ext cx="3427413" cy="2259012"/>
            <a:chOff x="0" y="0"/>
            <a:chExt cx="2159" cy="1423"/>
          </a:xfrm>
        </p:grpSpPr>
        <p:sp>
          <p:nvSpPr>
            <p:cNvPr id="19488" name="Line 9"/>
            <p:cNvSpPr>
              <a:spLocks noChangeShapeType="1"/>
            </p:cNvSpPr>
            <p:nvPr/>
          </p:nvSpPr>
          <p:spPr bwMode="auto">
            <a:xfrm flipV="1">
              <a:off x="18" y="1299"/>
              <a:ext cx="1269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16" name="Text Box 15"/>
            <p:cNvSpPr txBox="1">
              <a:spLocks noChangeArrowheads="1"/>
            </p:cNvSpPr>
            <p:nvPr/>
          </p:nvSpPr>
          <p:spPr bwMode="auto">
            <a:xfrm>
              <a:off x="1242" y="1036"/>
              <a:ext cx="917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FF00"/>
                  </a:solidFill>
                </a:rPr>
                <a:t>0 </a:t>
              </a:r>
              <a:r>
                <a:rPr lang="zh-CN" altLang="en-US" sz="2200">
                  <a:solidFill>
                    <a:srgbClr val="00FF00"/>
                  </a:solidFill>
                </a:rPr>
                <a:t>方式</a:t>
              </a:r>
              <a:r>
                <a:rPr lang="en-US" altLang="zh-CN" sz="2200">
                  <a:solidFill>
                    <a:srgbClr val="00FF00"/>
                  </a:solidFill>
                </a:rPr>
                <a:t>0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FF00"/>
                  </a:solidFill>
                </a:rPr>
                <a:t>1 </a:t>
              </a:r>
              <a:r>
                <a:rPr lang="zh-CN" altLang="en-US" sz="2200">
                  <a:solidFill>
                    <a:srgbClr val="00FF00"/>
                  </a:solidFill>
                </a:rPr>
                <a:t>方式</a:t>
              </a:r>
              <a:r>
                <a:rPr lang="en-US" altLang="zh-CN" sz="2200">
                  <a:solidFill>
                    <a:srgbClr val="00FF00"/>
                  </a:solidFill>
                </a:rPr>
                <a:t>1</a:t>
              </a:r>
            </a:p>
          </p:txBody>
        </p:sp>
        <p:sp>
          <p:nvSpPr>
            <p:cNvPr id="19490" name="Line 39"/>
            <p:cNvSpPr>
              <a:spLocks noChangeShapeType="1"/>
            </p:cNvSpPr>
            <p:nvPr/>
          </p:nvSpPr>
          <p:spPr bwMode="auto">
            <a:xfrm flipH="1" flipV="1">
              <a:off x="18" y="0"/>
              <a:ext cx="0" cy="130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18" name="Text Box 40"/>
            <p:cNvSpPr txBox="1">
              <a:spLocks noChangeArrowheads="1"/>
            </p:cNvSpPr>
            <p:nvPr/>
          </p:nvSpPr>
          <p:spPr bwMode="auto">
            <a:xfrm>
              <a:off x="0" y="1113"/>
              <a:ext cx="126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hlink"/>
                  </a:solidFill>
                </a:rPr>
                <a:t>B</a:t>
              </a:r>
              <a:r>
                <a:rPr lang="zh-CN" altLang="en-US" sz="2200">
                  <a:solidFill>
                    <a:schemeClr val="hlink"/>
                  </a:solidFill>
                </a:rPr>
                <a:t>口工作方式</a:t>
              </a:r>
              <a:endParaRPr lang="zh-CN" altLang="en-US" sz="220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492" name="Group 55"/>
          <p:cNvGrpSpPr>
            <a:grpSpLocks/>
          </p:cNvGrpSpPr>
          <p:nvPr/>
        </p:nvGrpSpPr>
        <p:grpSpPr bwMode="auto">
          <a:xfrm>
            <a:off x="4132263" y="1824038"/>
            <a:ext cx="2784475" cy="2901950"/>
            <a:chOff x="0" y="0"/>
            <a:chExt cx="1754" cy="1828"/>
          </a:xfrm>
        </p:grpSpPr>
        <p:sp>
          <p:nvSpPr>
            <p:cNvPr id="19493" name="Line 6"/>
            <p:cNvSpPr>
              <a:spLocks noChangeShapeType="1"/>
            </p:cNvSpPr>
            <p:nvPr/>
          </p:nvSpPr>
          <p:spPr bwMode="auto">
            <a:xfrm>
              <a:off x="0" y="1669"/>
              <a:ext cx="98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94" name="Line 4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0" cy="1669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13" name="Text Box 42"/>
            <p:cNvSpPr txBox="1">
              <a:spLocks noChangeArrowheads="1"/>
            </p:cNvSpPr>
            <p:nvPr/>
          </p:nvSpPr>
          <p:spPr bwMode="auto">
            <a:xfrm>
              <a:off x="18" y="1475"/>
              <a:ext cx="97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PC7~PC4</a:t>
              </a:r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6414" name="Text Box 43"/>
            <p:cNvSpPr txBox="1">
              <a:spLocks noChangeArrowheads="1"/>
            </p:cNvSpPr>
            <p:nvPr/>
          </p:nvSpPr>
          <p:spPr bwMode="auto">
            <a:xfrm>
              <a:off x="1025" y="1439"/>
              <a:ext cx="729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0 </a:t>
              </a:r>
              <a:r>
                <a:rPr lang="zh-CN" altLang="en-US" sz="2200">
                  <a:solidFill>
                    <a:srgbClr val="00CC00"/>
                  </a:solidFill>
                </a:rPr>
                <a:t>输出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1 </a:t>
              </a:r>
              <a:r>
                <a:rPr lang="zh-CN" altLang="en-US" sz="2200">
                  <a:solidFill>
                    <a:srgbClr val="00CC00"/>
                  </a:solidFill>
                </a:rPr>
                <a:t>输入</a:t>
              </a:r>
            </a:p>
          </p:txBody>
        </p:sp>
      </p:grpSp>
      <p:grpSp>
        <p:nvGrpSpPr>
          <p:cNvPr id="19497" name="Group 56"/>
          <p:cNvGrpSpPr>
            <a:grpSpLocks/>
          </p:cNvGrpSpPr>
          <p:nvPr/>
        </p:nvGrpSpPr>
        <p:grpSpPr bwMode="auto">
          <a:xfrm>
            <a:off x="3303588" y="1801813"/>
            <a:ext cx="2670175" cy="3471862"/>
            <a:chOff x="0" y="0"/>
            <a:chExt cx="1682" cy="2187"/>
          </a:xfrm>
        </p:grpSpPr>
        <p:sp>
          <p:nvSpPr>
            <p:cNvPr id="19498" name="Line 12"/>
            <p:cNvSpPr>
              <a:spLocks noChangeShapeType="1"/>
            </p:cNvSpPr>
            <p:nvPr/>
          </p:nvSpPr>
          <p:spPr bwMode="auto">
            <a:xfrm flipV="1">
              <a:off x="9" y="2043"/>
              <a:ext cx="917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99" name="Line 44"/>
            <p:cNvSpPr>
              <a:spLocks noChangeShapeType="1"/>
            </p:cNvSpPr>
            <p:nvPr/>
          </p:nvSpPr>
          <p:spPr bwMode="auto">
            <a:xfrm flipV="1">
              <a:off x="0" y="0"/>
              <a:ext cx="0" cy="205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9" name="Text Box 45"/>
            <p:cNvSpPr txBox="1">
              <a:spLocks noChangeArrowheads="1"/>
            </p:cNvSpPr>
            <p:nvPr/>
          </p:nvSpPr>
          <p:spPr bwMode="auto">
            <a:xfrm>
              <a:off x="477" y="1849"/>
              <a:ext cx="58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A</a:t>
              </a:r>
              <a:r>
                <a:rPr lang="zh-CN" altLang="en-US" sz="2200">
                  <a:solidFill>
                    <a:schemeClr val="tx1"/>
                  </a:solidFill>
                </a:rPr>
                <a:t>口</a:t>
              </a:r>
            </a:p>
          </p:txBody>
        </p:sp>
        <p:sp>
          <p:nvSpPr>
            <p:cNvPr id="16410" name="Text Box 46"/>
            <p:cNvSpPr txBox="1">
              <a:spLocks noChangeArrowheads="1"/>
            </p:cNvSpPr>
            <p:nvPr/>
          </p:nvSpPr>
          <p:spPr bwMode="auto">
            <a:xfrm>
              <a:off x="953" y="1799"/>
              <a:ext cx="72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hlink"/>
                  </a:solidFill>
                </a:rPr>
                <a:t>0 </a:t>
              </a:r>
              <a:r>
                <a:rPr lang="zh-CN" altLang="en-US" sz="2200">
                  <a:solidFill>
                    <a:schemeClr val="hlink"/>
                  </a:solidFill>
                </a:rPr>
                <a:t>输出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hlink"/>
                  </a:solidFill>
                </a:rPr>
                <a:t>1 </a:t>
              </a:r>
              <a:r>
                <a:rPr lang="zh-CN" altLang="en-US" sz="2200">
                  <a:solidFill>
                    <a:schemeClr val="hlink"/>
                  </a:solidFill>
                </a:rPr>
                <a:t>输入</a:t>
              </a:r>
            </a:p>
          </p:txBody>
        </p:sp>
      </p:grpSp>
      <p:grpSp>
        <p:nvGrpSpPr>
          <p:cNvPr id="19502" name="Group 58"/>
          <p:cNvGrpSpPr>
            <a:grpSpLocks/>
          </p:cNvGrpSpPr>
          <p:nvPr/>
        </p:nvGrpSpPr>
        <p:grpSpPr bwMode="auto">
          <a:xfrm>
            <a:off x="747713" y="1835150"/>
            <a:ext cx="4683125" cy="4946650"/>
            <a:chOff x="0" y="0"/>
            <a:chExt cx="2950" cy="3116"/>
          </a:xfrm>
        </p:grpSpPr>
        <p:sp>
          <p:nvSpPr>
            <p:cNvPr id="19503" name="Line 13"/>
            <p:cNvSpPr>
              <a:spLocks noChangeShapeType="1"/>
            </p:cNvSpPr>
            <p:nvPr/>
          </p:nvSpPr>
          <p:spPr bwMode="auto">
            <a:xfrm flipV="1">
              <a:off x="45" y="3102"/>
              <a:ext cx="135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5" name="Text Box 35"/>
            <p:cNvSpPr txBox="1">
              <a:spLocks noChangeArrowheads="1"/>
            </p:cNvSpPr>
            <p:nvPr/>
          </p:nvSpPr>
          <p:spPr bwMode="auto">
            <a:xfrm>
              <a:off x="0" y="2886"/>
              <a:ext cx="29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hlink"/>
                  </a:solidFill>
                </a:rPr>
                <a:t>特征位，</a:t>
              </a:r>
              <a:r>
                <a:rPr lang="en-US" altLang="zh-CN" sz="2200">
                  <a:solidFill>
                    <a:schemeClr val="hlink"/>
                  </a:solidFill>
                </a:rPr>
                <a:t>D7=1</a:t>
              </a:r>
              <a:r>
                <a:rPr lang="zh-CN" altLang="en-US" sz="2200">
                  <a:solidFill>
                    <a:schemeClr val="hlink"/>
                  </a:solidFill>
                </a:rPr>
                <a:t>表示是方式控制字</a:t>
              </a:r>
              <a:endParaRPr lang="zh-CN" altLang="en-US" sz="220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 flipV="1">
              <a:off x="45" y="0"/>
              <a:ext cx="0" cy="310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06" name="Group 59"/>
          <p:cNvGrpSpPr>
            <a:grpSpLocks/>
          </p:cNvGrpSpPr>
          <p:nvPr/>
        </p:nvGrpSpPr>
        <p:grpSpPr bwMode="auto">
          <a:xfrm>
            <a:off x="1676400" y="1858963"/>
            <a:ext cx="4054475" cy="4454525"/>
            <a:chOff x="0" y="0"/>
            <a:chExt cx="2554" cy="2806"/>
          </a:xfrm>
        </p:grpSpPr>
        <p:sp>
          <p:nvSpPr>
            <p:cNvPr id="19507" name="AutoShape 34"/>
            <p:cNvSpPr>
              <a:spLocks/>
            </p:cNvSpPr>
            <p:nvPr/>
          </p:nvSpPr>
          <p:spPr bwMode="auto">
            <a:xfrm rot="16200000">
              <a:off x="234" y="-234"/>
              <a:ext cx="108" cy="575"/>
            </a:xfrm>
            <a:prstGeom prst="leftBrace">
              <a:avLst>
                <a:gd name="adj1" fmla="val 44367"/>
                <a:gd name="adj2" fmla="val 50000"/>
              </a:avLst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6399" name="Group 57"/>
            <p:cNvGrpSpPr>
              <a:grpSpLocks/>
            </p:cNvGrpSpPr>
            <p:nvPr/>
          </p:nvGrpSpPr>
          <p:grpSpPr bwMode="auto">
            <a:xfrm>
              <a:off x="260" y="137"/>
              <a:ext cx="2294" cy="2669"/>
              <a:chOff x="0" y="0"/>
              <a:chExt cx="2294" cy="2669"/>
            </a:xfrm>
          </p:grpSpPr>
          <p:sp>
            <p:nvSpPr>
              <p:cNvPr id="19509" name="Line 8"/>
              <p:cNvSpPr>
                <a:spLocks noChangeShapeType="1"/>
              </p:cNvSpPr>
              <p:nvPr/>
            </p:nvSpPr>
            <p:spPr bwMode="auto">
              <a:xfrm>
                <a:off x="0" y="2418"/>
                <a:ext cx="1269" cy="6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510" name="Line 47"/>
              <p:cNvSpPr>
                <a:spLocks noChangeShapeType="1"/>
              </p:cNvSpPr>
              <p:nvPr/>
            </p:nvSpPr>
            <p:spPr bwMode="auto">
              <a:xfrm flipV="1">
                <a:off x="9" y="0"/>
                <a:ext cx="0" cy="241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402" name="Text Box 48"/>
              <p:cNvSpPr txBox="1">
                <a:spLocks noChangeArrowheads="1"/>
              </p:cNvSpPr>
              <p:nvPr/>
            </p:nvSpPr>
            <p:spPr bwMode="auto">
              <a:xfrm>
                <a:off x="169" y="2201"/>
                <a:ext cx="1260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hlink"/>
                    </a:solidFill>
                  </a:rPr>
                  <a:t>A</a:t>
                </a:r>
                <a:r>
                  <a:rPr lang="zh-CN" altLang="en-US" sz="2200">
                    <a:solidFill>
                      <a:schemeClr val="hlink"/>
                    </a:solidFill>
                  </a:rPr>
                  <a:t>口工作方式</a:t>
                </a:r>
              </a:p>
            </p:txBody>
          </p:sp>
          <p:sp>
            <p:nvSpPr>
              <p:cNvPr id="16403" name="Text Box 50"/>
              <p:cNvSpPr txBox="1">
                <a:spLocks noChangeArrowheads="1"/>
              </p:cNvSpPr>
              <p:nvPr/>
            </p:nvSpPr>
            <p:spPr bwMode="auto">
              <a:xfrm>
                <a:off x="1296" y="2072"/>
                <a:ext cx="998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800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CC00"/>
                    </a:solidFill>
                  </a:rPr>
                  <a:t>00  </a:t>
                </a:r>
                <a:r>
                  <a:rPr lang="zh-CN" altLang="en-US" sz="2200">
                    <a:solidFill>
                      <a:srgbClr val="00CC00"/>
                    </a:solidFill>
                  </a:rPr>
                  <a:t>方式</a:t>
                </a:r>
                <a:r>
                  <a:rPr lang="en-US" altLang="zh-CN" sz="2200">
                    <a:solidFill>
                      <a:srgbClr val="00CC00"/>
                    </a:solidFill>
                  </a:rPr>
                  <a:t>0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CC00"/>
                    </a:solidFill>
                  </a:rPr>
                  <a:t>01  </a:t>
                </a:r>
                <a:r>
                  <a:rPr lang="zh-CN" altLang="en-US" sz="2200">
                    <a:solidFill>
                      <a:srgbClr val="00CC00"/>
                    </a:solidFill>
                  </a:rPr>
                  <a:t>方式</a:t>
                </a:r>
                <a:r>
                  <a:rPr lang="en-US" altLang="zh-CN" sz="2200">
                    <a:solidFill>
                      <a:srgbClr val="00CC00"/>
                    </a:solidFill>
                  </a:rPr>
                  <a:t>1</a:t>
                </a:r>
              </a:p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rgbClr val="00CC00"/>
                    </a:solidFill>
                  </a:rPr>
                  <a:t>1x  </a:t>
                </a:r>
                <a:r>
                  <a:rPr lang="zh-CN" altLang="en-US" sz="2200">
                    <a:solidFill>
                      <a:srgbClr val="00CC00"/>
                    </a:solidFill>
                  </a:rPr>
                  <a:t>方式</a:t>
                </a:r>
                <a:r>
                  <a:rPr lang="en-US" altLang="zh-CN" sz="2200">
                    <a:solidFill>
                      <a:srgbClr val="00CC00"/>
                    </a:solidFill>
                  </a:rPr>
                  <a:t>2</a:t>
                </a:r>
              </a:p>
            </p:txBody>
          </p:sp>
        </p:grpSp>
      </p:grpSp>
      <p:sp>
        <p:nvSpPr>
          <p:cNvPr id="16395" name="文本框 1"/>
          <p:cNvSpPr txBox="1">
            <a:spLocks noChangeArrowheads="1"/>
          </p:cNvSpPr>
          <p:nvPr/>
        </p:nvSpPr>
        <p:spPr bwMode="auto">
          <a:xfrm>
            <a:off x="2403475" y="-69850"/>
            <a:ext cx="4197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四、</a:t>
            </a:r>
            <a:r>
              <a:rPr lang="en-US" altLang="zh-CN" sz="3600" b="1"/>
              <a:t>8255A</a:t>
            </a:r>
            <a:r>
              <a:rPr lang="zh-CN" altLang="en-US" sz="3600" b="1"/>
              <a:t>的控制字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7031037" y="4262438"/>
            <a:ext cx="1996259" cy="760412"/>
          </a:xfrm>
          <a:prstGeom prst="wedgeRectCallout">
            <a:avLst>
              <a:gd name="adj1" fmla="val -68823"/>
              <a:gd name="adj2" fmla="val -20219"/>
            </a:avLst>
          </a:prstGeom>
          <a:noFill/>
          <a:ln w="38100" cmpd="sng">
            <a:solidFill>
              <a:schemeClr val="hlink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只对未被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口联合的位设置</a:t>
            </a:r>
          </a:p>
        </p:txBody>
      </p:sp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>
            <a:off x="8301038" y="2386013"/>
            <a:ext cx="411162" cy="1779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706" y="1068831"/>
            <a:ext cx="8839200" cy="104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80000"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例如，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输入、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输出、</a:t>
            </a:r>
            <a:b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PC7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作输入，方式控制字：</a:t>
            </a:r>
          </a:p>
        </p:txBody>
      </p:sp>
      <p:graphicFrame>
        <p:nvGraphicFramePr>
          <p:cNvPr id="20484" name="Group 4"/>
          <p:cNvGraphicFramePr>
            <a:graphicFrameLocks noGrp="1"/>
          </p:cNvGraphicFramePr>
          <p:nvPr/>
        </p:nvGraphicFramePr>
        <p:xfrm>
          <a:off x="2133600" y="2590800"/>
          <a:ext cx="4419600" cy="5334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04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55622"/>
              </p:ext>
            </p:extLst>
          </p:nvPr>
        </p:nvGraphicFramePr>
        <p:xfrm>
          <a:off x="2057400" y="5105400"/>
          <a:ext cx="4419600" cy="5334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4" name="Text Box 44"/>
          <p:cNvSpPr txBox="1">
            <a:spLocks noChangeArrowheads="1"/>
          </p:cNvSpPr>
          <p:nvPr/>
        </p:nvSpPr>
        <p:spPr bwMode="auto">
          <a:xfrm>
            <a:off x="6858000" y="2667000"/>
            <a:ext cx="203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BCH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或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BDH</a:t>
            </a:r>
          </a:p>
        </p:txBody>
      </p:sp>
      <p:sp>
        <p:nvSpPr>
          <p:cNvPr id="20525" name="Text Box 45"/>
          <p:cNvSpPr txBox="1">
            <a:spLocks noChangeArrowheads="1"/>
          </p:cNvSpPr>
          <p:nvPr/>
        </p:nvSpPr>
        <p:spPr bwMode="auto">
          <a:xfrm>
            <a:off x="6857999" y="5105400"/>
            <a:ext cx="1809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A6H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或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A7H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161706" y="3564381"/>
            <a:ext cx="883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又例如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,A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端口方式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1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输出、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B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端口方式 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1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输入、</a:t>
            </a:r>
            <a:b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</a:b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PC4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PC5 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作输出，方式控制字：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  <p:bldP spid="20524" grpId="0" autoUpdateAnimBg="0"/>
      <p:bldP spid="20525" grpId="0" autoUpdateAnimBg="0"/>
      <p:bldP spid="2052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3238"/>
            <a:ext cx="9144000" cy="5302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ct val="10000"/>
              </a:spcAft>
              <a:buClrTx/>
              <a:buFont typeface="Wingdings" panose="05000000000000000000" pitchFamily="2" charset="2"/>
              <a:buNone/>
            </a:pPr>
            <a:r>
              <a:rPr lang="zh-CN" altLang="zh-CN" sz="2800" dirty="0"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/>
              <a:t>8255</a:t>
            </a:r>
            <a:r>
              <a:rPr lang="zh-CN" altLang="en-US" sz="2800" dirty="0"/>
              <a:t>与系统连线如图所示，地址范围为</a:t>
            </a:r>
            <a:r>
              <a:rPr lang="en-US" altLang="zh-CN" sz="2800" dirty="0">
                <a:solidFill>
                  <a:srgbClr val="00FF00"/>
                </a:solidFill>
              </a:rPr>
              <a:t>FFF0~FFF3H</a:t>
            </a:r>
          </a:p>
        </p:txBody>
      </p:sp>
      <p:grpSp>
        <p:nvGrpSpPr>
          <p:cNvPr id="21508" name="Group 1028"/>
          <p:cNvGrpSpPr>
            <a:grpSpLocks/>
          </p:cNvGrpSpPr>
          <p:nvPr/>
        </p:nvGrpSpPr>
        <p:grpSpPr bwMode="auto">
          <a:xfrm>
            <a:off x="4763" y="1223963"/>
            <a:ext cx="8970962" cy="3798887"/>
            <a:chOff x="0" y="0"/>
            <a:chExt cx="5651" cy="2393"/>
          </a:xfrm>
        </p:grpSpPr>
        <p:sp>
          <p:nvSpPr>
            <p:cNvPr id="21509" name="AutoShape 1029"/>
            <p:cNvSpPr>
              <a:spLocks noChangeArrowheads="1"/>
            </p:cNvSpPr>
            <p:nvPr/>
          </p:nvSpPr>
          <p:spPr bwMode="auto">
            <a:xfrm>
              <a:off x="464" y="1535"/>
              <a:ext cx="323" cy="186"/>
            </a:xfrm>
            <a:prstGeom prst="rightArrow">
              <a:avLst>
                <a:gd name="adj1" fmla="val 56074"/>
                <a:gd name="adj2" fmla="val 67034"/>
              </a:avLst>
            </a:prstGeom>
            <a:solidFill>
              <a:srgbClr val="FFCC00"/>
            </a:solidFill>
            <a:ln w="28575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438" name="Text Box 1030"/>
            <p:cNvSpPr txBox="1">
              <a:spLocks noChangeArrowheads="1"/>
            </p:cNvSpPr>
            <p:nvPr/>
          </p:nvSpPr>
          <p:spPr bwMode="auto">
            <a:xfrm>
              <a:off x="0" y="0"/>
              <a:ext cx="499" cy="2351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200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39" name="Text Box 1031"/>
            <p:cNvSpPr txBox="1">
              <a:spLocks noChangeArrowheads="1"/>
            </p:cNvSpPr>
            <p:nvPr/>
          </p:nvSpPr>
          <p:spPr bwMode="auto">
            <a:xfrm>
              <a:off x="78" y="31"/>
              <a:ext cx="4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reset</a:t>
              </a:r>
              <a:endParaRPr lang="en-US" altLang="zh-CN" sz="22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0" name="Text Box 1032"/>
            <p:cNvSpPr txBox="1">
              <a:spLocks noChangeArrowheads="1"/>
            </p:cNvSpPr>
            <p:nvPr/>
          </p:nvSpPr>
          <p:spPr bwMode="auto">
            <a:xfrm>
              <a:off x="158" y="336"/>
              <a:ext cx="41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D7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D0</a:t>
              </a:r>
              <a:endParaRPr lang="en-US" altLang="zh-CN" sz="22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1" name="Text Box 1033"/>
            <p:cNvSpPr txBox="1">
              <a:spLocks noChangeArrowheads="1"/>
            </p:cNvSpPr>
            <p:nvPr/>
          </p:nvSpPr>
          <p:spPr bwMode="auto">
            <a:xfrm>
              <a:off x="131" y="1469"/>
              <a:ext cx="41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A15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A2</a:t>
              </a:r>
              <a:endParaRPr lang="en-US" altLang="zh-CN" sz="22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2" name="Text Box 1034"/>
            <p:cNvSpPr txBox="1">
              <a:spLocks noChangeArrowheads="1"/>
            </p:cNvSpPr>
            <p:nvPr/>
          </p:nvSpPr>
          <p:spPr bwMode="auto">
            <a:xfrm>
              <a:off x="51" y="1854"/>
              <a:ext cx="41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A1</a:t>
              </a:r>
            </a:p>
            <a:p>
              <a:pPr algn="r" eaLnBrk="1" hangingPunct="1">
                <a:spcBef>
                  <a:spcPct val="0"/>
                </a:spcBef>
                <a:spcAft>
                  <a:spcPct val="5000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A0</a:t>
              </a:r>
              <a:endParaRPr lang="en-US" altLang="zh-CN" sz="22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3" name="Text Box 1035"/>
            <p:cNvSpPr txBox="1">
              <a:spLocks noChangeArrowheads="1"/>
            </p:cNvSpPr>
            <p:nvPr/>
          </p:nvSpPr>
          <p:spPr bwMode="auto">
            <a:xfrm>
              <a:off x="96" y="1024"/>
              <a:ext cx="40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IOR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IOW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16" name="Line 1036"/>
            <p:cNvSpPr>
              <a:spLocks noChangeShapeType="1"/>
            </p:cNvSpPr>
            <p:nvPr/>
          </p:nvSpPr>
          <p:spPr bwMode="auto">
            <a:xfrm>
              <a:off x="158" y="1037"/>
              <a:ext cx="28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17" name="Line 1037"/>
            <p:cNvSpPr>
              <a:spLocks noChangeShapeType="1"/>
            </p:cNvSpPr>
            <p:nvPr/>
          </p:nvSpPr>
          <p:spPr bwMode="auto">
            <a:xfrm>
              <a:off x="163" y="1202"/>
              <a:ext cx="28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46" name="Text Box 1038"/>
            <p:cNvSpPr txBox="1">
              <a:spLocks noChangeArrowheads="1"/>
            </p:cNvSpPr>
            <p:nvPr/>
          </p:nvSpPr>
          <p:spPr bwMode="auto">
            <a:xfrm>
              <a:off x="755" y="1392"/>
              <a:ext cx="432" cy="43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片选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宋体" panose="02010600030101010101" pitchFamily="2" charset="-122"/>
                </a:rPr>
                <a:t>译码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7" name="Text Box 1039"/>
            <p:cNvSpPr txBox="1">
              <a:spLocks noChangeArrowheads="1"/>
            </p:cNvSpPr>
            <p:nvPr/>
          </p:nvSpPr>
          <p:spPr bwMode="auto">
            <a:xfrm>
              <a:off x="1748" y="53"/>
              <a:ext cx="2970" cy="234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chemeClr val="tx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0" name="Line 1040"/>
            <p:cNvSpPr>
              <a:spLocks noChangeShapeType="1"/>
            </p:cNvSpPr>
            <p:nvPr/>
          </p:nvSpPr>
          <p:spPr bwMode="auto">
            <a:xfrm>
              <a:off x="2517" y="1996"/>
              <a:ext cx="61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21" name="Line 1041"/>
            <p:cNvSpPr>
              <a:spLocks noChangeShapeType="1"/>
            </p:cNvSpPr>
            <p:nvPr/>
          </p:nvSpPr>
          <p:spPr bwMode="auto">
            <a:xfrm flipV="1">
              <a:off x="2517" y="2072"/>
              <a:ext cx="74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22" name="Line 1042"/>
            <p:cNvSpPr>
              <a:spLocks noChangeShapeType="1"/>
            </p:cNvSpPr>
            <p:nvPr/>
          </p:nvSpPr>
          <p:spPr bwMode="auto">
            <a:xfrm>
              <a:off x="2527" y="2149"/>
              <a:ext cx="87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23" name="Line 1043"/>
            <p:cNvSpPr>
              <a:spLocks noChangeShapeType="1"/>
            </p:cNvSpPr>
            <p:nvPr/>
          </p:nvSpPr>
          <p:spPr bwMode="auto">
            <a:xfrm>
              <a:off x="2517" y="2225"/>
              <a:ext cx="113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24" name="AutoShape 1044"/>
            <p:cNvSpPr>
              <a:spLocks noChangeArrowheads="1"/>
            </p:cNvSpPr>
            <p:nvPr/>
          </p:nvSpPr>
          <p:spPr bwMode="auto">
            <a:xfrm rot="10800000">
              <a:off x="2496" y="441"/>
              <a:ext cx="429" cy="189"/>
            </a:xfrm>
            <a:prstGeom prst="rightArrow">
              <a:avLst>
                <a:gd name="adj1" fmla="val 56093"/>
                <a:gd name="adj2" fmla="val 63556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453" name="Text Box 1045"/>
            <p:cNvSpPr txBox="1">
              <a:spLocks noChangeArrowheads="1"/>
            </p:cNvSpPr>
            <p:nvPr/>
          </p:nvSpPr>
          <p:spPr bwMode="auto">
            <a:xfrm>
              <a:off x="1883" y="281"/>
              <a:ext cx="619" cy="543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bg2"/>
                  </a:solidFill>
                  <a:ea typeface="宋体" panose="02010600030101010101" pitchFamily="2" charset="-122"/>
                </a:rPr>
                <a:t>数据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bg2"/>
                  </a:solidFill>
                  <a:ea typeface="宋体" panose="02010600030101010101" pitchFamily="2" charset="-122"/>
                </a:rPr>
                <a:t>缓冲器</a:t>
              </a:r>
            </a:p>
          </p:txBody>
        </p:sp>
        <p:sp>
          <p:nvSpPr>
            <p:cNvPr id="18454" name="Text Box 1046"/>
            <p:cNvSpPr txBox="1">
              <a:spLocks noChangeArrowheads="1"/>
            </p:cNvSpPr>
            <p:nvPr/>
          </p:nvSpPr>
          <p:spPr bwMode="auto">
            <a:xfrm>
              <a:off x="1899" y="1078"/>
              <a:ext cx="620" cy="517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ea typeface="宋体" panose="02010600030101010101" pitchFamily="2" charset="-122"/>
                </a:rPr>
                <a:t>读写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ea typeface="宋体" panose="02010600030101010101" pitchFamily="2" charset="-122"/>
                </a:rPr>
                <a:t>控制</a:t>
              </a:r>
              <a:endParaRPr lang="zh-CN" altLang="en-US" sz="10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5" name="Text Box 1047"/>
            <p:cNvSpPr txBox="1">
              <a:spLocks noChangeArrowheads="1"/>
            </p:cNvSpPr>
            <p:nvPr/>
          </p:nvSpPr>
          <p:spPr bwMode="auto">
            <a:xfrm>
              <a:off x="1908" y="1721"/>
              <a:ext cx="619" cy="588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ea typeface="宋体" panose="02010600030101010101" pitchFamily="2" charset="-122"/>
                </a:rPr>
                <a:t>片内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ea typeface="宋体" panose="02010600030101010101" pitchFamily="2" charset="-122"/>
                </a:rPr>
                <a:t>译码</a:t>
              </a:r>
              <a:endParaRPr lang="zh-CN" altLang="en-US" sz="24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6" name="Text Box 1048"/>
            <p:cNvSpPr txBox="1">
              <a:spLocks noChangeArrowheads="1"/>
            </p:cNvSpPr>
            <p:nvPr/>
          </p:nvSpPr>
          <p:spPr bwMode="auto">
            <a:xfrm>
              <a:off x="1156" y="0"/>
              <a:ext cx="65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RESET</a:t>
              </a:r>
              <a:endPara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57" name="Text Box 1049"/>
            <p:cNvSpPr txBox="1">
              <a:spLocks noChangeArrowheads="1"/>
            </p:cNvSpPr>
            <p:nvPr/>
          </p:nvSpPr>
          <p:spPr bwMode="auto">
            <a:xfrm>
              <a:off x="1293" y="1763"/>
              <a:ext cx="416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A1</a:t>
              </a:r>
            </a:p>
            <a:p>
              <a:pPr algn="r" eaLnBrk="1" hangingPunct="1">
                <a:spcBef>
                  <a:spcPct val="0"/>
                </a:spcBef>
                <a:spcAft>
                  <a:spcPct val="5000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A0</a:t>
              </a:r>
              <a:endParaRPr lang="en-US" altLang="zh-CN" sz="18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8458" name="Group 1050"/>
            <p:cNvGrpSpPr>
              <a:grpSpLocks/>
            </p:cNvGrpSpPr>
            <p:nvPr/>
          </p:nvGrpSpPr>
          <p:grpSpPr bwMode="auto">
            <a:xfrm>
              <a:off x="4355" y="378"/>
              <a:ext cx="238" cy="1637"/>
              <a:chOff x="0" y="0"/>
              <a:chExt cx="238" cy="1872"/>
            </a:xfrm>
          </p:grpSpPr>
          <p:sp>
            <p:nvSpPr>
              <p:cNvPr id="21531" name="Line 1051"/>
              <p:cNvSpPr>
                <a:spLocks noChangeShapeType="1"/>
              </p:cNvSpPr>
              <p:nvPr/>
            </p:nvSpPr>
            <p:spPr bwMode="auto">
              <a:xfrm flipH="1">
                <a:off x="234" y="0"/>
                <a:ext cx="4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32" name="Line 1052"/>
              <p:cNvSpPr>
                <a:spLocks noChangeShapeType="1"/>
              </p:cNvSpPr>
              <p:nvPr/>
            </p:nvSpPr>
            <p:spPr bwMode="auto">
              <a:xfrm>
                <a:off x="10" y="187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33" name="Line 1053"/>
              <p:cNvSpPr>
                <a:spLocks noChangeShapeType="1"/>
              </p:cNvSpPr>
              <p:nvPr/>
            </p:nvSpPr>
            <p:spPr bwMode="auto">
              <a:xfrm flipH="1">
                <a:off x="0" y="1296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34" name="Line 1054"/>
              <p:cNvSpPr>
                <a:spLocks noChangeShapeType="1"/>
              </p:cNvSpPr>
              <p:nvPr/>
            </p:nvSpPr>
            <p:spPr bwMode="auto">
              <a:xfrm flipH="1" flipV="1">
                <a:off x="10" y="654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535" name="Line 1055"/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1536" name="AutoShape 1056"/>
            <p:cNvSpPr>
              <a:spLocks noChangeArrowheads="1"/>
            </p:cNvSpPr>
            <p:nvPr/>
          </p:nvSpPr>
          <p:spPr bwMode="auto">
            <a:xfrm>
              <a:off x="4357" y="103"/>
              <a:ext cx="848" cy="183"/>
            </a:xfrm>
            <a:prstGeom prst="leftRightArrow">
              <a:avLst>
                <a:gd name="adj1" fmla="val 50000"/>
                <a:gd name="adj2" fmla="val 42713"/>
              </a:avLst>
            </a:prstGeom>
            <a:solidFill>
              <a:schemeClr val="accent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7" name="AutoShape 1057"/>
            <p:cNvSpPr>
              <a:spLocks noChangeArrowheads="1"/>
            </p:cNvSpPr>
            <p:nvPr/>
          </p:nvSpPr>
          <p:spPr bwMode="auto">
            <a:xfrm>
              <a:off x="4382" y="700"/>
              <a:ext cx="848" cy="183"/>
            </a:xfrm>
            <a:prstGeom prst="leftRightArrow">
              <a:avLst>
                <a:gd name="adj1" fmla="val 55481"/>
                <a:gd name="adj2" fmla="val 42713"/>
              </a:avLst>
            </a:prstGeom>
            <a:solidFill>
              <a:schemeClr val="accent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8" name="AutoShape 1058"/>
            <p:cNvSpPr>
              <a:spLocks noChangeArrowheads="1"/>
            </p:cNvSpPr>
            <p:nvPr/>
          </p:nvSpPr>
          <p:spPr bwMode="auto">
            <a:xfrm>
              <a:off x="4364" y="1281"/>
              <a:ext cx="848" cy="183"/>
            </a:xfrm>
            <a:prstGeom prst="leftRightArrow">
              <a:avLst>
                <a:gd name="adj1" fmla="val 50000"/>
                <a:gd name="adj2" fmla="val 42713"/>
              </a:avLst>
            </a:prstGeom>
            <a:solidFill>
              <a:schemeClr val="accent1"/>
            </a:solidFill>
            <a:ln w="127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462" name="Text Box 1059"/>
            <p:cNvSpPr txBox="1">
              <a:spLocks noChangeArrowheads="1"/>
            </p:cNvSpPr>
            <p:nvPr/>
          </p:nvSpPr>
          <p:spPr bwMode="auto">
            <a:xfrm>
              <a:off x="4723" y="630"/>
              <a:ext cx="36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PC7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PC0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463" name="Text Box 1060"/>
            <p:cNvSpPr txBox="1">
              <a:spLocks noChangeArrowheads="1"/>
            </p:cNvSpPr>
            <p:nvPr/>
          </p:nvSpPr>
          <p:spPr bwMode="auto">
            <a:xfrm>
              <a:off x="4698" y="1176"/>
              <a:ext cx="367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PB7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PB0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41" name="Line 1061"/>
            <p:cNvSpPr>
              <a:spLocks noChangeShapeType="1"/>
            </p:cNvSpPr>
            <p:nvPr/>
          </p:nvSpPr>
          <p:spPr bwMode="auto">
            <a:xfrm flipV="1">
              <a:off x="3405" y="1511"/>
              <a:ext cx="0" cy="63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42" name="Line 1062"/>
            <p:cNvSpPr>
              <a:spLocks noChangeShapeType="1"/>
            </p:cNvSpPr>
            <p:nvPr/>
          </p:nvSpPr>
          <p:spPr bwMode="auto">
            <a:xfrm flipH="1" flipV="1">
              <a:off x="3261" y="924"/>
              <a:ext cx="0" cy="115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43" name="Line 1063"/>
            <p:cNvSpPr>
              <a:spLocks noChangeShapeType="1"/>
            </p:cNvSpPr>
            <p:nvPr/>
          </p:nvSpPr>
          <p:spPr bwMode="auto">
            <a:xfrm flipH="1" flipV="1">
              <a:off x="3117" y="359"/>
              <a:ext cx="0" cy="163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44" name="Line 1064"/>
            <p:cNvSpPr>
              <a:spLocks noChangeShapeType="1"/>
            </p:cNvSpPr>
            <p:nvPr/>
          </p:nvSpPr>
          <p:spPr bwMode="auto">
            <a:xfrm flipV="1">
              <a:off x="3117" y="355"/>
              <a:ext cx="499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45" name="Line 1065"/>
            <p:cNvSpPr>
              <a:spLocks noChangeShapeType="1"/>
            </p:cNvSpPr>
            <p:nvPr/>
          </p:nvSpPr>
          <p:spPr bwMode="auto">
            <a:xfrm flipV="1">
              <a:off x="3255" y="924"/>
              <a:ext cx="38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46" name="Line 1066"/>
            <p:cNvSpPr>
              <a:spLocks noChangeShapeType="1"/>
            </p:cNvSpPr>
            <p:nvPr/>
          </p:nvSpPr>
          <p:spPr bwMode="auto">
            <a:xfrm>
              <a:off x="3405" y="1511"/>
              <a:ext cx="245" cy="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47" name="Rectangle 1067"/>
            <p:cNvSpPr>
              <a:spLocks noChangeArrowheads="1"/>
            </p:cNvSpPr>
            <p:nvPr/>
          </p:nvSpPr>
          <p:spPr bwMode="auto">
            <a:xfrm>
              <a:off x="2894" y="143"/>
              <a:ext cx="122" cy="178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48" name="AutoShape 1068"/>
            <p:cNvSpPr>
              <a:spLocks noChangeArrowheads="1"/>
            </p:cNvSpPr>
            <p:nvPr/>
          </p:nvSpPr>
          <p:spPr bwMode="auto">
            <a:xfrm>
              <a:off x="3016" y="101"/>
              <a:ext cx="634" cy="210"/>
            </a:xfrm>
            <a:prstGeom prst="rightArrow">
              <a:avLst>
                <a:gd name="adj1" fmla="val 56519"/>
                <a:gd name="adj2" fmla="val 48109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49" name="AutoShape 1069"/>
            <p:cNvSpPr>
              <a:spLocks noChangeArrowheads="1"/>
            </p:cNvSpPr>
            <p:nvPr/>
          </p:nvSpPr>
          <p:spPr bwMode="auto">
            <a:xfrm>
              <a:off x="3016" y="672"/>
              <a:ext cx="634" cy="218"/>
            </a:xfrm>
            <a:prstGeom prst="rightArrow">
              <a:avLst>
                <a:gd name="adj1" fmla="val 56519"/>
                <a:gd name="adj2" fmla="val 46344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50" name="AutoShape 1070"/>
            <p:cNvSpPr>
              <a:spLocks noChangeArrowheads="1"/>
            </p:cNvSpPr>
            <p:nvPr/>
          </p:nvSpPr>
          <p:spPr bwMode="auto">
            <a:xfrm>
              <a:off x="3016" y="1301"/>
              <a:ext cx="634" cy="189"/>
            </a:xfrm>
            <a:prstGeom prst="rightArrow">
              <a:avLst>
                <a:gd name="adj1" fmla="val 56519"/>
                <a:gd name="adj2" fmla="val 53455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51" name="AutoShape 1071"/>
            <p:cNvSpPr>
              <a:spLocks noChangeArrowheads="1"/>
            </p:cNvSpPr>
            <p:nvPr/>
          </p:nvSpPr>
          <p:spPr bwMode="auto">
            <a:xfrm>
              <a:off x="3016" y="1763"/>
              <a:ext cx="634" cy="210"/>
            </a:xfrm>
            <a:prstGeom prst="rightArrow">
              <a:avLst>
                <a:gd name="adj1" fmla="val 56519"/>
                <a:gd name="adj2" fmla="val 48109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52" name="AutoShape 1072"/>
            <p:cNvSpPr>
              <a:spLocks noChangeArrowheads="1"/>
            </p:cNvSpPr>
            <p:nvPr/>
          </p:nvSpPr>
          <p:spPr bwMode="auto">
            <a:xfrm>
              <a:off x="3825" y="402"/>
              <a:ext cx="269" cy="294"/>
            </a:xfrm>
            <a:prstGeom prst="upDownArrow">
              <a:avLst>
                <a:gd name="adj1" fmla="val 50000"/>
                <a:gd name="adj2" fmla="val 21859"/>
              </a:avLst>
            </a:prstGeom>
            <a:solidFill>
              <a:srgbClr val="FF99CC"/>
            </a:solidFill>
            <a:ln w="254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476" name="Text Box 1073"/>
            <p:cNvSpPr txBox="1">
              <a:spLocks noChangeArrowheads="1"/>
            </p:cNvSpPr>
            <p:nvPr/>
          </p:nvSpPr>
          <p:spPr bwMode="auto">
            <a:xfrm>
              <a:off x="3661" y="1783"/>
              <a:ext cx="689" cy="484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2"/>
                  </a:solidFill>
                  <a:ea typeface="宋体" panose="02010600030101010101" pitchFamily="2" charset="-122"/>
                </a:rPr>
                <a:t>控制口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4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54" name="AutoShape 1074"/>
            <p:cNvSpPr>
              <a:spLocks noChangeArrowheads="1"/>
            </p:cNvSpPr>
            <p:nvPr/>
          </p:nvSpPr>
          <p:spPr bwMode="auto">
            <a:xfrm>
              <a:off x="3834" y="997"/>
              <a:ext cx="260" cy="306"/>
            </a:xfrm>
            <a:prstGeom prst="upDownArrow">
              <a:avLst>
                <a:gd name="adj1" fmla="val 50000"/>
                <a:gd name="adj2" fmla="val 23538"/>
              </a:avLst>
            </a:prstGeom>
            <a:solidFill>
              <a:srgbClr val="FF99CC"/>
            </a:solidFill>
            <a:ln w="25400" cmpd="sng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8478" name="Text Box 1075"/>
            <p:cNvSpPr txBox="1">
              <a:spLocks noChangeArrowheads="1"/>
            </p:cNvSpPr>
            <p:nvPr/>
          </p:nvSpPr>
          <p:spPr bwMode="auto">
            <a:xfrm>
              <a:off x="3645" y="126"/>
              <a:ext cx="689" cy="27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235CCD"/>
                  </a:solidFill>
                  <a:ea typeface="宋体" panose="02010600030101010101" pitchFamily="2" charset="-122"/>
                </a:rPr>
                <a:t>端口</a:t>
              </a:r>
              <a:r>
                <a:rPr lang="en-US" altLang="zh-CN" sz="2400">
                  <a:solidFill>
                    <a:srgbClr val="235CCD"/>
                  </a:solidFill>
                  <a:ea typeface="宋体" panose="02010600030101010101" pitchFamily="2" charset="-122"/>
                </a:rPr>
                <a:t>A</a:t>
              </a:r>
              <a:endParaRPr lang="en-US" altLang="zh-CN" sz="1000" b="0">
                <a:solidFill>
                  <a:srgbClr val="235CCD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9" name="Text Box 1076"/>
            <p:cNvSpPr txBox="1">
              <a:spLocks noChangeArrowheads="1"/>
            </p:cNvSpPr>
            <p:nvPr/>
          </p:nvSpPr>
          <p:spPr bwMode="auto">
            <a:xfrm>
              <a:off x="3662" y="714"/>
              <a:ext cx="689" cy="27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ea typeface="宋体" panose="02010600030101010101" pitchFamily="2" charset="-122"/>
                </a:rPr>
                <a:t>端口</a:t>
              </a:r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C</a:t>
              </a:r>
              <a:endParaRPr lang="en-US" altLang="zh-CN" sz="1000" b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0" name="Text Box 1077"/>
            <p:cNvSpPr txBox="1">
              <a:spLocks noChangeArrowheads="1"/>
            </p:cNvSpPr>
            <p:nvPr/>
          </p:nvSpPr>
          <p:spPr bwMode="auto">
            <a:xfrm>
              <a:off x="3645" y="1301"/>
              <a:ext cx="689" cy="277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44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宋体" panose="02010600030101010101" pitchFamily="2" charset="-122"/>
                </a:rPr>
                <a:t>端口</a:t>
              </a:r>
              <a:r>
                <a:rPr lang="en-US" altLang="zh-CN" sz="2400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  <a:endParaRPr lang="en-US" altLang="zh-CN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8481" name="Group 1078"/>
            <p:cNvGrpSpPr>
              <a:grpSpLocks/>
            </p:cNvGrpSpPr>
            <p:nvPr/>
          </p:nvGrpSpPr>
          <p:grpSpPr bwMode="auto">
            <a:xfrm>
              <a:off x="4670" y="1847"/>
              <a:ext cx="500" cy="195"/>
              <a:chOff x="0" y="0"/>
              <a:chExt cx="500" cy="223"/>
            </a:xfrm>
          </p:grpSpPr>
          <p:sp>
            <p:nvSpPr>
              <p:cNvPr id="21559" name="Line 1079"/>
              <p:cNvSpPr>
                <a:spLocks noChangeShapeType="1"/>
              </p:cNvSpPr>
              <p:nvPr/>
            </p:nvSpPr>
            <p:spPr bwMode="auto">
              <a:xfrm flipV="1">
                <a:off x="48" y="223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03" name="Text Box 108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61" name="Line 1081"/>
            <p:cNvSpPr>
              <a:spLocks noChangeShapeType="1"/>
            </p:cNvSpPr>
            <p:nvPr/>
          </p:nvSpPr>
          <p:spPr bwMode="auto">
            <a:xfrm>
              <a:off x="4718" y="2252"/>
              <a:ext cx="453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83" name="Text Box 1082"/>
            <p:cNvSpPr txBox="1">
              <a:spLocks noChangeArrowheads="1"/>
            </p:cNvSpPr>
            <p:nvPr/>
          </p:nvSpPr>
          <p:spPr bwMode="auto">
            <a:xfrm>
              <a:off x="4718" y="2057"/>
              <a:ext cx="4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GND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563" name="Line 1083"/>
            <p:cNvSpPr>
              <a:spLocks noChangeShapeType="1"/>
            </p:cNvSpPr>
            <p:nvPr/>
          </p:nvSpPr>
          <p:spPr bwMode="auto">
            <a:xfrm>
              <a:off x="1187" y="1536"/>
              <a:ext cx="72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85" name="Text Box 1084"/>
            <p:cNvSpPr txBox="1">
              <a:spLocks noChangeArrowheads="1"/>
            </p:cNvSpPr>
            <p:nvPr/>
          </p:nvSpPr>
          <p:spPr bwMode="auto">
            <a:xfrm>
              <a:off x="1405" y="336"/>
              <a:ext cx="41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D7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D0</a:t>
              </a:r>
              <a:endParaRPr lang="en-US" altLang="zh-CN" sz="220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6" name="Text Box 1085"/>
            <p:cNvSpPr txBox="1">
              <a:spLocks noChangeArrowheads="1"/>
            </p:cNvSpPr>
            <p:nvPr/>
          </p:nvSpPr>
          <p:spPr bwMode="auto">
            <a:xfrm>
              <a:off x="5267" y="28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外</a:t>
              </a:r>
            </a:p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endParaRPr lang="zh-CN" altLang="en-US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</a:rPr>
                <a:t>设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66" name="Line 1086"/>
            <p:cNvSpPr>
              <a:spLocks noChangeShapeType="1"/>
            </p:cNvSpPr>
            <p:nvPr/>
          </p:nvSpPr>
          <p:spPr bwMode="auto">
            <a:xfrm flipV="1">
              <a:off x="478" y="168"/>
              <a:ext cx="126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67" name="AutoShape 1087"/>
            <p:cNvSpPr>
              <a:spLocks noChangeArrowheads="1"/>
            </p:cNvSpPr>
            <p:nvPr/>
          </p:nvSpPr>
          <p:spPr bwMode="auto">
            <a:xfrm>
              <a:off x="494" y="422"/>
              <a:ext cx="1406" cy="198"/>
            </a:xfrm>
            <a:prstGeom prst="leftRightArrow">
              <a:avLst>
                <a:gd name="adj1" fmla="val 60176"/>
                <a:gd name="adj2" fmla="val 63120"/>
              </a:avLst>
            </a:prstGeom>
            <a:solidFill>
              <a:srgbClr val="00CCFF"/>
            </a:solidFill>
            <a:ln w="2857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68" name="Line 1088"/>
            <p:cNvSpPr>
              <a:spLocks noChangeShapeType="1"/>
            </p:cNvSpPr>
            <p:nvPr/>
          </p:nvSpPr>
          <p:spPr bwMode="auto">
            <a:xfrm>
              <a:off x="494" y="1134"/>
              <a:ext cx="139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69" name="Line 1089"/>
            <p:cNvSpPr>
              <a:spLocks noChangeShapeType="1"/>
            </p:cNvSpPr>
            <p:nvPr/>
          </p:nvSpPr>
          <p:spPr bwMode="auto">
            <a:xfrm>
              <a:off x="505" y="1319"/>
              <a:ext cx="139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70" name="Line 1090"/>
            <p:cNvSpPr>
              <a:spLocks noChangeShapeType="1"/>
            </p:cNvSpPr>
            <p:nvPr/>
          </p:nvSpPr>
          <p:spPr bwMode="auto">
            <a:xfrm>
              <a:off x="494" y="1948"/>
              <a:ext cx="140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71" name="Line 1091"/>
            <p:cNvSpPr>
              <a:spLocks noChangeShapeType="1"/>
            </p:cNvSpPr>
            <p:nvPr/>
          </p:nvSpPr>
          <p:spPr bwMode="auto">
            <a:xfrm>
              <a:off x="502" y="2133"/>
              <a:ext cx="139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72" name="Line 1092"/>
            <p:cNvSpPr>
              <a:spLocks noChangeShapeType="1"/>
            </p:cNvSpPr>
            <p:nvPr/>
          </p:nvSpPr>
          <p:spPr bwMode="auto">
            <a:xfrm flipH="1" flipV="1">
              <a:off x="2195" y="890"/>
              <a:ext cx="0" cy="209"/>
            </a:xfrm>
            <a:prstGeom prst="line">
              <a:avLst/>
            </a:prstGeom>
            <a:noFill/>
            <a:ln w="254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73" name="Oval 1093"/>
            <p:cNvSpPr>
              <a:spLocks noChangeArrowheads="1"/>
            </p:cNvSpPr>
            <p:nvPr/>
          </p:nvSpPr>
          <p:spPr bwMode="auto">
            <a:xfrm>
              <a:off x="2152" y="806"/>
              <a:ext cx="79" cy="79"/>
            </a:xfrm>
            <a:prstGeom prst="ellipse">
              <a:avLst/>
            </a:prstGeom>
            <a:solidFill>
              <a:srgbClr val="FFFFFF"/>
            </a:solidFill>
            <a:ln w="2540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495" name="Text Box 1094"/>
            <p:cNvSpPr txBox="1">
              <a:spLocks noChangeArrowheads="1"/>
            </p:cNvSpPr>
            <p:nvPr/>
          </p:nvSpPr>
          <p:spPr bwMode="auto">
            <a:xfrm>
              <a:off x="1408" y="966"/>
              <a:ext cx="40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RD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WR</a:t>
              </a:r>
              <a:endParaRPr lang="en-US" altLang="zh-CN" sz="22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96" name="Text Box 1095"/>
            <p:cNvSpPr txBox="1">
              <a:spLocks noChangeArrowheads="1"/>
            </p:cNvSpPr>
            <p:nvPr/>
          </p:nvSpPr>
          <p:spPr bwMode="auto">
            <a:xfrm>
              <a:off x="1474" y="1385"/>
              <a:ext cx="28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CS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76" name="Line 1096"/>
            <p:cNvSpPr>
              <a:spLocks noChangeShapeType="1"/>
            </p:cNvSpPr>
            <p:nvPr/>
          </p:nvSpPr>
          <p:spPr bwMode="auto">
            <a:xfrm flipV="1">
              <a:off x="1515" y="979"/>
              <a:ext cx="19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77" name="Line 1097"/>
            <p:cNvSpPr>
              <a:spLocks noChangeShapeType="1"/>
            </p:cNvSpPr>
            <p:nvPr/>
          </p:nvSpPr>
          <p:spPr bwMode="auto">
            <a:xfrm>
              <a:off x="1523" y="1385"/>
              <a:ext cx="18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578" name="Line 1098"/>
            <p:cNvSpPr>
              <a:spLocks noChangeShapeType="1"/>
            </p:cNvSpPr>
            <p:nvPr/>
          </p:nvSpPr>
          <p:spPr bwMode="auto">
            <a:xfrm>
              <a:off x="1513" y="1167"/>
              <a:ext cx="19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500" name="Text Box 1099"/>
            <p:cNvSpPr txBox="1">
              <a:spLocks noChangeArrowheads="1"/>
            </p:cNvSpPr>
            <p:nvPr/>
          </p:nvSpPr>
          <p:spPr bwMode="auto">
            <a:xfrm>
              <a:off x="4708" y="0"/>
              <a:ext cx="36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PA7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7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PA0</a:t>
              </a:r>
              <a:endParaRPr lang="en-US" altLang="zh-CN" sz="20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501" name="Text Box 1100"/>
            <p:cNvSpPr txBox="1">
              <a:spLocks noChangeArrowheads="1"/>
            </p:cNvSpPr>
            <p:nvPr/>
          </p:nvSpPr>
          <p:spPr bwMode="auto">
            <a:xfrm>
              <a:off x="1208" y="1577"/>
              <a:ext cx="528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10000"/>
                </a:spcAft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FF00"/>
                  </a:solidFill>
                  <a:ea typeface="宋体" panose="02010600030101010101" pitchFamily="2" charset="-122"/>
                </a:rPr>
                <a:t>F0~F3h</a:t>
              </a:r>
            </a:p>
          </p:txBody>
        </p:sp>
      </p:grpSp>
      <p:sp>
        <p:nvSpPr>
          <p:cNvPr id="77" name="Rectangle 1027"/>
          <p:cNvSpPr txBox="1">
            <a:spLocks noChangeArrowheads="1"/>
          </p:cNvSpPr>
          <p:nvPr/>
        </p:nvSpPr>
        <p:spPr bwMode="auto">
          <a:xfrm>
            <a:off x="198438" y="5141913"/>
            <a:ext cx="8372475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9144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3716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7526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209800" indent="-3810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1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800"/>
              <a:t>1) </a:t>
            </a:r>
            <a:r>
              <a:rPr lang="zh-CN" altLang="en-US" sz="2800"/>
              <a:t>确定各端口地址</a:t>
            </a:r>
            <a:r>
              <a:rPr lang="en-US" altLang="zh-CN" sz="2800"/>
              <a:t>.</a:t>
            </a:r>
            <a:endParaRPr lang="zh-CN" altLang="en-US" sz="2800"/>
          </a:p>
          <a:p>
            <a:pPr algn="just" eaLnBrk="1" hangingPunct="1">
              <a:spcBef>
                <a:spcPct val="0"/>
              </a:spcBef>
              <a:spcAft>
                <a:spcPct val="1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800"/>
              <a:t>2) </a:t>
            </a:r>
            <a:r>
              <a:rPr lang="zh-CN" altLang="en-US" sz="2800"/>
              <a:t>编程设置</a:t>
            </a:r>
            <a:r>
              <a:rPr lang="en-US" altLang="zh-CN" sz="2800"/>
              <a:t>8255 :  A</a:t>
            </a:r>
            <a:r>
              <a:rPr lang="zh-CN" altLang="en-US" sz="2800"/>
              <a:t>口方式 </a:t>
            </a:r>
            <a:r>
              <a:rPr lang="en-US" altLang="zh-CN" sz="2800"/>
              <a:t>0 </a:t>
            </a:r>
            <a:r>
              <a:rPr lang="zh-CN" altLang="en-US" sz="2800"/>
              <a:t>输入，</a:t>
            </a:r>
            <a:r>
              <a:rPr lang="en-US" altLang="zh-CN" sz="2800"/>
              <a:t>PC7~PC4</a:t>
            </a:r>
            <a:r>
              <a:rPr lang="zh-CN" altLang="en-US" sz="2800"/>
              <a:t>输出</a:t>
            </a:r>
          </a:p>
          <a:p>
            <a:pPr lvl="1" algn="just" eaLnBrk="1" hangingPunct="1">
              <a:spcBef>
                <a:spcPct val="0"/>
              </a:spcBef>
              <a:spcAft>
                <a:spcPct val="10000"/>
              </a:spcAft>
              <a:buClrTx/>
              <a:buFont typeface="Wingdings" panose="05000000000000000000" pitchFamily="2" charset="2"/>
              <a:buNone/>
            </a:pPr>
            <a:r>
              <a:rPr lang="zh-CN" altLang="en-US"/>
              <a:t>                            </a:t>
            </a:r>
            <a:r>
              <a:rPr lang="en-US" altLang="zh-CN"/>
              <a:t>B</a:t>
            </a:r>
            <a:r>
              <a:rPr lang="zh-CN" altLang="en-US"/>
              <a:t>口方式 </a:t>
            </a:r>
            <a:r>
              <a:rPr lang="en-US" altLang="zh-CN"/>
              <a:t>0 </a:t>
            </a:r>
            <a:r>
              <a:rPr lang="zh-CN" altLang="en-US"/>
              <a:t>输出，</a:t>
            </a:r>
            <a:r>
              <a:rPr lang="en-US" altLang="zh-CN"/>
              <a:t>PC3~PC0</a:t>
            </a:r>
            <a:r>
              <a:rPr lang="zh-CN" altLang="en-US"/>
              <a:t>输入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 autoUpdateAnimBg="0"/>
      <p:bldP spid="77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12725" y="4868863"/>
            <a:ext cx="3124200" cy="19383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FF3300"/>
              </a:buClr>
              <a:buFont typeface="Monotype Sorts" pitchFamily="2" charset="2"/>
              <a:buChar char="¯"/>
            </a:pPr>
            <a:r>
              <a:rPr lang="zh-CN" altLang="en-US" sz="2400" dirty="0">
                <a:solidFill>
                  <a:schemeClr val="tx1"/>
                </a:solidFill>
              </a:rPr>
              <a:t>最后得出结论：  </a:t>
            </a:r>
          </a:p>
          <a:p>
            <a:pPr algn="just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>
                <a:solidFill>
                  <a:srgbClr val="0000FF"/>
                </a:solidFill>
              </a:rPr>
              <a:t>口地址</a:t>
            </a:r>
            <a:r>
              <a:rPr lang="zh-CN" altLang="en-US" sz="2400" dirty="0">
                <a:solidFill>
                  <a:schemeClr val="tx1"/>
                </a:solidFill>
              </a:rPr>
              <a:t>为 </a:t>
            </a:r>
            <a:r>
              <a:rPr lang="en-US" altLang="zh-CN" sz="2400" dirty="0"/>
              <a:t>FFF0 H</a:t>
            </a:r>
          </a:p>
          <a:p>
            <a:pPr algn="just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zh-CN" altLang="en-US" sz="2400" dirty="0">
                <a:solidFill>
                  <a:srgbClr val="0000FF"/>
                </a:solidFill>
              </a:rPr>
              <a:t>口地址</a:t>
            </a:r>
            <a:r>
              <a:rPr lang="zh-CN" altLang="en-US" sz="2400" dirty="0">
                <a:solidFill>
                  <a:schemeClr val="tx1"/>
                </a:solidFill>
              </a:rPr>
              <a:t>为 </a:t>
            </a:r>
            <a:r>
              <a:rPr lang="en-US" altLang="zh-CN" sz="2400" dirty="0"/>
              <a:t>FFF1 H</a:t>
            </a:r>
          </a:p>
          <a:p>
            <a:pPr algn="just" eaLnBrk="1" hangingPunct="1"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zh-CN" altLang="en-US" sz="2400" dirty="0">
                <a:solidFill>
                  <a:srgbClr val="0000FF"/>
                </a:solidFill>
              </a:rPr>
              <a:t>口地址</a:t>
            </a:r>
            <a:r>
              <a:rPr lang="zh-CN" altLang="en-US" sz="2400" dirty="0">
                <a:solidFill>
                  <a:schemeClr val="tx1"/>
                </a:solidFill>
              </a:rPr>
              <a:t>为 </a:t>
            </a:r>
            <a:r>
              <a:rPr lang="en-US" altLang="zh-CN" sz="2400" dirty="0"/>
              <a:t>FFF2 H</a:t>
            </a:r>
            <a:r>
              <a:rPr lang="zh-CN" altLang="en-US" sz="2400" dirty="0">
                <a:solidFill>
                  <a:srgbClr val="0000FF"/>
                </a:solidFill>
              </a:rPr>
              <a:t>控制口地址</a:t>
            </a:r>
            <a:r>
              <a:rPr lang="zh-CN" altLang="en-US" sz="2400" dirty="0">
                <a:solidFill>
                  <a:schemeClr val="tx1"/>
                </a:solidFill>
              </a:rPr>
              <a:t>为 </a:t>
            </a:r>
            <a:r>
              <a:rPr lang="en-US" altLang="zh-CN" sz="2400" dirty="0"/>
              <a:t>FFF3 H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92869" y="1583160"/>
            <a:ext cx="35814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rgbClr val="FF3300"/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由</a:t>
            </a:r>
            <a:r>
              <a:rPr lang="en-US" altLang="zh-CN" sz="2800" dirty="0">
                <a:solidFill>
                  <a:schemeClr val="tx1"/>
                </a:solidFill>
              </a:rPr>
              <a:t>8255</a:t>
            </a:r>
            <a:r>
              <a:rPr lang="zh-CN" altLang="en-US" sz="2800" dirty="0">
                <a:solidFill>
                  <a:schemeClr val="tx1"/>
                </a:solidFill>
              </a:rPr>
              <a:t>编程结构知：</a:t>
            </a:r>
            <a:endParaRPr lang="zh-CN" altLang="en-US" sz="24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2" name="Text Box 12"/>
          <p:cNvSpPr txBox="1">
            <a:spLocks noChangeArrowheads="1"/>
          </p:cNvSpPr>
          <p:nvPr/>
        </p:nvSpPr>
        <p:spPr bwMode="auto">
          <a:xfrm>
            <a:off x="19089" y="2815305"/>
            <a:ext cx="4959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</a:pPr>
            <a:r>
              <a:rPr lang="zh-CN" altLang="en-US" sz="2800" dirty="0">
                <a:solidFill>
                  <a:schemeClr val="tx1"/>
                </a:solidFill>
              </a:rPr>
              <a:t>结合</a:t>
            </a:r>
            <a:r>
              <a:rPr lang="en-US" altLang="zh-CN" sz="2800" dirty="0">
                <a:solidFill>
                  <a:schemeClr val="tx1"/>
                </a:solidFill>
              </a:rPr>
              <a:t>8255</a:t>
            </a:r>
            <a:r>
              <a:rPr lang="zh-CN" altLang="en-US" sz="2800" dirty="0">
                <a:solidFill>
                  <a:schemeClr val="tx1"/>
                </a:solidFill>
              </a:rPr>
              <a:t>与系统总线的连线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</a:p>
        </p:txBody>
      </p:sp>
      <p:grpSp>
        <p:nvGrpSpPr>
          <p:cNvPr id="22533" name="Group 209"/>
          <p:cNvGrpSpPr>
            <a:grpSpLocks/>
          </p:cNvGrpSpPr>
          <p:nvPr/>
        </p:nvGrpSpPr>
        <p:grpSpPr bwMode="auto">
          <a:xfrm>
            <a:off x="3429000" y="2982913"/>
            <a:ext cx="5605463" cy="2679700"/>
            <a:chOff x="0" y="0"/>
            <a:chExt cx="3408" cy="1653"/>
          </a:xfrm>
        </p:grpSpPr>
        <p:sp>
          <p:nvSpPr>
            <p:cNvPr id="19490" name="Text Box 15"/>
            <p:cNvSpPr txBox="1">
              <a:spLocks noChangeArrowheads="1"/>
            </p:cNvSpPr>
            <p:nvPr/>
          </p:nvSpPr>
          <p:spPr bwMode="auto">
            <a:xfrm>
              <a:off x="0" y="472"/>
              <a:ext cx="3342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chemeClr val="bg2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A15 ~ 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A6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A5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A4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A3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A2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A1</a:t>
              </a:r>
              <a:r>
                <a:rPr lang="en-US" altLang="zh-CN" sz="1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A0     </a:t>
              </a:r>
            </a:p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chemeClr val="hlink"/>
                  </a:solidFill>
                  <a:ea typeface="宋体" panose="02010600030101010101" pitchFamily="2" charset="-122"/>
                </a:rPr>
                <a:t>  FFF0H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  1  ~    1   1    1   0    0    </a:t>
              </a:r>
              <a:r>
                <a:rPr lang="en-US" altLang="zh-CN" sz="2200" dirty="0">
                  <a:ea typeface="宋体" panose="02010600030101010101" pitchFamily="2" charset="-122"/>
                </a:rPr>
                <a:t>0    0     </a:t>
              </a:r>
              <a:r>
                <a:rPr lang="en-US" altLang="zh-CN" sz="2200" dirty="0"/>
                <a:t>A</a:t>
              </a:r>
              <a:r>
                <a:rPr lang="zh-CN" altLang="en-US" sz="2200" dirty="0"/>
                <a:t>口</a:t>
              </a:r>
            </a:p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chemeClr val="hlink"/>
                  </a:solidFill>
                  <a:ea typeface="宋体" panose="02010600030101010101" pitchFamily="2" charset="-122"/>
                </a:rPr>
                <a:t>  FFF1H 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 1  ~    1   1    1   0    0    </a:t>
              </a:r>
              <a:r>
                <a:rPr lang="en-US" altLang="zh-CN" sz="2200" dirty="0">
                  <a:ea typeface="宋体" panose="02010600030101010101" pitchFamily="2" charset="-122"/>
                </a:rPr>
                <a:t>0    1     </a:t>
              </a:r>
              <a:r>
                <a:rPr lang="en-US" altLang="zh-CN" sz="2200" dirty="0"/>
                <a:t>B</a:t>
              </a:r>
              <a:r>
                <a:rPr lang="zh-CN" altLang="en-US" sz="2200" dirty="0"/>
                <a:t>口</a:t>
              </a:r>
              <a:endParaRPr lang="en-US" altLang="zh-CN" sz="2200" dirty="0"/>
            </a:p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FF00"/>
                  </a:solidFill>
                </a:rPr>
                <a:t>  </a:t>
              </a:r>
              <a:r>
                <a:rPr lang="en-US" altLang="zh-CN" sz="2200" dirty="0">
                  <a:solidFill>
                    <a:schemeClr val="hlink"/>
                  </a:solidFill>
                  <a:ea typeface="宋体" panose="02010600030101010101" pitchFamily="2" charset="-122"/>
                </a:rPr>
                <a:t>FFF2H 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 1  ~    1   1    1   0    0    </a:t>
              </a:r>
              <a:r>
                <a:rPr lang="en-US" altLang="zh-CN" sz="2200" dirty="0">
                  <a:ea typeface="宋体" panose="02010600030101010101" pitchFamily="2" charset="-122"/>
                </a:rPr>
                <a:t>1    0     </a:t>
              </a:r>
              <a:r>
                <a:rPr lang="en-US" altLang="zh-CN" sz="2200" dirty="0"/>
                <a:t>C</a:t>
              </a:r>
              <a:r>
                <a:rPr lang="zh-CN" altLang="en-US" sz="2200" dirty="0"/>
                <a:t>口</a:t>
              </a:r>
            </a:p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chemeClr val="hlink"/>
                  </a:solidFill>
                  <a:ea typeface="宋体" panose="02010600030101010101" pitchFamily="2" charset="-122"/>
                </a:rPr>
                <a:t>  FFF3H   </a:t>
              </a:r>
              <a:r>
                <a:rPr lang="en-US" altLang="zh-CN" sz="1000" dirty="0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dirty="0">
                  <a:solidFill>
                    <a:schemeClr val="tx1"/>
                  </a:solidFill>
                  <a:ea typeface="宋体" panose="02010600030101010101" pitchFamily="2" charset="-122"/>
                </a:rPr>
                <a:t>1  ~    1   1    1   0    0    </a:t>
              </a:r>
              <a:r>
                <a:rPr lang="en-US" altLang="zh-CN" sz="2200" dirty="0">
                  <a:ea typeface="宋体" panose="02010600030101010101" pitchFamily="2" charset="-122"/>
                </a:rPr>
                <a:t>1    1    </a:t>
              </a:r>
              <a:r>
                <a:rPr lang="zh-CN" altLang="en-US" sz="1800" dirty="0"/>
                <a:t>控制口</a:t>
              </a:r>
            </a:p>
          </p:txBody>
        </p:sp>
        <p:sp>
          <p:nvSpPr>
            <p:cNvPr id="19491" name="Text Box 18"/>
            <p:cNvSpPr txBox="1">
              <a:spLocks noChangeArrowheads="1"/>
            </p:cNvSpPr>
            <p:nvPr/>
          </p:nvSpPr>
          <p:spPr bwMode="auto">
            <a:xfrm>
              <a:off x="2924" y="240"/>
              <a:ext cx="48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 8255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9492" name="Group 208"/>
            <p:cNvGrpSpPr>
              <a:grpSpLocks/>
            </p:cNvGrpSpPr>
            <p:nvPr/>
          </p:nvGrpSpPr>
          <p:grpSpPr bwMode="auto">
            <a:xfrm>
              <a:off x="2352" y="0"/>
              <a:ext cx="560" cy="472"/>
              <a:chOff x="0" y="0"/>
              <a:chExt cx="560" cy="472"/>
            </a:xfrm>
          </p:grpSpPr>
          <p:sp>
            <p:nvSpPr>
              <p:cNvPr id="19498" name="Text Box 1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6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A1 A0</a:t>
                </a:r>
              </a:p>
            </p:txBody>
          </p:sp>
          <p:sp>
            <p:nvSpPr>
              <p:cNvPr id="22538" name="Line 19"/>
              <p:cNvSpPr>
                <a:spLocks noChangeShapeType="1"/>
              </p:cNvSpPr>
              <p:nvPr/>
            </p:nvSpPr>
            <p:spPr bwMode="auto">
              <a:xfrm flipV="1">
                <a:off x="146" y="224"/>
                <a:ext cx="0" cy="248"/>
              </a:xfrm>
              <a:prstGeom prst="line">
                <a:avLst/>
              </a:prstGeom>
              <a:noFill/>
              <a:ln w="25400" cmpd="sng">
                <a:solidFill>
                  <a:srgbClr val="FFFF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539" name="Line 20"/>
              <p:cNvSpPr>
                <a:spLocks noChangeShapeType="1"/>
              </p:cNvSpPr>
              <p:nvPr/>
            </p:nvSpPr>
            <p:spPr bwMode="auto">
              <a:xfrm flipV="1">
                <a:off x="341" y="224"/>
                <a:ext cx="0" cy="248"/>
              </a:xfrm>
              <a:prstGeom prst="line">
                <a:avLst/>
              </a:prstGeom>
              <a:noFill/>
              <a:ln w="25400" cmpd="sng">
                <a:solidFill>
                  <a:srgbClr val="FFFF00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93" name="Group 207"/>
            <p:cNvGrpSpPr>
              <a:grpSpLocks/>
            </p:cNvGrpSpPr>
            <p:nvPr/>
          </p:nvGrpSpPr>
          <p:grpSpPr bwMode="auto">
            <a:xfrm>
              <a:off x="1358" y="88"/>
              <a:ext cx="252" cy="224"/>
              <a:chOff x="254" y="40"/>
              <a:chExt cx="252" cy="224"/>
            </a:xfrm>
          </p:grpSpPr>
          <p:sp>
            <p:nvSpPr>
              <p:cNvPr id="19496" name="Text Box 16"/>
              <p:cNvSpPr txBox="1">
                <a:spLocks noChangeArrowheads="1"/>
              </p:cNvSpPr>
              <p:nvPr/>
            </p:nvSpPr>
            <p:spPr bwMode="auto">
              <a:xfrm>
                <a:off x="254" y="40"/>
                <a:ext cx="252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22542" name="Line 21"/>
              <p:cNvSpPr>
                <a:spLocks noChangeShapeType="1"/>
              </p:cNvSpPr>
              <p:nvPr/>
            </p:nvSpPr>
            <p:spPr bwMode="auto">
              <a:xfrm>
                <a:off x="259" y="40"/>
                <a:ext cx="208" cy="0"/>
              </a:xfrm>
              <a:prstGeom prst="line">
                <a:avLst/>
              </a:prstGeom>
              <a:noFill/>
              <a:ln w="25400" cmpd="sng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2543" name="AutoShape 22"/>
            <p:cNvSpPr>
              <a:spLocks/>
            </p:cNvSpPr>
            <p:nvPr/>
          </p:nvSpPr>
          <p:spPr bwMode="auto">
            <a:xfrm rot="5400000">
              <a:off x="1432" y="-340"/>
              <a:ext cx="162" cy="1482"/>
            </a:xfrm>
            <a:prstGeom prst="leftBrace">
              <a:avLst>
                <a:gd name="adj1" fmla="val 102500"/>
                <a:gd name="adj2" fmla="val 50000"/>
              </a:avLst>
            </a:prstGeom>
            <a:noFill/>
            <a:ln w="254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495" name="Text Box 23"/>
            <p:cNvSpPr txBox="1">
              <a:spLocks noChangeArrowheads="1"/>
            </p:cNvSpPr>
            <p:nvPr/>
          </p:nvSpPr>
          <p:spPr bwMode="auto">
            <a:xfrm>
              <a:off x="38" y="404"/>
              <a:ext cx="7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地址线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2545" name="Rectangle 2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66738" y="155575"/>
            <a:ext cx="2590800" cy="4699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解</a:t>
            </a:r>
          </a:p>
        </p:txBody>
      </p:sp>
      <p:graphicFrame>
        <p:nvGraphicFramePr>
          <p:cNvPr id="2254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35361"/>
              </p:ext>
            </p:extLst>
          </p:nvPr>
        </p:nvGraphicFramePr>
        <p:xfrm>
          <a:off x="4191000" y="457200"/>
          <a:ext cx="4648200" cy="213519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A1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A0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选中端口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端口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端口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端口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控制口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400" y="785813"/>
            <a:ext cx="35004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FFFF00"/>
                </a:solidFill>
              </a:rPr>
              <a:t>1) </a:t>
            </a:r>
            <a:r>
              <a:rPr lang="zh-CN" altLang="en-US" sz="3200" b="1" dirty="0">
                <a:solidFill>
                  <a:srgbClr val="FFFF00"/>
                </a:solidFill>
              </a:rPr>
              <a:t>确定各端口地址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1" grpId="0" autoUpdateAnimBg="0"/>
      <p:bldP spid="22532" grpId="0" autoUpdateAnimBg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70"/>
          <p:cNvGrpSpPr>
            <a:grpSpLocks/>
          </p:cNvGrpSpPr>
          <p:nvPr/>
        </p:nvGrpSpPr>
        <p:grpSpPr bwMode="auto">
          <a:xfrm>
            <a:off x="876300" y="1460500"/>
            <a:ext cx="960438" cy="1778000"/>
            <a:chOff x="0" y="0"/>
            <a:chExt cx="605" cy="1120"/>
          </a:xfrm>
        </p:grpSpPr>
        <p:sp>
          <p:nvSpPr>
            <p:cNvPr id="20541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577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 dirty="0">
                  <a:solidFill>
                    <a:srgbClr val="00FF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56" name="Line 24"/>
            <p:cNvSpPr>
              <a:spLocks noChangeShapeType="1"/>
            </p:cNvSpPr>
            <p:nvPr/>
          </p:nvSpPr>
          <p:spPr bwMode="auto">
            <a:xfrm rot="10800000">
              <a:off x="279" y="288"/>
              <a:ext cx="0" cy="56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43" name="Text Box 25"/>
            <p:cNvSpPr txBox="1">
              <a:spLocks noChangeArrowheads="1"/>
            </p:cNvSpPr>
            <p:nvPr/>
          </p:nvSpPr>
          <p:spPr bwMode="auto">
            <a:xfrm>
              <a:off x="49" y="832"/>
              <a:ext cx="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hlink"/>
                  </a:solidFill>
                </a:rPr>
                <a:t>特征位</a:t>
              </a:r>
            </a:p>
          </p:txBody>
        </p:sp>
      </p:grpSp>
      <p:grpSp>
        <p:nvGrpSpPr>
          <p:cNvPr id="23558" name="Group 71"/>
          <p:cNvGrpSpPr>
            <a:grpSpLocks/>
          </p:cNvGrpSpPr>
          <p:nvPr/>
        </p:nvGrpSpPr>
        <p:grpSpPr bwMode="auto">
          <a:xfrm>
            <a:off x="1795463" y="1460500"/>
            <a:ext cx="1841500" cy="1943100"/>
            <a:chOff x="0" y="0"/>
            <a:chExt cx="1160" cy="1224"/>
          </a:xfrm>
        </p:grpSpPr>
        <p:sp>
          <p:nvSpPr>
            <p:cNvPr id="20536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578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537" name="Text Box 7"/>
            <p:cNvSpPr txBox="1">
              <a:spLocks noChangeArrowheads="1"/>
            </p:cNvSpPr>
            <p:nvPr/>
          </p:nvSpPr>
          <p:spPr bwMode="auto">
            <a:xfrm>
              <a:off x="581" y="0"/>
              <a:ext cx="579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561" name="AutoShape 22"/>
            <p:cNvSpPr>
              <a:spLocks/>
            </p:cNvSpPr>
            <p:nvPr/>
          </p:nvSpPr>
          <p:spPr bwMode="auto">
            <a:xfrm rot="16200000">
              <a:off x="495" y="40"/>
              <a:ext cx="120" cy="651"/>
            </a:xfrm>
            <a:prstGeom prst="leftBrace">
              <a:avLst>
                <a:gd name="adj1" fmla="val 45208"/>
                <a:gd name="adj2" fmla="val 500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3562" name="Line 26"/>
            <p:cNvSpPr>
              <a:spLocks noChangeShapeType="1"/>
            </p:cNvSpPr>
            <p:nvPr/>
          </p:nvSpPr>
          <p:spPr bwMode="auto">
            <a:xfrm rot="10800000">
              <a:off x="549" y="456"/>
              <a:ext cx="0" cy="28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40" name="Text Box 27"/>
            <p:cNvSpPr txBox="1">
              <a:spLocks noChangeArrowheads="1"/>
            </p:cNvSpPr>
            <p:nvPr/>
          </p:nvSpPr>
          <p:spPr bwMode="auto">
            <a:xfrm>
              <a:off x="162" y="736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A</a:t>
              </a:r>
              <a:r>
                <a:rPr lang="zh-CN" altLang="en-US" sz="2600">
                  <a:solidFill>
                    <a:schemeClr val="tx1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>
                  <a:solidFill>
                    <a:schemeClr val="tx1"/>
                  </a:solidFill>
                </a:rPr>
                <a:t>方式 </a:t>
              </a:r>
              <a:r>
                <a:rPr lang="en-US" altLang="zh-CN" sz="2600">
                  <a:solidFill>
                    <a:schemeClr val="tx1"/>
                  </a:solidFill>
                </a:rPr>
                <a:t>0</a:t>
              </a:r>
              <a:endParaRPr lang="en-US" altLang="zh-CN" sz="26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3564" name="Group 72"/>
          <p:cNvGrpSpPr>
            <a:grpSpLocks/>
          </p:cNvGrpSpPr>
          <p:nvPr/>
        </p:nvGrpSpPr>
        <p:grpSpPr bwMode="auto">
          <a:xfrm>
            <a:off x="3386138" y="1460500"/>
            <a:ext cx="1214437" cy="1930400"/>
            <a:chOff x="0" y="0"/>
            <a:chExt cx="765" cy="1216"/>
          </a:xfrm>
        </p:grpSpPr>
        <p:sp>
          <p:nvSpPr>
            <p:cNvPr id="20533" name="Text Box 8"/>
            <p:cNvSpPr txBox="1">
              <a:spLocks noChangeArrowheads="1"/>
            </p:cNvSpPr>
            <p:nvPr/>
          </p:nvSpPr>
          <p:spPr bwMode="auto">
            <a:xfrm>
              <a:off x="162" y="0"/>
              <a:ext cx="577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66" name="Line 29"/>
            <p:cNvSpPr>
              <a:spLocks noChangeShapeType="1"/>
            </p:cNvSpPr>
            <p:nvPr/>
          </p:nvSpPr>
          <p:spPr bwMode="auto">
            <a:xfrm rot="10800000">
              <a:off x="378" y="280"/>
              <a:ext cx="0" cy="45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35" name="Text Box 30"/>
            <p:cNvSpPr txBox="1">
              <a:spLocks noChangeArrowheads="1"/>
            </p:cNvSpPr>
            <p:nvPr/>
          </p:nvSpPr>
          <p:spPr bwMode="auto">
            <a:xfrm>
              <a:off x="0" y="728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/>
                <a:t>A</a:t>
              </a:r>
              <a:r>
                <a:rPr lang="zh-CN" altLang="en-US" sz="2600" dirty="0"/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 dirty="0"/>
                <a:t>输入</a:t>
              </a:r>
            </a:p>
          </p:txBody>
        </p:sp>
      </p:grpSp>
      <p:grpSp>
        <p:nvGrpSpPr>
          <p:cNvPr id="23568" name="Group 73"/>
          <p:cNvGrpSpPr>
            <a:grpSpLocks/>
          </p:cNvGrpSpPr>
          <p:nvPr/>
        </p:nvGrpSpPr>
        <p:grpSpPr bwMode="auto">
          <a:xfrm>
            <a:off x="4405313" y="1460500"/>
            <a:ext cx="1214437" cy="1943100"/>
            <a:chOff x="0" y="0"/>
            <a:chExt cx="765" cy="1224"/>
          </a:xfrm>
        </p:grpSpPr>
        <p:sp>
          <p:nvSpPr>
            <p:cNvPr id="20530" name="Text Box 9"/>
            <p:cNvSpPr txBox="1">
              <a:spLocks noChangeArrowheads="1"/>
            </p:cNvSpPr>
            <p:nvPr/>
          </p:nvSpPr>
          <p:spPr bwMode="auto">
            <a:xfrm>
              <a:off x="92" y="0"/>
              <a:ext cx="577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570" name="Line 32"/>
            <p:cNvSpPr>
              <a:spLocks noChangeShapeType="1"/>
            </p:cNvSpPr>
            <p:nvPr/>
          </p:nvSpPr>
          <p:spPr bwMode="auto">
            <a:xfrm rot="10800000">
              <a:off x="378" y="288"/>
              <a:ext cx="0" cy="45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32" name="Text Box 33"/>
            <p:cNvSpPr txBox="1">
              <a:spLocks noChangeArrowheads="1"/>
            </p:cNvSpPr>
            <p:nvPr/>
          </p:nvSpPr>
          <p:spPr bwMode="auto">
            <a:xfrm>
              <a:off x="0" y="736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PC7~PC4</a:t>
              </a:r>
              <a:endParaRPr lang="en-US" altLang="zh-CN" sz="2200">
                <a:solidFill>
                  <a:schemeClr val="hlink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hlink"/>
                  </a:solidFill>
                </a:rPr>
                <a:t>输出</a:t>
              </a:r>
              <a:endParaRPr lang="zh-CN" altLang="en-US" sz="3000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3572" name="Group 74"/>
          <p:cNvGrpSpPr>
            <a:grpSpLocks/>
          </p:cNvGrpSpPr>
          <p:nvPr/>
        </p:nvGrpSpPr>
        <p:grpSpPr bwMode="auto">
          <a:xfrm>
            <a:off x="5332413" y="1460500"/>
            <a:ext cx="1216025" cy="1930400"/>
            <a:chOff x="0" y="0"/>
            <a:chExt cx="766" cy="1216"/>
          </a:xfrm>
        </p:grpSpPr>
        <p:sp>
          <p:nvSpPr>
            <p:cNvPr id="20527" name="Text Box 10"/>
            <p:cNvSpPr txBox="1">
              <a:spLocks noChangeArrowheads="1"/>
            </p:cNvSpPr>
            <p:nvPr/>
          </p:nvSpPr>
          <p:spPr bwMode="auto">
            <a:xfrm>
              <a:off x="82" y="0"/>
              <a:ext cx="577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574" name="Line 35"/>
            <p:cNvSpPr>
              <a:spLocks noChangeShapeType="1"/>
            </p:cNvSpPr>
            <p:nvPr/>
          </p:nvSpPr>
          <p:spPr bwMode="auto">
            <a:xfrm rot="10800000">
              <a:off x="379" y="280"/>
              <a:ext cx="0" cy="45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9" name="Text Box 36"/>
            <p:cNvSpPr txBox="1">
              <a:spLocks noChangeArrowheads="1"/>
            </p:cNvSpPr>
            <p:nvPr/>
          </p:nvSpPr>
          <p:spPr bwMode="auto">
            <a:xfrm>
              <a:off x="0" y="728"/>
              <a:ext cx="76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chemeClr val="tx1"/>
                  </a:solidFill>
                </a:rPr>
                <a:t>B</a:t>
              </a:r>
              <a:r>
                <a:rPr lang="zh-CN" altLang="en-US" sz="2600">
                  <a:solidFill>
                    <a:schemeClr val="tx1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>
                  <a:solidFill>
                    <a:schemeClr val="tx1"/>
                  </a:solidFill>
                </a:rPr>
                <a:t>方式 </a:t>
              </a:r>
              <a:r>
                <a:rPr lang="en-US" altLang="zh-CN" sz="2600">
                  <a:solidFill>
                    <a:schemeClr val="tx1"/>
                  </a:solidFill>
                </a:rPr>
                <a:t>0</a:t>
              </a:r>
              <a:endParaRPr lang="en-US" altLang="zh-CN" sz="26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3576" name="Group 75"/>
          <p:cNvGrpSpPr>
            <a:grpSpLocks/>
          </p:cNvGrpSpPr>
          <p:nvPr/>
        </p:nvGrpSpPr>
        <p:grpSpPr bwMode="auto">
          <a:xfrm>
            <a:off x="6261100" y="1460500"/>
            <a:ext cx="1214438" cy="1930400"/>
            <a:chOff x="0" y="0"/>
            <a:chExt cx="765" cy="1216"/>
          </a:xfrm>
        </p:grpSpPr>
        <p:sp>
          <p:nvSpPr>
            <p:cNvPr id="20524" name="Text Box 11"/>
            <p:cNvSpPr txBox="1">
              <a:spLocks noChangeArrowheads="1"/>
            </p:cNvSpPr>
            <p:nvPr/>
          </p:nvSpPr>
          <p:spPr bwMode="auto">
            <a:xfrm>
              <a:off x="77" y="0"/>
              <a:ext cx="577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3578" name="Line 38"/>
            <p:cNvSpPr>
              <a:spLocks noChangeShapeType="1"/>
            </p:cNvSpPr>
            <p:nvPr/>
          </p:nvSpPr>
          <p:spPr bwMode="auto">
            <a:xfrm rot="10800000">
              <a:off x="378" y="280"/>
              <a:ext cx="0" cy="45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6" name="Text Box 39"/>
            <p:cNvSpPr txBox="1">
              <a:spLocks noChangeArrowheads="1"/>
            </p:cNvSpPr>
            <p:nvPr/>
          </p:nvSpPr>
          <p:spPr bwMode="auto">
            <a:xfrm>
              <a:off x="0" y="728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>
                  <a:solidFill>
                    <a:srgbClr val="FF9933"/>
                  </a:solidFill>
                </a:rPr>
                <a:t>B</a:t>
              </a:r>
              <a:r>
                <a:rPr lang="zh-CN" altLang="en-US" sz="2600">
                  <a:solidFill>
                    <a:srgbClr val="FF9933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>
                  <a:solidFill>
                    <a:srgbClr val="FF9933"/>
                  </a:solidFill>
                </a:rPr>
                <a:t>输出</a:t>
              </a:r>
            </a:p>
          </p:txBody>
        </p:sp>
      </p:grpSp>
      <p:grpSp>
        <p:nvGrpSpPr>
          <p:cNvPr id="23580" name="Group 76"/>
          <p:cNvGrpSpPr>
            <a:grpSpLocks/>
          </p:cNvGrpSpPr>
          <p:nvPr/>
        </p:nvGrpSpPr>
        <p:grpSpPr bwMode="auto">
          <a:xfrm>
            <a:off x="7291388" y="1460500"/>
            <a:ext cx="1319212" cy="1930400"/>
            <a:chOff x="0" y="0"/>
            <a:chExt cx="831" cy="1216"/>
          </a:xfrm>
        </p:grpSpPr>
        <p:sp>
          <p:nvSpPr>
            <p:cNvPr id="20521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577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rgbClr val="00FF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82" name="Line 40"/>
            <p:cNvSpPr>
              <a:spLocks noChangeShapeType="1"/>
            </p:cNvSpPr>
            <p:nvPr/>
          </p:nvSpPr>
          <p:spPr bwMode="auto">
            <a:xfrm rot="10800000">
              <a:off x="289" y="280"/>
              <a:ext cx="0" cy="45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3" name="Text Box 41"/>
            <p:cNvSpPr txBox="1">
              <a:spLocks noChangeArrowheads="1"/>
            </p:cNvSpPr>
            <p:nvPr/>
          </p:nvSpPr>
          <p:spPr bwMode="auto">
            <a:xfrm>
              <a:off x="65" y="728"/>
              <a:ext cx="76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/>
                <a:t>PC3~PC0</a:t>
              </a:r>
              <a:endParaRPr lang="en-US" altLang="zh-CN" sz="2000" dirty="0"/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 dirty="0"/>
                <a:t>输入</a:t>
              </a:r>
              <a:endParaRPr lang="zh-CN" altLang="en-US" sz="2200" dirty="0">
                <a:ea typeface="宋体" panose="02010600030101010101" pitchFamily="2" charset="-122"/>
              </a:endParaRPr>
            </a:p>
          </p:txBody>
        </p:sp>
      </p:grpSp>
      <p:sp>
        <p:nvSpPr>
          <p:cNvPr id="23584" name="Text Box 42"/>
          <p:cNvSpPr txBox="1">
            <a:spLocks noChangeArrowheads="1"/>
          </p:cNvSpPr>
          <p:nvPr/>
        </p:nvSpPr>
        <p:spPr bwMode="auto">
          <a:xfrm>
            <a:off x="914400" y="52720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所以，方式控制字为 </a:t>
            </a:r>
            <a:r>
              <a:rPr lang="en-US" altLang="zh-CN" sz="2800" dirty="0"/>
              <a:t>1001 0001B</a:t>
            </a:r>
            <a:r>
              <a:rPr lang="zh-CN" altLang="en-US" sz="2800" dirty="0">
                <a:solidFill>
                  <a:schemeClr val="tx1"/>
                </a:solidFill>
              </a:rPr>
              <a:t>，即</a:t>
            </a:r>
            <a:r>
              <a:rPr lang="en-US" altLang="zh-CN" sz="2800" dirty="0"/>
              <a:t>91H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585" name="Rectangle 43"/>
          <p:cNvSpPr>
            <a:spLocks noChangeArrowheads="1"/>
          </p:cNvSpPr>
          <p:nvPr/>
        </p:nvSpPr>
        <p:spPr bwMode="auto">
          <a:xfrm>
            <a:off x="838200" y="3746500"/>
            <a:ext cx="72390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要求设置</a:t>
            </a:r>
            <a:r>
              <a:rPr lang="en-US" altLang="zh-CN" sz="2800" dirty="0">
                <a:solidFill>
                  <a:schemeClr val="tx1"/>
                </a:solidFill>
              </a:rPr>
              <a:t>:  A</a:t>
            </a:r>
            <a:r>
              <a:rPr lang="zh-CN" altLang="en-US" sz="2800" dirty="0">
                <a:solidFill>
                  <a:schemeClr val="tx1"/>
                </a:solidFill>
              </a:rPr>
              <a:t>口方式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输入，</a:t>
            </a:r>
            <a:r>
              <a:rPr lang="en-US" altLang="zh-CN" sz="2800" dirty="0">
                <a:solidFill>
                  <a:schemeClr val="tx1"/>
                </a:solidFill>
              </a:rPr>
              <a:t>PC7~PC4</a:t>
            </a:r>
            <a:r>
              <a:rPr lang="zh-CN" altLang="en-US" sz="2800" dirty="0">
                <a:solidFill>
                  <a:schemeClr val="tx1"/>
                </a:solidFill>
              </a:rPr>
              <a:t>输出</a:t>
            </a:r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  <a:buClr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口方式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输出，</a:t>
            </a:r>
            <a:r>
              <a:rPr lang="en-US" altLang="zh-CN" dirty="0">
                <a:solidFill>
                  <a:schemeClr val="tx1"/>
                </a:solidFill>
              </a:rPr>
              <a:t>PC3~PC0</a:t>
            </a:r>
            <a:r>
              <a:rPr lang="zh-CN" altLang="en-US" dirty="0">
                <a:solidFill>
                  <a:schemeClr val="tx1"/>
                </a:solidFill>
              </a:rPr>
              <a:t>输入 </a:t>
            </a:r>
          </a:p>
        </p:txBody>
      </p:sp>
      <p:sp>
        <p:nvSpPr>
          <p:cNvPr id="23586" name="Rectangle 4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368300"/>
            <a:ext cx="8229600" cy="469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</a:rPr>
              <a:t>2)  </a:t>
            </a:r>
            <a:r>
              <a:rPr lang="zh-CN" altLang="en-US">
                <a:solidFill>
                  <a:srgbClr val="00FF00"/>
                </a:solidFill>
              </a:rPr>
              <a:t>确定方式控制字</a:t>
            </a:r>
            <a:endParaRPr lang="zh-CN" altLang="en-US" sz="5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3587" name="Group 69"/>
          <p:cNvGrpSpPr>
            <a:grpSpLocks/>
          </p:cNvGrpSpPr>
          <p:nvPr/>
        </p:nvGrpSpPr>
        <p:grpSpPr bwMode="auto">
          <a:xfrm>
            <a:off x="838200" y="1010443"/>
            <a:ext cx="7424046" cy="912813"/>
            <a:chOff x="0" y="0"/>
            <a:chExt cx="4618" cy="575"/>
          </a:xfrm>
        </p:grpSpPr>
        <p:grpSp>
          <p:nvGrpSpPr>
            <p:cNvPr id="20493" name="Group 13"/>
            <p:cNvGrpSpPr>
              <a:grpSpLocks/>
            </p:cNvGrpSpPr>
            <p:nvPr/>
          </p:nvGrpSpPr>
          <p:grpSpPr bwMode="auto">
            <a:xfrm>
              <a:off x="0" y="0"/>
              <a:ext cx="4618" cy="352"/>
              <a:chOff x="0" y="0"/>
              <a:chExt cx="9080" cy="880"/>
            </a:xfrm>
          </p:grpSpPr>
          <p:sp>
            <p:nvSpPr>
              <p:cNvPr id="20513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D7</a:t>
                </a:r>
              </a:p>
            </p:txBody>
          </p:sp>
          <p:sp>
            <p:nvSpPr>
              <p:cNvPr id="20514" name="Text Box 15"/>
              <p:cNvSpPr txBox="1">
                <a:spLocks noChangeArrowheads="1"/>
              </p:cNvSpPr>
              <p:nvPr/>
            </p:nvSpPr>
            <p:spPr bwMode="auto">
              <a:xfrm>
                <a:off x="1139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D6</a:t>
                </a:r>
              </a:p>
            </p:txBody>
          </p:sp>
          <p:sp>
            <p:nvSpPr>
              <p:cNvPr id="20515" name="Text Box 16"/>
              <p:cNvSpPr txBox="1">
                <a:spLocks noChangeArrowheads="1"/>
              </p:cNvSpPr>
              <p:nvPr/>
            </p:nvSpPr>
            <p:spPr bwMode="auto">
              <a:xfrm>
                <a:off x="2282" y="0"/>
                <a:ext cx="1137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D5</a:t>
                </a:r>
              </a:p>
            </p:txBody>
          </p:sp>
          <p:sp>
            <p:nvSpPr>
              <p:cNvPr id="20516" name="Text Box 17"/>
              <p:cNvSpPr txBox="1">
                <a:spLocks noChangeArrowheads="1"/>
              </p:cNvSpPr>
              <p:nvPr/>
            </p:nvSpPr>
            <p:spPr bwMode="auto">
              <a:xfrm>
                <a:off x="3427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D4</a:t>
                </a:r>
              </a:p>
            </p:txBody>
          </p:sp>
          <p:sp>
            <p:nvSpPr>
              <p:cNvPr id="20517" name="Text Box 18"/>
              <p:cNvSpPr txBox="1">
                <a:spLocks noChangeArrowheads="1"/>
              </p:cNvSpPr>
              <p:nvPr/>
            </p:nvSpPr>
            <p:spPr bwMode="auto">
              <a:xfrm>
                <a:off x="4552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D3</a:t>
                </a:r>
              </a:p>
            </p:txBody>
          </p:sp>
          <p:sp>
            <p:nvSpPr>
              <p:cNvPr id="20518" name="Text Box 19"/>
              <p:cNvSpPr txBox="1">
                <a:spLocks noChangeArrowheads="1"/>
              </p:cNvSpPr>
              <p:nvPr/>
            </p:nvSpPr>
            <p:spPr bwMode="auto">
              <a:xfrm>
                <a:off x="5680" y="0"/>
                <a:ext cx="113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D2</a:t>
                </a:r>
              </a:p>
            </p:txBody>
          </p:sp>
          <p:sp>
            <p:nvSpPr>
              <p:cNvPr id="20519" name="Text Box 20"/>
              <p:cNvSpPr txBox="1">
                <a:spLocks noChangeArrowheads="1"/>
              </p:cNvSpPr>
              <p:nvPr/>
            </p:nvSpPr>
            <p:spPr bwMode="auto">
              <a:xfrm>
                <a:off x="6821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D1</a:t>
                </a:r>
              </a:p>
            </p:txBody>
          </p:sp>
          <p:sp>
            <p:nvSpPr>
              <p:cNvPr id="20520" name="Text Box 21"/>
              <p:cNvSpPr txBox="1">
                <a:spLocks noChangeArrowheads="1"/>
              </p:cNvSpPr>
              <p:nvPr/>
            </p:nvSpPr>
            <p:spPr bwMode="auto">
              <a:xfrm>
                <a:off x="7946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D0</a:t>
                </a:r>
              </a:p>
            </p:txBody>
          </p:sp>
        </p:grpSp>
        <p:sp>
          <p:nvSpPr>
            <p:cNvPr id="20494" name="Rectangle 54"/>
            <p:cNvSpPr>
              <a:spLocks noChangeArrowheads="1"/>
            </p:cNvSpPr>
            <p:nvPr/>
          </p:nvSpPr>
          <p:spPr bwMode="auto">
            <a:xfrm>
              <a:off x="4014" y="288"/>
              <a:ext cx="5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5" name="Rectangle 53"/>
            <p:cNvSpPr>
              <a:spLocks noChangeArrowheads="1"/>
            </p:cNvSpPr>
            <p:nvPr/>
          </p:nvSpPr>
          <p:spPr bwMode="auto">
            <a:xfrm>
              <a:off x="3444" y="288"/>
              <a:ext cx="5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6" name="Rectangle 52"/>
            <p:cNvSpPr>
              <a:spLocks noChangeArrowheads="1"/>
            </p:cNvSpPr>
            <p:nvPr/>
          </p:nvSpPr>
          <p:spPr bwMode="auto">
            <a:xfrm>
              <a:off x="2904" y="288"/>
              <a:ext cx="5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7" name="Rectangle 51"/>
            <p:cNvSpPr>
              <a:spLocks noChangeArrowheads="1"/>
            </p:cNvSpPr>
            <p:nvPr/>
          </p:nvSpPr>
          <p:spPr bwMode="auto">
            <a:xfrm>
              <a:off x="2304" y="288"/>
              <a:ext cx="6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8" name="Rectangle 50"/>
            <p:cNvSpPr>
              <a:spLocks noChangeArrowheads="1"/>
            </p:cNvSpPr>
            <p:nvPr/>
          </p:nvSpPr>
          <p:spPr bwMode="auto">
            <a:xfrm>
              <a:off x="1734" y="288"/>
              <a:ext cx="5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9" name="Rectangle 49"/>
            <p:cNvSpPr>
              <a:spLocks noChangeArrowheads="1"/>
            </p:cNvSpPr>
            <p:nvPr/>
          </p:nvSpPr>
          <p:spPr bwMode="auto">
            <a:xfrm>
              <a:off x="1164" y="288"/>
              <a:ext cx="5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00" name="Rectangle 48"/>
            <p:cNvSpPr>
              <a:spLocks noChangeArrowheads="1"/>
            </p:cNvSpPr>
            <p:nvPr/>
          </p:nvSpPr>
          <p:spPr bwMode="auto">
            <a:xfrm>
              <a:off x="594" y="288"/>
              <a:ext cx="5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501" name="Rectangle 47"/>
            <p:cNvSpPr>
              <a:spLocks noChangeArrowheads="1"/>
            </p:cNvSpPr>
            <p:nvPr/>
          </p:nvSpPr>
          <p:spPr bwMode="auto">
            <a:xfrm>
              <a:off x="24" y="288"/>
              <a:ext cx="57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605" name="Line 55"/>
            <p:cNvSpPr>
              <a:spLocks noChangeShapeType="1"/>
            </p:cNvSpPr>
            <p:nvPr/>
          </p:nvSpPr>
          <p:spPr bwMode="auto">
            <a:xfrm>
              <a:off x="24" y="288"/>
              <a:ext cx="4560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06" name="Line 56"/>
            <p:cNvSpPr>
              <a:spLocks noChangeShapeType="1"/>
            </p:cNvSpPr>
            <p:nvPr/>
          </p:nvSpPr>
          <p:spPr bwMode="auto">
            <a:xfrm>
              <a:off x="24" y="575"/>
              <a:ext cx="4560" cy="0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07" name="Line 57"/>
            <p:cNvSpPr>
              <a:spLocks noChangeShapeType="1"/>
            </p:cNvSpPr>
            <p:nvPr/>
          </p:nvSpPr>
          <p:spPr bwMode="auto">
            <a:xfrm>
              <a:off x="24" y="288"/>
              <a:ext cx="0" cy="287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08" name="Line 58"/>
            <p:cNvSpPr>
              <a:spLocks noChangeShapeType="1"/>
            </p:cNvSpPr>
            <p:nvPr/>
          </p:nvSpPr>
          <p:spPr bwMode="auto">
            <a:xfrm>
              <a:off x="59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09" name="Line 59"/>
            <p:cNvSpPr>
              <a:spLocks noChangeShapeType="1"/>
            </p:cNvSpPr>
            <p:nvPr/>
          </p:nvSpPr>
          <p:spPr bwMode="auto">
            <a:xfrm>
              <a:off x="116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10" name="Line 60"/>
            <p:cNvSpPr>
              <a:spLocks noChangeShapeType="1"/>
            </p:cNvSpPr>
            <p:nvPr/>
          </p:nvSpPr>
          <p:spPr bwMode="auto">
            <a:xfrm>
              <a:off x="173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11" name="Line 61"/>
            <p:cNvSpPr>
              <a:spLocks noChangeShapeType="1"/>
            </p:cNvSpPr>
            <p:nvPr/>
          </p:nvSpPr>
          <p:spPr bwMode="auto">
            <a:xfrm>
              <a:off x="230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12" name="Line 62"/>
            <p:cNvSpPr>
              <a:spLocks noChangeShapeType="1"/>
            </p:cNvSpPr>
            <p:nvPr/>
          </p:nvSpPr>
          <p:spPr bwMode="auto">
            <a:xfrm>
              <a:off x="290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13" name="Line 63"/>
            <p:cNvSpPr>
              <a:spLocks noChangeShapeType="1"/>
            </p:cNvSpPr>
            <p:nvPr/>
          </p:nvSpPr>
          <p:spPr bwMode="auto">
            <a:xfrm>
              <a:off x="344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14" name="Line 64"/>
            <p:cNvSpPr>
              <a:spLocks noChangeShapeType="1"/>
            </p:cNvSpPr>
            <p:nvPr/>
          </p:nvSpPr>
          <p:spPr bwMode="auto">
            <a:xfrm>
              <a:off x="4014" y="288"/>
              <a:ext cx="0" cy="28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15" name="Line 65"/>
            <p:cNvSpPr>
              <a:spLocks noChangeShapeType="1"/>
            </p:cNvSpPr>
            <p:nvPr/>
          </p:nvSpPr>
          <p:spPr bwMode="auto">
            <a:xfrm>
              <a:off x="4584" y="288"/>
              <a:ext cx="0" cy="287"/>
            </a:xfrm>
            <a:prstGeom prst="line">
              <a:avLst/>
            </a:prstGeom>
            <a:noFill/>
            <a:ln w="28575" cap="sq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 autoUpdateAnimBg="0"/>
      <p:bldP spid="23585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9600" y="1371600"/>
            <a:ext cx="7696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lvl="2" algn="just" eaLnBrk="1" hangingPunct="1">
              <a:spcBef>
                <a:spcPct val="1000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MOV     DX,  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66FF66"/>
                </a:solidFill>
              </a:rPr>
              <a:t>0FFF3H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  </a:t>
            </a:r>
            <a:r>
              <a:rPr lang="en-US" altLang="zh-CN">
                <a:solidFill>
                  <a:srgbClr val="FF9933"/>
                </a:solidFill>
              </a:rPr>
              <a:t>;</a:t>
            </a:r>
            <a:r>
              <a:rPr lang="zh-CN" altLang="en-US">
                <a:solidFill>
                  <a:srgbClr val="FF9933"/>
                </a:solidFill>
              </a:rPr>
              <a:t>控制口地址</a:t>
            </a:r>
          </a:p>
          <a:p>
            <a:pPr lvl="2" algn="just" eaLnBrk="1" hangingPunct="1">
              <a:spcBef>
                <a:spcPct val="1000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MOV     AL,   </a:t>
            </a:r>
            <a:r>
              <a:rPr lang="en-US" altLang="zh-CN">
                <a:solidFill>
                  <a:srgbClr val="66FF66"/>
                </a:solidFill>
              </a:rPr>
              <a:t>91H</a:t>
            </a:r>
            <a:r>
              <a:rPr lang="en-US" altLang="zh-CN">
                <a:solidFill>
                  <a:schemeClr val="tx1"/>
                </a:solidFill>
              </a:rPr>
              <a:t>              </a:t>
            </a:r>
            <a:r>
              <a:rPr lang="en-US" altLang="zh-CN">
                <a:solidFill>
                  <a:srgbClr val="FF9933"/>
                </a:solidFill>
              </a:rPr>
              <a:t>;</a:t>
            </a:r>
            <a:r>
              <a:rPr lang="zh-CN" altLang="en-US">
                <a:solidFill>
                  <a:srgbClr val="FF9933"/>
                </a:solidFill>
              </a:rPr>
              <a:t>方式控制字</a:t>
            </a:r>
          </a:p>
          <a:p>
            <a:pPr lvl="2" algn="just" eaLnBrk="1" hangingPunct="1">
              <a:spcBef>
                <a:spcPct val="10000"/>
              </a:spcBef>
              <a:spcAft>
                <a:spcPct val="10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</a:rPr>
              <a:t>OUT       DX,   AL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初始化程序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 bldLvl="3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 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端口选择和基本操作表</a:t>
            </a:r>
          </a:p>
        </p:txBody>
      </p:sp>
      <p:grpSp>
        <p:nvGrpSpPr>
          <p:cNvPr id="6147" name="Group 54"/>
          <p:cNvGrpSpPr>
            <a:grpSpLocks/>
          </p:cNvGrpSpPr>
          <p:nvPr/>
        </p:nvGrpSpPr>
        <p:grpSpPr bwMode="auto">
          <a:xfrm>
            <a:off x="331788" y="1314450"/>
            <a:ext cx="8416925" cy="5040313"/>
            <a:chOff x="-22" y="0"/>
            <a:chExt cx="5302" cy="3175"/>
          </a:xfrm>
        </p:grpSpPr>
        <p:sp>
          <p:nvSpPr>
            <p:cNvPr id="4100" name="Rectangle 8"/>
            <p:cNvSpPr>
              <a:spLocks noChangeArrowheads="1"/>
            </p:cNvSpPr>
            <p:nvPr/>
          </p:nvSpPr>
          <p:spPr bwMode="auto">
            <a:xfrm>
              <a:off x="4151" y="2253"/>
              <a:ext cx="1129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断开功能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1" name="Rectangle 9"/>
            <p:cNvSpPr>
              <a:spLocks noChangeArrowheads="1"/>
            </p:cNvSpPr>
            <p:nvPr/>
          </p:nvSpPr>
          <p:spPr bwMode="auto">
            <a:xfrm>
              <a:off x="2371" y="2253"/>
              <a:ext cx="1779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chemeClr val="tx1"/>
                </a:solidFill>
                <a:ea typeface="仿宋_GB2312" pitchFamily="1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仿宋_GB2312" pitchFamily="1" charset="-122"/>
                </a:rPr>
                <a:t>数据总线→三态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仿宋_GB2312" pitchFamily="1" charset="-122"/>
                </a:rPr>
                <a:t>非法状态                       </a:t>
              </a: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仿宋_GB2312" pitchFamily="1" charset="-122"/>
                </a:rPr>
                <a:t>数据总线→三态</a:t>
              </a:r>
            </a:p>
          </p:txBody>
        </p:sp>
        <p:sp>
          <p:nvSpPr>
            <p:cNvPr id="4102" name="Rectangle 10"/>
            <p:cNvSpPr>
              <a:spLocks noChangeArrowheads="1"/>
            </p:cNvSpPr>
            <p:nvPr/>
          </p:nvSpPr>
          <p:spPr bwMode="auto">
            <a:xfrm>
              <a:off x="1896" y="2253"/>
              <a:ext cx="475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3" name="Rectangle 11"/>
            <p:cNvSpPr>
              <a:spLocks noChangeArrowheads="1"/>
            </p:cNvSpPr>
            <p:nvPr/>
          </p:nvSpPr>
          <p:spPr bwMode="auto">
            <a:xfrm>
              <a:off x="1423" y="2253"/>
              <a:ext cx="473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×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4" name="Rectangle 12"/>
            <p:cNvSpPr>
              <a:spLocks noChangeArrowheads="1"/>
            </p:cNvSpPr>
            <p:nvPr/>
          </p:nvSpPr>
          <p:spPr bwMode="auto">
            <a:xfrm>
              <a:off x="948" y="2253"/>
              <a:ext cx="475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×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5" name="Rectangle 13"/>
            <p:cNvSpPr>
              <a:spLocks noChangeArrowheads="1"/>
            </p:cNvSpPr>
            <p:nvPr/>
          </p:nvSpPr>
          <p:spPr bwMode="auto">
            <a:xfrm>
              <a:off x="475" y="2253"/>
              <a:ext cx="473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×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×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6" name="Rectangle 14"/>
            <p:cNvSpPr>
              <a:spLocks noChangeArrowheads="1"/>
            </p:cNvSpPr>
            <p:nvPr/>
          </p:nvSpPr>
          <p:spPr bwMode="auto">
            <a:xfrm>
              <a:off x="0" y="2253"/>
              <a:ext cx="475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×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×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7" name="Rectangle 15"/>
            <p:cNvSpPr>
              <a:spLocks noChangeArrowheads="1"/>
            </p:cNvSpPr>
            <p:nvPr/>
          </p:nvSpPr>
          <p:spPr bwMode="auto">
            <a:xfrm>
              <a:off x="4151" y="1331"/>
              <a:ext cx="1129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输出操作（写）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8" name="Rectangle 16"/>
            <p:cNvSpPr>
              <a:spLocks noChangeArrowheads="1"/>
            </p:cNvSpPr>
            <p:nvPr/>
          </p:nvSpPr>
          <p:spPr bwMode="auto">
            <a:xfrm>
              <a:off x="2371" y="1331"/>
              <a:ext cx="1779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indent="1333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数据总线→端口</a:t>
              </a: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A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数据总线→端口</a:t>
              </a: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B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数据总线→端口</a:t>
              </a: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C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ea typeface="仿宋_GB2312" pitchFamily="1" charset="-122"/>
                </a:rPr>
                <a:t>数据总线→控制寄存器</a:t>
              </a:r>
              <a:endPara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09" name="Rectangle 17"/>
            <p:cNvSpPr>
              <a:spLocks noChangeArrowheads="1"/>
            </p:cNvSpPr>
            <p:nvPr/>
          </p:nvSpPr>
          <p:spPr bwMode="auto">
            <a:xfrm>
              <a:off x="1896" y="1331"/>
              <a:ext cx="475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0" name="Rectangle 18"/>
            <p:cNvSpPr>
              <a:spLocks noChangeArrowheads="1"/>
            </p:cNvSpPr>
            <p:nvPr/>
          </p:nvSpPr>
          <p:spPr bwMode="auto">
            <a:xfrm>
              <a:off x="1423" y="1331"/>
              <a:ext cx="473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1" name="Rectangle 19"/>
            <p:cNvSpPr>
              <a:spLocks noChangeArrowheads="1"/>
            </p:cNvSpPr>
            <p:nvPr/>
          </p:nvSpPr>
          <p:spPr bwMode="auto">
            <a:xfrm>
              <a:off x="948" y="1331"/>
              <a:ext cx="475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2" name="Rectangle 20"/>
            <p:cNvSpPr>
              <a:spLocks noChangeArrowheads="1"/>
            </p:cNvSpPr>
            <p:nvPr/>
          </p:nvSpPr>
          <p:spPr bwMode="auto">
            <a:xfrm>
              <a:off x="475" y="1331"/>
              <a:ext cx="473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3" name="Rectangle 21"/>
            <p:cNvSpPr>
              <a:spLocks noChangeArrowheads="1"/>
            </p:cNvSpPr>
            <p:nvPr/>
          </p:nvSpPr>
          <p:spPr bwMode="auto">
            <a:xfrm>
              <a:off x="0" y="1331"/>
              <a:ext cx="475" cy="9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4" name="Rectangle 22"/>
            <p:cNvSpPr>
              <a:spLocks noChangeArrowheads="1"/>
            </p:cNvSpPr>
            <p:nvPr/>
          </p:nvSpPr>
          <p:spPr bwMode="auto">
            <a:xfrm>
              <a:off x="4151" y="686"/>
              <a:ext cx="1129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输入操作（读）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5" name="Rectangle 23"/>
            <p:cNvSpPr>
              <a:spLocks noChangeArrowheads="1"/>
            </p:cNvSpPr>
            <p:nvPr/>
          </p:nvSpPr>
          <p:spPr bwMode="auto">
            <a:xfrm>
              <a:off x="2365" y="675"/>
              <a:ext cx="1779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端口</a:t>
              </a: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A→</a:t>
              </a: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数据总线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端口</a:t>
              </a: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B→</a:t>
              </a: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数据总线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端口</a:t>
              </a: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C→</a:t>
              </a: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数据总线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6" name="Rectangle 24"/>
            <p:cNvSpPr>
              <a:spLocks noChangeArrowheads="1"/>
            </p:cNvSpPr>
            <p:nvPr/>
          </p:nvSpPr>
          <p:spPr bwMode="auto">
            <a:xfrm>
              <a:off x="1896" y="676"/>
              <a:ext cx="475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7" name="Rectangle 25"/>
            <p:cNvSpPr>
              <a:spLocks noChangeArrowheads="1"/>
            </p:cNvSpPr>
            <p:nvPr/>
          </p:nvSpPr>
          <p:spPr bwMode="auto">
            <a:xfrm>
              <a:off x="1423" y="676"/>
              <a:ext cx="473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8" name="Rectangle 26"/>
            <p:cNvSpPr>
              <a:spLocks noChangeArrowheads="1"/>
            </p:cNvSpPr>
            <p:nvPr/>
          </p:nvSpPr>
          <p:spPr bwMode="auto">
            <a:xfrm>
              <a:off x="948" y="676"/>
              <a:ext cx="475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19" name="Rectangle 27"/>
            <p:cNvSpPr>
              <a:spLocks noChangeArrowheads="1"/>
            </p:cNvSpPr>
            <p:nvPr/>
          </p:nvSpPr>
          <p:spPr bwMode="auto">
            <a:xfrm>
              <a:off x="475" y="676"/>
              <a:ext cx="473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20" name="Rectangle 28"/>
            <p:cNvSpPr>
              <a:spLocks noChangeArrowheads="1"/>
            </p:cNvSpPr>
            <p:nvPr/>
          </p:nvSpPr>
          <p:spPr bwMode="auto">
            <a:xfrm>
              <a:off x="0" y="676"/>
              <a:ext cx="475" cy="6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21" name="Rectangle 29"/>
            <p:cNvSpPr>
              <a:spLocks noChangeArrowheads="1"/>
            </p:cNvSpPr>
            <p:nvPr/>
          </p:nvSpPr>
          <p:spPr bwMode="auto">
            <a:xfrm>
              <a:off x="2371" y="1"/>
              <a:ext cx="2908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ea typeface="仿宋_GB2312" pitchFamily="1" charset="-122"/>
                </a:rPr>
                <a:t>端口及操作功能</a:t>
              </a:r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22" name="Rectangle 30"/>
            <p:cNvSpPr>
              <a:spLocks noChangeArrowheads="1"/>
            </p:cNvSpPr>
            <p:nvPr/>
          </p:nvSpPr>
          <p:spPr bwMode="auto">
            <a:xfrm>
              <a:off x="1896" y="1"/>
              <a:ext cx="475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ea typeface="仿宋_GB2312" pitchFamily="1" charset="-122"/>
              </a:endParaRPr>
            </a:p>
          </p:txBody>
        </p:sp>
        <p:sp>
          <p:nvSpPr>
            <p:cNvPr id="4123" name="Rectangle 31"/>
            <p:cNvSpPr>
              <a:spLocks noChangeArrowheads="1"/>
            </p:cNvSpPr>
            <p:nvPr/>
          </p:nvSpPr>
          <p:spPr bwMode="auto">
            <a:xfrm>
              <a:off x="1423" y="1"/>
              <a:ext cx="473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 sz="2400">
                <a:ea typeface="仿宋_GB2312" pitchFamily="1" charset="-122"/>
              </a:endParaRPr>
            </a:p>
          </p:txBody>
        </p:sp>
        <p:sp>
          <p:nvSpPr>
            <p:cNvPr id="4124" name="Rectangle 32"/>
            <p:cNvSpPr>
              <a:spLocks noChangeArrowheads="1"/>
            </p:cNvSpPr>
            <p:nvPr/>
          </p:nvSpPr>
          <p:spPr bwMode="auto">
            <a:xfrm>
              <a:off x="478" y="0"/>
              <a:ext cx="473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A</a:t>
              </a:r>
              <a:r>
                <a:rPr lang="en-US" altLang="zh-CN" sz="2400" baseline="-30000">
                  <a:solidFill>
                    <a:schemeClr val="tx1"/>
                  </a:solidFill>
                  <a:ea typeface="仿宋_GB2312" pitchFamily="1" charset="-122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4125" name="Rectangle 33"/>
            <p:cNvSpPr>
              <a:spLocks noChangeArrowheads="1"/>
            </p:cNvSpPr>
            <p:nvPr/>
          </p:nvSpPr>
          <p:spPr bwMode="auto">
            <a:xfrm>
              <a:off x="0" y="1"/>
              <a:ext cx="475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A</a:t>
              </a:r>
              <a:r>
                <a:rPr lang="en-US" altLang="zh-CN" sz="2400" baseline="-30000">
                  <a:solidFill>
                    <a:schemeClr val="tx1"/>
                  </a:solidFill>
                  <a:ea typeface="仿宋_GB2312" pitchFamily="1" charset="-122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仿宋_GB2312" pitchFamily="1" charset="-122"/>
              </a:endParaRPr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0" y="1"/>
              <a:ext cx="5279" cy="0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0" y="3175"/>
              <a:ext cx="5279" cy="0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>
              <a:off x="0" y="1"/>
              <a:ext cx="0" cy="675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5279" y="1"/>
              <a:ext cx="0" cy="3174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>
              <a:off x="-22" y="675"/>
              <a:ext cx="5279" cy="0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0" y="676"/>
              <a:ext cx="0" cy="2499"/>
            </a:xfrm>
            <a:prstGeom prst="line">
              <a:avLst/>
            </a:prstGeom>
            <a:noFill/>
            <a:ln w="9525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475" y="1"/>
              <a:ext cx="0" cy="3174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948" y="1"/>
              <a:ext cx="0" cy="3174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6" name="Line 42"/>
            <p:cNvSpPr>
              <a:spLocks noChangeShapeType="1"/>
            </p:cNvSpPr>
            <p:nvPr/>
          </p:nvSpPr>
          <p:spPr bwMode="auto">
            <a:xfrm>
              <a:off x="1423" y="1"/>
              <a:ext cx="0" cy="3174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1896" y="1"/>
              <a:ext cx="0" cy="3174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>
              <a:off x="2371" y="1"/>
              <a:ext cx="0" cy="3174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>
              <a:off x="0" y="1331"/>
              <a:ext cx="5279" cy="0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>
              <a:off x="4150" y="676"/>
              <a:ext cx="0" cy="2499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>
              <a:off x="0" y="2253"/>
              <a:ext cx="5279" cy="0"/>
            </a:xfrm>
            <a:prstGeom prst="line">
              <a:avLst/>
            </a:prstGeom>
            <a:noFill/>
            <a:ln w="12700" cap="rnd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40" name="Rectangle 48"/>
            <p:cNvSpPr>
              <a:spLocks noChangeArrowheads="1"/>
            </p:cNvSpPr>
            <p:nvPr/>
          </p:nvSpPr>
          <p:spPr bwMode="auto">
            <a:xfrm>
              <a:off x="947" y="1"/>
              <a:ext cx="473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RD</a:t>
              </a:r>
            </a:p>
          </p:txBody>
        </p:sp>
        <p:sp>
          <p:nvSpPr>
            <p:cNvPr id="4141" name="Rectangle 49"/>
            <p:cNvSpPr>
              <a:spLocks noChangeArrowheads="1"/>
            </p:cNvSpPr>
            <p:nvPr/>
          </p:nvSpPr>
          <p:spPr bwMode="auto">
            <a:xfrm>
              <a:off x="1427" y="1"/>
              <a:ext cx="473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WR</a:t>
              </a:r>
            </a:p>
          </p:txBody>
        </p:sp>
        <p:sp>
          <p:nvSpPr>
            <p:cNvPr id="4142" name="Rectangle 50"/>
            <p:cNvSpPr>
              <a:spLocks noChangeArrowheads="1"/>
            </p:cNvSpPr>
            <p:nvPr/>
          </p:nvSpPr>
          <p:spPr bwMode="auto">
            <a:xfrm>
              <a:off x="1897" y="1"/>
              <a:ext cx="474" cy="6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ea typeface="仿宋_GB2312" pitchFamily="1" charset="-122"/>
                </a:rPr>
                <a:t>CS</a:t>
              </a:r>
            </a:p>
          </p:txBody>
        </p:sp>
        <p:sp>
          <p:nvSpPr>
            <p:cNvPr id="6195" name="Line 51"/>
            <p:cNvSpPr>
              <a:spLocks noChangeShapeType="1"/>
            </p:cNvSpPr>
            <p:nvPr/>
          </p:nvSpPr>
          <p:spPr bwMode="auto">
            <a:xfrm>
              <a:off x="1008" y="220"/>
              <a:ext cx="2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>
              <a:off x="1488" y="220"/>
              <a:ext cx="2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97" name="Line 53"/>
            <p:cNvSpPr>
              <a:spLocks noChangeShapeType="1"/>
            </p:cNvSpPr>
            <p:nvPr/>
          </p:nvSpPr>
          <p:spPr bwMode="auto">
            <a:xfrm>
              <a:off x="1968" y="220"/>
              <a:ext cx="28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4"/>
          <p:cNvGrpSpPr>
            <a:grpSpLocks/>
          </p:cNvGrpSpPr>
          <p:nvPr/>
        </p:nvGrpSpPr>
        <p:grpSpPr bwMode="auto">
          <a:xfrm>
            <a:off x="719138" y="1671638"/>
            <a:ext cx="6559550" cy="477837"/>
            <a:chOff x="0" y="0"/>
            <a:chExt cx="9080" cy="720"/>
          </a:xfrm>
        </p:grpSpPr>
        <p:sp>
          <p:nvSpPr>
            <p:cNvPr id="22588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1134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3000">
                  <a:solidFill>
                    <a:schemeClr val="hlink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2589" name="Text Box 6"/>
            <p:cNvSpPr txBox="1">
              <a:spLocks noChangeArrowheads="1"/>
            </p:cNvSpPr>
            <p:nvPr/>
          </p:nvSpPr>
          <p:spPr bwMode="auto">
            <a:xfrm>
              <a:off x="1139" y="0"/>
              <a:ext cx="1135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0" name="Text Box 7"/>
            <p:cNvSpPr txBox="1">
              <a:spLocks noChangeArrowheads="1"/>
            </p:cNvSpPr>
            <p:nvPr/>
          </p:nvSpPr>
          <p:spPr bwMode="auto">
            <a:xfrm>
              <a:off x="2282" y="0"/>
              <a:ext cx="1137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1" name="Text Box 8"/>
            <p:cNvSpPr txBox="1">
              <a:spLocks noChangeArrowheads="1"/>
            </p:cNvSpPr>
            <p:nvPr/>
          </p:nvSpPr>
          <p:spPr bwMode="auto">
            <a:xfrm>
              <a:off x="3427" y="0"/>
              <a:ext cx="1135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2" name="Text Box 9"/>
            <p:cNvSpPr txBox="1">
              <a:spLocks noChangeArrowheads="1"/>
            </p:cNvSpPr>
            <p:nvPr/>
          </p:nvSpPr>
          <p:spPr bwMode="auto">
            <a:xfrm>
              <a:off x="4552" y="0"/>
              <a:ext cx="1135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3" name="Text Box 10"/>
            <p:cNvSpPr txBox="1">
              <a:spLocks noChangeArrowheads="1"/>
            </p:cNvSpPr>
            <p:nvPr/>
          </p:nvSpPr>
          <p:spPr bwMode="auto">
            <a:xfrm>
              <a:off x="5680" y="0"/>
              <a:ext cx="1136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4" name="Text Box 11"/>
            <p:cNvSpPr txBox="1">
              <a:spLocks noChangeArrowheads="1"/>
            </p:cNvSpPr>
            <p:nvPr/>
          </p:nvSpPr>
          <p:spPr bwMode="auto">
            <a:xfrm>
              <a:off x="6821" y="0"/>
              <a:ext cx="1134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95" name="Text Box 12"/>
            <p:cNvSpPr txBox="1">
              <a:spLocks noChangeArrowheads="1"/>
            </p:cNvSpPr>
            <p:nvPr/>
          </p:nvSpPr>
          <p:spPr bwMode="auto">
            <a:xfrm>
              <a:off x="7946" y="0"/>
              <a:ext cx="1134" cy="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5611" name="Group 13"/>
          <p:cNvGrpSpPr>
            <a:grpSpLocks/>
          </p:cNvGrpSpPr>
          <p:nvPr/>
        </p:nvGrpSpPr>
        <p:grpSpPr bwMode="auto">
          <a:xfrm>
            <a:off x="719138" y="1179513"/>
            <a:ext cx="6559550" cy="584200"/>
            <a:chOff x="0" y="0"/>
            <a:chExt cx="9080" cy="880"/>
          </a:xfrm>
        </p:grpSpPr>
        <p:sp>
          <p:nvSpPr>
            <p:cNvPr id="2258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113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D7</a:t>
              </a:r>
            </a:p>
          </p:txBody>
        </p:sp>
        <p:sp>
          <p:nvSpPr>
            <p:cNvPr id="22581" name="Text Box 15"/>
            <p:cNvSpPr txBox="1">
              <a:spLocks noChangeArrowheads="1"/>
            </p:cNvSpPr>
            <p:nvPr/>
          </p:nvSpPr>
          <p:spPr bwMode="auto">
            <a:xfrm>
              <a:off x="1139" y="0"/>
              <a:ext cx="1135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D6</a:t>
              </a:r>
            </a:p>
          </p:txBody>
        </p:sp>
        <p:sp>
          <p:nvSpPr>
            <p:cNvPr id="22582" name="Text Box 16"/>
            <p:cNvSpPr txBox="1">
              <a:spLocks noChangeArrowheads="1"/>
            </p:cNvSpPr>
            <p:nvPr/>
          </p:nvSpPr>
          <p:spPr bwMode="auto">
            <a:xfrm>
              <a:off x="2282" y="0"/>
              <a:ext cx="1137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D5</a:t>
              </a:r>
            </a:p>
          </p:txBody>
        </p:sp>
        <p:sp>
          <p:nvSpPr>
            <p:cNvPr id="22583" name="Text Box 17"/>
            <p:cNvSpPr txBox="1">
              <a:spLocks noChangeArrowheads="1"/>
            </p:cNvSpPr>
            <p:nvPr/>
          </p:nvSpPr>
          <p:spPr bwMode="auto">
            <a:xfrm>
              <a:off x="3427" y="0"/>
              <a:ext cx="1135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D4</a:t>
              </a:r>
            </a:p>
          </p:txBody>
        </p:sp>
        <p:sp>
          <p:nvSpPr>
            <p:cNvPr id="22584" name="Text Box 18"/>
            <p:cNvSpPr txBox="1">
              <a:spLocks noChangeArrowheads="1"/>
            </p:cNvSpPr>
            <p:nvPr/>
          </p:nvSpPr>
          <p:spPr bwMode="auto">
            <a:xfrm>
              <a:off x="4552" y="0"/>
              <a:ext cx="1135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D3</a:t>
              </a:r>
            </a:p>
          </p:txBody>
        </p:sp>
        <p:sp>
          <p:nvSpPr>
            <p:cNvPr id="22585" name="Text Box 19"/>
            <p:cNvSpPr txBox="1">
              <a:spLocks noChangeArrowheads="1"/>
            </p:cNvSpPr>
            <p:nvPr/>
          </p:nvSpPr>
          <p:spPr bwMode="auto">
            <a:xfrm>
              <a:off x="5680" y="0"/>
              <a:ext cx="1136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D2</a:t>
              </a:r>
            </a:p>
          </p:txBody>
        </p:sp>
        <p:sp>
          <p:nvSpPr>
            <p:cNvPr id="22586" name="Text Box 20"/>
            <p:cNvSpPr txBox="1">
              <a:spLocks noChangeArrowheads="1"/>
            </p:cNvSpPr>
            <p:nvPr/>
          </p:nvSpPr>
          <p:spPr bwMode="auto">
            <a:xfrm>
              <a:off x="6821" y="0"/>
              <a:ext cx="113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D1</a:t>
              </a:r>
            </a:p>
          </p:txBody>
        </p:sp>
        <p:sp>
          <p:nvSpPr>
            <p:cNvPr id="22587" name="Text Box 21"/>
            <p:cNvSpPr txBox="1">
              <a:spLocks noChangeArrowheads="1"/>
            </p:cNvSpPr>
            <p:nvPr/>
          </p:nvSpPr>
          <p:spPr bwMode="auto">
            <a:xfrm>
              <a:off x="7946" y="0"/>
              <a:ext cx="1134" cy="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72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600" dirty="0">
                  <a:ea typeface="宋体" panose="02010600030101010101" pitchFamily="2" charset="-122"/>
                </a:rPr>
                <a:t>D0</a:t>
              </a:r>
            </a:p>
          </p:txBody>
        </p:sp>
      </p:grpSp>
      <p:grpSp>
        <p:nvGrpSpPr>
          <p:cNvPr id="25620" name="Group 75"/>
          <p:cNvGrpSpPr>
            <a:grpSpLocks/>
          </p:cNvGrpSpPr>
          <p:nvPr/>
        </p:nvGrpSpPr>
        <p:grpSpPr bwMode="auto">
          <a:xfrm>
            <a:off x="6532563" y="2149475"/>
            <a:ext cx="2362200" cy="850900"/>
            <a:chOff x="0" y="0"/>
            <a:chExt cx="1488" cy="536"/>
          </a:xfrm>
        </p:grpSpPr>
        <p:sp>
          <p:nvSpPr>
            <p:cNvPr id="22576" name="Text Box 3"/>
            <p:cNvSpPr txBox="1">
              <a:spLocks noChangeArrowheads="1"/>
            </p:cNvSpPr>
            <p:nvPr/>
          </p:nvSpPr>
          <p:spPr bwMode="auto">
            <a:xfrm>
              <a:off x="751" y="35"/>
              <a:ext cx="737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/>
                <a:t>0 </a:t>
              </a:r>
              <a:r>
                <a:rPr lang="zh-CN" altLang="en-US" sz="2200" dirty="0"/>
                <a:t>复位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/>
                <a:t>1 </a:t>
              </a:r>
              <a:r>
                <a:rPr lang="zh-CN" altLang="en-US" sz="2200" dirty="0"/>
                <a:t>置位</a:t>
              </a:r>
            </a:p>
          </p:txBody>
        </p:sp>
        <p:sp>
          <p:nvSpPr>
            <p:cNvPr id="25622" name="Line 23"/>
            <p:cNvSpPr>
              <a:spLocks noChangeShapeType="1"/>
            </p:cNvSpPr>
            <p:nvPr/>
          </p:nvSpPr>
          <p:spPr bwMode="auto">
            <a:xfrm flipV="1">
              <a:off x="232" y="0"/>
              <a:ext cx="0" cy="309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623" name="Line 24"/>
            <p:cNvSpPr>
              <a:spLocks noChangeShapeType="1"/>
            </p:cNvSpPr>
            <p:nvPr/>
          </p:nvSpPr>
          <p:spPr bwMode="auto">
            <a:xfrm>
              <a:off x="232" y="309"/>
              <a:ext cx="537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79" name="Text Box 25"/>
            <p:cNvSpPr txBox="1">
              <a:spLocks noChangeArrowheads="1"/>
            </p:cNvSpPr>
            <p:nvPr/>
          </p:nvSpPr>
          <p:spPr bwMode="auto">
            <a:xfrm>
              <a:off x="0" y="319"/>
              <a:ext cx="86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lnSpc>
                  <a:spcPct val="9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</a:rPr>
                <a:t>设置内容</a:t>
              </a:r>
              <a:endParaRPr lang="zh-CN" altLang="en-US" sz="2000">
                <a:solidFill>
                  <a:srgbClr val="0000FF"/>
                </a:solidFill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200">
                <a:solidFill>
                  <a:srgbClr val="0000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5625" name="Group 72"/>
          <p:cNvGrpSpPr>
            <a:grpSpLocks/>
          </p:cNvGrpSpPr>
          <p:nvPr/>
        </p:nvGrpSpPr>
        <p:grpSpPr bwMode="auto">
          <a:xfrm>
            <a:off x="520701" y="2162175"/>
            <a:ext cx="2590800" cy="2346325"/>
            <a:chOff x="-29" y="0"/>
            <a:chExt cx="1632" cy="1478"/>
          </a:xfrm>
        </p:grpSpPr>
        <p:sp>
          <p:nvSpPr>
            <p:cNvPr id="25626" name="Line 26"/>
            <p:cNvSpPr>
              <a:spLocks noChangeShapeType="1"/>
            </p:cNvSpPr>
            <p:nvPr/>
          </p:nvSpPr>
          <p:spPr bwMode="auto">
            <a:xfrm flipV="1">
              <a:off x="333" y="0"/>
              <a:ext cx="0" cy="628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75" name="Text Box 27"/>
            <p:cNvSpPr txBox="1">
              <a:spLocks noChangeArrowheads="1"/>
            </p:cNvSpPr>
            <p:nvPr/>
          </p:nvSpPr>
          <p:spPr bwMode="auto">
            <a:xfrm>
              <a:off x="-29" y="653"/>
              <a:ext cx="1632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 dirty="0"/>
                <a:t>特征位，</a:t>
              </a:r>
              <a:r>
                <a:rPr lang="en-US" altLang="zh-CN" sz="2600" dirty="0"/>
                <a:t>D7=0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 dirty="0"/>
                <a:t>表示是</a:t>
              </a:r>
              <a:r>
                <a:rPr lang="en-US" altLang="zh-CN" sz="2600" dirty="0"/>
                <a:t>C</a:t>
              </a:r>
              <a:r>
                <a:rPr lang="zh-CN" altLang="en-US" sz="2600" dirty="0"/>
                <a:t>口按位</a:t>
              </a:r>
            </a:p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600" dirty="0"/>
                <a:t>置位</a:t>
              </a:r>
              <a:r>
                <a:rPr lang="en-US" altLang="zh-CN" sz="2600" dirty="0"/>
                <a:t>/</a:t>
              </a:r>
              <a:r>
                <a:rPr lang="zh-CN" altLang="en-US" sz="2600" dirty="0"/>
                <a:t>复位控制字</a:t>
              </a:r>
            </a:p>
          </p:txBody>
        </p:sp>
      </p:grpSp>
      <p:grpSp>
        <p:nvGrpSpPr>
          <p:cNvPr id="25628" name="Group 73"/>
          <p:cNvGrpSpPr>
            <a:grpSpLocks/>
          </p:cNvGrpSpPr>
          <p:nvPr/>
        </p:nvGrpSpPr>
        <p:grpSpPr bwMode="auto">
          <a:xfrm>
            <a:off x="1874838" y="2189163"/>
            <a:ext cx="1633537" cy="574675"/>
            <a:chOff x="0" y="0"/>
            <a:chExt cx="1029" cy="362"/>
          </a:xfrm>
        </p:grpSpPr>
        <p:sp>
          <p:nvSpPr>
            <p:cNvPr id="25629" name="AutoShape 22"/>
            <p:cNvSpPr>
              <a:spLocks/>
            </p:cNvSpPr>
            <p:nvPr/>
          </p:nvSpPr>
          <p:spPr bwMode="auto">
            <a:xfrm rot="16200000">
              <a:off x="442" y="-442"/>
              <a:ext cx="145" cy="1029"/>
            </a:xfrm>
            <a:prstGeom prst="leftBrace">
              <a:avLst>
                <a:gd name="adj1" fmla="val 59138"/>
                <a:gd name="adj2" fmla="val 500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573" name="Text Box 28"/>
            <p:cNvSpPr txBox="1">
              <a:spLocks noChangeArrowheads="1"/>
            </p:cNvSpPr>
            <p:nvPr/>
          </p:nvSpPr>
          <p:spPr bwMode="auto">
            <a:xfrm>
              <a:off x="109" y="145"/>
              <a:ext cx="86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 dirty="0"/>
                <a:t>无意义</a:t>
              </a:r>
              <a:endParaRPr lang="zh-CN" altLang="en-US" sz="2200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25631" name="Group 74"/>
          <p:cNvGrpSpPr>
            <a:grpSpLocks/>
          </p:cNvGrpSpPr>
          <p:nvPr/>
        </p:nvGrpSpPr>
        <p:grpSpPr bwMode="auto">
          <a:xfrm>
            <a:off x="4316413" y="2219325"/>
            <a:ext cx="1893887" cy="623888"/>
            <a:chOff x="0" y="0"/>
            <a:chExt cx="1193" cy="393"/>
          </a:xfrm>
        </p:grpSpPr>
        <p:sp>
          <p:nvSpPr>
            <p:cNvPr id="25632" name="AutoShape 29"/>
            <p:cNvSpPr>
              <a:spLocks/>
            </p:cNvSpPr>
            <p:nvPr/>
          </p:nvSpPr>
          <p:spPr bwMode="auto">
            <a:xfrm rot="16200000">
              <a:off x="431" y="-431"/>
              <a:ext cx="167" cy="1029"/>
            </a:xfrm>
            <a:prstGeom prst="leftBrace">
              <a:avLst>
                <a:gd name="adj1" fmla="val 51347"/>
                <a:gd name="adj2" fmla="val 500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571" name="Text Box 30"/>
            <p:cNvSpPr txBox="1">
              <a:spLocks noChangeArrowheads="1"/>
            </p:cNvSpPr>
            <p:nvPr/>
          </p:nvSpPr>
          <p:spPr bwMode="auto">
            <a:xfrm>
              <a:off x="55" y="176"/>
              <a:ext cx="113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 dirty="0"/>
                <a:t>选择设置的位</a:t>
              </a:r>
              <a:endParaRPr lang="zh-CN" altLang="en-US" sz="2200" dirty="0">
                <a:ea typeface="宋体" panose="02010600030101010101" pitchFamily="2" charset="-122"/>
              </a:endParaRPr>
            </a:p>
          </p:txBody>
        </p:sp>
      </p:grpSp>
      <p:sp>
        <p:nvSpPr>
          <p:cNvPr id="25634" name="Rectangle 3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66738" y="30163"/>
            <a:ext cx="6453187" cy="6746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端口置位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复位控制字</a:t>
            </a:r>
          </a:p>
        </p:txBody>
      </p:sp>
      <p:graphicFrame>
        <p:nvGraphicFramePr>
          <p:cNvPr id="25635" name="Group 35"/>
          <p:cNvGraphicFramePr>
            <a:graphicFrameLocks noGrp="1"/>
          </p:cNvGraphicFramePr>
          <p:nvPr/>
        </p:nvGraphicFramePr>
        <p:xfrm>
          <a:off x="3981450" y="2935288"/>
          <a:ext cx="3733800" cy="3846516"/>
        </p:xfrm>
        <a:graphic>
          <a:graphicData uri="http://schemas.openxmlformats.org/drawingml/2006/table">
            <a:tbl>
              <a:tblPr/>
              <a:tblGrid>
                <a:gridCol w="1922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D3   D2   D1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C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端口位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0      0      0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0      0      1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0      1      0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PC2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0      1      1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PC3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1      0      0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1      0      1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1      1      0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PC6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1      1      1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PC7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69" name="文本框 1"/>
          <p:cNvSpPr txBox="1">
            <a:spLocks noChangeArrowheads="1"/>
          </p:cNvSpPr>
          <p:nvPr/>
        </p:nvSpPr>
        <p:spPr bwMode="auto">
          <a:xfrm>
            <a:off x="776288" y="692150"/>
            <a:ext cx="68786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该控制字用于设置</a:t>
            </a:r>
            <a:r>
              <a:rPr lang="en-US" altLang="zh-CN" sz="2800"/>
              <a:t>C</a:t>
            </a:r>
            <a:r>
              <a:rPr lang="zh-CN" altLang="en-US" sz="2800"/>
              <a:t>端口的某</a:t>
            </a:r>
            <a:r>
              <a:rPr lang="en-US" altLang="zh-CN" sz="2800"/>
              <a:t>1</a:t>
            </a:r>
            <a:r>
              <a:rPr lang="zh-CN" altLang="en-US" sz="2800"/>
              <a:t>位的输出值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712" y="4734087"/>
            <a:ext cx="3510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/>
              <a:t>该控制字虽然只是对</a:t>
            </a:r>
            <a:r>
              <a:rPr lang="en-US" altLang="zh-CN" b="1" dirty="0"/>
              <a:t>C</a:t>
            </a:r>
            <a:r>
              <a:rPr lang="zh-CN" altLang="en-US" b="1" dirty="0"/>
              <a:t>口进行设置操作，但仍然是输出到控制端口，而不是输出到</a:t>
            </a:r>
            <a:r>
              <a:rPr lang="en-US" altLang="zh-CN" b="1" dirty="0"/>
              <a:t>C</a:t>
            </a:r>
            <a:r>
              <a:rPr lang="zh-CN" altLang="en-US" b="1" dirty="0"/>
              <a:t>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41313" y="1447800"/>
            <a:ext cx="84216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仿宋_GB2312" pitchFamily="1" charset="-122"/>
              </a:rPr>
              <a:t>解：对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C</a:t>
            </a:r>
            <a:r>
              <a:rPr lang="zh-CN" altLang="en-US" sz="2800">
                <a:solidFill>
                  <a:schemeClr val="tx1"/>
                </a:solidFill>
                <a:ea typeface="仿宋_GB2312" pitchFamily="1" charset="-122"/>
              </a:rPr>
              <a:t>口的多位设置，要用不同的控制字分别设置</a:t>
            </a:r>
            <a:endParaRPr lang="en-US" altLang="zh-CN" sz="2800">
              <a:solidFill>
                <a:schemeClr val="tx1"/>
              </a:solidFill>
              <a:ea typeface="仿宋_GB2312" pitchFamily="1" charset="-122"/>
            </a:endParaRPr>
          </a:p>
          <a:p>
            <a:pPr algn="just" eaLnBrk="1" hangingPunct="1">
              <a:spcBef>
                <a:spcPct val="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       MOV     DX</a:t>
            </a:r>
            <a:r>
              <a:rPr lang="zh-CN" altLang="en-US" sz="2800">
                <a:solidFill>
                  <a:schemeClr val="tx1"/>
                </a:solidFill>
                <a:ea typeface="仿宋_GB2312" pitchFamily="1" charset="-122"/>
              </a:rPr>
              <a:t>，</a:t>
            </a:r>
            <a:r>
              <a:rPr lang="en-US" altLang="zh-CN" sz="2800">
                <a:solidFill>
                  <a:schemeClr val="hlink"/>
                </a:solidFill>
                <a:ea typeface="仿宋_GB2312" pitchFamily="1" charset="-122"/>
              </a:rPr>
              <a:t>0F3H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           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;</a:t>
            </a:r>
            <a:r>
              <a:rPr lang="zh-CN" altLang="en-US" sz="2800">
                <a:solidFill>
                  <a:srgbClr val="FF9933"/>
                </a:solidFill>
                <a:ea typeface="仿宋_GB2312" pitchFamily="1" charset="-122"/>
              </a:rPr>
              <a:t>置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DX</a:t>
            </a:r>
            <a:r>
              <a:rPr lang="zh-CN" altLang="en-US" sz="2800">
                <a:solidFill>
                  <a:srgbClr val="FF9933"/>
                </a:solidFill>
                <a:ea typeface="仿宋_GB2312" pitchFamily="1" charset="-122"/>
              </a:rPr>
              <a:t>为控制口地址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ea typeface="仿宋_GB2312" pitchFamily="1" charset="-122"/>
              </a:rPr>
              <a:t>       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MOV     AL</a:t>
            </a:r>
            <a:r>
              <a:rPr lang="zh-CN" altLang="en-US" sz="2800">
                <a:solidFill>
                  <a:schemeClr val="tx1"/>
                </a:solidFill>
                <a:ea typeface="仿宋_GB2312" pitchFamily="1" charset="-122"/>
              </a:rPr>
              <a:t>，</a:t>
            </a:r>
            <a:r>
              <a:rPr lang="en-US" altLang="zh-CN" sz="2800">
                <a:solidFill>
                  <a:srgbClr val="00FF00"/>
                </a:solidFill>
                <a:ea typeface="仿宋_GB2312" pitchFamily="1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000 </a:t>
            </a:r>
            <a:r>
              <a:rPr lang="en-US" altLang="zh-CN" sz="2800">
                <a:solidFill>
                  <a:schemeClr val="hlink"/>
                </a:solidFill>
                <a:ea typeface="仿宋_GB2312" pitchFamily="1" charset="-122"/>
              </a:rPr>
              <a:t>010</a:t>
            </a:r>
            <a:r>
              <a:rPr lang="en-US" altLang="zh-CN" sz="2800">
                <a:solidFill>
                  <a:srgbClr val="00FF00"/>
                </a:solidFill>
                <a:ea typeface="仿宋_GB2312" pitchFamily="1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B        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;</a:t>
            </a:r>
            <a:r>
              <a:rPr lang="zh-CN" altLang="en-US" sz="2800">
                <a:solidFill>
                  <a:srgbClr val="FF9933"/>
                </a:solidFill>
                <a:ea typeface="仿宋_GB2312" pitchFamily="1" charset="-122"/>
              </a:rPr>
              <a:t>置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PC2</a:t>
            </a:r>
            <a:r>
              <a:rPr lang="zh-CN" altLang="en-US" sz="2800">
                <a:solidFill>
                  <a:srgbClr val="FF9933"/>
                </a:solidFill>
                <a:ea typeface="仿宋_GB2312" pitchFamily="1" charset="-122"/>
              </a:rPr>
              <a:t>为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0</a:t>
            </a:r>
          </a:p>
          <a:p>
            <a:pPr algn="just" eaLnBrk="1" hangingPunct="1">
              <a:spcBef>
                <a:spcPct val="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       OUT      DX,  AL 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       MOV     AL</a:t>
            </a:r>
            <a:r>
              <a:rPr lang="zh-CN" altLang="en-US" sz="2800">
                <a:solidFill>
                  <a:schemeClr val="tx1"/>
                </a:solidFill>
                <a:ea typeface="仿宋_GB2312" pitchFamily="1" charset="-122"/>
              </a:rPr>
              <a:t>，</a:t>
            </a:r>
            <a:r>
              <a:rPr lang="en-US" altLang="zh-CN" sz="2800">
                <a:solidFill>
                  <a:srgbClr val="00FF00"/>
                </a:solidFill>
                <a:ea typeface="仿宋_GB2312" pitchFamily="1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000 </a:t>
            </a:r>
            <a:r>
              <a:rPr lang="en-US" altLang="zh-CN" sz="2800">
                <a:solidFill>
                  <a:schemeClr val="hlink"/>
                </a:solidFill>
                <a:ea typeface="仿宋_GB2312" pitchFamily="1" charset="-122"/>
              </a:rPr>
              <a:t>100</a:t>
            </a:r>
            <a:r>
              <a:rPr lang="en-US" altLang="zh-CN" sz="2800">
                <a:solidFill>
                  <a:srgbClr val="66FF66"/>
                </a:solidFill>
                <a:ea typeface="仿宋_GB2312" pitchFamily="1" charset="-122"/>
              </a:rPr>
              <a:t>1</a:t>
            </a: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B        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;</a:t>
            </a:r>
            <a:r>
              <a:rPr lang="zh-CN" altLang="en-US" sz="2800">
                <a:solidFill>
                  <a:srgbClr val="FF9933"/>
                </a:solidFill>
                <a:ea typeface="仿宋_GB2312" pitchFamily="1" charset="-122"/>
              </a:rPr>
              <a:t>置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PC4</a:t>
            </a:r>
            <a:r>
              <a:rPr lang="zh-CN" altLang="en-US" sz="2800">
                <a:solidFill>
                  <a:srgbClr val="FF9933"/>
                </a:solidFill>
                <a:ea typeface="仿宋_GB2312" pitchFamily="1" charset="-122"/>
              </a:rPr>
              <a:t>为</a:t>
            </a:r>
            <a:r>
              <a:rPr lang="en-US" altLang="zh-CN" sz="2800">
                <a:solidFill>
                  <a:srgbClr val="FF9933"/>
                </a:solidFill>
                <a:ea typeface="仿宋_GB2312" pitchFamily="1" charset="-122"/>
              </a:rPr>
              <a:t>1</a:t>
            </a:r>
          </a:p>
          <a:p>
            <a:pPr algn="just" eaLnBrk="1" hangingPunct="1">
              <a:spcBef>
                <a:spcPct val="0"/>
              </a:spcBef>
              <a:spcAft>
                <a:spcPct val="50000"/>
              </a:spcAft>
              <a:buClrTx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1"/>
                </a:solidFill>
                <a:ea typeface="仿宋_GB2312" pitchFamily="1" charset="-122"/>
              </a:rPr>
              <a:t>       OUT      DX,  AL</a:t>
            </a:r>
            <a:r>
              <a:rPr lang="en-US" altLang="zh-CN" sz="2400">
                <a:solidFill>
                  <a:schemeClr val="tx1"/>
                </a:solidFill>
                <a:ea typeface="仿宋_GB2312" pitchFamily="1" charset="-122"/>
              </a:rPr>
              <a:t>      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03188" y="549275"/>
            <a:ext cx="9166225" cy="6746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zh-CN" sz="3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 sz="3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sz="3400" dirty="0">
                <a:solidFill>
                  <a:srgbClr val="FFFF00"/>
                </a:solidFill>
                <a:ea typeface="仿宋_GB2312" pitchFamily="1" charset="-122"/>
              </a:rPr>
              <a:t>通过控制口0F3H置 </a:t>
            </a:r>
            <a:r>
              <a:rPr lang="en-US" altLang="zh-CN" sz="3400" dirty="0">
                <a:solidFill>
                  <a:srgbClr val="FFFF00"/>
                </a:solidFill>
                <a:ea typeface="仿宋_GB2312" pitchFamily="1" charset="-122"/>
              </a:rPr>
              <a:t>PC2 </a:t>
            </a:r>
            <a:r>
              <a:rPr lang="zh-CN" altLang="en-US" sz="3400" dirty="0">
                <a:solidFill>
                  <a:srgbClr val="FFFF00"/>
                </a:solidFill>
                <a:ea typeface="仿宋_GB2312" pitchFamily="1" charset="-122"/>
              </a:rPr>
              <a:t>为 </a:t>
            </a:r>
            <a:r>
              <a:rPr lang="en-US" altLang="zh-CN" sz="3400" dirty="0">
                <a:solidFill>
                  <a:srgbClr val="FFFF00"/>
                </a:solidFill>
                <a:ea typeface="仿宋_GB2312" pitchFamily="1" charset="-122"/>
              </a:rPr>
              <a:t>0</a:t>
            </a:r>
            <a:r>
              <a:rPr lang="zh-CN" altLang="en-US" sz="3400" dirty="0">
                <a:solidFill>
                  <a:srgbClr val="FFFF00"/>
                </a:solidFill>
                <a:ea typeface="仿宋_GB2312" pitchFamily="1" charset="-122"/>
              </a:rPr>
              <a:t>，</a:t>
            </a:r>
            <a:r>
              <a:rPr lang="en-US" altLang="zh-CN" sz="3400" dirty="0">
                <a:solidFill>
                  <a:srgbClr val="FFFF00"/>
                </a:solidFill>
                <a:ea typeface="仿宋_GB2312" pitchFamily="1" charset="-122"/>
              </a:rPr>
              <a:t>PC4 </a:t>
            </a:r>
            <a:r>
              <a:rPr lang="zh-CN" altLang="en-US" sz="3400" dirty="0">
                <a:solidFill>
                  <a:srgbClr val="FFFF00"/>
                </a:solidFill>
                <a:ea typeface="仿宋_GB2312" pitchFamily="1" charset="-122"/>
              </a:rPr>
              <a:t>为 </a:t>
            </a:r>
            <a:r>
              <a:rPr lang="en-US" altLang="zh-CN" sz="3400" dirty="0">
                <a:solidFill>
                  <a:srgbClr val="FFFF00"/>
                </a:solidFill>
                <a:ea typeface="仿宋_GB2312" pitchFamily="1" charset="-122"/>
              </a:rPr>
              <a:t>1</a:t>
            </a:r>
            <a:endParaRPr lang="zh-CN" altLang="zh-CN" sz="34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304800"/>
            <a:ext cx="8382000" cy="1524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例：设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端口工作于方式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输入，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端口工作于方式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输出，置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PC4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( 8255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的操作地址为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60H ~ 63H 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4373563"/>
            <a:ext cx="8305800" cy="2362200"/>
          </a:xfrm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MOV  AL, 0B0H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；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1011000XB</a:t>
            </a: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OUT  63H, AL      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写方式控制字</a:t>
            </a: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MOV  AL, 09H  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；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0XXX01001B</a:t>
            </a: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   OUT  63H, AL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写置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复位控制字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4191000" y="1905000"/>
          <a:ext cx="4267200" cy="974748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883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42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x 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05" name="Group 33"/>
          <p:cNvGraphicFramePr>
            <a:graphicFrameLocks noGrp="1"/>
          </p:cNvGraphicFramePr>
          <p:nvPr/>
        </p:nvGraphicFramePr>
        <p:xfrm>
          <a:off x="4211638" y="3203575"/>
          <a:ext cx="4267200" cy="97474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6883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b4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b0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楷体_GB2312" pitchFamily="1" charset="-122"/>
                      </a:endParaRP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42"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marT="45567" marB="4556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x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x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x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0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8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4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 algn="l" eaLnBrk="0" hangingPunct="0">
                        <a:spcBef>
                          <a:spcPct val="30000"/>
                        </a:spcBef>
                        <a:buClr>
                          <a:srgbClr val="FFFF00"/>
                        </a:buClr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 algn="l" eaLnBrk="0" hangingPunct="0">
                        <a:spcBef>
                          <a:spcPct val="30000"/>
                        </a:spcBef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1" charset="-122"/>
                        </a:rPr>
                        <a:t> 1</a:t>
                      </a:r>
                    </a:p>
                  </a:txBody>
                  <a:tcPr marT="45567" marB="4556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734" name="Rectangle 66"/>
          <p:cNvSpPr>
            <a:spLocks noChangeArrowheads="1"/>
          </p:cNvSpPr>
          <p:nvPr/>
        </p:nvSpPr>
        <p:spPr bwMode="auto">
          <a:xfrm>
            <a:off x="381000" y="2971800"/>
            <a:ext cx="3516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口置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/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复位控制字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楷体_GB2312" pitchFamily="1" charset="-122"/>
            </a:endParaRPr>
          </a:p>
        </p:txBody>
      </p:sp>
      <p:sp>
        <p:nvSpPr>
          <p:cNvPr id="28735" name="Rectangle 67"/>
          <p:cNvSpPr>
            <a:spLocks noChangeArrowheads="1"/>
          </p:cNvSpPr>
          <p:nvPr/>
        </p:nvSpPr>
        <p:spPr bwMode="auto">
          <a:xfrm>
            <a:off x="457200" y="1828800"/>
            <a:ext cx="32146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工作方式控制字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ea typeface="楷体_GB2312" pitchFamily="1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3" autoUpdateAnimBg="0"/>
      <p:bldP spid="28734" grpId="0" build="p" bldLvl="3" autoUpdateAnimBg="0"/>
      <p:bldP spid="28735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53988" y="4684395"/>
            <a:ext cx="8280400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单向无条件传送端口</a:t>
            </a:r>
            <a:endParaRPr lang="zh-CN" altLang="en-US" sz="2000" b="1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1" charset="-122"/>
              <a:sym typeface="Wingdings 2" panose="05020102010507070707" pitchFamily="18" charset="2"/>
            </a:endParaRPr>
          </a:p>
          <a:p>
            <a:pPr lvl="1" algn="just"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端口可单独工作于输入或输出，共有十六种组态</a:t>
            </a:r>
          </a:p>
        </p:txBody>
      </p:sp>
      <p:grpSp>
        <p:nvGrpSpPr>
          <p:cNvPr id="31747" name="Group 5"/>
          <p:cNvGrpSpPr>
            <a:grpSpLocks/>
          </p:cNvGrpSpPr>
          <p:nvPr/>
        </p:nvGrpSpPr>
        <p:grpSpPr bwMode="auto">
          <a:xfrm>
            <a:off x="792163" y="2222500"/>
            <a:ext cx="7824787" cy="2413000"/>
            <a:chOff x="0" y="0"/>
            <a:chExt cx="4929" cy="1520"/>
          </a:xfrm>
        </p:grpSpPr>
        <p:grpSp>
          <p:nvGrpSpPr>
            <p:cNvPr id="25607" name="Group 6"/>
            <p:cNvGrpSpPr>
              <a:grpSpLocks/>
            </p:cNvGrpSpPr>
            <p:nvPr/>
          </p:nvGrpSpPr>
          <p:grpSpPr bwMode="auto">
            <a:xfrm>
              <a:off x="0" y="0"/>
              <a:ext cx="4618" cy="352"/>
              <a:chOff x="0" y="0"/>
              <a:chExt cx="9080" cy="880"/>
            </a:xfrm>
          </p:grpSpPr>
          <p:sp>
            <p:nvSpPr>
              <p:cNvPr id="31749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D7</a:t>
                </a:r>
              </a:p>
            </p:txBody>
          </p:sp>
          <p:sp>
            <p:nvSpPr>
              <p:cNvPr id="31750" name="Text Box 8"/>
              <p:cNvSpPr txBox="1">
                <a:spLocks noChangeArrowheads="1"/>
              </p:cNvSpPr>
              <p:nvPr/>
            </p:nvSpPr>
            <p:spPr bwMode="auto">
              <a:xfrm>
                <a:off x="1138" y="0"/>
                <a:ext cx="113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D6</a:t>
                </a:r>
              </a:p>
            </p:txBody>
          </p:sp>
          <p:sp>
            <p:nvSpPr>
              <p:cNvPr id="31751" name="Text Box 9"/>
              <p:cNvSpPr txBox="1">
                <a:spLocks noChangeArrowheads="1"/>
              </p:cNvSpPr>
              <p:nvPr/>
            </p:nvSpPr>
            <p:spPr bwMode="auto">
              <a:xfrm>
                <a:off x="2283" y="0"/>
                <a:ext cx="113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D5</a:t>
                </a:r>
              </a:p>
            </p:txBody>
          </p:sp>
          <p:sp>
            <p:nvSpPr>
              <p:cNvPr id="31752" name="Text Box 10"/>
              <p:cNvSpPr txBox="1">
                <a:spLocks noChangeArrowheads="1"/>
              </p:cNvSpPr>
              <p:nvPr/>
            </p:nvSpPr>
            <p:spPr bwMode="auto">
              <a:xfrm>
                <a:off x="3427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D4</a:t>
                </a:r>
              </a:p>
            </p:txBody>
          </p:sp>
          <p:sp>
            <p:nvSpPr>
              <p:cNvPr id="31753" name="Text Box 11"/>
              <p:cNvSpPr txBox="1">
                <a:spLocks noChangeArrowheads="1"/>
              </p:cNvSpPr>
              <p:nvPr/>
            </p:nvSpPr>
            <p:spPr bwMode="auto">
              <a:xfrm>
                <a:off x="4552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D3</a:t>
                </a:r>
              </a:p>
            </p:txBody>
          </p:sp>
          <p:sp>
            <p:nvSpPr>
              <p:cNvPr id="31754" name="Text Box 12"/>
              <p:cNvSpPr txBox="1">
                <a:spLocks noChangeArrowheads="1"/>
              </p:cNvSpPr>
              <p:nvPr/>
            </p:nvSpPr>
            <p:spPr bwMode="auto">
              <a:xfrm>
                <a:off x="5680" y="0"/>
                <a:ext cx="113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D2</a:t>
                </a:r>
              </a:p>
            </p:txBody>
          </p:sp>
          <p:sp>
            <p:nvSpPr>
              <p:cNvPr id="31755" name="Text Box 13"/>
              <p:cNvSpPr txBox="1">
                <a:spLocks noChangeArrowheads="1"/>
              </p:cNvSpPr>
              <p:nvPr/>
            </p:nvSpPr>
            <p:spPr bwMode="auto">
              <a:xfrm>
                <a:off x="6821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D1</a:t>
                </a:r>
              </a:p>
            </p:txBody>
          </p:sp>
          <p:sp>
            <p:nvSpPr>
              <p:cNvPr id="31756" name="Text Box 14"/>
              <p:cNvSpPr txBox="1">
                <a:spLocks noChangeArrowheads="1"/>
              </p:cNvSpPr>
              <p:nvPr/>
            </p:nvSpPr>
            <p:spPr bwMode="auto">
              <a:xfrm>
                <a:off x="7945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D0</a:t>
                </a:r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9" y="1128"/>
              <a:ext cx="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特征位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741" y="1032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A</a:t>
              </a:r>
              <a:r>
                <a:rPr lang="zh-CN" altLang="en-US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口</a:t>
              </a:r>
            </a:p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方式 </a:t>
              </a:r>
              <a:r>
                <a:rPr lang="en-US" altLang="zh-CN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0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1485" y="1024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A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口</a:t>
              </a:r>
            </a:p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输入</a:t>
              </a: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/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输出</a:t>
              </a:r>
            </a:p>
          </p:txBody>
        </p:sp>
        <p:sp>
          <p:nvSpPr>
            <p:cNvPr id="31760" name="Text Box 18"/>
            <p:cNvSpPr txBox="1">
              <a:spLocks noChangeArrowheads="1"/>
            </p:cNvSpPr>
            <p:nvPr/>
          </p:nvSpPr>
          <p:spPr bwMode="auto">
            <a:xfrm>
              <a:off x="2223" y="1032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PC7~PC4</a:t>
              </a:r>
            </a:p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输入</a:t>
              </a: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/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输出</a:t>
              </a:r>
            </a:p>
          </p:txBody>
        </p:sp>
        <p:sp>
          <p:nvSpPr>
            <p:cNvPr id="31761" name="Text Box 19"/>
            <p:cNvSpPr txBox="1">
              <a:spLocks noChangeArrowheads="1"/>
            </p:cNvSpPr>
            <p:nvPr/>
          </p:nvSpPr>
          <p:spPr bwMode="auto">
            <a:xfrm>
              <a:off x="2807" y="1024"/>
              <a:ext cx="76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B</a:t>
              </a:r>
              <a:r>
                <a:rPr lang="zh-CN" altLang="en-US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口</a:t>
              </a:r>
            </a:p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方式 </a:t>
              </a:r>
              <a:r>
                <a:rPr lang="en-US" altLang="zh-CN" b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0</a:t>
              </a:r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3445" y="1024"/>
              <a:ext cx="76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B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口</a:t>
              </a:r>
            </a:p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输入</a:t>
              </a: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/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输出</a:t>
              </a:r>
            </a:p>
          </p:txBody>
        </p:sp>
        <p:grpSp>
          <p:nvGrpSpPr>
            <p:cNvPr id="25614" name="Group 21"/>
            <p:cNvGrpSpPr>
              <a:grpSpLocks/>
            </p:cNvGrpSpPr>
            <p:nvPr/>
          </p:nvGrpSpPr>
          <p:grpSpPr bwMode="auto">
            <a:xfrm>
              <a:off x="0" y="296"/>
              <a:ext cx="4618" cy="848"/>
              <a:chOff x="0" y="0"/>
              <a:chExt cx="4618" cy="848"/>
            </a:xfrm>
          </p:grpSpPr>
          <p:sp>
            <p:nvSpPr>
              <p:cNvPr id="31764" name="Text Box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77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1</a:t>
                </a:r>
              </a:p>
            </p:txBody>
          </p:sp>
          <p:sp>
            <p:nvSpPr>
              <p:cNvPr id="31765" name="Text Box 23"/>
              <p:cNvSpPr txBox="1">
                <a:spLocks noChangeArrowheads="1"/>
              </p:cNvSpPr>
              <p:nvPr/>
            </p:nvSpPr>
            <p:spPr bwMode="auto">
              <a:xfrm>
                <a:off x="579" y="0"/>
                <a:ext cx="578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solidFill>
                      <a:srgbClr val="FF993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0</a:t>
                </a:r>
              </a:p>
            </p:txBody>
          </p:sp>
          <p:sp>
            <p:nvSpPr>
              <p:cNvPr id="31766" name="Text Box 24"/>
              <p:cNvSpPr txBox="1">
                <a:spLocks noChangeArrowheads="1"/>
              </p:cNvSpPr>
              <p:nvPr/>
            </p:nvSpPr>
            <p:spPr bwMode="auto">
              <a:xfrm>
                <a:off x="1160" y="0"/>
                <a:ext cx="579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solidFill>
                      <a:srgbClr val="FF993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0</a:t>
                </a:r>
              </a:p>
            </p:txBody>
          </p:sp>
          <p:sp>
            <p:nvSpPr>
              <p:cNvPr id="31767" name="Text Box 25"/>
              <p:cNvSpPr txBox="1">
                <a:spLocks noChangeArrowheads="1"/>
              </p:cNvSpPr>
              <p:nvPr/>
            </p:nvSpPr>
            <p:spPr bwMode="auto">
              <a:xfrm>
                <a:off x="1743" y="0"/>
                <a:ext cx="577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1/0</a:t>
                </a:r>
              </a:p>
            </p:txBody>
          </p:sp>
          <p:sp>
            <p:nvSpPr>
              <p:cNvPr id="31768" name="Text Box 26"/>
              <p:cNvSpPr txBox="1">
                <a:spLocks noChangeArrowheads="1"/>
              </p:cNvSpPr>
              <p:nvPr/>
            </p:nvSpPr>
            <p:spPr bwMode="auto">
              <a:xfrm>
                <a:off x="2315" y="0"/>
                <a:ext cx="577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1/0</a:t>
                </a:r>
              </a:p>
            </p:txBody>
          </p:sp>
          <p:sp>
            <p:nvSpPr>
              <p:cNvPr id="31769" name="Text Box 27"/>
              <p:cNvSpPr txBox="1">
                <a:spLocks noChangeArrowheads="1"/>
              </p:cNvSpPr>
              <p:nvPr/>
            </p:nvSpPr>
            <p:spPr bwMode="auto">
              <a:xfrm>
                <a:off x="2889" y="0"/>
                <a:ext cx="577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solidFill>
                      <a:srgbClr val="FF9933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0</a:t>
                </a:r>
              </a:p>
            </p:txBody>
          </p:sp>
          <p:sp>
            <p:nvSpPr>
              <p:cNvPr id="31770" name="Text Box 28"/>
              <p:cNvSpPr txBox="1">
                <a:spLocks noChangeArrowheads="1"/>
              </p:cNvSpPr>
              <p:nvPr/>
            </p:nvSpPr>
            <p:spPr bwMode="auto">
              <a:xfrm>
                <a:off x="3469" y="0"/>
                <a:ext cx="577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1/0</a:t>
                </a:r>
              </a:p>
            </p:txBody>
          </p:sp>
          <p:sp>
            <p:nvSpPr>
              <p:cNvPr id="31771" name="Text Box 29"/>
              <p:cNvSpPr txBox="1">
                <a:spLocks noChangeArrowheads="1"/>
              </p:cNvSpPr>
              <p:nvPr/>
            </p:nvSpPr>
            <p:spPr bwMode="auto">
              <a:xfrm>
                <a:off x="4041" y="0"/>
                <a:ext cx="577" cy="288"/>
              </a:xfrm>
              <a:prstGeom prst="rect">
                <a:avLst/>
              </a:prstGeom>
              <a:noFill/>
              <a:ln w="25400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36000" rIns="0" bIns="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  <a:defRPr/>
                </a:pPr>
                <a:r>
                  <a:rPr lang="en-US" altLang="zh-CN" sz="26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仿宋_GB2312" pitchFamily="1" charset="-122"/>
                  </a:rPr>
                  <a:t>1/0</a:t>
                </a:r>
              </a:p>
            </p:txBody>
          </p:sp>
          <p:sp>
            <p:nvSpPr>
              <p:cNvPr id="31772" name="AutoShape 30"/>
              <p:cNvSpPr>
                <a:spLocks/>
              </p:cNvSpPr>
              <p:nvPr/>
            </p:nvSpPr>
            <p:spPr bwMode="auto">
              <a:xfrm rot="16200000">
                <a:off x="1073" y="41"/>
                <a:ext cx="120" cy="651"/>
              </a:xfrm>
              <a:prstGeom prst="leftBrace">
                <a:avLst>
                  <a:gd name="adj1" fmla="val 45208"/>
                  <a:gd name="adj2" fmla="val 50000"/>
                </a:avLst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1773" name="Line 31"/>
              <p:cNvSpPr>
                <a:spLocks noChangeShapeType="1"/>
              </p:cNvSpPr>
              <p:nvPr/>
            </p:nvSpPr>
            <p:spPr bwMode="auto">
              <a:xfrm rot="10800000">
                <a:off x="279" y="288"/>
                <a:ext cx="0" cy="56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74" name="Line 32"/>
              <p:cNvSpPr>
                <a:spLocks noChangeShapeType="1"/>
              </p:cNvSpPr>
              <p:nvPr/>
            </p:nvSpPr>
            <p:spPr bwMode="auto">
              <a:xfrm rot="10800000">
                <a:off x="1128" y="456"/>
                <a:ext cx="0" cy="28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75" name="Line 33"/>
              <p:cNvSpPr>
                <a:spLocks noChangeShapeType="1"/>
              </p:cNvSpPr>
              <p:nvPr/>
            </p:nvSpPr>
            <p:spPr bwMode="auto">
              <a:xfrm rot="10800000">
                <a:off x="1959" y="280"/>
                <a:ext cx="0" cy="45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76" name="Line 34"/>
              <p:cNvSpPr>
                <a:spLocks noChangeShapeType="1"/>
              </p:cNvSpPr>
              <p:nvPr/>
            </p:nvSpPr>
            <p:spPr bwMode="auto">
              <a:xfrm rot="10800000">
                <a:off x="2601" y="288"/>
                <a:ext cx="0" cy="45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77" name="Line 35"/>
              <p:cNvSpPr>
                <a:spLocks noChangeShapeType="1"/>
              </p:cNvSpPr>
              <p:nvPr/>
            </p:nvSpPr>
            <p:spPr bwMode="auto">
              <a:xfrm rot="10800000">
                <a:off x="3186" y="280"/>
                <a:ext cx="0" cy="45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78" name="Line 36"/>
              <p:cNvSpPr>
                <a:spLocks noChangeShapeType="1"/>
              </p:cNvSpPr>
              <p:nvPr/>
            </p:nvSpPr>
            <p:spPr bwMode="auto">
              <a:xfrm rot="10800000">
                <a:off x="3770" y="280"/>
                <a:ext cx="0" cy="45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779" name="Line 37"/>
              <p:cNvSpPr>
                <a:spLocks noChangeShapeType="1"/>
              </p:cNvSpPr>
              <p:nvPr/>
            </p:nvSpPr>
            <p:spPr bwMode="auto">
              <a:xfrm rot="10800000">
                <a:off x="4330" y="280"/>
                <a:ext cx="0" cy="456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1780" name="Text Box 38"/>
            <p:cNvSpPr txBox="1">
              <a:spLocks noChangeArrowheads="1"/>
            </p:cNvSpPr>
            <p:nvPr/>
          </p:nvSpPr>
          <p:spPr bwMode="auto">
            <a:xfrm>
              <a:off x="4163" y="1024"/>
              <a:ext cx="76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PC3~PC0</a:t>
              </a:r>
            </a:p>
            <a:p>
              <a:pPr algn="ctr"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输入</a:t>
              </a:r>
              <a:r>
                <a:rPr lang="en-US" altLang="zh-CN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/</a:t>
              </a:r>
              <a:r>
                <a:rPr lang="zh-CN" alt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1" charset="-122"/>
                </a:rPr>
                <a:t>输出</a:t>
              </a:r>
            </a:p>
          </p:txBody>
        </p:sp>
      </p:grpSp>
      <p:sp>
        <p:nvSpPr>
          <p:cNvPr id="31781" name="Rectangle 3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3988" y="922338"/>
            <a:ext cx="5907087" cy="6746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1.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方式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（基本输入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输出方式）</a:t>
            </a:r>
          </a:p>
        </p:txBody>
      </p:sp>
      <p:sp>
        <p:nvSpPr>
          <p:cNvPr id="25605" name="文本框 1"/>
          <p:cNvSpPr txBox="1">
            <a:spLocks noChangeArrowheads="1"/>
          </p:cNvSpPr>
          <p:nvPr/>
        </p:nvSpPr>
        <p:spPr bwMode="auto">
          <a:xfrm>
            <a:off x="1763713" y="161925"/>
            <a:ext cx="56372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五、</a:t>
            </a:r>
            <a:r>
              <a:rPr lang="en-US" altLang="zh-CN" sz="3600" b="1"/>
              <a:t>8255A</a:t>
            </a:r>
            <a:r>
              <a:rPr lang="zh-CN" altLang="en-US" sz="3600" b="1"/>
              <a:t>的三种工作方式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41313" y="1673225"/>
            <a:ext cx="337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方式控制字如下：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3208437" y="5821747"/>
            <a:ext cx="2430163" cy="900169"/>
          </a:xfrm>
          <a:prstGeom prst="ellipse">
            <a:avLst/>
          </a:prstGeom>
          <a:noFill/>
          <a:ln w="38100" cmpd="sng">
            <a:solidFill>
              <a:schemeClr val="hlink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r>
              <a:rPr lang="zh-CN" altLang="en-US"/>
              <a:t>为什么有</a:t>
            </a:r>
            <a:r>
              <a:rPr lang="en-US" altLang="zh-CN"/>
              <a:t>16</a:t>
            </a:r>
            <a:r>
              <a:rPr lang="zh-CN" altLang="en-US"/>
              <a:t>种组合？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81" grpId="0"/>
      <p:bldP spid="2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方式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的应用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14450"/>
            <a:ext cx="86106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电特性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作输出用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各端口有锁存功能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作输入用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各端口无锁存功能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应用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程序控制下的无条件传送方式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端口均传送数据信息 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</a:rPr>
              <a:t> 程序控制下的有条件传送方式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</a:rPr>
              <a:t>     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端口传送数据</a:t>
            </a:r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C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端口传送状态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工作在方式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的端口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作为输入口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相当于普通的缓冲器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作为输出口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相当于普通的锁存器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7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28600"/>
            <a:ext cx="8229600" cy="546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方式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的等效电路</a:t>
            </a:r>
          </a:p>
        </p:txBody>
      </p:sp>
      <p:grpSp>
        <p:nvGrpSpPr>
          <p:cNvPr id="33795" name="Group 38"/>
          <p:cNvGrpSpPr>
            <a:grpSpLocks/>
          </p:cNvGrpSpPr>
          <p:nvPr/>
        </p:nvGrpSpPr>
        <p:grpSpPr bwMode="auto">
          <a:xfrm>
            <a:off x="533400" y="4114800"/>
            <a:ext cx="7848600" cy="2540000"/>
            <a:chOff x="0" y="0"/>
            <a:chExt cx="4944" cy="1600"/>
          </a:xfrm>
        </p:grpSpPr>
        <p:sp>
          <p:nvSpPr>
            <p:cNvPr id="33796" name="Rectangle 39"/>
            <p:cNvSpPr>
              <a:spLocks noChangeArrowheads="1"/>
            </p:cNvSpPr>
            <p:nvPr/>
          </p:nvSpPr>
          <p:spPr bwMode="auto">
            <a:xfrm>
              <a:off x="1095" y="39"/>
              <a:ext cx="890" cy="667"/>
            </a:xfrm>
            <a:prstGeom prst="rect">
              <a:avLst/>
            </a:prstGeom>
            <a:solidFill>
              <a:srgbClr val="003366"/>
            </a:solidFill>
            <a:ln w="317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687" name="Rectangle 40"/>
            <p:cNvSpPr>
              <a:spLocks noChangeArrowheads="1"/>
            </p:cNvSpPr>
            <p:nvPr/>
          </p:nvSpPr>
          <p:spPr bwMode="auto">
            <a:xfrm>
              <a:off x="1318" y="289"/>
              <a:ext cx="60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宋体" panose="02010600030101010101" pitchFamily="2" charset="-122"/>
                </a:rPr>
                <a:t>锁存器</a:t>
              </a:r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33798" name="Line 41"/>
            <p:cNvSpPr>
              <a:spLocks noChangeShapeType="1"/>
            </p:cNvSpPr>
            <p:nvPr/>
          </p:nvSpPr>
          <p:spPr bwMode="auto">
            <a:xfrm>
              <a:off x="2513" y="1485"/>
              <a:ext cx="361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799" name="Line 42"/>
            <p:cNvSpPr>
              <a:spLocks noChangeShapeType="1"/>
            </p:cNvSpPr>
            <p:nvPr/>
          </p:nvSpPr>
          <p:spPr bwMode="auto">
            <a:xfrm>
              <a:off x="2429" y="1262"/>
              <a:ext cx="445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0" name="Line 43"/>
            <p:cNvSpPr>
              <a:spLocks noChangeShapeType="1"/>
            </p:cNvSpPr>
            <p:nvPr/>
          </p:nvSpPr>
          <p:spPr bwMode="auto">
            <a:xfrm>
              <a:off x="2928" y="706"/>
              <a:ext cx="1" cy="33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1" name="Line 44"/>
            <p:cNvSpPr>
              <a:spLocks noChangeShapeType="1"/>
            </p:cNvSpPr>
            <p:nvPr/>
          </p:nvSpPr>
          <p:spPr bwMode="auto">
            <a:xfrm>
              <a:off x="2400" y="1032"/>
              <a:ext cx="5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2" name="Line 45"/>
            <p:cNvSpPr>
              <a:spLocks noChangeShapeType="1"/>
            </p:cNvSpPr>
            <p:nvPr/>
          </p:nvSpPr>
          <p:spPr bwMode="auto">
            <a:xfrm>
              <a:off x="3360" y="484"/>
              <a:ext cx="773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3" name="Line 46"/>
            <p:cNvSpPr>
              <a:spLocks noChangeShapeType="1"/>
            </p:cNvSpPr>
            <p:nvPr/>
          </p:nvSpPr>
          <p:spPr bwMode="auto">
            <a:xfrm flipV="1">
              <a:off x="1968" y="168"/>
              <a:ext cx="16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4" name="Line 47"/>
            <p:cNvSpPr>
              <a:spLocks noChangeShapeType="1"/>
            </p:cNvSpPr>
            <p:nvPr/>
          </p:nvSpPr>
          <p:spPr bwMode="auto">
            <a:xfrm flipH="1">
              <a:off x="3264" y="94"/>
              <a:ext cx="57" cy="11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5" name="Line 48"/>
            <p:cNvSpPr>
              <a:spLocks noChangeShapeType="1"/>
            </p:cNvSpPr>
            <p:nvPr/>
          </p:nvSpPr>
          <p:spPr bwMode="auto">
            <a:xfrm flipH="1">
              <a:off x="3688" y="427"/>
              <a:ext cx="55" cy="11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6" name="Freeform 49"/>
            <p:cNvSpPr>
              <a:spLocks/>
            </p:cNvSpPr>
            <p:nvPr/>
          </p:nvSpPr>
          <p:spPr bwMode="auto">
            <a:xfrm>
              <a:off x="401" y="232"/>
              <a:ext cx="694" cy="222"/>
            </a:xfrm>
            <a:custGeom>
              <a:avLst/>
              <a:gdLst>
                <a:gd name="T0" fmla="*/ 694 w 694"/>
                <a:gd name="T1" fmla="*/ 44 h 222"/>
                <a:gd name="T2" fmla="*/ 111 w 694"/>
                <a:gd name="T3" fmla="*/ 44 h 222"/>
                <a:gd name="T4" fmla="*/ 111 w 694"/>
                <a:gd name="T5" fmla="*/ 0 h 222"/>
                <a:gd name="T6" fmla="*/ 0 w 694"/>
                <a:gd name="T7" fmla="*/ 111 h 222"/>
                <a:gd name="T8" fmla="*/ 111 w 694"/>
                <a:gd name="T9" fmla="*/ 222 h 222"/>
                <a:gd name="T10" fmla="*/ 111 w 694"/>
                <a:gd name="T11" fmla="*/ 178 h 222"/>
                <a:gd name="T12" fmla="*/ 694 w 694"/>
                <a:gd name="T13" fmla="*/ 178 h 222"/>
                <a:gd name="T14" fmla="*/ 694 w 694"/>
                <a:gd name="T15" fmla="*/ 44 h 222"/>
                <a:gd name="T16" fmla="*/ 0 w 694"/>
                <a:gd name="T17" fmla="*/ 0 h 222"/>
                <a:gd name="T18" fmla="*/ 694 w 694"/>
                <a:gd name="T1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694" h="222">
                  <a:moveTo>
                    <a:pt x="694" y="44"/>
                  </a:moveTo>
                  <a:lnTo>
                    <a:pt x="111" y="44"/>
                  </a:lnTo>
                  <a:lnTo>
                    <a:pt x="111" y="0"/>
                  </a:lnTo>
                  <a:lnTo>
                    <a:pt x="0" y="111"/>
                  </a:lnTo>
                  <a:lnTo>
                    <a:pt x="111" y="222"/>
                  </a:lnTo>
                  <a:lnTo>
                    <a:pt x="111" y="178"/>
                  </a:lnTo>
                  <a:lnTo>
                    <a:pt x="694" y="178"/>
                  </a:lnTo>
                  <a:lnTo>
                    <a:pt x="694" y="4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7" name="Freeform 50"/>
            <p:cNvSpPr>
              <a:spLocks/>
            </p:cNvSpPr>
            <p:nvPr/>
          </p:nvSpPr>
          <p:spPr bwMode="auto">
            <a:xfrm>
              <a:off x="401" y="232"/>
              <a:ext cx="694" cy="222"/>
            </a:xfrm>
            <a:custGeom>
              <a:avLst/>
              <a:gdLst>
                <a:gd name="T0" fmla="*/ 694 w 694"/>
                <a:gd name="T1" fmla="*/ 44 h 222"/>
                <a:gd name="T2" fmla="*/ 111 w 694"/>
                <a:gd name="T3" fmla="*/ 44 h 222"/>
                <a:gd name="T4" fmla="*/ 111 w 694"/>
                <a:gd name="T5" fmla="*/ 0 h 222"/>
                <a:gd name="T6" fmla="*/ 0 w 694"/>
                <a:gd name="T7" fmla="*/ 111 h 222"/>
                <a:gd name="T8" fmla="*/ 111 w 694"/>
                <a:gd name="T9" fmla="*/ 222 h 222"/>
                <a:gd name="T10" fmla="*/ 111 w 694"/>
                <a:gd name="T11" fmla="*/ 178 h 222"/>
                <a:gd name="T12" fmla="*/ 694 w 694"/>
                <a:gd name="T13" fmla="*/ 178 h 222"/>
                <a:gd name="T14" fmla="*/ 0 w 694"/>
                <a:gd name="T15" fmla="*/ 0 h 222"/>
                <a:gd name="T16" fmla="*/ 694 w 694"/>
                <a:gd name="T17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694" h="222">
                  <a:moveTo>
                    <a:pt x="694" y="44"/>
                  </a:moveTo>
                  <a:lnTo>
                    <a:pt x="111" y="44"/>
                  </a:lnTo>
                  <a:lnTo>
                    <a:pt x="111" y="0"/>
                  </a:lnTo>
                  <a:lnTo>
                    <a:pt x="0" y="111"/>
                  </a:lnTo>
                  <a:lnTo>
                    <a:pt x="111" y="222"/>
                  </a:lnTo>
                  <a:lnTo>
                    <a:pt x="111" y="178"/>
                  </a:lnTo>
                  <a:lnTo>
                    <a:pt x="694" y="178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98" name="Rectangle 51"/>
            <p:cNvSpPr>
              <a:spLocks noChangeArrowheads="1"/>
            </p:cNvSpPr>
            <p:nvPr/>
          </p:nvSpPr>
          <p:spPr bwMode="auto">
            <a:xfrm>
              <a:off x="0" y="504"/>
              <a:ext cx="6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宋体" panose="02010600030101010101" pitchFamily="2" charset="-122"/>
                </a:rPr>
                <a:t>到外设</a:t>
              </a:r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7699" name="Rectangle 52"/>
            <p:cNvSpPr>
              <a:spLocks noChangeArrowheads="1"/>
            </p:cNvSpPr>
            <p:nvPr/>
          </p:nvSpPr>
          <p:spPr bwMode="auto">
            <a:xfrm>
              <a:off x="3366" y="0"/>
              <a:ext cx="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0" name="Rectangle 53"/>
            <p:cNvSpPr>
              <a:spLocks noChangeArrowheads="1"/>
            </p:cNvSpPr>
            <p:nvPr/>
          </p:nvSpPr>
          <p:spPr bwMode="auto">
            <a:xfrm>
              <a:off x="3817" y="334"/>
              <a:ext cx="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1" name="Line 54"/>
            <p:cNvSpPr>
              <a:spLocks noChangeShapeType="1"/>
            </p:cNvSpPr>
            <p:nvPr/>
          </p:nvSpPr>
          <p:spPr bwMode="auto">
            <a:xfrm>
              <a:off x="3116" y="1188"/>
              <a:ext cx="74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02" name="Rectangle 55"/>
            <p:cNvSpPr>
              <a:spLocks noChangeArrowheads="1"/>
            </p:cNvSpPr>
            <p:nvPr/>
          </p:nvSpPr>
          <p:spPr bwMode="auto">
            <a:xfrm>
              <a:off x="2894" y="1196"/>
              <a:ext cx="23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IO/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703" name="Rectangle 56"/>
            <p:cNvSpPr>
              <a:spLocks noChangeArrowheads="1"/>
            </p:cNvSpPr>
            <p:nvPr/>
          </p:nvSpPr>
          <p:spPr bwMode="auto">
            <a:xfrm>
              <a:off x="3116" y="119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4" name="Line 57"/>
            <p:cNvSpPr>
              <a:spLocks noChangeShapeType="1"/>
            </p:cNvSpPr>
            <p:nvPr/>
          </p:nvSpPr>
          <p:spPr bwMode="auto">
            <a:xfrm>
              <a:off x="2968" y="1410"/>
              <a:ext cx="148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05" name="Rectangle 58"/>
            <p:cNvSpPr>
              <a:spLocks noChangeArrowheads="1"/>
            </p:cNvSpPr>
            <p:nvPr/>
          </p:nvSpPr>
          <p:spPr bwMode="auto">
            <a:xfrm>
              <a:off x="2968" y="1418"/>
              <a:ext cx="1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WR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6" name="Line 59"/>
            <p:cNvSpPr>
              <a:spLocks noChangeShapeType="1"/>
            </p:cNvSpPr>
            <p:nvPr/>
          </p:nvSpPr>
          <p:spPr bwMode="auto">
            <a:xfrm flipH="1">
              <a:off x="1540" y="1262"/>
              <a:ext cx="445" cy="1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17" name="Line 60"/>
            <p:cNvSpPr>
              <a:spLocks noChangeShapeType="1"/>
            </p:cNvSpPr>
            <p:nvPr/>
          </p:nvSpPr>
          <p:spPr bwMode="auto">
            <a:xfrm flipV="1">
              <a:off x="1540" y="706"/>
              <a:ext cx="1" cy="5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18" name="Rectangle 61"/>
            <p:cNvSpPr>
              <a:spLocks noChangeArrowheads="1"/>
            </p:cNvSpPr>
            <p:nvPr/>
          </p:nvSpPr>
          <p:spPr bwMode="auto">
            <a:xfrm>
              <a:off x="2496" y="262"/>
              <a:ext cx="892" cy="444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709" name="Rectangle 62"/>
            <p:cNvSpPr>
              <a:spLocks noChangeArrowheads="1"/>
            </p:cNvSpPr>
            <p:nvPr/>
          </p:nvSpPr>
          <p:spPr bwMode="auto">
            <a:xfrm>
              <a:off x="2544" y="400"/>
              <a:ext cx="84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100">
                  <a:solidFill>
                    <a:schemeClr val="tx1"/>
                  </a:solidFill>
                  <a:latin typeface="宋体" panose="02010600030101010101" pitchFamily="2" charset="-122"/>
                </a:rPr>
                <a:t>地址译码器</a:t>
              </a:r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33820" name="Freeform 63"/>
            <p:cNvSpPr>
              <a:spLocks/>
            </p:cNvSpPr>
            <p:nvPr/>
          </p:nvSpPr>
          <p:spPr bwMode="auto">
            <a:xfrm>
              <a:off x="1501" y="706"/>
              <a:ext cx="81" cy="82"/>
            </a:xfrm>
            <a:custGeom>
              <a:avLst/>
              <a:gdLst>
                <a:gd name="T0" fmla="*/ 81 w 81"/>
                <a:gd name="T1" fmla="*/ 42 h 82"/>
                <a:gd name="T2" fmla="*/ 76 w 81"/>
                <a:gd name="T3" fmla="*/ 22 h 82"/>
                <a:gd name="T4" fmla="*/ 64 w 81"/>
                <a:gd name="T5" fmla="*/ 8 h 82"/>
                <a:gd name="T6" fmla="*/ 44 w 81"/>
                <a:gd name="T7" fmla="*/ 0 h 82"/>
                <a:gd name="T8" fmla="*/ 24 w 81"/>
                <a:gd name="T9" fmla="*/ 3 h 82"/>
                <a:gd name="T10" fmla="*/ 9 w 81"/>
                <a:gd name="T11" fmla="*/ 13 h 82"/>
                <a:gd name="T12" fmla="*/ 0 w 81"/>
                <a:gd name="T13" fmla="*/ 30 h 82"/>
                <a:gd name="T14" fmla="*/ 0 w 81"/>
                <a:gd name="T15" fmla="*/ 52 h 82"/>
                <a:gd name="T16" fmla="*/ 9 w 81"/>
                <a:gd name="T17" fmla="*/ 69 h 82"/>
                <a:gd name="T18" fmla="*/ 24 w 81"/>
                <a:gd name="T19" fmla="*/ 79 h 82"/>
                <a:gd name="T20" fmla="*/ 44 w 81"/>
                <a:gd name="T21" fmla="*/ 82 h 82"/>
                <a:gd name="T22" fmla="*/ 64 w 81"/>
                <a:gd name="T23" fmla="*/ 74 h 82"/>
                <a:gd name="T24" fmla="*/ 76 w 81"/>
                <a:gd name="T25" fmla="*/ 60 h 82"/>
                <a:gd name="T26" fmla="*/ 81 w 81"/>
                <a:gd name="T27" fmla="*/ 42 h 82"/>
                <a:gd name="T28" fmla="*/ 0 w 81"/>
                <a:gd name="T29" fmla="*/ 0 h 82"/>
                <a:gd name="T30" fmla="*/ 81 w 81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81" h="82">
                  <a:moveTo>
                    <a:pt x="81" y="42"/>
                  </a:moveTo>
                  <a:lnTo>
                    <a:pt x="76" y="22"/>
                  </a:lnTo>
                  <a:lnTo>
                    <a:pt x="64" y="8"/>
                  </a:lnTo>
                  <a:lnTo>
                    <a:pt x="44" y="0"/>
                  </a:lnTo>
                  <a:lnTo>
                    <a:pt x="24" y="3"/>
                  </a:lnTo>
                  <a:lnTo>
                    <a:pt x="9" y="13"/>
                  </a:lnTo>
                  <a:lnTo>
                    <a:pt x="0" y="30"/>
                  </a:lnTo>
                  <a:lnTo>
                    <a:pt x="0" y="52"/>
                  </a:lnTo>
                  <a:lnTo>
                    <a:pt x="9" y="69"/>
                  </a:lnTo>
                  <a:lnTo>
                    <a:pt x="24" y="79"/>
                  </a:lnTo>
                  <a:lnTo>
                    <a:pt x="44" y="82"/>
                  </a:lnTo>
                  <a:lnTo>
                    <a:pt x="64" y="74"/>
                  </a:lnTo>
                  <a:lnTo>
                    <a:pt x="76" y="60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F00FF"/>
            </a:solidFill>
            <a:ln w="31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11" name="Rectangle 64"/>
            <p:cNvSpPr>
              <a:spLocks noChangeArrowheads="1"/>
            </p:cNvSpPr>
            <p:nvPr/>
          </p:nvSpPr>
          <p:spPr bwMode="auto">
            <a:xfrm>
              <a:off x="3696" y="24"/>
              <a:ext cx="8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宋体" panose="02010600030101010101" pitchFamily="2" charset="-122"/>
                </a:rPr>
                <a:t>数据总线</a:t>
              </a:r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7712" name="Rectangle 65"/>
            <p:cNvSpPr>
              <a:spLocks noChangeArrowheads="1"/>
            </p:cNvSpPr>
            <p:nvPr/>
          </p:nvSpPr>
          <p:spPr bwMode="auto">
            <a:xfrm>
              <a:off x="4140" y="360"/>
              <a:ext cx="8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楷体_GB2312" pitchFamily="1" charset="-122"/>
                </a:rPr>
                <a:t>地址总线</a:t>
              </a:r>
            </a:p>
          </p:txBody>
        </p:sp>
        <p:sp>
          <p:nvSpPr>
            <p:cNvPr id="33823" name="Rectangle 66"/>
            <p:cNvSpPr>
              <a:spLocks noChangeArrowheads="1"/>
            </p:cNvSpPr>
            <p:nvPr/>
          </p:nvSpPr>
          <p:spPr bwMode="auto">
            <a:xfrm>
              <a:off x="2074" y="929"/>
              <a:ext cx="355" cy="667"/>
            </a:xfrm>
            <a:prstGeom prst="rect">
              <a:avLst/>
            </a:prstGeom>
            <a:solidFill>
              <a:srgbClr val="808000"/>
            </a:solidFill>
            <a:ln w="317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714" name="Rectangle 67"/>
            <p:cNvSpPr>
              <a:spLocks noChangeArrowheads="1"/>
            </p:cNvSpPr>
            <p:nvPr/>
          </p:nvSpPr>
          <p:spPr bwMode="auto">
            <a:xfrm rot="10800000" flipH="1" flipV="1">
              <a:off x="2160" y="1128"/>
              <a:ext cx="19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4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endParaRPr lang="en-US" altLang="zh-CN" sz="4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5" name="Freeform 68"/>
            <p:cNvSpPr>
              <a:spLocks/>
            </p:cNvSpPr>
            <p:nvPr/>
          </p:nvSpPr>
          <p:spPr bwMode="auto">
            <a:xfrm>
              <a:off x="2432" y="1443"/>
              <a:ext cx="81" cy="84"/>
            </a:xfrm>
            <a:custGeom>
              <a:avLst/>
              <a:gdLst>
                <a:gd name="T0" fmla="*/ 81 w 81"/>
                <a:gd name="T1" fmla="*/ 42 h 84"/>
                <a:gd name="T2" fmla="*/ 76 w 81"/>
                <a:gd name="T3" fmla="*/ 22 h 84"/>
                <a:gd name="T4" fmla="*/ 64 w 81"/>
                <a:gd name="T5" fmla="*/ 7 h 84"/>
                <a:gd name="T6" fmla="*/ 44 w 81"/>
                <a:gd name="T7" fmla="*/ 0 h 84"/>
                <a:gd name="T8" fmla="*/ 25 w 81"/>
                <a:gd name="T9" fmla="*/ 2 h 84"/>
                <a:gd name="T10" fmla="*/ 10 w 81"/>
                <a:gd name="T11" fmla="*/ 14 h 84"/>
                <a:gd name="T12" fmla="*/ 0 w 81"/>
                <a:gd name="T13" fmla="*/ 32 h 84"/>
                <a:gd name="T14" fmla="*/ 0 w 81"/>
                <a:gd name="T15" fmla="*/ 51 h 84"/>
                <a:gd name="T16" fmla="*/ 10 w 81"/>
                <a:gd name="T17" fmla="*/ 69 h 84"/>
                <a:gd name="T18" fmla="*/ 25 w 81"/>
                <a:gd name="T19" fmla="*/ 81 h 84"/>
                <a:gd name="T20" fmla="*/ 44 w 81"/>
                <a:gd name="T21" fmla="*/ 84 h 84"/>
                <a:gd name="T22" fmla="*/ 64 w 81"/>
                <a:gd name="T23" fmla="*/ 76 h 84"/>
                <a:gd name="T24" fmla="*/ 76 w 81"/>
                <a:gd name="T25" fmla="*/ 61 h 84"/>
                <a:gd name="T26" fmla="*/ 81 w 81"/>
                <a:gd name="T27" fmla="*/ 42 h 84"/>
                <a:gd name="T28" fmla="*/ 0 w 81"/>
                <a:gd name="T29" fmla="*/ 0 h 84"/>
                <a:gd name="T30" fmla="*/ 81 w 81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81" h="84">
                  <a:moveTo>
                    <a:pt x="81" y="42"/>
                  </a:moveTo>
                  <a:lnTo>
                    <a:pt x="76" y="22"/>
                  </a:lnTo>
                  <a:lnTo>
                    <a:pt x="64" y="7"/>
                  </a:lnTo>
                  <a:lnTo>
                    <a:pt x="44" y="0"/>
                  </a:lnTo>
                  <a:lnTo>
                    <a:pt x="25" y="2"/>
                  </a:lnTo>
                  <a:lnTo>
                    <a:pt x="10" y="14"/>
                  </a:lnTo>
                  <a:lnTo>
                    <a:pt x="0" y="32"/>
                  </a:lnTo>
                  <a:lnTo>
                    <a:pt x="0" y="51"/>
                  </a:lnTo>
                  <a:lnTo>
                    <a:pt x="10" y="69"/>
                  </a:lnTo>
                  <a:lnTo>
                    <a:pt x="25" y="81"/>
                  </a:lnTo>
                  <a:lnTo>
                    <a:pt x="44" y="84"/>
                  </a:lnTo>
                  <a:lnTo>
                    <a:pt x="64" y="76"/>
                  </a:lnTo>
                  <a:lnTo>
                    <a:pt x="76" y="61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8E0F7"/>
            </a:solidFill>
            <a:ln w="31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26" name="Freeform 69"/>
            <p:cNvSpPr>
              <a:spLocks/>
            </p:cNvSpPr>
            <p:nvPr/>
          </p:nvSpPr>
          <p:spPr bwMode="auto">
            <a:xfrm>
              <a:off x="1987" y="1220"/>
              <a:ext cx="82" cy="82"/>
            </a:xfrm>
            <a:custGeom>
              <a:avLst/>
              <a:gdLst>
                <a:gd name="T0" fmla="*/ 82 w 82"/>
                <a:gd name="T1" fmla="*/ 42 h 82"/>
                <a:gd name="T2" fmla="*/ 77 w 82"/>
                <a:gd name="T3" fmla="*/ 22 h 82"/>
                <a:gd name="T4" fmla="*/ 64 w 82"/>
                <a:gd name="T5" fmla="*/ 8 h 82"/>
                <a:gd name="T6" fmla="*/ 45 w 82"/>
                <a:gd name="T7" fmla="*/ 0 h 82"/>
                <a:gd name="T8" fmla="*/ 25 w 82"/>
                <a:gd name="T9" fmla="*/ 3 h 82"/>
                <a:gd name="T10" fmla="*/ 10 w 82"/>
                <a:gd name="T11" fmla="*/ 15 h 82"/>
                <a:gd name="T12" fmla="*/ 0 w 82"/>
                <a:gd name="T13" fmla="*/ 32 h 82"/>
                <a:gd name="T14" fmla="*/ 0 w 82"/>
                <a:gd name="T15" fmla="*/ 52 h 82"/>
                <a:gd name="T16" fmla="*/ 10 w 82"/>
                <a:gd name="T17" fmla="*/ 69 h 82"/>
                <a:gd name="T18" fmla="*/ 25 w 82"/>
                <a:gd name="T19" fmla="*/ 82 h 82"/>
                <a:gd name="T20" fmla="*/ 45 w 82"/>
                <a:gd name="T21" fmla="*/ 82 h 82"/>
                <a:gd name="T22" fmla="*/ 64 w 82"/>
                <a:gd name="T23" fmla="*/ 77 h 82"/>
                <a:gd name="T24" fmla="*/ 77 w 82"/>
                <a:gd name="T25" fmla="*/ 62 h 82"/>
                <a:gd name="T26" fmla="*/ 82 w 82"/>
                <a:gd name="T27" fmla="*/ 42 h 82"/>
                <a:gd name="T28" fmla="*/ 0 w 82"/>
                <a:gd name="T29" fmla="*/ 0 h 82"/>
                <a:gd name="T30" fmla="*/ 82 w 8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82" h="82">
                  <a:moveTo>
                    <a:pt x="82" y="42"/>
                  </a:moveTo>
                  <a:lnTo>
                    <a:pt x="77" y="22"/>
                  </a:lnTo>
                  <a:lnTo>
                    <a:pt x="64" y="8"/>
                  </a:lnTo>
                  <a:lnTo>
                    <a:pt x="45" y="0"/>
                  </a:lnTo>
                  <a:lnTo>
                    <a:pt x="25" y="3"/>
                  </a:lnTo>
                  <a:lnTo>
                    <a:pt x="10" y="15"/>
                  </a:lnTo>
                  <a:lnTo>
                    <a:pt x="0" y="32"/>
                  </a:lnTo>
                  <a:lnTo>
                    <a:pt x="0" y="52"/>
                  </a:lnTo>
                  <a:lnTo>
                    <a:pt x="10" y="69"/>
                  </a:lnTo>
                  <a:lnTo>
                    <a:pt x="25" y="82"/>
                  </a:lnTo>
                  <a:lnTo>
                    <a:pt x="45" y="82"/>
                  </a:lnTo>
                  <a:lnTo>
                    <a:pt x="64" y="77"/>
                  </a:lnTo>
                  <a:lnTo>
                    <a:pt x="77" y="62"/>
                  </a:lnTo>
                  <a:lnTo>
                    <a:pt x="82" y="42"/>
                  </a:lnTo>
                  <a:close/>
                </a:path>
              </a:pathLst>
            </a:custGeom>
            <a:solidFill>
              <a:srgbClr val="F8E0F7"/>
            </a:solidFill>
            <a:ln w="31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717" name="Rectangle 70"/>
            <p:cNvSpPr>
              <a:spLocks noChangeArrowheads="1"/>
            </p:cNvSpPr>
            <p:nvPr/>
          </p:nvSpPr>
          <p:spPr bwMode="auto">
            <a:xfrm>
              <a:off x="1466" y="556"/>
              <a:ext cx="15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CE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3828" name="Group 36"/>
          <p:cNvGrpSpPr>
            <a:grpSpLocks/>
          </p:cNvGrpSpPr>
          <p:nvPr/>
        </p:nvGrpSpPr>
        <p:grpSpPr bwMode="auto">
          <a:xfrm>
            <a:off x="533400" y="990600"/>
            <a:ext cx="7848600" cy="2540000"/>
            <a:chOff x="0" y="0"/>
            <a:chExt cx="12360" cy="3999"/>
          </a:xfrm>
        </p:grpSpPr>
        <p:sp>
          <p:nvSpPr>
            <p:cNvPr id="33829" name="Rectangle 72"/>
            <p:cNvSpPr>
              <a:spLocks noChangeArrowheads="1"/>
            </p:cNvSpPr>
            <p:nvPr/>
          </p:nvSpPr>
          <p:spPr bwMode="auto">
            <a:xfrm>
              <a:off x="2738" y="97"/>
              <a:ext cx="2225" cy="1667"/>
            </a:xfrm>
            <a:prstGeom prst="rect">
              <a:avLst/>
            </a:prstGeom>
            <a:solidFill>
              <a:srgbClr val="003366"/>
            </a:solidFill>
            <a:ln w="317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656" name="Rectangle 73"/>
            <p:cNvSpPr>
              <a:spLocks noChangeArrowheads="1"/>
            </p:cNvSpPr>
            <p:nvPr/>
          </p:nvSpPr>
          <p:spPr bwMode="auto">
            <a:xfrm>
              <a:off x="2760" y="60"/>
              <a:ext cx="2040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900">
                  <a:solidFill>
                    <a:schemeClr val="tx1"/>
                  </a:solidFill>
                  <a:latin typeface="宋体" panose="02010600030101010101" pitchFamily="2" charset="-122"/>
                </a:rPr>
                <a:t>三态缓冲器</a:t>
              </a:r>
              <a:endParaRPr lang="zh-CN" altLang="en-US" sz="3400">
                <a:solidFill>
                  <a:schemeClr val="tx1"/>
                </a:solidFill>
              </a:endParaRPr>
            </a:p>
          </p:txBody>
        </p:sp>
        <p:sp>
          <p:nvSpPr>
            <p:cNvPr id="33831" name="Line 74"/>
            <p:cNvSpPr>
              <a:spLocks noChangeShapeType="1"/>
            </p:cNvSpPr>
            <p:nvPr/>
          </p:nvSpPr>
          <p:spPr bwMode="auto">
            <a:xfrm>
              <a:off x="6283" y="3712"/>
              <a:ext cx="902" cy="2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2" name="Line 75"/>
            <p:cNvSpPr>
              <a:spLocks noChangeShapeType="1"/>
            </p:cNvSpPr>
            <p:nvPr/>
          </p:nvSpPr>
          <p:spPr bwMode="auto">
            <a:xfrm>
              <a:off x="6073" y="3154"/>
              <a:ext cx="1112" cy="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3" name="Line 76"/>
            <p:cNvSpPr>
              <a:spLocks noChangeShapeType="1"/>
            </p:cNvSpPr>
            <p:nvPr/>
          </p:nvSpPr>
          <p:spPr bwMode="auto">
            <a:xfrm>
              <a:off x="7320" y="1765"/>
              <a:ext cx="3" cy="835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4" name="Line 77"/>
            <p:cNvSpPr>
              <a:spLocks noChangeShapeType="1"/>
            </p:cNvSpPr>
            <p:nvPr/>
          </p:nvSpPr>
          <p:spPr bwMode="auto">
            <a:xfrm>
              <a:off x="6000" y="2579"/>
              <a:ext cx="132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5" name="Line 78"/>
            <p:cNvSpPr>
              <a:spLocks noChangeShapeType="1"/>
            </p:cNvSpPr>
            <p:nvPr/>
          </p:nvSpPr>
          <p:spPr bwMode="auto">
            <a:xfrm>
              <a:off x="8400" y="1210"/>
              <a:ext cx="1933" cy="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6" name="Line 79"/>
            <p:cNvSpPr>
              <a:spLocks noChangeShapeType="1"/>
            </p:cNvSpPr>
            <p:nvPr/>
          </p:nvSpPr>
          <p:spPr bwMode="auto">
            <a:xfrm flipV="1">
              <a:off x="4920" y="420"/>
              <a:ext cx="42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7" name="Line 80"/>
            <p:cNvSpPr>
              <a:spLocks noChangeShapeType="1"/>
            </p:cNvSpPr>
            <p:nvPr/>
          </p:nvSpPr>
          <p:spPr bwMode="auto">
            <a:xfrm flipH="1">
              <a:off x="8160" y="235"/>
              <a:ext cx="143" cy="27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8" name="Line 81"/>
            <p:cNvSpPr>
              <a:spLocks noChangeShapeType="1"/>
            </p:cNvSpPr>
            <p:nvPr/>
          </p:nvSpPr>
          <p:spPr bwMode="auto">
            <a:xfrm flipH="1">
              <a:off x="9218" y="1067"/>
              <a:ext cx="137" cy="27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9" name="Freeform 82"/>
            <p:cNvSpPr>
              <a:spLocks/>
            </p:cNvSpPr>
            <p:nvPr/>
          </p:nvSpPr>
          <p:spPr bwMode="auto">
            <a:xfrm flipH="1">
              <a:off x="1200" y="580"/>
              <a:ext cx="1583" cy="560"/>
            </a:xfrm>
            <a:custGeom>
              <a:avLst/>
              <a:gdLst>
                <a:gd name="T0" fmla="*/ 694 w 694"/>
                <a:gd name="T1" fmla="*/ 44 h 222"/>
                <a:gd name="T2" fmla="*/ 111 w 694"/>
                <a:gd name="T3" fmla="*/ 44 h 222"/>
                <a:gd name="T4" fmla="*/ 111 w 694"/>
                <a:gd name="T5" fmla="*/ 0 h 222"/>
                <a:gd name="T6" fmla="*/ 0 w 694"/>
                <a:gd name="T7" fmla="*/ 111 h 222"/>
                <a:gd name="T8" fmla="*/ 111 w 694"/>
                <a:gd name="T9" fmla="*/ 222 h 222"/>
                <a:gd name="T10" fmla="*/ 111 w 694"/>
                <a:gd name="T11" fmla="*/ 178 h 222"/>
                <a:gd name="T12" fmla="*/ 694 w 694"/>
                <a:gd name="T13" fmla="*/ 178 h 222"/>
                <a:gd name="T14" fmla="*/ 694 w 694"/>
                <a:gd name="T15" fmla="*/ 44 h 222"/>
                <a:gd name="T16" fmla="*/ 0 w 694"/>
                <a:gd name="T17" fmla="*/ 0 h 222"/>
                <a:gd name="T18" fmla="*/ 694 w 694"/>
                <a:gd name="T1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694" h="222">
                  <a:moveTo>
                    <a:pt x="694" y="44"/>
                  </a:moveTo>
                  <a:lnTo>
                    <a:pt x="111" y="44"/>
                  </a:lnTo>
                  <a:lnTo>
                    <a:pt x="111" y="0"/>
                  </a:lnTo>
                  <a:lnTo>
                    <a:pt x="0" y="111"/>
                  </a:lnTo>
                  <a:lnTo>
                    <a:pt x="111" y="222"/>
                  </a:lnTo>
                  <a:lnTo>
                    <a:pt x="111" y="178"/>
                  </a:lnTo>
                  <a:lnTo>
                    <a:pt x="694" y="178"/>
                  </a:lnTo>
                  <a:lnTo>
                    <a:pt x="694" y="44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66" name="Rectangle 83"/>
            <p:cNvSpPr>
              <a:spLocks noChangeArrowheads="1"/>
            </p:cNvSpPr>
            <p:nvPr/>
          </p:nvSpPr>
          <p:spPr bwMode="auto">
            <a:xfrm>
              <a:off x="0" y="1260"/>
              <a:ext cx="168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宋体" panose="02010600030101010101" pitchFamily="2" charset="-122"/>
                </a:rPr>
                <a:t>数据来自外设</a:t>
              </a:r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7667" name="Rectangle 84"/>
            <p:cNvSpPr>
              <a:spLocks noChangeArrowheads="1"/>
            </p:cNvSpPr>
            <p:nvPr/>
          </p:nvSpPr>
          <p:spPr bwMode="auto">
            <a:xfrm>
              <a:off x="8415" y="0"/>
              <a:ext cx="192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8" name="Rectangle 85"/>
            <p:cNvSpPr>
              <a:spLocks noChangeArrowheads="1"/>
            </p:cNvSpPr>
            <p:nvPr/>
          </p:nvSpPr>
          <p:spPr bwMode="auto">
            <a:xfrm>
              <a:off x="9542" y="835"/>
              <a:ext cx="19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43" name="Line 86"/>
            <p:cNvSpPr>
              <a:spLocks noChangeShapeType="1"/>
            </p:cNvSpPr>
            <p:nvPr/>
          </p:nvSpPr>
          <p:spPr bwMode="auto">
            <a:xfrm>
              <a:off x="7790" y="2969"/>
              <a:ext cx="185" cy="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70" name="Rectangle 87"/>
            <p:cNvSpPr>
              <a:spLocks noChangeArrowheads="1"/>
            </p:cNvSpPr>
            <p:nvPr/>
          </p:nvSpPr>
          <p:spPr bwMode="auto">
            <a:xfrm>
              <a:off x="7235" y="2990"/>
              <a:ext cx="577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IO/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71" name="Rectangle 88"/>
            <p:cNvSpPr>
              <a:spLocks noChangeArrowheads="1"/>
            </p:cNvSpPr>
            <p:nvPr/>
          </p:nvSpPr>
          <p:spPr bwMode="auto">
            <a:xfrm>
              <a:off x="7790" y="2990"/>
              <a:ext cx="19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M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46" name="Line 89"/>
            <p:cNvSpPr>
              <a:spLocks noChangeShapeType="1"/>
            </p:cNvSpPr>
            <p:nvPr/>
          </p:nvSpPr>
          <p:spPr bwMode="auto">
            <a:xfrm>
              <a:off x="7420" y="3524"/>
              <a:ext cx="370" cy="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73" name="Rectangle 90"/>
            <p:cNvSpPr>
              <a:spLocks noChangeArrowheads="1"/>
            </p:cNvSpPr>
            <p:nvPr/>
          </p:nvSpPr>
          <p:spPr bwMode="auto">
            <a:xfrm>
              <a:off x="7420" y="3545"/>
              <a:ext cx="380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9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48" name="Line 91"/>
            <p:cNvSpPr>
              <a:spLocks noChangeShapeType="1"/>
            </p:cNvSpPr>
            <p:nvPr/>
          </p:nvSpPr>
          <p:spPr bwMode="auto">
            <a:xfrm flipH="1">
              <a:off x="3850" y="3154"/>
              <a:ext cx="1113" cy="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49" name="Line 92"/>
            <p:cNvSpPr>
              <a:spLocks noChangeShapeType="1"/>
            </p:cNvSpPr>
            <p:nvPr/>
          </p:nvSpPr>
          <p:spPr bwMode="auto">
            <a:xfrm flipV="1">
              <a:off x="3850" y="1765"/>
              <a:ext cx="3" cy="139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50" name="Rectangle 93"/>
            <p:cNvSpPr>
              <a:spLocks noChangeArrowheads="1"/>
            </p:cNvSpPr>
            <p:nvPr/>
          </p:nvSpPr>
          <p:spPr bwMode="auto">
            <a:xfrm>
              <a:off x="6240" y="655"/>
              <a:ext cx="2230" cy="1110"/>
            </a:xfrm>
            <a:prstGeom prst="rect">
              <a:avLst/>
            </a:prstGeom>
            <a:solidFill>
              <a:schemeClr val="accent1"/>
            </a:solidFill>
            <a:ln w="317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677" name="Rectangle 94"/>
            <p:cNvSpPr>
              <a:spLocks noChangeArrowheads="1"/>
            </p:cNvSpPr>
            <p:nvPr/>
          </p:nvSpPr>
          <p:spPr bwMode="auto">
            <a:xfrm>
              <a:off x="6360" y="1000"/>
              <a:ext cx="2112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100">
                  <a:solidFill>
                    <a:schemeClr val="tx1"/>
                  </a:solidFill>
                  <a:latin typeface="宋体" panose="02010600030101010101" pitchFamily="2" charset="-122"/>
                </a:rPr>
                <a:t>地址译码器</a:t>
              </a:r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33852" name="Freeform 95"/>
            <p:cNvSpPr>
              <a:spLocks/>
            </p:cNvSpPr>
            <p:nvPr/>
          </p:nvSpPr>
          <p:spPr bwMode="auto">
            <a:xfrm>
              <a:off x="3753" y="1765"/>
              <a:ext cx="202" cy="205"/>
            </a:xfrm>
            <a:custGeom>
              <a:avLst/>
              <a:gdLst>
                <a:gd name="T0" fmla="*/ 81 w 81"/>
                <a:gd name="T1" fmla="*/ 42 h 82"/>
                <a:gd name="T2" fmla="*/ 76 w 81"/>
                <a:gd name="T3" fmla="*/ 22 h 82"/>
                <a:gd name="T4" fmla="*/ 64 w 81"/>
                <a:gd name="T5" fmla="*/ 8 h 82"/>
                <a:gd name="T6" fmla="*/ 44 w 81"/>
                <a:gd name="T7" fmla="*/ 0 h 82"/>
                <a:gd name="T8" fmla="*/ 24 w 81"/>
                <a:gd name="T9" fmla="*/ 3 h 82"/>
                <a:gd name="T10" fmla="*/ 9 w 81"/>
                <a:gd name="T11" fmla="*/ 13 h 82"/>
                <a:gd name="T12" fmla="*/ 0 w 81"/>
                <a:gd name="T13" fmla="*/ 30 h 82"/>
                <a:gd name="T14" fmla="*/ 0 w 81"/>
                <a:gd name="T15" fmla="*/ 52 h 82"/>
                <a:gd name="T16" fmla="*/ 9 w 81"/>
                <a:gd name="T17" fmla="*/ 69 h 82"/>
                <a:gd name="T18" fmla="*/ 24 w 81"/>
                <a:gd name="T19" fmla="*/ 79 h 82"/>
                <a:gd name="T20" fmla="*/ 44 w 81"/>
                <a:gd name="T21" fmla="*/ 82 h 82"/>
                <a:gd name="T22" fmla="*/ 64 w 81"/>
                <a:gd name="T23" fmla="*/ 74 h 82"/>
                <a:gd name="T24" fmla="*/ 76 w 81"/>
                <a:gd name="T25" fmla="*/ 60 h 82"/>
                <a:gd name="T26" fmla="*/ 81 w 81"/>
                <a:gd name="T27" fmla="*/ 42 h 82"/>
                <a:gd name="T28" fmla="*/ 0 w 81"/>
                <a:gd name="T29" fmla="*/ 0 h 82"/>
                <a:gd name="T30" fmla="*/ 81 w 81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81" h="82">
                  <a:moveTo>
                    <a:pt x="81" y="42"/>
                  </a:moveTo>
                  <a:lnTo>
                    <a:pt x="76" y="22"/>
                  </a:lnTo>
                  <a:lnTo>
                    <a:pt x="64" y="8"/>
                  </a:lnTo>
                  <a:lnTo>
                    <a:pt x="44" y="0"/>
                  </a:lnTo>
                  <a:lnTo>
                    <a:pt x="24" y="3"/>
                  </a:lnTo>
                  <a:lnTo>
                    <a:pt x="9" y="13"/>
                  </a:lnTo>
                  <a:lnTo>
                    <a:pt x="0" y="30"/>
                  </a:lnTo>
                  <a:lnTo>
                    <a:pt x="0" y="52"/>
                  </a:lnTo>
                  <a:lnTo>
                    <a:pt x="9" y="69"/>
                  </a:lnTo>
                  <a:lnTo>
                    <a:pt x="24" y="79"/>
                  </a:lnTo>
                  <a:lnTo>
                    <a:pt x="44" y="82"/>
                  </a:lnTo>
                  <a:lnTo>
                    <a:pt x="64" y="74"/>
                  </a:lnTo>
                  <a:lnTo>
                    <a:pt x="76" y="60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F00FF"/>
            </a:solidFill>
            <a:ln w="31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79" name="Rectangle 96"/>
            <p:cNvSpPr>
              <a:spLocks noChangeArrowheads="1"/>
            </p:cNvSpPr>
            <p:nvPr/>
          </p:nvSpPr>
          <p:spPr bwMode="auto">
            <a:xfrm>
              <a:off x="9240" y="60"/>
              <a:ext cx="201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宋体" panose="02010600030101010101" pitchFamily="2" charset="-122"/>
                </a:rPr>
                <a:t>数据总线</a:t>
              </a:r>
              <a:endParaRPr lang="zh-CN" altLang="en-US" sz="3000">
                <a:solidFill>
                  <a:schemeClr val="tx1"/>
                </a:solidFill>
              </a:endParaRPr>
            </a:p>
          </p:txBody>
        </p:sp>
        <p:sp>
          <p:nvSpPr>
            <p:cNvPr id="27680" name="Rectangle 97"/>
            <p:cNvSpPr>
              <a:spLocks noChangeArrowheads="1"/>
            </p:cNvSpPr>
            <p:nvPr/>
          </p:nvSpPr>
          <p:spPr bwMode="auto">
            <a:xfrm>
              <a:off x="10350" y="900"/>
              <a:ext cx="201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500">
                  <a:solidFill>
                    <a:schemeClr val="tx1"/>
                  </a:solidFill>
                  <a:latin typeface="楷体_GB2312" pitchFamily="1" charset="-122"/>
                </a:rPr>
                <a:t>地址总线</a:t>
              </a:r>
            </a:p>
          </p:txBody>
        </p:sp>
        <p:sp>
          <p:nvSpPr>
            <p:cNvPr id="33855" name="Rectangle 98"/>
            <p:cNvSpPr>
              <a:spLocks noChangeArrowheads="1"/>
            </p:cNvSpPr>
            <p:nvPr/>
          </p:nvSpPr>
          <p:spPr bwMode="auto">
            <a:xfrm>
              <a:off x="5185" y="2322"/>
              <a:ext cx="888" cy="1667"/>
            </a:xfrm>
            <a:prstGeom prst="rect">
              <a:avLst/>
            </a:prstGeom>
            <a:solidFill>
              <a:srgbClr val="808000"/>
            </a:solidFill>
            <a:ln w="317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682" name="Rectangle 99"/>
            <p:cNvSpPr>
              <a:spLocks noChangeArrowheads="1"/>
            </p:cNvSpPr>
            <p:nvPr/>
          </p:nvSpPr>
          <p:spPr bwMode="auto">
            <a:xfrm rot="10800000" flipH="1" flipV="1">
              <a:off x="5400" y="2820"/>
              <a:ext cx="480" cy="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4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endParaRPr lang="en-US" altLang="zh-CN" sz="4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57" name="Freeform 100"/>
            <p:cNvSpPr>
              <a:spLocks/>
            </p:cNvSpPr>
            <p:nvPr/>
          </p:nvSpPr>
          <p:spPr bwMode="auto">
            <a:xfrm>
              <a:off x="6080" y="3607"/>
              <a:ext cx="203" cy="210"/>
            </a:xfrm>
            <a:custGeom>
              <a:avLst/>
              <a:gdLst>
                <a:gd name="T0" fmla="*/ 81 w 81"/>
                <a:gd name="T1" fmla="*/ 42 h 84"/>
                <a:gd name="T2" fmla="*/ 76 w 81"/>
                <a:gd name="T3" fmla="*/ 22 h 84"/>
                <a:gd name="T4" fmla="*/ 64 w 81"/>
                <a:gd name="T5" fmla="*/ 7 h 84"/>
                <a:gd name="T6" fmla="*/ 44 w 81"/>
                <a:gd name="T7" fmla="*/ 0 h 84"/>
                <a:gd name="T8" fmla="*/ 25 w 81"/>
                <a:gd name="T9" fmla="*/ 2 h 84"/>
                <a:gd name="T10" fmla="*/ 10 w 81"/>
                <a:gd name="T11" fmla="*/ 14 h 84"/>
                <a:gd name="T12" fmla="*/ 0 w 81"/>
                <a:gd name="T13" fmla="*/ 32 h 84"/>
                <a:gd name="T14" fmla="*/ 0 w 81"/>
                <a:gd name="T15" fmla="*/ 51 h 84"/>
                <a:gd name="T16" fmla="*/ 10 w 81"/>
                <a:gd name="T17" fmla="*/ 69 h 84"/>
                <a:gd name="T18" fmla="*/ 25 w 81"/>
                <a:gd name="T19" fmla="*/ 81 h 84"/>
                <a:gd name="T20" fmla="*/ 44 w 81"/>
                <a:gd name="T21" fmla="*/ 84 h 84"/>
                <a:gd name="T22" fmla="*/ 64 w 81"/>
                <a:gd name="T23" fmla="*/ 76 h 84"/>
                <a:gd name="T24" fmla="*/ 76 w 81"/>
                <a:gd name="T25" fmla="*/ 61 h 84"/>
                <a:gd name="T26" fmla="*/ 81 w 81"/>
                <a:gd name="T27" fmla="*/ 42 h 84"/>
                <a:gd name="T28" fmla="*/ 0 w 81"/>
                <a:gd name="T29" fmla="*/ 0 h 84"/>
                <a:gd name="T30" fmla="*/ 81 w 81"/>
                <a:gd name="T3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81" h="84">
                  <a:moveTo>
                    <a:pt x="81" y="42"/>
                  </a:moveTo>
                  <a:lnTo>
                    <a:pt x="76" y="22"/>
                  </a:lnTo>
                  <a:lnTo>
                    <a:pt x="64" y="7"/>
                  </a:lnTo>
                  <a:lnTo>
                    <a:pt x="44" y="0"/>
                  </a:lnTo>
                  <a:lnTo>
                    <a:pt x="25" y="2"/>
                  </a:lnTo>
                  <a:lnTo>
                    <a:pt x="10" y="14"/>
                  </a:lnTo>
                  <a:lnTo>
                    <a:pt x="0" y="32"/>
                  </a:lnTo>
                  <a:lnTo>
                    <a:pt x="0" y="51"/>
                  </a:lnTo>
                  <a:lnTo>
                    <a:pt x="10" y="69"/>
                  </a:lnTo>
                  <a:lnTo>
                    <a:pt x="25" y="81"/>
                  </a:lnTo>
                  <a:lnTo>
                    <a:pt x="44" y="84"/>
                  </a:lnTo>
                  <a:lnTo>
                    <a:pt x="64" y="76"/>
                  </a:lnTo>
                  <a:lnTo>
                    <a:pt x="76" y="61"/>
                  </a:lnTo>
                  <a:lnTo>
                    <a:pt x="81" y="42"/>
                  </a:lnTo>
                  <a:close/>
                </a:path>
              </a:pathLst>
            </a:custGeom>
            <a:solidFill>
              <a:srgbClr val="F8E0F7"/>
            </a:solidFill>
            <a:ln w="31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58" name="Freeform 101"/>
            <p:cNvSpPr>
              <a:spLocks/>
            </p:cNvSpPr>
            <p:nvPr/>
          </p:nvSpPr>
          <p:spPr bwMode="auto">
            <a:xfrm>
              <a:off x="4968" y="3049"/>
              <a:ext cx="205" cy="205"/>
            </a:xfrm>
            <a:custGeom>
              <a:avLst/>
              <a:gdLst>
                <a:gd name="T0" fmla="*/ 82 w 82"/>
                <a:gd name="T1" fmla="*/ 42 h 82"/>
                <a:gd name="T2" fmla="*/ 77 w 82"/>
                <a:gd name="T3" fmla="*/ 22 h 82"/>
                <a:gd name="T4" fmla="*/ 64 w 82"/>
                <a:gd name="T5" fmla="*/ 8 h 82"/>
                <a:gd name="T6" fmla="*/ 45 w 82"/>
                <a:gd name="T7" fmla="*/ 0 h 82"/>
                <a:gd name="T8" fmla="*/ 25 w 82"/>
                <a:gd name="T9" fmla="*/ 3 h 82"/>
                <a:gd name="T10" fmla="*/ 10 w 82"/>
                <a:gd name="T11" fmla="*/ 15 h 82"/>
                <a:gd name="T12" fmla="*/ 0 w 82"/>
                <a:gd name="T13" fmla="*/ 32 h 82"/>
                <a:gd name="T14" fmla="*/ 0 w 82"/>
                <a:gd name="T15" fmla="*/ 52 h 82"/>
                <a:gd name="T16" fmla="*/ 10 w 82"/>
                <a:gd name="T17" fmla="*/ 69 h 82"/>
                <a:gd name="T18" fmla="*/ 25 w 82"/>
                <a:gd name="T19" fmla="*/ 82 h 82"/>
                <a:gd name="T20" fmla="*/ 45 w 82"/>
                <a:gd name="T21" fmla="*/ 82 h 82"/>
                <a:gd name="T22" fmla="*/ 64 w 82"/>
                <a:gd name="T23" fmla="*/ 77 h 82"/>
                <a:gd name="T24" fmla="*/ 77 w 82"/>
                <a:gd name="T25" fmla="*/ 62 h 82"/>
                <a:gd name="T26" fmla="*/ 82 w 82"/>
                <a:gd name="T27" fmla="*/ 42 h 82"/>
                <a:gd name="T28" fmla="*/ 0 w 82"/>
                <a:gd name="T29" fmla="*/ 0 h 82"/>
                <a:gd name="T30" fmla="*/ 82 w 8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82" h="82">
                  <a:moveTo>
                    <a:pt x="82" y="42"/>
                  </a:moveTo>
                  <a:lnTo>
                    <a:pt x="77" y="22"/>
                  </a:lnTo>
                  <a:lnTo>
                    <a:pt x="64" y="8"/>
                  </a:lnTo>
                  <a:lnTo>
                    <a:pt x="45" y="0"/>
                  </a:lnTo>
                  <a:lnTo>
                    <a:pt x="25" y="3"/>
                  </a:lnTo>
                  <a:lnTo>
                    <a:pt x="10" y="15"/>
                  </a:lnTo>
                  <a:lnTo>
                    <a:pt x="0" y="32"/>
                  </a:lnTo>
                  <a:lnTo>
                    <a:pt x="0" y="52"/>
                  </a:lnTo>
                  <a:lnTo>
                    <a:pt x="10" y="69"/>
                  </a:lnTo>
                  <a:lnTo>
                    <a:pt x="25" y="82"/>
                  </a:lnTo>
                  <a:lnTo>
                    <a:pt x="45" y="82"/>
                  </a:lnTo>
                  <a:lnTo>
                    <a:pt x="64" y="77"/>
                  </a:lnTo>
                  <a:lnTo>
                    <a:pt x="77" y="62"/>
                  </a:lnTo>
                  <a:lnTo>
                    <a:pt x="82" y="42"/>
                  </a:lnTo>
                  <a:close/>
                </a:path>
              </a:pathLst>
            </a:custGeom>
            <a:solidFill>
              <a:srgbClr val="F8E0F7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685" name="Rectangle 102"/>
            <p:cNvSpPr>
              <a:spLocks noChangeArrowheads="1"/>
            </p:cNvSpPr>
            <p:nvPr/>
          </p:nvSpPr>
          <p:spPr bwMode="auto">
            <a:xfrm>
              <a:off x="3665" y="1390"/>
              <a:ext cx="425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1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CE</a:t>
              </a:r>
              <a:endParaRPr lang="en-US" altLang="zh-CN" sz="2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3860" name="AutoShape 103"/>
          <p:cNvSpPr>
            <a:spLocks noChangeArrowheads="1"/>
          </p:cNvSpPr>
          <p:nvPr/>
        </p:nvSpPr>
        <p:spPr bwMode="auto">
          <a:xfrm>
            <a:off x="0" y="2979738"/>
            <a:ext cx="3041650" cy="989012"/>
          </a:xfrm>
          <a:prstGeom prst="wedgeRoundRectCallout">
            <a:avLst>
              <a:gd name="adj1" fmla="val 30273"/>
              <a:gd name="adj2" fmla="val -127847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输入方式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IN    AL</a:t>
            </a: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PORT</a:t>
            </a:r>
          </a:p>
        </p:txBody>
      </p:sp>
      <p:sp>
        <p:nvSpPr>
          <p:cNvPr id="33861" name="AutoShape 104"/>
          <p:cNvSpPr>
            <a:spLocks noChangeArrowheads="1"/>
          </p:cNvSpPr>
          <p:nvPr/>
        </p:nvSpPr>
        <p:spPr bwMode="auto">
          <a:xfrm>
            <a:off x="0" y="5678488"/>
            <a:ext cx="2906713" cy="946150"/>
          </a:xfrm>
          <a:prstGeom prst="wedgeRoundRectCallout">
            <a:avLst>
              <a:gd name="adj1" fmla="val 23787"/>
              <a:gd name="adj2" fmla="val -98491"/>
              <a:gd name="adj3" fmla="val 1666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输出方式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OUT  PORT</a:t>
            </a:r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0" grpId="0" bldLvl="0" animBg="1" autoUpdateAnimBg="0"/>
      <p:bldP spid="3386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11188" y="73025"/>
            <a:ext cx="5668962" cy="67627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2. 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方式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（选通输入输出）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41313" y="1262063"/>
            <a:ext cx="8382000" cy="2032000"/>
            <a:chOff x="0" y="0"/>
            <a:chExt cx="5280" cy="1280"/>
          </a:xfrm>
        </p:grpSpPr>
        <p:sp>
          <p:nvSpPr>
            <p:cNvPr id="28678" name="Text Box 5"/>
            <p:cNvSpPr txBox="1">
              <a:spLocks noChangeArrowheads="1"/>
            </p:cNvSpPr>
            <p:nvPr/>
          </p:nvSpPr>
          <p:spPr bwMode="auto">
            <a:xfrm>
              <a:off x="0" y="249"/>
              <a:ext cx="645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648" y="249"/>
              <a:ext cx="647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0</a:t>
              </a:r>
            </a:p>
          </p:txBody>
        </p:sp>
        <p:sp>
          <p:nvSpPr>
            <p:cNvPr id="28680" name="Text Box 7"/>
            <p:cNvSpPr txBox="1">
              <a:spLocks noChangeArrowheads="1"/>
            </p:cNvSpPr>
            <p:nvPr/>
          </p:nvSpPr>
          <p:spPr bwMode="auto">
            <a:xfrm>
              <a:off x="1299" y="249"/>
              <a:ext cx="647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28681" name="Text Box 8"/>
            <p:cNvSpPr txBox="1">
              <a:spLocks noChangeArrowheads="1"/>
            </p:cNvSpPr>
            <p:nvPr/>
          </p:nvSpPr>
          <p:spPr bwMode="auto">
            <a:xfrm>
              <a:off x="1951" y="249"/>
              <a:ext cx="646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1/0</a:t>
              </a:r>
            </a:p>
          </p:txBody>
        </p:sp>
        <p:sp>
          <p:nvSpPr>
            <p:cNvPr id="28682" name="Text Box 9"/>
            <p:cNvSpPr txBox="1">
              <a:spLocks noChangeArrowheads="1"/>
            </p:cNvSpPr>
            <p:nvPr/>
          </p:nvSpPr>
          <p:spPr bwMode="auto">
            <a:xfrm>
              <a:off x="2591" y="249"/>
              <a:ext cx="647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1/0</a:t>
              </a:r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3233" y="249"/>
              <a:ext cx="647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1</a:t>
              </a: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3883" y="249"/>
              <a:ext cx="645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1/0</a:t>
              </a:r>
            </a:p>
          </p:txBody>
        </p:sp>
        <p:sp>
          <p:nvSpPr>
            <p:cNvPr id="28685" name="Text Box 12"/>
            <p:cNvSpPr txBox="1">
              <a:spLocks noChangeArrowheads="1"/>
            </p:cNvSpPr>
            <p:nvPr/>
          </p:nvSpPr>
          <p:spPr bwMode="auto">
            <a:xfrm>
              <a:off x="4524" y="249"/>
              <a:ext cx="645" cy="2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36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1/0</a:t>
              </a:r>
            </a:p>
          </p:txBody>
        </p:sp>
        <p:grpSp>
          <p:nvGrpSpPr>
            <p:cNvPr id="28686" name="Group 13"/>
            <p:cNvGrpSpPr>
              <a:grpSpLocks/>
            </p:cNvGrpSpPr>
            <p:nvPr/>
          </p:nvGrpSpPr>
          <p:grpSpPr bwMode="auto">
            <a:xfrm>
              <a:off x="0" y="0"/>
              <a:ext cx="5169" cy="296"/>
              <a:chOff x="0" y="0"/>
              <a:chExt cx="9080" cy="880"/>
            </a:xfrm>
          </p:grpSpPr>
          <p:sp>
            <p:nvSpPr>
              <p:cNvPr id="28702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</p:txBody>
          </p:sp>
          <p:sp>
            <p:nvSpPr>
              <p:cNvPr id="28703" name="Text Box 15"/>
              <p:cNvSpPr txBox="1">
                <a:spLocks noChangeArrowheads="1"/>
              </p:cNvSpPr>
              <p:nvPr/>
            </p:nvSpPr>
            <p:spPr bwMode="auto">
              <a:xfrm>
                <a:off x="1139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D6</a:t>
                </a:r>
              </a:p>
            </p:txBody>
          </p:sp>
          <p:sp>
            <p:nvSpPr>
              <p:cNvPr id="28704" name="Text Box 16"/>
              <p:cNvSpPr txBox="1">
                <a:spLocks noChangeArrowheads="1"/>
              </p:cNvSpPr>
              <p:nvPr/>
            </p:nvSpPr>
            <p:spPr bwMode="auto">
              <a:xfrm>
                <a:off x="2282" y="0"/>
                <a:ext cx="1137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D5</a:t>
                </a:r>
              </a:p>
            </p:txBody>
          </p:sp>
          <p:sp>
            <p:nvSpPr>
              <p:cNvPr id="28705" name="Text Box 17"/>
              <p:cNvSpPr txBox="1">
                <a:spLocks noChangeArrowheads="1"/>
              </p:cNvSpPr>
              <p:nvPr/>
            </p:nvSpPr>
            <p:spPr bwMode="auto">
              <a:xfrm>
                <a:off x="3427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D4</a:t>
                </a:r>
              </a:p>
            </p:txBody>
          </p:sp>
          <p:sp>
            <p:nvSpPr>
              <p:cNvPr id="28706" name="Text Box 18"/>
              <p:cNvSpPr txBox="1">
                <a:spLocks noChangeArrowheads="1"/>
              </p:cNvSpPr>
              <p:nvPr/>
            </p:nvSpPr>
            <p:spPr bwMode="auto">
              <a:xfrm>
                <a:off x="4552" y="0"/>
                <a:ext cx="1135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D3</a:t>
                </a:r>
              </a:p>
            </p:txBody>
          </p:sp>
          <p:sp>
            <p:nvSpPr>
              <p:cNvPr id="28707" name="Text Box 19"/>
              <p:cNvSpPr txBox="1">
                <a:spLocks noChangeArrowheads="1"/>
              </p:cNvSpPr>
              <p:nvPr/>
            </p:nvSpPr>
            <p:spPr bwMode="auto">
              <a:xfrm>
                <a:off x="5680" y="0"/>
                <a:ext cx="1136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D2</a:t>
                </a:r>
              </a:p>
            </p:txBody>
          </p:sp>
          <p:sp>
            <p:nvSpPr>
              <p:cNvPr id="28708" name="Text Box 20"/>
              <p:cNvSpPr txBox="1">
                <a:spLocks noChangeArrowheads="1"/>
              </p:cNvSpPr>
              <p:nvPr/>
            </p:nvSpPr>
            <p:spPr bwMode="auto">
              <a:xfrm>
                <a:off x="6821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D1</a:t>
                </a:r>
              </a:p>
            </p:txBody>
          </p:sp>
          <p:sp>
            <p:nvSpPr>
              <p:cNvPr id="28709" name="Text Box 21"/>
              <p:cNvSpPr txBox="1">
                <a:spLocks noChangeArrowheads="1"/>
              </p:cNvSpPr>
              <p:nvPr/>
            </p:nvSpPr>
            <p:spPr bwMode="auto">
              <a:xfrm>
                <a:off x="7946" y="0"/>
                <a:ext cx="1134" cy="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</a:p>
            </p:txBody>
          </p:sp>
        </p:grpSp>
        <p:sp>
          <p:nvSpPr>
            <p:cNvPr id="34838" name="AutoShape 22"/>
            <p:cNvSpPr>
              <a:spLocks/>
            </p:cNvSpPr>
            <p:nvPr/>
          </p:nvSpPr>
          <p:spPr bwMode="auto">
            <a:xfrm rot="16200000">
              <a:off x="1219" y="192"/>
              <a:ext cx="101" cy="729"/>
            </a:xfrm>
            <a:prstGeom prst="leftBrace">
              <a:avLst>
                <a:gd name="adj1" fmla="val 60149"/>
                <a:gd name="adj2" fmla="val 50000"/>
              </a:avLst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 rot="10800000">
              <a:off x="313" y="492"/>
              <a:ext cx="0" cy="471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89" name="Text Box 24"/>
            <p:cNvSpPr txBox="1">
              <a:spLocks noChangeArrowheads="1"/>
            </p:cNvSpPr>
            <p:nvPr/>
          </p:nvSpPr>
          <p:spPr bwMode="auto">
            <a:xfrm>
              <a:off x="55" y="950"/>
              <a:ext cx="62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</a:rPr>
                <a:t>特征位</a:t>
              </a:r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rot="10800000">
              <a:off x="1262" y="633"/>
              <a:ext cx="0" cy="23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1" name="Text Box 26"/>
            <p:cNvSpPr txBox="1">
              <a:spLocks noChangeArrowheads="1"/>
            </p:cNvSpPr>
            <p:nvPr/>
          </p:nvSpPr>
          <p:spPr bwMode="auto">
            <a:xfrm>
              <a:off x="829" y="869"/>
              <a:ext cx="857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A</a:t>
              </a:r>
              <a:r>
                <a:rPr lang="zh-CN" altLang="en-US" sz="2200">
                  <a:solidFill>
                    <a:srgbClr val="00CC00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CC00"/>
                  </a:solidFill>
                </a:rPr>
                <a:t>工作方式</a:t>
              </a:r>
              <a:r>
                <a:rPr lang="zh-CN" altLang="en-US" sz="22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 rot="10800000">
              <a:off x="2193" y="485"/>
              <a:ext cx="0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3" name="Text Box 28"/>
            <p:cNvSpPr txBox="1">
              <a:spLocks noChangeArrowheads="1"/>
            </p:cNvSpPr>
            <p:nvPr/>
          </p:nvSpPr>
          <p:spPr bwMode="auto">
            <a:xfrm>
              <a:off x="1769" y="862"/>
              <a:ext cx="857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A</a:t>
              </a:r>
              <a:r>
                <a:rPr lang="zh-CN" altLang="en-US" sz="2200">
                  <a:solidFill>
                    <a:schemeClr val="tx1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I/O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5" name="Line 29"/>
            <p:cNvSpPr>
              <a:spLocks noChangeShapeType="1"/>
            </p:cNvSpPr>
            <p:nvPr/>
          </p:nvSpPr>
          <p:spPr bwMode="auto">
            <a:xfrm rot="10800000">
              <a:off x="2912" y="492"/>
              <a:ext cx="0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5" name="Text Box 30"/>
            <p:cNvSpPr txBox="1">
              <a:spLocks noChangeArrowheads="1"/>
            </p:cNvSpPr>
            <p:nvPr/>
          </p:nvSpPr>
          <p:spPr bwMode="auto">
            <a:xfrm>
              <a:off x="2488" y="869"/>
              <a:ext cx="857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PC4</a:t>
              </a:r>
              <a:endParaRPr lang="en-US" altLang="zh-CN" sz="2200">
                <a:solidFill>
                  <a:schemeClr val="tx1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I/O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847" name="Line 31"/>
            <p:cNvSpPr>
              <a:spLocks noChangeShapeType="1"/>
            </p:cNvSpPr>
            <p:nvPr/>
          </p:nvSpPr>
          <p:spPr bwMode="auto">
            <a:xfrm rot="10800000">
              <a:off x="3566" y="485"/>
              <a:ext cx="0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7" name="Text Box 32"/>
            <p:cNvSpPr txBox="1">
              <a:spLocks noChangeArrowheads="1"/>
            </p:cNvSpPr>
            <p:nvPr/>
          </p:nvSpPr>
          <p:spPr bwMode="auto">
            <a:xfrm>
              <a:off x="3142" y="862"/>
              <a:ext cx="857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</a:rPr>
                <a:t>B</a:t>
              </a:r>
              <a:r>
                <a:rPr lang="zh-CN" altLang="en-US" sz="2200">
                  <a:solidFill>
                    <a:srgbClr val="00CC00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rgbClr val="00CC00"/>
                  </a:solidFill>
                </a:rPr>
                <a:t>工作方式</a:t>
              </a:r>
              <a:r>
                <a:rPr lang="zh-CN" altLang="en-US" sz="2200">
                  <a:solidFill>
                    <a:srgbClr val="FF3300"/>
                  </a:solidFill>
                </a:rPr>
                <a:t> </a:t>
              </a:r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rot="10800000">
              <a:off x="4220" y="485"/>
              <a:ext cx="0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699" name="Text Box 34"/>
            <p:cNvSpPr txBox="1">
              <a:spLocks noChangeArrowheads="1"/>
            </p:cNvSpPr>
            <p:nvPr/>
          </p:nvSpPr>
          <p:spPr bwMode="auto">
            <a:xfrm>
              <a:off x="3796" y="862"/>
              <a:ext cx="857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B</a:t>
              </a:r>
              <a:r>
                <a:rPr lang="zh-CN" altLang="en-US" sz="2200">
                  <a:solidFill>
                    <a:schemeClr val="tx1"/>
                  </a:solidFill>
                </a:rPr>
                <a:t>口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I/O</a:t>
              </a:r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 rot="10800000">
              <a:off x="4847" y="485"/>
              <a:ext cx="0" cy="38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701" name="Text Box 36"/>
            <p:cNvSpPr txBox="1">
              <a:spLocks noChangeArrowheads="1"/>
            </p:cNvSpPr>
            <p:nvPr/>
          </p:nvSpPr>
          <p:spPr bwMode="auto">
            <a:xfrm>
              <a:off x="4423" y="862"/>
              <a:ext cx="857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PC3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PC0</a:t>
              </a:r>
              <a:endParaRPr lang="en-US" altLang="zh-CN" sz="2200">
                <a:solidFill>
                  <a:schemeClr val="tx1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</a:rPr>
                <a:t>I/O</a:t>
              </a:r>
              <a:endParaRPr lang="en-US" altLang="zh-CN" sz="22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428625" y="3503613"/>
            <a:ext cx="802957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功能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：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A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B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端口作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8 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位数据输入或输出，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端口的特定位为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端口服务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电特性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作输出用时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端口有锁存功能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	   作输入用时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A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端口有缓冲功能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应用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：查询方式：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端口特定位传送状态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                    中断方式：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端口特定位发中断请求</a:t>
            </a:r>
            <a:endParaRPr lang="zh-CN" alt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252413" y="728663"/>
            <a:ext cx="337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方式控制字如下：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bldLvl="2" autoUpdateAnimBg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4743450" y="1333500"/>
            <a:ext cx="0" cy="49403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843" name="Group 115"/>
          <p:cNvGrpSpPr>
            <a:grpSpLocks/>
          </p:cNvGrpSpPr>
          <p:nvPr/>
        </p:nvGrpSpPr>
        <p:grpSpPr bwMode="auto">
          <a:xfrm>
            <a:off x="533400" y="838200"/>
            <a:ext cx="2946400" cy="762000"/>
            <a:chOff x="0" y="0"/>
            <a:chExt cx="1856" cy="480"/>
          </a:xfrm>
        </p:grpSpPr>
        <p:grpSp>
          <p:nvGrpSpPr>
            <p:cNvPr id="29772" name="Group 5"/>
            <p:cNvGrpSpPr>
              <a:grpSpLocks/>
            </p:cNvGrpSpPr>
            <p:nvPr/>
          </p:nvGrpSpPr>
          <p:grpSpPr bwMode="auto">
            <a:xfrm>
              <a:off x="84" y="232"/>
              <a:ext cx="1692" cy="248"/>
              <a:chOff x="0" y="0"/>
              <a:chExt cx="4230" cy="620"/>
            </a:xfrm>
          </p:grpSpPr>
          <p:sp>
            <p:nvSpPr>
              <p:cNvPr id="29774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rgbClr val="00FF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75" name="Text Box 7"/>
              <p:cNvSpPr txBox="1">
                <a:spLocks noChangeArrowheads="1"/>
              </p:cNvSpPr>
              <p:nvPr/>
            </p:nvSpPr>
            <p:spPr bwMode="auto">
              <a:xfrm>
                <a:off x="532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29776" name="Text Box 8"/>
              <p:cNvSpPr txBox="1">
                <a:spLocks noChangeArrowheads="1"/>
              </p:cNvSpPr>
              <p:nvPr/>
            </p:nvSpPr>
            <p:spPr bwMode="auto">
              <a:xfrm>
                <a:off x="1055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77" name="Text Box 9"/>
              <p:cNvSpPr txBox="1">
                <a:spLocks noChangeArrowheads="1"/>
              </p:cNvSpPr>
              <p:nvPr/>
            </p:nvSpPr>
            <p:spPr bwMode="auto">
              <a:xfrm>
                <a:off x="1589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rgbClr val="00FF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78" name="Text Box 10"/>
              <p:cNvSpPr txBox="1">
                <a:spLocks noChangeArrowheads="1"/>
              </p:cNvSpPr>
              <p:nvPr/>
            </p:nvSpPr>
            <p:spPr bwMode="auto">
              <a:xfrm>
                <a:off x="2115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79" name="Text Box 11"/>
              <p:cNvSpPr txBox="1">
                <a:spLocks noChangeArrowheads="1"/>
              </p:cNvSpPr>
              <p:nvPr/>
            </p:nvSpPr>
            <p:spPr bwMode="auto">
              <a:xfrm>
                <a:off x="2642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0" name="Text Box 12"/>
              <p:cNvSpPr txBox="1">
                <a:spLocks noChangeArrowheads="1"/>
              </p:cNvSpPr>
              <p:nvPr/>
            </p:nvSpPr>
            <p:spPr bwMode="auto">
              <a:xfrm>
                <a:off x="3174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1" name="Text Box 13"/>
              <p:cNvSpPr txBox="1">
                <a:spLocks noChangeArrowheads="1"/>
              </p:cNvSpPr>
              <p:nvPr/>
            </p:nvSpPr>
            <p:spPr bwMode="auto">
              <a:xfrm>
                <a:off x="3700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73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185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CC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200">
                  <a:solidFill>
                    <a:srgbClr val="00CC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口方式</a:t>
              </a:r>
              <a:r>
                <a:rPr lang="en-US" altLang="zh-CN" sz="2200">
                  <a:solidFill>
                    <a:srgbClr val="00CC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200">
                  <a:solidFill>
                    <a:srgbClr val="00CC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输入控制字</a:t>
              </a:r>
            </a:p>
          </p:txBody>
        </p:sp>
      </p:grpSp>
      <p:grpSp>
        <p:nvGrpSpPr>
          <p:cNvPr id="35854" name="Group 118"/>
          <p:cNvGrpSpPr>
            <a:grpSpLocks/>
          </p:cNvGrpSpPr>
          <p:nvPr/>
        </p:nvGrpSpPr>
        <p:grpSpPr bwMode="auto">
          <a:xfrm>
            <a:off x="5727700" y="889000"/>
            <a:ext cx="2946400" cy="762000"/>
            <a:chOff x="0" y="0"/>
            <a:chExt cx="1856" cy="480"/>
          </a:xfrm>
        </p:grpSpPr>
        <p:grpSp>
          <p:nvGrpSpPr>
            <p:cNvPr id="29762" name="Group 15"/>
            <p:cNvGrpSpPr>
              <a:grpSpLocks/>
            </p:cNvGrpSpPr>
            <p:nvPr/>
          </p:nvGrpSpPr>
          <p:grpSpPr bwMode="auto">
            <a:xfrm>
              <a:off x="84" y="232"/>
              <a:ext cx="1692" cy="248"/>
              <a:chOff x="0" y="0"/>
              <a:chExt cx="4230" cy="540"/>
            </a:xfrm>
          </p:grpSpPr>
          <p:sp>
            <p:nvSpPr>
              <p:cNvPr id="29764" name="Text Box 1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rgbClr val="00FF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65" name="Text Box 17"/>
              <p:cNvSpPr txBox="1">
                <a:spLocks noChangeArrowheads="1"/>
              </p:cNvSpPr>
              <p:nvPr/>
            </p:nvSpPr>
            <p:spPr bwMode="auto">
              <a:xfrm>
                <a:off x="532" y="0"/>
                <a:ext cx="531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66" name="Text Box 18"/>
              <p:cNvSpPr txBox="1">
                <a:spLocks noChangeArrowheads="1"/>
              </p:cNvSpPr>
              <p:nvPr/>
            </p:nvSpPr>
            <p:spPr bwMode="auto">
              <a:xfrm>
                <a:off x="1055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67" name="Text Box 19"/>
              <p:cNvSpPr txBox="1">
                <a:spLocks noChangeArrowheads="1"/>
              </p:cNvSpPr>
              <p:nvPr/>
            </p:nvSpPr>
            <p:spPr bwMode="auto">
              <a:xfrm>
                <a:off x="1589" y="0"/>
                <a:ext cx="531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68" name="Text Box 20"/>
              <p:cNvSpPr txBox="1">
                <a:spLocks noChangeArrowheads="1"/>
              </p:cNvSpPr>
              <p:nvPr/>
            </p:nvSpPr>
            <p:spPr bwMode="auto">
              <a:xfrm>
                <a:off x="2115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69" name="Text Box 21"/>
              <p:cNvSpPr txBox="1">
                <a:spLocks noChangeArrowheads="1"/>
              </p:cNvSpPr>
              <p:nvPr/>
            </p:nvSpPr>
            <p:spPr bwMode="auto">
              <a:xfrm>
                <a:off x="2642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70" name="Text Box 22"/>
              <p:cNvSpPr txBox="1">
                <a:spLocks noChangeArrowheads="1"/>
              </p:cNvSpPr>
              <p:nvPr/>
            </p:nvSpPr>
            <p:spPr bwMode="auto">
              <a:xfrm>
                <a:off x="3174" y="0"/>
                <a:ext cx="531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rgbClr val="00FF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9771" name="Text Box 23"/>
              <p:cNvSpPr txBox="1">
                <a:spLocks noChangeArrowheads="1"/>
              </p:cNvSpPr>
              <p:nvPr/>
            </p:nvSpPr>
            <p:spPr bwMode="auto">
              <a:xfrm>
                <a:off x="3700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63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185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sz="2200">
                  <a:solidFill>
                    <a:srgbClr val="00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口方式</a:t>
              </a:r>
              <a:r>
                <a:rPr lang="en-US" altLang="zh-CN" sz="2200">
                  <a:solidFill>
                    <a:srgbClr val="00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200">
                  <a:solidFill>
                    <a:srgbClr val="00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输入控制字</a:t>
              </a:r>
            </a:p>
          </p:txBody>
        </p:sp>
      </p:grpSp>
      <p:grpSp>
        <p:nvGrpSpPr>
          <p:cNvPr id="35865" name="Group 116"/>
          <p:cNvGrpSpPr>
            <a:grpSpLocks/>
          </p:cNvGrpSpPr>
          <p:nvPr/>
        </p:nvGrpSpPr>
        <p:grpSpPr bwMode="auto">
          <a:xfrm>
            <a:off x="285750" y="2844800"/>
            <a:ext cx="3695700" cy="3341688"/>
            <a:chOff x="0" y="0"/>
            <a:chExt cx="2328" cy="2105"/>
          </a:xfrm>
        </p:grpSpPr>
        <p:sp>
          <p:nvSpPr>
            <p:cNvPr id="29734" name="Text Box 25"/>
            <p:cNvSpPr txBox="1">
              <a:spLocks noChangeArrowheads="1"/>
            </p:cNvSpPr>
            <p:nvPr/>
          </p:nvSpPr>
          <p:spPr bwMode="auto">
            <a:xfrm>
              <a:off x="600" y="41"/>
              <a:ext cx="912" cy="20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5" name="Text Box 26"/>
            <p:cNvSpPr txBox="1">
              <a:spLocks noChangeArrowheads="1"/>
            </p:cNvSpPr>
            <p:nvPr/>
          </p:nvSpPr>
          <p:spPr bwMode="auto">
            <a:xfrm>
              <a:off x="768" y="128"/>
              <a:ext cx="720" cy="256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PA0</a:t>
              </a:r>
              <a:endParaRPr lang="en-US" altLang="zh-CN" sz="22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6" name="Text Box 27"/>
            <p:cNvSpPr txBox="1">
              <a:spLocks noChangeArrowheads="1"/>
            </p:cNvSpPr>
            <p:nvPr/>
          </p:nvSpPr>
          <p:spPr bwMode="auto">
            <a:xfrm>
              <a:off x="1104" y="1024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PC4</a:t>
              </a:r>
            </a:p>
          </p:txBody>
        </p:sp>
        <p:sp>
          <p:nvSpPr>
            <p:cNvPr id="29737" name="Text Box 28"/>
            <p:cNvSpPr txBox="1">
              <a:spLocks noChangeArrowheads="1"/>
            </p:cNvSpPr>
            <p:nvPr/>
          </p:nvSpPr>
          <p:spPr bwMode="auto">
            <a:xfrm>
              <a:off x="1104" y="1280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PC5</a:t>
              </a:r>
            </a:p>
          </p:txBody>
        </p:sp>
        <p:sp>
          <p:nvSpPr>
            <p:cNvPr id="29738" name="Text Box 29"/>
            <p:cNvSpPr txBox="1">
              <a:spLocks noChangeArrowheads="1"/>
            </p:cNvSpPr>
            <p:nvPr/>
          </p:nvSpPr>
          <p:spPr bwMode="auto">
            <a:xfrm>
              <a:off x="1104" y="1808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PC3</a:t>
              </a:r>
            </a:p>
          </p:txBody>
        </p:sp>
        <p:sp>
          <p:nvSpPr>
            <p:cNvPr id="35871" name="Line 30"/>
            <p:cNvSpPr>
              <a:spLocks noChangeShapeType="1"/>
            </p:cNvSpPr>
            <p:nvPr/>
          </p:nvSpPr>
          <p:spPr bwMode="auto">
            <a:xfrm>
              <a:off x="1312" y="392"/>
              <a:ext cx="0" cy="6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40" name="Text Box 31"/>
            <p:cNvSpPr txBox="1">
              <a:spLocks noChangeArrowheads="1"/>
            </p:cNvSpPr>
            <p:nvPr/>
          </p:nvSpPr>
          <p:spPr bwMode="auto">
            <a:xfrm>
              <a:off x="640" y="480"/>
              <a:ext cx="488" cy="448"/>
            </a:xfrm>
            <a:prstGeom prst="rect">
              <a:avLst/>
            </a:prstGeom>
            <a:solidFill>
              <a:srgbClr val="0033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PC4</a:t>
              </a:r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>
              <a:off x="696" y="928"/>
              <a:ext cx="0" cy="6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42" name="Text Box 33"/>
            <p:cNvSpPr txBox="1">
              <a:spLocks noChangeArrowheads="1"/>
            </p:cNvSpPr>
            <p:nvPr/>
          </p:nvSpPr>
          <p:spPr bwMode="auto">
            <a:xfrm>
              <a:off x="648" y="1608"/>
              <a:ext cx="376" cy="25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与门</a:t>
              </a:r>
              <a:endPara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75" name="Line 34"/>
            <p:cNvSpPr>
              <a:spLocks noChangeShapeType="1"/>
            </p:cNvSpPr>
            <p:nvPr/>
          </p:nvSpPr>
          <p:spPr bwMode="auto">
            <a:xfrm>
              <a:off x="824" y="1152"/>
              <a:ext cx="2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6" name="Line 35"/>
            <p:cNvSpPr>
              <a:spLocks noChangeShapeType="1"/>
            </p:cNvSpPr>
            <p:nvPr/>
          </p:nvSpPr>
          <p:spPr bwMode="auto">
            <a:xfrm>
              <a:off x="824" y="1152"/>
              <a:ext cx="0" cy="4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7" name="Line 36"/>
            <p:cNvSpPr>
              <a:spLocks noChangeShapeType="1"/>
            </p:cNvSpPr>
            <p:nvPr/>
          </p:nvSpPr>
          <p:spPr bwMode="auto">
            <a:xfrm>
              <a:off x="960" y="1368"/>
              <a:ext cx="144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8" name="Line 37"/>
            <p:cNvSpPr>
              <a:spLocks noChangeShapeType="1"/>
            </p:cNvSpPr>
            <p:nvPr/>
          </p:nvSpPr>
          <p:spPr bwMode="auto">
            <a:xfrm>
              <a:off x="960" y="1376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79" name="Line 38"/>
            <p:cNvSpPr>
              <a:spLocks noChangeShapeType="1"/>
            </p:cNvSpPr>
            <p:nvPr/>
          </p:nvSpPr>
          <p:spPr bwMode="auto">
            <a:xfrm>
              <a:off x="824" y="1864"/>
              <a:ext cx="0" cy="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0" name="Line 39"/>
            <p:cNvSpPr>
              <a:spLocks noChangeShapeType="1"/>
            </p:cNvSpPr>
            <p:nvPr/>
          </p:nvSpPr>
          <p:spPr bwMode="auto">
            <a:xfrm>
              <a:off x="824" y="1936"/>
              <a:ext cx="2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1" name="Line 40"/>
            <p:cNvSpPr>
              <a:spLocks noChangeShapeType="1"/>
            </p:cNvSpPr>
            <p:nvPr/>
          </p:nvSpPr>
          <p:spPr bwMode="auto">
            <a:xfrm flipH="1">
              <a:off x="1472" y="1160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2" name="Line 41"/>
            <p:cNvSpPr>
              <a:spLocks noChangeShapeType="1"/>
            </p:cNvSpPr>
            <p:nvPr/>
          </p:nvSpPr>
          <p:spPr bwMode="auto">
            <a:xfrm rot="10800000" flipH="1">
              <a:off x="1472" y="1416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83" name="Line 42"/>
            <p:cNvSpPr>
              <a:spLocks noChangeShapeType="1"/>
            </p:cNvSpPr>
            <p:nvPr/>
          </p:nvSpPr>
          <p:spPr bwMode="auto">
            <a:xfrm rot="10800000" flipH="1" flipV="1">
              <a:off x="1480" y="1928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52" name="Text Box 43"/>
            <p:cNvSpPr txBox="1">
              <a:spLocks noChangeArrowheads="1"/>
            </p:cNvSpPr>
            <p:nvPr/>
          </p:nvSpPr>
          <p:spPr bwMode="auto">
            <a:xfrm>
              <a:off x="1840" y="1296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IBF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53" name="Text Box 45"/>
            <p:cNvSpPr txBox="1">
              <a:spLocks noChangeArrowheads="1"/>
            </p:cNvSpPr>
            <p:nvPr/>
          </p:nvSpPr>
          <p:spPr bwMode="auto">
            <a:xfrm>
              <a:off x="1865" y="1040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STB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86" name="Line 46"/>
            <p:cNvSpPr>
              <a:spLocks noChangeShapeType="1"/>
            </p:cNvSpPr>
            <p:nvPr/>
          </p:nvSpPr>
          <p:spPr bwMode="auto">
            <a:xfrm flipV="1">
              <a:off x="1912" y="1072"/>
              <a:ext cx="34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55" name="Text Box 47"/>
            <p:cNvSpPr txBox="1">
              <a:spLocks noChangeArrowheads="1"/>
            </p:cNvSpPr>
            <p:nvPr/>
          </p:nvSpPr>
          <p:spPr bwMode="auto">
            <a:xfrm>
              <a:off x="1784" y="1808"/>
              <a:ext cx="5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INTR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60" y="1952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57" name="Text Box 49"/>
            <p:cNvSpPr txBox="1">
              <a:spLocks noChangeArrowheads="1"/>
            </p:cNvSpPr>
            <p:nvPr/>
          </p:nvSpPr>
          <p:spPr bwMode="auto">
            <a:xfrm>
              <a:off x="120" y="1824"/>
              <a:ext cx="23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890" name="Line 50"/>
            <p:cNvSpPr>
              <a:spLocks noChangeShapeType="1"/>
            </p:cNvSpPr>
            <p:nvPr/>
          </p:nvSpPr>
          <p:spPr bwMode="auto">
            <a:xfrm>
              <a:off x="144" y="1864"/>
              <a:ext cx="1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891" name="AutoShape 51"/>
            <p:cNvSpPr>
              <a:spLocks noChangeArrowheads="1"/>
            </p:cNvSpPr>
            <p:nvPr/>
          </p:nvSpPr>
          <p:spPr bwMode="auto">
            <a:xfrm>
              <a:off x="0" y="152"/>
              <a:ext cx="600" cy="20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760" name="Text Box 52"/>
            <p:cNvSpPr txBox="1">
              <a:spLocks noChangeArrowheads="1"/>
            </p:cNvSpPr>
            <p:nvPr/>
          </p:nvSpPr>
          <p:spPr bwMode="auto">
            <a:xfrm>
              <a:off x="96" y="0"/>
              <a:ext cx="5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35893" name="AutoShape 53"/>
            <p:cNvSpPr>
              <a:spLocks noChangeArrowheads="1"/>
            </p:cNvSpPr>
            <p:nvPr/>
          </p:nvSpPr>
          <p:spPr bwMode="auto">
            <a:xfrm>
              <a:off x="1496" y="136"/>
              <a:ext cx="504" cy="232"/>
            </a:xfrm>
            <a:prstGeom prst="leftArrow">
              <a:avLst>
                <a:gd name="adj1" fmla="val 50000"/>
                <a:gd name="adj2" fmla="val 54310"/>
              </a:avLst>
            </a:prstGeom>
            <a:solidFill>
              <a:schemeClr val="accent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569913" y="1895475"/>
            <a:ext cx="26146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/>
              <a:t>A</a:t>
            </a:r>
            <a:r>
              <a:rPr lang="zh-CN" altLang="en-US" sz="2600"/>
              <a:t>口方式</a:t>
            </a:r>
            <a:r>
              <a:rPr lang="en-US" altLang="zh-CN" sz="2600"/>
              <a:t>1</a:t>
            </a:r>
            <a:r>
              <a:rPr lang="zh-CN" altLang="en-US" sz="2600"/>
              <a:t>输入时相应的联络信号</a:t>
            </a:r>
          </a:p>
        </p:txBody>
      </p:sp>
      <p:sp>
        <p:nvSpPr>
          <p:cNvPr id="35895" name="Text Box 79"/>
          <p:cNvSpPr txBox="1">
            <a:spLocks noChangeArrowheads="1"/>
          </p:cNvSpPr>
          <p:nvPr/>
        </p:nvSpPr>
        <p:spPr bwMode="auto">
          <a:xfrm>
            <a:off x="5591175" y="1863725"/>
            <a:ext cx="2806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800"/>
              <a:t>B</a:t>
            </a:r>
            <a:r>
              <a:rPr lang="zh-CN" altLang="en-US" sz="2800"/>
              <a:t>口方式</a:t>
            </a:r>
            <a:r>
              <a:rPr lang="en-US" altLang="zh-CN" sz="2800"/>
              <a:t>1</a:t>
            </a:r>
            <a:r>
              <a:rPr lang="zh-CN" altLang="en-US" sz="2800"/>
              <a:t>输入时相应的联络信号</a:t>
            </a:r>
          </a:p>
        </p:txBody>
      </p:sp>
      <p:sp>
        <p:nvSpPr>
          <p:cNvPr id="35896" name="Rectangle 8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304800"/>
            <a:ext cx="8229600" cy="469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tx1"/>
                </a:solidFill>
              </a:rPr>
              <a:t>方式</a:t>
            </a:r>
            <a:r>
              <a:rPr lang="en-US" altLang="zh-CN" sz="3600">
                <a:solidFill>
                  <a:schemeClr val="tx1"/>
                </a:solidFill>
              </a:rPr>
              <a:t>1</a:t>
            </a:r>
            <a:r>
              <a:rPr lang="zh-CN" altLang="en-US" sz="3600">
                <a:solidFill>
                  <a:schemeClr val="tx1"/>
                </a:solidFill>
              </a:rPr>
              <a:t>下输入端口的联络信号</a:t>
            </a:r>
            <a:endParaRPr lang="zh-CN" altLang="en-US" sz="4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5897" name="Group 117"/>
          <p:cNvGrpSpPr>
            <a:grpSpLocks/>
          </p:cNvGrpSpPr>
          <p:nvPr/>
        </p:nvGrpSpPr>
        <p:grpSpPr bwMode="auto">
          <a:xfrm>
            <a:off x="5095875" y="2873375"/>
            <a:ext cx="3695700" cy="3341688"/>
            <a:chOff x="0" y="0"/>
            <a:chExt cx="2328" cy="2105"/>
          </a:xfrm>
        </p:grpSpPr>
        <p:sp>
          <p:nvSpPr>
            <p:cNvPr id="29706" name="Text Box 87"/>
            <p:cNvSpPr txBox="1">
              <a:spLocks noChangeArrowheads="1"/>
            </p:cNvSpPr>
            <p:nvPr/>
          </p:nvSpPr>
          <p:spPr bwMode="auto">
            <a:xfrm>
              <a:off x="600" y="41"/>
              <a:ext cx="912" cy="20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07" name="Text Box 88"/>
            <p:cNvSpPr txBox="1">
              <a:spLocks noChangeArrowheads="1"/>
            </p:cNvSpPr>
            <p:nvPr/>
          </p:nvSpPr>
          <p:spPr bwMode="auto">
            <a:xfrm>
              <a:off x="768" y="128"/>
              <a:ext cx="720" cy="256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PB7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PB0</a:t>
              </a:r>
              <a:endParaRPr lang="en-US" altLang="zh-CN" sz="22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08" name="Text Box 89"/>
            <p:cNvSpPr txBox="1">
              <a:spLocks noChangeArrowheads="1"/>
            </p:cNvSpPr>
            <p:nvPr/>
          </p:nvSpPr>
          <p:spPr bwMode="auto">
            <a:xfrm>
              <a:off x="1104" y="1024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PC2</a:t>
              </a:r>
            </a:p>
          </p:txBody>
        </p:sp>
        <p:sp>
          <p:nvSpPr>
            <p:cNvPr id="29709" name="Text Box 90"/>
            <p:cNvSpPr txBox="1">
              <a:spLocks noChangeArrowheads="1"/>
            </p:cNvSpPr>
            <p:nvPr/>
          </p:nvSpPr>
          <p:spPr bwMode="auto">
            <a:xfrm>
              <a:off x="1104" y="1280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PC1</a:t>
              </a:r>
            </a:p>
          </p:txBody>
        </p:sp>
        <p:sp>
          <p:nvSpPr>
            <p:cNvPr id="29710" name="Text Box 91"/>
            <p:cNvSpPr txBox="1">
              <a:spLocks noChangeArrowheads="1"/>
            </p:cNvSpPr>
            <p:nvPr/>
          </p:nvSpPr>
          <p:spPr bwMode="auto">
            <a:xfrm>
              <a:off x="1104" y="1808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PC0</a:t>
              </a:r>
            </a:p>
          </p:txBody>
        </p:sp>
        <p:sp>
          <p:nvSpPr>
            <p:cNvPr id="35903" name="Line 92"/>
            <p:cNvSpPr>
              <a:spLocks noChangeShapeType="1"/>
            </p:cNvSpPr>
            <p:nvPr/>
          </p:nvSpPr>
          <p:spPr bwMode="auto">
            <a:xfrm>
              <a:off x="1312" y="392"/>
              <a:ext cx="0" cy="6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12" name="Text Box 93"/>
            <p:cNvSpPr txBox="1">
              <a:spLocks noChangeArrowheads="1"/>
            </p:cNvSpPr>
            <p:nvPr/>
          </p:nvSpPr>
          <p:spPr bwMode="auto">
            <a:xfrm>
              <a:off x="640" y="480"/>
              <a:ext cx="488" cy="448"/>
            </a:xfrm>
            <a:prstGeom prst="rect">
              <a:avLst/>
            </a:prstGeom>
            <a:solidFill>
              <a:srgbClr val="0033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PC2</a:t>
              </a:r>
            </a:p>
          </p:txBody>
        </p:sp>
        <p:sp>
          <p:nvSpPr>
            <p:cNvPr id="35905" name="Line 94"/>
            <p:cNvSpPr>
              <a:spLocks noChangeShapeType="1"/>
            </p:cNvSpPr>
            <p:nvPr/>
          </p:nvSpPr>
          <p:spPr bwMode="auto">
            <a:xfrm>
              <a:off x="696" y="928"/>
              <a:ext cx="0" cy="6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14" name="Text Box 95"/>
            <p:cNvSpPr txBox="1">
              <a:spLocks noChangeArrowheads="1"/>
            </p:cNvSpPr>
            <p:nvPr/>
          </p:nvSpPr>
          <p:spPr bwMode="auto">
            <a:xfrm>
              <a:off x="648" y="1608"/>
              <a:ext cx="376" cy="25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与门</a:t>
              </a:r>
              <a:endPara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07" name="Line 96"/>
            <p:cNvSpPr>
              <a:spLocks noChangeShapeType="1"/>
            </p:cNvSpPr>
            <p:nvPr/>
          </p:nvSpPr>
          <p:spPr bwMode="auto">
            <a:xfrm>
              <a:off x="824" y="1152"/>
              <a:ext cx="2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8" name="Line 97"/>
            <p:cNvSpPr>
              <a:spLocks noChangeShapeType="1"/>
            </p:cNvSpPr>
            <p:nvPr/>
          </p:nvSpPr>
          <p:spPr bwMode="auto">
            <a:xfrm>
              <a:off x="824" y="1152"/>
              <a:ext cx="0" cy="4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09" name="Line 98"/>
            <p:cNvSpPr>
              <a:spLocks noChangeShapeType="1"/>
            </p:cNvSpPr>
            <p:nvPr/>
          </p:nvSpPr>
          <p:spPr bwMode="auto">
            <a:xfrm>
              <a:off x="960" y="1368"/>
              <a:ext cx="144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0" name="Line 99"/>
            <p:cNvSpPr>
              <a:spLocks noChangeShapeType="1"/>
            </p:cNvSpPr>
            <p:nvPr/>
          </p:nvSpPr>
          <p:spPr bwMode="auto">
            <a:xfrm>
              <a:off x="960" y="1376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1" name="Line 100"/>
            <p:cNvSpPr>
              <a:spLocks noChangeShapeType="1"/>
            </p:cNvSpPr>
            <p:nvPr/>
          </p:nvSpPr>
          <p:spPr bwMode="auto">
            <a:xfrm>
              <a:off x="824" y="1864"/>
              <a:ext cx="0" cy="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2" name="Line 101"/>
            <p:cNvSpPr>
              <a:spLocks noChangeShapeType="1"/>
            </p:cNvSpPr>
            <p:nvPr/>
          </p:nvSpPr>
          <p:spPr bwMode="auto">
            <a:xfrm>
              <a:off x="824" y="1936"/>
              <a:ext cx="2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3" name="Line 102"/>
            <p:cNvSpPr>
              <a:spLocks noChangeShapeType="1"/>
            </p:cNvSpPr>
            <p:nvPr/>
          </p:nvSpPr>
          <p:spPr bwMode="auto">
            <a:xfrm flipH="1">
              <a:off x="1472" y="1160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4" name="Line 103"/>
            <p:cNvSpPr>
              <a:spLocks noChangeShapeType="1"/>
            </p:cNvSpPr>
            <p:nvPr/>
          </p:nvSpPr>
          <p:spPr bwMode="auto">
            <a:xfrm rot="10800000" flipH="1">
              <a:off x="1472" y="1416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15" name="Line 104"/>
            <p:cNvSpPr>
              <a:spLocks noChangeShapeType="1"/>
            </p:cNvSpPr>
            <p:nvPr/>
          </p:nvSpPr>
          <p:spPr bwMode="auto">
            <a:xfrm rot="10800000" flipH="1" flipV="1">
              <a:off x="1480" y="1928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24" name="Text Box 105"/>
            <p:cNvSpPr txBox="1">
              <a:spLocks noChangeArrowheads="1"/>
            </p:cNvSpPr>
            <p:nvPr/>
          </p:nvSpPr>
          <p:spPr bwMode="auto">
            <a:xfrm>
              <a:off x="1840" y="1296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IBF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25" name="Text Box 106"/>
            <p:cNvSpPr txBox="1">
              <a:spLocks noChangeArrowheads="1"/>
            </p:cNvSpPr>
            <p:nvPr/>
          </p:nvSpPr>
          <p:spPr bwMode="auto">
            <a:xfrm>
              <a:off x="1865" y="1040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STB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18" name="Line 107"/>
            <p:cNvSpPr>
              <a:spLocks noChangeShapeType="1"/>
            </p:cNvSpPr>
            <p:nvPr/>
          </p:nvSpPr>
          <p:spPr bwMode="auto">
            <a:xfrm flipV="1">
              <a:off x="1912" y="1072"/>
              <a:ext cx="34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27" name="Text Box 108"/>
            <p:cNvSpPr txBox="1">
              <a:spLocks noChangeArrowheads="1"/>
            </p:cNvSpPr>
            <p:nvPr/>
          </p:nvSpPr>
          <p:spPr bwMode="auto">
            <a:xfrm>
              <a:off x="1784" y="1808"/>
              <a:ext cx="5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INTR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5920" name="Line 109"/>
            <p:cNvSpPr>
              <a:spLocks noChangeShapeType="1"/>
            </p:cNvSpPr>
            <p:nvPr/>
          </p:nvSpPr>
          <p:spPr bwMode="auto">
            <a:xfrm>
              <a:off x="360" y="1952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729" name="Text Box 110"/>
            <p:cNvSpPr txBox="1">
              <a:spLocks noChangeArrowheads="1"/>
            </p:cNvSpPr>
            <p:nvPr/>
          </p:nvSpPr>
          <p:spPr bwMode="auto">
            <a:xfrm>
              <a:off x="120" y="1824"/>
              <a:ext cx="23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922" name="Line 111"/>
            <p:cNvSpPr>
              <a:spLocks noChangeShapeType="1"/>
            </p:cNvSpPr>
            <p:nvPr/>
          </p:nvSpPr>
          <p:spPr bwMode="auto">
            <a:xfrm>
              <a:off x="144" y="1864"/>
              <a:ext cx="1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923" name="AutoShape 112"/>
            <p:cNvSpPr>
              <a:spLocks noChangeArrowheads="1"/>
            </p:cNvSpPr>
            <p:nvPr/>
          </p:nvSpPr>
          <p:spPr bwMode="auto">
            <a:xfrm>
              <a:off x="0" y="152"/>
              <a:ext cx="600" cy="20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9732" name="Text Box 113"/>
            <p:cNvSpPr txBox="1">
              <a:spLocks noChangeArrowheads="1"/>
            </p:cNvSpPr>
            <p:nvPr/>
          </p:nvSpPr>
          <p:spPr bwMode="auto">
            <a:xfrm>
              <a:off x="96" y="0"/>
              <a:ext cx="5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35925" name="AutoShape 114"/>
            <p:cNvSpPr>
              <a:spLocks noChangeArrowheads="1"/>
            </p:cNvSpPr>
            <p:nvPr/>
          </p:nvSpPr>
          <p:spPr bwMode="auto">
            <a:xfrm>
              <a:off x="1496" y="136"/>
              <a:ext cx="504" cy="232"/>
            </a:xfrm>
            <a:prstGeom prst="leftArrow">
              <a:avLst>
                <a:gd name="adj1" fmla="val 50000"/>
                <a:gd name="adj2" fmla="val 54310"/>
              </a:avLst>
            </a:prstGeom>
            <a:solidFill>
              <a:schemeClr val="accent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4" grpId="0" build="p" autoUpdateAnimBg="0"/>
      <p:bldP spid="358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546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方式</a:t>
            </a:r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下输入端口的联络信号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zh-CN" altLang="en-US" sz="3600" dirty="0">
                <a:solidFill>
                  <a:schemeClr val="tx1"/>
                </a:solidFill>
              </a:rPr>
              <a:t>续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1524000"/>
            <a:ext cx="8641534" cy="44196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由外设发出，送给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8255A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当其有效时，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接收外设来的一个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位数据。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②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IBF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：输入缓冲器满信号（高电平有效）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当外设送来的数据已进入输入端口后，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自动发出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IBF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，表示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已正确收到数据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③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：中断申请信号（高电平或上升沿有效）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8255A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发出，用来向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CPU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发出中断申请。</a:t>
            </a:r>
          </a:p>
        </p:txBody>
      </p:sp>
      <p:grpSp>
        <p:nvGrpSpPr>
          <p:cNvPr id="36868" name="Group 7"/>
          <p:cNvGrpSpPr>
            <a:grpSpLocks/>
          </p:cNvGrpSpPr>
          <p:nvPr/>
        </p:nvGrpSpPr>
        <p:grpSpPr bwMode="auto">
          <a:xfrm>
            <a:off x="457200" y="1066800"/>
            <a:ext cx="5588000" cy="519113"/>
            <a:chOff x="0" y="0"/>
            <a:chExt cx="3520" cy="327"/>
          </a:xfrm>
        </p:grpSpPr>
        <p:sp>
          <p:nvSpPr>
            <p:cNvPr id="3686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35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① STB</a:t>
              </a: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：选通信号（低电平有效）</a:t>
              </a:r>
            </a:p>
          </p:txBody>
        </p:sp>
        <p:sp>
          <p:nvSpPr>
            <p:cNvPr id="36870" name="Line 4"/>
            <p:cNvSpPr>
              <a:spLocks noChangeShapeType="1"/>
            </p:cNvSpPr>
            <p:nvPr/>
          </p:nvSpPr>
          <p:spPr bwMode="auto">
            <a:xfrm>
              <a:off x="336" y="48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667923" y="5148086"/>
            <a:ext cx="8077200" cy="946150"/>
            <a:chOff x="-78" y="32"/>
            <a:chExt cx="5088" cy="596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>
              <a:off x="240" y="48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873" name="Rectangle 8"/>
            <p:cNvSpPr>
              <a:spLocks noChangeArrowheads="1"/>
            </p:cNvSpPr>
            <p:nvPr/>
          </p:nvSpPr>
          <p:spPr bwMode="auto">
            <a:xfrm>
              <a:off x="-78" y="32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当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STB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、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IBF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、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INTE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均为１时，</a:t>
              </a:r>
              <a:r>
                <a:rPr lang="en-US" altLang="zh-CN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8255A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自动发出</a:t>
              </a:r>
              <a:r>
                <a:rPr lang="en-US" altLang="zh-CN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INTR</a:t>
              </a:r>
              <a:r>
                <a:rPr lang="zh-CN" altLang="en-US" sz="28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1" charset="-122"/>
                </a:rPr>
                <a:t>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方式</a:t>
            </a:r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下输入端口的联络信号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zh-CN" altLang="en-US" sz="3600" dirty="0">
                <a:solidFill>
                  <a:schemeClr val="tx1"/>
                </a:solidFill>
              </a:rPr>
              <a:t>续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5763" y="990600"/>
            <a:ext cx="8372475" cy="54991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④</a:t>
            </a:r>
            <a:r>
              <a:rPr lang="en-US" altLang="zh-CN" dirty="0">
                <a:solidFill>
                  <a:schemeClr val="tx1"/>
                </a:solidFill>
              </a:rPr>
              <a:t>INTE</a:t>
            </a:r>
            <a:r>
              <a:rPr lang="zh-CN" altLang="en-US" dirty="0">
                <a:solidFill>
                  <a:schemeClr val="tx1"/>
                </a:solidFill>
              </a:rPr>
              <a:t>：中断允许控制信号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dirty="0"/>
              <a:t>作用是控制是否允许</a:t>
            </a:r>
            <a:r>
              <a:rPr lang="en-US" altLang="zh-CN" dirty="0"/>
              <a:t>8255A</a:t>
            </a:r>
            <a:r>
              <a:rPr lang="zh-CN" altLang="en-US" dirty="0"/>
              <a:t>发中断申请信号</a:t>
            </a:r>
            <a:r>
              <a:rPr lang="en-US" altLang="zh-CN" dirty="0"/>
              <a:t>INTR</a:t>
            </a:r>
            <a:r>
              <a:rPr lang="zh-CN" altLang="en-US" dirty="0"/>
              <a:t>。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此信号无引出</a:t>
            </a:r>
            <a:r>
              <a:rPr lang="zh-CN" altLang="en-US" dirty="0"/>
              <a:t>，通过</a:t>
            </a:r>
            <a:r>
              <a:rPr lang="zh-CN" altLang="en-US" dirty="0">
                <a:solidFill>
                  <a:schemeClr val="tx1"/>
                </a:solidFill>
              </a:rPr>
              <a:t>控制口</a:t>
            </a:r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 dirty="0"/>
              <a:t>口相应位的</a:t>
            </a:r>
            <a:r>
              <a:rPr lang="zh-CN" altLang="en-US" dirty="0">
                <a:solidFill>
                  <a:schemeClr val="tx1"/>
                </a:solidFill>
              </a:rPr>
              <a:t>置位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复位</a:t>
            </a:r>
            <a:r>
              <a:rPr lang="zh-CN" altLang="en-US" dirty="0"/>
              <a:t>来设置</a:t>
            </a:r>
            <a:r>
              <a:rPr lang="zh-CN" altLang="en-US" dirty="0">
                <a:solidFill>
                  <a:schemeClr val="hlink"/>
                </a:solidFill>
              </a:rPr>
              <a:t>允许</a:t>
            </a:r>
            <a:r>
              <a:rPr lang="en-US" altLang="zh-CN" dirty="0">
                <a:solidFill>
                  <a:schemeClr val="hlink"/>
                </a:solidFill>
              </a:rPr>
              <a:t>/</a:t>
            </a:r>
            <a:r>
              <a:rPr lang="zh-CN" altLang="en-US" dirty="0">
                <a:solidFill>
                  <a:schemeClr val="hlink"/>
                </a:solidFill>
              </a:rPr>
              <a:t>不允许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FF33CC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口，对</a:t>
            </a:r>
            <a:r>
              <a:rPr lang="en-US" altLang="zh-CN" sz="2800" dirty="0">
                <a:solidFill>
                  <a:schemeClr val="tx1"/>
                </a:solidFill>
              </a:rPr>
              <a:t>PC4</a:t>
            </a:r>
            <a:r>
              <a:rPr lang="zh-CN" altLang="en-US" sz="2800" dirty="0"/>
              <a:t>置位</a:t>
            </a:r>
            <a:r>
              <a:rPr lang="en-US" altLang="zh-CN" sz="2800" dirty="0"/>
              <a:t>, </a:t>
            </a:r>
            <a:r>
              <a:rPr lang="zh-CN" altLang="en-US" sz="2800" dirty="0"/>
              <a:t>使</a:t>
            </a:r>
            <a:r>
              <a:rPr lang="en-US" altLang="zh-CN" sz="2800" dirty="0"/>
              <a:t>INTE</a:t>
            </a:r>
            <a:r>
              <a:rPr lang="en-US" altLang="zh-CN" sz="2000" dirty="0"/>
              <a:t>A</a:t>
            </a:r>
            <a:r>
              <a:rPr lang="en-US" altLang="zh-CN" sz="2800" dirty="0"/>
              <a:t>=1, </a:t>
            </a:r>
            <a:r>
              <a:rPr lang="zh-CN" altLang="en-US" sz="2800" dirty="0"/>
              <a:t>允许中断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      对</a:t>
            </a:r>
            <a:r>
              <a:rPr lang="en-US" altLang="zh-CN" sz="2800" dirty="0"/>
              <a:t>PC4</a:t>
            </a:r>
            <a:r>
              <a:rPr lang="zh-CN" altLang="en-US" sz="2800" dirty="0"/>
              <a:t>复位</a:t>
            </a:r>
            <a:r>
              <a:rPr lang="en-US" altLang="zh-CN" sz="2800" dirty="0"/>
              <a:t>, </a:t>
            </a:r>
            <a:r>
              <a:rPr lang="zh-CN" altLang="en-US" sz="2800" dirty="0"/>
              <a:t>使</a:t>
            </a:r>
            <a:r>
              <a:rPr lang="en-US" altLang="zh-CN" sz="2800" dirty="0"/>
              <a:t>INTE</a:t>
            </a:r>
            <a:r>
              <a:rPr lang="en-US" altLang="zh-CN" sz="2000" dirty="0"/>
              <a:t>A</a:t>
            </a:r>
            <a:r>
              <a:rPr lang="en-US" altLang="zh-CN" sz="2800" dirty="0"/>
              <a:t>=0, </a:t>
            </a:r>
            <a:r>
              <a:rPr lang="zh-CN" altLang="en-US" sz="2800" dirty="0"/>
              <a:t>不允许中断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zh-CN" altLang="en-US" sz="2800" dirty="0">
                <a:solidFill>
                  <a:schemeClr val="tx1"/>
                </a:solidFill>
              </a:rPr>
              <a:t>口，对</a:t>
            </a:r>
            <a:r>
              <a:rPr lang="en-US" altLang="zh-CN" sz="2800" dirty="0">
                <a:solidFill>
                  <a:schemeClr val="tx1"/>
                </a:solidFill>
              </a:rPr>
              <a:t>PC2</a:t>
            </a:r>
            <a:r>
              <a:rPr lang="zh-CN" altLang="en-US" sz="2800" dirty="0"/>
              <a:t>置位</a:t>
            </a:r>
            <a:r>
              <a:rPr lang="en-US" altLang="zh-CN" sz="2800" dirty="0"/>
              <a:t>, </a:t>
            </a:r>
            <a:r>
              <a:rPr lang="zh-CN" altLang="en-US" sz="2800" dirty="0"/>
              <a:t>使</a:t>
            </a:r>
            <a:r>
              <a:rPr lang="en-US" altLang="zh-CN" sz="2800" dirty="0"/>
              <a:t>INTE</a:t>
            </a:r>
            <a:r>
              <a:rPr lang="en-US" altLang="zh-CN" sz="2000" dirty="0"/>
              <a:t>B</a:t>
            </a:r>
            <a:r>
              <a:rPr lang="en-US" altLang="zh-CN" sz="2800" dirty="0"/>
              <a:t>=1, </a:t>
            </a:r>
            <a:r>
              <a:rPr lang="zh-CN" altLang="en-US" sz="2800" dirty="0"/>
              <a:t>允许中断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      对</a:t>
            </a:r>
            <a:r>
              <a:rPr lang="en-US" altLang="zh-CN" sz="2800" dirty="0"/>
              <a:t>PC2</a:t>
            </a:r>
            <a:r>
              <a:rPr lang="zh-CN" altLang="en-US" sz="2800" dirty="0"/>
              <a:t>复位</a:t>
            </a:r>
            <a:r>
              <a:rPr lang="en-US" altLang="zh-CN" sz="2800" dirty="0"/>
              <a:t>, </a:t>
            </a:r>
            <a:r>
              <a:rPr lang="zh-CN" altLang="en-US" sz="2800" dirty="0"/>
              <a:t>使</a:t>
            </a:r>
            <a:r>
              <a:rPr lang="en-US" altLang="zh-CN" sz="2800" dirty="0"/>
              <a:t>INTE</a:t>
            </a:r>
            <a:r>
              <a:rPr lang="en-US" altLang="zh-CN" sz="2000" dirty="0"/>
              <a:t>B</a:t>
            </a:r>
            <a:r>
              <a:rPr lang="en-US" altLang="zh-CN" sz="2800" dirty="0"/>
              <a:t>=0, </a:t>
            </a:r>
            <a:r>
              <a:rPr lang="zh-CN" altLang="en-US" sz="2800" dirty="0"/>
              <a:t>不允许中断</a:t>
            </a:r>
          </a:p>
          <a:p>
            <a:pPr algn="just"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dirty="0"/>
              <a:t>在方式</a:t>
            </a:r>
            <a:r>
              <a:rPr lang="en-US" altLang="zh-CN" sz="2800" dirty="0"/>
              <a:t>1</a:t>
            </a:r>
            <a:r>
              <a:rPr lang="zh-CN" altLang="en-US" sz="2800" dirty="0"/>
              <a:t>下，</a:t>
            </a:r>
            <a:r>
              <a:rPr lang="zh-CN" altLang="en-US" sz="2800" dirty="0">
                <a:solidFill>
                  <a:schemeClr val="hlink"/>
                </a:solidFill>
              </a:rPr>
              <a:t>作为联络信号的外部引脚</a:t>
            </a:r>
            <a:r>
              <a:rPr lang="en-US" altLang="zh-CN" sz="2800" dirty="0">
                <a:solidFill>
                  <a:schemeClr val="hlink"/>
                </a:solidFill>
              </a:rPr>
              <a:t>PC4</a:t>
            </a:r>
            <a:r>
              <a:rPr lang="zh-CN" altLang="en-US" sz="2800" dirty="0">
                <a:solidFill>
                  <a:schemeClr val="hlink"/>
                </a:solidFill>
              </a:rPr>
              <a:t>、</a:t>
            </a:r>
            <a:r>
              <a:rPr lang="en-US" altLang="zh-CN" sz="2800" dirty="0">
                <a:solidFill>
                  <a:schemeClr val="hlink"/>
                </a:solidFill>
              </a:rPr>
              <a:t>PC2</a:t>
            </a:r>
            <a:r>
              <a:rPr lang="zh-CN" altLang="en-US" sz="2800" dirty="0">
                <a:solidFill>
                  <a:schemeClr val="hlink"/>
                </a:solidFill>
              </a:rPr>
              <a:t>，不受</a:t>
            </a:r>
            <a:r>
              <a:rPr lang="en-US" altLang="zh-CN" sz="2800" dirty="0">
                <a:solidFill>
                  <a:schemeClr val="hlink"/>
                </a:solidFill>
              </a:rPr>
              <a:t>C</a:t>
            </a:r>
            <a:r>
              <a:rPr lang="zh-CN" altLang="en-US" sz="2800" dirty="0">
                <a:solidFill>
                  <a:schemeClr val="hlink"/>
                </a:solidFill>
              </a:rPr>
              <a:t>口按位置位</a:t>
            </a:r>
            <a:r>
              <a:rPr lang="en-US" altLang="zh-CN" sz="2800" dirty="0">
                <a:solidFill>
                  <a:schemeClr val="hlink"/>
                </a:solidFill>
              </a:rPr>
              <a:t>/</a:t>
            </a:r>
            <a:r>
              <a:rPr lang="zh-CN" altLang="en-US" sz="2800" dirty="0">
                <a:solidFill>
                  <a:schemeClr val="hlink"/>
                </a:solidFill>
              </a:rPr>
              <a:t>复位控制字控制，置位</a:t>
            </a:r>
            <a:r>
              <a:rPr lang="en-US" altLang="zh-CN" sz="2800" dirty="0">
                <a:solidFill>
                  <a:schemeClr val="hlink"/>
                </a:solidFill>
              </a:rPr>
              <a:t>/</a:t>
            </a:r>
            <a:r>
              <a:rPr lang="zh-CN" altLang="en-US" sz="2800" dirty="0">
                <a:solidFill>
                  <a:schemeClr val="hlink"/>
                </a:solidFill>
              </a:rPr>
              <a:t>复位操作</a:t>
            </a:r>
            <a:r>
              <a:rPr lang="zh-CN" altLang="en-US" sz="2800" dirty="0"/>
              <a:t>只在</a:t>
            </a:r>
            <a:r>
              <a:rPr lang="en-US" altLang="zh-CN" sz="2800" dirty="0"/>
              <a:t>8255A</a:t>
            </a:r>
            <a:r>
              <a:rPr lang="zh-CN" altLang="en-US" sz="2800" dirty="0"/>
              <a:t>内部对</a:t>
            </a:r>
            <a:r>
              <a:rPr lang="en-US" altLang="zh-CN" sz="2800" dirty="0"/>
              <a:t>INTE</a:t>
            </a:r>
            <a:r>
              <a:rPr lang="zh-CN" altLang="en-US" sz="2800" dirty="0"/>
              <a:t>信号起作用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3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spcBef>
                <a:spcPct val="10000"/>
              </a:spcBef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与</a:t>
            </a:r>
            <a:r>
              <a:rPr lang="zh-CN" altLang="en-US" sz="36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外设连接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的引脚</a:t>
            </a:r>
          </a:p>
          <a:p>
            <a:pPr lvl="1" algn="just" eaLnBrk="1" hangingPunct="1">
              <a:spcBef>
                <a:spcPct val="1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3200" dirty="0"/>
              <a:t>：端口</a:t>
            </a:r>
            <a:r>
              <a:rPr lang="en-US" altLang="zh-CN" sz="3200" dirty="0"/>
              <a:t>A</a:t>
            </a:r>
            <a:r>
              <a:rPr lang="zh-CN" altLang="en-US" sz="3200" dirty="0"/>
              <a:t>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  <a:p>
            <a:pPr lvl="1" algn="just" eaLnBrk="1" hangingPunct="1">
              <a:spcBef>
                <a:spcPct val="1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～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PB</a:t>
            </a:r>
            <a:r>
              <a:rPr lang="en-US" altLang="zh-CN" sz="3200" baseline="-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3200" dirty="0"/>
              <a:t>：端口</a:t>
            </a:r>
            <a:r>
              <a:rPr lang="en-US" altLang="zh-CN" sz="3200" dirty="0"/>
              <a:t>B</a:t>
            </a:r>
            <a:r>
              <a:rPr lang="zh-CN" altLang="en-US" sz="3200" dirty="0"/>
              <a:t>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  <a:p>
            <a:pPr lvl="1" algn="just" eaLnBrk="1" hangingPunct="1">
              <a:spcBef>
                <a:spcPct val="1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3200" dirty="0"/>
              <a:t>端口</a:t>
            </a:r>
            <a:r>
              <a:rPr lang="en-US" altLang="zh-CN" sz="3200" dirty="0"/>
              <a:t>C</a:t>
            </a:r>
            <a:r>
              <a:rPr lang="zh-CN" altLang="en-US" sz="3200" dirty="0"/>
              <a:t>输入</a:t>
            </a:r>
            <a:r>
              <a:rPr lang="en-US" altLang="zh-CN" sz="3200" dirty="0"/>
              <a:t>/</a:t>
            </a:r>
            <a:r>
              <a:rPr lang="zh-CN" altLang="en-US" sz="3200" dirty="0"/>
              <a:t>输出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6"/>
          <p:cNvSpPr txBox="1">
            <a:spLocks noChangeArrowheads="1"/>
          </p:cNvSpPr>
          <p:nvPr/>
        </p:nvSpPr>
        <p:spPr bwMode="auto">
          <a:xfrm>
            <a:off x="150813" y="1506538"/>
            <a:ext cx="16002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 PB7~PB0</a:t>
            </a:r>
            <a:endParaRPr lang="en-US" altLang="zh-CN" sz="2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5" name="Text Box 7"/>
          <p:cNvSpPr txBox="1">
            <a:spLocks noChangeArrowheads="1"/>
          </p:cNvSpPr>
          <p:nvPr/>
        </p:nvSpPr>
        <p:spPr bwMode="auto">
          <a:xfrm>
            <a:off x="122238" y="1109663"/>
            <a:ext cx="17097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PA7~PA0</a:t>
            </a:r>
            <a:endParaRPr lang="en-US" altLang="zh-CN" sz="2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627063" y="2489200"/>
            <a:ext cx="6873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STB</a:t>
            </a:r>
          </a:p>
        </p:txBody>
      </p:sp>
      <p:sp>
        <p:nvSpPr>
          <p:cNvPr id="38917" name="Line 9"/>
          <p:cNvSpPr>
            <a:spLocks noChangeShapeType="1"/>
          </p:cNvSpPr>
          <p:nvPr/>
        </p:nvSpPr>
        <p:spPr bwMode="auto">
          <a:xfrm>
            <a:off x="673100" y="2511425"/>
            <a:ext cx="57467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8" name="Text Box 10"/>
          <p:cNvSpPr txBox="1">
            <a:spLocks noChangeArrowheads="1"/>
          </p:cNvSpPr>
          <p:nvPr/>
        </p:nvSpPr>
        <p:spPr bwMode="auto">
          <a:xfrm>
            <a:off x="584200" y="3624263"/>
            <a:ext cx="7889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IBF</a:t>
            </a:r>
          </a:p>
        </p:txBody>
      </p:sp>
      <p:sp>
        <p:nvSpPr>
          <p:cNvPr id="38919" name="Text Box 11"/>
          <p:cNvSpPr txBox="1">
            <a:spLocks noChangeArrowheads="1"/>
          </p:cNvSpPr>
          <p:nvPr/>
        </p:nvSpPr>
        <p:spPr bwMode="auto">
          <a:xfrm>
            <a:off x="530225" y="4562475"/>
            <a:ext cx="8699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38920" name="Text Box 12"/>
          <p:cNvSpPr txBox="1">
            <a:spLocks noChangeArrowheads="1"/>
          </p:cNvSpPr>
          <p:nvPr/>
        </p:nvSpPr>
        <p:spPr bwMode="auto">
          <a:xfrm>
            <a:off x="576263" y="5822950"/>
            <a:ext cx="6873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RD</a:t>
            </a:r>
          </a:p>
        </p:txBody>
      </p:sp>
      <p:sp>
        <p:nvSpPr>
          <p:cNvPr id="38921" name="Line 13"/>
          <p:cNvSpPr>
            <a:spLocks noChangeShapeType="1"/>
          </p:cNvSpPr>
          <p:nvPr/>
        </p:nvSpPr>
        <p:spPr bwMode="auto">
          <a:xfrm>
            <a:off x="714375" y="5843588"/>
            <a:ext cx="42068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2" name="Line 14"/>
          <p:cNvSpPr>
            <a:spLocks noChangeAspect="1" noChangeShapeType="1"/>
          </p:cNvSpPr>
          <p:nvPr/>
        </p:nvSpPr>
        <p:spPr bwMode="auto">
          <a:xfrm>
            <a:off x="5576888" y="6432550"/>
            <a:ext cx="86042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3" name="Line 15"/>
          <p:cNvSpPr>
            <a:spLocks noChangeAspect="1" noChangeShapeType="1"/>
          </p:cNvSpPr>
          <p:nvPr/>
        </p:nvSpPr>
        <p:spPr bwMode="auto">
          <a:xfrm>
            <a:off x="2341563" y="1579563"/>
            <a:ext cx="119062" cy="252412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4" name="Line 16"/>
          <p:cNvSpPr>
            <a:spLocks noChangeAspect="1" noChangeShapeType="1"/>
          </p:cNvSpPr>
          <p:nvPr/>
        </p:nvSpPr>
        <p:spPr bwMode="auto">
          <a:xfrm flipV="1">
            <a:off x="2333625" y="1317625"/>
            <a:ext cx="128588" cy="2794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5" name="Line 17"/>
          <p:cNvSpPr>
            <a:spLocks noChangeAspect="1" noChangeShapeType="1"/>
          </p:cNvSpPr>
          <p:nvPr/>
        </p:nvSpPr>
        <p:spPr bwMode="auto">
          <a:xfrm>
            <a:off x="2449513" y="1325563"/>
            <a:ext cx="210502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6" name="Line 18"/>
          <p:cNvSpPr>
            <a:spLocks noChangeAspect="1" noChangeShapeType="1"/>
          </p:cNvSpPr>
          <p:nvPr/>
        </p:nvSpPr>
        <p:spPr bwMode="auto">
          <a:xfrm>
            <a:off x="2473325" y="1831975"/>
            <a:ext cx="210502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7" name="Line 19"/>
          <p:cNvSpPr>
            <a:spLocks noChangeAspect="1" noChangeShapeType="1"/>
          </p:cNvSpPr>
          <p:nvPr/>
        </p:nvSpPr>
        <p:spPr bwMode="auto">
          <a:xfrm>
            <a:off x="4578350" y="1325563"/>
            <a:ext cx="133350" cy="2889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8" name="Line 20"/>
          <p:cNvSpPr>
            <a:spLocks noChangeAspect="1" noChangeShapeType="1"/>
          </p:cNvSpPr>
          <p:nvPr/>
        </p:nvSpPr>
        <p:spPr bwMode="auto">
          <a:xfrm flipV="1">
            <a:off x="4579938" y="1597025"/>
            <a:ext cx="112712" cy="2413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9" name="Line 21"/>
          <p:cNvSpPr>
            <a:spLocks noChangeAspect="1" noChangeShapeType="1"/>
          </p:cNvSpPr>
          <p:nvPr/>
        </p:nvSpPr>
        <p:spPr bwMode="auto">
          <a:xfrm>
            <a:off x="1830388" y="1563688"/>
            <a:ext cx="50323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0" name="Line 22"/>
          <p:cNvSpPr>
            <a:spLocks noChangeShapeType="1"/>
          </p:cNvSpPr>
          <p:nvPr/>
        </p:nvSpPr>
        <p:spPr bwMode="auto">
          <a:xfrm flipV="1">
            <a:off x="4675188" y="1566863"/>
            <a:ext cx="3802062" cy="127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1" name="Text Box 23"/>
          <p:cNvSpPr txBox="1">
            <a:spLocks noChangeArrowheads="1"/>
          </p:cNvSpPr>
          <p:nvPr/>
        </p:nvSpPr>
        <p:spPr bwMode="auto">
          <a:xfrm>
            <a:off x="1857375" y="1385888"/>
            <a:ext cx="327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外设送来数据</a:t>
            </a:r>
            <a:endParaRPr lang="zh-CN" altLang="en-US" sz="2200" b="1"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8932" name="Line 24"/>
          <p:cNvSpPr>
            <a:spLocks noChangeAspect="1" noChangeShapeType="1"/>
          </p:cNvSpPr>
          <p:nvPr/>
        </p:nvSpPr>
        <p:spPr bwMode="auto">
          <a:xfrm>
            <a:off x="1830388" y="2506663"/>
            <a:ext cx="98649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3" name="Line 25"/>
          <p:cNvSpPr>
            <a:spLocks noChangeAspect="1" noChangeShapeType="1"/>
          </p:cNvSpPr>
          <p:nvPr/>
        </p:nvSpPr>
        <p:spPr bwMode="auto">
          <a:xfrm>
            <a:off x="2798767" y="2500313"/>
            <a:ext cx="122238" cy="4921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4" name="Line 26"/>
          <p:cNvSpPr>
            <a:spLocks noChangeAspect="1" noChangeShapeType="1"/>
          </p:cNvSpPr>
          <p:nvPr/>
        </p:nvSpPr>
        <p:spPr bwMode="auto">
          <a:xfrm>
            <a:off x="2921005" y="3021013"/>
            <a:ext cx="95884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5" name="Line 27"/>
          <p:cNvSpPr>
            <a:spLocks noChangeAspect="1" noChangeShapeType="1"/>
          </p:cNvSpPr>
          <p:nvPr/>
        </p:nvSpPr>
        <p:spPr bwMode="auto">
          <a:xfrm flipV="1">
            <a:off x="3894138" y="2516188"/>
            <a:ext cx="123825" cy="4921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6" name="Line 28"/>
          <p:cNvSpPr>
            <a:spLocks noChangeAspect="1" noChangeShapeType="1"/>
          </p:cNvSpPr>
          <p:nvPr/>
        </p:nvSpPr>
        <p:spPr bwMode="auto">
          <a:xfrm flipV="1">
            <a:off x="4017963" y="2511425"/>
            <a:ext cx="443388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7" name="Line 29"/>
          <p:cNvSpPr>
            <a:spLocks noChangeAspect="1" noChangeShapeType="1"/>
          </p:cNvSpPr>
          <p:nvPr/>
        </p:nvSpPr>
        <p:spPr bwMode="auto">
          <a:xfrm flipV="1">
            <a:off x="3573463" y="3641725"/>
            <a:ext cx="122237" cy="4921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8" name="Line 30"/>
          <p:cNvSpPr>
            <a:spLocks noChangeAspect="1" noChangeShapeType="1"/>
          </p:cNvSpPr>
          <p:nvPr/>
        </p:nvSpPr>
        <p:spPr bwMode="auto">
          <a:xfrm flipV="1">
            <a:off x="3681413" y="3641725"/>
            <a:ext cx="355758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39" name="Line 31"/>
          <p:cNvSpPr>
            <a:spLocks noChangeShapeType="1"/>
          </p:cNvSpPr>
          <p:nvPr/>
        </p:nvSpPr>
        <p:spPr bwMode="auto">
          <a:xfrm>
            <a:off x="1846263" y="4138613"/>
            <a:ext cx="17272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0" name="Line 32"/>
          <p:cNvSpPr>
            <a:spLocks noChangeAspect="1" noChangeShapeType="1"/>
          </p:cNvSpPr>
          <p:nvPr/>
        </p:nvSpPr>
        <p:spPr bwMode="auto">
          <a:xfrm>
            <a:off x="7227888" y="3641725"/>
            <a:ext cx="123825" cy="4921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1" name="Line 33"/>
          <p:cNvSpPr>
            <a:spLocks noChangeAspect="1" noChangeShapeType="1"/>
          </p:cNvSpPr>
          <p:nvPr/>
        </p:nvSpPr>
        <p:spPr bwMode="auto">
          <a:xfrm>
            <a:off x="7351713" y="4149725"/>
            <a:ext cx="0" cy="1588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2" name="Line 34"/>
          <p:cNvSpPr>
            <a:spLocks noChangeAspect="1" noChangeShapeType="1"/>
          </p:cNvSpPr>
          <p:nvPr/>
        </p:nvSpPr>
        <p:spPr bwMode="auto">
          <a:xfrm flipV="1">
            <a:off x="4217988" y="4610100"/>
            <a:ext cx="122237" cy="490538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3" name="Line 35"/>
          <p:cNvSpPr>
            <a:spLocks noChangeAspect="1" noChangeShapeType="1"/>
          </p:cNvSpPr>
          <p:nvPr/>
        </p:nvSpPr>
        <p:spPr bwMode="auto">
          <a:xfrm flipV="1">
            <a:off x="4340225" y="4595813"/>
            <a:ext cx="1712913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4" name="Line 36"/>
          <p:cNvSpPr>
            <a:spLocks noChangeAspect="1" noChangeShapeType="1"/>
          </p:cNvSpPr>
          <p:nvPr/>
        </p:nvSpPr>
        <p:spPr bwMode="auto">
          <a:xfrm>
            <a:off x="1858963" y="5129213"/>
            <a:ext cx="237013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5" name="Line 37"/>
          <p:cNvSpPr>
            <a:spLocks noChangeAspect="1" noChangeShapeType="1"/>
          </p:cNvSpPr>
          <p:nvPr/>
        </p:nvSpPr>
        <p:spPr bwMode="auto">
          <a:xfrm>
            <a:off x="6049963" y="4591050"/>
            <a:ext cx="136525" cy="534988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6" name="Line 38"/>
          <p:cNvSpPr>
            <a:spLocks noChangeAspect="1" noChangeShapeType="1"/>
          </p:cNvSpPr>
          <p:nvPr/>
        </p:nvSpPr>
        <p:spPr bwMode="auto">
          <a:xfrm>
            <a:off x="6191250" y="5145088"/>
            <a:ext cx="2274888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7" name="Line 39"/>
          <p:cNvSpPr>
            <a:spLocks noChangeAspect="1" noChangeShapeType="1"/>
          </p:cNvSpPr>
          <p:nvPr/>
        </p:nvSpPr>
        <p:spPr bwMode="auto">
          <a:xfrm>
            <a:off x="1846263" y="5911850"/>
            <a:ext cx="361950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8" name="Line 40"/>
          <p:cNvSpPr>
            <a:spLocks noChangeAspect="1" noChangeShapeType="1"/>
          </p:cNvSpPr>
          <p:nvPr/>
        </p:nvSpPr>
        <p:spPr bwMode="auto">
          <a:xfrm>
            <a:off x="5453063" y="5924550"/>
            <a:ext cx="125412" cy="49371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49" name="Line 41"/>
          <p:cNvSpPr>
            <a:spLocks noChangeAspect="1" noChangeShapeType="1"/>
          </p:cNvSpPr>
          <p:nvPr/>
        </p:nvSpPr>
        <p:spPr bwMode="auto">
          <a:xfrm flipV="1">
            <a:off x="6442075" y="5940425"/>
            <a:ext cx="122238" cy="4921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50" name="Line 42"/>
          <p:cNvSpPr>
            <a:spLocks noChangeAspect="1" noChangeShapeType="1"/>
          </p:cNvSpPr>
          <p:nvPr/>
        </p:nvSpPr>
        <p:spPr bwMode="auto">
          <a:xfrm flipV="1">
            <a:off x="6578600" y="5949950"/>
            <a:ext cx="1898650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51" name="Text Box 43"/>
          <p:cNvSpPr txBox="1">
            <a:spLocks noChangeArrowheads="1"/>
          </p:cNvSpPr>
          <p:nvPr/>
        </p:nvSpPr>
        <p:spPr bwMode="auto">
          <a:xfrm>
            <a:off x="2943223" y="2641600"/>
            <a:ext cx="5175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38952" name="Text Box 44"/>
          <p:cNvSpPr txBox="1">
            <a:spLocks noChangeArrowheads="1"/>
          </p:cNvSpPr>
          <p:nvPr/>
        </p:nvSpPr>
        <p:spPr bwMode="auto">
          <a:xfrm>
            <a:off x="5011738" y="5986463"/>
            <a:ext cx="519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⑥</a:t>
            </a:r>
          </a:p>
        </p:txBody>
      </p:sp>
      <p:sp>
        <p:nvSpPr>
          <p:cNvPr id="38953" name="Text Box 45"/>
          <p:cNvSpPr txBox="1">
            <a:spLocks noChangeArrowheads="1"/>
          </p:cNvSpPr>
          <p:nvPr/>
        </p:nvSpPr>
        <p:spPr bwMode="auto">
          <a:xfrm>
            <a:off x="4064000" y="4214813"/>
            <a:ext cx="2043113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  <a:ea typeface="楷体_GB2312" pitchFamily="1" charset="-122"/>
              </a:rPr>
              <a:t>当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INTE=1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时</a:t>
            </a:r>
            <a:r>
              <a:rPr lang="zh-CN" altLang="en-US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8954" name="Arc 49"/>
          <p:cNvSpPr>
            <a:spLocks/>
          </p:cNvSpPr>
          <p:nvPr/>
        </p:nvSpPr>
        <p:spPr bwMode="auto">
          <a:xfrm rot="10800000">
            <a:off x="3203574" y="3017837"/>
            <a:ext cx="430213" cy="873125"/>
          </a:xfrm>
          <a:custGeom>
            <a:avLst/>
            <a:gdLst>
              <a:gd name="T0" fmla="*/ -1 w 21600"/>
              <a:gd name="T1" fmla="*/ 0 h 21600"/>
              <a:gd name="T2" fmla="*/ 21600 w 21600"/>
              <a:gd name="T3" fmla="*/ 21600 h 21600"/>
              <a:gd name="T4" fmla="*/ -1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  <a:gd name="T12" fmla="*/ 21600 w 21600"/>
              <a:gd name="T1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55" name="Line 50"/>
          <p:cNvSpPr>
            <a:spLocks noChangeShapeType="1"/>
          </p:cNvSpPr>
          <p:nvPr/>
        </p:nvSpPr>
        <p:spPr bwMode="auto">
          <a:xfrm>
            <a:off x="7361238" y="4162425"/>
            <a:ext cx="1116012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56" name="Rectangle 51"/>
          <p:cNvSpPr>
            <a:spLocks noChangeArrowheads="1"/>
          </p:cNvSpPr>
          <p:nvPr/>
        </p:nvSpPr>
        <p:spPr bwMode="auto">
          <a:xfrm>
            <a:off x="1938338" y="1531938"/>
            <a:ext cx="4651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38957" name="Text Box 53"/>
          <p:cNvSpPr txBox="1">
            <a:spLocks noChangeArrowheads="1"/>
          </p:cNvSpPr>
          <p:nvPr/>
        </p:nvSpPr>
        <p:spPr bwMode="auto">
          <a:xfrm>
            <a:off x="4273550" y="4657725"/>
            <a:ext cx="5191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⑤</a:t>
            </a:r>
          </a:p>
        </p:txBody>
      </p:sp>
      <p:sp>
        <p:nvSpPr>
          <p:cNvPr id="38958" name="Freeform 54"/>
          <p:cNvSpPr>
            <a:spLocks/>
          </p:cNvSpPr>
          <p:nvPr/>
        </p:nvSpPr>
        <p:spPr bwMode="auto">
          <a:xfrm rot="2448867">
            <a:off x="5573869" y="4865606"/>
            <a:ext cx="435254" cy="1281576"/>
          </a:xfrm>
          <a:custGeom>
            <a:avLst/>
            <a:gdLst>
              <a:gd name="T0" fmla="*/ 373 w 373"/>
              <a:gd name="T1" fmla="*/ 658 h 658"/>
              <a:gd name="T2" fmla="*/ 43 w 373"/>
              <a:gd name="T3" fmla="*/ 448 h 658"/>
              <a:gd name="T4" fmla="*/ 117 w 373"/>
              <a:gd name="T5" fmla="*/ 0 h 658"/>
              <a:gd name="T6" fmla="*/ 0 w 373"/>
              <a:gd name="T7" fmla="*/ 0 h 658"/>
              <a:gd name="T8" fmla="*/ 373 w 373"/>
              <a:gd name="T9" fmla="*/ 65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373" h="658">
                <a:moveTo>
                  <a:pt x="373" y="658"/>
                </a:moveTo>
                <a:cubicBezTo>
                  <a:pt x="229" y="608"/>
                  <a:pt x="86" y="558"/>
                  <a:pt x="43" y="448"/>
                </a:cubicBezTo>
                <a:cubicBezTo>
                  <a:pt x="0" y="338"/>
                  <a:pt x="58" y="169"/>
                  <a:pt x="117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59" name="Freeform 55"/>
          <p:cNvSpPr>
            <a:spLocks/>
          </p:cNvSpPr>
          <p:nvPr/>
        </p:nvSpPr>
        <p:spPr bwMode="auto">
          <a:xfrm>
            <a:off x="6288088" y="4041775"/>
            <a:ext cx="976312" cy="2228850"/>
          </a:xfrm>
          <a:custGeom>
            <a:avLst/>
            <a:gdLst>
              <a:gd name="T0" fmla="*/ 114 w 1184"/>
              <a:gd name="T1" fmla="*/ 1307 h 1307"/>
              <a:gd name="T2" fmla="*/ 178 w 1184"/>
              <a:gd name="T3" fmla="*/ 822 h 1307"/>
              <a:gd name="T4" fmla="*/ 1184 w 1184"/>
              <a:gd name="T5" fmla="*/ 0 h 1307"/>
              <a:gd name="T6" fmla="*/ 0 w 1184"/>
              <a:gd name="T7" fmla="*/ 0 h 1307"/>
              <a:gd name="T8" fmla="*/ 1184 w 1184"/>
              <a:gd name="T9" fmla="*/ 1307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184" h="1307">
                <a:moveTo>
                  <a:pt x="114" y="1307"/>
                </a:moveTo>
                <a:cubicBezTo>
                  <a:pt x="57" y="1173"/>
                  <a:pt x="0" y="1040"/>
                  <a:pt x="178" y="822"/>
                </a:cubicBezTo>
                <a:cubicBezTo>
                  <a:pt x="356" y="604"/>
                  <a:pt x="770" y="302"/>
                  <a:pt x="1184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61" name="Text Box 58"/>
          <p:cNvSpPr txBox="1">
            <a:spLocks noChangeArrowheads="1"/>
          </p:cNvSpPr>
          <p:nvPr/>
        </p:nvSpPr>
        <p:spPr bwMode="auto">
          <a:xfrm>
            <a:off x="3592513" y="3727450"/>
            <a:ext cx="5191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③</a:t>
            </a:r>
          </a:p>
        </p:txBody>
      </p:sp>
      <p:sp>
        <p:nvSpPr>
          <p:cNvPr id="38962" name="Text Box 59"/>
          <p:cNvSpPr txBox="1">
            <a:spLocks noChangeArrowheads="1"/>
          </p:cNvSpPr>
          <p:nvPr/>
        </p:nvSpPr>
        <p:spPr bwMode="auto">
          <a:xfrm>
            <a:off x="4308096" y="2713040"/>
            <a:ext cx="5191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④</a:t>
            </a:r>
          </a:p>
        </p:txBody>
      </p:sp>
      <p:sp>
        <p:nvSpPr>
          <p:cNvPr id="38963" name="Text Box 60"/>
          <p:cNvSpPr txBox="1">
            <a:spLocks noChangeArrowheads="1"/>
          </p:cNvSpPr>
          <p:nvPr/>
        </p:nvSpPr>
        <p:spPr bwMode="auto">
          <a:xfrm>
            <a:off x="7305675" y="3725863"/>
            <a:ext cx="5191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⑧</a:t>
            </a:r>
          </a:p>
        </p:txBody>
      </p:sp>
      <p:sp>
        <p:nvSpPr>
          <p:cNvPr id="38964" name="Text Box 61"/>
          <p:cNvSpPr txBox="1">
            <a:spLocks noChangeArrowheads="1"/>
          </p:cNvSpPr>
          <p:nvPr/>
        </p:nvSpPr>
        <p:spPr bwMode="auto">
          <a:xfrm>
            <a:off x="6507163" y="5986463"/>
            <a:ext cx="5191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⑧</a:t>
            </a:r>
          </a:p>
        </p:txBody>
      </p:sp>
      <p:sp>
        <p:nvSpPr>
          <p:cNvPr id="38965" name="Text Box 62"/>
          <p:cNvSpPr txBox="1">
            <a:spLocks noChangeArrowheads="1"/>
          </p:cNvSpPr>
          <p:nvPr/>
        </p:nvSpPr>
        <p:spPr bwMode="auto">
          <a:xfrm>
            <a:off x="6159500" y="4697413"/>
            <a:ext cx="51911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⑦</a:t>
            </a:r>
          </a:p>
        </p:txBody>
      </p:sp>
      <p:sp>
        <p:nvSpPr>
          <p:cNvPr id="38966" name="Text Box 63"/>
          <p:cNvSpPr txBox="1">
            <a:spLocks noChangeArrowheads="1"/>
          </p:cNvSpPr>
          <p:nvPr/>
        </p:nvSpPr>
        <p:spPr bwMode="auto">
          <a:xfrm>
            <a:off x="342900" y="457200"/>
            <a:ext cx="842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中断服务程序中</a:t>
            </a:r>
            <a:r>
              <a:rPr lang="en-US" altLang="zh-CN" sz="2600">
                <a:solidFill>
                  <a:srgbClr val="00FFCC"/>
                </a:solidFill>
                <a:latin typeface="Californian FB" panose="0207040306080B030204" pitchFamily="18" charset="0"/>
              </a:rPr>
              <a:t>CPU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从</a:t>
            </a: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口或</a:t>
            </a: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口</a:t>
            </a:r>
            <a:r>
              <a:rPr lang="zh-CN" altLang="en-US" sz="2600">
                <a:solidFill>
                  <a:srgbClr val="00FFCC"/>
                </a:solidFill>
                <a:latin typeface="Comic Sans MS" panose="030F0702030302020204" pitchFamily="66" charset="0"/>
              </a:rPr>
              <a:t>读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取外设输入的</a:t>
            </a:r>
            <a:r>
              <a:rPr lang="zh-CN" altLang="en-US" sz="2600">
                <a:solidFill>
                  <a:srgbClr val="00FFCC"/>
                </a:solidFill>
                <a:latin typeface="Comic Sans MS" panose="030F0702030302020204" pitchFamily="66" charset="0"/>
              </a:rPr>
              <a:t>过程</a:t>
            </a:r>
          </a:p>
        </p:txBody>
      </p:sp>
      <p:sp>
        <p:nvSpPr>
          <p:cNvPr id="55" name="Arc 49"/>
          <p:cNvSpPr>
            <a:spLocks/>
          </p:cNvSpPr>
          <p:nvPr/>
        </p:nvSpPr>
        <p:spPr bwMode="auto">
          <a:xfrm rot="10800000">
            <a:off x="3975232" y="2810575"/>
            <a:ext cx="317367" cy="1970973"/>
          </a:xfrm>
          <a:custGeom>
            <a:avLst/>
            <a:gdLst>
              <a:gd name="T0" fmla="*/ -1 w 21600"/>
              <a:gd name="T1" fmla="*/ 0 h 21600"/>
              <a:gd name="T2" fmla="*/ 21600 w 21600"/>
              <a:gd name="T3" fmla="*/ 21600 h 21600"/>
              <a:gd name="T4" fmla="*/ -1 w 21600"/>
              <a:gd name="T5" fmla="*/ 0 h 21600"/>
              <a:gd name="T6" fmla="*/ 21600 w 21600"/>
              <a:gd name="T7" fmla="*/ 21600 h 21600"/>
              <a:gd name="T8" fmla="*/ 0 w 21600"/>
              <a:gd name="T9" fmla="*/ 21600 h 21600"/>
              <a:gd name="T10" fmla="*/ 0 w 21600"/>
              <a:gd name="T11" fmla="*/ 0 h 21600"/>
              <a:gd name="T12" fmla="*/ 21600 w 21600"/>
              <a:gd name="T1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2069" y="6269831"/>
            <a:ext cx="192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IN</a:t>
            </a:r>
            <a:r>
              <a:rPr lang="zh-CN" altLang="en-US" dirty="0"/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8" grpId="0" autoUpdateAnimBg="0"/>
      <p:bldP spid="38919" grpId="0" autoUpdateAnimBg="0"/>
      <p:bldP spid="38920" grpId="0" autoUpdateAnimBg="0"/>
      <p:bldP spid="38931" grpId="0" autoUpdateAnimBg="0"/>
      <p:bldP spid="38951" grpId="0" autoUpdateAnimBg="0"/>
      <p:bldP spid="38952" grpId="0" autoUpdateAnimBg="0"/>
      <p:bldP spid="38953" grpId="0" autoUpdateAnimBg="0"/>
      <p:bldP spid="38956" grpId="0" autoUpdateAnimBg="0"/>
      <p:bldP spid="38957" grpId="0" autoUpdateAnimBg="0"/>
      <p:bldP spid="38961" grpId="0" autoUpdateAnimBg="0"/>
      <p:bldP spid="38962" grpId="0" autoUpdateAnimBg="0"/>
      <p:bldP spid="38963" grpId="0" autoUpdateAnimBg="0"/>
      <p:bldP spid="38964" grpId="0" autoUpdateAnimBg="0"/>
      <p:bldP spid="38965" grpId="0" autoUpdateAnimBg="0"/>
      <p:bldP spid="38966" grpId="0" autoUpdateAnimBg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4743450" y="1333500"/>
            <a:ext cx="0" cy="494030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9939" name="Group 113"/>
          <p:cNvGrpSpPr>
            <a:grpSpLocks/>
          </p:cNvGrpSpPr>
          <p:nvPr/>
        </p:nvGrpSpPr>
        <p:grpSpPr bwMode="auto">
          <a:xfrm>
            <a:off x="533400" y="838200"/>
            <a:ext cx="2946400" cy="762000"/>
            <a:chOff x="0" y="0"/>
            <a:chExt cx="1856" cy="480"/>
          </a:xfrm>
        </p:grpSpPr>
        <p:grpSp>
          <p:nvGrpSpPr>
            <p:cNvPr id="33870" name="Group 3"/>
            <p:cNvGrpSpPr>
              <a:grpSpLocks/>
            </p:cNvGrpSpPr>
            <p:nvPr/>
          </p:nvGrpSpPr>
          <p:grpSpPr bwMode="auto">
            <a:xfrm>
              <a:off x="84" y="232"/>
              <a:ext cx="1692" cy="248"/>
              <a:chOff x="0" y="0"/>
              <a:chExt cx="4230" cy="620"/>
            </a:xfrm>
          </p:grpSpPr>
          <p:sp>
            <p:nvSpPr>
              <p:cNvPr id="33872" name="Text Box 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73" name="Text Box 5"/>
              <p:cNvSpPr txBox="1">
                <a:spLocks noChangeArrowheads="1"/>
              </p:cNvSpPr>
              <p:nvPr/>
            </p:nvSpPr>
            <p:spPr bwMode="auto">
              <a:xfrm>
                <a:off x="532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74" name="Text Box 6"/>
              <p:cNvSpPr txBox="1">
                <a:spLocks noChangeArrowheads="1"/>
              </p:cNvSpPr>
              <p:nvPr/>
            </p:nvSpPr>
            <p:spPr bwMode="auto">
              <a:xfrm>
                <a:off x="1055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75" name="Text Box 7"/>
              <p:cNvSpPr txBox="1">
                <a:spLocks noChangeArrowheads="1"/>
              </p:cNvSpPr>
              <p:nvPr/>
            </p:nvSpPr>
            <p:spPr bwMode="auto">
              <a:xfrm>
                <a:off x="1589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76" name="Text Box 8"/>
              <p:cNvSpPr txBox="1">
                <a:spLocks noChangeArrowheads="1"/>
              </p:cNvSpPr>
              <p:nvPr/>
            </p:nvSpPr>
            <p:spPr bwMode="auto">
              <a:xfrm>
                <a:off x="2115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77" name="Text Box 9"/>
              <p:cNvSpPr txBox="1">
                <a:spLocks noChangeArrowheads="1"/>
              </p:cNvSpPr>
              <p:nvPr/>
            </p:nvSpPr>
            <p:spPr bwMode="auto">
              <a:xfrm>
                <a:off x="2642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78" name="Text Box 10"/>
              <p:cNvSpPr txBox="1">
                <a:spLocks noChangeArrowheads="1"/>
              </p:cNvSpPr>
              <p:nvPr/>
            </p:nvSpPr>
            <p:spPr bwMode="auto">
              <a:xfrm>
                <a:off x="3174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79" name="Text Box 11"/>
              <p:cNvSpPr txBox="1">
                <a:spLocks noChangeArrowheads="1"/>
              </p:cNvSpPr>
              <p:nvPr/>
            </p:nvSpPr>
            <p:spPr bwMode="auto">
              <a:xfrm>
                <a:off x="3700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71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185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口方式</a:t>
              </a:r>
              <a:r>
                <a: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输出控制字</a:t>
              </a:r>
            </a:p>
          </p:txBody>
        </p:sp>
      </p:grpSp>
      <p:grpSp>
        <p:nvGrpSpPr>
          <p:cNvPr id="39950" name="Group 114"/>
          <p:cNvGrpSpPr>
            <a:grpSpLocks/>
          </p:cNvGrpSpPr>
          <p:nvPr/>
        </p:nvGrpSpPr>
        <p:grpSpPr bwMode="auto">
          <a:xfrm>
            <a:off x="5727700" y="889000"/>
            <a:ext cx="2946400" cy="762000"/>
            <a:chOff x="0" y="0"/>
            <a:chExt cx="1856" cy="480"/>
          </a:xfrm>
        </p:grpSpPr>
        <p:grpSp>
          <p:nvGrpSpPr>
            <p:cNvPr id="33860" name="Group 13"/>
            <p:cNvGrpSpPr>
              <a:grpSpLocks/>
            </p:cNvGrpSpPr>
            <p:nvPr/>
          </p:nvGrpSpPr>
          <p:grpSpPr bwMode="auto">
            <a:xfrm>
              <a:off x="84" y="232"/>
              <a:ext cx="1692" cy="248"/>
              <a:chOff x="0" y="0"/>
              <a:chExt cx="4230" cy="540"/>
            </a:xfrm>
          </p:grpSpPr>
          <p:sp>
            <p:nvSpPr>
              <p:cNvPr id="33862" name="Text Box 1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63" name="Text Box 15"/>
              <p:cNvSpPr txBox="1">
                <a:spLocks noChangeArrowheads="1"/>
              </p:cNvSpPr>
              <p:nvPr/>
            </p:nvSpPr>
            <p:spPr bwMode="auto">
              <a:xfrm>
                <a:off x="532" y="0"/>
                <a:ext cx="531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64" name="Text Box 16"/>
              <p:cNvSpPr txBox="1">
                <a:spLocks noChangeArrowheads="1"/>
              </p:cNvSpPr>
              <p:nvPr/>
            </p:nvSpPr>
            <p:spPr bwMode="auto">
              <a:xfrm>
                <a:off x="1055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65" name="Text Box 17"/>
              <p:cNvSpPr txBox="1">
                <a:spLocks noChangeArrowheads="1"/>
              </p:cNvSpPr>
              <p:nvPr/>
            </p:nvSpPr>
            <p:spPr bwMode="auto">
              <a:xfrm>
                <a:off x="1589" y="0"/>
                <a:ext cx="531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66" name="Text Box 18"/>
              <p:cNvSpPr txBox="1">
                <a:spLocks noChangeArrowheads="1"/>
              </p:cNvSpPr>
              <p:nvPr/>
            </p:nvSpPr>
            <p:spPr bwMode="auto">
              <a:xfrm>
                <a:off x="2115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3867" name="Text Box 19"/>
              <p:cNvSpPr txBox="1">
                <a:spLocks noChangeArrowheads="1"/>
              </p:cNvSpPr>
              <p:nvPr/>
            </p:nvSpPr>
            <p:spPr bwMode="auto">
              <a:xfrm>
                <a:off x="2642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68" name="Text Box 20"/>
              <p:cNvSpPr txBox="1">
                <a:spLocks noChangeArrowheads="1"/>
              </p:cNvSpPr>
              <p:nvPr/>
            </p:nvSpPr>
            <p:spPr bwMode="auto">
              <a:xfrm>
                <a:off x="3174" y="0"/>
                <a:ext cx="531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3869" name="Text Box 21"/>
              <p:cNvSpPr txBox="1">
                <a:spLocks noChangeArrowheads="1"/>
              </p:cNvSpPr>
              <p:nvPr/>
            </p:nvSpPr>
            <p:spPr bwMode="auto">
              <a:xfrm>
                <a:off x="3700" y="0"/>
                <a:ext cx="530" cy="5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61" name="Text Box 22"/>
            <p:cNvSpPr txBox="1">
              <a:spLocks noChangeArrowheads="1"/>
            </p:cNvSpPr>
            <p:nvPr/>
          </p:nvSpPr>
          <p:spPr bwMode="auto">
            <a:xfrm>
              <a:off x="0" y="0"/>
              <a:ext cx="185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zh-CN" altLang="en-US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口方式</a:t>
              </a:r>
              <a:r>
                <a:rPr lang="en-US" altLang="zh-CN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输出控制字</a:t>
              </a:r>
            </a:p>
          </p:txBody>
        </p:sp>
      </p:grpSp>
      <p:sp>
        <p:nvSpPr>
          <p:cNvPr id="39961" name="Text Box 51"/>
          <p:cNvSpPr txBox="1">
            <a:spLocks noChangeArrowheads="1"/>
          </p:cNvSpPr>
          <p:nvPr/>
        </p:nvSpPr>
        <p:spPr bwMode="auto">
          <a:xfrm>
            <a:off x="787400" y="5791200"/>
            <a:ext cx="279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A</a:t>
            </a:r>
            <a:r>
              <a:rPr lang="zh-CN" altLang="en-US" sz="2600">
                <a:solidFill>
                  <a:schemeClr val="folHlink"/>
                </a:solidFill>
              </a:rPr>
              <a:t>口方式</a:t>
            </a:r>
            <a:r>
              <a:rPr lang="en-US" altLang="zh-CN" sz="2600">
                <a:solidFill>
                  <a:schemeClr val="folHlink"/>
                </a:solidFill>
              </a:rPr>
              <a:t>1</a:t>
            </a:r>
            <a:r>
              <a:rPr lang="zh-CN" altLang="en-US" sz="2600">
                <a:solidFill>
                  <a:schemeClr val="folHlink"/>
                </a:solidFill>
              </a:rPr>
              <a:t>输出时相应的联络信号</a:t>
            </a:r>
          </a:p>
        </p:txBody>
      </p:sp>
      <p:sp>
        <p:nvSpPr>
          <p:cNvPr id="39962" name="Text Box 52"/>
          <p:cNvSpPr txBox="1">
            <a:spLocks noChangeArrowheads="1"/>
          </p:cNvSpPr>
          <p:nvPr/>
        </p:nvSpPr>
        <p:spPr bwMode="auto">
          <a:xfrm>
            <a:off x="5638800" y="5676900"/>
            <a:ext cx="2730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folHlink"/>
                </a:solidFill>
              </a:rPr>
              <a:t>B</a:t>
            </a:r>
            <a:r>
              <a:rPr lang="zh-CN" altLang="en-US" sz="2600">
                <a:solidFill>
                  <a:schemeClr val="folHlink"/>
                </a:solidFill>
              </a:rPr>
              <a:t>口方式</a:t>
            </a:r>
            <a:r>
              <a:rPr lang="en-US" altLang="zh-CN" sz="2600">
                <a:solidFill>
                  <a:schemeClr val="folHlink"/>
                </a:solidFill>
              </a:rPr>
              <a:t>1</a:t>
            </a:r>
            <a:r>
              <a:rPr lang="zh-CN" altLang="en-US" sz="2600">
                <a:solidFill>
                  <a:schemeClr val="folHlink"/>
                </a:solidFill>
              </a:rPr>
              <a:t>输出时相应的联络信号</a:t>
            </a:r>
          </a:p>
        </p:txBody>
      </p:sp>
      <p:sp>
        <p:nvSpPr>
          <p:cNvPr id="39963" name="Rectangle 5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304800"/>
            <a:ext cx="8229600" cy="4699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方式</a:t>
            </a:r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下输出端口的联络信号</a:t>
            </a:r>
            <a:endParaRPr lang="zh-CN" altLang="en-US" sz="4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9964" name="Group 116"/>
          <p:cNvGrpSpPr>
            <a:grpSpLocks/>
          </p:cNvGrpSpPr>
          <p:nvPr/>
        </p:nvGrpSpPr>
        <p:grpSpPr bwMode="auto">
          <a:xfrm>
            <a:off x="304800" y="1879600"/>
            <a:ext cx="3619500" cy="3341688"/>
            <a:chOff x="0" y="0"/>
            <a:chExt cx="2280" cy="2105"/>
          </a:xfrm>
        </p:grpSpPr>
        <p:sp>
          <p:nvSpPr>
            <p:cNvPr id="33831" name="Text Box 23"/>
            <p:cNvSpPr txBox="1">
              <a:spLocks noChangeArrowheads="1"/>
            </p:cNvSpPr>
            <p:nvPr/>
          </p:nvSpPr>
          <p:spPr bwMode="auto">
            <a:xfrm>
              <a:off x="552" y="41"/>
              <a:ext cx="912" cy="20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32" name="Text Box 24"/>
            <p:cNvSpPr txBox="1">
              <a:spLocks noChangeArrowheads="1"/>
            </p:cNvSpPr>
            <p:nvPr/>
          </p:nvSpPr>
          <p:spPr bwMode="auto">
            <a:xfrm>
              <a:off x="720" y="128"/>
              <a:ext cx="720" cy="256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PA0</a:t>
              </a:r>
              <a:endParaRPr lang="en-US" altLang="zh-CN" sz="22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33" name="Text Box 25"/>
            <p:cNvSpPr txBox="1">
              <a:spLocks noChangeArrowheads="1"/>
            </p:cNvSpPr>
            <p:nvPr/>
          </p:nvSpPr>
          <p:spPr bwMode="auto">
            <a:xfrm>
              <a:off x="1056" y="1024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PC7</a:t>
              </a:r>
            </a:p>
          </p:txBody>
        </p:sp>
        <p:sp>
          <p:nvSpPr>
            <p:cNvPr id="33834" name="Text Box 26"/>
            <p:cNvSpPr txBox="1">
              <a:spLocks noChangeArrowheads="1"/>
            </p:cNvSpPr>
            <p:nvPr/>
          </p:nvSpPr>
          <p:spPr bwMode="auto">
            <a:xfrm>
              <a:off x="1056" y="1280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PC6</a:t>
              </a:r>
            </a:p>
          </p:txBody>
        </p:sp>
        <p:sp>
          <p:nvSpPr>
            <p:cNvPr id="33835" name="Text Box 27"/>
            <p:cNvSpPr txBox="1">
              <a:spLocks noChangeArrowheads="1"/>
            </p:cNvSpPr>
            <p:nvPr/>
          </p:nvSpPr>
          <p:spPr bwMode="auto">
            <a:xfrm>
              <a:off x="1056" y="1808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PC3</a:t>
              </a:r>
            </a:p>
          </p:txBody>
        </p:sp>
        <p:sp>
          <p:nvSpPr>
            <p:cNvPr id="39970" name="Line 28"/>
            <p:cNvSpPr>
              <a:spLocks noChangeShapeType="1"/>
            </p:cNvSpPr>
            <p:nvPr/>
          </p:nvSpPr>
          <p:spPr bwMode="auto">
            <a:xfrm>
              <a:off x="1264" y="392"/>
              <a:ext cx="0" cy="6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7" name="Text Box 29"/>
            <p:cNvSpPr txBox="1">
              <a:spLocks noChangeArrowheads="1"/>
            </p:cNvSpPr>
            <p:nvPr/>
          </p:nvSpPr>
          <p:spPr bwMode="auto">
            <a:xfrm>
              <a:off x="592" y="480"/>
              <a:ext cx="488" cy="448"/>
            </a:xfrm>
            <a:prstGeom prst="rect">
              <a:avLst/>
            </a:prstGeom>
            <a:solidFill>
              <a:srgbClr val="0033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PC6</a:t>
              </a:r>
            </a:p>
          </p:txBody>
        </p:sp>
        <p:sp>
          <p:nvSpPr>
            <p:cNvPr id="39972" name="Line 30"/>
            <p:cNvSpPr>
              <a:spLocks noChangeShapeType="1"/>
            </p:cNvSpPr>
            <p:nvPr/>
          </p:nvSpPr>
          <p:spPr bwMode="auto">
            <a:xfrm>
              <a:off x="648" y="928"/>
              <a:ext cx="0" cy="6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39" name="Text Box 31"/>
            <p:cNvSpPr txBox="1">
              <a:spLocks noChangeArrowheads="1"/>
            </p:cNvSpPr>
            <p:nvPr/>
          </p:nvSpPr>
          <p:spPr bwMode="auto">
            <a:xfrm>
              <a:off x="600" y="1608"/>
              <a:ext cx="376" cy="25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与门</a:t>
              </a:r>
              <a:endPara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74" name="Line 32"/>
            <p:cNvSpPr>
              <a:spLocks noChangeShapeType="1"/>
            </p:cNvSpPr>
            <p:nvPr/>
          </p:nvSpPr>
          <p:spPr bwMode="auto">
            <a:xfrm>
              <a:off x="776" y="1152"/>
              <a:ext cx="2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5" name="Line 33"/>
            <p:cNvSpPr>
              <a:spLocks noChangeShapeType="1"/>
            </p:cNvSpPr>
            <p:nvPr/>
          </p:nvSpPr>
          <p:spPr bwMode="auto">
            <a:xfrm>
              <a:off x="776" y="1152"/>
              <a:ext cx="0" cy="4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6" name="Line 34"/>
            <p:cNvSpPr>
              <a:spLocks noChangeShapeType="1"/>
            </p:cNvSpPr>
            <p:nvPr/>
          </p:nvSpPr>
          <p:spPr bwMode="auto">
            <a:xfrm>
              <a:off x="912" y="1368"/>
              <a:ext cx="144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7" name="Line 35"/>
            <p:cNvSpPr>
              <a:spLocks noChangeShapeType="1"/>
            </p:cNvSpPr>
            <p:nvPr/>
          </p:nvSpPr>
          <p:spPr bwMode="auto">
            <a:xfrm>
              <a:off x="912" y="1376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8" name="Line 36"/>
            <p:cNvSpPr>
              <a:spLocks noChangeShapeType="1"/>
            </p:cNvSpPr>
            <p:nvPr/>
          </p:nvSpPr>
          <p:spPr bwMode="auto">
            <a:xfrm>
              <a:off x="776" y="1864"/>
              <a:ext cx="0" cy="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79" name="Line 37"/>
            <p:cNvSpPr>
              <a:spLocks noChangeShapeType="1"/>
            </p:cNvSpPr>
            <p:nvPr/>
          </p:nvSpPr>
          <p:spPr bwMode="auto">
            <a:xfrm>
              <a:off x="776" y="1936"/>
              <a:ext cx="2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80" name="Line 38"/>
            <p:cNvSpPr>
              <a:spLocks noChangeShapeType="1"/>
            </p:cNvSpPr>
            <p:nvPr/>
          </p:nvSpPr>
          <p:spPr bwMode="auto">
            <a:xfrm flipH="1">
              <a:off x="1424" y="1160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81" name="Line 39"/>
            <p:cNvSpPr>
              <a:spLocks noChangeShapeType="1"/>
            </p:cNvSpPr>
            <p:nvPr/>
          </p:nvSpPr>
          <p:spPr bwMode="auto">
            <a:xfrm rot="10800000" flipH="1">
              <a:off x="1424" y="1416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82" name="Line 40"/>
            <p:cNvSpPr>
              <a:spLocks noChangeShapeType="1"/>
            </p:cNvSpPr>
            <p:nvPr/>
          </p:nvSpPr>
          <p:spPr bwMode="auto">
            <a:xfrm rot="10800000" flipH="1" flipV="1">
              <a:off x="1432" y="1928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49" name="Text Box 41"/>
            <p:cNvSpPr txBox="1">
              <a:spLocks noChangeArrowheads="1"/>
            </p:cNvSpPr>
            <p:nvPr/>
          </p:nvSpPr>
          <p:spPr bwMode="auto">
            <a:xfrm>
              <a:off x="1792" y="1296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50" name="Text Box 42"/>
            <p:cNvSpPr txBox="1">
              <a:spLocks noChangeArrowheads="1"/>
            </p:cNvSpPr>
            <p:nvPr/>
          </p:nvSpPr>
          <p:spPr bwMode="auto">
            <a:xfrm>
              <a:off x="1817" y="1040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OBF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85" name="Line 43"/>
            <p:cNvSpPr>
              <a:spLocks noChangeShapeType="1"/>
            </p:cNvSpPr>
            <p:nvPr/>
          </p:nvSpPr>
          <p:spPr bwMode="auto">
            <a:xfrm flipV="1">
              <a:off x="1864" y="1072"/>
              <a:ext cx="34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52" name="Text Box 44"/>
            <p:cNvSpPr txBox="1">
              <a:spLocks noChangeArrowheads="1"/>
            </p:cNvSpPr>
            <p:nvPr/>
          </p:nvSpPr>
          <p:spPr bwMode="auto">
            <a:xfrm>
              <a:off x="1736" y="1808"/>
              <a:ext cx="5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INTR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9987" name="Line 45"/>
            <p:cNvSpPr>
              <a:spLocks noChangeShapeType="1"/>
            </p:cNvSpPr>
            <p:nvPr/>
          </p:nvSpPr>
          <p:spPr bwMode="auto">
            <a:xfrm>
              <a:off x="312" y="1952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54" name="Text Box 46"/>
            <p:cNvSpPr txBox="1">
              <a:spLocks noChangeArrowheads="1"/>
            </p:cNvSpPr>
            <p:nvPr/>
          </p:nvSpPr>
          <p:spPr bwMode="auto">
            <a:xfrm>
              <a:off x="72" y="1824"/>
              <a:ext cx="23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WR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89" name="Line 47"/>
            <p:cNvSpPr>
              <a:spLocks noChangeShapeType="1"/>
            </p:cNvSpPr>
            <p:nvPr/>
          </p:nvSpPr>
          <p:spPr bwMode="auto">
            <a:xfrm>
              <a:off x="96" y="1864"/>
              <a:ext cx="1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990" name="AutoShape 48"/>
            <p:cNvSpPr>
              <a:spLocks noChangeArrowheads="1"/>
            </p:cNvSpPr>
            <p:nvPr/>
          </p:nvSpPr>
          <p:spPr bwMode="auto">
            <a:xfrm flipH="1">
              <a:off x="0" y="160"/>
              <a:ext cx="528" cy="288"/>
            </a:xfrm>
            <a:prstGeom prst="leftArrow">
              <a:avLst>
                <a:gd name="adj1" fmla="val 33935"/>
                <a:gd name="adj2" fmla="val 44441"/>
              </a:avLst>
            </a:prstGeom>
            <a:solidFill>
              <a:srgbClr val="00CCFF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57" name="Text Box 49"/>
            <p:cNvSpPr txBox="1">
              <a:spLocks noChangeArrowheads="1"/>
            </p:cNvSpPr>
            <p:nvPr/>
          </p:nvSpPr>
          <p:spPr bwMode="auto">
            <a:xfrm>
              <a:off x="48" y="0"/>
              <a:ext cx="5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39992" name="AutoShape 50"/>
            <p:cNvSpPr>
              <a:spLocks noChangeArrowheads="1"/>
            </p:cNvSpPr>
            <p:nvPr/>
          </p:nvSpPr>
          <p:spPr bwMode="auto">
            <a:xfrm flipH="1">
              <a:off x="1488" y="136"/>
              <a:ext cx="480" cy="232"/>
            </a:xfrm>
            <a:prstGeom prst="leftArrow">
              <a:avLst>
                <a:gd name="adj1" fmla="val 50000"/>
                <a:gd name="adj2" fmla="val 51724"/>
              </a:avLst>
            </a:prstGeom>
            <a:solidFill>
              <a:schemeClr val="accent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993" name="Line 82"/>
            <p:cNvSpPr>
              <a:spLocks noChangeShapeType="1"/>
            </p:cNvSpPr>
            <p:nvPr/>
          </p:nvSpPr>
          <p:spPr bwMode="auto">
            <a:xfrm flipV="1">
              <a:off x="1864" y="1312"/>
              <a:ext cx="34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994" name="Group 117"/>
          <p:cNvGrpSpPr>
            <a:grpSpLocks/>
          </p:cNvGrpSpPr>
          <p:nvPr/>
        </p:nvGrpSpPr>
        <p:grpSpPr bwMode="auto">
          <a:xfrm>
            <a:off x="5105400" y="1917700"/>
            <a:ext cx="3619500" cy="3341688"/>
            <a:chOff x="0" y="0"/>
            <a:chExt cx="2280" cy="2105"/>
          </a:xfrm>
        </p:grpSpPr>
        <p:sp>
          <p:nvSpPr>
            <p:cNvPr id="33802" name="Text Box 83"/>
            <p:cNvSpPr txBox="1">
              <a:spLocks noChangeArrowheads="1"/>
            </p:cNvSpPr>
            <p:nvPr/>
          </p:nvSpPr>
          <p:spPr bwMode="auto">
            <a:xfrm>
              <a:off x="552" y="41"/>
              <a:ext cx="912" cy="20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03" name="Text Box 84"/>
            <p:cNvSpPr txBox="1">
              <a:spLocks noChangeArrowheads="1"/>
            </p:cNvSpPr>
            <p:nvPr/>
          </p:nvSpPr>
          <p:spPr bwMode="auto">
            <a:xfrm>
              <a:off x="720" y="128"/>
              <a:ext cx="720" cy="256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PB7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PB0</a:t>
              </a:r>
              <a:endParaRPr lang="en-US" altLang="zh-CN" sz="22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04" name="Text Box 85"/>
            <p:cNvSpPr txBox="1">
              <a:spLocks noChangeArrowheads="1"/>
            </p:cNvSpPr>
            <p:nvPr/>
          </p:nvSpPr>
          <p:spPr bwMode="auto">
            <a:xfrm>
              <a:off x="1056" y="1024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PC1</a:t>
              </a:r>
            </a:p>
          </p:txBody>
        </p:sp>
        <p:sp>
          <p:nvSpPr>
            <p:cNvPr id="33805" name="Text Box 86"/>
            <p:cNvSpPr txBox="1">
              <a:spLocks noChangeArrowheads="1"/>
            </p:cNvSpPr>
            <p:nvPr/>
          </p:nvSpPr>
          <p:spPr bwMode="auto">
            <a:xfrm>
              <a:off x="1056" y="1280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PC2</a:t>
              </a:r>
            </a:p>
          </p:txBody>
        </p:sp>
        <p:sp>
          <p:nvSpPr>
            <p:cNvPr id="33806" name="Text Box 87"/>
            <p:cNvSpPr txBox="1">
              <a:spLocks noChangeArrowheads="1"/>
            </p:cNvSpPr>
            <p:nvPr/>
          </p:nvSpPr>
          <p:spPr bwMode="auto">
            <a:xfrm>
              <a:off x="1056" y="1808"/>
              <a:ext cx="376" cy="256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PC0</a:t>
              </a:r>
            </a:p>
          </p:txBody>
        </p:sp>
        <p:sp>
          <p:nvSpPr>
            <p:cNvPr id="40000" name="Line 88"/>
            <p:cNvSpPr>
              <a:spLocks noChangeShapeType="1"/>
            </p:cNvSpPr>
            <p:nvPr/>
          </p:nvSpPr>
          <p:spPr bwMode="auto">
            <a:xfrm>
              <a:off x="1264" y="392"/>
              <a:ext cx="0" cy="6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08" name="Text Box 89"/>
            <p:cNvSpPr txBox="1">
              <a:spLocks noChangeArrowheads="1"/>
            </p:cNvSpPr>
            <p:nvPr/>
          </p:nvSpPr>
          <p:spPr bwMode="auto">
            <a:xfrm>
              <a:off x="592" y="480"/>
              <a:ext cx="488" cy="448"/>
            </a:xfrm>
            <a:prstGeom prst="rect">
              <a:avLst/>
            </a:prstGeom>
            <a:solidFill>
              <a:srgbClr val="0033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PC2</a:t>
              </a:r>
            </a:p>
          </p:txBody>
        </p:sp>
        <p:sp>
          <p:nvSpPr>
            <p:cNvPr id="40002" name="Line 90"/>
            <p:cNvSpPr>
              <a:spLocks noChangeShapeType="1"/>
            </p:cNvSpPr>
            <p:nvPr/>
          </p:nvSpPr>
          <p:spPr bwMode="auto">
            <a:xfrm>
              <a:off x="648" y="928"/>
              <a:ext cx="0" cy="6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10" name="Text Box 91"/>
            <p:cNvSpPr txBox="1">
              <a:spLocks noChangeArrowheads="1"/>
            </p:cNvSpPr>
            <p:nvPr/>
          </p:nvSpPr>
          <p:spPr bwMode="auto">
            <a:xfrm>
              <a:off x="600" y="1608"/>
              <a:ext cx="376" cy="25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与门</a:t>
              </a:r>
              <a:endPara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004" name="Line 92"/>
            <p:cNvSpPr>
              <a:spLocks noChangeShapeType="1"/>
            </p:cNvSpPr>
            <p:nvPr/>
          </p:nvSpPr>
          <p:spPr bwMode="auto">
            <a:xfrm>
              <a:off x="776" y="1152"/>
              <a:ext cx="2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5" name="Line 93"/>
            <p:cNvSpPr>
              <a:spLocks noChangeShapeType="1"/>
            </p:cNvSpPr>
            <p:nvPr/>
          </p:nvSpPr>
          <p:spPr bwMode="auto">
            <a:xfrm>
              <a:off x="776" y="1152"/>
              <a:ext cx="0" cy="456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6" name="Line 94"/>
            <p:cNvSpPr>
              <a:spLocks noChangeShapeType="1"/>
            </p:cNvSpPr>
            <p:nvPr/>
          </p:nvSpPr>
          <p:spPr bwMode="auto">
            <a:xfrm>
              <a:off x="912" y="1368"/>
              <a:ext cx="144" cy="8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7" name="Line 95"/>
            <p:cNvSpPr>
              <a:spLocks noChangeShapeType="1"/>
            </p:cNvSpPr>
            <p:nvPr/>
          </p:nvSpPr>
          <p:spPr bwMode="auto">
            <a:xfrm>
              <a:off x="912" y="1376"/>
              <a:ext cx="0" cy="224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8" name="Line 96"/>
            <p:cNvSpPr>
              <a:spLocks noChangeShapeType="1"/>
            </p:cNvSpPr>
            <p:nvPr/>
          </p:nvSpPr>
          <p:spPr bwMode="auto">
            <a:xfrm>
              <a:off x="776" y="1864"/>
              <a:ext cx="0" cy="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09" name="Line 97"/>
            <p:cNvSpPr>
              <a:spLocks noChangeShapeType="1"/>
            </p:cNvSpPr>
            <p:nvPr/>
          </p:nvSpPr>
          <p:spPr bwMode="auto">
            <a:xfrm>
              <a:off x="776" y="1936"/>
              <a:ext cx="2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0" name="Line 98"/>
            <p:cNvSpPr>
              <a:spLocks noChangeShapeType="1"/>
            </p:cNvSpPr>
            <p:nvPr/>
          </p:nvSpPr>
          <p:spPr bwMode="auto">
            <a:xfrm flipH="1">
              <a:off x="1424" y="1160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1" name="Line 99"/>
            <p:cNvSpPr>
              <a:spLocks noChangeShapeType="1"/>
            </p:cNvSpPr>
            <p:nvPr/>
          </p:nvSpPr>
          <p:spPr bwMode="auto">
            <a:xfrm rot="10800000" flipH="1">
              <a:off x="1424" y="1416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12" name="Line 100"/>
            <p:cNvSpPr>
              <a:spLocks noChangeShapeType="1"/>
            </p:cNvSpPr>
            <p:nvPr/>
          </p:nvSpPr>
          <p:spPr bwMode="auto">
            <a:xfrm rot="10800000" flipH="1" flipV="1">
              <a:off x="1432" y="1928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20" name="Text Box 101"/>
            <p:cNvSpPr txBox="1">
              <a:spLocks noChangeArrowheads="1"/>
            </p:cNvSpPr>
            <p:nvPr/>
          </p:nvSpPr>
          <p:spPr bwMode="auto">
            <a:xfrm>
              <a:off x="1792" y="1296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821" name="Text Box 102"/>
            <p:cNvSpPr txBox="1">
              <a:spLocks noChangeArrowheads="1"/>
            </p:cNvSpPr>
            <p:nvPr/>
          </p:nvSpPr>
          <p:spPr bwMode="auto">
            <a:xfrm>
              <a:off x="1817" y="1040"/>
              <a:ext cx="46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OBF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endParaRPr lang="en-US" altLang="zh-CN" sz="1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015" name="Line 103"/>
            <p:cNvSpPr>
              <a:spLocks noChangeShapeType="1"/>
            </p:cNvSpPr>
            <p:nvPr/>
          </p:nvSpPr>
          <p:spPr bwMode="auto">
            <a:xfrm flipV="1">
              <a:off x="1864" y="1072"/>
              <a:ext cx="34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23" name="Text Box 104"/>
            <p:cNvSpPr txBox="1">
              <a:spLocks noChangeArrowheads="1"/>
            </p:cNvSpPr>
            <p:nvPr/>
          </p:nvSpPr>
          <p:spPr bwMode="auto">
            <a:xfrm>
              <a:off x="1736" y="1808"/>
              <a:ext cx="5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INTR</a:t>
              </a:r>
              <a:r>
                <a:rPr lang="en-US" altLang="zh-CN" sz="1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0017" name="Line 105"/>
            <p:cNvSpPr>
              <a:spLocks noChangeShapeType="1"/>
            </p:cNvSpPr>
            <p:nvPr/>
          </p:nvSpPr>
          <p:spPr bwMode="auto">
            <a:xfrm>
              <a:off x="312" y="1952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825" name="Text Box 106"/>
            <p:cNvSpPr txBox="1">
              <a:spLocks noChangeArrowheads="1"/>
            </p:cNvSpPr>
            <p:nvPr/>
          </p:nvSpPr>
          <p:spPr bwMode="auto">
            <a:xfrm>
              <a:off x="72" y="1824"/>
              <a:ext cx="23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WR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019" name="Line 107"/>
            <p:cNvSpPr>
              <a:spLocks noChangeShapeType="1"/>
            </p:cNvSpPr>
            <p:nvPr/>
          </p:nvSpPr>
          <p:spPr bwMode="auto">
            <a:xfrm>
              <a:off x="96" y="1864"/>
              <a:ext cx="1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020" name="AutoShape 108"/>
            <p:cNvSpPr>
              <a:spLocks noChangeArrowheads="1"/>
            </p:cNvSpPr>
            <p:nvPr/>
          </p:nvSpPr>
          <p:spPr bwMode="auto">
            <a:xfrm flipH="1">
              <a:off x="0" y="160"/>
              <a:ext cx="528" cy="288"/>
            </a:xfrm>
            <a:prstGeom prst="leftArrow">
              <a:avLst>
                <a:gd name="adj1" fmla="val 33935"/>
                <a:gd name="adj2" fmla="val 44441"/>
              </a:avLst>
            </a:prstGeom>
            <a:solidFill>
              <a:srgbClr val="00CCFF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8" name="Text Box 109"/>
            <p:cNvSpPr txBox="1">
              <a:spLocks noChangeArrowheads="1"/>
            </p:cNvSpPr>
            <p:nvPr/>
          </p:nvSpPr>
          <p:spPr bwMode="auto">
            <a:xfrm>
              <a:off x="48" y="0"/>
              <a:ext cx="50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40022" name="AutoShape 110"/>
            <p:cNvSpPr>
              <a:spLocks noChangeArrowheads="1"/>
            </p:cNvSpPr>
            <p:nvPr/>
          </p:nvSpPr>
          <p:spPr bwMode="auto">
            <a:xfrm flipH="1">
              <a:off x="1488" y="136"/>
              <a:ext cx="480" cy="232"/>
            </a:xfrm>
            <a:prstGeom prst="leftArrow">
              <a:avLst>
                <a:gd name="adj1" fmla="val 50000"/>
                <a:gd name="adj2" fmla="val 51724"/>
              </a:avLst>
            </a:prstGeom>
            <a:solidFill>
              <a:schemeClr val="accent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023" name="Line 111"/>
            <p:cNvSpPr>
              <a:spLocks noChangeShapeType="1"/>
            </p:cNvSpPr>
            <p:nvPr/>
          </p:nvSpPr>
          <p:spPr bwMode="auto">
            <a:xfrm flipV="1">
              <a:off x="1864" y="1312"/>
              <a:ext cx="34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1" grpId="0" build="p" autoUpdateAnimBg="0"/>
      <p:bldP spid="3996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7"/>
          <p:cNvSpPr>
            <a:spLocks noChangeArrowheads="1"/>
          </p:cNvSpPr>
          <p:nvPr/>
        </p:nvSpPr>
        <p:spPr bwMode="auto">
          <a:xfrm>
            <a:off x="304800" y="3429000"/>
            <a:ext cx="8458200" cy="239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B4B9BE"/>
              </a:buClr>
            </a:pPr>
            <a:r>
              <a:rPr lang="zh-CN" altLang="en-US" sz="2400" dirty="0">
                <a:solidFill>
                  <a:schemeClr val="tx1"/>
                </a:solidFill>
              </a:rPr>
              <a:t>由外设发出，送给</a:t>
            </a:r>
            <a:r>
              <a:rPr lang="en-US" altLang="zh-CN" sz="2400" dirty="0">
                <a:solidFill>
                  <a:schemeClr val="tx1"/>
                </a:solidFill>
              </a:rPr>
              <a:t>8255A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B4B9BE"/>
              </a:buClr>
            </a:pPr>
            <a:r>
              <a:rPr lang="zh-CN" altLang="en-US" sz="2400" dirty="0">
                <a:solidFill>
                  <a:schemeClr val="tx1"/>
                </a:solidFill>
              </a:rPr>
              <a:t>作用是通知 </a:t>
            </a:r>
            <a:r>
              <a:rPr lang="en-US" altLang="zh-CN" sz="2400" dirty="0">
                <a:solidFill>
                  <a:schemeClr val="tx1"/>
                </a:solidFill>
              </a:rPr>
              <a:t>8255A</a:t>
            </a:r>
            <a:r>
              <a:rPr lang="zh-CN" altLang="en-US" sz="2400" dirty="0">
                <a:solidFill>
                  <a:schemeClr val="tx1"/>
                </a:solidFill>
              </a:rPr>
              <a:t>，输出端口的数据已被外设取走，可以传送下一个数据。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zh-CN" altLang="en-US" sz="2800" dirty="0"/>
              <a:t>③ </a:t>
            </a:r>
            <a:r>
              <a:rPr lang="en-US" altLang="zh-CN" sz="2800" dirty="0"/>
              <a:t>INTR</a:t>
            </a:r>
            <a:r>
              <a:rPr lang="zh-CN" altLang="en-US" sz="2800" dirty="0"/>
              <a:t>：中断申请信号（高电平或上升沿有效）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B4B9BE"/>
              </a:buClr>
            </a:pPr>
            <a:r>
              <a:rPr lang="en-US" altLang="zh-CN" sz="2400" dirty="0">
                <a:solidFill>
                  <a:schemeClr val="tx1"/>
                </a:solidFill>
              </a:rPr>
              <a:t>8255A </a:t>
            </a:r>
            <a:r>
              <a:rPr lang="zh-CN" altLang="en-US" sz="2400" dirty="0">
                <a:solidFill>
                  <a:schemeClr val="tx1"/>
                </a:solidFill>
              </a:rPr>
              <a:t>发出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用来向</a:t>
            </a:r>
            <a:r>
              <a:rPr lang="en-US" altLang="zh-CN" sz="2400" dirty="0">
                <a:solidFill>
                  <a:schemeClr val="tx1"/>
                </a:solidFill>
              </a:rPr>
              <a:t>CPU</a:t>
            </a:r>
            <a:r>
              <a:rPr lang="zh-CN" altLang="en-US" sz="2400" dirty="0">
                <a:solidFill>
                  <a:schemeClr val="tx1"/>
                </a:solidFill>
              </a:rPr>
              <a:t>发出中断申请。</a:t>
            </a:r>
          </a:p>
        </p:txBody>
      </p:sp>
      <p:sp>
        <p:nvSpPr>
          <p:cNvPr id="40963" name="Rectangle 102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方式</a:t>
            </a:r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下输出端口的联络信号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zh-CN" altLang="en-US" sz="3600" dirty="0">
                <a:solidFill>
                  <a:schemeClr val="tx1"/>
                </a:solidFill>
              </a:rPr>
              <a:t>续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grpSp>
        <p:nvGrpSpPr>
          <p:cNvPr id="40964" name="Group 1033"/>
          <p:cNvGrpSpPr>
            <a:grpSpLocks/>
          </p:cNvGrpSpPr>
          <p:nvPr/>
        </p:nvGrpSpPr>
        <p:grpSpPr bwMode="auto">
          <a:xfrm>
            <a:off x="457200" y="1066800"/>
            <a:ext cx="7075488" cy="519113"/>
            <a:chOff x="0" y="0"/>
            <a:chExt cx="4457" cy="327"/>
          </a:xfrm>
        </p:grpSpPr>
        <p:sp>
          <p:nvSpPr>
            <p:cNvPr id="34829" name="Rectangle 1032"/>
            <p:cNvSpPr>
              <a:spLocks noChangeArrowheads="1"/>
            </p:cNvSpPr>
            <p:nvPr/>
          </p:nvSpPr>
          <p:spPr bwMode="auto">
            <a:xfrm>
              <a:off x="0" y="0"/>
              <a:ext cx="44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 dirty="0"/>
                <a:t>① OBF</a:t>
              </a:r>
              <a:r>
                <a:rPr lang="zh-CN" altLang="en-US" sz="2800" dirty="0"/>
                <a:t>：输出缓冲器满信号（低电平有效）</a:t>
              </a:r>
            </a:p>
          </p:txBody>
        </p:sp>
        <p:sp>
          <p:nvSpPr>
            <p:cNvPr id="40966" name="Line 1028"/>
            <p:cNvSpPr>
              <a:spLocks noChangeShapeType="1"/>
            </p:cNvSpPr>
            <p:nvPr/>
          </p:nvSpPr>
          <p:spPr bwMode="auto">
            <a:xfrm>
              <a:off x="288" y="48"/>
              <a:ext cx="528" cy="0"/>
            </a:xfrm>
            <a:prstGeom prst="line">
              <a:avLst/>
            </a:prstGeom>
            <a:noFill/>
            <a:ln w="254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967" name="Group 1036"/>
          <p:cNvGrpSpPr>
            <a:grpSpLocks/>
          </p:cNvGrpSpPr>
          <p:nvPr/>
        </p:nvGrpSpPr>
        <p:grpSpPr bwMode="auto">
          <a:xfrm>
            <a:off x="381000" y="2895600"/>
            <a:ext cx="6421438" cy="519113"/>
            <a:chOff x="0" y="0"/>
            <a:chExt cx="4045" cy="327"/>
          </a:xfrm>
        </p:grpSpPr>
        <p:sp>
          <p:nvSpPr>
            <p:cNvPr id="34827" name="Rectangle 1035"/>
            <p:cNvSpPr>
              <a:spLocks noChangeArrowheads="1"/>
            </p:cNvSpPr>
            <p:nvPr/>
          </p:nvSpPr>
          <p:spPr bwMode="auto">
            <a:xfrm>
              <a:off x="0" y="0"/>
              <a:ext cx="4045" cy="32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 dirty="0"/>
                <a:t>② ACK</a:t>
              </a:r>
              <a:r>
                <a:rPr lang="zh-CN" altLang="en-US" sz="2800" dirty="0"/>
                <a:t>：外设响应信号（低电平有效）</a:t>
              </a:r>
            </a:p>
          </p:txBody>
        </p:sp>
        <p:sp>
          <p:nvSpPr>
            <p:cNvPr id="40969" name="Line 1029"/>
            <p:cNvSpPr>
              <a:spLocks noChangeShapeType="1"/>
            </p:cNvSpPr>
            <p:nvPr/>
          </p:nvSpPr>
          <p:spPr bwMode="auto">
            <a:xfrm>
              <a:off x="384" y="0"/>
              <a:ext cx="528" cy="0"/>
            </a:xfrm>
            <a:prstGeom prst="line">
              <a:avLst/>
            </a:prstGeom>
            <a:noFill/>
            <a:ln w="25400" cmpd="sng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970" name="Group 1039"/>
          <p:cNvGrpSpPr>
            <a:grpSpLocks/>
          </p:cNvGrpSpPr>
          <p:nvPr/>
        </p:nvGrpSpPr>
        <p:grpSpPr bwMode="auto">
          <a:xfrm>
            <a:off x="762000" y="5791200"/>
            <a:ext cx="8077200" cy="457200"/>
            <a:chOff x="0" y="0"/>
            <a:chExt cx="5088" cy="288"/>
          </a:xfrm>
        </p:grpSpPr>
        <p:sp>
          <p:nvSpPr>
            <p:cNvPr id="34824" name="Rectangle 1038"/>
            <p:cNvSpPr>
              <a:spLocks noChangeArrowheads="1"/>
            </p:cNvSpPr>
            <p:nvPr/>
          </p:nvSpPr>
          <p:spPr bwMode="auto">
            <a:xfrm>
              <a:off x="0" y="0"/>
              <a:ext cx="5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Char char="Ø"/>
              </a:pPr>
              <a:r>
                <a:rPr lang="zh-CN" altLang="en-US" sz="2400">
                  <a:solidFill>
                    <a:schemeClr val="tx1"/>
                  </a:solidFill>
                </a:rPr>
                <a:t>当</a:t>
              </a:r>
              <a:r>
                <a:rPr lang="en-US" altLang="zh-CN" sz="2400">
                  <a:solidFill>
                    <a:schemeClr val="tx1"/>
                  </a:solidFill>
                </a:rPr>
                <a:t>OBF 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ACK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INTE</a:t>
              </a:r>
              <a:r>
                <a:rPr lang="zh-CN" altLang="en-US" sz="2400">
                  <a:solidFill>
                    <a:schemeClr val="tx1"/>
                  </a:solidFill>
                </a:rPr>
                <a:t>均为１时，</a:t>
              </a:r>
              <a:r>
                <a:rPr lang="en-US" altLang="zh-CN" sz="2400">
                  <a:solidFill>
                    <a:schemeClr val="tx1"/>
                  </a:solidFill>
                </a:rPr>
                <a:t>8255A</a:t>
              </a:r>
              <a:r>
                <a:rPr lang="zh-CN" altLang="en-US" sz="2400">
                  <a:solidFill>
                    <a:schemeClr val="tx1"/>
                  </a:solidFill>
                </a:rPr>
                <a:t>自动发出</a:t>
              </a:r>
              <a:r>
                <a:rPr lang="en-US" altLang="zh-CN" sz="2400">
                  <a:solidFill>
                    <a:schemeClr val="tx1"/>
                  </a:solidFill>
                </a:rPr>
                <a:t>INTR</a:t>
              </a:r>
            </a:p>
          </p:txBody>
        </p:sp>
        <p:sp>
          <p:nvSpPr>
            <p:cNvPr id="40972" name="Line 1030"/>
            <p:cNvSpPr>
              <a:spLocks noChangeShapeType="1"/>
            </p:cNvSpPr>
            <p:nvPr/>
          </p:nvSpPr>
          <p:spPr bwMode="auto">
            <a:xfrm>
              <a:off x="432" y="48"/>
              <a:ext cx="3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73" name="Line 1031"/>
            <p:cNvSpPr>
              <a:spLocks noChangeShapeType="1"/>
            </p:cNvSpPr>
            <p:nvPr/>
          </p:nvSpPr>
          <p:spPr bwMode="auto">
            <a:xfrm>
              <a:off x="1104" y="48"/>
              <a:ext cx="3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0974" name="Rectangle 1034"/>
          <p:cNvSpPr>
            <a:spLocks noChangeArrowheads="1"/>
          </p:cNvSpPr>
          <p:nvPr/>
        </p:nvSpPr>
        <p:spPr bwMode="auto">
          <a:xfrm>
            <a:off x="381000" y="1524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rgbClr val="B4B9BE"/>
              </a:buClr>
            </a:pPr>
            <a:r>
              <a:rPr lang="zh-CN" altLang="en-US" sz="2400">
                <a:solidFill>
                  <a:schemeClr val="tx1"/>
                </a:solidFill>
              </a:rPr>
              <a:t>当数据送至</a:t>
            </a:r>
            <a:r>
              <a:rPr lang="en-US" altLang="zh-CN" sz="2400">
                <a:solidFill>
                  <a:schemeClr val="tx1"/>
                </a:solidFill>
              </a:rPr>
              <a:t>8255A</a:t>
            </a:r>
            <a:r>
              <a:rPr lang="zh-CN" altLang="en-US" sz="2400">
                <a:solidFill>
                  <a:schemeClr val="tx1"/>
                </a:solidFill>
              </a:rPr>
              <a:t>输出缓冲器后，</a:t>
            </a:r>
            <a:r>
              <a:rPr lang="en-US" altLang="zh-CN" sz="2400">
                <a:solidFill>
                  <a:schemeClr val="tx1"/>
                </a:solidFill>
              </a:rPr>
              <a:t>8255A</a:t>
            </a:r>
            <a:r>
              <a:rPr lang="zh-CN" altLang="en-US" sz="2400">
                <a:solidFill>
                  <a:schemeClr val="tx1"/>
                </a:solidFill>
              </a:rPr>
              <a:t>自动发出。</a:t>
            </a:r>
          </a:p>
          <a:p>
            <a:pPr lvl="1" eaLnBrk="1" hangingPunct="1">
              <a:spcBef>
                <a:spcPct val="50000"/>
              </a:spcBef>
              <a:buClr>
                <a:srgbClr val="B4B9BE"/>
              </a:buClr>
            </a:pPr>
            <a:r>
              <a:rPr lang="zh-CN" altLang="en-US" sz="2400">
                <a:solidFill>
                  <a:schemeClr val="tx1"/>
                </a:solidFill>
              </a:rPr>
              <a:t>表示</a:t>
            </a:r>
            <a:r>
              <a:rPr lang="en-US" altLang="zh-CN" sz="2400">
                <a:solidFill>
                  <a:schemeClr val="tx1"/>
                </a:solidFill>
              </a:rPr>
              <a:t>CPU</a:t>
            </a:r>
            <a:r>
              <a:rPr lang="zh-CN" altLang="en-US" sz="2400">
                <a:solidFill>
                  <a:schemeClr val="tx1"/>
                </a:solidFill>
              </a:rPr>
              <a:t>送来的数据已进入</a:t>
            </a:r>
            <a:r>
              <a:rPr lang="en-US" altLang="zh-CN" sz="2400">
                <a:solidFill>
                  <a:schemeClr val="tx1"/>
                </a:solidFill>
              </a:rPr>
              <a:t>8255A</a:t>
            </a:r>
            <a:r>
              <a:rPr lang="zh-CN" altLang="en-US" sz="2400">
                <a:solidFill>
                  <a:schemeClr val="tx1"/>
                </a:solidFill>
              </a:rPr>
              <a:t>输出端口，可用来通知外设把数据取走。</a:t>
            </a:r>
          </a:p>
        </p:txBody>
      </p:sp>
      <p:sp>
        <p:nvSpPr>
          <p:cNvPr id="15" name="Line 1028"/>
          <p:cNvSpPr>
            <a:spLocks noChangeShapeType="1"/>
          </p:cNvSpPr>
          <p:nvPr/>
        </p:nvSpPr>
        <p:spPr bwMode="auto">
          <a:xfrm>
            <a:off x="926757" y="2978970"/>
            <a:ext cx="838200" cy="0"/>
          </a:xfrm>
          <a:prstGeom prst="line">
            <a:avLst/>
          </a:prstGeom>
          <a:noFill/>
          <a:ln w="254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 bldLvl="2" autoUpdateAnimBg="0"/>
      <p:bldP spid="40974" grpId="0" build="p" bldLvl="2" autoUpdateAnimBg="0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方式</a:t>
            </a:r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下输出端口的联络信号</a:t>
            </a:r>
            <a:r>
              <a:rPr lang="en-US" altLang="zh-CN" sz="3600" dirty="0">
                <a:solidFill>
                  <a:schemeClr val="tx1"/>
                </a:solidFill>
              </a:rPr>
              <a:t>(</a:t>
            </a:r>
            <a:r>
              <a:rPr lang="zh-CN" altLang="en-US" sz="3600" dirty="0">
                <a:solidFill>
                  <a:schemeClr val="tx1"/>
                </a:solidFill>
              </a:rPr>
              <a:t>续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179513"/>
            <a:ext cx="8372475" cy="539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④</a:t>
            </a:r>
            <a:r>
              <a:rPr lang="en-US" altLang="zh-CN" dirty="0">
                <a:solidFill>
                  <a:schemeClr val="tx1"/>
                </a:solidFill>
              </a:rPr>
              <a:t> INTE</a:t>
            </a:r>
            <a:r>
              <a:rPr lang="zh-CN" altLang="en-US" dirty="0">
                <a:solidFill>
                  <a:schemeClr val="tx1"/>
                </a:solidFill>
              </a:rPr>
              <a:t>：中断允许控制信号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 dirty="0"/>
              <a:t>作用是控制是否允许中断申请信号</a:t>
            </a:r>
            <a:r>
              <a:rPr lang="en-US" altLang="zh-CN" sz="2800" dirty="0"/>
              <a:t>INTR</a:t>
            </a:r>
            <a:r>
              <a:rPr lang="zh-CN" altLang="en-US" sz="2800" dirty="0"/>
              <a:t>发出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此信号无引出，通过控制口对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口相应位的置位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复位设置允许或不允许。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口，对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置位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INTEA=1,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允许中断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对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复位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INTEA=0,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不允许中断</a:t>
            </a:r>
          </a:p>
          <a:p>
            <a:pPr lvl="1" algn="just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口，对</a:t>
            </a:r>
            <a:r>
              <a:rPr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置位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INTEB=1,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允许中断</a:t>
            </a:r>
          </a:p>
          <a:p>
            <a:pPr lvl="2" algn="just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对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复位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INTEB=0,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不允许中断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FF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注意：作为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联络信号的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口外部引脚</a:t>
            </a:r>
            <a:r>
              <a:rPr lang="en-US" altLang="zh-CN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PC2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不反映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上述操作的结果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，这些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置位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复位操作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只在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内部对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信号起作用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/>
          <p:cNvSpPr txBox="1">
            <a:spLocks noChangeArrowheads="1"/>
          </p:cNvSpPr>
          <p:nvPr/>
        </p:nvSpPr>
        <p:spPr bwMode="auto">
          <a:xfrm>
            <a:off x="2203450" y="4267200"/>
            <a:ext cx="43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①</a:t>
            </a:r>
            <a:endParaRPr lang="en-US" altLang="zh-CN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Line 6"/>
          <p:cNvSpPr>
            <a:spLocks noChangeAspect="1" noChangeShapeType="1"/>
          </p:cNvSpPr>
          <p:nvPr/>
        </p:nvSpPr>
        <p:spPr bwMode="auto">
          <a:xfrm>
            <a:off x="6321425" y="6421438"/>
            <a:ext cx="72072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012" name="Group 7"/>
          <p:cNvGrpSpPr>
            <a:grpSpLocks noChangeAspect="1"/>
          </p:cNvGrpSpPr>
          <p:nvPr/>
        </p:nvGrpSpPr>
        <p:grpSpPr bwMode="auto">
          <a:xfrm>
            <a:off x="2519363" y="1557338"/>
            <a:ext cx="4225925" cy="508000"/>
            <a:chOff x="0" y="0"/>
            <a:chExt cx="2081" cy="574"/>
          </a:xfrm>
        </p:grpSpPr>
        <p:sp>
          <p:nvSpPr>
            <p:cNvPr id="43013" name="Line 8"/>
            <p:cNvSpPr>
              <a:spLocks noChangeAspect="1" noChangeShapeType="1"/>
            </p:cNvSpPr>
            <p:nvPr/>
          </p:nvSpPr>
          <p:spPr bwMode="auto">
            <a:xfrm>
              <a:off x="8" y="287"/>
              <a:ext cx="104" cy="2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4" name="Line 9"/>
            <p:cNvSpPr>
              <a:spLocks noChangeAspect="1" noChangeShapeType="1"/>
            </p:cNvSpPr>
            <p:nvPr/>
          </p:nvSpPr>
          <p:spPr bwMode="auto">
            <a:xfrm flipV="1">
              <a:off x="0" y="0"/>
              <a:ext cx="114" cy="30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5" name="Line 10"/>
            <p:cNvSpPr>
              <a:spLocks noChangeAspect="1" noChangeShapeType="1"/>
            </p:cNvSpPr>
            <p:nvPr/>
          </p:nvSpPr>
          <p:spPr bwMode="auto">
            <a:xfrm>
              <a:off x="102" y="7"/>
              <a:ext cx="18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16" name="Line 11"/>
            <p:cNvSpPr>
              <a:spLocks noChangeAspect="1" noChangeShapeType="1"/>
            </p:cNvSpPr>
            <p:nvPr/>
          </p:nvSpPr>
          <p:spPr bwMode="auto">
            <a:xfrm>
              <a:off x="122" y="567"/>
              <a:ext cx="18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6917" name="Group 12"/>
            <p:cNvGrpSpPr>
              <a:grpSpLocks noChangeAspect="1"/>
            </p:cNvGrpSpPr>
            <p:nvPr/>
          </p:nvGrpSpPr>
          <p:grpSpPr bwMode="auto">
            <a:xfrm>
              <a:off x="1962" y="7"/>
              <a:ext cx="119" cy="567"/>
              <a:chOff x="0" y="0"/>
              <a:chExt cx="119" cy="567"/>
            </a:xfrm>
          </p:grpSpPr>
          <p:sp>
            <p:nvSpPr>
              <p:cNvPr id="43018" name="Line 13"/>
              <p:cNvSpPr>
                <a:spLocks noChangeAspect="1" noChangeShapeType="1"/>
              </p:cNvSpPr>
              <p:nvPr/>
            </p:nvSpPr>
            <p:spPr bwMode="auto">
              <a:xfrm>
                <a:off x="0" y="0"/>
                <a:ext cx="119" cy="319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019" name="Line 14"/>
              <p:cNvSpPr>
                <a:spLocks noChangeAspect="1" noChangeShapeType="1"/>
              </p:cNvSpPr>
              <p:nvPr/>
            </p:nvSpPr>
            <p:spPr bwMode="auto">
              <a:xfrm flipV="1">
                <a:off x="3" y="300"/>
                <a:ext cx="98" cy="267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3020" name="Line 15"/>
          <p:cNvSpPr>
            <a:spLocks noChangeAspect="1" noChangeShapeType="1"/>
          </p:cNvSpPr>
          <p:nvPr/>
        </p:nvSpPr>
        <p:spPr bwMode="auto">
          <a:xfrm>
            <a:off x="2058988" y="1798638"/>
            <a:ext cx="46037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1" name="Text Box 21"/>
          <p:cNvSpPr txBox="1">
            <a:spLocks noChangeArrowheads="1"/>
          </p:cNvSpPr>
          <p:nvPr/>
        </p:nvSpPr>
        <p:spPr bwMode="auto">
          <a:xfrm>
            <a:off x="2747963" y="1641475"/>
            <a:ext cx="3848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楷体_GB2312" pitchFamily="1" charset="-122"/>
              </a:rPr>
              <a:t>送往外设的数据写入相应端口</a:t>
            </a:r>
          </a:p>
        </p:txBody>
      </p:sp>
      <p:sp>
        <p:nvSpPr>
          <p:cNvPr id="43022" name="Line 23"/>
          <p:cNvSpPr>
            <a:spLocks noChangeAspect="1" noChangeShapeType="1"/>
          </p:cNvSpPr>
          <p:nvPr/>
        </p:nvSpPr>
        <p:spPr bwMode="auto">
          <a:xfrm>
            <a:off x="1973263" y="2641600"/>
            <a:ext cx="1227137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3" name="Line 24"/>
          <p:cNvSpPr>
            <a:spLocks noChangeAspect="1" noChangeShapeType="1"/>
          </p:cNvSpPr>
          <p:nvPr/>
        </p:nvSpPr>
        <p:spPr bwMode="auto">
          <a:xfrm>
            <a:off x="3200400" y="2635250"/>
            <a:ext cx="104775" cy="48101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4" name="Line 25"/>
          <p:cNvSpPr>
            <a:spLocks noChangeAspect="1" noChangeShapeType="1"/>
          </p:cNvSpPr>
          <p:nvPr/>
        </p:nvSpPr>
        <p:spPr bwMode="auto">
          <a:xfrm>
            <a:off x="3278188" y="3143250"/>
            <a:ext cx="817562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3025" name="Group 26"/>
          <p:cNvGrpSpPr>
            <a:grpSpLocks noChangeAspect="1"/>
          </p:cNvGrpSpPr>
          <p:nvPr/>
        </p:nvGrpSpPr>
        <p:grpSpPr bwMode="auto">
          <a:xfrm>
            <a:off x="4106863" y="2635250"/>
            <a:ext cx="3814762" cy="496888"/>
            <a:chOff x="0" y="0"/>
            <a:chExt cx="7300" cy="700"/>
          </a:xfrm>
        </p:grpSpPr>
        <p:sp>
          <p:nvSpPr>
            <p:cNvPr id="43026" name="Line 27"/>
            <p:cNvSpPr>
              <a:spLocks noChangeAspect="1" noChangeShapeType="1"/>
            </p:cNvSpPr>
            <p:nvPr/>
          </p:nvSpPr>
          <p:spPr bwMode="auto">
            <a:xfrm flipV="1">
              <a:off x="0" y="20"/>
              <a:ext cx="197" cy="68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027" name="Line 28"/>
            <p:cNvSpPr>
              <a:spLocks noChangeAspect="1" noChangeShapeType="1"/>
            </p:cNvSpPr>
            <p:nvPr/>
          </p:nvSpPr>
          <p:spPr bwMode="auto">
            <a:xfrm flipV="1">
              <a:off x="200" y="0"/>
              <a:ext cx="71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3028" name="Line 29"/>
          <p:cNvSpPr>
            <a:spLocks noChangeAspect="1" noChangeShapeType="1"/>
          </p:cNvSpPr>
          <p:nvPr/>
        </p:nvSpPr>
        <p:spPr bwMode="auto">
          <a:xfrm flipV="1">
            <a:off x="6702425" y="3606800"/>
            <a:ext cx="103188" cy="479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29" name="Line 30"/>
          <p:cNvSpPr>
            <a:spLocks noChangeAspect="1" noChangeShapeType="1"/>
          </p:cNvSpPr>
          <p:nvPr/>
        </p:nvSpPr>
        <p:spPr bwMode="auto">
          <a:xfrm flipV="1">
            <a:off x="5192713" y="4105275"/>
            <a:ext cx="1497012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>
            <a:off x="1944688" y="3619500"/>
            <a:ext cx="313372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1" name="Line 32"/>
          <p:cNvSpPr>
            <a:spLocks noChangeAspect="1" noChangeShapeType="1"/>
          </p:cNvSpPr>
          <p:nvPr/>
        </p:nvSpPr>
        <p:spPr bwMode="auto">
          <a:xfrm>
            <a:off x="5089525" y="3619500"/>
            <a:ext cx="103188" cy="481013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2" name="Line 33"/>
          <p:cNvSpPr>
            <a:spLocks noChangeShapeType="1"/>
          </p:cNvSpPr>
          <p:nvPr/>
        </p:nvSpPr>
        <p:spPr bwMode="auto">
          <a:xfrm>
            <a:off x="6791325" y="3635375"/>
            <a:ext cx="1881188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3" name="Line 34"/>
          <p:cNvSpPr>
            <a:spLocks noChangeAspect="1" noChangeShapeType="1"/>
          </p:cNvSpPr>
          <p:nvPr/>
        </p:nvSpPr>
        <p:spPr bwMode="auto">
          <a:xfrm flipV="1">
            <a:off x="7443788" y="4713288"/>
            <a:ext cx="104775" cy="481012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4" name="Line 35"/>
          <p:cNvSpPr>
            <a:spLocks noChangeAspect="1" noChangeShapeType="1"/>
          </p:cNvSpPr>
          <p:nvPr/>
        </p:nvSpPr>
        <p:spPr bwMode="auto">
          <a:xfrm flipV="1">
            <a:off x="5283200" y="5210175"/>
            <a:ext cx="2173288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5" name="Line 36"/>
          <p:cNvSpPr>
            <a:spLocks noChangeAspect="1" noChangeShapeType="1"/>
          </p:cNvSpPr>
          <p:nvPr/>
        </p:nvSpPr>
        <p:spPr bwMode="auto">
          <a:xfrm>
            <a:off x="1944688" y="4725988"/>
            <a:ext cx="3222625" cy="0"/>
          </a:xfrm>
          <a:prstGeom prst="line">
            <a:avLst/>
          </a:prstGeom>
          <a:noFill/>
          <a:ln w="25400" cmpd="sng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6" name="Line 37"/>
          <p:cNvSpPr>
            <a:spLocks noChangeAspect="1" noChangeShapeType="1"/>
          </p:cNvSpPr>
          <p:nvPr/>
        </p:nvSpPr>
        <p:spPr bwMode="auto">
          <a:xfrm>
            <a:off x="5167313" y="4710113"/>
            <a:ext cx="114300" cy="522287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7" name="Line 38"/>
          <p:cNvSpPr>
            <a:spLocks noChangeAspect="1" noChangeShapeType="1"/>
          </p:cNvSpPr>
          <p:nvPr/>
        </p:nvSpPr>
        <p:spPr bwMode="auto">
          <a:xfrm>
            <a:off x="7534275" y="4710113"/>
            <a:ext cx="1163638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8" name="Line 39"/>
          <p:cNvSpPr>
            <a:spLocks noChangeAspect="1" noChangeShapeType="1"/>
          </p:cNvSpPr>
          <p:nvPr/>
        </p:nvSpPr>
        <p:spPr bwMode="auto">
          <a:xfrm>
            <a:off x="2049463" y="5884863"/>
            <a:ext cx="418147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39" name="Line 40"/>
          <p:cNvSpPr>
            <a:spLocks noChangeAspect="1" noChangeShapeType="1"/>
          </p:cNvSpPr>
          <p:nvPr/>
        </p:nvSpPr>
        <p:spPr bwMode="auto">
          <a:xfrm>
            <a:off x="6219825" y="5897563"/>
            <a:ext cx="104775" cy="48260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0" name="Line 41"/>
          <p:cNvSpPr>
            <a:spLocks noChangeAspect="1" noChangeShapeType="1"/>
          </p:cNvSpPr>
          <p:nvPr/>
        </p:nvSpPr>
        <p:spPr bwMode="auto">
          <a:xfrm flipV="1">
            <a:off x="7045325" y="5911850"/>
            <a:ext cx="103188" cy="479425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1" name="Line 42"/>
          <p:cNvSpPr>
            <a:spLocks noChangeAspect="1" noChangeShapeType="1"/>
          </p:cNvSpPr>
          <p:nvPr/>
        </p:nvSpPr>
        <p:spPr bwMode="auto">
          <a:xfrm flipV="1">
            <a:off x="7159625" y="5911850"/>
            <a:ext cx="1589088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2" name="Text Box 43"/>
          <p:cNvSpPr txBox="1">
            <a:spLocks noChangeArrowheads="1"/>
          </p:cNvSpPr>
          <p:nvPr/>
        </p:nvSpPr>
        <p:spPr bwMode="auto">
          <a:xfrm>
            <a:off x="892175" y="2566988"/>
            <a:ext cx="5746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WR</a:t>
            </a:r>
            <a:endParaRPr lang="en-US" altLang="zh-CN" sz="2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43" name="Line 44"/>
          <p:cNvSpPr>
            <a:spLocks noChangeShapeType="1"/>
          </p:cNvSpPr>
          <p:nvPr/>
        </p:nvSpPr>
        <p:spPr bwMode="auto">
          <a:xfrm>
            <a:off x="887413" y="2574925"/>
            <a:ext cx="56197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4" name="Text Box 45"/>
          <p:cNvSpPr txBox="1">
            <a:spLocks noChangeArrowheads="1"/>
          </p:cNvSpPr>
          <p:nvPr/>
        </p:nvSpPr>
        <p:spPr bwMode="auto">
          <a:xfrm>
            <a:off x="684213" y="3597275"/>
            <a:ext cx="869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OBF</a:t>
            </a:r>
          </a:p>
        </p:txBody>
      </p:sp>
      <p:sp>
        <p:nvSpPr>
          <p:cNvPr id="43045" name="Text Box 46"/>
          <p:cNvSpPr txBox="1">
            <a:spLocks noChangeArrowheads="1"/>
          </p:cNvSpPr>
          <p:nvPr/>
        </p:nvSpPr>
        <p:spPr bwMode="auto">
          <a:xfrm>
            <a:off x="555625" y="4581525"/>
            <a:ext cx="920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FFCC"/>
                </a:solidFill>
                <a:ea typeface="宋体" panose="02010600030101010101" pitchFamily="2" charset="-122"/>
              </a:rPr>
              <a:t>INTR</a:t>
            </a:r>
            <a:endParaRPr lang="en-US" altLang="zh-CN" sz="2600">
              <a:solidFill>
                <a:srgbClr val="00FF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46" name="Text Box 47"/>
          <p:cNvSpPr txBox="1">
            <a:spLocks noChangeArrowheads="1"/>
          </p:cNvSpPr>
          <p:nvPr/>
        </p:nvSpPr>
        <p:spPr bwMode="auto">
          <a:xfrm>
            <a:off x="558800" y="5740400"/>
            <a:ext cx="1023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ACK</a:t>
            </a:r>
          </a:p>
        </p:txBody>
      </p:sp>
      <p:sp>
        <p:nvSpPr>
          <p:cNvPr id="43047" name="Line 48"/>
          <p:cNvSpPr>
            <a:spLocks noChangeShapeType="1"/>
          </p:cNvSpPr>
          <p:nvPr/>
        </p:nvSpPr>
        <p:spPr bwMode="auto">
          <a:xfrm>
            <a:off x="746125" y="5746750"/>
            <a:ext cx="668338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48" name="Text Box 49"/>
          <p:cNvSpPr txBox="1">
            <a:spLocks noChangeArrowheads="1"/>
          </p:cNvSpPr>
          <p:nvPr/>
        </p:nvSpPr>
        <p:spPr bwMode="auto">
          <a:xfrm>
            <a:off x="2787650" y="2703513"/>
            <a:ext cx="434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43049" name="Text Box 50"/>
          <p:cNvSpPr txBox="1">
            <a:spLocks noChangeArrowheads="1"/>
          </p:cNvSpPr>
          <p:nvPr/>
        </p:nvSpPr>
        <p:spPr bwMode="auto">
          <a:xfrm>
            <a:off x="3716338" y="2684463"/>
            <a:ext cx="433387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③</a:t>
            </a: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50" name="Text Box 51"/>
          <p:cNvSpPr txBox="1">
            <a:spLocks noChangeArrowheads="1"/>
          </p:cNvSpPr>
          <p:nvPr/>
        </p:nvSpPr>
        <p:spPr bwMode="auto">
          <a:xfrm>
            <a:off x="7112000" y="4346575"/>
            <a:ext cx="18923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当</a:t>
            </a:r>
            <a:r>
              <a:rPr lang="en-US" altLang="zh-CN" sz="2200" dirty="0">
                <a:solidFill>
                  <a:schemeClr val="tx1"/>
                </a:solidFill>
              </a:rPr>
              <a:t>INTE=1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3051" name="Arc 52"/>
          <p:cNvSpPr>
            <a:spLocks/>
          </p:cNvSpPr>
          <p:nvPr/>
        </p:nvSpPr>
        <p:spPr bwMode="auto">
          <a:xfrm flipV="1">
            <a:off x="6284913" y="3827463"/>
            <a:ext cx="582612" cy="2327275"/>
          </a:xfrm>
          <a:custGeom>
            <a:avLst/>
            <a:gdLst>
              <a:gd name="T0" fmla="*/ -1 w 21600"/>
              <a:gd name="T1" fmla="*/ 0 h 33239"/>
              <a:gd name="T2" fmla="*/ 21600 w 21600"/>
              <a:gd name="T3" fmla="*/ 21600 h 33239"/>
              <a:gd name="T4" fmla="*/ 18195 w 21600"/>
              <a:gd name="T5" fmla="*/ 33238 h 33239"/>
              <a:gd name="T6" fmla="*/ -1 w 21600"/>
              <a:gd name="T7" fmla="*/ 0 h 33239"/>
              <a:gd name="T8" fmla="*/ 21600 w 21600"/>
              <a:gd name="T9" fmla="*/ 21600 h 33239"/>
              <a:gd name="T10" fmla="*/ 18195 w 21600"/>
              <a:gd name="T11" fmla="*/ 33238 h 33239"/>
              <a:gd name="T12" fmla="*/ 0 w 21600"/>
              <a:gd name="T13" fmla="*/ 21600 h 33239"/>
              <a:gd name="T14" fmla="*/ 0 w 21600"/>
              <a:gd name="T15" fmla="*/ 0 h 33239"/>
              <a:gd name="T16" fmla="*/ 21600 w 21600"/>
              <a:gd name="T17" fmla="*/ 33239 h 33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33239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725"/>
                  <a:pt x="20418" y="29763"/>
                  <a:pt x="18195" y="33238"/>
                </a:cubicBezTo>
              </a:path>
              <a:path w="21600" h="33239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725"/>
                  <a:pt x="20418" y="29763"/>
                  <a:pt x="18195" y="33238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sng">
            <a:solidFill>
              <a:srgbClr val="FF9933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2" name="Arc 53"/>
          <p:cNvSpPr>
            <a:spLocks/>
          </p:cNvSpPr>
          <p:nvPr/>
        </p:nvSpPr>
        <p:spPr bwMode="auto">
          <a:xfrm rot="10800000" flipV="1">
            <a:off x="7023100" y="4745038"/>
            <a:ext cx="538163" cy="1676400"/>
          </a:xfrm>
          <a:custGeom>
            <a:avLst/>
            <a:gdLst>
              <a:gd name="T0" fmla="*/ 0 w 22141"/>
              <a:gd name="T1" fmla="*/ 17 h 21600"/>
              <a:gd name="T2" fmla="*/ 860 w 22141"/>
              <a:gd name="T3" fmla="*/ 0 h 21600"/>
              <a:gd name="T4" fmla="*/ 22140 w 22141"/>
              <a:gd name="T5" fmla="*/ 17901 h 21600"/>
              <a:gd name="T6" fmla="*/ 0 w 22141"/>
              <a:gd name="T7" fmla="*/ 17 h 21600"/>
              <a:gd name="T8" fmla="*/ 860 w 22141"/>
              <a:gd name="T9" fmla="*/ 0 h 21600"/>
              <a:gd name="T10" fmla="*/ 22140 w 22141"/>
              <a:gd name="T11" fmla="*/ 17901 h 21600"/>
              <a:gd name="T12" fmla="*/ 860 w 22141"/>
              <a:gd name="T13" fmla="*/ 21600 h 21600"/>
              <a:gd name="T14" fmla="*/ 0 w 22141"/>
              <a:gd name="T15" fmla="*/ 0 h 21600"/>
              <a:gd name="T16" fmla="*/ 22141 w 22141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2141" h="21600" fill="none" extrusionOk="0">
                <a:moveTo>
                  <a:pt x="0" y="17"/>
                </a:moveTo>
                <a:cubicBezTo>
                  <a:pt x="286" y="5"/>
                  <a:pt x="573" y="-1"/>
                  <a:pt x="860" y="0"/>
                </a:cubicBezTo>
                <a:cubicBezTo>
                  <a:pt x="11362" y="0"/>
                  <a:pt x="20342" y="7553"/>
                  <a:pt x="22140" y="17901"/>
                </a:cubicBezTo>
              </a:path>
              <a:path w="22141" h="21600" stroke="0" extrusionOk="0">
                <a:moveTo>
                  <a:pt x="0" y="17"/>
                </a:moveTo>
                <a:cubicBezTo>
                  <a:pt x="286" y="5"/>
                  <a:pt x="573" y="-1"/>
                  <a:pt x="860" y="0"/>
                </a:cubicBezTo>
                <a:cubicBezTo>
                  <a:pt x="11362" y="0"/>
                  <a:pt x="20342" y="7553"/>
                  <a:pt x="22140" y="17901"/>
                </a:cubicBezTo>
                <a:lnTo>
                  <a:pt x="860" y="21600"/>
                </a:lnTo>
                <a:close/>
              </a:path>
            </a:pathLst>
          </a:custGeom>
          <a:noFill/>
          <a:ln w="38100" cmpd="sng">
            <a:solidFill>
              <a:srgbClr val="FF9933"/>
            </a:solidFill>
            <a:prstDash val="dash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3" name="Arc 54"/>
          <p:cNvSpPr>
            <a:spLocks/>
          </p:cNvSpPr>
          <p:nvPr/>
        </p:nvSpPr>
        <p:spPr bwMode="auto">
          <a:xfrm rot="10800000">
            <a:off x="4117975" y="3054350"/>
            <a:ext cx="1044575" cy="1982788"/>
          </a:xfrm>
          <a:custGeom>
            <a:avLst/>
            <a:gdLst>
              <a:gd name="T0" fmla="*/ 0 w 23223"/>
              <a:gd name="T1" fmla="*/ 61 h 21600"/>
              <a:gd name="T2" fmla="*/ 1623 w 23223"/>
              <a:gd name="T3" fmla="*/ 0 h 21600"/>
              <a:gd name="T4" fmla="*/ 23223 w 23223"/>
              <a:gd name="T5" fmla="*/ 21600 h 21600"/>
              <a:gd name="T6" fmla="*/ 0 w 23223"/>
              <a:gd name="T7" fmla="*/ 61 h 21600"/>
              <a:gd name="T8" fmla="*/ 1623 w 23223"/>
              <a:gd name="T9" fmla="*/ 0 h 21600"/>
              <a:gd name="T10" fmla="*/ 23223 w 23223"/>
              <a:gd name="T11" fmla="*/ 21600 h 21600"/>
              <a:gd name="T12" fmla="*/ 1623 w 23223"/>
              <a:gd name="T13" fmla="*/ 21600 h 21600"/>
              <a:gd name="T14" fmla="*/ 0 w 23223"/>
              <a:gd name="T15" fmla="*/ 0 h 21600"/>
              <a:gd name="T16" fmla="*/ 23223 w 23223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3223" h="21600" fill="none" extrusionOk="0">
                <a:moveTo>
                  <a:pt x="0" y="61"/>
                </a:moveTo>
                <a:cubicBezTo>
                  <a:pt x="540" y="20"/>
                  <a:pt x="1081" y="-1"/>
                  <a:pt x="1623" y="0"/>
                </a:cubicBezTo>
                <a:cubicBezTo>
                  <a:pt x="13552" y="0"/>
                  <a:pt x="23223" y="9670"/>
                  <a:pt x="23223" y="21600"/>
                </a:cubicBezTo>
              </a:path>
              <a:path w="23223" h="21600" stroke="0" extrusionOk="0">
                <a:moveTo>
                  <a:pt x="0" y="61"/>
                </a:moveTo>
                <a:cubicBezTo>
                  <a:pt x="540" y="20"/>
                  <a:pt x="1081" y="-1"/>
                  <a:pt x="1623" y="0"/>
                </a:cubicBezTo>
                <a:cubicBezTo>
                  <a:pt x="13552" y="0"/>
                  <a:pt x="23223" y="9670"/>
                  <a:pt x="23223" y="21600"/>
                </a:cubicBezTo>
                <a:lnTo>
                  <a:pt x="1623" y="2160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4" name="Line 55"/>
          <p:cNvSpPr>
            <a:spLocks noChangeShapeType="1"/>
          </p:cNvSpPr>
          <p:nvPr/>
        </p:nvSpPr>
        <p:spPr bwMode="auto">
          <a:xfrm flipV="1">
            <a:off x="795338" y="3594100"/>
            <a:ext cx="623887" cy="14288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5" name="Arc 56"/>
          <p:cNvSpPr>
            <a:spLocks/>
          </p:cNvSpPr>
          <p:nvPr/>
        </p:nvSpPr>
        <p:spPr bwMode="auto">
          <a:xfrm flipV="1">
            <a:off x="4198938" y="1860550"/>
            <a:ext cx="660400" cy="1135063"/>
          </a:xfrm>
          <a:custGeom>
            <a:avLst/>
            <a:gdLst>
              <a:gd name="T0" fmla="*/ 0 w 33653"/>
              <a:gd name="T1" fmla="*/ 3921 h 21600"/>
              <a:gd name="T2" fmla="*/ 12411 w 33653"/>
              <a:gd name="T3" fmla="*/ 0 h 21600"/>
              <a:gd name="T4" fmla="*/ 33652 w 33653"/>
              <a:gd name="T5" fmla="*/ 17683 h 21600"/>
              <a:gd name="T6" fmla="*/ 0 w 33653"/>
              <a:gd name="T7" fmla="*/ 3921 h 21600"/>
              <a:gd name="T8" fmla="*/ 12411 w 33653"/>
              <a:gd name="T9" fmla="*/ 0 h 21600"/>
              <a:gd name="T10" fmla="*/ 33652 w 33653"/>
              <a:gd name="T11" fmla="*/ 17683 h 21600"/>
              <a:gd name="T12" fmla="*/ 12411 w 33653"/>
              <a:gd name="T13" fmla="*/ 21600 h 21600"/>
              <a:gd name="T14" fmla="*/ 0 w 33653"/>
              <a:gd name="T15" fmla="*/ 0 h 21600"/>
              <a:gd name="T16" fmla="*/ 33653 w 33653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33653" h="21600" fill="none" extrusionOk="0">
                <a:moveTo>
                  <a:pt x="0" y="3921"/>
                </a:moveTo>
                <a:cubicBezTo>
                  <a:pt x="3635" y="1369"/>
                  <a:pt x="7969" y="-1"/>
                  <a:pt x="12411" y="0"/>
                </a:cubicBezTo>
                <a:cubicBezTo>
                  <a:pt x="22829" y="0"/>
                  <a:pt x="31763" y="7437"/>
                  <a:pt x="33652" y="17683"/>
                </a:cubicBezTo>
              </a:path>
              <a:path w="33653" h="21600" stroke="0" extrusionOk="0">
                <a:moveTo>
                  <a:pt x="0" y="3921"/>
                </a:moveTo>
                <a:cubicBezTo>
                  <a:pt x="3635" y="1369"/>
                  <a:pt x="7969" y="-1"/>
                  <a:pt x="12411" y="0"/>
                </a:cubicBezTo>
                <a:cubicBezTo>
                  <a:pt x="22829" y="0"/>
                  <a:pt x="31763" y="7437"/>
                  <a:pt x="33652" y="17683"/>
                </a:cubicBezTo>
                <a:lnTo>
                  <a:pt x="12411" y="2160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6" name="Arc 57"/>
          <p:cNvSpPr>
            <a:spLocks/>
          </p:cNvSpPr>
          <p:nvPr/>
        </p:nvSpPr>
        <p:spPr bwMode="auto">
          <a:xfrm rot="10800000">
            <a:off x="4170363" y="2994025"/>
            <a:ext cx="1022350" cy="935038"/>
          </a:xfrm>
          <a:custGeom>
            <a:avLst/>
            <a:gdLst>
              <a:gd name="T0" fmla="*/ -1 w 25818"/>
              <a:gd name="T1" fmla="*/ 415 h 21600"/>
              <a:gd name="T2" fmla="*/ 4218 w 25818"/>
              <a:gd name="T3" fmla="*/ 0 h 21600"/>
              <a:gd name="T4" fmla="*/ 25818 w 25818"/>
              <a:gd name="T5" fmla="*/ 21600 h 21600"/>
              <a:gd name="T6" fmla="*/ -1 w 25818"/>
              <a:gd name="T7" fmla="*/ 415 h 21600"/>
              <a:gd name="T8" fmla="*/ 4218 w 25818"/>
              <a:gd name="T9" fmla="*/ 0 h 21600"/>
              <a:gd name="T10" fmla="*/ 25818 w 25818"/>
              <a:gd name="T11" fmla="*/ 21600 h 21600"/>
              <a:gd name="T12" fmla="*/ 4218 w 25818"/>
              <a:gd name="T13" fmla="*/ 21600 h 21600"/>
              <a:gd name="T14" fmla="*/ 0 w 25818"/>
              <a:gd name="T15" fmla="*/ 0 h 21600"/>
              <a:gd name="T16" fmla="*/ 25818 w 25818"/>
              <a:gd name="T17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5818" h="21600" fill="none" extrusionOk="0">
                <a:moveTo>
                  <a:pt x="-1" y="415"/>
                </a:moveTo>
                <a:cubicBezTo>
                  <a:pt x="1388" y="139"/>
                  <a:pt x="2801" y="-1"/>
                  <a:pt x="4218" y="0"/>
                </a:cubicBezTo>
                <a:cubicBezTo>
                  <a:pt x="16147" y="0"/>
                  <a:pt x="25818" y="9670"/>
                  <a:pt x="25818" y="21600"/>
                </a:cubicBezTo>
              </a:path>
              <a:path w="25818" h="21600" stroke="0" extrusionOk="0">
                <a:moveTo>
                  <a:pt x="-1" y="415"/>
                </a:moveTo>
                <a:cubicBezTo>
                  <a:pt x="1388" y="139"/>
                  <a:pt x="2801" y="-1"/>
                  <a:pt x="4218" y="0"/>
                </a:cubicBezTo>
                <a:cubicBezTo>
                  <a:pt x="16147" y="0"/>
                  <a:pt x="25818" y="9670"/>
                  <a:pt x="25818" y="21600"/>
                </a:cubicBezTo>
                <a:lnTo>
                  <a:pt x="4218" y="21600"/>
                </a:lnTo>
                <a:close/>
              </a:path>
            </a:pathLst>
          </a:custGeom>
          <a:noFill/>
          <a:ln w="38100" cmpd="sng">
            <a:solidFill>
              <a:schemeClr val="hlink"/>
            </a:solidFill>
            <a:prstDash val="dash"/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57" name="Text Box 58"/>
          <p:cNvSpPr txBox="1">
            <a:spLocks noChangeArrowheads="1"/>
          </p:cNvSpPr>
          <p:nvPr/>
        </p:nvSpPr>
        <p:spPr bwMode="auto">
          <a:xfrm>
            <a:off x="206375" y="1598613"/>
            <a:ext cx="160020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 PB7~PB0</a:t>
            </a:r>
            <a:endParaRPr lang="en-US" altLang="zh-CN" sz="2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58" name="Text Box 59"/>
          <p:cNvSpPr txBox="1">
            <a:spLocks noChangeArrowheads="1"/>
          </p:cNvSpPr>
          <p:nvPr/>
        </p:nvSpPr>
        <p:spPr bwMode="auto">
          <a:xfrm>
            <a:off x="177800" y="1201738"/>
            <a:ext cx="17097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chemeClr val="tx1"/>
                </a:solidFill>
                <a:ea typeface="宋体" panose="02010600030101010101" pitchFamily="2" charset="-122"/>
              </a:rPr>
              <a:t>PA7~PA0</a:t>
            </a:r>
            <a:endParaRPr lang="en-US" altLang="zh-CN" sz="2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59" name="Line 60"/>
          <p:cNvSpPr>
            <a:spLocks noChangeAspect="1" noChangeShapeType="1"/>
          </p:cNvSpPr>
          <p:nvPr/>
        </p:nvSpPr>
        <p:spPr bwMode="auto">
          <a:xfrm>
            <a:off x="6711950" y="1812925"/>
            <a:ext cx="1069975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60" name="Text Box 61"/>
          <p:cNvSpPr txBox="1">
            <a:spLocks noChangeArrowheads="1"/>
          </p:cNvSpPr>
          <p:nvPr/>
        </p:nvSpPr>
        <p:spPr bwMode="auto">
          <a:xfrm>
            <a:off x="349250" y="560388"/>
            <a:ext cx="842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中断服务程序中</a:t>
            </a:r>
            <a:r>
              <a:rPr lang="en-US" altLang="zh-CN" sz="2600">
                <a:solidFill>
                  <a:srgbClr val="00FFCC"/>
                </a:solidFill>
                <a:latin typeface="Comic Sans MS" panose="030F0702030302020204" pitchFamily="66" charset="0"/>
              </a:rPr>
              <a:t>CPU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向</a:t>
            </a: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口或</a:t>
            </a:r>
            <a:r>
              <a:rPr lang="en-US" altLang="zh-CN" sz="2600">
                <a:solidFill>
                  <a:schemeClr val="tx1"/>
                </a:solidFill>
                <a:latin typeface="Comic Sans MS" panose="030F0702030302020204" pitchFamily="66" charset="0"/>
              </a:rPr>
              <a:t>B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口</a:t>
            </a:r>
            <a:r>
              <a:rPr lang="zh-CN" altLang="en-US" sz="2600">
                <a:solidFill>
                  <a:srgbClr val="00FFCC"/>
                </a:solidFill>
                <a:latin typeface="Comic Sans MS" panose="030F0702030302020204" pitchFamily="66" charset="0"/>
              </a:rPr>
              <a:t>写入</a:t>
            </a:r>
            <a:r>
              <a:rPr lang="zh-CN" altLang="en-US" sz="2600">
                <a:solidFill>
                  <a:schemeClr val="tx1"/>
                </a:solidFill>
                <a:latin typeface="Comic Sans MS" panose="030F0702030302020204" pitchFamily="66" charset="0"/>
              </a:rPr>
              <a:t>输出给外设的</a:t>
            </a:r>
            <a:r>
              <a:rPr lang="zh-CN" altLang="en-US" sz="2600">
                <a:solidFill>
                  <a:srgbClr val="00FFCC"/>
                </a:solidFill>
                <a:latin typeface="Comic Sans MS" panose="030F0702030302020204" pitchFamily="66" charset="0"/>
              </a:rPr>
              <a:t>数据</a:t>
            </a:r>
          </a:p>
        </p:txBody>
      </p:sp>
      <p:sp>
        <p:nvSpPr>
          <p:cNvPr id="43061" name="Text Box 62"/>
          <p:cNvSpPr txBox="1">
            <a:spLocks noChangeArrowheads="1"/>
          </p:cNvSpPr>
          <p:nvPr/>
        </p:nvSpPr>
        <p:spPr bwMode="auto">
          <a:xfrm>
            <a:off x="2119313" y="1368425"/>
            <a:ext cx="434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②</a:t>
            </a:r>
          </a:p>
        </p:txBody>
      </p:sp>
      <p:sp>
        <p:nvSpPr>
          <p:cNvPr id="43062" name="Text Box 63"/>
          <p:cNvSpPr txBox="1">
            <a:spLocks noChangeArrowheads="1"/>
          </p:cNvSpPr>
          <p:nvPr/>
        </p:nvSpPr>
        <p:spPr bwMode="auto">
          <a:xfrm>
            <a:off x="5773738" y="5994400"/>
            <a:ext cx="43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④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063" name="Text Box 64"/>
          <p:cNvSpPr txBox="1">
            <a:spLocks noChangeArrowheads="1"/>
          </p:cNvSpPr>
          <p:nvPr/>
        </p:nvSpPr>
        <p:spPr bwMode="auto">
          <a:xfrm>
            <a:off x="7181850" y="5994400"/>
            <a:ext cx="43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02599" y="2975273"/>
            <a:ext cx="224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OUT</a:t>
            </a:r>
            <a:r>
              <a:rPr lang="zh-CN" altLang="en-US" dirty="0"/>
              <a:t>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21" grpId="0" autoUpdateAnimBg="0"/>
      <p:bldP spid="43042" grpId="0" autoUpdateAnimBg="0"/>
      <p:bldP spid="43044" grpId="0" autoUpdateAnimBg="0"/>
      <p:bldP spid="43045" grpId="0" autoUpdateAnimBg="0"/>
      <p:bldP spid="43046" grpId="0" autoUpdateAnimBg="0"/>
      <p:bldP spid="43048" grpId="0" autoUpdateAnimBg="0"/>
      <p:bldP spid="43049" grpId="0" autoUpdateAnimBg="0"/>
      <p:bldP spid="43050" grpId="0" autoUpdateAnimBg="0"/>
      <p:bldP spid="43057" grpId="0" autoUpdateAnimBg="0"/>
      <p:bldP spid="43058" grpId="0" autoUpdateAnimBg="0"/>
      <p:bldP spid="43060" grpId="0" autoUpdateAnimBg="0"/>
      <p:bldP spid="43061" grpId="0" autoUpdateAnimBg="0"/>
      <p:bldP spid="43062" grpId="0" autoUpdateAnimBg="0"/>
      <p:bldP spid="43063" grpId="0" autoUpdateAnimBg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比较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07988" y="1054100"/>
            <a:ext cx="8377237" cy="51752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口被使用情况：</a:t>
            </a:r>
            <a:endParaRPr lang="en-US" altLang="zh-CN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</a:t>
            </a:r>
            <a:r>
              <a:rPr lang="en-US" altLang="zh-CN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</a:t>
            </a:r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PC3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PC4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PC5</a:t>
            </a:r>
          </a:p>
          <a:p>
            <a:pPr eaLnBrk="1" hangingPunct="1">
              <a:buClr>
                <a:schemeClr val="tx1"/>
              </a:buClr>
              <a:buNone/>
              <a:defRPr/>
            </a:pPr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PC3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PC6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PC7</a:t>
            </a:r>
          </a:p>
          <a:p>
            <a:pPr eaLnBrk="1" hangingPunct="1">
              <a:buClr>
                <a:schemeClr val="tx1"/>
              </a:buClr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</a:t>
            </a:r>
            <a:r>
              <a:rPr lang="en-US" altLang="zh-CN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</a:t>
            </a:r>
            <a:r>
              <a:rPr lang="zh-CN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PC0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PC2 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</a:t>
            </a:r>
            <a:r>
              <a:rPr lang="zh-CN" altLang="en-US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PC0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PC2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端口输入与输出用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不同的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端口的位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端口输入与输出用</a:t>
            </a: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相同的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端口的位</a:t>
            </a:r>
          </a:p>
        </p:txBody>
      </p:sp>
    </p:spTree>
    <p:extLst>
      <p:ext uri="{BB962C8B-B14F-4D97-AF65-F5344CB8AC3E}">
        <p14:creationId xmlns:p14="http://schemas.microsoft.com/office/powerpoint/2010/main" val="1184089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41313" y="549275"/>
            <a:ext cx="8229600" cy="6746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3. 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方式 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（双向输入输出）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zh-CN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仅</a:t>
            </a:r>
            <a:r>
              <a:rPr lang="en-US" altLang="zh-CN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3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端口具有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4450"/>
            <a:ext cx="8301038" cy="50863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功能 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双向数据传送功能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需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端口特定位的组合来配合实现</a:t>
            </a:r>
            <a:r>
              <a:rPr lang="zh-CN" altLang="en-US" sz="36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电特性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端口具有双向锁存和缓冲特性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应用      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端口双向传送数据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1" charset="-122"/>
              </a:rPr>
              <a:t>查询方式：用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端口特定位传送状态</a:t>
            </a:r>
          </a:p>
          <a:p>
            <a:pPr algn="just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中断方式：用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端口特定位发中断请求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左大括号 1"/>
          <p:cNvSpPr/>
          <p:nvPr/>
        </p:nvSpPr>
        <p:spPr bwMode="auto">
          <a:xfrm>
            <a:off x="2456859" y="4734087"/>
            <a:ext cx="225732" cy="765051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1221" y="4691512"/>
            <a:ext cx="168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可采用的工作方式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 bldLvl="3" autoUpdateAnimBg="0"/>
      <p:bldP spid="2" grpId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5461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tx1"/>
                </a:solidFill>
              </a:rPr>
              <a:t>方式</a:t>
            </a:r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输入</a:t>
            </a:r>
            <a:r>
              <a:rPr lang="en-US" altLang="zh-CN" sz="3600">
                <a:solidFill>
                  <a:schemeClr val="tx1"/>
                </a:solidFill>
              </a:rPr>
              <a:t>/</a:t>
            </a:r>
            <a:r>
              <a:rPr lang="zh-CN" altLang="en-US" sz="3600">
                <a:solidFill>
                  <a:schemeClr val="tx1"/>
                </a:solidFill>
              </a:rPr>
              <a:t>输出端口的联络信号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90600"/>
            <a:ext cx="8372475" cy="990600"/>
          </a:xfrm>
        </p:spPr>
        <p:txBody>
          <a:bodyPr/>
          <a:lstStyle/>
          <a:p>
            <a:pPr eaLnBrk="1" hangingPunct="1"/>
            <a:r>
              <a:rPr lang="zh-CN" altLang="en-US" sz="2800"/>
              <a:t>工作在</a:t>
            </a:r>
            <a:r>
              <a:rPr lang="zh-CN" altLang="en-US" sz="2800">
                <a:solidFill>
                  <a:schemeClr val="hlink"/>
                </a:solidFill>
              </a:rPr>
              <a:t>方式</a:t>
            </a:r>
            <a:r>
              <a:rPr lang="en-US" altLang="zh-CN" sz="2800">
                <a:solidFill>
                  <a:schemeClr val="hlink"/>
                </a:solidFill>
              </a:rPr>
              <a:t>2</a:t>
            </a:r>
            <a:r>
              <a:rPr lang="zh-CN" altLang="en-US" sz="2800"/>
              <a:t>时，</a:t>
            </a:r>
            <a:r>
              <a:rPr lang="en-US" altLang="zh-CN" sz="2800">
                <a:solidFill>
                  <a:srgbClr val="00FF00"/>
                </a:solidFill>
              </a:rPr>
              <a:t>C</a:t>
            </a:r>
            <a:r>
              <a:rPr lang="zh-CN" altLang="en-US" sz="2800">
                <a:solidFill>
                  <a:srgbClr val="00FF00"/>
                </a:solidFill>
              </a:rPr>
              <a:t>口有</a:t>
            </a:r>
            <a:r>
              <a:rPr lang="en-US" altLang="zh-CN" sz="2800">
                <a:solidFill>
                  <a:srgbClr val="00FF00"/>
                </a:solidFill>
              </a:rPr>
              <a:t>5</a:t>
            </a:r>
            <a:r>
              <a:rPr lang="zh-CN" altLang="en-US" sz="2800">
                <a:solidFill>
                  <a:srgbClr val="00FF00"/>
                </a:solidFill>
              </a:rPr>
              <a:t>根引脚作为</a:t>
            </a:r>
            <a:r>
              <a:rPr lang="en-US" altLang="zh-CN" sz="2800">
                <a:solidFill>
                  <a:srgbClr val="00FF00"/>
                </a:solidFill>
              </a:rPr>
              <a:t>A</a:t>
            </a:r>
            <a:r>
              <a:rPr lang="zh-CN" altLang="en-US" sz="2800">
                <a:solidFill>
                  <a:srgbClr val="00FF00"/>
                </a:solidFill>
              </a:rPr>
              <a:t>口的联络信号</a:t>
            </a:r>
            <a:r>
              <a:rPr lang="zh-CN" altLang="en-US" sz="2800"/>
              <a:t>，是方式</a:t>
            </a:r>
            <a:r>
              <a:rPr lang="en-US" altLang="zh-CN" sz="2800"/>
              <a:t>1</a:t>
            </a:r>
            <a:r>
              <a:rPr lang="zh-CN" altLang="en-US" sz="2800"/>
              <a:t>下</a:t>
            </a:r>
            <a:r>
              <a:rPr lang="en-US" altLang="zh-CN" sz="2800"/>
              <a:t>A</a:t>
            </a:r>
            <a:r>
              <a:rPr lang="zh-CN" altLang="en-US" sz="2800"/>
              <a:t>口输入、输出联络信号的组合</a:t>
            </a:r>
          </a:p>
        </p:txBody>
      </p:sp>
      <p:grpSp>
        <p:nvGrpSpPr>
          <p:cNvPr id="46084" name="Group 58"/>
          <p:cNvGrpSpPr>
            <a:grpSpLocks/>
          </p:cNvGrpSpPr>
          <p:nvPr/>
        </p:nvGrpSpPr>
        <p:grpSpPr bwMode="auto">
          <a:xfrm>
            <a:off x="1155700" y="2219325"/>
            <a:ext cx="5770563" cy="4343400"/>
            <a:chOff x="0" y="0"/>
            <a:chExt cx="3635" cy="2736"/>
          </a:xfrm>
        </p:grpSpPr>
        <p:sp>
          <p:nvSpPr>
            <p:cNvPr id="38917" name="Text Box 4"/>
            <p:cNvSpPr txBox="1">
              <a:spLocks noChangeArrowheads="1"/>
            </p:cNvSpPr>
            <p:nvPr/>
          </p:nvSpPr>
          <p:spPr bwMode="auto">
            <a:xfrm>
              <a:off x="904" y="9"/>
              <a:ext cx="1840" cy="272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000" b="0">
                <a:solidFill>
                  <a:srgbClr val="00FF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18" name="Text Box 5"/>
            <p:cNvSpPr txBox="1">
              <a:spLocks noChangeArrowheads="1"/>
            </p:cNvSpPr>
            <p:nvPr/>
          </p:nvSpPr>
          <p:spPr bwMode="auto">
            <a:xfrm>
              <a:off x="2064" y="91"/>
              <a:ext cx="656" cy="243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PA0</a:t>
              </a:r>
            </a:p>
          </p:txBody>
        </p:sp>
        <p:grpSp>
          <p:nvGrpSpPr>
            <p:cNvPr id="38919" name="Group 6"/>
            <p:cNvGrpSpPr>
              <a:grpSpLocks/>
            </p:cNvGrpSpPr>
            <p:nvPr/>
          </p:nvGrpSpPr>
          <p:grpSpPr bwMode="auto">
            <a:xfrm>
              <a:off x="2336" y="1773"/>
              <a:ext cx="376" cy="435"/>
              <a:chOff x="0" y="0"/>
              <a:chExt cx="376" cy="486"/>
            </a:xfrm>
          </p:grpSpPr>
          <p:sp>
            <p:nvSpPr>
              <p:cNvPr id="38964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76" cy="243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PC6</a:t>
                </a:r>
              </a:p>
            </p:txBody>
          </p:sp>
          <p:sp>
            <p:nvSpPr>
              <p:cNvPr id="38965" name="Text Box 8"/>
              <p:cNvSpPr txBox="1">
                <a:spLocks noChangeArrowheads="1"/>
              </p:cNvSpPr>
              <p:nvPr/>
            </p:nvSpPr>
            <p:spPr bwMode="auto">
              <a:xfrm>
                <a:off x="0" y="243"/>
                <a:ext cx="376" cy="243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PC7</a:t>
                </a:r>
              </a:p>
            </p:txBody>
          </p:sp>
        </p:grp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>
              <a:off x="1672" y="1895"/>
              <a:ext cx="657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1680" y="2107"/>
              <a:ext cx="65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92" name="Line 11"/>
            <p:cNvSpPr>
              <a:spLocks noChangeShapeType="1"/>
            </p:cNvSpPr>
            <p:nvPr/>
          </p:nvSpPr>
          <p:spPr bwMode="auto">
            <a:xfrm flipH="1">
              <a:off x="2704" y="1872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3" name="Text Box 12"/>
            <p:cNvSpPr txBox="1">
              <a:spLocks noChangeArrowheads="1"/>
            </p:cNvSpPr>
            <p:nvPr/>
          </p:nvSpPr>
          <p:spPr bwMode="auto">
            <a:xfrm>
              <a:off x="3097" y="1788"/>
              <a:ext cx="46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4" name="Line 13"/>
            <p:cNvSpPr>
              <a:spLocks noChangeShapeType="1"/>
            </p:cNvSpPr>
            <p:nvPr/>
          </p:nvSpPr>
          <p:spPr bwMode="auto">
            <a:xfrm>
              <a:off x="3168" y="1826"/>
              <a:ext cx="24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 rot="10800000" flipH="1">
              <a:off x="2704" y="2145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6" name="Text Box 16"/>
            <p:cNvSpPr txBox="1">
              <a:spLocks noChangeArrowheads="1"/>
            </p:cNvSpPr>
            <p:nvPr/>
          </p:nvSpPr>
          <p:spPr bwMode="auto">
            <a:xfrm>
              <a:off x="3072" y="2031"/>
              <a:ext cx="4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OBFA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3136" y="2054"/>
              <a:ext cx="32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28" name="Text Box 18"/>
            <p:cNvSpPr txBox="1">
              <a:spLocks noChangeArrowheads="1"/>
            </p:cNvSpPr>
            <p:nvPr/>
          </p:nvSpPr>
          <p:spPr bwMode="auto">
            <a:xfrm>
              <a:off x="232" y="0"/>
              <a:ext cx="50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D0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9" name="AutoShape 19"/>
            <p:cNvSpPr>
              <a:spLocks noChangeArrowheads="1"/>
            </p:cNvSpPr>
            <p:nvPr/>
          </p:nvSpPr>
          <p:spPr bwMode="auto">
            <a:xfrm>
              <a:off x="0" y="152"/>
              <a:ext cx="888" cy="220"/>
            </a:xfrm>
            <a:prstGeom prst="leftRightArrow">
              <a:avLst>
                <a:gd name="adj1" fmla="val 50000"/>
                <a:gd name="adj2" fmla="val 80727"/>
              </a:avLst>
            </a:prstGeom>
            <a:solidFill>
              <a:srgbClr val="00CCFF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V="1">
              <a:off x="1672" y="1591"/>
              <a:ext cx="26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640" y="945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2" name="Text Box 22"/>
            <p:cNvSpPr txBox="1">
              <a:spLocks noChangeArrowheads="1"/>
            </p:cNvSpPr>
            <p:nvPr/>
          </p:nvSpPr>
          <p:spPr bwMode="auto">
            <a:xfrm>
              <a:off x="400" y="823"/>
              <a:ext cx="23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424" y="861"/>
              <a:ext cx="1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04" name="AutoShape 24"/>
            <p:cNvSpPr>
              <a:spLocks noChangeArrowheads="1"/>
            </p:cNvSpPr>
            <p:nvPr/>
          </p:nvSpPr>
          <p:spPr bwMode="auto">
            <a:xfrm>
              <a:off x="2747" y="84"/>
              <a:ext cx="888" cy="220"/>
            </a:xfrm>
            <a:prstGeom prst="leftRightArrow">
              <a:avLst>
                <a:gd name="adj1" fmla="val 50000"/>
                <a:gd name="adj2" fmla="val 80727"/>
              </a:avLst>
            </a:prstGeom>
            <a:solidFill>
              <a:schemeClr val="accent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105" name="Line 26"/>
            <p:cNvSpPr>
              <a:spLocks noChangeShapeType="1"/>
            </p:cNvSpPr>
            <p:nvPr/>
          </p:nvSpPr>
          <p:spPr bwMode="auto">
            <a:xfrm>
              <a:off x="664" y="2042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36" name="Text Box 28"/>
            <p:cNvSpPr txBox="1">
              <a:spLocks noChangeArrowheads="1"/>
            </p:cNvSpPr>
            <p:nvPr/>
          </p:nvSpPr>
          <p:spPr bwMode="auto">
            <a:xfrm>
              <a:off x="424" y="1920"/>
              <a:ext cx="23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WR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107" name="Line 29"/>
            <p:cNvSpPr>
              <a:spLocks noChangeShapeType="1"/>
            </p:cNvSpPr>
            <p:nvPr/>
          </p:nvSpPr>
          <p:spPr bwMode="auto">
            <a:xfrm>
              <a:off x="448" y="1958"/>
              <a:ext cx="15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8938" name="Group 30"/>
            <p:cNvGrpSpPr>
              <a:grpSpLocks/>
            </p:cNvGrpSpPr>
            <p:nvPr/>
          </p:nvGrpSpPr>
          <p:grpSpPr bwMode="auto">
            <a:xfrm>
              <a:off x="2320" y="818"/>
              <a:ext cx="376" cy="430"/>
              <a:chOff x="0" y="0"/>
              <a:chExt cx="376" cy="486"/>
            </a:xfrm>
          </p:grpSpPr>
          <p:sp>
            <p:nvSpPr>
              <p:cNvPr id="38962" name="Text Box 3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76" cy="243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PC4</a:t>
                </a:r>
              </a:p>
            </p:txBody>
          </p:sp>
          <p:sp>
            <p:nvSpPr>
              <p:cNvPr id="38963" name="Text Box 32"/>
              <p:cNvSpPr txBox="1">
                <a:spLocks noChangeArrowheads="1"/>
              </p:cNvSpPr>
              <p:nvPr/>
            </p:nvSpPr>
            <p:spPr bwMode="auto">
              <a:xfrm>
                <a:off x="0" y="243"/>
                <a:ext cx="376" cy="243"/>
              </a:xfrm>
              <a:prstGeom prst="rect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PC5</a:t>
                </a:r>
              </a:p>
            </p:txBody>
          </p:sp>
        </p:grpSp>
        <p:sp>
          <p:nvSpPr>
            <p:cNvPr id="46111" name="Line 33"/>
            <p:cNvSpPr>
              <a:spLocks noChangeShapeType="1"/>
            </p:cNvSpPr>
            <p:nvPr/>
          </p:nvSpPr>
          <p:spPr bwMode="auto">
            <a:xfrm>
              <a:off x="1632" y="912"/>
              <a:ext cx="671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12" name="Line 34"/>
            <p:cNvSpPr>
              <a:spLocks noChangeShapeType="1"/>
            </p:cNvSpPr>
            <p:nvPr/>
          </p:nvSpPr>
          <p:spPr bwMode="auto">
            <a:xfrm flipV="1">
              <a:off x="1664" y="1142"/>
              <a:ext cx="655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13" name="Line 35"/>
            <p:cNvSpPr>
              <a:spLocks noChangeShapeType="1"/>
            </p:cNvSpPr>
            <p:nvPr/>
          </p:nvSpPr>
          <p:spPr bwMode="auto">
            <a:xfrm flipH="1">
              <a:off x="2688" y="899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2" name="Text Box 36"/>
            <p:cNvSpPr txBox="1">
              <a:spLocks noChangeArrowheads="1"/>
            </p:cNvSpPr>
            <p:nvPr/>
          </p:nvSpPr>
          <p:spPr bwMode="auto">
            <a:xfrm>
              <a:off x="3081" y="785"/>
              <a:ext cx="4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STBA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115" name="Line 37"/>
            <p:cNvSpPr>
              <a:spLocks noChangeShapeType="1"/>
            </p:cNvSpPr>
            <p:nvPr/>
          </p:nvSpPr>
          <p:spPr bwMode="auto">
            <a:xfrm>
              <a:off x="3168" y="823"/>
              <a:ext cx="24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16" name="Line 39"/>
            <p:cNvSpPr>
              <a:spLocks noChangeShapeType="1"/>
            </p:cNvSpPr>
            <p:nvPr/>
          </p:nvSpPr>
          <p:spPr bwMode="auto">
            <a:xfrm rot="10800000" flipH="1">
              <a:off x="2688" y="1143"/>
              <a:ext cx="40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5" name="Text Box 40"/>
            <p:cNvSpPr txBox="1">
              <a:spLocks noChangeArrowheads="1"/>
            </p:cNvSpPr>
            <p:nvPr/>
          </p:nvSpPr>
          <p:spPr bwMode="auto">
            <a:xfrm>
              <a:off x="3056" y="1029"/>
              <a:ext cx="46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IBFA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946" name="Text Box 41"/>
            <p:cNvSpPr txBox="1">
              <a:spLocks noChangeArrowheads="1"/>
            </p:cNvSpPr>
            <p:nvPr/>
          </p:nvSpPr>
          <p:spPr bwMode="auto">
            <a:xfrm>
              <a:off x="1935" y="432"/>
              <a:ext cx="657" cy="327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INTEA1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PC4</a:t>
              </a:r>
            </a:p>
          </p:txBody>
        </p:sp>
        <p:sp>
          <p:nvSpPr>
            <p:cNvPr id="38947" name="Text Box 42"/>
            <p:cNvSpPr txBox="1">
              <a:spLocks noChangeArrowheads="1"/>
            </p:cNvSpPr>
            <p:nvPr/>
          </p:nvSpPr>
          <p:spPr bwMode="auto">
            <a:xfrm>
              <a:off x="1944" y="1378"/>
              <a:ext cx="600" cy="350"/>
            </a:xfrm>
            <a:prstGeom prst="rect">
              <a:avLst/>
            </a:prstGeom>
            <a:solidFill>
              <a:srgbClr val="8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INTEA2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PC6</a:t>
              </a:r>
            </a:p>
          </p:txBody>
        </p:sp>
        <p:sp>
          <p:nvSpPr>
            <p:cNvPr id="46120" name="Line 43"/>
            <p:cNvSpPr>
              <a:spLocks noChangeShapeType="1"/>
            </p:cNvSpPr>
            <p:nvPr/>
          </p:nvSpPr>
          <p:spPr bwMode="auto">
            <a:xfrm flipV="1">
              <a:off x="1656" y="641"/>
              <a:ext cx="29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49" name="Text Box 44"/>
            <p:cNvSpPr txBox="1">
              <a:spLocks noChangeArrowheads="1"/>
            </p:cNvSpPr>
            <p:nvPr/>
          </p:nvSpPr>
          <p:spPr bwMode="auto">
            <a:xfrm>
              <a:off x="1432" y="1530"/>
              <a:ext cx="256" cy="67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</a:t>
              </a:r>
            </a:p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门</a:t>
              </a:r>
            </a:p>
          </p:txBody>
        </p:sp>
        <p:sp>
          <p:nvSpPr>
            <p:cNvPr id="46122" name="Line 45"/>
            <p:cNvSpPr>
              <a:spLocks noChangeShapeType="1"/>
            </p:cNvSpPr>
            <p:nvPr/>
          </p:nvSpPr>
          <p:spPr bwMode="auto">
            <a:xfrm flipH="1">
              <a:off x="1056" y="945"/>
              <a:ext cx="0" cy="164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23" name="Line 46"/>
            <p:cNvSpPr>
              <a:spLocks noChangeShapeType="1"/>
            </p:cNvSpPr>
            <p:nvPr/>
          </p:nvSpPr>
          <p:spPr bwMode="auto">
            <a:xfrm>
              <a:off x="1240" y="1887"/>
              <a:ext cx="18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24" name="Line 47"/>
            <p:cNvSpPr>
              <a:spLocks noChangeShapeType="1"/>
            </p:cNvSpPr>
            <p:nvPr/>
          </p:nvSpPr>
          <p:spPr bwMode="auto">
            <a:xfrm>
              <a:off x="1248" y="1879"/>
              <a:ext cx="0" cy="617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53" name="Text Box 49"/>
            <p:cNvSpPr txBox="1">
              <a:spLocks noChangeArrowheads="1"/>
            </p:cNvSpPr>
            <p:nvPr/>
          </p:nvSpPr>
          <p:spPr bwMode="auto">
            <a:xfrm>
              <a:off x="2336" y="2400"/>
              <a:ext cx="376" cy="243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PC3</a:t>
              </a:r>
            </a:p>
          </p:txBody>
        </p:sp>
        <p:sp>
          <p:nvSpPr>
            <p:cNvPr id="46126" name="Line 50"/>
            <p:cNvSpPr>
              <a:spLocks noChangeShapeType="1"/>
            </p:cNvSpPr>
            <p:nvPr/>
          </p:nvSpPr>
          <p:spPr bwMode="auto">
            <a:xfrm>
              <a:off x="1864" y="2501"/>
              <a:ext cx="472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27" name="Line 51"/>
            <p:cNvSpPr>
              <a:spLocks noChangeShapeType="1"/>
            </p:cNvSpPr>
            <p:nvPr/>
          </p:nvSpPr>
          <p:spPr bwMode="auto">
            <a:xfrm rot="10800000" flipH="1" flipV="1">
              <a:off x="2712" y="2514"/>
              <a:ext cx="336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56" name="Text Box 52"/>
            <p:cNvSpPr txBox="1">
              <a:spLocks noChangeArrowheads="1"/>
            </p:cNvSpPr>
            <p:nvPr/>
          </p:nvSpPr>
          <p:spPr bwMode="auto">
            <a:xfrm>
              <a:off x="3016" y="2400"/>
              <a:ext cx="544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INTRA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957" name="Text Box 53"/>
            <p:cNvSpPr txBox="1">
              <a:spLocks noChangeArrowheads="1"/>
            </p:cNvSpPr>
            <p:nvPr/>
          </p:nvSpPr>
          <p:spPr bwMode="auto">
            <a:xfrm>
              <a:off x="1488" y="2403"/>
              <a:ext cx="376" cy="238"/>
            </a:xfrm>
            <a:prstGeom prst="rect">
              <a:avLst/>
            </a:prstGeom>
            <a:solidFill>
              <a:srgbClr val="9933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宋体" panose="02010600030101010101" pitchFamily="2" charset="-122"/>
                </a:rPr>
                <a:t>或门</a:t>
              </a:r>
              <a:endParaRPr lang="zh-CN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46130" name="Line 54"/>
            <p:cNvSpPr>
              <a:spLocks noChangeShapeType="1"/>
            </p:cNvSpPr>
            <p:nvPr/>
          </p:nvSpPr>
          <p:spPr bwMode="auto">
            <a:xfrm>
              <a:off x="1248" y="2467"/>
              <a:ext cx="2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31" name="Line 55"/>
            <p:cNvSpPr>
              <a:spLocks noChangeShapeType="1"/>
            </p:cNvSpPr>
            <p:nvPr/>
          </p:nvSpPr>
          <p:spPr bwMode="auto">
            <a:xfrm>
              <a:off x="1080" y="2592"/>
              <a:ext cx="408" cy="3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960" name="Text Box 56"/>
            <p:cNvSpPr txBox="1">
              <a:spLocks noChangeArrowheads="1"/>
            </p:cNvSpPr>
            <p:nvPr/>
          </p:nvSpPr>
          <p:spPr bwMode="auto">
            <a:xfrm>
              <a:off x="1408" y="580"/>
              <a:ext cx="256" cy="676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</a:t>
              </a:r>
            </a:p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门</a:t>
              </a:r>
              <a:endParaRPr lang="zh-CN" altLang="en-US" sz="2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133" name="Line 57"/>
            <p:cNvSpPr>
              <a:spLocks noChangeShapeType="1"/>
            </p:cNvSpPr>
            <p:nvPr/>
          </p:nvSpPr>
          <p:spPr bwMode="auto">
            <a:xfrm flipV="1">
              <a:off x="1080" y="945"/>
              <a:ext cx="328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右大括号 1"/>
          <p:cNvSpPr/>
          <p:nvPr/>
        </p:nvSpPr>
        <p:spPr bwMode="auto">
          <a:xfrm>
            <a:off x="6840736" y="3485356"/>
            <a:ext cx="180012" cy="735013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右大括号 54"/>
          <p:cNvSpPr/>
          <p:nvPr/>
        </p:nvSpPr>
        <p:spPr bwMode="auto">
          <a:xfrm>
            <a:off x="6895249" y="5079992"/>
            <a:ext cx="180012" cy="735013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925" y="3586163"/>
            <a:ext cx="14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输入控制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224701" y="5191423"/>
            <a:ext cx="1450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输出控制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2" grpId="0" animBg="1"/>
      <p:bldP spid="55" grpId="0" animBg="1"/>
      <p:bldP spid="3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95300" y="290327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各种方式下</a:t>
            </a: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端口未被使用的位总结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24070"/>
            <a:ext cx="8610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端口都为方式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端口所有位未被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使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用，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PC0 ~ PC7 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可作基本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PC0 ~ PC2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被用，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PC3 ~ PC7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输入、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PC3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PC4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PC5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被用，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PC0 ~ PC2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PC7 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输出、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PC3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PC7 </a:t>
            </a:r>
            <a:r>
              <a:rPr lang="zh-CN" altLang="en-US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被用，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PC0 ~ PC2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PC4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PC5 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输入、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PC6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PC7 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输出、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altLang="zh-CN" sz="24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PC4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PC5 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口被用完，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都不可作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  <a:endParaRPr lang="en-US" altLang="zh-CN" sz="24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端口方式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PC0 ~ PC2 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可作基本</a:t>
            </a:r>
            <a:r>
              <a:rPr lang="en-US" altLang="zh-CN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I/O</a:t>
            </a:r>
            <a:r>
              <a:rPr lang="zh-CN" altLang="en-US" sz="24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</a:t>
            </a:r>
          </a:p>
          <a:p>
            <a:pPr marL="0" indent="0"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None/>
              <a:defRPr/>
            </a:pPr>
            <a:endParaRPr lang="zh-CN" altLang="en-US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8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1"/>
          <p:cNvSpPr txBox="1">
            <a:spLocks noChangeArrowheads="1"/>
          </p:cNvSpPr>
          <p:nvPr/>
        </p:nvSpPr>
        <p:spPr bwMode="auto">
          <a:xfrm>
            <a:off x="1763713" y="161925"/>
            <a:ext cx="5637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六、</a:t>
            </a:r>
            <a:r>
              <a:rPr lang="en-US" altLang="zh-CN" sz="3600" b="1"/>
              <a:t>8255A</a:t>
            </a:r>
            <a:r>
              <a:rPr lang="zh-CN" altLang="en-US" sz="3600" b="1"/>
              <a:t>的</a:t>
            </a:r>
            <a:r>
              <a:rPr lang="en-US" altLang="zh-CN" sz="3600" b="1"/>
              <a:t>C</a:t>
            </a:r>
            <a:r>
              <a:rPr lang="zh-CN" altLang="en-US" sz="3600" b="1"/>
              <a:t>端口状态字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838200"/>
            <a:ext cx="86106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当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口工作于方式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或方式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时，可通过读取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口各位的值知道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口和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口当前的工作情况。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口工作在不同的方式下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口状态字各位的含义不同。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endParaRPr lang="zh-CN" altLang="en-US" sz="2800" dirty="0">
              <a:solidFill>
                <a:srgbClr val="00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" y="3455392"/>
            <a:ext cx="4506913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747" y="3455392"/>
            <a:ext cx="4468813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34937" y="2516187"/>
            <a:ext cx="4344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口工作在方式</a:t>
            </a:r>
            <a:r>
              <a:rPr lang="en-US" altLang="zh-CN" b="1" dirty="0"/>
              <a:t>1</a:t>
            </a:r>
            <a:r>
              <a:rPr lang="zh-CN" altLang="en-US" b="1" dirty="0"/>
              <a:t>输入时的</a:t>
            </a:r>
            <a:r>
              <a:rPr lang="en-US" altLang="zh-CN" b="1" dirty="0"/>
              <a:t>C</a:t>
            </a:r>
            <a:r>
              <a:rPr lang="zh-CN" altLang="en-US" b="1" dirty="0"/>
              <a:t>口的状态字                      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610100" y="2516187"/>
            <a:ext cx="43449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口工作在方式</a:t>
            </a:r>
            <a:r>
              <a:rPr lang="en-US" altLang="zh-CN" b="1" dirty="0"/>
              <a:t>1</a:t>
            </a:r>
            <a:r>
              <a:rPr lang="zh-CN" altLang="en-US" b="1" dirty="0"/>
              <a:t>输出时的</a:t>
            </a:r>
            <a:r>
              <a:rPr lang="en-US" altLang="zh-CN" b="1" dirty="0"/>
              <a:t>C</a:t>
            </a:r>
            <a:r>
              <a:rPr lang="zh-CN" altLang="en-US" b="1" dirty="0"/>
              <a:t>口的状态字                       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69900" y="5782116"/>
            <a:ext cx="8280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当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</a:t>
            </a:r>
            <a:r>
              <a:rPr lang="zh-CN" altLang="en-US" b="1" dirty="0"/>
              <a:t>口不是同时工作在方式</a:t>
            </a:r>
            <a:r>
              <a:rPr lang="en-US" altLang="zh-CN" b="1" dirty="0"/>
              <a:t>1</a:t>
            </a:r>
            <a:r>
              <a:rPr lang="zh-CN" altLang="en-US" b="1" dirty="0"/>
              <a:t>输入或者输出，则就会出现</a:t>
            </a:r>
            <a:r>
              <a:rPr lang="en-US" altLang="zh-CN" b="1" dirty="0"/>
              <a:t>A</a:t>
            </a:r>
            <a:r>
              <a:rPr lang="zh-CN" altLang="en-US" b="1" dirty="0"/>
              <a:t>组和</a:t>
            </a:r>
            <a:r>
              <a:rPr lang="en-US" altLang="zh-CN" b="1" dirty="0"/>
              <a:t>B</a:t>
            </a:r>
            <a:r>
              <a:rPr lang="zh-CN" altLang="en-US" b="1" dirty="0"/>
              <a:t>组的四种组合情况。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82600" y="368300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8255</a:t>
            </a:r>
            <a:r>
              <a:rPr lang="zh-CN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的连接与寻址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4488" y="1223963"/>
            <a:ext cx="8799512" cy="1123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可寻址</a:t>
            </a:r>
            <a:r>
              <a:rPr lang="en-US" altLang="zh-CN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2800" dirty="0">
                <a:solidFill>
                  <a:srgbClr val="00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个端口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一般直接与系统地址线的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28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相连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57225" y="2754313"/>
            <a:ext cx="1774825" cy="3360737"/>
            <a:chOff x="0" y="0"/>
            <a:chExt cx="1118" cy="2117"/>
          </a:xfrm>
        </p:grpSpPr>
        <p:sp>
          <p:nvSpPr>
            <p:cNvPr id="6173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1104" cy="21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16</a:t>
              </a:r>
              <a:r>
                <a:rPr lang="zh-CN" altLang="en-US" sz="2800">
                  <a:solidFill>
                    <a:schemeClr val="tx1"/>
                  </a:solidFill>
                </a:rPr>
                <a:t>位微处理器系统</a:t>
              </a:r>
            </a:p>
          </p:txBody>
        </p:sp>
        <p:sp>
          <p:nvSpPr>
            <p:cNvPr id="6174" name="Text Box 8"/>
            <p:cNvSpPr txBox="1">
              <a:spLocks noChangeArrowheads="1"/>
            </p:cNvSpPr>
            <p:nvPr/>
          </p:nvSpPr>
          <p:spPr bwMode="auto">
            <a:xfrm>
              <a:off x="388" y="812"/>
              <a:ext cx="73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15</a:t>
              </a:r>
              <a:r>
                <a:rPr lang="en-US" altLang="zh-CN" sz="2800">
                  <a:solidFill>
                    <a:schemeClr val="tx1"/>
                  </a:solidFill>
                </a:rPr>
                <a:t>~A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5" name="Text Box 9"/>
            <p:cNvSpPr txBox="1">
              <a:spLocks noChangeArrowheads="1"/>
            </p:cNvSpPr>
            <p:nvPr/>
          </p:nvSpPr>
          <p:spPr bwMode="auto">
            <a:xfrm>
              <a:off x="768" y="1799"/>
              <a:ext cx="35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76" name="Text Box 10"/>
            <p:cNvSpPr txBox="1">
              <a:spLocks noChangeArrowheads="1"/>
            </p:cNvSpPr>
            <p:nvPr/>
          </p:nvSpPr>
          <p:spPr bwMode="auto">
            <a:xfrm>
              <a:off x="768" y="1517"/>
              <a:ext cx="35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77" name="Text Box 11"/>
            <p:cNvSpPr txBox="1">
              <a:spLocks noChangeArrowheads="1"/>
            </p:cNvSpPr>
            <p:nvPr/>
          </p:nvSpPr>
          <p:spPr bwMode="auto">
            <a:xfrm>
              <a:off x="505" y="0"/>
              <a:ext cx="61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D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7</a:t>
              </a:r>
              <a:r>
                <a:rPr lang="en-US" altLang="zh-CN" sz="2800">
                  <a:solidFill>
                    <a:schemeClr val="tx1"/>
                  </a:solidFill>
                </a:rPr>
                <a:t>~D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78" name="Text Box 12"/>
            <p:cNvSpPr txBox="1">
              <a:spLocks noChangeArrowheads="1"/>
            </p:cNvSpPr>
            <p:nvPr/>
          </p:nvSpPr>
          <p:spPr bwMode="auto">
            <a:xfrm>
              <a:off x="417" y="318"/>
              <a:ext cx="67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D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15</a:t>
              </a:r>
              <a:r>
                <a:rPr lang="en-US" altLang="zh-CN" sz="2800">
                  <a:solidFill>
                    <a:schemeClr val="tx1"/>
                  </a:solidFill>
                </a:rPr>
                <a:t>~D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2432050" y="5891213"/>
            <a:ext cx="3624263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432050" y="5443538"/>
            <a:ext cx="3624263" cy="0"/>
          </a:xfrm>
          <a:prstGeom prst="line">
            <a:avLst/>
          </a:prstGeom>
          <a:noFill/>
          <a:ln w="254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2432050" y="2867025"/>
            <a:ext cx="3624263" cy="392113"/>
          </a:xfrm>
          <a:prstGeom prst="leftRightArrow">
            <a:avLst>
              <a:gd name="adj1" fmla="val 51148"/>
              <a:gd name="adj2" fmla="val 104667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2432050" y="3427413"/>
            <a:ext cx="619125" cy="447675"/>
          </a:xfrm>
          <a:prstGeom prst="leftRightArrow">
            <a:avLst>
              <a:gd name="adj1" fmla="val 50000"/>
              <a:gd name="adj2" fmla="val 45158"/>
            </a:avLst>
          </a:prstGeom>
          <a:solidFill>
            <a:srgbClr val="FFFFFF"/>
          </a:solidFill>
          <a:ln w="9525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2432050" y="3762375"/>
            <a:ext cx="3624263" cy="1400175"/>
            <a:chOff x="0" y="0"/>
            <a:chExt cx="2283" cy="882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559" y="388"/>
              <a:ext cx="724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0" y="283"/>
              <a:ext cx="863" cy="317"/>
            </a:xfrm>
            <a:prstGeom prst="rightArrow">
              <a:avLst>
                <a:gd name="adj1" fmla="val 50000"/>
                <a:gd name="adj2" fmla="val 68060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6170" name="Group 19"/>
            <p:cNvGrpSpPr>
              <a:grpSpLocks/>
            </p:cNvGrpSpPr>
            <p:nvPr/>
          </p:nvGrpSpPr>
          <p:grpSpPr bwMode="auto">
            <a:xfrm>
              <a:off x="863" y="0"/>
              <a:ext cx="696" cy="882"/>
              <a:chOff x="0" y="0"/>
              <a:chExt cx="700" cy="775"/>
            </a:xfrm>
          </p:grpSpPr>
          <p:sp>
            <p:nvSpPr>
              <p:cNvPr id="6171" name="Text Box 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88" cy="77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800">
                    <a:solidFill>
                      <a:schemeClr val="tx1"/>
                    </a:solidFill>
                  </a:rPr>
                  <a:t>译码器</a:t>
                </a:r>
              </a:p>
            </p:txBody>
          </p:sp>
          <p:sp>
            <p:nvSpPr>
              <p:cNvPr id="20" name="Oval 21"/>
              <p:cNvSpPr>
                <a:spLocks noChangeArrowheads="1"/>
              </p:cNvSpPr>
              <p:nvPr/>
            </p:nvSpPr>
            <p:spPr bwMode="auto">
              <a:xfrm>
                <a:off x="588" y="279"/>
                <a:ext cx="112" cy="124"/>
              </a:xfrm>
              <a:prstGeom prst="ellips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  <p:grpSp>
        <p:nvGrpSpPr>
          <p:cNvPr id="21" name="Group 39"/>
          <p:cNvGrpSpPr>
            <a:grpSpLocks/>
          </p:cNvGrpSpPr>
          <p:nvPr/>
        </p:nvGrpSpPr>
        <p:grpSpPr bwMode="auto">
          <a:xfrm>
            <a:off x="6056313" y="2251075"/>
            <a:ext cx="2297112" cy="3863975"/>
            <a:chOff x="0" y="0"/>
            <a:chExt cx="1447" cy="2434"/>
          </a:xfrm>
        </p:grpSpPr>
        <p:sp>
          <p:nvSpPr>
            <p:cNvPr id="6155" name="Text Box 23"/>
            <p:cNvSpPr txBox="1">
              <a:spLocks noChangeArrowheads="1"/>
            </p:cNvSpPr>
            <p:nvPr/>
          </p:nvSpPr>
          <p:spPr bwMode="auto">
            <a:xfrm>
              <a:off x="0" y="317"/>
              <a:ext cx="1085" cy="211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156" name="Text Box 24"/>
            <p:cNvSpPr txBox="1">
              <a:spLocks noChangeArrowheads="1"/>
            </p:cNvSpPr>
            <p:nvPr/>
          </p:nvSpPr>
          <p:spPr bwMode="auto">
            <a:xfrm>
              <a:off x="167" y="0"/>
              <a:ext cx="69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8255</a:t>
              </a:r>
              <a:endParaRPr lang="en-US" altLang="zh-CN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6157" name="Text Box 25"/>
            <p:cNvSpPr txBox="1">
              <a:spLocks noChangeArrowheads="1"/>
            </p:cNvSpPr>
            <p:nvPr/>
          </p:nvSpPr>
          <p:spPr bwMode="auto">
            <a:xfrm>
              <a:off x="28" y="2081"/>
              <a:ext cx="33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58" name="Text Box 26"/>
            <p:cNvSpPr txBox="1">
              <a:spLocks noChangeArrowheads="1"/>
            </p:cNvSpPr>
            <p:nvPr/>
          </p:nvSpPr>
          <p:spPr bwMode="auto">
            <a:xfrm>
              <a:off x="28" y="1764"/>
              <a:ext cx="33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A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59" name="Text Box 27"/>
            <p:cNvSpPr txBox="1">
              <a:spLocks noChangeArrowheads="1"/>
            </p:cNvSpPr>
            <p:nvPr/>
          </p:nvSpPr>
          <p:spPr bwMode="auto">
            <a:xfrm>
              <a:off x="28" y="388"/>
              <a:ext cx="69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D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7</a:t>
              </a:r>
              <a:r>
                <a:rPr lang="en-US" altLang="zh-CN" sz="2800">
                  <a:solidFill>
                    <a:schemeClr val="tx1"/>
                  </a:solidFill>
                </a:rPr>
                <a:t>~D</a:t>
              </a:r>
              <a:r>
                <a:rPr lang="en-US" altLang="zh-CN" sz="2800" baseline="-25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60" name="Text Box 29"/>
            <p:cNvSpPr txBox="1">
              <a:spLocks noChangeArrowheads="1"/>
            </p:cNvSpPr>
            <p:nvPr/>
          </p:nvSpPr>
          <p:spPr bwMode="auto">
            <a:xfrm>
              <a:off x="0" y="1164"/>
              <a:ext cx="33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CS</a:t>
              </a:r>
              <a:endParaRPr lang="en-US" altLang="zh-CN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28" y="1199"/>
              <a:ext cx="25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62" name="Text Box 31"/>
            <p:cNvSpPr txBox="1">
              <a:spLocks noChangeArrowheads="1"/>
            </p:cNvSpPr>
            <p:nvPr/>
          </p:nvSpPr>
          <p:spPr bwMode="auto">
            <a:xfrm>
              <a:off x="751" y="1870"/>
              <a:ext cx="33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PC</a:t>
              </a:r>
              <a:endParaRPr lang="en-US" altLang="zh-CN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6163" name="Text Box 32"/>
            <p:cNvSpPr txBox="1">
              <a:spLocks noChangeArrowheads="1"/>
            </p:cNvSpPr>
            <p:nvPr/>
          </p:nvSpPr>
          <p:spPr bwMode="auto">
            <a:xfrm>
              <a:off x="751" y="1305"/>
              <a:ext cx="334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PB</a:t>
              </a:r>
              <a:endParaRPr lang="en-US" altLang="zh-CN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6164" name="Text Box 33"/>
            <p:cNvSpPr txBox="1">
              <a:spLocks noChangeArrowheads="1"/>
            </p:cNvSpPr>
            <p:nvPr/>
          </p:nvSpPr>
          <p:spPr bwMode="auto">
            <a:xfrm>
              <a:off x="724" y="776"/>
              <a:ext cx="361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1"/>
                  </a:solidFill>
                </a:rPr>
                <a:t>PA</a:t>
              </a:r>
              <a:endParaRPr lang="en-US" altLang="zh-CN" sz="2800" baseline="-25000">
                <a:solidFill>
                  <a:schemeClr val="tx1"/>
                </a:solidFill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/>
          </p:nvSpPr>
          <p:spPr bwMode="auto">
            <a:xfrm>
              <a:off x="1085" y="847"/>
              <a:ext cx="362" cy="282"/>
            </a:xfrm>
            <a:prstGeom prst="rightArrow">
              <a:avLst>
                <a:gd name="adj1" fmla="val 50000"/>
                <a:gd name="adj2" fmla="val 32092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3" name="AutoShape 35"/>
            <p:cNvSpPr>
              <a:spLocks noChangeArrowheads="1"/>
            </p:cNvSpPr>
            <p:nvPr/>
          </p:nvSpPr>
          <p:spPr bwMode="auto">
            <a:xfrm>
              <a:off x="1085" y="1340"/>
              <a:ext cx="362" cy="283"/>
            </a:xfrm>
            <a:prstGeom prst="rightArrow">
              <a:avLst>
                <a:gd name="adj1" fmla="val 50000"/>
                <a:gd name="adj2" fmla="val 31979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auto">
            <a:xfrm>
              <a:off x="1085" y="1905"/>
              <a:ext cx="362" cy="247"/>
            </a:xfrm>
            <a:prstGeom prst="leftArrow">
              <a:avLst>
                <a:gd name="adj1" fmla="val 50000"/>
                <a:gd name="adj2" fmla="val 36640"/>
              </a:avLst>
            </a:prstGeom>
            <a:solidFill>
              <a:srgbClr val="FFFFFF"/>
            </a:solidFill>
            <a:ln w="9525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  <p:bldP spid="13" grpId="0" animBg="1" autoUpdateAnimBg="0"/>
      <p:bldP spid="14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449388"/>
            <a:ext cx="59690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2"/>
          <p:cNvSpPr txBox="1">
            <a:spLocks noChangeArrowheads="1"/>
          </p:cNvSpPr>
          <p:nvPr/>
        </p:nvSpPr>
        <p:spPr bwMode="auto">
          <a:xfrm>
            <a:off x="1998663" y="684213"/>
            <a:ext cx="5084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b="1" dirty="0"/>
              <a:t>A</a:t>
            </a:r>
            <a:r>
              <a:rPr lang="zh-CN" altLang="en-US" b="1" dirty="0"/>
              <a:t>口工作在方式</a:t>
            </a:r>
            <a:r>
              <a:rPr lang="en-US" altLang="zh-CN" b="1" dirty="0"/>
              <a:t>2</a:t>
            </a:r>
            <a:r>
              <a:rPr lang="zh-CN" altLang="en-US" b="1" dirty="0"/>
              <a:t>时的状态字                      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 idx="4294967295"/>
          </p:nvPr>
        </p:nvSpPr>
        <p:spPr>
          <a:xfrm>
            <a:off x="261938" y="184150"/>
            <a:ext cx="8715375" cy="714375"/>
          </a:xfrm>
        </p:spPr>
        <p:txBody>
          <a:bodyPr/>
          <a:lstStyle/>
          <a:p>
            <a:pPr eaLnBrk="1" hangingPunct="1"/>
            <a:r>
              <a:rPr lang="zh-CN" altLang="zh-CN">
                <a:solidFill>
                  <a:schemeClr val="tx1"/>
                </a:solidFill>
              </a:rPr>
              <a:t>应用举例 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0" y="1738313"/>
            <a:ext cx="2054225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Rectangle 7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Rectangle 8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0" y="1738313"/>
            <a:ext cx="20542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4" name="Rectangle 14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5" name="Rectangle 15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Rectangle 17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0" name="Rectangle 20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1" name="Rectangle 21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2" name="Rectangle 22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3" name="Rectangle 23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4" name="Rectangle 24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5" name="Rectangle 25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6" name="Rectangle 26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7" name="Rectangle 27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8" name="Rectangle 28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59" name="Rectangle 29"/>
          <p:cNvSpPr>
            <a:spLocks noChangeArrowheads="1"/>
          </p:cNvSpPr>
          <p:nvPr/>
        </p:nvSpPr>
        <p:spPr bwMode="auto">
          <a:xfrm>
            <a:off x="0" y="1738313"/>
            <a:ext cx="20542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0" name="Rectangle 30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1" name="Rectangle 31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Rectangle 32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3" name="Rectangle 33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4" name="Rectangle 34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5" name="Rectangle 35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6" name="Rectangle 36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7" name="Rectangle 37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8" name="Rectangle 38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9" name="Rectangle 39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0" name="Rectangle 40"/>
          <p:cNvSpPr>
            <a:spLocks noChangeArrowheads="1"/>
          </p:cNvSpPr>
          <p:nvPr/>
        </p:nvSpPr>
        <p:spPr bwMode="auto">
          <a:xfrm>
            <a:off x="0" y="200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1" name="Rectangle 41"/>
          <p:cNvSpPr>
            <a:spLocks noChangeArrowheads="1"/>
          </p:cNvSpPr>
          <p:nvPr/>
        </p:nvSpPr>
        <p:spPr bwMode="auto">
          <a:xfrm>
            <a:off x="0" y="461168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0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72" name="Rectangle 42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3" name="Rectangle 4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4" name="Rectangle 6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5" name="Rectangle 65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6" name="Rectangle 67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7" name="Rectangle 69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8" name="Rectangle 71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79" name="内容占位符 2"/>
          <p:cNvSpPr>
            <a:spLocks noChangeArrowheads="1"/>
          </p:cNvSpPr>
          <p:nvPr/>
        </p:nvSpPr>
        <p:spPr bwMode="auto">
          <a:xfrm>
            <a:off x="285750" y="1003300"/>
            <a:ext cx="869791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800" b="0">
                <a:solidFill>
                  <a:schemeClr val="tx1"/>
                </a:solidFill>
                <a:latin typeface="楷体_GB2312" pitchFamily="1" charset="-122"/>
              </a:rPr>
              <a:t>【</a:t>
            </a:r>
            <a:r>
              <a:rPr lang="zh-CN" altLang="en-US" sz="2800" b="0">
                <a:solidFill>
                  <a:schemeClr val="tx1"/>
                </a:solidFill>
                <a:latin typeface="楷体_GB2312" pitchFamily="1" charset="-122"/>
              </a:rPr>
              <a:t>例</a:t>
            </a:r>
            <a:r>
              <a:rPr lang="en-US" altLang="zh-CN" sz="2800" b="0">
                <a:solidFill>
                  <a:schemeClr val="tx1"/>
                </a:solidFill>
                <a:latin typeface="楷体_GB2312" pitchFamily="1" charset="-122"/>
              </a:rPr>
              <a:t>】8255A</a:t>
            </a:r>
            <a:r>
              <a:rPr lang="zh-CN" altLang="en-US" sz="2800" b="0">
                <a:solidFill>
                  <a:schemeClr val="tx1"/>
                </a:solidFill>
                <a:latin typeface="楷体_GB2312" pitchFamily="1" charset="-122"/>
              </a:rPr>
              <a:t>工作在方式</a:t>
            </a:r>
            <a:r>
              <a:rPr lang="en-US" altLang="zh-CN" sz="2800" b="0">
                <a:solidFill>
                  <a:schemeClr val="tx1"/>
                </a:solidFill>
                <a:latin typeface="楷体_GB2312" pitchFamily="1" charset="-122"/>
              </a:rPr>
              <a:t>1</a:t>
            </a:r>
            <a:r>
              <a:rPr lang="zh-CN" altLang="en-US" sz="2800" b="0">
                <a:solidFill>
                  <a:schemeClr val="tx1"/>
                </a:solidFill>
                <a:latin typeface="楷体_GB2312" pitchFamily="1" charset="-122"/>
              </a:rPr>
              <a:t>，作为打印机的接口，其电路连接如图所示，采用中断方式传送数据。</a:t>
            </a:r>
          </a:p>
          <a:p>
            <a:pPr eaLnBrk="1" hangingPunct="1">
              <a:spcBef>
                <a:spcPct val="20000"/>
              </a:spcBef>
              <a:buClrTx/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44080" name="Rectangle 75"/>
          <p:cNvSpPr>
            <a:spLocks noChangeArrowheads="1"/>
          </p:cNvSpPr>
          <p:nvPr/>
        </p:nvSpPr>
        <p:spPr bwMode="auto">
          <a:xfrm>
            <a:off x="2005013" y="64008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8255A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作为打印机接口的电路连接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8" y="1973128"/>
            <a:ext cx="8791575" cy="44481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73401" y="18072"/>
            <a:ext cx="5421313" cy="674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端口线的使用情况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727" y="583920"/>
            <a:ext cx="5549900" cy="367024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口为数据通道，</a:t>
            </a:r>
            <a:r>
              <a:rPr lang="zh-CN" altLang="en-US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方式</a:t>
            </a:r>
            <a:r>
              <a:rPr lang="en-US" altLang="zh-CN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，输出。</a:t>
            </a:r>
          </a:p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因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PC7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的时序不满足打印机选通脉冲要求，故用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</a:t>
            </a:r>
            <a:r>
              <a:rPr lang="en-US" altLang="zh-CN" sz="2800" baseline="-300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来实现。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</a:t>
            </a:r>
            <a:r>
              <a:rPr lang="en-US" altLang="zh-CN" sz="2800" baseline="-30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为打印机发回的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/ACK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输入。</a:t>
            </a: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</a:t>
            </a:r>
            <a:r>
              <a:rPr lang="en-US" altLang="zh-CN" sz="2800" baseline="-300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自动作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INTR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，接中断控制器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8259A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IR3 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口其他位及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口未用。</a:t>
            </a:r>
            <a:endParaRPr lang="en-US" altLang="zh-CN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5382054" y="1133847"/>
            <a:ext cx="3619500" cy="3341688"/>
            <a:chOff x="0" y="0"/>
            <a:chExt cx="5700" cy="5262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1380" y="102"/>
              <a:ext cx="2280" cy="516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0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62" name="Text Box 6"/>
            <p:cNvSpPr txBox="1">
              <a:spLocks noChangeArrowheads="1"/>
            </p:cNvSpPr>
            <p:nvPr/>
          </p:nvSpPr>
          <p:spPr bwMode="auto">
            <a:xfrm>
              <a:off x="1800" y="320"/>
              <a:ext cx="1800" cy="640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PA0</a:t>
              </a:r>
              <a:endParaRPr lang="en-US" altLang="zh-CN" sz="2200" b="0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640" y="2560"/>
              <a:ext cx="940" cy="64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PC7</a:t>
              </a:r>
            </a:p>
          </p:txBody>
        </p:sp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2640" y="3200"/>
              <a:ext cx="940" cy="64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PC6</a:t>
              </a:r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2640" y="4520"/>
              <a:ext cx="940" cy="640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PC3</a:t>
              </a:r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>
              <a:off x="3160" y="980"/>
              <a:ext cx="0" cy="15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1480" y="1200"/>
              <a:ext cx="1220" cy="1120"/>
            </a:xfrm>
            <a:prstGeom prst="rect">
              <a:avLst/>
            </a:prstGeom>
            <a:solidFill>
              <a:srgbClr val="0033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INTEA</a:t>
              </a:r>
            </a:p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PC6</a:t>
              </a:r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1620" y="2320"/>
              <a:ext cx="0" cy="170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500" y="4020"/>
              <a:ext cx="940" cy="640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楷体_GB2312" pitchFamily="1" charset="-122"/>
                </a:rPr>
                <a:t>与门</a:t>
              </a:r>
              <a:endPara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1940" y="2880"/>
              <a:ext cx="6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1940" y="2880"/>
              <a:ext cx="0" cy="114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2280" y="3420"/>
              <a:ext cx="360" cy="2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2280" y="3440"/>
              <a:ext cx="0" cy="56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940" y="4660"/>
              <a:ext cx="0" cy="20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1940" y="4840"/>
              <a:ext cx="7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 flipH="1">
              <a:off x="3560" y="2900"/>
              <a:ext cx="102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rot="10800000" flipH="1">
              <a:off x="3560" y="3540"/>
              <a:ext cx="102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 rot="10800000" flipH="1" flipV="1">
              <a:off x="3580" y="4820"/>
              <a:ext cx="84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4480" y="3240"/>
              <a:ext cx="11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ACKA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4542" y="2600"/>
              <a:ext cx="115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OBFA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V="1">
              <a:off x="4660" y="2680"/>
              <a:ext cx="86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4340" y="4520"/>
              <a:ext cx="13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INTRA</a:t>
              </a:r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780" y="4880"/>
              <a:ext cx="60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180" y="4560"/>
              <a:ext cx="5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WR</a:t>
              </a:r>
              <a:endParaRPr lang="en-US" altLang="zh-CN" sz="22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240" y="4660"/>
              <a:ext cx="38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206" name="AutoShape 30"/>
            <p:cNvSpPr>
              <a:spLocks noChangeArrowheads="1"/>
            </p:cNvSpPr>
            <p:nvPr/>
          </p:nvSpPr>
          <p:spPr bwMode="auto">
            <a:xfrm flipH="1">
              <a:off x="0" y="400"/>
              <a:ext cx="1320" cy="720"/>
            </a:xfrm>
            <a:prstGeom prst="leftArrow">
              <a:avLst>
                <a:gd name="adj1" fmla="val 33935"/>
                <a:gd name="adj2" fmla="val 44441"/>
              </a:avLst>
            </a:prstGeom>
            <a:solidFill>
              <a:srgbClr val="00CCFF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120" y="0"/>
              <a:ext cx="126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D7</a:t>
              </a:r>
              <a:r>
                <a:rPr lang="en-US" altLang="zh-CN" sz="2200">
                  <a:solidFill>
                    <a:schemeClr val="tx1"/>
                  </a:solidFill>
                  <a:ea typeface="宋体" panose="02010600030101010101" pitchFamily="2" charset="-122"/>
                </a:rPr>
                <a:t>~</a:t>
              </a:r>
              <a:r>
                <a: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D0</a:t>
              </a:r>
            </a:p>
          </p:txBody>
        </p:sp>
        <p:sp>
          <p:nvSpPr>
            <p:cNvPr id="50208" name="AutoShape 32"/>
            <p:cNvSpPr>
              <a:spLocks noChangeArrowheads="1"/>
            </p:cNvSpPr>
            <p:nvPr/>
          </p:nvSpPr>
          <p:spPr bwMode="auto">
            <a:xfrm flipH="1">
              <a:off x="3720" y="340"/>
              <a:ext cx="1200" cy="580"/>
            </a:xfrm>
            <a:prstGeom prst="leftArrow">
              <a:avLst>
                <a:gd name="adj1" fmla="val 50000"/>
                <a:gd name="adj2" fmla="val 51724"/>
              </a:avLst>
            </a:prstGeom>
            <a:solidFill>
              <a:schemeClr val="accent1"/>
            </a:solidFill>
            <a:ln w="25400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 flipV="1">
              <a:off x="4660" y="3280"/>
              <a:ext cx="860" cy="0"/>
            </a:xfrm>
            <a:prstGeom prst="line">
              <a:avLst/>
            </a:pr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just"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3083992" y="4896791"/>
            <a:ext cx="1995488" cy="40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口方式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1069" y="5641893"/>
            <a:ext cx="4582973" cy="461665"/>
            <a:chOff x="171069" y="5641893"/>
            <a:chExt cx="4582973" cy="461665"/>
          </a:xfrm>
        </p:grpSpPr>
        <p:grpSp>
          <p:nvGrpSpPr>
            <p:cNvPr id="35" name="Group 3"/>
            <p:cNvGrpSpPr>
              <a:grpSpLocks/>
            </p:cNvGrpSpPr>
            <p:nvPr/>
          </p:nvGrpSpPr>
          <p:grpSpPr bwMode="auto">
            <a:xfrm>
              <a:off x="2067992" y="5690542"/>
              <a:ext cx="2686050" cy="393700"/>
              <a:chOff x="0" y="0"/>
              <a:chExt cx="4230" cy="620"/>
            </a:xfrm>
          </p:grpSpPr>
          <p:sp>
            <p:nvSpPr>
              <p:cNvPr id="37" name="Text Box 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532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39" name="Text Box 6"/>
              <p:cNvSpPr txBox="1">
                <a:spLocks noChangeArrowheads="1"/>
              </p:cNvSpPr>
              <p:nvPr/>
            </p:nvSpPr>
            <p:spPr bwMode="auto">
              <a:xfrm>
                <a:off x="1055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>
                    <a:solidFill>
                      <a:schemeClr val="hlink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1589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600" dirty="0">
                    <a:solidFill>
                      <a:srgbClr val="FFC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115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X</a:t>
                </a:r>
                <a:endParaRPr lang="zh-CN" altLang="en-US" sz="22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642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X</a:t>
                </a:r>
                <a:endParaRPr lang="zh-CN" altLang="en-US" sz="22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3174" y="0"/>
                <a:ext cx="531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 X</a:t>
                </a:r>
                <a:endParaRPr lang="zh-CN" altLang="en-US" sz="220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3700" y="0"/>
                <a:ext cx="530" cy="6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solidFill>
                      <a:srgbClr val="FFC000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solidFill>
                    <a:srgbClr val="FFC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71069" y="5641893"/>
              <a:ext cx="212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方式控制字：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9548" y="6241025"/>
            <a:ext cx="375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若无关位都取</a:t>
            </a:r>
            <a:r>
              <a:rPr lang="en-US" altLang="zh-CN" b="1" dirty="0">
                <a:solidFill>
                  <a:srgbClr val="FFFF00"/>
                </a:solidFill>
              </a:rPr>
              <a:t>0</a:t>
            </a:r>
            <a:r>
              <a:rPr lang="zh-CN" altLang="en-US" b="1" dirty="0">
                <a:solidFill>
                  <a:srgbClr val="FFFF00"/>
                </a:solidFill>
              </a:rPr>
              <a:t>，则为</a:t>
            </a:r>
            <a:r>
              <a:rPr lang="en-US" altLang="zh-CN" b="1" dirty="0">
                <a:solidFill>
                  <a:srgbClr val="FFFF00"/>
                </a:solidFill>
              </a:rPr>
              <a:t>A0H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2029" y="5408395"/>
            <a:ext cx="3464437" cy="7694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因</a:t>
            </a:r>
            <a:r>
              <a:rPr lang="en-US" altLang="zh-CN" sz="2200" dirty="0"/>
              <a:t>PC0</a:t>
            </a:r>
            <a:r>
              <a:rPr lang="zh-CN" altLang="en-US" sz="2200" dirty="0"/>
              <a:t>为输出选通信号，故设</a:t>
            </a:r>
            <a:r>
              <a:rPr lang="en-US" altLang="zh-CN" sz="2200" dirty="0"/>
              <a:t>C</a:t>
            </a:r>
            <a:r>
              <a:rPr lang="zh-CN" altLang="en-US" sz="2200" dirty="0"/>
              <a:t>口低</a:t>
            </a:r>
            <a:r>
              <a:rPr lang="en-US" altLang="zh-CN" sz="2200" dirty="0"/>
              <a:t>4</a:t>
            </a:r>
            <a:r>
              <a:rPr lang="zh-CN" altLang="en-US" sz="2200" dirty="0"/>
              <a:t>位为输出</a:t>
            </a:r>
          </a:p>
        </p:txBody>
      </p:sp>
      <p:cxnSp>
        <p:nvCxnSpPr>
          <p:cNvPr id="6" name="直接箭头连接符 5"/>
          <p:cNvCxnSpPr>
            <a:stCxn id="4" idx="1"/>
            <a:endCxn id="4" idx="1"/>
          </p:cNvCxnSpPr>
          <p:nvPr/>
        </p:nvCxnSpPr>
        <p:spPr bwMode="auto">
          <a:xfrm>
            <a:off x="5202029" y="5793116"/>
            <a:ext cx="0" cy="0"/>
          </a:xfrm>
          <a:prstGeom prst="straightConnector1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>
            <a:stCxn id="4" idx="1"/>
          </p:cNvCxnSpPr>
          <p:nvPr/>
        </p:nvCxnSpPr>
        <p:spPr bwMode="auto">
          <a:xfrm flipH="1">
            <a:off x="4670613" y="5793116"/>
            <a:ext cx="531416" cy="3077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73727" y="4189342"/>
            <a:ext cx="5371827" cy="97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端口地址：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口为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0C0H,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控制口为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0C3H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2384316" y="5469188"/>
            <a:ext cx="1006475" cy="725443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just" eaLnBrk="1" hangingPunct="1">
              <a:buClr>
                <a:srgbClr val="B4B9BE"/>
              </a:buClr>
              <a:buFont typeface="Wingdings" panose="05000000000000000000" pitchFamily="2" charset="2"/>
              <a:buNone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接连接符 12"/>
          <p:cNvCxnSpPr>
            <a:stCxn id="11" idx="0"/>
          </p:cNvCxnSpPr>
          <p:nvPr/>
        </p:nvCxnSpPr>
        <p:spPr bwMode="auto">
          <a:xfrm flipV="1">
            <a:off x="2887554" y="5166435"/>
            <a:ext cx="186913" cy="30275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36" grpId="0" animBg="1"/>
      <p:bldP spid="3" grpId="0"/>
      <p:bldP spid="4" grpId="0" animBg="1"/>
      <p:bldP spid="51" grpId="0" build="p" autoUpdateAnimBg="0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0" y="2601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0" y="1738313"/>
            <a:ext cx="2054225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7" name="Rectangle 10"/>
          <p:cNvSpPr>
            <a:spLocks noChangeArrowheads="1"/>
          </p:cNvSpPr>
          <p:nvPr/>
        </p:nvSpPr>
        <p:spPr bwMode="auto">
          <a:xfrm>
            <a:off x="0" y="1738313"/>
            <a:ext cx="20542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0" name="Rectangle 13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1" name="Rectangle 14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4" name="Rectangle 17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5" name="Rectangle 18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6" name="Rectangle 19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7" name="Rectangle 20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8" name="Rectangle 21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99" name="Rectangle 22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0" name="Rectangle 23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1" name="Rectangle 24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2" name="Rectangle 25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3" name="Rectangle 26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4" name="Rectangle 27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5" name="Rectangle 28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6" name="Rectangle 29"/>
          <p:cNvSpPr>
            <a:spLocks noChangeArrowheads="1"/>
          </p:cNvSpPr>
          <p:nvPr/>
        </p:nvSpPr>
        <p:spPr bwMode="auto">
          <a:xfrm>
            <a:off x="0" y="1738313"/>
            <a:ext cx="20542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7" name="Rectangle 30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8" name="Rectangle 31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9" name="Rectangle 32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0" name="Rectangle 33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1" name="Rectangle 34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2" name="Rectangle 35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3" name="Rectangle 36"/>
          <p:cNvSpPr>
            <a:spLocks noChangeArrowheads="1"/>
          </p:cNvSpPr>
          <p:nvPr/>
        </p:nvSpPr>
        <p:spPr bwMode="auto">
          <a:xfrm>
            <a:off x="0" y="1738313"/>
            <a:ext cx="22621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4" name="Rectangle 37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5" name="Rectangle 38"/>
          <p:cNvSpPr>
            <a:spLocks noChangeArrowheads="1"/>
          </p:cNvSpPr>
          <p:nvPr/>
        </p:nvSpPr>
        <p:spPr bwMode="auto">
          <a:xfrm>
            <a:off x="0" y="1738313"/>
            <a:ext cx="25844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6" name="Rectangle 39"/>
          <p:cNvSpPr>
            <a:spLocks noChangeArrowheads="1"/>
          </p:cNvSpPr>
          <p:nvPr/>
        </p:nvSpPr>
        <p:spPr bwMode="auto">
          <a:xfrm>
            <a:off x="0" y="1738313"/>
            <a:ext cx="2244725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7" name="Rectangle 40"/>
          <p:cNvSpPr>
            <a:spLocks noChangeArrowheads="1"/>
          </p:cNvSpPr>
          <p:nvPr/>
        </p:nvSpPr>
        <p:spPr bwMode="auto">
          <a:xfrm>
            <a:off x="0" y="2001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18" name="Rectangle 41"/>
          <p:cNvSpPr>
            <a:spLocks noChangeArrowheads="1"/>
          </p:cNvSpPr>
          <p:nvPr/>
        </p:nvSpPr>
        <p:spPr bwMode="auto">
          <a:xfrm>
            <a:off x="0" y="4611688"/>
            <a:ext cx="406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000" b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119" name="Rectangle 42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0" name="Rectangle 43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1" name="Rectangle 44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2" name="Rectangle 45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3" name="Rectangle 46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4" name="Rectangle 47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5" name="Rectangle 48"/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26" name="内容占位符 2"/>
          <p:cNvSpPr>
            <a:spLocks noChangeArrowheads="1"/>
          </p:cNvSpPr>
          <p:nvPr/>
        </p:nvSpPr>
        <p:spPr bwMode="auto">
          <a:xfrm>
            <a:off x="250825" y="271463"/>
            <a:ext cx="8893175" cy="644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在主程序中完成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8255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的初始化程序片段：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MOV  	AL,0A0H  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方式控制字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口工作在方式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  	0C3H,AL      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AL,01         ;PC0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，使选通无效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  0C3H,AL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MOV  AL,0DH 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置位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复位控制字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:PC6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，允许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8255A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  0C3H,AL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中断服务程序中完成字符输出的程序片段：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MOV   AL,[EDI]    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字符由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间址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OUT	0C0H,AL   	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字符送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口，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MOV  	AL,0        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，产生选通信号下降沿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  	0C3H,AL   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MOV  	AL,1 		;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，产生选通信号的上升沿</a:t>
            </a:r>
          </a:p>
          <a:p>
            <a:pPr eaLnBrk="1" hangingPunct="1">
              <a:spcBef>
                <a:spcPct val="20000"/>
              </a:spcBef>
              <a:buClrTx/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	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  	0C3H,AL</a:t>
            </a:r>
            <a:r>
              <a:rPr lang="en-US" altLang="zh-CN" sz="20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	</a:t>
            </a:r>
            <a:endParaRPr lang="zh-CN" altLang="en-US" sz="20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6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728820"/>
            <a:ext cx="8667750" cy="4114801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    作业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见第</a:t>
            </a:r>
            <a:r>
              <a:rPr lang="en-US" altLang="zh-CN" sz="2800" dirty="0">
                <a:solidFill>
                  <a:schemeClr val="tx1"/>
                </a:solidFill>
              </a:rPr>
              <a:t>6</a:t>
            </a:r>
            <a:r>
              <a:rPr lang="zh-CN" altLang="en-US" sz="2800" dirty="0">
                <a:solidFill>
                  <a:schemeClr val="tx1"/>
                </a:solidFill>
              </a:rPr>
              <a:t>章作业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、作业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96863" y="98425"/>
            <a:ext cx="8229600" cy="6746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三、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8255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的内部结构</a:t>
            </a: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609600" y="984250"/>
          <a:ext cx="8001000" cy="555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r:id="rId3" imgW="5068007" imgH="4191585" progId="PBrush">
                  <p:embed/>
                </p:oleObj>
              </mc:Choice>
              <mc:Fallback>
                <p:oleObj r:id="rId3" imgW="5068007" imgH="419158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84250"/>
                        <a:ext cx="8001000" cy="555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381000" y="685800"/>
            <a:ext cx="83820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buSzPct val="90000"/>
            </a:pPr>
            <a:r>
              <a:rPr lang="zh-CN" altLang="en-US" sz="2800">
                <a:solidFill>
                  <a:schemeClr val="tx1"/>
                </a:solidFill>
              </a:rPr>
              <a:t>每个端口</a:t>
            </a:r>
            <a:r>
              <a:rPr lang="en-US" altLang="zh-CN" sz="2800">
                <a:solidFill>
                  <a:schemeClr val="tx1"/>
                </a:solidFill>
              </a:rPr>
              <a:t>8</a:t>
            </a:r>
            <a:r>
              <a:rPr lang="zh-CN" altLang="en-US" sz="2800">
                <a:solidFill>
                  <a:schemeClr val="tx1"/>
                </a:solidFill>
              </a:rPr>
              <a:t>位，通过编程设定其为输入口或输出口</a:t>
            </a:r>
          </a:p>
          <a:p>
            <a:pPr algn="just" eaLnBrk="1" hangingPunct="1"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buSzPct val="90000"/>
            </a:pPr>
            <a:r>
              <a:rPr lang="zh-CN" altLang="en-US" sz="2800">
                <a:solidFill>
                  <a:schemeClr val="tx1"/>
                </a:solidFill>
              </a:rPr>
              <a:t>可用来和外设传送信息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195" name="Group 81"/>
          <p:cNvGrpSpPr>
            <a:grpSpLocks/>
          </p:cNvGrpSpPr>
          <p:nvPr/>
        </p:nvGrpSpPr>
        <p:grpSpPr bwMode="auto">
          <a:xfrm>
            <a:off x="76200" y="1676400"/>
            <a:ext cx="8991600" cy="5014913"/>
            <a:chOff x="0" y="0"/>
            <a:chExt cx="5664" cy="3159"/>
          </a:xfrm>
        </p:grpSpPr>
        <p:grpSp>
          <p:nvGrpSpPr>
            <p:cNvPr id="8197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27"/>
              <a:chOff x="0" y="0"/>
              <a:chExt cx="3888" cy="327"/>
            </a:xfrm>
          </p:grpSpPr>
          <p:sp>
            <p:nvSpPr>
              <p:cNvPr id="8270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71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8198" name="Group 80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8199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00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4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02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81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10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11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85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1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6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4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7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8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9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17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18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19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20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8221" name="Text Box 27"/>
              <p:cNvSpPr txBox="1">
                <a:spLocks noChangeArrowheads="1"/>
              </p:cNvSpPr>
              <p:nvPr/>
            </p:nvSpPr>
            <p:spPr bwMode="auto">
              <a:xfrm>
                <a:off x="1131" y="96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22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23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97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98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99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0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1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2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3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4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05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06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07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35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36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8237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11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12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13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14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15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16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17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18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19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20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21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22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50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4" name="AutoShape 57"/>
              <p:cNvSpPr>
                <a:spLocks noChangeArrowheads="1"/>
              </p:cNvSpPr>
              <p:nvPr/>
            </p:nvSpPr>
            <p:spPr bwMode="auto">
              <a:xfrm>
                <a:off x="3847" y="1236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8252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8253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54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1328" name="Line 61"/>
              <p:cNvSpPr>
                <a:spLocks noChangeShapeType="1"/>
              </p:cNvSpPr>
              <p:nvPr/>
            </p:nvSpPr>
            <p:spPr bwMode="auto">
              <a:xfrm flipV="1">
                <a:off x="4731" y="243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56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30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58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32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260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61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35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36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37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38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39" name="Line 72"/>
              <p:cNvSpPr>
                <a:spLocks noChangeShapeType="1"/>
              </p:cNvSpPr>
              <p:nvPr/>
            </p:nvSpPr>
            <p:spPr bwMode="auto">
              <a:xfrm>
                <a:off x="507" y="2323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40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41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42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8196" name="Rectangle 79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152400"/>
            <a:ext cx="8229600" cy="546100"/>
          </a:xfrm>
        </p:spPr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数据端口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85344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lvl="1" algn="just" eaLnBrk="1" hangingPunct="1"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有 </a:t>
            </a:r>
            <a:r>
              <a:rPr lang="en-US" altLang="zh-CN" sz="3200">
                <a:solidFill>
                  <a:schemeClr val="tx1"/>
                </a:solidFill>
              </a:rPr>
              <a:t>3 </a:t>
            </a:r>
            <a:r>
              <a:rPr lang="zh-CN" altLang="en-US" sz="3200">
                <a:solidFill>
                  <a:schemeClr val="tx1"/>
                </a:solidFill>
              </a:rPr>
              <a:t>种工作方式</a:t>
            </a:r>
            <a:r>
              <a:rPr lang="en-US" altLang="zh-CN" sz="3200">
                <a:solidFill>
                  <a:schemeClr val="tx1"/>
                </a:solidFill>
              </a:rPr>
              <a:t>( </a:t>
            </a:r>
            <a:r>
              <a:rPr lang="zh-CN" altLang="en-US" sz="3200">
                <a:solidFill>
                  <a:schemeClr val="tx1"/>
                </a:solidFill>
              </a:rPr>
              <a:t>方式 </a:t>
            </a:r>
            <a:r>
              <a:rPr lang="en-US" altLang="zh-CN" sz="3200">
                <a:solidFill>
                  <a:schemeClr val="tx1"/>
                </a:solidFill>
              </a:rPr>
              <a:t>0</a:t>
            </a:r>
            <a:r>
              <a:rPr lang="zh-CN" altLang="en-US" sz="3200">
                <a:solidFill>
                  <a:schemeClr val="tx1"/>
                </a:solidFill>
              </a:rPr>
              <a:t>、方式 </a:t>
            </a:r>
            <a:r>
              <a:rPr lang="en-US" altLang="zh-CN" sz="3200">
                <a:solidFill>
                  <a:schemeClr val="tx1"/>
                </a:solidFill>
              </a:rPr>
              <a:t>1</a:t>
            </a:r>
            <a:r>
              <a:rPr lang="zh-CN" altLang="en-US" sz="3200">
                <a:solidFill>
                  <a:schemeClr val="tx1"/>
                </a:solidFill>
              </a:rPr>
              <a:t>、方式 </a:t>
            </a:r>
            <a:r>
              <a:rPr lang="en-US" altLang="zh-CN" sz="3200">
                <a:solidFill>
                  <a:schemeClr val="tx1"/>
                </a:solidFill>
              </a:rPr>
              <a:t>2)</a:t>
            </a:r>
          </a:p>
          <a:p>
            <a:pPr lvl="1" algn="just" eaLnBrk="1" hangingPunct="1"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buSzPct val="90000"/>
              <a:buFont typeface="Monotype Sorts" pitchFamily="2" charset="2"/>
              <a:buNone/>
            </a:pPr>
            <a:r>
              <a:rPr lang="zh-CN" altLang="en-US" sz="3200">
                <a:solidFill>
                  <a:schemeClr val="tx1"/>
                </a:solidFill>
              </a:rPr>
              <a:t>对外 </a:t>
            </a:r>
            <a:r>
              <a:rPr lang="en-US" altLang="zh-CN" sz="3200">
                <a:solidFill>
                  <a:schemeClr val="tx1"/>
                </a:solidFill>
              </a:rPr>
              <a:t>8 </a:t>
            </a:r>
            <a:r>
              <a:rPr lang="zh-CN" altLang="en-US" sz="3200">
                <a:solidFill>
                  <a:schemeClr val="tx1"/>
                </a:solidFill>
              </a:rPr>
              <a:t>根引脚 </a:t>
            </a:r>
            <a:r>
              <a:rPr lang="en-US" altLang="zh-CN" sz="3200">
                <a:solidFill>
                  <a:schemeClr val="tx1"/>
                </a:solidFill>
              </a:rPr>
              <a:t>PA7 ~ PA0 </a:t>
            </a:r>
          </a:p>
        </p:txBody>
      </p:sp>
      <p:sp>
        <p:nvSpPr>
          <p:cNvPr id="9219" name="Rectangle 78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152400"/>
            <a:ext cx="8229600" cy="469900"/>
          </a:xfrm>
        </p:spPr>
        <p:txBody>
          <a:bodyPr/>
          <a:lstStyle/>
          <a:p>
            <a:pPr eaLnBrk="1" hangingPunct="1"/>
            <a:r>
              <a:rPr lang="zh-CN" altLang="en-US"/>
              <a:t>端口</a:t>
            </a:r>
            <a:r>
              <a:rPr lang="en-US" altLang="zh-CN"/>
              <a:t>A</a:t>
            </a:r>
          </a:p>
        </p:txBody>
      </p:sp>
      <p:grpSp>
        <p:nvGrpSpPr>
          <p:cNvPr id="9220" name="Group 80"/>
          <p:cNvGrpSpPr>
            <a:grpSpLocks/>
          </p:cNvGrpSpPr>
          <p:nvPr/>
        </p:nvGrpSpPr>
        <p:grpSpPr bwMode="auto">
          <a:xfrm>
            <a:off x="76200" y="1789113"/>
            <a:ext cx="8991600" cy="5014912"/>
            <a:chOff x="0" y="0"/>
            <a:chExt cx="5664" cy="3159"/>
          </a:xfrm>
        </p:grpSpPr>
        <p:grpSp>
          <p:nvGrpSpPr>
            <p:cNvPr id="9221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27"/>
              <a:chOff x="0" y="0"/>
              <a:chExt cx="3888" cy="327"/>
            </a:xfrm>
          </p:grpSpPr>
          <p:sp>
            <p:nvSpPr>
              <p:cNvPr id="9294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95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9222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9223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24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299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26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27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28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29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30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2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31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06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07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34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35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10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1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1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4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2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3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14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41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42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43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4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9245" name="Text Box 27"/>
              <p:cNvSpPr txBox="1">
                <a:spLocks noChangeArrowheads="1"/>
              </p:cNvSpPr>
              <p:nvPr/>
            </p:nvSpPr>
            <p:spPr bwMode="auto">
              <a:xfrm>
                <a:off x="1131" y="96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46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7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22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4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6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8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29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0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31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32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59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60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9261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36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7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8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39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40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41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42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3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4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5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6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47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74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9" name="AutoShape 57"/>
              <p:cNvSpPr>
                <a:spLocks noChangeArrowheads="1"/>
              </p:cNvSpPr>
              <p:nvPr/>
            </p:nvSpPr>
            <p:spPr bwMode="auto">
              <a:xfrm>
                <a:off x="3847" y="1236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276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FF66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9277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78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2353" name="Line 61"/>
              <p:cNvSpPr>
                <a:spLocks noChangeShapeType="1"/>
              </p:cNvSpPr>
              <p:nvPr/>
            </p:nvSpPr>
            <p:spPr bwMode="auto">
              <a:xfrm flipV="1">
                <a:off x="4731" y="243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80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55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82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2357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284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85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60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61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62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63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64" name="Line 72"/>
              <p:cNvSpPr>
                <a:spLocks noChangeShapeType="1"/>
              </p:cNvSpPr>
              <p:nvPr/>
            </p:nvSpPr>
            <p:spPr bwMode="auto">
              <a:xfrm>
                <a:off x="507" y="2323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65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66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367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76962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buSzPct val="90000"/>
            </a:pPr>
            <a:r>
              <a:rPr lang="zh-CN" altLang="en-US" dirty="0">
                <a:solidFill>
                  <a:schemeClr val="tx1"/>
                </a:solidFill>
              </a:rPr>
              <a:t>有 </a:t>
            </a:r>
            <a:r>
              <a:rPr lang="en-US" altLang="zh-CN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种工作方式：方式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、方式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marL="457200" indent="-457200" algn="just" eaLnBrk="1" hangingPunct="1">
              <a:spcBef>
                <a:spcPct val="0"/>
              </a:spcBef>
              <a:spcAft>
                <a:spcPct val="10000"/>
              </a:spcAft>
              <a:buClr>
                <a:srgbClr val="FF33CC"/>
              </a:buClr>
              <a:buSzPct val="90000"/>
            </a:pPr>
            <a:r>
              <a:rPr lang="zh-CN" altLang="en-US" dirty="0">
                <a:solidFill>
                  <a:schemeClr val="tx1"/>
                </a:solidFill>
              </a:rPr>
              <a:t>对外 </a:t>
            </a:r>
            <a:r>
              <a:rPr lang="en-US" altLang="zh-CN" dirty="0">
                <a:solidFill>
                  <a:schemeClr val="tx1"/>
                </a:solidFill>
              </a:rPr>
              <a:t>8 </a:t>
            </a:r>
            <a:r>
              <a:rPr lang="zh-CN" altLang="en-US" dirty="0">
                <a:solidFill>
                  <a:schemeClr val="tx1"/>
                </a:solidFill>
              </a:rPr>
              <a:t>根引脚 </a:t>
            </a:r>
            <a:r>
              <a:rPr lang="en-US" altLang="zh-CN" dirty="0">
                <a:solidFill>
                  <a:schemeClr val="tx1"/>
                </a:solidFill>
              </a:rPr>
              <a:t>PB7 ~ PB0</a:t>
            </a:r>
          </a:p>
        </p:txBody>
      </p:sp>
      <p:sp>
        <p:nvSpPr>
          <p:cNvPr id="10243" name="Rectangle 15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76250" y="142875"/>
            <a:ext cx="8229600" cy="533400"/>
          </a:xfrm>
        </p:spPr>
        <p:txBody>
          <a:bodyPr/>
          <a:lstStyle/>
          <a:p>
            <a:pPr eaLnBrk="1" hangingPunct="1"/>
            <a:r>
              <a:rPr lang="zh-CN" altLang="en-US" sz="4400"/>
              <a:t>端口</a:t>
            </a:r>
            <a:r>
              <a:rPr lang="en-US" altLang="zh-CN" sz="4400"/>
              <a:t>B</a:t>
            </a:r>
          </a:p>
        </p:txBody>
      </p:sp>
      <p:grpSp>
        <p:nvGrpSpPr>
          <p:cNvPr id="10244" name="Group 80"/>
          <p:cNvGrpSpPr>
            <a:grpSpLocks/>
          </p:cNvGrpSpPr>
          <p:nvPr/>
        </p:nvGrpSpPr>
        <p:grpSpPr bwMode="auto">
          <a:xfrm>
            <a:off x="76200" y="1879600"/>
            <a:ext cx="8991600" cy="5014913"/>
            <a:chOff x="0" y="0"/>
            <a:chExt cx="5664" cy="3159"/>
          </a:xfrm>
        </p:grpSpPr>
        <p:grpSp>
          <p:nvGrpSpPr>
            <p:cNvPr id="10245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27"/>
              <a:chOff x="0" y="0"/>
              <a:chExt cx="3888" cy="327"/>
            </a:xfrm>
          </p:grpSpPr>
          <p:sp>
            <p:nvSpPr>
              <p:cNvPr id="10318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19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10246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10247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48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23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72" cy="222"/>
              </a:xfrm>
              <a:prstGeom prst="rightArrow">
                <a:avLst>
                  <a:gd name="adj1" fmla="val 56074"/>
                  <a:gd name="adj2" fmla="val 47296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250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1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2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3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5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30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31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258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34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1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35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4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36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37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38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265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6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67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10269" name="Text Box 27"/>
              <p:cNvSpPr txBox="1">
                <a:spLocks noChangeArrowheads="1"/>
              </p:cNvSpPr>
              <p:nvPr/>
            </p:nvSpPr>
            <p:spPr bwMode="auto">
              <a:xfrm>
                <a:off x="1131" y="96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71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46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47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8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48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9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49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50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51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52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2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53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54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55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56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283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84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285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60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61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62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63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64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65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66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4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67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68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69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70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71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298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73" name="AutoShape 57"/>
              <p:cNvSpPr>
                <a:spLocks noChangeArrowheads="1"/>
              </p:cNvSpPr>
              <p:nvPr/>
            </p:nvSpPr>
            <p:spPr bwMode="auto">
              <a:xfrm>
                <a:off x="3847" y="1236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0300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0301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008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3377" name="Line 61"/>
              <p:cNvSpPr>
                <a:spLocks noChangeShapeType="1"/>
              </p:cNvSpPr>
              <p:nvPr/>
            </p:nvSpPr>
            <p:spPr bwMode="auto">
              <a:xfrm flipV="1">
                <a:off x="4731" y="243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4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79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6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3381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308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9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024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4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85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6"/>
              </a:xfrm>
              <a:prstGeom prst="leftRightArrow">
                <a:avLst>
                  <a:gd name="adj1" fmla="val 60176"/>
                  <a:gd name="adj2" fmla="val 55300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386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87" name="Line 71"/>
              <p:cNvSpPr>
                <a:spLocks noChangeShapeType="1"/>
              </p:cNvSpPr>
              <p:nvPr/>
            </p:nvSpPr>
            <p:spPr bwMode="auto">
              <a:xfrm>
                <a:off x="518" y="1604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88" name="Line 72"/>
              <p:cNvSpPr>
                <a:spLocks noChangeShapeType="1"/>
              </p:cNvSpPr>
              <p:nvPr/>
            </p:nvSpPr>
            <p:spPr bwMode="auto">
              <a:xfrm>
                <a:off x="507" y="2323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89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90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91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0"/>
          <p:cNvSpPr txBox="1">
            <a:spLocks noChangeArrowheads="1"/>
          </p:cNvSpPr>
          <p:nvPr/>
        </p:nvSpPr>
        <p:spPr bwMode="auto">
          <a:xfrm>
            <a:off x="0" y="609600"/>
            <a:ext cx="8915400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1pPr>
            <a:lvl2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4pPr>
            <a:lvl5pPr marL="2057400" indent="-228600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1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Monotype Sorts" pitchFamily="2" charset="2"/>
              <a:buChar char="¬"/>
            </a:pPr>
            <a:r>
              <a:rPr lang="zh-CN" altLang="en-US" sz="2400" dirty="0">
                <a:solidFill>
                  <a:schemeClr val="tx1"/>
                </a:solidFill>
              </a:rPr>
              <a:t>当</a:t>
            </a:r>
            <a:r>
              <a:rPr lang="zh-CN" altLang="en-US" sz="2400" dirty="0"/>
              <a:t>端口 </a:t>
            </a:r>
            <a:r>
              <a:rPr lang="en-US" altLang="zh-CN" sz="2400" dirty="0"/>
              <a:t>A </a:t>
            </a:r>
            <a:r>
              <a:rPr lang="zh-CN" altLang="en-US" sz="2400" dirty="0"/>
              <a:t>在方式 </a:t>
            </a:r>
            <a:r>
              <a:rPr lang="en-US" altLang="zh-CN" sz="2400" dirty="0"/>
              <a:t>1 </a:t>
            </a:r>
            <a:r>
              <a:rPr lang="zh-CN" altLang="en-US" sz="2400" dirty="0"/>
              <a:t>或方式 </a:t>
            </a:r>
            <a:r>
              <a:rPr lang="en-US" altLang="zh-CN" sz="2400" dirty="0"/>
              <a:t>2</a:t>
            </a:r>
            <a:r>
              <a:rPr lang="zh-CN" altLang="en-US" sz="2400" dirty="0"/>
              <a:t>、端口 </a:t>
            </a:r>
            <a:r>
              <a:rPr lang="en-US" altLang="zh-CN" sz="2400" dirty="0"/>
              <a:t>B </a:t>
            </a:r>
            <a:r>
              <a:rPr lang="zh-CN" altLang="en-US" sz="2400" dirty="0"/>
              <a:t>在方式 </a:t>
            </a:r>
            <a:r>
              <a:rPr lang="en-US" altLang="zh-CN" sz="2400" dirty="0"/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时，端口</a:t>
            </a: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/>
              <a:t>某些位被用作传送联络信号</a:t>
            </a:r>
            <a:r>
              <a:rPr lang="zh-CN" altLang="en-US" sz="2400" dirty="0">
                <a:solidFill>
                  <a:schemeClr val="tx1"/>
                </a:solidFill>
              </a:rPr>
              <a:t>，如查询传送的应答信号、中断传送的中断申请信号等；</a:t>
            </a: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口</a:t>
            </a:r>
            <a:r>
              <a:rPr lang="zh-CN" altLang="en-US" sz="2400" dirty="0"/>
              <a:t>未被用作联络信号的位可工作在方式</a:t>
            </a:r>
            <a:r>
              <a:rPr lang="en-US" altLang="zh-CN" sz="2400" dirty="0"/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Font typeface="Monotype Sorts" pitchFamily="2" charset="2"/>
              <a:buChar char="¬"/>
            </a:pPr>
            <a:r>
              <a:rPr lang="zh-CN" altLang="en-US" sz="2400" dirty="0">
                <a:solidFill>
                  <a:schemeClr val="tx1"/>
                </a:solidFill>
              </a:rPr>
              <a:t>当</a:t>
            </a:r>
            <a:r>
              <a:rPr lang="en-US" altLang="zh-CN" sz="2400" dirty="0">
                <a:solidFill>
                  <a:schemeClr val="tx1"/>
                </a:solidFill>
              </a:rPr>
              <a:t>A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B</a:t>
            </a:r>
            <a:r>
              <a:rPr lang="zh-CN" altLang="en-US" sz="2400" dirty="0">
                <a:solidFill>
                  <a:schemeClr val="tx1"/>
                </a:solidFill>
              </a:rPr>
              <a:t>口都工作在方式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口高低</a:t>
            </a:r>
            <a:r>
              <a:rPr lang="en-US" altLang="zh-CN" sz="2400" dirty="0">
                <a:solidFill>
                  <a:schemeClr val="tx1"/>
                </a:solidFill>
              </a:rPr>
              <a:t>4</a:t>
            </a:r>
            <a:r>
              <a:rPr lang="zh-CN" altLang="en-US" sz="2400" dirty="0">
                <a:solidFill>
                  <a:schemeClr val="tx1"/>
                </a:solidFill>
              </a:rPr>
              <a:t>位分别工作在方式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/>
              <a:t>端口</a:t>
            </a:r>
            <a:r>
              <a:rPr lang="en-US" altLang="zh-CN" sz="4400"/>
              <a:t>C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268" name="Group 80"/>
          <p:cNvGrpSpPr>
            <a:grpSpLocks/>
          </p:cNvGrpSpPr>
          <p:nvPr/>
        </p:nvGrpSpPr>
        <p:grpSpPr bwMode="auto">
          <a:xfrm>
            <a:off x="0" y="2471738"/>
            <a:ext cx="9067800" cy="4513262"/>
            <a:chOff x="0" y="0"/>
            <a:chExt cx="5664" cy="3199"/>
          </a:xfrm>
        </p:grpSpPr>
        <p:grpSp>
          <p:nvGrpSpPr>
            <p:cNvPr id="11269" name="Group 74"/>
            <p:cNvGrpSpPr>
              <a:grpSpLocks/>
            </p:cNvGrpSpPr>
            <p:nvPr/>
          </p:nvGrpSpPr>
          <p:grpSpPr bwMode="auto">
            <a:xfrm>
              <a:off x="0" y="2832"/>
              <a:ext cx="3888" cy="367"/>
              <a:chOff x="0" y="0"/>
              <a:chExt cx="3888" cy="367"/>
            </a:xfrm>
          </p:grpSpPr>
          <p:sp>
            <p:nvSpPr>
              <p:cNvPr id="11342" name="Text Box 75"/>
              <p:cNvSpPr txBox="1">
                <a:spLocks noChangeArrowheads="1"/>
              </p:cNvSpPr>
              <p:nvPr/>
            </p:nvSpPr>
            <p:spPr bwMode="auto">
              <a:xfrm>
                <a:off x="2880" y="0"/>
                <a:ext cx="1008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1"/>
                    </a:solidFill>
                    <a:ea typeface="宋体" panose="02010600030101010101" pitchFamily="2" charset="-122"/>
                  </a:rPr>
                  <a:t>8255</a:t>
                </a: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43" name="Text Box 7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</a:rPr>
                  <a:t>总线</a:t>
                </a:r>
              </a:p>
            </p:txBody>
          </p:sp>
        </p:grpSp>
        <p:grpSp>
          <p:nvGrpSpPr>
            <p:cNvPr id="11270" name="Group 84"/>
            <p:cNvGrpSpPr>
              <a:grpSpLocks/>
            </p:cNvGrpSpPr>
            <p:nvPr/>
          </p:nvGrpSpPr>
          <p:grpSpPr bwMode="auto">
            <a:xfrm>
              <a:off x="0" y="0"/>
              <a:ext cx="5664" cy="2832"/>
              <a:chOff x="0" y="0"/>
              <a:chExt cx="5664" cy="2832"/>
            </a:xfrm>
          </p:grpSpPr>
          <p:sp>
            <p:nvSpPr>
              <p:cNvPr id="11271" name="Text Box 5"/>
              <p:cNvSpPr txBox="1">
                <a:spLocks noChangeArrowheads="1"/>
              </p:cNvSpPr>
              <p:nvPr/>
            </p:nvSpPr>
            <p:spPr bwMode="auto">
              <a:xfrm>
                <a:off x="2880" y="48"/>
                <a:ext cx="100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2" name="Text Box 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47" name="AutoShape 7"/>
              <p:cNvSpPr>
                <a:spLocks noChangeArrowheads="1"/>
              </p:cNvSpPr>
              <p:nvPr/>
            </p:nvSpPr>
            <p:spPr bwMode="auto">
              <a:xfrm>
                <a:off x="528" y="1851"/>
                <a:ext cx="289" cy="222"/>
              </a:xfrm>
              <a:prstGeom prst="rightArrow">
                <a:avLst>
                  <a:gd name="adj1" fmla="val 56074"/>
                  <a:gd name="adj2" fmla="val 47293"/>
                </a:avLst>
              </a:prstGeom>
              <a:solidFill>
                <a:srgbClr val="FFCC00"/>
              </a:solidFill>
              <a:ln w="28575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274" name="Text Box 8"/>
              <p:cNvSpPr txBox="1">
                <a:spLocks noChangeArrowheads="1"/>
              </p:cNvSpPr>
              <p:nvPr/>
            </p:nvSpPr>
            <p:spPr bwMode="auto">
              <a:xfrm>
                <a:off x="13" y="96"/>
                <a:ext cx="499" cy="2688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5" name="Text Box 9"/>
              <p:cNvSpPr txBox="1">
                <a:spLocks noChangeArrowheads="1"/>
              </p:cNvSpPr>
              <p:nvPr/>
            </p:nvSpPr>
            <p:spPr bwMode="auto">
              <a:xfrm>
                <a:off x="91" y="132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6" name="Text Box 10"/>
              <p:cNvSpPr txBox="1">
                <a:spLocks noChangeArrowheads="1"/>
              </p:cNvSpPr>
              <p:nvPr/>
            </p:nvSpPr>
            <p:spPr bwMode="auto">
              <a:xfrm>
                <a:off x="171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7" name="Text Box 11"/>
              <p:cNvSpPr txBox="1">
                <a:spLocks noChangeArrowheads="1"/>
              </p:cNvSpPr>
              <p:nvPr/>
            </p:nvSpPr>
            <p:spPr bwMode="auto">
              <a:xfrm>
                <a:off x="178" y="1776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A15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A2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8" name="Text Box 12"/>
              <p:cNvSpPr txBox="1">
                <a:spLocks noChangeArrowheads="1"/>
              </p:cNvSpPr>
              <p:nvPr/>
            </p:nvSpPr>
            <p:spPr bwMode="auto">
              <a:xfrm>
                <a:off x="64" y="2216"/>
                <a:ext cx="416" cy="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  <a:endParaRPr lang="zh-CN" altLang="en-US" sz="22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zh-CN" altLang="en-US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79" name="Text Box 13"/>
              <p:cNvSpPr txBox="1">
                <a:spLocks noChangeArrowheads="1"/>
              </p:cNvSpPr>
              <p:nvPr/>
            </p:nvSpPr>
            <p:spPr bwMode="auto">
              <a:xfrm>
                <a:off x="109" y="1267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IOR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IOW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354" name="Line 14"/>
              <p:cNvSpPr>
                <a:spLocks noChangeShapeType="1"/>
              </p:cNvSpPr>
              <p:nvPr/>
            </p:nvSpPr>
            <p:spPr bwMode="auto">
              <a:xfrm>
                <a:off x="171" y="1282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55" name="Line 15"/>
              <p:cNvSpPr>
                <a:spLocks noChangeShapeType="1"/>
              </p:cNvSpPr>
              <p:nvPr/>
            </p:nvSpPr>
            <p:spPr bwMode="auto">
              <a:xfrm>
                <a:off x="176" y="1507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282" name="Text Box 16"/>
              <p:cNvSpPr txBox="1">
                <a:spLocks noChangeArrowheads="1"/>
              </p:cNvSpPr>
              <p:nvPr/>
            </p:nvSpPr>
            <p:spPr bwMode="auto">
              <a:xfrm>
                <a:off x="800" y="1688"/>
                <a:ext cx="619" cy="472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片选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83" name="Text Box 17"/>
              <p:cNvSpPr txBox="1">
                <a:spLocks noChangeArrowheads="1"/>
              </p:cNvSpPr>
              <p:nvPr/>
            </p:nvSpPr>
            <p:spPr bwMode="auto">
              <a:xfrm>
                <a:off x="1761" y="157"/>
                <a:ext cx="2970" cy="2675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2200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8" name="Line 18"/>
              <p:cNvSpPr>
                <a:spLocks noChangeShapeType="1"/>
              </p:cNvSpPr>
              <p:nvPr/>
            </p:nvSpPr>
            <p:spPr bwMode="auto">
              <a:xfrm>
                <a:off x="2530" y="2378"/>
                <a:ext cx="631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59" name="Line 19"/>
              <p:cNvSpPr>
                <a:spLocks noChangeShapeType="1"/>
              </p:cNvSpPr>
              <p:nvPr/>
            </p:nvSpPr>
            <p:spPr bwMode="auto">
              <a:xfrm flipV="1">
                <a:off x="2530" y="2465"/>
                <a:ext cx="76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60" name="Line 20"/>
              <p:cNvSpPr>
                <a:spLocks noChangeShapeType="1"/>
              </p:cNvSpPr>
              <p:nvPr/>
            </p:nvSpPr>
            <p:spPr bwMode="auto">
              <a:xfrm>
                <a:off x="2540" y="2553"/>
                <a:ext cx="87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61" name="Line 21"/>
              <p:cNvSpPr>
                <a:spLocks noChangeShapeType="1"/>
              </p:cNvSpPr>
              <p:nvPr/>
            </p:nvSpPr>
            <p:spPr bwMode="auto">
              <a:xfrm>
                <a:off x="2530" y="2640"/>
                <a:ext cx="1133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62" name="AutoShape 22"/>
              <p:cNvSpPr>
                <a:spLocks noChangeArrowheads="1"/>
              </p:cNvSpPr>
              <p:nvPr/>
            </p:nvSpPr>
            <p:spPr bwMode="auto">
              <a:xfrm rot="10800000">
                <a:off x="2509" y="600"/>
                <a:ext cx="429" cy="216"/>
              </a:xfrm>
              <a:prstGeom prst="rightArrow">
                <a:avLst>
                  <a:gd name="adj1" fmla="val 56093"/>
                  <a:gd name="adj2" fmla="val 55611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289" name="Text Box 23"/>
              <p:cNvSpPr txBox="1">
                <a:spLocks noChangeArrowheads="1"/>
              </p:cNvSpPr>
              <p:nvPr/>
            </p:nvSpPr>
            <p:spPr bwMode="auto">
              <a:xfrm>
                <a:off x="1896" y="417"/>
                <a:ext cx="619" cy="621"/>
              </a:xfrm>
              <a:prstGeom prst="rect">
                <a:avLst/>
              </a:prstGeom>
              <a:solidFill>
                <a:srgbClr val="33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108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缓冲器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0" name="Text Box 24"/>
              <p:cNvSpPr txBox="1">
                <a:spLocks noChangeArrowheads="1"/>
              </p:cNvSpPr>
              <p:nvPr/>
            </p:nvSpPr>
            <p:spPr bwMode="auto">
              <a:xfrm>
                <a:off x="1912" y="1329"/>
                <a:ext cx="620" cy="591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72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</a:t>
                </a:r>
                <a:endParaRPr lang="zh-CN" altLang="en-US" sz="10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91" name="Text Box 25"/>
              <p:cNvSpPr txBox="1">
                <a:spLocks noChangeArrowheads="1"/>
              </p:cNvSpPr>
              <p:nvPr/>
            </p:nvSpPr>
            <p:spPr bwMode="auto">
              <a:xfrm>
                <a:off x="1921" y="2064"/>
                <a:ext cx="619" cy="672"/>
              </a:xfrm>
              <a:prstGeom prst="rect">
                <a:avLst/>
              </a:prstGeom>
              <a:solidFill>
                <a:srgbClr val="FF99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10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片内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译码</a:t>
                </a:r>
                <a:endParaRPr lang="zh-CN" altLang="en-US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92" name="Text Box 26"/>
              <p:cNvSpPr txBox="1">
                <a:spLocks noChangeArrowheads="1"/>
              </p:cNvSpPr>
              <p:nvPr/>
            </p:nvSpPr>
            <p:spPr bwMode="auto">
              <a:xfrm>
                <a:off x="1449" y="1680"/>
                <a:ext cx="28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CS</a:t>
                </a:r>
              </a:p>
            </p:txBody>
          </p:sp>
          <p:sp>
            <p:nvSpPr>
              <p:cNvPr id="11293" name="Text Box 27"/>
              <p:cNvSpPr txBox="1">
                <a:spLocks noChangeArrowheads="1"/>
              </p:cNvSpPr>
              <p:nvPr/>
            </p:nvSpPr>
            <p:spPr bwMode="auto">
              <a:xfrm>
                <a:off x="1131" y="96"/>
                <a:ext cx="65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RESET</a:t>
                </a:r>
                <a:endParaRPr lang="en-US" altLang="zh-CN" sz="2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94" name="Text Box 28"/>
              <p:cNvSpPr txBox="1">
                <a:spLocks noChangeArrowheads="1"/>
              </p:cNvSpPr>
              <p:nvPr/>
            </p:nvSpPr>
            <p:spPr bwMode="auto">
              <a:xfrm>
                <a:off x="1306" y="2112"/>
                <a:ext cx="416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A1</a:t>
                </a:r>
              </a:p>
              <a:p>
                <a:pPr algn="r" eaLnBrk="1" hangingPunct="1">
                  <a:spcBef>
                    <a:spcPct val="0"/>
                  </a:spcBef>
                  <a:spcAft>
                    <a:spcPct val="50000"/>
                  </a:spcAft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A0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295" name="Text Box 29"/>
              <p:cNvSpPr txBox="1">
                <a:spLocks noChangeArrowheads="1"/>
              </p:cNvSpPr>
              <p:nvPr/>
            </p:nvSpPr>
            <p:spPr bwMode="auto">
              <a:xfrm>
                <a:off x="1383" y="1200"/>
                <a:ext cx="4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RD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WR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370" name="Line 30"/>
              <p:cNvSpPr>
                <a:spLocks noChangeShapeType="1"/>
              </p:cNvSpPr>
              <p:nvPr/>
            </p:nvSpPr>
            <p:spPr bwMode="auto">
              <a:xfrm>
                <a:off x="1445" y="1215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1" name="Line 31"/>
              <p:cNvSpPr>
                <a:spLocks noChangeShapeType="1"/>
              </p:cNvSpPr>
              <p:nvPr/>
            </p:nvSpPr>
            <p:spPr bwMode="auto">
              <a:xfrm>
                <a:off x="1450" y="1440"/>
                <a:ext cx="2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2" name="Line 32"/>
              <p:cNvSpPr>
                <a:spLocks noChangeShapeType="1"/>
              </p:cNvSpPr>
              <p:nvPr/>
            </p:nvSpPr>
            <p:spPr bwMode="auto">
              <a:xfrm>
                <a:off x="1498" y="1680"/>
                <a:ext cx="17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3" name="Line 33"/>
              <p:cNvSpPr>
                <a:spLocks noChangeShapeType="1"/>
              </p:cNvSpPr>
              <p:nvPr/>
            </p:nvSpPr>
            <p:spPr bwMode="auto">
              <a:xfrm flipH="1">
                <a:off x="4602" y="528"/>
                <a:ext cx="0" cy="1872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4" name="Line 34"/>
              <p:cNvSpPr>
                <a:spLocks noChangeShapeType="1"/>
              </p:cNvSpPr>
              <p:nvPr/>
            </p:nvSpPr>
            <p:spPr bwMode="auto">
              <a:xfrm>
                <a:off x="4378" y="2400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5" name="Line 35"/>
              <p:cNvSpPr>
                <a:spLocks noChangeShapeType="1"/>
              </p:cNvSpPr>
              <p:nvPr/>
            </p:nvSpPr>
            <p:spPr bwMode="auto">
              <a:xfrm flipH="1">
                <a:off x="4368" y="1824"/>
                <a:ext cx="23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6" name="Line 36"/>
              <p:cNvSpPr>
                <a:spLocks noChangeShapeType="1"/>
              </p:cNvSpPr>
              <p:nvPr/>
            </p:nvSpPr>
            <p:spPr bwMode="auto">
              <a:xfrm flipH="1" flipV="1">
                <a:off x="4378" y="1183"/>
                <a:ext cx="224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7" name="Line 37"/>
              <p:cNvSpPr>
                <a:spLocks noChangeShapeType="1"/>
              </p:cNvSpPr>
              <p:nvPr/>
            </p:nvSpPr>
            <p:spPr bwMode="auto">
              <a:xfrm flipH="1" flipV="1">
                <a:off x="4368" y="528"/>
                <a:ext cx="238" cy="0"/>
              </a:xfrm>
              <a:prstGeom prst="line">
                <a:avLst/>
              </a:prstGeom>
              <a:noFill/>
              <a:ln w="25400" cmpd="sng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78" name="AutoShape 38"/>
              <p:cNvSpPr>
                <a:spLocks noChangeArrowheads="1"/>
              </p:cNvSpPr>
              <p:nvPr/>
            </p:nvSpPr>
            <p:spPr bwMode="auto">
              <a:xfrm>
                <a:off x="4370" y="214"/>
                <a:ext cx="910" cy="227"/>
              </a:xfrm>
              <a:prstGeom prst="leftRightArrow">
                <a:avLst>
                  <a:gd name="adj1" fmla="val 50000"/>
                  <a:gd name="adj2" fmla="val 36952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79" name="AutoShape 39"/>
              <p:cNvSpPr>
                <a:spLocks noChangeArrowheads="1"/>
              </p:cNvSpPr>
              <p:nvPr/>
            </p:nvSpPr>
            <p:spPr bwMode="auto">
              <a:xfrm>
                <a:off x="4395" y="896"/>
                <a:ext cx="885" cy="217"/>
              </a:xfrm>
              <a:prstGeom prst="leftRightArrow">
                <a:avLst>
                  <a:gd name="adj1" fmla="val 55481"/>
                  <a:gd name="adj2" fmla="val 37592"/>
                </a:avLst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80" name="AutoShape 40"/>
              <p:cNvSpPr>
                <a:spLocks noChangeArrowheads="1"/>
              </p:cNvSpPr>
              <p:nvPr/>
            </p:nvSpPr>
            <p:spPr bwMode="auto">
              <a:xfrm>
                <a:off x="4377" y="1561"/>
                <a:ext cx="903" cy="224"/>
              </a:xfrm>
              <a:prstGeom prst="leftRightArrow">
                <a:avLst>
                  <a:gd name="adj1" fmla="val 50000"/>
                  <a:gd name="adj2" fmla="val 37158"/>
                </a:avLst>
              </a:prstGeom>
              <a:solidFill>
                <a:schemeClr val="accent1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07" name="Text Box 41"/>
              <p:cNvSpPr txBox="1">
                <a:spLocks noChangeArrowheads="1"/>
              </p:cNvSpPr>
              <p:nvPr/>
            </p:nvSpPr>
            <p:spPr bwMode="auto">
              <a:xfrm>
                <a:off x="4736" y="81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PC0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08" name="Text Box 42"/>
              <p:cNvSpPr txBox="1">
                <a:spLocks noChangeArrowheads="1"/>
              </p:cNvSpPr>
              <p:nvPr/>
            </p:nvSpPr>
            <p:spPr bwMode="auto">
              <a:xfrm>
                <a:off x="4711" y="1440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PB0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09" name="Text Box 43"/>
              <p:cNvSpPr txBox="1">
                <a:spLocks noChangeArrowheads="1"/>
              </p:cNvSpPr>
              <p:nvPr/>
            </p:nvSpPr>
            <p:spPr bwMode="auto">
              <a:xfrm>
                <a:off x="4721" y="96"/>
                <a:ext cx="367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PA7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PA0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384" name="Line 44"/>
              <p:cNvSpPr>
                <a:spLocks noChangeShapeType="1"/>
              </p:cNvSpPr>
              <p:nvPr/>
            </p:nvSpPr>
            <p:spPr bwMode="auto">
              <a:xfrm flipV="1">
                <a:off x="3418" y="1824"/>
                <a:ext cx="0" cy="72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85" name="Line 45"/>
              <p:cNvSpPr>
                <a:spLocks noChangeShapeType="1"/>
              </p:cNvSpPr>
              <p:nvPr/>
            </p:nvSpPr>
            <p:spPr bwMode="auto">
              <a:xfrm flipH="1" flipV="1">
                <a:off x="3274" y="1152"/>
                <a:ext cx="0" cy="1324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86" name="Line 46"/>
              <p:cNvSpPr>
                <a:spLocks noChangeShapeType="1"/>
              </p:cNvSpPr>
              <p:nvPr/>
            </p:nvSpPr>
            <p:spPr bwMode="auto">
              <a:xfrm flipH="1" flipV="1">
                <a:off x="3130" y="506"/>
                <a:ext cx="0" cy="1871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87" name="Line 47"/>
              <p:cNvSpPr>
                <a:spLocks noChangeShapeType="1"/>
              </p:cNvSpPr>
              <p:nvPr/>
            </p:nvSpPr>
            <p:spPr bwMode="auto">
              <a:xfrm flipV="1">
                <a:off x="3130" y="502"/>
                <a:ext cx="499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88" name="Line 48"/>
              <p:cNvSpPr>
                <a:spLocks noChangeShapeType="1"/>
              </p:cNvSpPr>
              <p:nvPr/>
            </p:nvSpPr>
            <p:spPr bwMode="auto">
              <a:xfrm flipV="1">
                <a:off x="3268" y="1152"/>
                <a:ext cx="38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89" name="Line 49"/>
              <p:cNvSpPr>
                <a:spLocks noChangeShapeType="1"/>
              </p:cNvSpPr>
              <p:nvPr/>
            </p:nvSpPr>
            <p:spPr bwMode="auto">
              <a:xfrm>
                <a:off x="3418" y="1824"/>
                <a:ext cx="245" cy="2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90" name="Rectangle 50"/>
              <p:cNvSpPr>
                <a:spLocks noChangeArrowheads="1"/>
              </p:cNvSpPr>
              <p:nvPr/>
            </p:nvSpPr>
            <p:spPr bwMode="auto">
              <a:xfrm>
                <a:off x="2907" y="260"/>
                <a:ext cx="122" cy="20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1" name="AutoShape 51"/>
              <p:cNvSpPr>
                <a:spLocks noChangeArrowheads="1"/>
              </p:cNvSpPr>
              <p:nvPr/>
            </p:nvSpPr>
            <p:spPr bwMode="auto">
              <a:xfrm>
                <a:off x="3029" y="212"/>
                <a:ext cx="634" cy="243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2" name="AutoShape 52"/>
              <p:cNvSpPr>
                <a:spLocks noChangeArrowheads="1"/>
              </p:cNvSpPr>
              <p:nvPr/>
            </p:nvSpPr>
            <p:spPr bwMode="auto">
              <a:xfrm>
                <a:off x="3029" y="864"/>
                <a:ext cx="634" cy="250"/>
              </a:xfrm>
              <a:prstGeom prst="rightArrow">
                <a:avLst>
                  <a:gd name="adj1" fmla="val 56519"/>
                  <a:gd name="adj2" fmla="val 40412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3" name="AutoShape 53"/>
              <p:cNvSpPr>
                <a:spLocks noChangeArrowheads="1"/>
              </p:cNvSpPr>
              <p:nvPr/>
            </p:nvSpPr>
            <p:spPr bwMode="auto">
              <a:xfrm>
                <a:off x="3029" y="1584"/>
                <a:ext cx="634" cy="215"/>
              </a:xfrm>
              <a:prstGeom prst="rightArrow">
                <a:avLst>
                  <a:gd name="adj1" fmla="val 56519"/>
                  <a:gd name="adj2" fmla="val 4699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4" name="AutoShape 54"/>
              <p:cNvSpPr>
                <a:spLocks noChangeArrowheads="1"/>
              </p:cNvSpPr>
              <p:nvPr/>
            </p:nvSpPr>
            <p:spPr bwMode="auto">
              <a:xfrm>
                <a:off x="3029" y="2112"/>
                <a:ext cx="634" cy="240"/>
              </a:xfrm>
              <a:prstGeom prst="rightArrow">
                <a:avLst>
                  <a:gd name="adj1" fmla="val 56519"/>
                  <a:gd name="adj2" fmla="val 42095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395" name="AutoShape 55"/>
              <p:cNvSpPr>
                <a:spLocks noChangeArrowheads="1"/>
              </p:cNvSpPr>
              <p:nvPr/>
            </p:nvSpPr>
            <p:spPr bwMode="auto">
              <a:xfrm>
                <a:off x="3838" y="556"/>
                <a:ext cx="269" cy="336"/>
              </a:xfrm>
              <a:prstGeom prst="upDownArrow">
                <a:avLst>
                  <a:gd name="adj1" fmla="val 50000"/>
                  <a:gd name="adj2" fmla="val 24981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22" name="Text Box 56"/>
              <p:cNvSpPr txBox="1">
                <a:spLocks noChangeArrowheads="1"/>
              </p:cNvSpPr>
              <p:nvPr/>
            </p:nvSpPr>
            <p:spPr bwMode="auto">
              <a:xfrm>
                <a:off x="3674" y="2134"/>
                <a:ext cx="689" cy="554"/>
              </a:xfrm>
              <a:prstGeom prst="rect">
                <a:avLst/>
              </a:prstGeom>
              <a:solidFill>
                <a:srgbClr val="00808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80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控制口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7" name="AutoShape 57"/>
              <p:cNvSpPr>
                <a:spLocks noChangeArrowheads="1"/>
              </p:cNvSpPr>
              <p:nvPr/>
            </p:nvSpPr>
            <p:spPr bwMode="auto">
              <a:xfrm>
                <a:off x="3847" y="1237"/>
                <a:ext cx="260" cy="350"/>
              </a:xfrm>
              <a:prstGeom prst="upDownArrow">
                <a:avLst>
                  <a:gd name="adj1" fmla="val 50000"/>
                  <a:gd name="adj2" fmla="val 26923"/>
                </a:avLst>
              </a:prstGeom>
              <a:solidFill>
                <a:srgbClr val="FF99CC"/>
              </a:solidFill>
              <a:ln w="12700" cmpd="sng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324" name="Text Box 58"/>
              <p:cNvSpPr txBox="1">
                <a:spLocks noChangeArrowheads="1"/>
              </p:cNvSpPr>
              <p:nvPr/>
            </p:nvSpPr>
            <p:spPr bwMode="auto">
              <a:xfrm>
                <a:off x="3658" y="240"/>
                <a:ext cx="689" cy="316"/>
              </a:xfrm>
              <a:prstGeom prst="rect">
                <a:avLst/>
              </a:prstGeom>
              <a:solidFill>
                <a:srgbClr val="CCCCFF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1325" name="Text Box 59"/>
              <p:cNvSpPr txBox="1">
                <a:spLocks noChangeArrowheads="1"/>
              </p:cNvSpPr>
              <p:nvPr/>
            </p:nvSpPr>
            <p:spPr bwMode="auto">
              <a:xfrm>
                <a:off x="3675" y="912"/>
                <a:ext cx="689" cy="316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0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6" name="Text Box 60"/>
              <p:cNvSpPr txBox="1">
                <a:spLocks noChangeArrowheads="1"/>
              </p:cNvSpPr>
              <p:nvPr/>
            </p:nvSpPr>
            <p:spPr bwMode="auto">
              <a:xfrm>
                <a:off x="3658" y="1584"/>
                <a:ext cx="689" cy="31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0" tIns="14400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端口</a:t>
                </a:r>
                <a:r>
                  <a:rPr lang="en-US" altLang="zh-CN" sz="2400">
                    <a:solidFill>
                      <a:schemeClr val="bg2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4401" name="Line 61"/>
              <p:cNvSpPr>
                <a:spLocks noChangeShapeType="1"/>
              </p:cNvSpPr>
              <p:nvPr/>
            </p:nvSpPr>
            <p:spPr bwMode="auto">
              <a:xfrm flipV="1">
                <a:off x="4731" y="2432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28" name="Text Box 62"/>
              <p:cNvSpPr txBox="1">
                <a:spLocks noChangeArrowheads="1"/>
              </p:cNvSpPr>
              <p:nvPr/>
            </p:nvSpPr>
            <p:spPr bwMode="auto">
              <a:xfrm>
                <a:off x="4683" y="220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 +5V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403" name="Line 63"/>
              <p:cNvSpPr>
                <a:spLocks noChangeShapeType="1"/>
              </p:cNvSpPr>
              <p:nvPr/>
            </p:nvSpPr>
            <p:spPr bwMode="auto">
              <a:xfrm flipV="1">
                <a:off x="4731" y="2671"/>
                <a:ext cx="452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30" name="Text Box 64"/>
              <p:cNvSpPr txBox="1">
                <a:spLocks noChangeArrowheads="1"/>
              </p:cNvSpPr>
              <p:nvPr/>
            </p:nvSpPr>
            <p:spPr bwMode="auto">
              <a:xfrm>
                <a:off x="4731" y="2448"/>
                <a:ext cx="416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GND</a:t>
                </a:r>
                <a:endParaRPr lang="en-US" altLang="zh-CN" sz="2200">
                  <a:solidFill>
                    <a:schemeClr val="bg2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405" name="Line 65"/>
              <p:cNvSpPr>
                <a:spLocks noChangeShapeType="1"/>
              </p:cNvSpPr>
              <p:nvPr/>
            </p:nvSpPr>
            <p:spPr bwMode="auto">
              <a:xfrm>
                <a:off x="1419" y="1872"/>
                <a:ext cx="507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32" name="Text Box 66"/>
              <p:cNvSpPr txBox="1">
                <a:spLocks noChangeArrowheads="1"/>
              </p:cNvSpPr>
              <p:nvPr/>
            </p:nvSpPr>
            <p:spPr bwMode="auto">
              <a:xfrm>
                <a:off x="1418" y="480"/>
                <a:ext cx="41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D7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ea typeface="宋体" panose="02010600030101010101" pitchFamily="2" charset="-122"/>
                  </a:rPr>
                  <a:t>~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200">
                    <a:solidFill>
                      <a:schemeClr val="tx1"/>
                    </a:solidFill>
                    <a:ea typeface="宋体" panose="02010600030101010101" pitchFamily="2" charset="-122"/>
                  </a:rPr>
                  <a:t>D0</a:t>
                </a:r>
                <a:endParaRPr lang="en-US" altLang="zh-CN" sz="2200">
                  <a:solidFill>
                    <a:schemeClr val="bg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33" name="Text Box 67"/>
              <p:cNvSpPr txBox="1">
                <a:spLocks noChangeArrowheads="1"/>
              </p:cNvSpPr>
              <p:nvPr/>
            </p:nvSpPr>
            <p:spPr bwMode="auto">
              <a:xfrm>
                <a:off x="5280" y="128"/>
                <a:ext cx="384" cy="2279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 pitchFamily="1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外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设</a:t>
                </a:r>
                <a:endPara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endPara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408" name="Line 68"/>
              <p:cNvSpPr>
                <a:spLocks noChangeShapeType="1"/>
              </p:cNvSpPr>
              <p:nvPr/>
            </p:nvSpPr>
            <p:spPr bwMode="auto">
              <a:xfrm flipV="1">
                <a:off x="491" y="288"/>
                <a:ext cx="1264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09" name="AutoShape 69"/>
              <p:cNvSpPr>
                <a:spLocks noChangeArrowheads="1"/>
              </p:cNvSpPr>
              <p:nvPr/>
            </p:nvSpPr>
            <p:spPr bwMode="auto">
              <a:xfrm>
                <a:off x="507" y="579"/>
                <a:ext cx="1406" cy="225"/>
              </a:xfrm>
              <a:prstGeom prst="leftRightArrow">
                <a:avLst>
                  <a:gd name="adj1" fmla="val 60176"/>
                  <a:gd name="adj2" fmla="val 55314"/>
                </a:avLst>
              </a:prstGeom>
              <a:solidFill>
                <a:srgbClr val="00CCFF"/>
              </a:solidFill>
              <a:ln w="12700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4410" name="Line 70"/>
              <p:cNvSpPr>
                <a:spLocks noChangeShapeType="1"/>
              </p:cNvSpPr>
              <p:nvPr/>
            </p:nvSpPr>
            <p:spPr bwMode="auto">
              <a:xfrm>
                <a:off x="507" y="1392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11" name="Line 71"/>
              <p:cNvSpPr>
                <a:spLocks noChangeShapeType="1"/>
              </p:cNvSpPr>
              <p:nvPr/>
            </p:nvSpPr>
            <p:spPr bwMode="auto">
              <a:xfrm>
                <a:off x="518" y="1605"/>
                <a:ext cx="1395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12" name="Line 72"/>
              <p:cNvSpPr>
                <a:spLocks noChangeShapeType="1"/>
              </p:cNvSpPr>
              <p:nvPr/>
            </p:nvSpPr>
            <p:spPr bwMode="auto">
              <a:xfrm>
                <a:off x="507" y="2325"/>
                <a:ext cx="1406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13" name="Line 73"/>
              <p:cNvSpPr>
                <a:spLocks noChangeShapeType="1"/>
              </p:cNvSpPr>
              <p:nvPr/>
            </p:nvSpPr>
            <p:spPr bwMode="auto">
              <a:xfrm>
                <a:off x="515" y="2535"/>
                <a:ext cx="1398" cy="0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14" name="Line 77"/>
              <p:cNvSpPr>
                <a:spLocks noChangeShapeType="1"/>
              </p:cNvSpPr>
              <p:nvPr/>
            </p:nvSpPr>
            <p:spPr bwMode="auto">
              <a:xfrm flipH="1" flipV="1">
                <a:off x="2208" y="1113"/>
                <a:ext cx="0" cy="205"/>
              </a:xfrm>
              <a:prstGeom prst="line">
                <a:avLst/>
              </a:pr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415" name="Oval 78"/>
              <p:cNvSpPr>
                <a:spLocks noChangeArrowheads="1"/>
              </p:cNvSpPr>
              <p:nvPr/>
            </p:nvSpPr>
            <p:spPr bwMode="auto">
              <a:xfrm>
                <a:off x="2160" y="1017"/>
                <a:ext cx="91" cy="91"/>
              </a:xfrm>
              <a:prstGeom prst="ellipse">
                <a:avLst/>
              </a:prstGeom>
              <a:solidFill>
                <a:srgbClr val="FFFFFF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B4B9BE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autoUpdateAnimBg="0"/>
    </p:bld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微机模板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 cmpd="sng">
          <a:solidFill>
            <a:schemeClr val="hlink"/>
          </a:solidFill>
          <a:prstDash val="dash"/>
          <a:round/>
          <a:headEnd/>
          <a:tailEnd type="triangle" w="lg" len="lg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just" eaLnBrk="1" hangingPunct="1">
          <a:buClr>
            <a:srgbClr val="B4B9BE"/>
          </a:buClr>
          <a:buFont typeface="Wingdings" panose="05000000000000000000" pitchFamily="2" charset="2"/>
          <a:buNone/>
          <a:defRPr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1796</TotalTime>
  <Pages>0</Pages>
  <Words>4047</Words>
  <Characters>0</Characters>
  <Application>Microsoft Office PowerPoint</Application>
  <DocSecurity>0</DocSecurity>
  <PresentationFormat>全屏显示(4:3)</PresentationFormat>
  <Lines>0</Lines>
  <Paragraphs>1226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Monotype Sorts</vt:lpstr>
      <vt:lpstr>华文中宋</vt:lpstr>
      <vt:lpstr>楷体_GB2312</vt:lpstr>
      <vt:lpstr>隶书</vt:lpstr>
      <vt:lpstr>宋体</vt:lpstr>
      <vt:lpstr>Arial</vt:lpstr>
      <vt:lpstr>Californian FB</vt:lpstr>
      <vt:lpstr>Comic Sans MS</vt:lpstr>
      <vt:lpstr>Times New Roman</vt:lpstr>
      <vt:lpstr>Wingdings</vt:lpstr>
      <vt:lpstr>微机模板</vt:lpstr>
      <vt:lpstr>PowerPoint 演示文稿</vt:lpstr>
      <vt:lpstr>8255 端口选择和基本操作表</vt:lpstr>
      <vt:lpstr>PowerPoint 演示文稿</vt:lpstr>
      <vt:lpstr>二、8255的连接与寻址</vt:lpstr>
      <vt:lpstr>三、8255 的内部结构</vt:lpstr>
      <vt:lpstr>1. 数据端口A、B、C</vt:lpstr>
      <vt:lpstr>端口A</vt:lpstr>
      <vt:lpstr>端口B</vt:lpstr>
      <vt:lpstr>端口C</vt:lpstr>
      <vt:lpstr>2. 控制端口</vt:lpstr>
      <vt:lpstr>3. 数据总线缓冲器(引脚D0~D7)</vt:lpstr>
      <vt:lpstr>4. 读写控制电路</vt:lpstr>
      <vt:lpstr>5. 片内译码电路 (引脚A1、 A0)</vt:lpstr>
      <vt:lpstr>1. 工作方式控制字</vt:lpstr>
      <vt:lpstr>PowerPoint 演示文稿</vt:lpstr>
      <vt:lpstr>PowerPoint 演示文稿</vt:lpstr>
      <vt:lpstr>解</vt:lpstr>
      <vt:lpstr>2)  确定方式控制字</vt:lpstr>
      <vt:lpstr>初始化程序</vt:lpstr>
      <vt:lpstr>2、C端口置位/复位控制字</vt:lpstr>
      <vt:lpstr>例  通过控制口0F3H置 PC2 为 0，PC4 为 1</vt:lpstr>
      <vt:lpstr>例：设8255的A端口工作于方式1输入，B端口工作于方式0输出，置PC4 为1，( 8255的操作地址为60H ~ 63H )</vt:lpstr>
      <vt:lpstr>1. 方式0（基本输入/输出方式）</vt:lpstr>
      <vt:lpstr>方式0的应用</vt:lpstr>
      <vt:lpstr>方式0的等效电路</vt:lpstr>
      <vt:lpstr>2. 方式 1（选通输入输出）</vt:lpstr>
      <vt:lpstr>方式1下输入端口的联络信号</vt:lpstr>
      <vt:lpstr>方式1下输入端口的联络信号(续)</vt:lpstr>
      <vt:lpstr>方式1下输入端口的联络信号(续)</vt:lpstr>
      <vt:lpstr>PowerPoint 演示文稿</vt:lpstr>
      <vt:lpstr>方式1下输出端口的联络信号</vt:lpstr>
      <vt:lpstr>方式1下输出端口的联络信号(续)</vt:lpstr>
      <vt:lpstr>方式1下输出端口的联络信号(续)</vt:lpstr>
      <vt:lpstr>PowerPoint 演示文稿</vt:lpstr>
      <vt:lpstr>A端口、B端口方式 1 比较</vt:lpstr>
      <vt:lpstr>3. 方式 2 （双向输入输出）-仅A端口具有</vt:lpstr>
      <vt:lpstr>方式2输入/输出端口的联络信号</vt:lpstr>
      <vt:lpstr>各种方式下C端口未被使用的位总结</vt:lpstr>
      <vt:lpstr>PowerPoint 演示文稿</vt:lpstr>
      <vt:lpstr>PowerPoint 演示文稿</vt:lpstr>
      <vt:lpstr>应用举例 </vt:lpstr>
      <vt:lpstr>8255端口线的使用情况</vt:lpstr>
      <vt:lpstr>PowerPoint 演示文稿</vt:lpstr>
      <vt:lpstr>PowerPoint 演示文稿</vt:lpstr>
    </vt:vector>
  </TitlesOfParts>
  <Manager/>
  <Company>UESTC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接口芯片及应用</dc:title>
  <dc:subject/>
  <dc:creator>quankun</dc:creator>
  <cp:keywords/>
  <dc:description/>
  <cp:lastModifiedBy>Liao jianming</cp:lastModifiedBy>
  <cp:revision>364</cp:revision>
  <dcterms:created xsi:type="dcterms:W3CDTF">2003-06-02T09:23:49Z</dcterms:created>
  <dcterms:modified xsi:type="dcterms:W3CDTF">2022-11-23T11:30:02Z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