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handoutMasterIdLst>
    <p:handoutMasterId r:id="rId57"/>
  </p:handoutMasterIdLst>
  <p:sldIdLst>
    <p:sldId id="258" r:id="rId2"/>
    <p:sldId id="259" r:id="rId3"/>
    <p:sldId id="286" r:id="rId4"/>
    <p:sldId id="260" r:id="rId5"/>
    <p:sldId id="261" r:id="rId6"/>
    <p:sldId id="287" r:id="rId7"/>
    <p:sldId id="285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9" r:id="rId27"/>
    <p:sldId id="284" r:id="rId28"/>
    <p:sldId id="288" r:id="rId29"/>
    <p:sldId id="301" r:id="rId30"/>
    <p:sldId id="302" r:id="rId31"/>
    <p:sldId id="303" r:id="rId32"/>
    <p:sldId id="304" r:id="rId33"/>
    <p:sldId id="313" r:id="rId34"/>
    <p:sldId id="305" r:id="rId35"/>
    <p:sldId id="306" r:id="rId36"/>
    <p:sldId id="307" r:id="rId37"/>
    <p:sldId id="308" r:id="rId38"/>
    <p:sldId id="309" r:id="rId39"/>
    <p:sldId id="310" r:id="rId40"/>
    <p:sldId id="311" r:id="rId41"/>
    <p:sldId id="312" r:id="rId42"/>
    <p:sldId id="314" r:id="rId43"/>
    <p:sldId id="316" r:id="rId44"/>
    <p:sldId id="315" r:id="rId45"/>
    <p:sldId id="317" r:id="rId46"/>
    <p:sldId id="318" r:id="rId47"/>
    <p:sldId id="319" r:id="rId48"/>
    <p:sldId id="322" r:id="rId49"/>
    <p:sldId id="320" r:id="rId50"/>
    <p:sldId id="325" r:id="rId51"/>
    <p:sldId id="321" r:id="rId52"/>
    <p:sldId id="326" r:id="rId53"/>
    <p:sldId id="323" r:id="rId54"/>
    <p:sldId id="324" r:id="rId5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259"/>
    <a:srgbClr val="112158"/>
    <a:srgbClr val="70AE47"/>
    <a:srgbClr val="FEC000"/>
    <a:srgbClr val="599CD6"/>
    <a:srgbClr val="FEBF00"/>
    <a:srgbClr val="FFC000"/>
    <a:srgbClr val="5A9BD5"/>
    <a:srgbClr val="FFC002"/>
    <a:srgbClr val="00A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74421" autoAdjust="0"/>
  </p:normalViewPr>
  <p:slideViewPr>
    <p:cSldViewPr snapToGrid="0">
      <p:cViewPr varScale="1">
        <p:scale>
          <a:sx n="75" d="100"/>
          <a:sy n="75" d="100"/>
        </p:scale>
        <p:origin x="12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63918-4532-4882-B5F0-FF986855DBB8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85DEC-65DB-4FB1-B0C5-4FADC8B1BD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2847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C73D8-F983-49D6-8EC2-102BFAA3B2D7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09082-B464-4497-A1BD-A07D538C72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97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909DF-A058-47A2-9B36-12E5B4F9A344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9726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167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355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909DF-A058-47A2-9B36-12E5B4F9A344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266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909DF-A058-47A2-9B36-12E5B4F9A344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80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A909DF-A058-47A2-9B36-12E5B4F9A344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4420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72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87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648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562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09082-B464-4497-A1BD-A07D538C722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571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5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01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99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568098"/>
            <a:ext cx="9144000" cy="288000"/>
          </a:xfrm>
          <a:prstGeom prst="rect">
            <a:avLst/>
          </a:prstGeom>
          <a:solidFill>
            <a:srgbClr val="132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924" y="48816"/>
            <a:ext cx="8786564" cy="581372"/>
          </a:xfrm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132259"/>
                </a:solidFill>
                <a:latin typeface="Palatino Linotype" panose="0204050205050503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5496" y="6573599"/>
            <a:ext cx="26888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编译原理</a:t>
            </a:r>
            <a:endParaRPr 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5496" y="644029"/>
            <a:ext cx="9073008" cy="108000"/>
            <a:chOff x="35496" y="672604"/>
            <a:chExt cx="9073008" cy="108000"/>
          </a:xfrm>
          <a:solidFill>
            <a:srgbClr val="132259"/>
          </a:solidFill>
        </p:grpSpPr>
        <p:grpSp>
          <p:nvGrpSpPr>
            <p:cNvPr id="22" name="Group 21"/>
            <p:cNvGrpSpPr/>
            <p:nvPr userDrawn="1"/>
          </p:nvGrpSpPr>
          <p:grpSpPr>
            <a:xfrm>
              <a:off x="35496" y="672604"/>
              <a:ext cx="150285" cy="108000"/>
              <a:chOff x="431552" y="1988840"/>
              <a:chExt cx="150285" cy="108000"/>
            </a:xfrm>
            <a:grpFill/>
          </p:grpSpPr>
          <p:sp>
            <p:nvSpPr>
              <p:cNvPr id="19" name="Chevron 18"/>
              <p:cNvSpPr/>
              <p:nvPr userDrawn="1"/>
            </p:nvSpPr>
            <p:spPr>
              <a:xfrm>
                <a:off x="431552" y="1988840"/>
                <a:ext cx="72000" cy="108000"/>
              </a:xfrm>
              <a:prstGeom prst="chevron">
                <a:avLst/>
              </a:prstGeom>
              <a:grpFill/>
              <a:ln w="25400">
                <a:solidFill>
                  <a:srgbClr val="1322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Chevron 19"/>
              <p:cNvSpPr/>
              <p:nvPr userDrawn="1"/>
            </p:nvSpPr>
            <p:spPr>
              <a:xfrm>
                <a:off x="509837" y="1988840"/>
                <a:ext cx="72000" cy="108000"/>
              </a:xfrm>
              <a:prstGeom prst="chevron">
                <a:avLst/>
              </a:prstGeom>
              <a:grpFill/>
              <a:ln w="25400">
                <a:solidFill>
                  <a:srgbClr val="1322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 userDrawn="1"/>
          </p:nvGrpSpPr>
          <p:grpSpPr>
            <a:xfrm flipH="1">
              <a:off x="8958219" y="672604"/>
              <a:ext cx="150285" cy="108000"/>
              <a:chOff x="431552" y="1988840"/>
              <a:chExt cx="150285" cy="108000"/>
            </a:xfrm>
            <a:grpFill/>
          </p:grpSpPr>
          <p:sp>
            <p:nvSpPr>
              <p:cNvPr id="24" name="Chevron 23"/>
              <p:cNvSpPr/>
              <p:nvPr userDrawn="1"/>
            </p:nvSpPr>
            <p:spPr>
              <a:xfrm>
                <a:off x="431552" y="1988840"/>
                <a:ext cx="72000" cy="108000"/>
              </a:xfrm>
              <a:prstGeom prst="chevron">
                <a:avLst/>
              </a:prstGeom>
              <a:grpFill/>
              <a:ln w="25400">
                <a:solidFill>
                  <a:srgbClr val="1322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Chevron 24"/>
              <p:cNvSpPr/>
              <p:nvPr userDrawn="1"/>
            </p:nvSpPr>
            <p:spPr>
              <a:xfrm>
                <a:off x="509837" y="1988840"/>
                <a:ext cx="72000" cy="108000"/>
              </a:xfrm>
              <a:prstGeom prst="chevron">
                <a:avLst/>
              </a:prstGeom>
              <a:grpFill/>
              <a:ln w="25400">
                <a:solidFill>
                  <a:srgbClr val="1322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8" name="Straight Connector 27"/>
            <p:cNvCxnSpPr/>
            <p:nvPr userDrawn="1"/>
          </p:nvCxnSpPr>
          <p:spPr>
            <a:xfrm>
              <a:off x="216000" y="726604"/>
              <a:ext cx="8712000" cy="0"/>
            </a:xfrm>
            <a:prstGeom prst="line">
              <a:avLst/>
            </a:prstGeom>
            <a:grpFill/>
            <a:ln w="25400">
              <a:solidFill>
                <a:srgbClr val="132259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 userDrawn="1"/>
        </p:nvSpPr>
        <p:spPr>
          <a:xfrm>
            <a:off x="6378469" y="6573599"/>
            <a:ext cx="27300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 </a:t>
            </a:r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田玲</a:t>
            </a:r>
            <a:endParaRPr 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F72587-E537-B54C-BC9F-BFD87FF2C52A}"/>
              </a:ext>
            </a:extLst>
          </p:cNvPr>
          <p:cNvSpPr txBox="1"/>
          <p:nvPr userDrawn="1"/>
        </p:nvSpPr>
        <p:spPr>
          <a:xfrm>
            <a:off x="4139952" y="6597352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27AD56D-2C3A-3D4D-813B-2CC6C9C04CC8}" type="slidenum">
              <a:rPr lang="zh-CN" altLang="en-US" sz="1200" b="1" kern="1200" smtClean="0">
                <a:solidFill>
                  <a:schemeClr val="bg1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Plantagenet Cherokee" panose="02020000000000000000" pitchFamily="18" charset="-79"/>
              </a:rPr>
              <a:t>‹#›</a:t>
            </a:fld>
            <a:r>
              <a:rPr lang="en-US" altLang="zh-CN" sz="1200" b="1" kern="1200" dirty="0" smtClean="0">
                <a:solidFill>
                  <a:schemeClr val="bg1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Plantagenet Cherokee" panose="02020000000000000000" pitchFamily="18" charset="-79"/>
              </a:rPr>
              <a:t>/54</a:t>
            </a:r>
            <a:endParaRPr lang="zh-CN" altLang="en-US" sz="1200" b="1" kern="1200" dirty="0">
              <a:solidFill>
                <a:schemeClr val="bg1"/>
              </a:solidFill>
              <a:latin typeface="Palatino Linotype" panose="02040502050505030304" pitchFamily="18" charset="0"/>
              <a:ea typeface="微软雅黑" panose="020B0503020204020204" pitchFamily="34" charset="-122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918777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8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86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24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96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032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25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5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8CDA-DAB7-42D6-94E9-E5EBF62DFCA4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28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A8CDA-DAB7-42D6-94E9-E5EBF62DFCA4}" type="datetimeFigureOut">
              <a:rPr lang="zh-CN" altLang="en-US" smtClean="0"/>
              <a:t>2022/2/22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8CCC-0C19-4BE4-921E-95B7DACCE9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18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7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3E03277-EF2F-2042-860E-1DD2245FC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418" y="1175327"/>
            <a:ext cx="728662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1pPr>
            <a:lvl2pPr marL="742950" indent="-285750"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2pPr>
            <a:lvl3pPr marL="1143000" indent="-228600"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3pPr>
            <a:lvl4pPr marL="1600200" indent="-228600"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4pPr>
            <a:lvl5pPr marL="2057400" indent="-228600"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33CC"/>
                </a:solidFill>
                <a:latin typeface="楷体_GB2312"/>
                <a:ea typeface="楷体_GB2312"/>
                <a:cs typeface="楷体_GB231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  <a:endParaRPr kumimoji="0" lang="zh-CN" altLang="zh-CN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D6ADF91-0EA5-AB4F-B622-A1A85214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501" y="3187700"/>
            <a:ext cx="511333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5000"/>
              <a:buFont typeface="Monotype Sorts"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田玲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教授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、博导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CCFF"/>
              </a:buClr>
              <a:buSzPct val="75000"/>
              <a:buFont typeface="Monotype Sorts"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</a:rPr>
              <a:t>lingtian@uestc.edu.cn</a:t>
            </a:r>
          </a:p>
        </p:txBody>
      </p:sp>
      <p:pic>
        <p:nvPicPr>
          <p:cNvPr id="8" name="Picture 2" descr="G:\演说词\PictureVideo\╡τ╫╙┐╞╝╝┤≤╤º╒╒╞¼╩╙╞╡\╟σ╦«║╙╨ú╟°╓≈┬Ñ (5).jpg">
            <a:extLst>
              <a:ext uri="{FF2B5EF4-FFF2-40B4-BE49-F238E27FC236}">
                <a16:creationId xmlns:a16="http://schemas.microsoft.com/office/drawing/2014/main" id="{5FF1FE68-1CF9-0D4F-86F6-06044034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502"/>
          <a:stretch>
            <a:fillRect/>
          </a:stretch>
        </p:blipFill>
        <p:spPr>
          <a:xfrm>
            <a:off x="0" y="5296289"/>
            <a:ext cx="9144000" cy="127049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4B1D9BB-CFA9-904E-B6D3-8A5C585A33D6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208" y="54148"/>
            <a:ext cx="612000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1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编译过程</a:t>
            </a:r>
            <a:endParaRPr lang="zh-CN" altLang="en-US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188" y="1268413"/>
            <a:ext cx="1873250" cy="280828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80"/>
            </a:solidFill>
            <a:miter lim="800000"/>
            <a:headEnd/>
            <a:tailEnd/>
          </a:ln>
        </p:spPr>
        <p:txBody>
          <a:bodyPr wrap="none"/>
          <a:lstStyle>
            <a:lvl1pPr marL="2082800" indent="-457200" defTabSz="225425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defTabSz="225425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defTabSz="225425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defTabSz="225425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defTabSz="225425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zh-CN" altLang="zh-CN" sz="2400" b="1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86125" y="1285875"/>
            <a:ext cx="2438400" cy="378618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80"/>
            </a:solidFill>
            <a:miter lim="800000"/>
            <a:headEnd/>
            <a:tailEnd/>
          </a:ln>
        </p:spPr>
        <p:txBody>
          <a:bodyPr wrap="none"/>
          <a:lstStyle>
            <a:lvl1pPr marL="2082800" indent="-457200" defTabSz="225425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defTabSz="225425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defTabSz="225425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defTabSz="225425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defTabSz="225425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zh-CN" altLang="zh-CN" sz="2400" b="1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56325" y="1341438"/>
            <a:ext cx="1873250" cy="273526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80"/>
            </a:solidFill>
            <a:miter lim="800000"/>
            <a:headEnd/>
            <a:tailEnd/>
          </a:ln>
        </p:spPr>
        <p:txBody>
          <a:bodyPr wrap="none"/>
          <a:lstStyle>
            <a:lvl1pPr marL="2082800" indent="-457200" defTabSz="225425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 defTabSz="225425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 defTabSz="225425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 defTabSz="225425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 defTabSz="225425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defTabSz="2254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zh-CN" altLang="zh-CN" sz="2400" b="1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650" y="692150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11215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源程序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0438" y="714375"/>
            <a:ext cx="15843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11215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编译器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56325" y="765175"/>
            <a:ext cx="17287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11215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目标程序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1188" y="1341438"/>
            <a:ext cx="1800225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if (a==b){</a:t>
            </a:r>
            <a:b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a=2;</a:t>
            </a:r>
            <a:b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b=2;</a:t>
            </a:r>
            <a:b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b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357563" y="1500188"/>
            <a:ext cx="2295525" cy="335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词法分析</a:t>
            </a:r>
            <a:endParaRPr lang="en-US" altLang="zh-CN" sz="2400" b="1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Lexical Analysis </a:t>
            </a:r>
            <a: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语法分析</a:t>
            </a:r>
            <a:endParaRPr lang="en-US" altLang="zh-CN" sz="2400" b="1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Parsing </a:t>
            </a:r>
            <a: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语义分析</a:t>
            </a:r>
            <a:endParaRPr lang="en-US" altLang="zh-CN" sz="2400" b="1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Semantic Analysis</a:t>
            </a:r>
            <a: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代码生成</a:t>
            </a:r>
            <a:b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sz="2400" b="1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代码优化</a:t>
            </a:r>
            <a:endParaRPr lang="en-US" altLang="zh-CN" sz="2400" b="1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Code Optimizations or Register Allocation</a:t>
            </a:r>
            <a:endParaRPr lang="zh-CN" altLang="zh-CN" sz="2000" b="1">
              <a:solidFill>
                <a:srgbClr val="FF000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27763" y="1844675"/>
            <a:ext cx="1728787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1" hangingPunct="1">
              <a:defRPr/>
            </a:pPr>
            <a:r>
              <a:rPr lang="zh-CN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mov  a, R1</a:t>
            </a:r>
            <a:br>
              <a:rPr lang="zh-CN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ov  b, R2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2060575"/>
            <a:ext cx="649288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>
                <a:solidFill>
                  <a:srgbClr val="11215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源语言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71775" y="5854700"/>
            <a:ext cx="1439863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>
                <a:solidFill>
                  <a:srgbClr val="11215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实现语言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16913" y="1989138"/>
            <a:ext cx="64928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 dirty="0">
                <a:solidFill>
                  <a:srgbClr val="112158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目标语言</a:t>
            </a: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468313" y="2205038"/>
            <a:ext cx="503237" cy="503237"/>
          </a:xfrm>
          <a:prstGeom prst="line">
            <a:avLst/>
          </a:prstGeom>
          <a:noFill/>
          <a:ln w="25400">
            <a:solidFill>
              <a:srgbClr val="12225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3214688" y="5143500"/>
            <a:ext cx="1152525" cy="792163"/>
          </a:xfrm>
          <a:prstGeom prst="line">
            <a:avLst/>
          </a:prstGeom>
          <a:noFill/>
          <a:ln w="25400">
            <a:solidFill>
              <a:srgbClr val="12225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739063" y="2492375"/>
            <a:ext cx="720725" cy="433388"/>
          </a:xfrm>
          <a:prstGeom prst="line">
            <a:avLst/>
          </a:prstGeom>
          <a:noFill/>
          <a:ln w="25400">
            <a:solidFill>
              <a:srgbClr val="12225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27088" y="4674222"/>
            <a:ext cx="65" cy="46230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900113" y="4652963"/>
            <a:ext cx="12239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FF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输入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372225" y="4674222"/>
            <a:ext cx="65" cy="46230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46038" rIns="0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0033CC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443663" y="4652963"/>
            <a:ext cx="12239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FF33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995738" y="5710238"/>
            <a:ext cx="18716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400" b="1">
                <a:solidFill>
                  <a:srgbClr val="00CC99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错误及警告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619250" y="3357563"/>
            <a:ext cx="0" cy="1223962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7019925" y="3357563"/>
            <a:ext cx="0" cy="1223962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V="1">
            <a:off x="5572125" y="4941888"/>
            <a:ext cx="800100" cy="84455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>
            <a:spAutoFit/>
          </a:bodyPr>
          <a:lstStyle/>
          <a:p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2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Intrinsic merit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847023" y="1602520"/>
            <a:ext cx="804672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sz="28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Compiler construction poses challenging and interesting problems: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Compilers must do a lot but also </a:t>
            </a:r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run fast</a:t>
            </a:r>
            <a:endParaRPr lang="zh-CN" altLang="zh-CN" sz="20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Compilers have primary responsibility for </a:t>
            </a:r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run-time</a:t>
            </a:r>
            <a:r>
              <a:rPr lang="zh-CN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performance</a:t>
            </a:r>
            <a:endParaRPr lang="zh-CN" altLang="zh-CN" sz="20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Computer architects perpetually create new challenges for the compiler by building more </a:t>
            </a:r>
            <a:r>
              <a:rPr lang="zh-CN" altLang="zh-CN" sz="2000" b="1" dirty="0">
                <a:solidFill>
                  <a:srgbClr val="6600CC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complex machines</a:t>
            </a:r>
            <a:endParaRPr lang="zh-CN" altLang="zh-CN" sz="2000" b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Compilers must hide that complexity from the programmer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zh-CN" sz="2000" b="1" dirty="0"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Success requires mastery of complex interactions</a:t>
            </a:r>
            <a:endParaRPr lang="zh-CN" altLang="zh-CN" sz="2000" b="1" i="1" dirty="0"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55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</a:t>
            </a:r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auto">
          <a:xfrm>
            <a:off x="708443" y="2733575"/>
            <a:ext cx="7969718" cy="1344329"/>
          </a:xfrm>
          <a:prstGeom prst="roundRect">
            <a:avLst>
              <a:gd name="adj" fmla="val 719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介绍各种计算机语言的特点，高级语言的分类及主要</a:t>
            </a: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特征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它们的发展简史。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09509" y="1473345"/>
            <a:ext cx="7772400" cy="8848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Monotype Sorts"/>
              <a:buNone/>
            </a:pPr>
            <a:r>
              <a:rPr lang="zh-CN" altLang="zh-CN" sz="3600" b="1" dirty="0" smtClean="0">
                <a:solidFill>
                  <a:srgbClr val="112158"/>
                </a:solidFill>
              </a:rPr>
              <a:t>绪论</a:t>
            </a:r>
          </a:p>
          <a:p>
            <a:pPr marL="0" indent="0">
              <a:buFont typeface="Monotype Sorts"/>
              <a:buNone/>
            </a:pPr>
            <a:endParaRPr lang="zh-CN" altLang="zh-CN" b="1" dirty="0" smtClean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1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1.1</a:t>
            </a:r>
            <a:r>
              <a:rPr lang="zh-CN" altLang="en-US" dirty="0"/>
              <a:t>引言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85800" y="1225350"/>
            <a:ext cx="7924800" cy="1746450"/>
            <a:chOff x="0" y="0"/>
            <a:chExt cx="4992" cy="67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" name="AutoShape 3"/>
            <p:cNvSpPr>
              <a:spLocks noChangeArrowheads="1"/>
            </p:cNvSpPr>
            <p:nvPr/>
          </p:nvSpPr>
          <p:spPr bwMode="auto">
            <a:xfrm>
              <a:off x="0" y="0"/>
              <a:ext cx="4992" cy="672"/>
            </a:xfrm>
            <a:prstGeom prst="roundRect">
              <a:avLst>
                <a:gd name="adj" fmla="val 344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pic>
          <p:nvPicPr>
            <p:cNvPr id="5" name="Picture 4" descr="人-电脑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51"/>
              <a:ext cx="912" cy="60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85800" y="3291840"/>
            <a:ext cx="7924800" cy="1982804"/>
          </a:xfrm>
          <a:prstGeom prst="roundRect">
            <a:avLst>
              <a:gd name="adj" fmla="val 329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33CC"/>
              </a:solidFill>
              <a:latin typeface="楷体_GB2312"/>
              <a:ea typeface="楷体_GB2312"/>
            </a:endParaRP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>
          <a:xfrm>
            <a:off x="838200" y="762000"/>
            <a:ext cx="7772400" cy="723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rgbClr val="132259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pPr>
              <a:defRPr/>
            </a:pPr>
            <a:endParaRPr lang="zh-CN" dirty="0" smtClean="0"/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90600" y="1357162"/>
            <a:ext cx="7772400" cy="2757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Clr>
                <a:schemeClr val="tx1"/>
              </a:buClr>
              <a:buFont typeface="Monotype Sorts"/>
              <a:buAutoNum type="arabicPeriod"/>
            </a:pP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程序设计语言的产生</a:t>
            </a:r>
          </a:p>
          <a:p>
            <a:pPr marL="820738" lvl="1" indent="-363538"/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人机通信、人机交流</a:t>
            </a:r>
          </a:p>
          <a:p>
            <a:pPr marL="609600" indent="-609600">
              <a:buClr>
                <a:schemeClr val="tx1"/>
              </a:buClr>
              <a:buFont typeface="Monotype Sorts"/>
              <a:buAutoNum type="arabicPeriod"/>
            </a:pP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程序设计语言的发展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1447800" y="4343400"/>
            <a:ext cx="203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 b="0">
              <a:ea typeface="楷体_GB2312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295400" y="4114800"/>
            <a:ext cx="14478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机器语言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5200" y="4114800"/>
            <a:ext cx="14478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汇编语言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5791200" y="4114800"/>
            <a:ext cx="1447800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高级语言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2908300" y="41910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CC0099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lIns="0" tIns="46038" rIns="0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33CC"/>
              </a:solidFill>
              <a:latin typeface="楷体_GB2312"/>
              <a:ea typeface="楷体_GB2312"/>
            </a:endParaRP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5181600" y="41910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CC0099"/>
          </a:solidFill>
          <a:ln w="9525">
            <a:solidFill>
              <a:srgbClr val="CC0099"/>
            </a:solidFill>
            <a:miter lim="800000"/>
            <a:headEnd/>
            <a:tailEnd/>
          </a:ln>
        </p:spPr>
        <p:txBody>
          <a:bodyPr wrap="none" lIns="0" tIns="46038" rIns="0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33CC"/>
              </a:solidFill>
              <a:latin typeface="楷体_GB2312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90813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汇编与编译</a:t>
            </a:r>
            <a:endParaRPr lang="zh-CN" altLang="en-US" dirty="0"/>
          </a:p>
        </p:txBody>
      </p:sp>
      <p:grpSp>
        <p:nvGrpSpPr>
          <p:cNvPr id="90" name="组合 89"/>
          <p:cNvGrpSpPr/>
          <p:nvPr/>
        </p:nvGrpSpPr>
        <p:grpSpPr>
          <a:xfrm>
            <a:off x="665747" y="997017"/>
            <a:ext cx="7772400" cy="2470150"/>
            <a:chOff x="665747" y="997017"/>
            <a:chExt cx="7772400" cy="2470150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970547" y="997017"/>
              <a:ext cx="7220552" cy="533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0" tIns="46038" rIns="0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4" name="Rectangle 3"/>
            <p:cNvSpPr txBox="1">
              <a:spLocks noChangeArrowheads="1"/>
            </p:cNvSpPr>
            <p:nvPr/>
          </p:nvSpPr>
          <p:spPr>
            <a:xfrm>
              <a:off x="665747" y="1016066"/>
              <a:ext cx="7772400" cy="696913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defRPr/>
              </a:pPr>
              <a:r>
                <a:rPr lang="zh-CN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翻译汇编语言的程序称为</a:t>
              </a:r>
              <a:r>
                <a:rPr 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汇编程序（器）</a:t>
              </a:r>
              <a:endParaRPr lang="zh-CN" dirty="0" smtClean="0">
                <a:solidFill>
                  <a:srgbClr val="C00000"/>
                </a:solidFill>
                <a:latin typeface="仿宋_GB2312" pitchFamily="1" charset="-122"/>
              </a:endParaRPr>
            </a:p>
            <a:p>
              <a:pPr lvl="1">
                <a:buFont typeface="Monotype Sorts" pitchFamily="2" charset="2"/>
                <a:buNone/>
                <a:defRPr/>
              </a:pPr>
              <a:endParaRPr lang="zh-CN" dirty="0" smtClean="0">
                <a:latin typeface="仿宋_GB2312" pitchFamily="1" charset="-122"/>
              </a:endParaRPr>
            </a:p>
            <a:p>
              <a:pPr lvl="1">
                <a:buFont typeface="Monotype Sorts" pitchFamily="2" charset="2"/>
                <a:buNone/>
                <a:defRPr/>
              </a:pPr>
              <a:endParaRPr lang="zh-CN" dirty="0" smtClean="0">
                <a:latin typeface="仿宋_GB2312" pitchFamily="1" charset="-122"/>
              </a:endParaRPr>
            </a:p>
            <a:p>
              <a:pPr lvl="1">
                <a:buFont typeface="Monotype Sorts" pitchFamily="2" charset="2"/>
                <a:buNone/>
                <a:defRPr/>
              </a:pPr>
              <a:endParaRPr lang="zh-CN" altLang="zh-CN" dirty="0" smtClean="0">
                <a:latin typeface="仿宋_GB2312" pitchFamily="1" charset="-122"/>
              </a:endParaRPr>
            </a:p>
          </p:txBody>
        </p:sp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40422" y="1987617"/>
              <a:ext cx="1482725" cy="147955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666122" y="1987617"/>
              <a:ext cx="1495425" cy="147955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6117222" y="1987617"/>
              <a:ext cx="1406525" cy="147955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4086810" y="2722630"/>
              <a:ext cx="1052512" cy="728662"/>
              <a:chOff x="0" y="0"/>
              <a:chExt cx="493" cy="203"/>
            </a:xfrm>
          </p:grpSpPr>
          <p:grpSp>
            <p:nvGrpSpPr>
              <p:cNvPr id="9" name="Group 8"/>
              <p:cNvGrpSpPr>
                <a:grpSpLocks/>
              </p:cNvGrpSpPr>
              <p:nvPr/>
            </p:nvGrpSpPr>
            <p:grpSpPr bwMode="auto">
              <a:xfrm>
                <a:off x="299" y="2"/>
                <a:ext cx="194" cy="201"/>
                <a:chOff x="0" y="0"/>
                <a:chExt cx="194" cy="201"/>
              </a:xfrm>
            </p:grpSpPr>
            <p:grpSp>
              <p:nvGrpSpPr>
                <p:cNvPr id="17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64" cy="119"/>
                  <a:chOff x="0" y="0"/>
                  <a:chExt cx="164" cy="119"/>
                </a:xfrm>
              </p:grpSpPr>
              <p:sp>
                <p:nvSpPr>
                  <p:cNvPr id="19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64" cy="119"/>
                  </a:xfrm>
                  <a:custGeom>
                    <a:avLst/>
                    <a:gdLst>
                      <a:gd name="T0" fmla="*/ 0 w 164"/>
                      <a:gd name="T1" fmla="*/ 98 h 119"/>
                      <a:gd name="T2" fmla="*/ 1 w 164"/>
                      <a:gd name="T3" fmla="*/ 102 h 119"/>
                      <a:gd name="T4" fmla="*/ 5 w 164"/>
                      <a:gd name="T5" fmla="*/ 105 h 119"/>
                      <a:gd name="T6" fmla="*/ 11 w 164"/>
                      <a:gd name="T7" fmla="*/ 109 h 119"/>
                      <a:gd name="T8" fmla="*/ 20 w 164"/>
                      <a:gd name="T9" fmla="*/ 111 h 119"/>
                      <a:gd name="T10" fmla="*/ 30 w 164"/>
                      <a:gd name="T11" fmla="*/ 113 h 119"/>
                      <a:gd name="T12" fmla="*/ 42 w 164"/>
                      <a:gd name="T13" fmla="*/ 115 h 119"/>
                      <a:gd name="T14" fmla="*/ 55 w 164"/>
                      <a:gd name="T15" fmla="*/ 116 h 119"/>
                      <a:gd name="T16" fmla="*/ 70 w 164"/>
                      <a:gd name="T17" fmla="*/ 118 h 119"/>
                      <a:gd name="T18" fmla="*/ 84 w 164"/>
                      <a:gd name="T19" fmla="*/ 118 h 119"/>
                      <a:gd name="T20" fmla="*/ 99 w 164"/>
                      <a:gd name="T21" fmla="*/ 116 h 119"/>
                      <a:gd name="T22" fmla="*/ 113 w 164"/>
                      <a:gd name="T23" fmla="*/ 115 h 119"/>
                      <a:gd name="T24" fmla="*/ 126 w 164"/>
                      <a:gd name="T25" fmla="*/ 114 h 119"/>
                      <a:gd name="T26" fmla="*/ 137 w 164"/>
                      <a:gd name="T27" fmla="*/ 112 h 119"/>
                      <a:gd name="T28" fmla="*/ 147 w 164"/>
                      <a:gd name="T29" fmla="*/ 110 h 119"/>
                      <a:gd name="T30" fmla="*/ 155 w 164"/>
                      <a:gd name="T31" fmla="*/ 106 h 119"/>
                      <a:gd name="T32" fmla="*/ 159 w 164"/>
                      <a:gd name="T33" fmla="*/ 104 h 119"/>
                      <a:gd name="T34" fmla="*/ 163 w 164"/>
                      <a:gd name="T35" fmla="*/ 101 h 119"/>
                      <a:gd name="T36" fmla="*/ 163 w 164"/>
                      <a:gd name="T37" fmla="*/ 19 h 119"/>
                      <a:gd name="T38" fmla="*/ 161 w 164"/>
                      <a:gd name="T39" fmla="*/ 15 h 119"/>
                      <a:gd name="T40" fmla="*/ 157 w 164"/>
                      <a:gd name="T41" fmla="*/ 12 h 119"/>
                      <a:gd name="T42" fmla="*/ 151 w 164"/>
                      <a:gd name="T43" fmla="*/ 8 h 119"/>
                      <a:gd name="T44" fmla="*/ 142 w 164"/>
                      <a:gd name="T45" fmla="*/ 6 h 119"/>
                      <a:gd name="T46" fmla="*/ 131 w 164"/>
                      <a:gd name="T47" fmla="*/ 4 h 119"/>
                      <a:gd name="T48" fmla="*/ 120 w 164"/>
                      <a:gd name="T49" fmla="*/ 2 h 119"/>
                      <a:gd name="T50" fmla="*/ 107 w 164"/>
                      <a:gd name="T51" fmla="*/ 1 h 119"/>
                      <a:gd name="T52" fmla="*/ 92 w 164"/>
                      <a:gd name="T53" fmla="*/ 1 h 119"/>
                      <a:gd name="T54" fmla="*/ 78 w 164"/>
                      <a:gd name="T55" fmla="*/ 0 h 119"/>
                      <a:gd name="T56" fmla="*/ 63 w 164"/>
                      <a:gd name="T57" fmla="*/ 1 h 119"/>
                      <a:gd name="T58" fmla="*/ 49 w 164"/>
                      <a:gd name="T59" fmla="*/ 2 h 119"/>
                      <a:gd name="T60" fmla="*/ 36 w 164"/>
                      <a:gd name="T61" fmla="*/ 3 h 119"/>
                      <a:gd name="T62" fmla="*/ 25 w 164"/>
                      <a:gd name="T63" fmla="*/ 5 h 119"/>
                      <a:gd name="T64" fmla="*/ 15 w 164"/>
                      <a:gd name="T65" fmla="*/ 7 h 119"/>
                      <a:gd name="T66" fmla="*/ 7 w 164"/>
                      <a:gd name="T67" fmla="*/ 11 h 119"/>
                      <a:gd name="T68" fmla="*/ 3 w 164"/>
                      <a:gd name="T69" fmla="*/ 14 h 119"/>
                      <a:gd name="T70" fmla="*/ 0 w 164"/>
                      <a:gd name="T71" fmla="*/ 17 h 119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64"/>
                      <a:gd name="T109" fmla="*/ 0 h 119"/>
                      <a:gd name="T110" fmla="*/ 164 w 164"/>
                      <a:gd name="T111" fmla="*/ 119 h 119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64" h="119">
                        <a:moveTo>
                          <a:pt x="0" y="19"/>
                        </a:moveTo>
                        <a:lnTo>
                          <a:pt x="0" y="98"/>
                        </a:lnTo>
                        <a:lnTo>
                          <a:pt x="0" y="101"/>
                        </a:lnTo>
                        <a:lnTo>
                          <a:pt x="1" y="102"/>
                        </a:lnTo>
                        <a:lnTo>
                          <a:pt x="3" y="104"/>
                        </a:lnTo>
                        <a:lnTo>
                          <a:pt x="5" y="105"/>
                        </a:lnTo>
                        <a:lnTo>
                          <a:pt x="7" y="106"/>
                        </a:lnTo>
                        <a:lnTo>
                          <a:pt x="11" y="109"/>
                        </a:lnTo>
                        <a:lnTo>
                          <a:pt x="15" y="110"/>
                        </a:lnTo>
                        <a:lnTo>
                          <a:pt x="20" y="111"/>
                        </a:lnTo>
                        <a:lnTo>
                          <a:pt x="25" y="112"/>
                        </a:lnTo>
                        <a:lnTo>
                          <a:pt x="30" y="113"/>
                        </a:lnTo>
                        <a:lnTo>
                          <a:pt x="36" y="114"/>
                        </a:lnTo>
                        <a:lnTo>
                          <a:pt x="42" y="115"/>
                        </a:lnTo>
                        <a:lnTo>
                          <a:pt x="49" y="115"/>
                        </a:lnTo>
                        <a:lnTo>
                          <a:pt x="55" y="116"/>
                        </a:lnTo>
                        <a:lnTo>
                          <a:pt x="63" y="116"/>
                        </a:lnTo>
                        <a:lnTo>
                          <a:pt x="70" y="118"/>
                        </a:lnTo>
                        <a:lnTo>
                          <a:pt x="78" y="118"/>
                        </a:lnTo>
                        <a:lnTo>
                          <a:pt x="84" y="118"/>
                        </a:lnTo>
                        <a:lnTo>
                          <a:pt x="92" y="118"/>
                        </a:lnTo>
                        <a:lnTo>
                          <a:pt x="99" y="116"/>
                        </a:lnTo>
                        <a:lnTo>
                          <a:pt x="107" y="116"/>
                        </a:lnTo>
                        <a:lnTo>
                          <a:pt x="113" y="115"/>
                        </a:lnTo>
                        <a:lnTo>
                          <a:pt x="120" y="115"/>
                        </a:lnTo>
                        <a:lnTo>
                          <a:pt x="126" y="114"/>
                        </a:lnTo>
                        <a:lnTo>
                          <a:pt x="131" y="113"/>
                        </a:lnTo>
                        <a:lnTo>
                          <a:pt x="137" y="112"/>
                        </a:lnTo>
                        <a:lnTo>
                          <a:pt x="142" y="111"/>
                        </a:lnTo>
                        <a:lnTo>
                          <a:pt x="147" y="110"/>
                        </a:lnTo>
                        <a:lnTo>
                          <a:pt x="151" y="109"/>
                        </a:lnTo>
                        <a:lnTo>
                          <a:pt x="155" y="106"/>
                        </a:lnTo>
                        <a:lnTo>
                          <a:pt x="157" y="105"/>
                        </a:lnTo>
                        <a:lnTo>
                          <a:pt x="159" y="104"/>
                        </a:lnTo>
                        <a:lnTo>
                          <a:pt x="161" y="102"/>
                        </a:lnTo>
                        <a:lnTo>
                          <a:pt x="163" y="101"/>
                        </a:lnTo>
                        <a:lnTo>
                          <a:pt x="163" y="98"/>
                        </a:lnTo>
                        <a:lnTo>
                          <a:pt x="163" y="19"/>
                        </a:lnTo>
                        <a:lnTo>
                          <a:pt x="163" y="17"/>
                        </a:lnTo>
                        <a:lnTo>
                          <a:pt x="161" y="15"/>
                        </a:lnTo>
                        <a:lnTo>
                          <a:pt x="159" y="14"/>
                        </a:lnTo>
                        <a:lnTo>
                          <a:pt x="157" y="12"/>
                        </a:lnTo>
                        <a:lnTo>
                          <a:pt x="155" y="11"/>
                        </a:lnTo>
                        <a:lnTo>
                          <a:pt x="151" y="8"/>
                        </a:lnTo>
                        <a:lnTo>
                          <a:pt x="147" y="7"/>
                        </a:lnTo>
                        <a:lnTo>
                          <a:pt x="142" y="6"/>
                        </a:lnTo>
                        <a:lnTo>
                          <a:pt x="137" y="5"/>
                        </a:lnTo>
                        <a:lnTo>
                          <a:pt x="131" y="4"/>
                        </a:lnTo>
                        <a:lnTo>
                          <a:pt x="126" y="3"/>
                        </a:lnTo>
                        <a:lnTo>
                          <a:pt x="120" y="2"/>
                        </a:lnTo>
                        <a:lnTo>
                          <a:pt x="113" y="2"/>
                        </a:lnTo>
                        <a:lnTo>
                          <a:pt x="107" y="1"/>
                        </a:lnTo>
                        <a:lnTo>
                          <a:pt x="99" y="1"/>
                        </a:lnTo>
                        <a:lnTo>
                          <a:pt x="92" y="1"/>
                        </a:lnTo>
                        <a:lnTo>
                          <a:pt x="84" y="0"/>
                        </a:lnTo>
                        <a:lnTo>
                          <a:pt x="78" y="0"/>
                        </a:lnTo>
                        <a:lnTo>
                          <a:pt x="70" y="1"/>
                        </a:lnTo>
                        <a:lnTo>
                          <a:pt x="63" y="1"/>
                        </a:lnTo>
                        <a:lnTo>
                          <a:pt x="55" y="1"/>
                        </a:lnTo>
                        <a:lnTo>
                          <a:pt x="49" y="2"/>
                        </a:lnTo>
                        <a:lnTo>
                          <a:pt x="42" y="2"/>
                        </a:lnTo>
                        <a:lnTo>
                          <a:pt x="36" y="3"/>
                        </a:lnTo>
                        <a:lnTo>
                          <a:pt x="30" y="4"/>
                        </a:lnTo>
                        <a:lnTo>
                          <a:pt x="25" y="5"/>
                        </a:lnTo>
                        <a:lnTo>
                          <a:pt x="20" y="6"/>
                        </a:lnTo>
                        <a:lnTo>
                          <a:pt x="15" y="7"/>
                        </a:lnTo>
                        <a:lnTo>
                          <a:pt x="11" y="8"/>
                        </a:lnTo>
                        <a:lnTo>
                          <a:pt x="7" y="11"/>
                        </a:lnTo>
                        <a:lnTo>
                          <a:pt x="5" y="12"/>
                        </a:lnTo>
                        <a:lnTo>
                          <a:pt x="3" y="14"/>
                        </a:lnTo>
                        <a:lnTo>
                          <a:pt x="1" y="15"/>
                        </a:lnTo>
                        <a:lnTo>
                          <a:pt x="0" y="17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" name="未知"/>
                  <p:cNvSpPr>
                    <a:spLocks/>
                  </p:cNvSpPr>
                  <p:nvPr/>
                </p:nvSpPr>
                <p:spPr bwMode="auto">
                  <a:xfrm>
                    <a:off x="0" y="20"/>
                    <a:ext cx="164" cy="19"/>
                  </a:xfrm>
                  <a:custGeom>
                    <a:avLst/>
                    <a:gdLst>
                      <a:gd name="T0" fmla="*/ 0 w 164"/>
                      <a:gd name="T1" fmla="*/ 0 h 19"/>
                      <a:gd name="T2" fmla="*/ 0 w 164"/>
                      <a:gd name="T3" fmla="*/ 2 h 19"/>
                      <a:gd name="T4" fmla="*/ 1 w 164"/>
                      <a:gd name="T5" fmla="*/ 3 h 19"/>
                      <a:gd name="T6" fmla="*/ 3 w 164"/>
                      <a:gd name="T7" fmla="*/ 5 h 19"/>
                      <a:gd name="T8" fmla="*/ 5 w 164"/>
                      <a:gd name="T9" fmla="*/ 6 h 19"/>
                      <a:gd name="T10" fmla="*/ 7 w 164"/>
                      <a:gd name="T11" fmla="*/ 7 h 19"/>
                      <a:gd name="T12" fmla="*/ 11 w 164"/>
                      <a:gd name="T13" fmla="*/ 9 h 19"/>
                      <a:gd name="T14" fmla="*/ 15 w 164"/>
                      <a:gd name="T15" fmla="*/ 10 h 19"/>
                      <a:gd name="T16" fmla="*/ 20 w 164"/>
                      <a:gd name="T17" fmla="*/ 11 h 19"/>
                      <a:gd name="T18" fmla="*/ 25 w 164"/>
                      <a:gd name="T19" fmla="*/ 12 h 19"/>
                      <a:gd name="T20" fmla="*/ 30 w 164"/>
                      <a:gd name="T21" fmla="*/ 13 h 19"/>
                      <a:gd name="T22" fmla="*/ 36 w 164"/>
                      <a:gd name="T23" fmla="*/ 14 h 19"/>
                      <a:gd name="T24" fmla="*/ 42 w 164"/>
                      <a:gd name="T25" fmla="*/ 15 h 19"/>
                      <a:gd name="T26" fmla="*/ 49 w 164"/>
                      <a:gd name="T27" fmla="*/ 16 h 19"/>
                      <a:gd name="T28" fmla="*/ 55 w 164"/>
                      <a:gd name="T29" fmla="*/ 16 h 19"/>
                      <a:gd name="T30" fmla="*/ 63 w 164"/>
                      <a:gd name="T31" fmla="*/ 16 h 19"/>
                      <a:gd name="T32" fmla="*/ 70 w 164"/>
                      <a:gd name="T33" fmla="*/ 18 h 19"/>
                      <a:gd name="T34" fmla="*/ 78 w 164"/>
                      <a:gd name="T35" fmla="*/ 18 h 19"/>
                      <a:gd name="T36" fmla="*/ 84 w 164"/>
                      <a:gd name="T37" fmla="*/ 18 h 19"/>
                      <a:gd name="T38" fmla="*/ 92 w 164"/>
                      <a:gd name="T39" fmla="*/ 18 h 19"/>
                      <a:gd name="T40" fmla="*/ 99 w 164"/>
                      <a:gd name="T41" fmla="*/ 16 h 19"/>
                      <a:gd name="T42" fmla="*/ 107 w 164"/>
                      <a:gd name="T43" fmla="*/ 16 h 19"/>
                      <a:gd name="T44" fmla="*/ 113 w 164"/>
                      <a:gd name="T45" fmla="*/ 16 h 19"/>
                      <a:gd name="T46" fmla="*/ 120 w 164"/>
                      <a:gd name="T47" fmla="*/ 15 h 19"/>
                      <a:gd name="T48" fmla="*/ 126 w 164"/>
                      <a:gd name="T49" fmla="*/ 14 h 19"/>
                      <a:gd name="T50" fmla="*/ 131 w 164"/>
                      <a:gd name="T51" fmla="*/ 13 h 19"/>
                      <a:gd name="T52" fmla="*/ 137 w 164"/>
                      <a:gd name="T53" fmla="*/ 12 h 19"/>
                      <a:gd name="T54" fmla="*/ 142 w 164"/>
                      <a:gd name="T55" fmla="*/ 11 h 19"/>
                      <a:gd name="T56" fmla="*/ 147 w 164"/>
                      <a:gd name="T57" fmla="*/ 10 h 19"/>
                      <a:gd name="T58" fmla="*/ 151 w 164"/>
                      <a:gd name="T59" fmla="*/ 9 h 19"/>
                      <a:gd name="T60" fmla="*/ 155 w 164"/>
                      <a:gd name="T61" fmla="*/ 7 h 19"/>
                      <a:gd name="T62" fmla="*/ 157 w 164"/>
                      <a:gd name="T63" fmla="*/ 6 h 19"/>
                      <a:gd name="T64" fmla="*/ 159 w 164"/>
                      <a:gd name="T65" fmla="*/ 5 h 19"/>
                      <a:gd name="T66" fmla="*/ 161 w 164"/>
                      <a:gd name="T67" fmla="*/ 3 h 19"/>
                      <a:gd name="T68" fmla="*/ 163 w 164"/>
                      <a:gd name="T69" fmla="*/ 2 h 19"/>
                      <a:gd name="T70" fmla="*/ 163 w 164"/>
                      <a:gd name="T71" fmla="*/ 0 h 19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64"/>
                      <a:gd name="T109" fmla="*/ 0 h 19"/>
                      <a:gd name="T110" fmla="*/ 164 w 164"/>
                      <a:gd name="T111" fmla="*/ 19 h 19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64" h="19">
                        <a:moveTo>
                          <a:pt x="0" y="0"/>
                        </a:moveTo>
                        <a:lnTo>
                          <a:pt x="0" y="2"/>
                        </a:lnTo>
                        <a:lnTo>
                          <a:pt x="1" y="3"/>
                        </a:lnTo>
                        <a:lnTo>
                          <a:pt x="3" y="5"/>
                        </a:lnTo>
                        <a:lnTo>
                          <a:pt x="5" y="6"/>
                        </a:lnTo>
                        <a:lnTo>
                          <a:pt x="7" y="7"/>
                        </a:lnTo>
                        <a:lnTo>
                          <a:pt x="11" y="9"/>
                        </a:lnTo>
                        <a:lnTo>
                          <a:pt x="15" y="10"/>
                        </a:lnTo>
                        <a:lnTo>
                          <a:pt x="20" y="11"/>
                        </a:lnTo>
                        <a:lnTo>
                          <a:pt x="25" y="12"/>
                        </a:lnTo>
                        <a:lnTo>
                          <a:pt x="30" y="13"/>
                        </a:lnTo>
                        <a:lnTo>
                          <a:pt x="36" y="14"/>
                        </a:lnTo>
                        <a:lnTo>
                          <a:pt x="42" y="15"/>
                        </a:lnTo>
                        <a:lnTo>
                          <a:pt x="49" y="16"/>
                        </a:lnTo>
                        <a:lnTo>
                          <a:pt x="55" y="16"/>
                        </a:lnTo>
                        <a:lnTo>
                          <a:pt x="63" y="16"/>
                        </a:lnTo>
                        <a:lnTo>
                          <a:pt x="70" y="18"/>
                        </a:lnTo>
                        <a:lnTo>
                          <a:pt x="78" y="18"/>
                        </a:lnTo>
                        <a:lnTo>
                          <a:pt x="84" y="18"/>
                        </a:lnTo>
                        <a:lnTo>
                          <a:pt x="92" y="18"/>
                        </a:lnTo>
                        <a:lnTo>
                          <a:pt x="99" y="16"/>
                        </a:lnTo>
                        <a:lnTo>
                          <a:pt x="107" y="16"/>
                        </a:lnTo>
                        <a:lnTo>
                          <a:pt x="113" y="16"/>
                        </a:lnTo>
                        <a:lnTo>
                          <a:pt x="120" y="15"/>
                        </a:lnTo>
                        <a:lnTo>
                          <a:pt x="126" y="14"/>
                        </a:lnTo>
                        <a:lnTo>
                          <a:pt x="131" y="13"/>
                        </a:lnTo>
                        <a:lnTo>
                          <a:pt x="137" y="12"/>
                        </a:lnTo>
                        <a:lnTo>
                          <a:pt x="142" y="11"/>
                        </a:lnTo>
                        <a:lnTo>
                          <a:pt x="147" y="10"/>
                        </a:lnTo>
                        <a:lnTo>
                          <a:pt x="151" y="9"/>
                        </a:lnTo>
                        <a:lnTo>
                          <a:pt x="155" y="7"/>
                        </a:lnTo>
                        <a:lnTo>
                          <a:pt x="157" y="6"/>
                        </a:lnTo>
                        <a:lnTo>
                          <a:pt x="159" y="5"/>
                        </a:lnTo>
                        <a:lnTo>
                          <a:pt x="161" y="3"/>
                        </a:lnTo>
                        <a:lnTo>
                          <a:pt x="163" y="2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1" name="未知"/>
                  <p:cNvSpPr>
                    <a:spLocks/>
                  </p:cNvSpPr>
                  <p:nvPr/>
                </p:nvSpPr>
                <p:spPr bwMode="auto">
                  <a:xfrm>
                    <a:off x="0" y="28"/>
                    <a:ext cx="164" cy="20"/>
                  </a:xfrm>
                  <a:custGeom>
                    <a:avLst/>
                    <a:gdLst>
                      <a:gd name="T0" fmla="*/ 0 w 164"/>
                      <a:gd name="T1" fmla="*/ 0 h 20"/>
                      <a:gd name="T2" fmla="*/ 0 w 164"/>
                      <a:gd name="T3" fmla="*/ 2 h 20"/>
                      <a:gd name="T4" fmla="*/ 1 w 164"/>
                      <a:gd name="T5" fmla="*/ 3 h 20"/>
                      <a:gd name="T6" fmla="*/ 3 w 164"/>
                      <a:gd name="T7" fmla="*/ 5 h 20"/>
                      <a:gd name="T8" fmla="*/ 5 w 164"/>
                      <a:gd name="T9" fmla="*/ 6 h 20"/>
                      <a:gd name="T10" fmla="*/ 7 w 164"/>
                      <a:gd name="T11" fmla="*/ 8 h 20"/>
                      <a:gd name="T12" fmla="*/ 11 w 164"/>
                      <a:gd name="T13" fmla="*/ 10 h 20"/>
                      <a:gd name="T14" fmla="*/ 15 w 164"/>
                      <a:gd name="T15" fmla="*/ 11 h 20"/>
                      <a:gd name="T16" fmla="*/ 20 w 164"/>
                      <a:gd name="T17" fmla="*/ 12 h 20"/>
                      <a:gd name="T18" fmla="*/ 25 w 164"/>
                      <a:gd name="T19" fmla="*/ 13 h 20"/>
                      <a:gd name="T20" fmla="*/ 30 w 164"/>
                      <a:gd name="T21" fmla="*/ 15 h 20"/>
                      <a:gd name="T22" fmla="*/ 36 w 164"/>
                      <a:gd name="T23" fmla="*/ 15 h 20"/>
                      <a:gd name="T24" fmla="*/ 42 w 164"/>
                      <a:gd name="T25" fmla="*/ 16 h 20"/>
                      <a:gd name="T26" fmla="*/ 49 w 164"/>
                      <a:gd name="T27" fmla="*/ 17 h 20"/>
                      <a:gd name="T28" fmla="*/ 55 w 164"/>
                      <a:gd name="T29" fmla="*/ 17 h 20"/>
                      <a:gd name="T30" fmla="*/ 63 w 164"/>
                      <a:gd name="T31" fmla="*/ 19 h 20"/>
                      <a:gd name="T32" fmla="*/ 70 w 164"/>
                      <a:gd name="T33" fmla="*/ 19 h 20"/>
                      <a:gd name="T34" fmla="*/ 78 w 164"/>
                      <a:gd name="T35" fmla="*/ 19 h 20"/>
                      <a:gd name="T36" fmla="*/ 84 w 164"/>
                      <a:gd name="T37" fmla="*/ 19 h 20"/>
                      <a:gd name="T38" fmla="*/ 92 w 164"/>
                      <a:gd name="T39" fmla="*/ 19 h 20"/>
                      <a:gd name="T40" fmla="*/ 99 w 164"/>
                      <a:gd name="T41" fmla="*/ 19 h 20"/>
                      <a:gd name="T42" fmla="*/ 107 w 164"/>
                      <a:gd name="T43" fmla="*/ 17 h 20"/>
                      <a:gd name="T44" fmla="*/ 113 w 164"/>
                      <a:gd name="T45" fmla="*/ 17 h 20"/>
                      <a:gd name="T46" fmla="*/ 120 w 164"/>
                      <a:gd name="T47" fmla="*/ 16 h 20"/>
                      <a:gd name="T48" fmla="*/ 126 w 164"/>
                      <a:gd name="T49" fmla="*/ 15 h 20"/>
                      <a:gd name="T50" fmla="*/ 131 w 164"/>
                      <a:gd name="T51" fmla="*/ 15 h 20"/>
                      <a:gd name="T52" fmla="*/ 137 w 164"/>
                      <a:gd name="T53" fmla="*/ 13 h 20"/>
                      <a:gd name="T54" fmla="*/ 142 w 164"/>
                      <a:gd name="T55" fmla="*/ 12 h 20"/>
                      <a:gd name="T56" fmla="*/ 147 w 164"/>
                      <a:gd name="T57" fmla="*/ 11 h 20"/>
                      <a:gd name="T58" fmla="*/ 151 w 164"/>
                      <a:gd name="T59" fmla="*/ 10 h 20"/>
                      <a:gd name="T60" fmla="*/ 155 w 164"/>
                      <a:gd name="T61" fmla="*/ 8 h 20"/>
                      <a:gd name="T62" fmla="*/ 157 w 164"/>
                      <a:gd name="T63" fmla="*/ 6 h 20"/>
                      <a:gd name="T64" fmla="*/ 159 w 164"/>
                      <a:gd name="T65" fmla="*/ 5 h 20"/>
                      <a:gd name="T66" fmla="*/ 161 w 164"/>
                      <a:gd name="T67" fmla="*/ 3 h 20"/>
                      <a:gd name="T68" fmla="*/ 163 w 164"/>
                      <a:gd name="T69" fmla="*/ 2 h 20"/>
                      <a:gd name="T70" fmla="*/ 163 w 164"/>
                      <a:gd name="T71" fmla="*/ 0 h 20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64"/>
                      <a:gd name="T109" fmla="*/ 0 h 20"/>
                      <a:gd name="T110" fmla="*/ 164 w 164"/>
                      <a:gd name="T111" fmla="*/ 20 h 20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64" h="20">
                        <a:moveTo>
                          <a:pt x="0" y="0"/>
                        </a:moveTo>
                        <a:lnTo>
                          <a:pt x="0" y="2"/>
                        </a:lnTo>
                        <a:lnTo>
                          <a:pt x="1" y="3"/>
                        </a:lnTo>
                        <a:lnTo>
                          <a:pt x="3" y="5"/>
                        </a:lnTo>
                        <a:lnTo>
                          <a:pt x="5" y="6"/>
                        </a:lnTo>
                        <a:lnTo>
                          <a:pt x="7" y="8"/>
                        </a:lnTo>
                        <a:lnTo>
                          <a:pt x="11" y="10"/>
                        </a:lnTo>
                        <a:lnTo>
                          <a:pt x="15" y="11"/>
                        </a:lnTo>
                        <a:lnTo>
                          <a:pt x="20" y="12"/>
                        </a:lnTo>
                        <a:lnTo>
                          <a:pt x="25" y="13"/>
                        </a:lnTo>
                        <a:lnTo>
                          <a:pt x="30" y="15"/>
                        </a:lnTo>
                        <a:lnTo>
                          <a:pt x="36" y="15"/>
                        </a:lnTo>
                        <a:lnTo>
                          <a:pt x="42" y="16"/>
                        </a:lnTo>
                        <a:lnTo>
                          <a:pt x="49" y="17"/>
                        </a:lnTo>
                        <a:lnTo>
                          <a:pt x="55" y="17"/>
                        </a:lnTo>
                        <a:lnTo>
                          <a:pt x="63" y="19"/>
                        </a:lnTo>
                        <a:lnTo>
                          <a:pt x="70" y="19"/>
                        </a:lnTo>
                        <a:lnTo>
                          <a:pt x="78" y="19"/>
                        </a:lnTo>
                        <a:lnTo>
                          <a:pt x="84" y="19"/>
                        </a:lnTo>
                        <a:lnTo>
                          <a:pt x="92" y="19"/>
                        </a:lnTo>
                        <a:lnTo>
                          <a:pt x="99" y="19"/>
                        </a:lnTo>
                        <a:lnTo>
                          <a:pt x="107" y="17"/>
                        </a:lnTo>
                        <a:lnTo>
                          <a:pt x="113" y="17"/>
                        </a:lnTo>
                        <a:lnTo>
                          <a:pt x="120" y="16"/>
                        </a:lnTo>
                        <a:lnTo>
                          <a:pt x="126" y="15"/>
                        </a:lnTo>
                        <a:lnTo>
                          <a:pt x="131" y="15"/>
                        </a:lnTo>
                        <a:lnTo>
                          <a:pt x="137" y="13"/>
                        </a:lnTo>
                        <a:lnTo>
                          <a:pt x="142" y="12"/>
                        </a:lnTo>
                        <a:lnTo>
                          <a:pt x="147" y="11"/>
                        </a:lnTo>
                        <a:lnTo>
                          <a:pt x="151" y="10"/>
                        </a:lnTo>
                        <a:lnTo>
                          <a:pt x="155" y="8"/>
                        </a:lnTo>
                        <a:lnTo>
                          <a:pt x="157" y="6"/>
                        </a:lnTo>
                        <a:lnTo>
                          <a:pt x="159" y="5"/>
                        </a:lnTo>
                        <a:lnTo>
                          <a:pt x="161" y="3"/>
                        </a:lnTo>
                        <a:lnTo>
                          <a:pt x="163" y="2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2" name="未知"/>
                  <p:cNvSpPr>
                    <a:spLocks/>
                  </p:cNvSpPr>
                  <p:nvPr/>
                </p:nvSpPr>
                <p:spPr bwMode="auto">
                  <a:xfrm>
                    <a:off x="0" y="38"/>
                    <a:ext cx="164" cy="20"/>
                  </a:xfrm>
                  <a:custGeom>
                    <a:avLst/>
                    <a:gdLst>
                      <a:gd name="T0" fmla="*/ 0 w 164"/>
                      <a:gd name="T1" fmla="*/ 0 h 20"/>
                      <a:gd name="T2" fmla="*/ 0 w 164"/>
                      <a:gd name="T3" fmla="*/ 1 h 20"/>
                      <a:gd name="T4" fmla="*/ 1 w 164"/>
                      <a:gd name="T5" fmla="*/ 3 h 20"/>
                      <a:gd name="T6" fmla="*/ 3 w 164"/>
                      <a:gd name="T7" fmla="*/ 4 h 20"/>
                      <a:gd name="T8" fmla="*/ 5 w 164"/>
                      <a:gd name="T9" fmla="*/ 6 h 20"/>
                      <a:gd name="T10" fmla="*/ 7 w 164"/>
                      <a:gd name="T11" fmla="*/ 7 h 20"/>
                      <a:gd name="T12" fmla="*/ 11 w 164"/>
                      <a:gd name="T13" fmla="*/ 8 h 20"/>
                      <a:gd name="T14" fmla="*/ 15 w 164"/>
                      <a:gd name="T15" fmla="*/ 11 h 20"/>
                      <a:gd name="T16" fmla="*/ 20 w 164"/>
                      <a:gd name="T17" fmla="*/ 12 h 20"/>
                      <a:gd name="T18" fmla="*/ 25 w 164"/>
                      <a:gd name="T19" fmla="*/ 13 h 20"/>
                      <a:gd name="T20" fmla="*/ 30 w 164"/>
                      <a:gd name="T21" fmla="*/ 14 h 20"/>
                      <a:gd name="T22" fmla="*/ 36 w 164"/>
                      <a:gd name="T23" fmla="*/ 15 h 20"/>
                      <a:gd name="T24" fmla="*/ 42 w 164"/>
                      <a:gd name="T25" fmla="*/ 16 h 20"/>
                      <a:gd name="T26" fmla="*/ 49 w 164"/>
                      <a:gd name="T27" fmla="*/ 16 h 20"/>
                      <a:gd name="T28" fmla="*/ 55 w 164"/>
                      <a:gd name="T29" fmla="*/ 17 h 20"/>
                      <a:gd name="T30" fmla="*/ 63 w 164"/>
                      <a:gd name="T31" fmla="*/ 17 h 20"/>
                      <a:gd name="T32" fmla="*/ 70 w 164"/>
                      <a:gd name="T33" fmla="*/ 17 h 20"/>
                      <a:gd name="T34" fmla="*/ 78 w 164"/>
                      <a:gd name="T35" fmla="*/ 19 h 20"/>
                      <a:gd name="T36" fmla="*/ 84 w 164"/>
                      <a:gd name="T37" fmla="*/ 19 h 20"/>
                      <a:gd name="T38" fmla="*/ 92 w 164"/>
                      <a:gd name="T39" fmla="*/ 17 h 20"/>
                      <a:gd name="T40" fmla="*/ 99 w 164"/>
                      <a:gd name="T41" fmla="*/ 17 h 20"/>
                      <a:gd name="T42" fmla="*/ 107 w 164"/>
                      <a:gd name="T43" fmla="*/ 17 h 20"/>
                      <a:gd name="T44" fmla="*/ 113 w 164"/>
                      <a:gd name="T45" fmla="*/ 16 h 20"/>
                      <a:gd name="T46" fmla="*/ 120 w 164"/>
                      <a:gd name="T47" fmla="*/ 16 h 20"/>
                      <a:gd name="T48" fmla="*/ 126 w 164"/>
                      <a:gd name="T49" fmla="*/ 15 h 20"/>
                      <a:gd name="T50" fmla="*/ 131 w 164"/>
                      <a:gd name="T51" fmla="*/ 14 h 20"/>
                      <a:gd name="T52" fmla="*/ 137 w 164"/>
                      <a:gd name="T53" fmla="*/ 13 h 20"/>
                      <a:gd name="T54" fmla="*/ 142 w 164"/>
                      <a:gd name="T55" fmla="*/ 12 h 20"/>
                      <a:gd name="T56" fmla="*/ 147 w 164"/>
                      <a:gd name="T57" fmla="*/ 11 h 20"/>
                      <a:gd name="T58" fmla="*/ 151 w 164"/>
                      <a:gd name="T59" fmla="*/ 8 h 20"/>
                      <a:gd name="T60" fmla="*/ 155 w 164"/>
                      <a:gd name="T61" fmla="*/ 7 h 20"/>
                      <a:gd name="T62" fmla="*/ 157 w 164"/>
                      <a:gd name="T63" fmla="*/ 6 h 20"/>
                      <a:gd name="T64" fmla="*/ 159 w 164"/>
                      <a:gd name="T65" fmla="*/ 4 h 20"/>
                      <a:gd name="T66" fmla="*/ 161 w 164"/>
                      <a:gd name="T67" fmla="*/ 3 h 20"/>
                      <a:gd name="T68" fmla="*/ 163 w 164"/>
                      <a:gd name="T69" fmla="*/ 1 h 20"/>
                      <a:gd name="T70" fmla="*/ 163 w 164"/>
                      <a:gd name="T71" fmla="*/ 0 h 20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64"/>
                      <a:gd name="T109" fmla="*/ 0 h 20"/>
                      <a:gd name="T110" fmla="*/ 164 w 164"/>
                      <a:gd name="T111" fmla="*/ 20 h 20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64" h="20">
                        <a:moveTo>
                          <a:pt x="0" y="0"/>
                        </a:moveTo>
                        <a:lnTo>
                          <a:pt x="0" y="1"/>
                        </a:lnTo>
                        <a:lnTo>
                          <a:pt x="1" y="3"/>
                        </a:lnTo>
                        <a:lnTo>
                          <a:pt x="3" y="4"/>
                        </a:lnTo>
                        <a:lnTo>
                          <a:pt x="5" y="6"/>
                        </a:lnTo>
                        <a:lnTo>
                          <a:pt x="7" y="7"/>
                        </a:lnTo>
                        <a:lnTo>
                          <a:pt x="11" y="8"/>
                        </a:lnTo>
                        <a:lnTo>
                          <a:pt x="15" y="11"/>
                        </a:lnTo>
                        <a:lnTo>
                          <a:pt x="20" y="12"/>
                        </a:lnTo>
                        <a:lnTo>
                          <a:pt x="25" y="13"/>
                        </a:lnTo>
                        <a:lnTo>
                          <a:pt x="30" y="14"/>
                        </a:lnTo>
                        <a:lnTo>
                          <a:pt x="36" y="15"/>
                        </a:lnTo>
                        <a:lnTo>
                          <a:pt x="42" y="16"/>
                        </a:lnTo>
                        <a:lnTo>
                          <a:pt x="49" y="16"/>
                        </a:lnTo>
                        <a:lnTo>
                          <a:pt x="55" y="17"/>
                        </a:lnTo>
                        <a:lnTo>
                          <a:pt x="63" y="17"/>
                        </a:lnTo>
                        <a:lnTo>
                          <a:pt x="70" y="17"/>
                        </a:lnTo>
                        <a:lnTo>
                          <a:pt x="78" y="19"/>
                        </a:lnTo>
                        <a:lnTo>
                          <a:pt x="84" y="19"/>
                        </a:lnTo>
                        <a:lnTo>
                          <a:pt x="92" y="17"/>
                        </a:lnTo>
                        <a:lnTo>
                          <a:pt x="99" y="17"/>
                        </a:lnTo>
                        <a:lnTo>
                          <a:pt x="107" y="17"/>
                        </a:lnTo>
                        <a:lnTo>
                          <a:pt x="113" y="16"/>
                        </a:lnTo>
                        <a:lnTo>
                          <a:pt x="120" y="16"/>
                        </a:lnTo>
                        <a:lnTo>
                          <a:pt x="126" y="15"/>
                        </a:lnTo>
                        <a:lnTo>
                          <a:pt x="131" y="14"/>
                        </a:lnTo>
                        <a:lnTo>
                          <a:pt x="137" y="13"/>
                        </a:lnTo>
                        <a:lnTo>
                          <a:pt x="142" y="12"/>
                        </a:lnTo>
                        <a:lnTo>
                          <a:pt x="147" y="11"/>
                        </a:lnTo>
                        <a:lnTo>
                          <a:pt x="151" y="8"/>
                        </a:lnTo>
                        <a:lnTo>
                          <a:pt x="155" y="7"/>
                        </a:lnTo>
                        <a:lnTo>
                          <a:pt x="157" y="6"/>
                        </a:lnTo>
                        <a:lnTo>
                          <a:pt x="159" y="4"/>
                        </a:lnTo>
                        <a:lnTo>
                          <a:pt x="161" y="3"/>
                        </a:lnTo>
                        <a:lnTo>
                          <a:pt x="163" y="1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8" name="未知"/>
                <p:cNvSpPr>
                  <a:spLocks/>
                </p:cNvSpPr>
                <p:nvPr/>
              </p:nvSpPr>
              <p:spPr bwMode="auto">
                <a:xfrm>
                  <a:off x="68" y="103"/>
                  <a:ext cx="126" cy="98"/>
                </a:xfrm>
                <a:custGeom>
                  <a:avLst/>
                  <a:gdLst>
                    <a:gd name="T0" fmla="*/ 0 w 126"/>
                    <a:gd name="T1" fmla="*/ 84 h 98"/>
                    <a:gd name="T2" fmla="*/ 0 w 126"/>
                    <a:gd name="T3" fmla="*/ 0 h 98"/>
                    <a:gd name="T4" fmla="*/ 125 w 126"/>
                    <a:gd name="T5" fmla="*/ 0 h 98"/>
                    <a:gd name="T6" fmla="*/ 125 w 126"/>
                    <a:gd name="T7" fmla="*/ 84 h 98"/>
                    <a:gd name="T8" fmla="*/ 120 w 126"/>
                    <a:gd name="T9" fmla="*/ 81 h 98"/>
                    <a:gd name="T10" fmla="*/ 115 w 126"/>
                    <a:gd name="T11" fmla="*/ 79 h 98"/>
                    <a:gd name="T12" fmla="*/ 111 w 126"/>
                    <a:gd name="T13" fmla="*/ 76 h 98"/>
                    <a:gd name="T14" fmla="*/ 105 w 126"/>
                    <a:gd name="T15" fmla="*/ 74 h 98"/>
                    <a:gd name="T16" fmla="*/ 101 w 126"/>
                    <a:gd name="T17" fmla="*/ 73 h 98"/>
                    <a:gd name="T18" fmla="*/ 96 w 126"/>
                    <a:gd name="T19" fmla="*/ 72 h 98"/>
                    <a:gd name="T20" fmla="*/ 90 w 126"/>
                    <a:gd name="T21" fmla="*/ 72 h 98"/>
                    <a:gd name="T22" fmla="*/ 86 w 126"/>
                    <a:gd name="T23" fmla="*/ 73 h 98"/>
                    <a:gd name="T24" fmla="*/ 80 w 126"/>
                    <a:gd name="T25" fmla="*/ 74 h 98"/>
                    <a:gd name="T26" fmla="*/ 76 w 126"/>
                    <a:gd name="T27" fmla="*/ 76 h 98"/>
                    <a:gd name="T28" fmla="*/ 71 w 126"/>
                    <a:gd name="T29" fmla="*/ 79 h 98"/>
                    <a:gd name="T30" fmla="*/ 67 w 126"/>
                    <a:gd name="T31" fmla="*/ 81 h 98"/>
                    <a:gd name="T32" fmla="*/ 62 w 126"/>
                    <a:gd name="T33" fmla="*/ 84 h 98"/>
                    <a:gd name="T34" fmla="*/ 57 w 126"/>
                    <a:gd name="T35" fmla="*/ 88 h 98"/>
                    <a:gd name="T36" fmla="*/ 53 w 126"/>
                    <a:gd name="T37" fmla="*/ 91 h 98"/>
                    <a:gd name="T38" fmla="*/ 48 w 126"/>
                    <a:gd name="T39" fmla="*/ 93 h 98"/>
                    <a:gd name="T40" fmla="*/ 44 w 126"/>
                    <a:gd name="T41" fmla="*/ 94 h 98"/>
                    <a:gd name="T42" fmla="*/ 38 w 126"/>
                    <a:gd name="T43" fmla="*/ 97 h 98"/>
                    <a:gd name="T44" fmla="*/ 34 w 126"/>
                    <a:gd name="T45" fmla="*/ 97 h 98"/>
                    <a:gd name="T46" fmla="*/ 28 w 126"/>
                    <a:gd name="T47" fmla="*/ 97 h 98"/>
                    <a:gd name="T48" fmla="*/ 23 w 126"/>
                    <a:gd name="T49" fmla="*/ 97 h 98"/>
                    <a:gd name="T50" fmla="*/ 18 w 126"/>
                    <a:gd name="T51" fmla="*/ 94 h 98"/>
                    <a:gd name="T52" fmla="*/ 13 w 126"/>
                    <a:gd name="T53" fmla="*/ 93 h 98"/>
                    <a:gd name="T54" fmla="*/ 9 w 126"/>
                    <a:gd name="T55" fmla="*/ 91 h 98"/>
                    <a:gd name="T56" fmla="*/ 4 w 126"/>
                    <a:gd name="T57" fmla="*/ 88 h 98"/>
                    <a:gd name="T58" fmla="*/ 0 w 126"/>
                    <a:gd name="T59" fmla="*/ 84 h 9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26"/>
                    <a:gd name="T91" fmla="*/ 0 h 98"/>
                    <a:gd name="T92" fmla="*/ 126 w 126"/>
                    <a:gd name="T93" fmla="*/ 98 h 9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26" h="98">
                      <a:moveTo>
                        <a:pt x="0" y="84"/>
                      </a:moveTo>
                      <a:lnTo>
                        <a:pt x="0" y="0"/>
                      </a:lnTo>
                      <a:lnTo>
                        <a:pt x="125" y="0"/>
                      </a:lnTo>
                      <a:lnTo>
                        <a:pt x="125" y="84"/>
                      </a:lnTo>
                      <a:lnTo>
                        <a:pt x="120" y="81"/>
                      </a:lnTo>
                      <a:lnTo>
                        <a:pt x="115" y="79"/>
                      </a:lnTo>
                      <a:lnTo>
                        <a:pt x="111" y="76"/>
                      </a:lnTo>
                      <a:lnTo>
                        <a:pt x="105" y="74"/>
                      </a:lnTo>
                      <a:lnTo>
                        <a:pt x="101" y="73"/>
                      </a:lnTo>
                      <a:lnTo>
                        <a:pt x="96" y="72"/>
                      </a:lnTo>
                      <a:lnTo>
                        <a:pt x="90" y="72"/>
                      </a:lnTo>
                      <a:lnTo>
                        <a:pt x="86" y="73"/>
                      </a:lnTo>
                      <a:lnTo>
                        <a:pt x="80" y="74"/>
                      </a:lnTo>
                      <a:lnTo>
                        <a:pt x="76" y="76"/>
                      </a:lnTo>
                      <a:lnTo>
                        <a:pt x="71" y="79"/>
                      </a:lnTo>
                      <a:lnTo>
                        <a:pt x="67" y="81"/>
                      </a:lnTo>
                      <a:lnTo>
                        <a:pt x="62" y="84"/>
                      </a:lnTo>
                      <a:lnTo>
                        <a:pt x="57" y="88"/>
                      </a:lnTo>
                      <a:lnTo>
                        <a:pt x="53" y="91"/>
                      </a:lnTo>
                      <a:lnTo>
                        <a:pt x="48" y="93"/>
                      </a:lnTo>
                      <a:lnTo>
                        <a:pt x="44" y="94"/>
                      </a:lnTo>
                      <a:lnTo>
                        <a:pt x="38" y="97"/>
                      </a:lnTo>
                      <a:lnTo>
                        <a:pt x="34" y="97"/>
                      </a:lnTo>
                      <a:lnTo>
                        <a:pt x="28" y="97"/>
                      </a:lnTo>
                      <a:lnTo>
                        <a:pt x="23" y="97"/>
                      </a:lnTo>
                      <a:lnTo>
                        <a:pt x="18" y="94"/>
                      </a:lnTo>
                      <a:lnTo>
                        <a:pt x="13" y="93"/>
                      </a:lnTo>
                      <a:lnTo>
                        <a:pt x="9" y="91"/>
                      </a:lnTo>
                      <a:lnTo>
                        <a:pt x="4" y="88"/>
                      </a:lnTo>
                      <a:lnTo>
                        <a:pt x="0" y="84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164"/>
                <a:chOff x="0" y="0"/>
                <a:chExt cx="192" cy="164"/>
              </a:xfrm>
            </p:grpSpPr>
            <p:sp>
              <p:nvSpPr>
                <p:cNvPr id="14" name="Rectangle 16"/>
                <p:cNvSpPr>
                  <a:spLocks noChangeArrowheads="1"/>
                </p:cNvSpPr>
                <p:nvPr/>
              </p:nvSpPr>
              <p:spPr bwMode="auto">
                <a:xfrm>
                  <a:off x="42" y="0"/>
                  <a:ext cx="150" cy="125"/>
                </a:xfrm>
                <a:prstGeom prst="rect">
                  <a:avLst/>
                </a:prstGeom>
                <a:solidFill>
                  <a:srgbClr val="00CC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»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>
                    <a:solidFill>
                      <a:srgbClr val="0033CC"/>
                    </a:solidFill>
                    <a:latin typeface="楷体_GB2312"/>
                    <a:ea typeface="楷体_GB2312"/>
                  </a:endParaRPr>
                </a:p>
              </p:txBody>
            </p:sp>
            <p:sp>
              <p:nvSpPr>
                <p:cNvPr id="15" name="Rectangle 17"/>
                <p:cNvSpPr>
                  <a:spLocks noChangeArrowheads="1"/>
                </p:cNvSpPr>
                <p:nvPr/>
              </p:nvSpPr>
              <p:spPr bwMode="auto">
                <a:xfrm>
                  <a:off x="22" y="20"/>
                  <a:ext cx="148" cy="125"/>
                </a:xfrm>
                <a:prstGeom prst="rect">
                  <a:avLst/>
                </a:prstGeom>
                <a:solidFill>
                  <a:srgbClr val="00CC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»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>
                    <a:solidFill>
                      <a:srgbClr val="0033CC"/>
                    </a:solidFill>
                    <a:latin typeface="楷体_GB2312"/>
                    <a:ea typeface="楷体_GB2312"/>
                  </a:endParaRPr>
                </a:p>
              </p:txBody>
            </p:sp>
            <p:sp>
              <p:nvSpPr>
                <p:cNvPr id="16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8"/>
                  <a:ext cx="150" cy="126"/>
                </a:xfrm>
                <a:prstGeom prst="rect">
                  <a:avLst/>
                </a:prstGeom>
                <a:solidFill>
                  <a:srgbClr val="00CC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»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>
                    <a:solidFill>
                      <a:srgbClr val="0033CC"/>
                    </a:solidFill>
                    <a:latin typeface="楷体_GB2312"/>
                    <a:ea typeface="楷体_GB2312"/>
                  </a:endParaRPr>
                </a:p>
              </p:txBody>
            </p:sp>
          </p:grpSp>
          <p:grpSp>
            <p:nvGrpSpPr>
              <p:cNvPr id="11" name="Group 19"/>
              <p:cNvGrpSpPr>
                <a:grpSpLocks/>
              </p:cNvGrpSpPr>
              <p:nvPr/>
            </p:nvGrpSpPr>
            <p:grpSpPr bwMode="auto">
              <a:xfrm>
                <a:off x="206" y="46"/>
                <a:ext cx="100" cy="58"/>
                <a:chOff x="0" y="0"/>
                <a:chExt cx="100" cy="58"/>
              </a:xfrm>
            </p:grpSpPr>
            <p:sp>
              <p:nvSpPr>
                <p:cNvPr id="12" name="Line 20"/>
                <p:cNvSpPr>
                  <a:spLocks noChangeShapeType="1"/>
                </p:cNvSpPr>
                <p:nvPr/>
              </p:nvSpPr>
              <p:spPr bwMode="auto">
                <a:xfrm>
                  <a:off x="0" y="28"/>
                  <a:ext cx="5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未知"/>
                <p:cNvSpPr>
                  <a:spLocks/>
                </p:cNvSpPr>
                <p:nvPr/>
              </p:nvSpPr>
              <p:spPr bwMode="auto">
                <a:xfrm>
                  <a:off x="39" y="0"/>
                  <a:ext cx="61" cy="58"/>
                </a:xfrm>
                <a:custGeom>
                  <a:avLst/>
                  <a:gdLst>
                    <a:gd name="T0" fmla="*/ 0 w 61"/>
                    <a:gd name="T1" fmla="*/ 57 h 58"/>
                    <a:gd name="T2" fmla="*/ 60 w 61"/>
                    <a:gd name="T3" fmla="*/ 28 h 58"/>
                    <a:gd name="T4" fmla="*/ 0 w 61"/>
                    <a:gd name="T5" fmla="*/ 0 h 58"/>
                    <a:gd name="T6" fmla="*/ 19 w 61"/>
                    <a:gd name="T7" fmla="*/ 28 h 58"/>
                    <a:gd name="T8" fmla="*/ 0 w 61"/>
                    <a:gd name="T9" fmla="*/ 57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58"/>
                    <a:gd name="T17" fmla="*/ 61 w 61"/>
                    <a:gd name="T18" fmla="*/ 58 h 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58">
                      <a:moveTo>
                        <a:pt x="0" y="57"/>
                      </a:moveTo>
                      <a:lnTo>
                        <a:pt x="60" y="28"/>
                      </a:lnTo>
                      <a:lnTo>
                        <a:pt x="0" y="0"/>
                      </a:lnTo>
                      <a:lnTo>
                        <a:pt x="19" y="28"/>
                      </a:lnTo>
                      <a:lnTo>
                        <a:pt x="0" y="5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1897647" y="2668655"/>
              <a:ext cx="754063" cy="742950"/>
              <a:chOff x="0" y="0"/>
              <a:chExt cx="221" cy="172"/>
            </a:xfrm>
          </p:grpSpPr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49" y="0"/>
                <a:ext cx="172" cy="131"/>
              </a:xfrm>
              <a:prstGeom prst="rect">
                <a:avLst/>
              </a:prstGeom>
              <a:solidFill>
                <a:srgbClr val="00CC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>
                  <a:solidFill>
                    <a:srgbClr val="0033CC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24" y="22"/>
                <a:ext cx="172" cy="130"/>
              </a:xfrm>
              <a:prstGeom prst="rect">
                <a:avLst/>
              </a:prstGeom>
              <a:solidFill>
                <a:srgbClr val="00CC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>
                  <a:solidFill>
                    <a:srgbClr val="0033CC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0" y="41"/>
                <a:ext cx="172" cy="131"/>
              </a:xfrm>
              <a:prstGeom prst="rect">
                <a:avLst/>
              </a:prstGeom>
              <a:solidFill>
                <a:srgbClr val="00CC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>
                  <a:solidFill>
                    <a:srgbClr val="0033CC"/>
                  </a:solidFill>
                  <a:latin typeface="楷体_GB2312"/>
                  <a:ea typeface="楷体_GB2312"/>
                </a:endParaRPr>
              </a:p>
            </p:txBody>
          </p:sp>
        </p:grpSp>
        <p:grpSp>
          <p:nvGrpSpPr>
            <p:cNvPr id="27" name="Group 26"/>
            <p:cNvGrpSpPr>
              <a:grpSpLocks/>
            </p:cNvGrpSpPr>
            <p:nvPr/>
          </p:nvGrpSpPr>
          <p:grpSpPr bwMode="auto">
            <a:xfrm>
              <a:off x="6703010" y="2636905"/>
              <a:ext cx="727075" cy="742950"/>
              <a:chOff x="0" y="0"/>
              <a:chExt cx="192" cy="148"/>
            </a:xfrm>
          </p:grpSpPr>
          <p:grpSp>
            <p:nvGrpSpPr>
              <p:cNvPr id="28" name="Group 27"/>
              <p:cNvGrpSpPr>
                <a:grpSpLocks/>
              </p:cNvGrpSpPr>
              <p:nvPr/>
            </p:nvGrpSpPr>
            <p:grpSpPr bwMode="auto">
              <a:xfrm>
                <a:off x="0" y="0"/>
                <a:ext cx="117" cy="147"/>
                <a:chOff x="0" y="0"/>
                <a:chExt cx="117" cy="147"/>
              </a:xfrm>
            </p:grpSpPr>
            <p:sp>
              <p:nvSpPr>
                <p:cNvPr id="34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117" cy="147"/>
                </a:xfrm>
                <a:custGeom>
                  <a:avLst/>
                  <a:gdLst>
                    <a:gd name="T0" fmla="*/ 0 w 117"/>
                    <a:gd name="T1" fmla="*/ 122 h 147"/>
                    <a:gd name="T2" fmla="*/ 1 w 117"/>
                    <a:gd name="T3" fmla="*/ 126 h 147"/>
                    <a:gd name="T4" fmla="*/ 3 w 117"/>
                    <a:gd name="T5" fmla="*/ 130 h 147"/>
                    <a:gd name="T6" fmla="*/ 8 w 117"/>
                    <a:gd name="T7" fmla="*/ 134 h 147"/>
                    <a:gd name="T8" fmla="*/ 14 w 117"/>
                    <a:gd name="T9" fmla="*/ 138 h 147"/>
                    <a:gd name="T10" fmla="*/ 21 w 117"/>
                    <a:gd name="T11" fmla="*/ 140 h 147"/>
                    <a:gd name="T12" fmla="*/ 30 w 117"/>
                    <a:gd name="T13" fmla="*/ 143 h 147"/>
                    <a:gd name="T14" fmla="*/ 40 w 117"/>
                    <a:gd name="T15" fmla="*/ 144 h 147"/>
                    <a:gd name="T16" fmla="*/ 49 w 117"/>
                    <a:gd name="T17" fmla="*/ 145 h 147"/>
                    <a:gd name="T18" fmla="*/ 60 w 117"/>
                    <a:gd name="T19" fmla="*/ 146 h 147"/>
                    <a:gd name="T20" fmla="*/ 70 w 117"/>
                    <a:gd name="T21" fmla="*/ 145 h 147"/>
                    <a:gd name="T22" fmla="*/ 80 w 117"/>
                    <a:gd name="T23" fmla="*/ 144 h 147"/>
                    <a:gd name="T24" fmla="*/ 90 w 117"/>
                    <a:gd name="T25" fmla="*/ 142 h 147"/>
                    <a:gd name="T26" fmla="*/ 98 w 117"/>
                    <a:gd name="T27" fmla="*/ 139 h 147"/>
                    <a:gd name="T28" fmla="*/ 104 w 117"/>
                    <a:gd name="T29" fmla="*/ 136 h 147"/>
                    <a:gd name="T30" fmla="*/ 109 w 117"/>
                    <a:gd name="T31" fmla="*/ 132 h 147"/>
                    <a:gd name="T32" fmla="*/ 113 w 117"/>
                    <a:gd name="T33" fmla="*/ 128 h 147"/>
                    <a:gd name="T34" fmla="*/ 115 w 117"/>
                    <a:gd name="T35" fmla="*/ 124 h 147"/>
                    <a:gd name="T36" fmla="*/ 116 w 117"/>
                    <a:gd name="T37" fmla="*/ 23 h 147"/>
                    <a:gd name="T38" fmla="*/ 114 w 117"/>
                    <a:gd name="T39" fmla="*/ 19 h 147"/>
                    <a:gd name="T40" fmla="*/ 112 w 117"/>
                    <a:gd name="T41" fmla="*/ 15 h 147"/>
                    <a:gd name="T42" fmla="*/ 107 w 117"/>
                    <a:gd name="T43" fmla="*/ 11 h 147"/>
                    <a:gd name="T44" fmla="*/ 101 w 117"/>
                    <a:gd name="T45" fmla="*/ 8 h 147"/>
                    <a:gd name="T46" fmla="*/ 93 w 117"/>
                    <a:gd name="T47" fmla="*/ 5 h 147"/>
                    <a:gd name="T48" fmla="*/ 85 w 117"/>
                    <a:gd name="T49" fmla="*/ 3 h 147"/>
                    <a:gd name="T50" fmla="*/ 75 w 117"/>
                    <a:gd name="T51" fmla="*/ 1 h 147"/>
                    <a:gd name="T52" fmla="*/ 66 w 117"/>
                    <a:gd name="T53" fmla="*/ 0 h 147"/>
                    <a:gd name="T54" fmla="*/ 55 w 117"/>
                    <a:gd name="T55" fmla="*/ 0 h 147"/>
                    <a:gd name="T56" fmla="*/ 45 w 117"/>
                    <a:gd name="T57" fmla="*/ 0 h 147"/>
                    <a:gd name="T58" fmla="*/ 35 w 117"/>
                    <a:gd name="T59" fmla="*/ 1 h 147"/>
                    <a:gd name="T60" fmla="*/ 25 w 117"/>
                    <a:gd name="T61" fmla="*/ 3 h 147"/>
                    <a:gd name="T62" fmla="*/ 17 w 117"/>
                    <a:gd name="T63" fmla="*/ 6 h 147"/>
                    <a:gd name="T64" fmla="*/ 11 w 117"/>
                    <a:gd name="T65" fmla="*/ 9 h 147"/>
                    <a:gd name="T66" fmla="*/ 5 w 117"/>
                    <a:gd name="T67" fmla="*/ 13 h 147"/>
                    <a:gd name="T68" fmla="*/ 1 w 117"/>
                    <a:gd name="T69" fmla="*/ 17 h 147"/>
                    <a:gd name="T70" fmla="*/ 0 w 117"/>
                    <a:gd name="T71" fmla="*/ 21 h 14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7"/>
                    <a:gd name="T109" fmla="*/ 0 h 147"/>
                    <a:gd name="T110" fmla="*/ 117 w 117"/>
                    <a:gd name="T111" fmla="*/ 147 h 14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7" h="147">
                      <a:moveTo>
                        <a:pt x="0" y="23"/>
                      </a:moveTo>
                      <a:lnTo>
                        <a:pt x="0" y="122"/>
                      </a:lnTo>
                      <a:lnTo>
                        <a:pt x="0" y="124"/>
                      </a:lnTo>
                      <a:lnTo>
                        <a:pt x="1" y="126"/>
                      </a:lnTo>
                      <a:lnTo>
                        <a:pt x="1" y="128"/>
                      </a:lnTo>
                      <a:lnTo>
                        <a:pt x="3" y="130"/>
                      </a:lnTo>
                      <a:lnTo>
                        <a:pt x="5" y="132"/>
                      </a:lnTo>
                      <a:lnTo>
                        <a:pt x="8" y="134"/>
                      </a:lnTo>
                      <a:lnTo>
                        <a:pt x="11" y="136"/>
                      </a:lnTo>
                      <a:lnTo>
                        <a:pt x="14" y="138"/>
                      </a:lnTo>
                      <a:lnTo>
                        <a:pt x="17" y="139"/>
                      </a:lnTo>
                      <a:lnTo>
                        <a:pt x="21" y="140"/>
                      </a:lnTo>
                      <a:lnTo>
                        <a:pt x="25" y="142"/>
                      </a:lnTo>
                      <a:lnTo>
                        <a:pt x="30" y="143"/>
                      </a:lnTo>
                      <a:lnTo>
                        <a:pt x="35" y="144"/>
                      </a:lnTo>
                      <a:lnTo>
                        <a:pt x="40" y="144"/>
                      </a:lnTo>
                      <a:lnTo>
                        <a:pt x="45" y="145"/>
                      </a:lnTo>
                      <a:lnTo>
                        <a:pt x="49" y="145"/>
                      </a:lnTo>
                      <a:lnTo>
                        <a:pt x="55" y="146"/>
                      </a:lnTo>
                      <a:lnTo>
                        <a:pt x="60" y="146"/>
                      </a:lnTo>
                      <a:lnTo>
                        <a:pt x="66" y="145"/>
                      </a:lnTo>
                      <a:lnTo>
                        <a:pt x="70" y="145"/>
                      </a:lnTo>
                      <a:lnTo>
                        <a:pt x="75" y="144"/>
                      </a:lnTo>
                      <a:lnTo>
                        <a:pt x="80" y="144"/>
                      </a:lnTo>
                      <a:lnTo>
                        <a:pt x="85" y="143"/>
                      </a:lnTo>
                      <a:lnTo>
                        <a:pt x="90" y="142"/>
                      </a:lnTo>
                      <a:lnTo>
                        <a:pt x="93" y="140"/>
                      </a:lnTo>
                      <a:lnTo>
                        <a:pt x="98" y="139"/>
                      </a:lnTo>
                      <a:lnTo>
                        <a:pt x="101" y="138"/>
                      </a:lnTo>
                      <a:lnTo>
                        <a:pt x="104" y="136"/>
                      </a:lnTo>
                      <a:lnTo>
                        <a:pt x="107" y="134"/>
                      </a:lnTo>
                      <a:lnTo>
                        <a:pt x="109" y="132"/>
                      </a:lnTo>
                      <a:lnTo>
                        <a:pt x="112" y="130"/>
                      </a:lnTo>
                      <a:lnTo>
                        <a:pt x="113" y="128"/>
                      </a:lnTo>
                      <a:lnTo>
                        <a:pt x="114" y="126"/>
                      </a:lnTo>
                      <a:lnTo>
                        <a:pt x="115" y="124"/>
                      </a:lnTo>
                      <a:lnTo>
                        <a:pt x="116" y="122"/>
                      </a:lnTo>
                      <a:lnTo>
                        <a:pt x="116" y="23"/>
                      </a:lnTo>
                      <a:lnTo>
                        <a:pt x="115" y="21"/>
                      </a:lnTo>
                      <a:lnTo>
                        <a:pt x="114" y="19"/>
                      </a:lnTo>
                      <a:lnTo>
                        <a:pt x="113" y="17"/>
                      </a:lnTo>
                      <a:lnTo>
                        <a:pt x="112" y="15"/>
                      </a:lnTo>
                      <a:lnTo>
                        <a:pt x="109" y="13"/>
                      </a:lnTo>
                      <a:lnTo>
                        <a:pt x="107" y="11"/>
                      </a:lnTo>
                      <a:lnTo>
                        <a:pt x="104" y="9"/>
                      </a:lnTo>
                      <a:lnTo>
                        <a:pt x="101" y="8"/>
                      </a:lnTo>
                      <a:lnTo>
                        <a:pt x="98" y="6"/>
                      </a:lnTo>
                      <a:lnTo>
                        <a:pt x="93" y="5"/>
                      </a:lnTo>
                      <a:lnTo>
                        <a:pt x="90" y="3"/>
                      </a:lnTo>
                      <a:lnTo>
                        <a:pt x="85" y="3"/>
                      </a:lnTo>
                      <a:lnTo>
                        <a:pt x="80" y="1"/>
                      </a:lnTo>
                      <a:lnTo>
                        <a:pt x="75" y="1"/>
                      </a:lnTo>
                      <a:lnTo>
                        <a:pt x="70" y="0"/>
                      </a:lnTo>
                      <a:lnTo>
                        <a:pt x="66" y="0"/>
                      </a:lnTo>
                      <a:lnTo>
                        <a:pt x="60" y="0"/>
                      </a:lnTo>
                      <a:lnTo>
                        <a:pt x="55" y="0"/>
                      </a:lnTo>
                      <a:lnTo>
                        <a:pt x="49" y="0"/>
                      </a:lnTo>
                      <a:lnTo>
                        <a:pt x="45" y="0"/>
                      </a:lnTo>
                      <a:lnTo>
                        <a:pt x="40" y="1"/>
                      </a:lnTo>
                      <a:lnTo>
                        <a:pt x="35" y="1"/>
                      </a:lnTo>
                      <a:lnTo>
                        <a:pt x="30" y="3"/>
                      </a:lnTo>
                      <a:lnTo>
                        <a:pt x="25" y="3"/>
                      </a:lnTo>
                      <a:lnTo>
                        <a:pt x="21" y="5"/>
                      </a:lnTo>
                      <a:lnTo>
                        <a:pt x="17" y="6"/>
                      </a:lnTo>
                      <a:lnTo>
                        <a:pt x="14" y="8"/>
                      </a:lnTo>
                      <a:lnTo>
                        <a:pt x="11" y="9"/>
                      </a:lnTo>
                      <a:lnTo>
                        <a:pt x="8" y="11"/>
                      </a:lnTo>
                      <a:lnTo>
                        <a:pt x="5" y="13"/>
                      </a:lnTo>
                      <a:lnTo>
                        <a:pt x="3" y="15"/>
                      </a:lnTo>
                      <a:lnTo>
                        <a:pt x="1" y="17"/>
                      </a:lnTo>
                      <a:lnTo>
                        <a:pt x="1" y="19"/>
                      </a:lnTo>
                      <a:lnTo>
                        <a:pt x="0" y="21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未知"/>
                <p:cNvSpPr>
                  <a:spLocks/>
                </p:cNvSpPr>
                <p:nvPr/>
              </p:nvSpPr>
              <p:spPr bwMode="auto">
                <a:xfrm>
                  <a:off x="0" y="24"/>
                  <a:ext cx="117" cy="24"/>
                </a:xfrm>
                <a:custGeom>
                  <a:avLst/>
                  <a:gdLst>
                    <a:gd name="T0" fmla="*/ 0 w 117"/>
                    <a:gd name="T1" fmla="*/ 0 h 24"/>
                    <a:gd name="T2" fmla="*/ 0 w 117"/>
                    <a:gd name="T3" fmla="*/ 1 h 24"/>
                    <a:gd name="T4" fmla="*/ 1 w 117"/>
                    <a:gd name="T5" fmla="*/ 3 h 24"/>
                    <a:gd name="T6" fmla="*/ 1 w 117"/>
                    <a:gd name="T7" fmla="*/ 5 h 24"/>
                    <a:gd name="T8" fmla="*/ 3 w 117"/>
                    <a:gd name="T9" fmla="*/ 7 h 24"/>
                    <a:gd name="T10" fmla="*/ 5 w 117"/>
                    <a:gd name="T11" fmla="*/ 9 h 24"/>
                    <a:gd name="T12" fmla="*/ 8 w 117"/>
                    <a:gd name="T13" fmla="*/ 11 h 24"/>
                    <a:gd name="T14" fmla="*/ 11 w 117"/>
                    <a:gd name="T15" fmla="*/ 13 h 24"/>
                    <a:gd name="T16" fmla="*/ 14 w 117"/>
                    <a:gd name="T17" fmla="*/ 15 h 24"/>
                    <a:gd name="T18" fmla="*/ 17 w 117"/>
                    <a:gd name="T19" fmla="*/ 16 h 24"/>
                    <a:gd name="T20" fmla="*/ 21 w 117"/>
                    <a:gd name="T21" fmla="*/ 17 h 24"/>
                    <a:gd name="T22" fmla="*/ 25 w 117"/>
                    <a:gd name="T23" fmla="*/ 19 h 24"/>
                    <a:gd name="T24" fmla="*/ 30 w 117"/>
                    <a:gd name="T25" fmla="*/ 20 h 24"/>
                    <a:gd name="T26" fmla="*/ 35 w 117"/>
                    <a:gd name="T27" fmla="*/ 21 h 24"/>
                    <a:gd name="T28" fmla="*/ 40 w 117"/>
                    <a:gd name="T29" fmla="*/ 21 h 24"/>
                    <a:gd name="T30" fmla="*/ 45 w 117"/>
                    <a:gd name="T31" fmla="*/ 22 h 24"/>
                    <a:gd name="T32" fmla="*/ 49 w 117"/>
                    <a:gd name="T33" fmla="*/ 22 h 24"/>
                    <a:gd name="T34" fmla="*/ 55 w 117"/>
                    <a:gd name="T35" fmla="*/ 23 h 24"/>
                    <a:gd name="T36" fmla="*/ 60 w 117"/>
                    <a:gd name="T37" fmla="*/ 23 h 24"/>
                    <a:gd name="T38" fmla="*/ 66 w 117"/>
                    <a:gd name="T39" fmla="*/ 22 h 24"/>
                    <a:gd name="T40" fmla="*/ 70 w 117"/>
                    <a:gd name="T41" fmla="*/ 22 h 24"/>
                    <a:gd name="T42" fmla="*/ 75 w 117"/>
                    <a:gd name="T43" fmla="*/ 21 h 24"/>
                    <a:gd name="T44" fmla="*/ 80 w 117"/>
                    <a:gd name="T45" fmla="*/ 21 h 24"/>
                    <a:gd name="T46" fmla="*/ 85 w 117"/>
                    <a:gd name="T47" fmla="*/ 20 h 24"/>
                    <a:gd name="T48" fmla="*/ 90 w 117"/>
                    <a:gd name="T49" fmla="*/ 19 h 24"/>
                    <a:gd name="T50" fmla="*/ 93 w 117"/>
                    <a:gd name="T51" fmla="*/ 17 h 24"/>
                    <a:gd name="T52" fmla="*/ 98 w 117"/>
                    <a:gd name="T53" fmla="*/ 16 h 24"/>
                    <a:gd name="T54" fmla="*/ 101 w 117"/>
                    <a:gd name="T55" fmla="*/ 15 h 24"/>
                    <a:gd name="T56" fmla="*/ 104 w 117"/>
                    <a:gd name="T57" fmla="*/ 13 h 24"/>
                    <a:gd name="T58" fmla="*/ 107 w 117"/>
                    <a:gd name="T59" fmla="*/ 11 h 24"/>
                    <a:gd name="T60" fmla="*/ 109 w 117"/>
                    <a:gd name="T61" fmla="*/ 9 h 24"/>
                    <a:gd name="T62" fmla="*/ 112 w 117"/>
                    <a:gd name="T63" fmla="*/ 7 h 24"/>
                    <a:gd name="T64" fmla="*/ 113 w 117"/>
                    <a:gd name="T65" fmla="*/ 5 h 24"/>
                    <a:gd name="T66" fmla="*/ 114 w 117"/>
                    <a:gd name="T67" fmla="*/ 3 h 24"/>
                    <a:gd name="T68" fmla="*/ 115 w 117"/>
                    <a:gd name="T69" fmla="*/ 1 h 24"/>
                    <a:gd name="T70" fmla="*/ 116 w 117"/>
                    <a:gd name="T71" fmla="*/ 0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7"/>
                    <a:gd name="T109" fmla="*/ 0 h 24"/>
                    <a:gd name="T110" fmla="*/ 117 w 117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7" h="24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3" y="7"/>
                      </a:lnTo>
                      <a:lnTo>
                        <a:pt x="5" y="9"/>
                      </a:lnTo>
                      <a:lnTo>
                        <a:pt x="8" y="11"/>
                      </a:lnTo>
                      <a:lnTo>
                        <a:pt x="11" y="13"/>
                      </a:lnTo>
                      <a:lnTo>
                        <a:pt x="14" y="15"/>
                      </a:lnTo>
                      <a:lnTo>
                        <a:pt x="17" y="16"/>
                      </a:lnTo>
                      <a:lnTo>
                        <a:pt x="21" y="17"/>
                      </a:lnTo>
                      <a:lnTo>
                        <a:pt x="25" y="19"/>
                      </a:lnTo>
                      <a:lnTo>
                        <a:pt x="30" y="20"/>
                      </a:lnTo>
                      <a:lnTo>
                        <a:pt x="35" y="21"/>
                      </a:lnTo>
                      <a:lnTo>
                        <a:pt x="40" y="21"/>
                      </a:lnTo>
                      <a:lnTo>
                        <a:pt x="45" y="22"/>
                      </a:lnTo>
                      <a:lnTo>
                        <a:pt x="49" y="22"/>
                      </a:lnTo>
                      <a:lnTo>
                        <a:pt x="55" y="23"/>
                      </a:lnTo>
                      <a:lnTo>
                        <a:pt x="60" y="23"/>
                      </a:lnTo>
                      <a:lnTo>
                        <a:pt x="66" y="22"/>
                      </a:lnTo>
                      <a:lnTo>
                        <a:pt x="70" y="22"/>
                      </a:lnTo>
                      <a:lnTo>
                        <a:pt x="75" y="21"/>
                      </a:lnTo>
                      <a:lnTo>
                        <a:pt x="80" y="21"/>
                      </a:lnTo>
                      <a:lnTo>
                        <a:pt x="85" y="20"/>
                      </a:lnTo>
                      <a:lnTo>
                        <a:pt x="90" y="19"/>
                      </a:lnTo>
                      <a:lnTo>
                        <a:pt x="93" y="17"/>
                      </a:lnTo>
                      <a:lnTo>
                        <a:pt x="98" y="16"/>
                      </a:lnTo>
                      <a:lnTo>
                        <a:pt x="101" y="15"/>
                      </a:lnTo>
                      <a:lnTo>
                        <a:pt x="104" y="13"/>
                      </a:lnTo>
                      <a:lnTo>
                        <a:pt x="107" y="11"/>
                      </a:lnTo>
                      <a:lnTo>
                        <a:pt x="109" y="9"/>
                      </a:lnTo>
                      <a:lnTo>
                        <a:pt x="112" y="7"/>
                      </a:lnTo>
                      <a:lnTo>
                        <a:pt x="113" y="5"/>
                      </a:lnTo>
                      <a:lnTo>
                        <a:pt x="114" y="3"/>
                      </a:lnTo>
                      <a:lnTo>
                        <a:pt x="115" y="1"/>
                      </a:lnTo>
                      <a:lnTo>
                        <a:pt x="1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未知"/>
                <p:cNvSpPr>
                  <a:spLocks/>
                </p:cNvSpPr>
                <p:nvPr/>
              </p:nvSpPr>
              <p:spPr bwMode="auto">
                <a:xfrm>
                  <a:off x="0" y="35"/>
                  <a:ext cx="117" cy="25"/>
                </a:xfrm>
                <a:custGeom>
                  <a:avLst/>
                  <a:gdLst>
                    <a:gd name="T0" fmla="*/ 0 w 117"/>
                    <a:gd name="T1" fmla="*/ 0 h 25"/>
                    <a:gd name="T2" fmla="*/ 0 w 117"/>
                    <a:gd name="T3" fmla="*/ 2 h 25"/>
                    <a:gd name="T4" fmla="*/ 1 w 117"/>
                    <a:gd name="T5" fmla="*/ 4 h 25"/>
                    <a:gd name="T6" fmla="*/ 1 w 117"/>
                    <a:gd name="T7" fmla="*/ 6 h 25"/>
                    <a:gd name="T8" fmla="*/ 3 w 117"/>
                    <a:gd name="T9" fmla="*/ 8 h 25"/>
                    <a:gd name="T10" fmla="*/ 5 w 117"/>
                    <a:gd name="T11" fmla="*/ 10 h 25"/>
                    <a:gd name="T12" fmla="*/ 8 w 117"/>
                    <a:gd name="T13" fmla="*/ 12 h 25"/>
                    <a:gd name="T14" fmla="*/ 11 w 117"/>
                    <a:gd name="T15" fmla="*/ 14 h 25"/>
                    <a:gd name="T16" fmla="*/ 14 w 117"/>
                    <a:gd name="T17" fmla="*/ 15 h 25"/>
                    <a:gd name="T18" fmla="*/ 17 w 117"/>
                    <a:gd name="T19" fmla="*/ 17 h 25"/>
                    <a:gd name="T20" fmla="*/ 21 w 117"/>
                    <a:gd name="T21" fmla="*/ 18 h 25"/>
                    <a:gd name="T22" fmla="*/ 25 w 117"/>
                    <a:gd name="T23" fmla="*/ 20 h 25"/>
                    <a:gd name="T24" fmla="*/ 30 w 117"/>
                    <a:gd name="T25" fmla="*/ 20 h 25"/>
                    <a:gd name="T26" fmla="*/ 35 w 117"/>
                    <a:gd name="T27" fmla="*/ 22 h 25"/>
                    <a:gd name="T28" fmla="*/ 40 w 117"/>
                    <a:gd name="T29" fmla="*/ 22 h 25"/>
                    <a:gd name="T30" fmla="*/ 45 w 117"/>
                    <a:gd name="T31" fmla="*/ 23 h 25"/>
                    <a:gd name="T32" fmla="*/ 49 w 117"/>
                    <a:gd name="T33" fmla="*/ 23 h 25"/>
                    <a:gd name="T34" fmla="*/ 55 w 117"/>
                    <a:gd name="T35" fmla="*/ 24 h 25"/>
                    <a:gd name="T36" fmla="*/ 60 w 117"/>
                    <a:gd name="T37" fmla="*/ 24 h 25"/>
                    <a:gd name="T38" fmla="*/ 66 w 117"/>
                    <a:gd name="T39" fmla="*/ 23 h 25"/>
                    <a:gd name="T40" fmla="*/ 70 w 117"/>
                    <a:gd name="T41" fmla="*/ 23 h 25"/>
                    <a:gd name="T42" fmla="*/ 75 w 117"/>
                    <a:gd name="T43" fmla="*/ 22 h 25"/>
                    <a:gd name="T44" fmla="*/ 80 w 117"/>
                    <a:gd name="T45" fmla="*/ 22 h 25"/>
                    <a:gd name="T46" fmla="*/ 85 w 117"/>
                    <a:gd name="T47" fmla="*/ 20 h 25"/>
                    <a:gd name="T48" fmla="*/ 90 w 117"/>
                    <a:gd name="T49" fmla="*/ 20 h 25"/>
                    <a:gd name="T50" fmla="*/ 93 w 117"/>
                    <a:gd name="T51" fmla="*/ 18 h 25"/>
                    <a:gd name="T52" fmla="*/ 98 w 117"/>
                    <a:gd name="T53" fmla="*/ 17 h 25"/>
                    <a:gd name="T54" fmla="*/ 101 w 117"/>
                    <a:gd name="T55" fmla="*/ 15 h 25"/>
                    <a:gd name="T56" fmla="*/ 104 w 117"/>
                    <a:gd name="T57" fmla="*/ 14 h 25"/>
                    <a:gd name="T58" fmla="*/ 107 w 117"/>
                    <a:gd name="T59" fmla="*/ 12 h 25"/>
                    <a:gd name="T60" fmla="*/ 109 w 117"/>
                    <a:gd name="T61" fmla="*/ 10 h 25"/>
                    <a:gd name="T62" fmla="*/ 112 w 117"/>
                    <a:gd name="T63" fmla="*/ 8 h 25"/>
                    <a:gd name="T64" fmla="*/ 113 w 117"/>
                    <a:gd name="T65" fmla="*/ 6 h 25"/>
                    <a:gd name="T66" fmla="*/ 114 w 117"/>
                    <a:gd name="T67" fmla="*/ 4 h 25"/>
                    <a:gd name="T68" fmla="*/ 115 w 117"/>
                    <a:gd name="T69" fmla="*/ 2 h 25"/>
                    <a:gd name="T70" fmla="*/ 116 w 117"/>
                    <a:gd name="T71" fmla="*/ 0 h 25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7"/>
                    <a:gd name="T109" fmla="*/ 0 h 25"/>
                    <a:gd name="T110" fmla="*/ 117 w 117"/>
                    <a:gd name="T111" fmla="*/ 25 h 25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7" h="25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5" y="10"/>
                      </a:lnTo>
                      <a:lnTo>
                        <a:pt x="8" y="12"/>
                      </a:lnTo>
                      <a:lnTo>
                        <a:pt x="11" y="14"/>
                      </a:lnTo>
                      <a:lnTo>
                        <a:pt x="14" y="15"/>
                      </a:lnTo>
                      <a:lnTo>
                        <a:pt x="17" y="17"/>
                      </a:lnTo>
                      <a:lnTo>
                        <a:pt x="21" y="18"/>
                      </a:lnTo>
                      <a:lnTo>
                        <a:pt x="25" y="20"/>
                      </a:lnTo>
                      <a:lnTo>
                        <a:pt x="30" y="20"/>
                      </a:lnTo>
                      <a:lnTo>
                        <a:pt x="35" y="22"/>
                      </a:lnTo>
                      <a:lnTo>
                        <a:pt x="40" y="22"/>
                      </a:lnTo>
                      <a:lnTo>
                        <a:pt x="45" y="23"/>
                      </a:lnTo>
                      <a:lnTo>
                        <a:pt x="49" y="23"/>
                      </a:lnTo>
                      <a:lnTo>
                        <a:pt x="55" y="24"/>
                      </a:lnTo>
                      <a:lnTo>
                        <a:pt x="60" y="24"/>
                      </a:lnTo>
                      <a:lnTo>
                        <a:pt x="66" y="23"/>
                      </a:lnTo>
                      <a:lnTo>
                        <a:pt x="70" y="23"/>
                      </a:lnTo>
                      <a:lnTo>
                        <a:pt x="75" y="22"/>
                      </a:lnTo>
                      <a:lnTo>
                        <a:pt x="80" y="22"/>
                      </a:lnTo>
                      <a:lnTo>
                        <a:pt x="85" y="20"/>
                      </a:lnTo>
                      <a:lnTo>
                        <a:pt x="90" y="20"/>
                      </a:lnTo>
                      <a:lnTo>
                        <a:pt x="93" y="18"/>
                      </a:lnTo>
                      <a:lnTo>
                        <a:pt x="98" y="17"/>
                      </a:lnTo>
                      <a:lnTo>
                        <a:pt x="101" y="15"/>
                      </a:lnTo>
                      <a:lnTo>
                        <a:pt x="104" y="14"/>
                      </a:lnTo>
                      <a:lnTo>
                        <a:pt x="107" y="12"/>
                      </a:lnTo>
                      <a:lnTo>
                        <a:pt x="109" y="10"/>
                      </a:lnTo>
                      <a:lnTo>
                        <a:pt x="112" y="8"/>
                      </a:lnTo>
                      <a:lnTo>
                        <a:pt x="113" y="6"/>
                      </a:lnTo>
                      <a:lnTo>
                        <a:pt x="114" y="4"/>
                      </a:lnTo>
                      <a:lnTo>
                        <a:pt x="115" y="2"/>
                      </a:lnTo>
                      <a:lnTo>
                        <a:pt x="1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未知"/>
                <p:cNvSpPr>
                  <a:spLocks/>
                </p:cNvSpPr>
                <p:nvPr/>
              </p:nvSpPr>
              <p:spPr bwMode="auto">
                <a:xfrm>
                  <a:off x="0" y="47"/>
                  <a:ext cx="117" cy="24"/>
                </a:xfrm>
                <a:custGeom>
                  <a:avLst/>
                  <a:gdLst>
                    <a:gd name="T0" fmla="*/ 0 w 117"/>
                    <a:gd name="T1" fmla="*/ 0 h 24"/>
                    <a:gd name="T2" fmla="*/ 0 w 117"/>
                    <a:gd name="T3" fmla="*/ 1 h 24"/>
                    <a:gd name="T4" fmla="*/ 1 w 117"/>
                    <a:gd name="T5" fmla="*/ 3 h 24"/>
                    <a:gd name="T6" fmla="*/ 1 w 117"/>
                    <a:gd name="T7" fmla="*/ 5 h 24"/>
                    <a:gd name="T8" fmla="*/ 3 w 117"/>
                    <a:gd name="T9" fmla="*/ 7 h 24"/>
                    <a:gd name="T10" fmla="*/ 5 w 117"/>
                    <a:gd name="T11" fmla="*/ 9 h 24"/>
                    <a:gd name="T12" fmla="*/ 8 w 117"/>
                    <a:gd name="T13" fmla="*/ 11 h 24"/>
                    <a:gd name="T14" fmla="*/ 11 w 117"/>
                    <a:gd name="T15" fmla="*/ 13 h 24"/>
                    <a:gd name="T16" fmla="*/ 14 w 117"/>
                    <a:gd name="T17" fmla="*/ 15 h 24"/>
                    <a:gd name="T18" fmla="*/ 17 w 117"/>
                    <a:gd name="T19" fmla="*/ 16 h 24"/>
                    <a:gd name="T20" fmla="*/ 21 w 117"/>
                    <a:gd name="T21" fmla="*/ 17 h 24"/>
                    <a:gd name="T22" fmla="*/ 25 w 117"/>
                    <a:gd name="T23" fmla="*/ 19 h 24"/>
                    <a:gd name="T24" fmla="*/ 30 w 117"/>
                    <a:gd name="T25" fmla="*/ 20 h 24"/>
                    <a:gd name="T26" fmla="*/ 35 w 117"/>
                    <a:gd name="T27" fmla="*/ 21 h 24"/>
                    <a:gd name="T28" fmla="*/ 40 w 117"/>
                    <a:gd name="T29" fmla="*/ 21 h 24"/>
                    <a:gd name="T30" fmla="*/ 45 w 117"/>
                    <a:gd name="T31" fmla="*/ 22 h 24"/>
                    <a:gd name="T32" fmla="*/ 49 w 117"/>
                    <a:gd name="T33" fmla="*/ 23 h 24"/>
                    <a:gd name="T34" fmla="*/ 55 w 117"/>
                    <a:gd name="T35" fmla="*/ 23 h 24"/>
                    <a:gd name="T36" fmla="*/ 60 w 117"/>
                    <a:gd name="T37" fmla="*/ 23 h 24"/>
                    <a:gd name="T38" fmla="*/ 66 w 117"/>
                    <a:gd name="T39" fmla="*/ 23 h 24"/>
                    <a:gd name="T40" fmla="*/ 70 w 117"/>
                    <a:gd name="T41" fmla="*/ 22 h 24"/>
                    <a:gd name="T42" fmla="*/ 75 w 117"/>
                    <a:gd name="T43" fmla="*/ 21 h 24"/>
                    <a:gd name="T44" fmla="*/ 80 w 117"/>
                    <a:gd name="T45" fmla="*/ 21 h 24"/>
                    <a:gd name="T46" fmla="*/ 85 w 117"/>
                    <a:gd name="T47" fmla="*/ 20 h 24"/>
                    <a:gd name="T48" fmla="*/ 90 w 117"/>
                    <a:gd name="T49" fmla="*/ 19 h 24"/>
                    <a:gd name="T50" fmla="*/ 93 w 117"/>
                    <a:gd name="T51" fmla="*/ 17 h 24"/>
                    <a:gd name="T52" fmla="*/ 98 w 117"/>
                    <a:gd name="T53" fmla="*/ 16 h 24"/>
                    <a:gd name="T54" fmla="*/ 101 w 117"/>
                    <a:gd name="T55" fmla="*/ 15 h 24"/>
                    <a:gd name="T56" fmla="*/ 104 w 117"/>
                    <a:gd name="T57" fmla="*/ 13 h 24"/>
                    <a:gd name="T58" fmla="*/ 107 w 117"/>
                    <a:gd name="T59" fmla="*/ 11 h 24"/>
                    <a:gd name="T60" fmla="*/ 109 w 117"/>
                    <a:gd name="T61" fmla="*/ 9 h 24"/>
                    <a:gd name="T62" fmla="*/ 112 w 117"/>
                    <a:gd name="T63" fmla="*/ 7 h 24"/>
                    <a:gd name="T64" fmla="*/ 113 w 117"/>
                    <a:gd name="T65" fmla="*/ 5 h 24"/>
                    <a:gd name="T66" fmla="*/ 114 w 117"/>
                    <a:gd name="T67" fmla="*/ 3 h 24"/>
                    <a:gd name="T68" fmla="*/ 115 w 117"/>
                    <a:gd name="T69" fmla="*/ 1 h 24"/>
                    <a:gd name="T70" fmla="*/ 116 w 117"/>
                    <a:gd name="T71" fmla="*/ 0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7"/>
                    <a:gd name="T109" fmla="*/ 0 h 24"/>
                    <a:gd name="T110" fmla="*/ 117 w 117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7" h="24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3" y="7"/>
                      </a:lnTo>
                      <a:lnTo>
                        <a:pt x="5" y="9"/>
                      </a:lnTo>
                      <a:lnTo>
                        <a:pt x="8" y="11"/>
                      </a:lnTo>
                      <a:lnTo>
                        <a:pt x="11" y="13"/>
                      </a:lnTo>
                      <a:lnTo>
                        <a:pt x="14" y="15"/>
                      </a:lnTo>
                      <a:lnTo>
                        <a:pt x="17" y="16"/>
                      </a:lnTo>
                      <a:lnTo>
                        <a:pt x="21" y="17"/>
                      </a:lnTo>
                      <a:lnTo>
                        <a:pt x="25" y="19"/>
                      </a:lnTo>
                      <a:lnTo>
                        <a:pt x="30" y="20"/>
                      </a:lnTo>
                      <a:lnTo>
                        <a:pt x="35" y="21"/>
                      </a:lnTo>
                      <a:lnTo>
                        <a:pt x="40" y="21"/>
                      </a:lnTo>
                      <a:lnTo>
                        <a:pt x="45" y="22"/>
                      </a:lnTo>
                      <a:lnTo>
                        <a:pt x="49" y="23"/>
                      </a:lnTo>
                      <a:lnTo>
                        <a:pt x="55" y="23"/>
                      </a:lnTo>
                      <a:lnTo>
                        <a:pt x="60" y="23"/>
                      </a:lnTo>
                      <a:lnTo>
                        <a:pt x="66" y="23"/>
                      </a:lnTo>
                      <a:lnTo>
                        <a:pt x="70" y="22"/>
                      </a:lnTo>
                      <a:lnTo>
                        <a:pt x="75" y="21"/>
                      </a:lnTo>
                      <a:lnTo>
                        <a:pt x="80" y="21"/>
                      </a:lnTo>
                      <a:lnTo>
                        <a:pt x="85" y="20"/>
                      </a:lnTo>
                      <a:lnTo>
                        <a:pt x="90" y="19"/>
                      </a:lnTo>
                      <a:lnTo>
                        <a:pt x="93" y="17"/>
                      </a:lnTo>
                      <a:lnTo>
                        <a:pt x="98" y="16"/>
                      </a:lnTo>
                      <a:lnTo>
                        <a:pt x="101" y="15"/>
                      </a:lnTo>
                      <a:lnTo>
                        <a:pt x="104" y="13"/>
                      </a:lnTo>
                      <a:lnTo>
                        <a:pt x="107" y="11"/>
                      </a:lnTo>
                      <a:lnTo>
                        <a:pt x="109" y="9"/>
                      </a:lnTo>
                      <a:lnTo>
                        <a:pt x="112" y="7"/>
                      </a:lnTo>
                      <a:lnTo>
                        <a:pt x="113" y="5"/>
                      </a:lnTo>
                      <a:lnTo>
                        <a:pt x="114" y="3"/>
                      </a:lnTo>
                      <a:lnTo>
                        <a:pt x="115" y="1"/>
                      </a:lnTo>
                      <a:lnTo>
                        <a:pt x="1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32"/>
              <p:cNvGrpSpPr>
                <a:grpSpLocks/>
              </p:cNvGrpSpPr>
              <p:nvPr/>
            </p:nvGrpSpPr>
            <p:grpSpPr bwMode="auto">
              <a:xfrm>
                <a:off x="74" y="1"/>
                <a:ext cx="118" cy="147"/>
                <a:chOff x="0" y="0"/>
                <a:chExt cx="118" cy="147"/>
              </a:xfrm>
            </p:grpSpPr>
            <p:sp>
              <p:nvSpPr>
                <p:cNvPr id="30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118" cy="147"/>
                </a:xfrm>
                <a:custGeom>
                  <a:avLst/>
                  <a:gdLst>
                    <a:gd name="T0" fmla="*/ 0 w 118"/>
                    <a:gd name="T1" fmla="*/ 122 h 147"/>
                    <a:gd name="T2" fmla="*/ 1 w 118"/>
                    <a:gd name="T3" fmla="*/ 126 h 147"/>
                    <a:gd name="T4" fmla="*/ 3 w 118"/>
                    <a:gd name="T5" fmla="*/ 130 h 147"/>
                    <a:gd name="T6" fmla="*/ 8 w 118"/>
                    <a:gd name="T7" fmla="*/ 134 h 147"/>
                    <a:gd name="T8" fmla="*/ 14 w 118"/>
                    <a:gd name="T9" fmla="*/ 138 h 147"/>
                    <a:gd name="T10" fmla="*/ 21 w 118"/>
                    <a:gd name="T11" fmla="*/ 140 h 147"/>
                    <a:gd name="T12" fmla="*/ 30 w 118"/>
                    <a:gd name="T13" fmla="*/ 143 h 147"/>
                    <a:gd name="T14" fmla="*/ 40 w 118"/>
                    <a:gd name="T15" fmla="*/ 144 h 147"/>
                    <a:gd name="T16" fmla="*/ 50 w 118"/>
                    <a:gd name="T17" fmla="*/ 145 h 147"/>
                    <a:gd name="T18" fmla="*/ 61 w 118"/>
                    <a:gd name="T19" fmla="*/ 146 h 147"/>
                    <a:gd name="T20" fmla="*/ 71 w 118"/>
                    <a:gd name="T21" fmla="*/ 145 h 147"/>
                    <a:gd name="T22" fmla="*/ 81 w 118"/>
                    <a:gd name="T23" fmla="*/ 144 h 147"/>
                    <a:gd name="T24" fmla="*/ 90 w 118"/>
                    <a:gd name="T25" fmla="*/ 142 h 147"/>
                    <a:gd name="T26" fmla="*/ 98 w 118"/>
                    <a:gd name="T27" fmla="*/ 139 h 147"/>
                    <a:gd name="T28" fmla="*/ 105 w 118"/>
                    <a:gd name="T29" fmla="*/ 136 h 147"/>
                    <a:gd name="T30" fmla="*/ 110 w 118"/>
                    <a:gd name="T31" fmla="*/ 132 h 147"/>
                    <a:gd name="T32" fmla="*/ 114 w 118"/>
                    <a:gd name="T33" fmla="*/ 128 h 147"/>
                    <a:gd name="T34" fmla="*/ 116 w 118"/>
                    <a:gd name="T35" fmla="*/ 124 h 147"/>
                    <a:gd name="T36" fmla="*/ 117 w 118"/>
                    <a:gd name="T37" fmla="*/ 23 h 147"/>
                    <a:gd name="T38" fmla="*/ 115 w 118"/>
                    <a:gd name="T39" fmla="*/ 19 h 147"/>
                    <a:gd name="T40" fmla="*/ 113 w 118"/>
                    <a:gd name="T41" fmla="*/ 15 h 147"/>
                    <a:gd name="T42" fmla="*/ 108 w 118"/>
                    <a:gd name="T43" fmla="*/ 11 h 147"/>
                    <a:gd name="T44" fmla="*/ 102 w 118"/>
                    <a:gd name="T45" fmla="*/ 7 h 147"/>
                    <a:gd name="T46" fmla="*/ 94 w 118"/>
                    <a:gd name="T47" fmla="*/ 4 h 147"/>
                    <a:gd name="T48" fmla="*/ 86 w 118"/>
                    <a:gd name="T49" fmla="*/ 2 h 147"/>
                    <a:gd name="T50" fmla="*/ 76 w 118"/>
                    <a:gd name="T51" fmla="*/ 0 h 147"/>
                    <a:gd name="T52" fmla="*/ 66 w 118"/>
                    <a:gd name="T53" fmla="*/ 0 h 147"/>
                    <a:gd name="T54" fmla="*/ 55 w 118"/>
                    <a:gd name="T55" fmla="*/ 0 h 147"/>
                    <a:gd name="T56" fmla="*/ 45 w 118"/>
                    <a:gd name="T57" fmla="*/ 0 h 147"/>
                    <a:gd name="T58" fmla="*/ 35 w 118"/>
                    <a:gd name="T59" fmla="*/ 1 h 147"/>
                    <a:gd name="T60" fmla="*/ 26 w 118"/>
                    <a:gd name="T61" fmla="*/ 3 h 147"/>
                    <a:gd name="T62" fmla="*/ 17 w 118"/>
                    <a:gd name="T63" fmla="*/ 6 h 147"/>
                    <a:gd name="T64" fmla="*/ 11 w 118"/>
                    <a:gd name="T65" fmla="*/ 9 h 147"/>
                    <a:gd name="T66" fmla="*/ 5 w 118"/>
                    <a:gd name="T67" fmla="*/ 13 h 147"/>
                    <a:gd name="T68" fmla="*/ 1 w 118"/>
                    <a:gd name="T69" fmla="*/ 17 h 147"/>
                    <a:gd name="T70" fmla="*/ 0 w 118"/>
                    <a:gd name="T71" fmla="*/ 21 h 14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8"/>
                    <a:gd name="T109" fmla="*/ 0 h 147"/>
                    <a:gd name="T110" fmla="*/ 118 w 118"/>
                    <a:gd name="T111" fmla="*/ 147 h 14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8" h="147">
                      <a:moveTo>
                        <a:pt x="0" y="23"/>
                      </a:moveTo>
                      <a:lnTo>
                        <a:pt x="0" y="122"/>
                      </a:lnTo>
                      <a:lnTo>
                        <a:pt x="0" y="124"/>
                      </a:lnTo>
                      <a:lnTo>
                        <a:pt x="1" y="126"/>
                      </a:lnTo>
                      <a:lnTo>
                        <a:pt x="1" y="128"/>
                      </a:lnTo>
                      <a:lnTo>
                        <a:pt x="3" y="130"/>
                      </a:lnTo>
                      <a:lnTo>
                        <a:pt x="5" y="132"/>
                      </a:lnTo>
                      <a:lnTo>
                        <a:pt x="8" y="134"/>
                      </a:lnTo>
                      <a:lnTo>
                        <a:pt x="11" y="136"/>
                      </a:lnTo>
                      <a:lnTo>
                        <a:pt x="14" y="138"/>
                      </a:lnTo>
                      <a:lnTo>
                        <a:pt x="17" y="139"/>
                      </a:lnTo>
                      <a:lnTo>
                        <a:pt x="21" y="140"/>
                      </a:lnTo>
                      <a:lnTo>
                        <a:pt x="26" y="142"/>
                      </a:lnTo>
                      <a:lnTo>
                        <a:pt x="30" y="143"/>
                      </a:lnTo>
                      <a:lnTo>
                        <a:pt x="35" y="144"/>
                      </a:lnTo>
                      <a:lnTo>
                        <a:pt x="40" y="144"/>
                      </a:lnTo>
                      <a:lnTo>
                        <a:pt x="45" y="145"/>
                      </a:lnTo>
                      <a:lnTo>
                        <a:pt x="50" y="145"/>
                      </a:lnTo>
                      <a:lnTo>
                        <a:pt x="55" y="146"/>
                      </a:lnTo>
                      <a:lnTo>
                        <a:pt x="61" y="146"/>
                      </a:lnTo>
                      <a:lnTo>
                        <a:pt x="66" y="145"/>
                      </a:lnTo>
                      <a:lnTo>
                        <a:pt x="71" y="145"/>
                      </a:lnTo>
                      <a:lnTo>
                        <a:pt x="76" y="144"/>
                      </a:lnTo>
                      <a:lnTo>
                        <a:pt x="81" y="144"/>
                      </a:lnTo>
                      <a:lnTo>
                        <a:pt x="86" y="143"/>
                      </a:lnTo>
                      <a:lnTo>
                        <a:pt x="90" y="142"/>
                      </a:lnTo>
                      <a:lnTo>
                        <a:pt x="94" y="140"/>
                      </a:lnTo>
                      <a:lnTo>
                        <a:pt x="98" y="139"/>
                      </a:lnTo>
                      <a:lnTo>
                        <a:pt x="102" y="138"/>
                      </a:lnTo>
                      <a:lnTo>
                        <a:pt x="105" y="136"/>
                      </a:lnTo>
                      <a:lnTo>
                        <a:pt x="108" y="134"/>
                      </a:lnTo>
                      <a:lnTo>
                        <a:pt x="110" y="132"/>
                      </a:lnTo>
                      <a:lnTo>
                        <a:pt x="113" y="130"/>
                      </a:lnTo>
                      <a:lnTo>
                        <a:pt x="114" y="128"/>
                      </a:lnTo>
                      <a:lnTo>
                        <a:pt x="115" y="126"/>
                      </a:lnTo>
                      <a:lnTo>
                        <a:pt x="116" y="124"/>
                      </a:lnTo>
                      <a:lnTo>
                        <a:pt x="117" y="122"/>
                      </a:lnTo>
                      <a:lnTo>
                        <a:pt x="117" y="23"/>
                      </a:lnTo>
                      <a:lnTo>
                        <a:pt x="116" y="21"/>
                      </a:lnTo>
                      <a:lnTo>
                        <a:pt x="115" y="19"/>
                      </a:lnTo>
                      <a:lnTo>
                        <a:pt x="114" y="17"/>
                      </a:lnTo>
                      <a:lnTo>
                        <a:pt x="113" y="15"/>
                      </a:lnTo>
                      <a:lnTo>
                        <a:pt x="110" y="13"/>
                      </a:lnTo>
                      <a:lnTo>
                        <a:pt x="108" y="11"/>
                      </a:lnTo>
                      <a:lnTo>
                        <a:pt x="105" y="9"/>
                      </a:lnTo>
                      <a:lnTo>
                        <a:pt x="102" y="7"/>
                      </a:lnTo>
                      <a:lnTo>
                        <a:pt x="98" y="6"/>
                      </a:lnTo>
                      <a:lnTo>
                        <a:pt x="94" y="4"/>
                      </a:lnTo>
                      <a:lnTo>
                        <a:pt x="90" y="3"/>
                      </a:lnTo>
                      <a:lnTo>
                        <a:pt x="86" y="2"/>
                      </a:lnTo>
                      <a:lnTo>
                        <a:pt x="81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66" y="0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50" y="0"/>
                      </a:lnTo>
                      <a:lnTo>
                        <a:pt x="45" y="0"/>
                      </a:lnTo>
                      <a:lnTo>
                        <a:pt x="40" y="0"/>
                      </a:lnTo>
                      <a:lnTo>
                        <a:pt x="35" y="1"/>
                      </a:lnTo>
                      <a:lnTo>
                        <a:pt x="30" y="2"/>
                      </a:lnTo>
                      <a:lnTo>
                        <a:pt x="26" y="3"/>
                      </a:lnTo>
                      <a:lnTo>
                        <a:pt x="21" y="4"/>
                      </a:lnTo>
                      <a:lnTo>
                        <a:pt x="17" y="6"/>
                      </a:lnTo>
                      <a:lnTo>
                        <a:pt x="14" y="7"/>
                      </a:lnTo>
                      <a:lnTo>
                        <a:pt x="11" y="9"/>
                      </a:lnTo>
                      <a:lnTo>
                        <a:pt x="8" y="11"/>
                      </a:lnTo>
                      <a:lnTo>
                        <a:pt x="5" y="13"/>
                      </a:lnTo>
                      <a:lnTo>
                        <a:pt x="3" y="15"/>
                      </a:lnTo>
                      <a:lnTo>
                        <a:pt x="1" y="17"/>
                      </a:lnTo>
                      <a:lnTo>
                        <a:pt x="1" y="19"/>
                      </a:lnTo>
                      <a:lnTo>
                        <a:pt x="0" y="21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未知"/>
                <p:cNvSpPr>
                  <a:spLocks/>
                </p:cNvSpPr>
                <p:nvPr/>
              </p:nvSpPr>
              <p:spPr bwMode="auto">
                <a:xfrm>
                  <a:off x="0" y="23"/>
                  <a:ext cx="118" cy="24"/>
                </a:xfrm>
                <a:custGeom>
                  <a:avLst/>
                  <a:gdLst>
                    <a:gd name="T0" fmla="*/ 0 w 118"/>
                    <a:gd name="T1" fmla="*/ 0 h 24"/>
                    <a:gd name="T2" fmla="*/ 0 w 118"/>
                    <a:gd name="T3" fmla="*/ 1 h 24"/>
                    <a:gd name="T4" fmla="*/ 1 w 118"/>
                    <a:gd name="T5" fmla="*/ 4 h 24"/>
                    <a:gd name="T6" fmla="*/ 1 w 118"/>
                    <a:gd name="T7" fmla="*/ 6 h 24"/>
                    <a:gd name="T8" fmla="*/ 3 w 118"/>
                    <a:gd name="T9" fmla="*/ 8 h 24"/>
                    <a:gd name="T10" fmla="*/ 5 w 118"/>
                    <a:gd name="T11" fmla="*/ 10 h 24"/>
                    <a:gd name="T12" fmla="*/ 8 w 118"/>
                    <a:gd name="T13" fmla="*/ 11 h 24"/>
                    <a:gd name="T14" fmla="*/ 11 w 118"/>
                    <a:gd name="T15" fmla="*/ 13 h 24"/>
                    <a:gd name="T16" fmla="*/ 14 w 118"/>
                    <a:gd name="T17" fmla="*/ 15 h 24"/>
                    <a:gd name="T18" fmla="*/ 17 w 118"/>
                    <a:gd name="T19" fmla="*/ 16 h 24"/>
                    <a:gd name="T20" fmla="*/ 21 w 118"/>
                    <a:gd name="T21" fmla="*/ 17 h 24"/>
                    <a:gd name="T22" fmla="*/ 26 w 118"/>
                    <a:gd name="T23" fmla="*/ 19 h 24"/>
                    <a:gd name="T24" fmla="*/ 30 w 118"/>
                    <a:gd name="T25" fmla="*/ 20 h 24"/>
                    <a:gd name="T26" fmla="*/ 35 w 118"/>
                    <a:gd name="T27" fmla="*/ 21 h 24"/>
                    <a:gd name="T28" fmla="*/ 40 w 118"/>
                    <a:gd name="T29" fmla="*/ 21 h 24"/>
                    <a:gd name="T30" fmla="*/ 45 w 118"/>
                    <a:gd name="T31" fmla="*/ 22 h 24"/>
                    <a:gd name="T32" fmla="*/ 50 w 118"/>
                    <a:gd name="T33" fmla="*/ 22 h 24"/>
                    <a:gd name="T34" fmla="*/ 55 w 118"/>
                    <a:gd name="T35" fmla="*/ 23 h 24"/>
                    <a:gd name="T36" fmla="*/ 61 w 118"/>
                    <a:gd name="T37" fmla="*/ 23 h 24"/>
                    <a:gd name="T38" fmla="*/ 66 w 118"/>
                    <a:gd name="T39" fmla="*/ 22 h 24"/>
                    <a:gd name="T40" fmla="*/ 71 w 118"/>
                    <a:gd name="T41" fmla="*/ 22 h 24"/>
                    <a:gd name="T42" fmla="*/ 76 w 118"/>
                    <a:gd name="T43" fmla="*/ 21 h 24"/>
                    <a:gd name="T44" fmla="*/ 81 w 118"/>
                    <a:gd name="T45" fmla="*/ 21 h 24"/>
                    <a:gd name="T46" fmla="*/ 86 w 118"/>
                    <a:gd name="T47" fmla="*/ 20 h 24"/>
                    <a:gd name="T48" fmla="*/ 90 w 118"/>
                    <a:gd name="T49" fmla="*/ 19 h 24"/>
                    <a:gd name="T50" fmla="*/ 94 w 118"/>
                    <a:gd name="T51" fmla="*/ 17 h 24"/>
                    <a:gd name="T52" fmla="*/ 98 w 118"/>
                    <a:gd name="T53" fmla="*/ 16 h 24"/>
                    <a:gd name="T54" fmla="*/ 102 w 118"/>
                    <a:gd name="T55" fmla="*/ 15 h 24"/>
                    <a:gd name="T56" fmla="*/ 105 w 118"/>
                    <a:gd name="T57" fmla="*/ 13 h 24"/>
                    <a:gd name="T58" fmla="*/ 108 w 118"/>
                    <a:gd name="T59" fmla="*/ 11 h 24"/>
                    <a:gd name="T60" fmla="*/ 110 w 118"/>
                    <a:gd name="T61" fmla="*/ 10 h 24"/>
                    <a:gd name="T62" fmla="*/ 113 w 118"/>
                    <a:gd name="T63" fmla="*/ 8 h 24"/>
                    <a:gd name="T64" fmla="*/ 114 w 118"/>
                    <a:gd name="T65" fmla="*/ 6 h 24"/>
                    <a:gd name="T66" fmla="*/ 115 w 118"/>
                    <a:gd name="T67" fmla="*/ 4 h 24"/>
                    <a:gd name="T68" fmla="*/ 116 w 118"/>
                    <a:gd name="T69" fmla="*/ 1 h 24"/>
                    <a:gd name="T70" fmla="*/ 117 w 118"/>
                    <a:gd name="T71" fmla="*/ 0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8"/>
                    <a:gd name="T109" fmla="*/ 0 h 24"/>
                    <a:gd name="T110" fmla="*/ 118 w 118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8" h="24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5" y="10"/>
                      </a:lnTo>
                      <a:lnTo>
                        <a:pt x="8" y="11"/>
                      </a:lnTo>
                      <a:lnTo>
                        <a:pt x="11" y="13"/>
                      </a:lnTo>
                      <a:lnTo>
                        <a:pt x="14" y="15"/>
                      </a:lnTo>
                      <a:lnTo>
                        <a:pt x="17" y="16"/>
                      </a:lnTo>
                      <a:lnTo>
                        <a:pt x="21" y="17"/>
                      </a:lnTo>
                      <a:lnTo>
                        <a:pt x="26" y="19"/>
                      </a:lnTo>
                      <a:lnTo>
                        <a:pt x="30" y="20"/>
                      </a:lnTo>
                      <a:lnTo>
                        <a:pt x="35" y="21"/>
                      </a:lnTo>
                      <a:lnTo>
                        <a:pt x="40" y="21"/>
                      </a:lnTo>
                      <a:lnTo>
                        <a:pt x="45" y="22"/>
                      </a:lnTo>
                      <a:lnTo>
                        <a:pt x="50" y="22"/>
                      </a:lnTo>
                      <a:lnTo>
                        <a:pt x="55" y="23"/>
                      </a:lnTo>
                      <a:lnTo>
                        <a:pt x="61" y="23"/>
                      </a:lnTo>
                      <a:lnTo>
                        <a:pt x="66" y="22"/>
                      </a:lnTo>
                      <a:lnTo>
                        <a:pt x="71" y="22"/>
                      </a:lnTo>
                      <a:lnTo>
                        <a:pt x="76" y="21"/>
                      </a:lnTo>
                      <a:lnTo>
                        <a:pt x="81" y="21"/>
                      </a:lnTo>
                      <a:lnTo>
                        <a:pt x="86" y="20"/>
                      </a:lnTo>
                      <a:lnTo>
                        <a:pt x="90" y="19"/>
                      </a:lnTo>
                      <a:lnTo>
                        <a:pt x="94" y="17"/>
                      </a:lnTo>
                      <a:lnTo>
                        <a:pt x="98" y="16"/>
                      </a:lnTo>
                      <a:lnTo>
                        <a:pt x="102" y="15"/>
                      </a:lnTo>
                      <a:lnTo>
                        <a:pt x="105" y="13"/>
                      </a:lnTo>
                      <a:lnTo>
                        <a:pt x="108" y="11"/>
                      </a:lnTo>
                      <a:lnTo>
                        <a:pt x="110" y="10"/>
                      </a:lnTo>
                      <a:lnTo>
                        <a:pt x="113" y="8"/>
                      </a:lnTo>
                      <a:lnTo>
                        <a:pt x="114" y="6"/>
                      </a:lnTo>
                      <a:lnTo>
                        <a:pt x="115" y="4"/>
                      </a:lnTo>
                      <a:lnTo>
                        <a:pt x="116" y="1"/>
                      </a:lnTo>
                      <a:lnTo>
                        <a:pt x="11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2" name="未知"/>
                <p:cNvSpPr>
                  <a:spLocks/>
                </p:cNvSpPr>
                <p:nvPr/>
              </p:nvSpPr>
              <p:spPr bwMode="auto">
                <a:xfrm>
                  <a:off x="0" y="35"/>
                  <a:ext cx="118" cy="24"/>
                </a:xfrm>
                <a:custGeom>
                  <a:avLst/>
                  <a:gdLst>
                    <a:gd name="T0" fmla="*/ 0 w 118"/>
                    <a:gd name="T1" fmla="*/ 0 h 24"/>
                    <a:gd name="T2" fmla="*/ 0 w 118"/>
                    <a:gd name="T3" fmla="*/ 1 h 24"/>
                    <a:gd name="T4" fmla="*/ 1 w 118"/>
                    <a:gd name="T5" fmla="*/ 3 h 24"/>
                    <a:gd name="T6" fmla="*/ 1 w 118"/>
                    <a:gd name="T7" fmla="*/ 5 h 24"/>
                    <a:gd name="T8" fmla="*/ 3 w 118"/>
                    <a:gd name="T9" fmla="*/ 7 h 24"/>
                    <a:gd name="T10" fmla="*/ 5 w 118"/>
                    <a:gd name="T11" fmla="*/ 9 h 24"/>
                    <a:gd name="T12" fmla="*/ 8 w 118"/>
                    <a:gd name="T13" fmla="*/ 11 h 24"/>
                    <a:gd name="T14" fmla="*/ 11 w 118"/>
                    <a:gd name="T15" fmla="*/ 13 h 24"/>
                    <a:gd name="T16" fmla="*/ 14 w 118"/>
                    <a:gd name="T17" fmla="*/ 14 h 24"/>
                    <a:gd name="T18" fmla="*/ 17 w 118"/>
                    <a:gd name="T19" fmla="*/ 16 h 24"/>
                    <a:gd name="T20" fmla="*/ 21 w 118"/>
                    <a:gd name="T21" fmla="*/ 17 h 24"/>
                    <a:gd name="T22" fmla="*/ 26 w 118"/>
                    <a:gd name="T23" fmla="*/ 19 h 24"/>
                    <a:gd name="T24" fmla="*/ 30 w 118"/>
                    <a:gd name="T25" fmla="*/ 19 h 24"/>
                    <a:gd name="T26" fmla="*/ 35 w 118"/>
                    <a:gd name="T27" fmla="*/ 21 h 24"/>
                    <a:gd name="T28" fmla="*/ 40 w 118"/>
                    <a:gd name="T29" fmla="*/ 21 h 24"/>
                    <a:gd name="T30" fmla="*/ 45 w 118"/>
                    <a:gd name="T31" fmla="*/ 22 h 24"/>
                    <a:gd name="T32" fmla="*/ 50 w 118"/>
                    <a:gd name="T33" fmla="*/ 22 h 24"/>
                    <a:gd name="T34" fmla="*/ 55 w 118"/>
                    <a:gd name="T35" fmla="*/ 23 h 24"/>
                    <a:gd name="T36" fmla="*/ 61 w 118"/>
                    <a:gd name="T37" fmla="*/ 23 h 24"/>
                    <a:gd name="T38" fmla="*/ 66 w 118"/>
                    <a:gd name="T39" fmla="*/ 22 h 24"/>
                    <a:gd name="T40" fmla="*/ 71 w 118"/>
                    <a:gd name="T41" fmla="*/ 22 h 24"/>
                    <a:gd name="T42" fmla="*/ 76 w 118"/>
                    <a:gd name="T43" fmla="*/ 21 h 24"/>
                    <a:gd name="T44" fmla="*/ 81 w 118"/>
                    <a:gd name="T45" fmla="*/ 21 h 24"/>
                    <a:gd name="T46" fmla="*/ 86 w 118"/>
                    <a:gd name="T47" fmla="*/ 19 h 24"/>
                    <a:gd name="T48" fmla="*/ 90 w 118"/>
                    <a:gd name="T49" fmla="*/ 19 h 24"/>
                    <a:gd name="T50" fmla="*/ 94 w 118"/>
                    <a:gd name="T51" fmla="*/ 17 h 24"/>
                    <a:gd name="T52" fmla="*/ 98 w 118"/>
                    <a:gd name="T53" fmla="*/ 16 h 24"/>
                    <a:gd name="T54" fmla="*/ 102 w 118"/>
                    <a:gd name="T55" fmla="*/ 14 h 24"/>
                    <a:gd name="T56" fmla="*/ 105 w 118"/>
                    <a:gd name="T57" fmla="*/ 13 h 24"/>
                    <a:gd name="T58" fmla="*/ 108 w 118"/>
                    <a:gd name="T59" fmla="*/ 11 h 24"/>
                    <a:gd name="T60" fmla="*/ 110 w 118"/>
                    <a:gd name="T61" fmla="*/ 9 h 24"/>
                    <a:gd name="T62" fmla="*/ 113 w 118"/>
                    <a:gd name="T63" fmla="*/ 7 h 24"/>
                    <a:gd name="T64" fmla="*/ 114 w 118"/>
                    <a:gd name="T65" fmla="*/ 5 h 24"/>
                    <a:gd name="T66" fmla="*/ 115 w 118"/>
                    <a:gd name="T67" fmla="*/ 3 h 24"/>
                    <a:gd name="T68" fmla="*/ 116 w 118"/>
                    <a:gd name="T69" fmla="*/ 1 h 24"/>
                    <a:gd name="T70" fmla="*/ 117 w 118"/>
                    <a:gd name="T71" fmla="*/ 0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8"/>
                    <a:gd name="T109" fmla="*/ 0 h 24"/>
                    <a:gd name="T110" fmla="*/ 118 w 118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8" h="24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3" y="7"/>
                      </a:lnTo>
                      <a:lnTo>
                        <a:pt x="5" y="9"/>
                      </a:lnTo>
                      <a:lnTo>
                        <a:pt x="8" y="11"/>
                      </a:lnTo>
                      <a:lnTo>
                        <a:pt x="11" y="13"/>
                      </a:lnTo>
                      <a:lnTo>
                        <a:pt x="14" y="14"/>
                      </a:lnTo>
                      <a:lnTo>
                        <a:pt x="17" y="16"/>
                      </a:lnTo>
                      <a:lnTo>
                        <a:pt x="21" y="17"/>
                      </a:lnTo>
                      <a:lnTo>
                        <a:pt x="26" y="19"/>
                      </a:lnTo>
                      <a:lnTo>
                        <a:pt x="30" y="19"/>
                      </a:lnTo>
                      <a:lnTo>
                        <a:pt x="35" y="21"/>
                      </a:lnTo>
                      <a:lnTo>
                        <a:pt x="40" y="21"/>
                      </a:lnTo>
                      <a:lnTo>
                        <a:pt x="45" y="22"/>
                      </a:lnTo>
                      <a:lnTo>
                        <a:pt x="50" y="22"/>
                      </a:lnTo>
                      <a:lnTo>
                        <a:pt x="55" y="23"/>
                      </a:lnTo>
                      <a:lnTo>
                        <a:pt x="61" y="23"/>
                      </a:lnTo>
                      <a:lnTo>
                        <a:pt x="66" y="22"/>
                      </a:lnTo>
                      <a:lnTo>
                        <a:pt x="71" y="22"/>
                      </a:lnTo>
                      <a:lnTo>
                        <a:pt x="76" y="21"/>
                      </a:lnTo>
                      <a:lnTo>
                        <a:pt x="81" y="21"/>
                      </a:lnTo>
                      <a:lnTo>
                        <a:pt x="86" y="19"/>
                      </a:lnTo>
                      <a:lnTo>
                        <a:pt x="90" y="19"/>
                      </a:lnTo>
                      <a:lnTo>
                        <a:pt x="94" y="17"/>
                      </a:lnTo>
                      <a:lnTo>
                        <a:pt x="98" y="16"/>
                      </a:lnTo>
                      <a:lnTo>
                        <a:pt x="102" y="14"/>
                      </a:lnTo>
                      <a:lnTo>
                        <a:pt x="105" y="13"/>
                      </a:lnTo>
                      <a:lnTo>
                        <a:pt x="108" y="11"/>
                      </a:lnTo>
                      <a:lnTo>
                        <a:pt x="110" y="9"/>
                      </a:lnTo>
                      <a:lnTo>
                        <a:pt x="113" y="7"/>
                      </a:lnTo>
                      <a:lnTo>
                        <a:pt x="114" y="5"/>
                      </a:lnTo>
                      <a:lnTo>
                        <a:pt x="115" y="3"/>
                      </a:lnTo>
                      <a:lnTo>
                        <a:pt x="116" y="1"/>
                      </a:lnTo>
                      <a:lnTo>
                        <a:pt x="11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未知"/>
                <p:cNvSpPr>
                  <a:spLocks/>
                </p:cNvSpPr>
                <p:nvPr/>
              </p:nvSpPr>
              <p:spPr bwMode="auto">
                <a:xfrm>
                  <a:off x="0" y="46"/>
                  <a:ext cx="118" cy="24"/>
                </a:xfrm>
                <a:custGeom>
                  <a:avLst/>
                  <a:gdLst>
                    <a:gd name="T0" fmla="*/ 0 w 118"/>
                    <a:gd name="T1" fmla="*/ 0 h 24"/>
                    <a:gd name="T2" fmla="*/ 0 w 118"/>
                    <a:gd name="T3" fmla="*/ 1 h 24"/>
                    <a:gd name="T4" fmla="*/ 1 w 118"/>
                    <a:gd name="T5" fmla="*/ 3 h 24"/>
                    <a:gd name="T6" fmla="*/ 1 w 118"/>
                    <a:gd name="T7" fmla="*/ 5 h 24"/>
                    <a:gd name="T8" fmla="*/ 3 w 118"/>
                    <a:gd name="T9" fmla="*/ 7 h 24"/>
                    <a:gd name="T10" fmla="*/ 5 w 118"/>
                    <a:gd name="T11" fmla="*/ 9 h 24"/>
                    <a:gd name="T12" fmla="*/ 8 w 118"/>
                    <a:gd name="T13" fmla="*/ 11 h 24"/>
                    <a:gd name="T14" fmla="*/ 11 w 118"/>
                    <a:gd name="T15" fmla="*/ 13 h 24"/>
                    <a:gd name="T16" fmla="*/ 14 w 118"/>
                    <a:gd name="T17" fmla="*/ 15 h 24"/>
                    <a:gd name="T18" fmla="*/ 17 w 118"/>
                    <a:gd name="T19" fmla="*/ 17 h 24"/>
                    <a:gd name="T20" fmla="*/ 21 w 118"/>
                    <a:gd name="T21" fmla="*/ 17 h 24"/>
                    <a:gd name="T22" fmla="*/ 26 w 118"/>
                    <a:gd name="T23" fmla="*/ 19 h 24"/>
                    <a:gd name="T24" fmla="*/ 30 w 118"/>
                    <a:gd name="T25" fmla="*/ 20 h 24"/>
                    <a:gd name="T26" fmla="*/ 35 w 118"/>
                    <a:gd name="T27" fmla="*/ 21 h 24"/>
                    <a:gd name="T28" fmla="*/ 40 w 118"/>
                    <a:gd name="T29" fmla="*/ 21 h 24"/>
                    <a:gd name="T30" fmla="*/ 45 w 118"/>
                    <a:gd name="T31" fmla="*/ 22 h 24"/>
                    <a:gd name="T32" fmla="*/ 50 w 118"/>
                    <a:gd name="T33" fmla="*/ 23 h 24"/>
                    <a:gd name="T34" fmla="*/ 55 w 118"/>
                    <a:gd name="T35" fmla="*/ 23 h 24"/>
                    <a:gd name="T36" fmla="*/ 61 w 118"/>
                    <a:gd name="T37" fmla="*/ 23 h 24"/>
                    <a:gd name="T38" fmla="*/ 66 w 118"/>
                    <a:gd name="T39" fmla="*/ 23 h 24"/>
                    <a:gd name="T40" fmla="*/ 71 w 118"/>
                    <a:gd name="T41" fmla="*/ 22 h 24"/>
                    <a:gd name="T42" fmla="*/ 76 w 118"/>
                    <a:gd name="T43" fmla="*/ 21 h 24"/>
                    <a:gd name="T44" fmla="*/ 81 w 118"/>
                    <a:gd name="T45" fmla="*/ 21 h 24"/>
                    <a:gd name="T46" fmla="*/ 86 w 118"/>
                    <a:gd name="T47" fmla="*/ 20 h 24"/>
                    <a:gd name="T48" fmla="*/ 90 w 118"/>
                    <a:gd name="T49" fmla="*/ 19 h 24"/>
                    <a:gd name="T50" fmla="*/ 94 w 118"/>
                    <a:gd name="T51" fmla="*/ 17 h 24"/>
                    <a:gd name="T52" fmla="*/ 98 w 118"/>
                    <a:gd name="T53" fmla="*/ 17 h 24"/>
                    <a:gd name="T54" fmla="*/ 102 w 118"/>
                    <a:gd name="T55" fmla="*/ 15 h 24"/>
                    <a:gd name="T56" fmla="*/ 105 w 118"/>
                    <a:gd name="T57" fmla="*/ 13 h 24"/>
                    <a:gd name="T58" fmla="*/ 108 w 118"/>
                    <a:gd name="T59" fmla="*/ 11 h 24"/>
                    <a:gd name="T60" fmla="*/ 110 w 118"/>
                    <a:gd name="T61" fmla="*/ 9 h 24"/>
                    <a:gd name="T62" fmla="*/ 113 w 118"/>
                    <a:gd name="T63" fmla="*/ 7 h 24"/>
                    <a:gd name="T64" fmla="*/ 114 w 118"/>
                    <a:gd name="T65" fmla="*/ 5 h 24"/>
                    <a:gd name="T66" fmla="*/ 115 w 118"/>
                    <a:gd name="T67" fmla="*/ 3 h 24"/>
                    <a:gd name="T68" fmla="*/ 116 w 118"/>
                    <a:gd name="T69" fmla="*/ 1 h 24"/>
                    <a:gd name="T70" fmla="*/ 117 w 118"/>
                    <a:gd name="T71" fmla="*/ 0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8"/>
                    <a:gd name="T109" fmla="*/ 0 h 24"/>
                    <a:gd name="T110" fmla="*/ 118 w 118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8" h="24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3" y="7"/>
                      </a:lnTo>
                      <a:lnTo>
                        <a:pt x="5" y="9"/>
                      </a:lnTo>
                      <a:lnTo>
                        <a:pt x="8" y="11"/>
                      </a:lnTo>
                      <a:lnTo>
                        <a:pt x="11" y="13"/>
                      </a:lnTo>
                      <a:lnTo>
                        <a:pt x="14" y="15"/>
                      </a:lnTo>
                      <a:lnTo>
                        <a:pt x="17" y="17"/>
                      </a:lnTo>
                      <a:lnTo>
                        <a:pt x="21" y="17"/>
                      </a:lnTo>
                      <a:lnTo>
                        <a:pt x="26" y="19"/>
                      </a:lnTo>
                      <a:lnTo>
                        <a:pt x="30" y="20"/>
                      </a:lnTo>
                      <a:lnTo>
                        <a:pt x="35" y="21"/>
                      </a:lnTo>
                      <a:lnTo>
                        <a:pt x="40" y="21"/>
                      </a:lnTo>
                      <a:lnTo>
                        <a:pt x="45" y="22"/>
                      </a:lnTo>
                      <a:lnTo>
                        <a:pt x="50" y="23"/>
                      </a:lnTo>
                      <a:lnTo>
                        <a:pt x="55" y="23"/>
                      </a:lnTo>
                      <a:lnTo>
                        <a:pt x="61" y="23"/>
                      </a:lnTo>
                      <a:lnTo>
                        <a:pt x="66" y="23"/>
                      </a:lnTo>
                      <a:lnTo>
                        <a:pt x="71" y="22"/>
                      </a:lnTo>
                      <a:lnTo>
                        <a:pt x="76" y="21"/>
                      </a:lnTo>
                      <a:lnTo>
                        <a:pt x="81" y="21"/>
                      </a:lnTo>
                      <a:lnTo>
                        <a:pt x="86" y="20"/>
                      </a:lnTo>
                      <a:lnTo>
                        <a:pt x="90" y="19"/>
                      </a:lnTo>
                      <a:lnTo>
                        <a:pt x="94" y="17"/>
                      </a:lnTo>
                      <a:lnTo>
                        <a:pt x="98" y="17"/>
                      </a:lnTo>
                      <a:lnTo>
                        <a:pt x="102" y="15"/>
                      </a:lnTo>
                      <a:lnTo>
                        <a:pt x="105" y="13"/>
                      </a:lnTo>
                      <a:lnTo>
                        <a:pt x="108" y="11"/>
                      </a:lnTo>
                      <a:lnTo>
                        <a:pt x="110" y="9"/>
                      </a:lnTo>
                      <a:lnTo>
                        <a:pt x="113" y="7"/>
                      </a:lnTo>
                      <a:lnTo>
                        <a:pt x="114" y="5"/>
                      </a:lnTo>
                      <a:lnTo>
                        <a:pt x="115" y="3"/>
                      </a:lnTo>
                      <a:lnTo>
                        <a:pt x="116" y="1"/>
                      </a:lnTo>
                      <a:lnTo>
                        <a:pt x="11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8" name="Text Box 37"/>
            <p:cNvSpPr txBox="1">
              <a:spLocks noChangeArrowheads="1"/>
            </p:cNvSpPr>
            <p:nvPr/>
          </p:nvSpPr>
          <p:spPr bwMode="auto">
            <a:xfrm>
              <a:off x="1261060" y="1471680"/>
              <a:ext cx="16383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00" b="0" dirty="0">
                  <a:ea typeface="楷体_GB2312"/>
                </a:rPr>
                <a:t>汇编语言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3049270" y="1491577"/>
              <a:ext cx="299651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00" b="0" dirty="0" smtClean="0">
                  <a:ea typeface="楷体_GB2312"/>
                </a:rPr>
                <a:t>翻译</a:t>
              </a:r>
              <a:r>
                <a:rPr lang="en-US" altLang="zh-CN" sz="2400" b="0" dirty="0" smtClean="0">
                  <a:ea typeface="楷体_GB2312"/>
                </a:rPr>
                <a:t>(</a:t>
              </a:r>
              <a:r>
                <a:rPr lang="zh-CN" altLang="en-US" sz="2400" b="0" dirty="0" smtClean="0">
                  <a:ea typeface="楷体_GB2312"/>
                </a:rPr>
                <a:t>汇编</a:t>
              </a:r>
              <a:r>
                <a:rPr lang="en-US" altLang="zh-CN" sz="2400" dirty="0">
                  <a:ea typeface="楷体_GB2312"/>
                </a:rPr>
                <a:t>)</a:t>
              </a:r>
              <a:r>
                <a:rPr lang="zh-CN" altLang="zh-CN" sz="2400" b="0" dirty="0" smtClean="0">
                  <a:ea typeface="楷体_GB2312"/>
                </a:rPr>
                <a:t>程序</a:t>
              </a:r>
              <a:endParaRPr lang="zh-CN" altLang="zh-CN" sz="2400" b="0" dirty="0">
                <a:ea typeface="楷体_GB2312"/>
              </a:endParaRP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6198185" y="1454217"/>
              <a:ext cx="1098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00" b="0">
                  <a:ea typeface="楷体_GB2312"/>
                </a:rPr>
                <a:t>机器码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1286460" y="2017780"/>
              <a:ext cx="13589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 dirty="0">
                  <a:ea typeface="楷体_GB2312"/>
                </a:rPr>
                <a:t>SOURCE PROGRAM</a:t>
              </a: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3572460" y="2081280"/>
              <a:ext cx="170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ea typeface="楷体_GB2312"/>
                </a:rPr>
                <a:t>TRANSLATER </a:t>
              </a: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6061660" y="1979680"/>
              <a:ext cx="14986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ea typeface="楷体_GB2312"/>
                </a:rPr>
                <a:t>OBJECT PROGRAM</a:t>
              </a:r>
            </a:p>
          </p:txBody>
        </p:sp>
        <p:sp>
          <p:nvSpPr>
            <p:cNvPr id="44" name="AutoShape 43"/>
            <p:cNvSpPr>
              <a:spLocks noChangeArrowheads="1"/>
            </p:cNvSpPr>
            <p:nvPr/>
          </p:nvSpPr>
          <p:spPr bwMode="auto">
            <a:xfrm>
              <a:off x="2785060" y="2521017"/>
              <a:ext cx="889000" cy="596900"/>
            </a:xfrm>
            <a:prstGeom prst="rightArrow">
              <a:avLst>
                <a:gd name="adj1" fmla="val 50000"/>
                <a:gd name="adj2" fmla="val 37234"/>
              </a:avLst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400" b="0">
                <a:ea typeface="楷体_GB2312"/>
              </a:endParaRPr>
            </a:p>
          </p:txBody>
        </p:sp>
        <p:sp>
          <p:nvSpPr>
            <p:cNvPr id="45" name="AutoShape 44"/>
            <p:cNvSpPr>
              <a:spLocks noChangeArrowheads="1"/>
            </p:cNvSpPr>
            <p:nvPr/>
          </p:nvSpPr>
          <p:spPr bwMode="auto">
            <a:xfrm>
              <a:off x="5236160" y="2513080"/>
              <a:ext cx="889000" cy="596900"/>
            </a:xfrm>
            <a:prstGeom prst="rightArrow">
              <a:avLst>
                <a:gd name="adj1" fmla="val 50000"/>
                <a:gd name="adj2" fmla="val 37234"/>
              </a:avLst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400" b="0">
                <a:ea typeface="楷体_GB2312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788778" y="3671642"/>
            <a:ext cx="7772400" cy="3657600"/>
            <a:chOff x="788778" y="3671642"/>
            <a:chExt cx="7772400" cy="3657600"/>
          </a:xfrm>
        </p:grpSpPr>
        <p:sp>
          <p:nvSpPr>
            <p:cNvPr id="46" name="AutoShape 2"/>
            <p:cNvSpPr>
              <a:spLocks noChangeArrowheads="1"/>
            </p:cNvSpPr>
            <p:nvPr/>
          </p:nvSpPr>
          <p:spPr bwMode="auto">
            <a:xfrm>
              <a:off x="970547" y="3680421"/>
              <a:ext cx="7220552" cy="5334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0" tIns="46038" rIns="0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>
            <a:xfrm>
              <a:off x="788778" y="3671642"/>
              <a:ext cx="7772400" cy="365760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defRPr/>
              </a:pPr>
              <a:r>
                <a:rPr lang="zh-CN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翻译高级语言的程序称为</a:t>
              </a:r>
              <a:r>
                <a:rPr lang="zh-CN" b="1" dirty="0" smtClean="0">
                  <a:solidFill>
                    <a:srgbClr val="C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编译程序（器）</a:t>
              </a:r>
              <a:endParaRPr 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1">
                <a:buFont typeface="Monotype Sorts" pitchFamily="2" charset="2"/>
                <a:buNone/>
                <a:defRPr/>
              </a:pPr>
              <a:endParaRPr lang="zh-CN" dirty="0" smtClean="0">
                <a:latin typeface="仿宋_GB2312" pitchFamily="1" charset="-122"/>
              </a:endParaRPr>
            </a:p>
            <a:p>
              <a:pPr lvl="1">
                <a:buFont typeface="Monotype Sorts" pitchFamily="2" charset="2"/>
                <a:buNone/>
                <a:defRPr/>
              </a:pPr>
              <a:endParaRPr lang="zh-CN" dirty="0" smtClean="0">
                <a:latin typeface="仿宋_GB2312" pitchFamily="1" charset="-122"/>
              </a:endParaRPr>
            </a:p>
            <a:p>
              <a:pPr lvl="1">
                <a:buFont typeface="Monotype Sorts" pitchFamily="2" charset="2"/>
                <a:buNone/>
                <a:defRPr/>
              </a:pPr>
              <a:endParaRPr lang="zh-CN" dirty="0" smtClean="0">
                <a:latin typeface="仿宋_GB2312" pitchFamily="1" charset="-122"/>
              </a:endParaRPr>
            </a:p>
            <a:p>
              <a:pPr lvl="1">
                <a:buFont typeface="Monotype Sorts" pitchFamily="2" charset="2"/>
                <a:buNone/>
                <a:defRPr/>
              </a:pPr>
              <a:endParaRPr lang="zh-CN" altLang="zh-CN" dirty="0" smtClean="0">
                <a:latin typeface="仿宋_GB2312" pitchFamily="1" charset="-122"/>
              </a:endParaRPr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1240422" y="4748021"/>
              <a:ext cx="1482725" cy="147955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49" name="Rectangle 5"/>
            <p:cNvSpPr>
              <a:spLocks noChangeArrowheads="1"/>
            </p:cNvSpPr>
            <p:nvPr/>
          </p:nvSpPr>
          <p:spPr bwMode="auto">
            <a:xfrm>
              <a:off x="3666122" y="4748021"/>
              <a:ext cx="1495425" cy="147955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6117222" y="4748021"/>
              <a:ext cx="1406525" cy="1479550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grpSp>
          <p:nvGrpSpPr>
            <p:cNvPr id="51" name="Group 7"/>
            <p:cNvGrpSpPr>
              <a:grpSpLocks/>
            </p:cNvGrpSpPr>
            <p:nvPr/>
          </p:nvGrpSpPr>
          <p:grpSpPr bwMode="auto">
            <a:xfrm>
              <a:off x="4086810" y="5483034"/>
              <a:ext cx="1052512" cy="728662"/>
              <a:chOff x="0" y="0"/>
              <a:chExt cx="493" cy="203"/>
            </a:xfrm>
          </p:grpSpPr>
          <p:grpSp>
            <p:nvGrpSpPr>
              <p:cNvPr id="52" name="Group 8"/>
              <p:cNvGrpSpPr>
                <a:grpSpLocks/>
              </p:cNvGrpSpPr>
              <p:nvPr/>
            </p:nvGrpSpPr>
            <p:grpSpPr bwMode="auto">
              <a:xfrm>
                <a:off x="299" y="2"/>
                <a:ext cx="194" cy="201"/>
                <a:chOff x="0" y="0"/>
                <a:chExt cx="194" cy="201"/>
              </a:xfrm>
            </p:grpSpPr>
            <p:grpSp>
              <p:nvGrpSpPr>
                <p:cNvPr id="60" name="Group 9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64" cy="119"/>
                  <a:chOff x="0" y="0"/>
                  <a:chExt cx="164" cy="119"/>
                </a:xfrm>
              </p:grpSpPr>
              <p:sp>
                <p:nvSpPr>
                  <p:cNvPr id="62" name="未知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164" cy="119"/>
                  </a:xfrm>
                  <a:custGeom>
                    <a:avLst/>
                    <a:gdLst>
                      <a:gd name="T0" fmla="*/ 0 w 164"/>
                      <a:gd name="T1" fmla="*/ 98 h 119"/>
                      <a:gd name="T2" fmla="*/ 1 w 164"/>
                      <a:gd name="T3" fmla="*/ 102 h 119"/>
                      <a:gd name="T4" fmla="*/ 5 w 164"/>
                      <a:gd name="T5" fmla="*/ 105 h 119"/>
                      <a:gd name="T6" fmla="*/ 11 w 164"/>
                      <a:gd name="T7" fmla="*/ 109 h 119"/>
                      <a:gd name="T8" fmla="*/ 20 w 164"/>
                      <a:gd name="T9" fmla="*/ 111 h 119"/>
                      <a:gd name="T10" fmla="*/ 30 w 164"/>
                      <a:gd name="T11" fmla="*/ 113 h 119"/>
                      <a:gd name="T12" fmla="*/ 42 w 164"/>
                      <a:gd name="T13" fmla="*/ 115 h 119"/>
                      <a:gd name="T14" fmla="*/ 55 w 164"/>
                      <a:gd name="T15" fmla="*/ 116 h 119"/>
                      <a:gd name="T16" fmla="*/ 70 w 164"/>
                      <a:gd name="T17" fmla="*/ 118 h 119"/>
                      <a:gd name="T18" fmla="*/ 84 w 164"/>
                      <a:gd name="T19" fmla="*/ 118 h 119"/>
                      <a:gd name="T20" fmla="*/ 99 w 164"/>
                      <a:gd name="T21" fmla="*/ 116 h 119"/>
                      <a:gd name="T22" fmla="*/ 113 w 164"/>
                      <a:gd name="T23" fmla="*/ 115 h 119"/>
                      <a:gd name="T24" fmla="*/ 126 w 164"/>
                      <a:gd name="T25" fmla="*/ 114 h 119"/>
                      <a:gd name="T26" fmla="*/ 137 w 164"/>
                      <a:gd name="T27" fmla="*/ 112 h 119"/>
                      <a:gd name="T28" fmla="*/ 147 w 164"/>
                      <a:gd name="T29" fmla="*/ 110 h 119"/>
                      <a:gd name="T30" fmla="*/ 155 w 164"/>
                      <a:gd name="T31" fmla="*/ 106 h 119"/>
                      <a:gd name="T32" fmla="*/ 159 w 164"/>
                      <a:gd name="T33" fmla="*/ 104 h 119"/>
                      <a:gd name="T34" fmla="*/ 163 w 164"/>
                      <a:gd name="T35" fmla="*/ 101 h 119"/>
                      <a:gd name="T36" fmla="*/ 163 w 164"/>
                      <a:gd name="T37" fmla="*/ 19 h 119"/>
                      <a:gd name="T38" fmla="*/ 161 w 164"/>
                      <a:gd name="T39" fmla="*/ 15 h 119"/>
                      <a:gd name="T40" fmla="*/ 157 w 164"/>
                      <a:gd name="T41" fmla="*/ 12 h 119"/>
                      <a:gd name="T42" fmla="*/ 151 w 164"/>
                      <a:gd name="T43" fmla="*/ 8 h 119"/>
                      <a:gd name="T44" fmla="*/ 142 w 164"/>
                      <a:gd name="T45" fmla="*/ 6 h 119"/>
                      <a:gd name="T46" fmla="*/ 131 w 164"/>
                      <a:gd name="T47" fmla="*/ 4 h 119"/>
                      <a:gd name="T48" fmla="*/ 120 w 164"/>
                      <a:gd name="T49" fmla="*/ 2 h 119"/>
                      <a:gd name="T50" fmla="*/ 107 w 164"/>
                      <a:gd name="T51" fmla="*/ 1 h 119"/>
                      <a:gd name="T52" fmla="*/ 92 w 164"/>
                      <a:gd name="T53" fmla="*/ 1 h 119"/>
                      <a:gd name="T54" fmla="*/ 78 w 164"/>
                      <a:gd name="T55" fmla="*/ 0 h 119"/>
                      <a:gd name="T56" fmla="*/ 63 w 164"/>
                      <a:gd name="T57" fmla="*/ 1 h 119"/>
                      <a:gd name="T58" fmla="*/ 49 w 164"/>
                      <a:gd name="T59" fmla="*/ 2 h 119"/>
                      <a:gd name="T60" fmla="*/ 36 w 164"/>
                      <a:gd name="T61" fmla="*/ 3 h 119"/>
                      <a:gd name="T62" fmla="*/ 25 w 164"/>
                      <a:gd name="T63" fmla="*/ 5 h 119"/>
                      <a:gd name="T64" fmla="*/ 15 w 164"/>
                      <a:gd name="T65" fmla="*/ 7 h 119"/>
                      <a:gd name="T66" fmla="*/ 7 w 164"/>
                      <a:gd name="T67" fmla="*/ 11 h 119"/>
                      <a:gd name="T68" fmla="*/ 3 w 164"/>
                      <a:gd name="T69" fmla="*/ 14 h 119"/>
                      <a:gd name="T70" fmla="*/ 0 w 164"/>
                      <a:gd name="T71" fmla="*/ 17 h 119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64"/>
                      <a:gd name="T109" fmla="*/ 0 h 119"/>
                      <a:gd name="T110" fmla="*/ 164 w 164"/>
                      <a:gd name="T111" fmla="*/ 119 h 119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64" h="119">
                        <a:moveTo>
                          <a:pt x="0" y="19"/>
                        </a:moveTo>
                        <a:lnTo>
                          <a:pt x="0" y="98"/>
                        </a:lnTo>
                        <a:lnTo>
                          <a:pt x="0" y="101"/>
                        </a:lnTo>
                        <a:lnTo>
                          <a:pt x="1" y="102"/>
                        </a:lnTo>
                        <a:lnTo>
                          <a:pt x="3" y="104"/>
                        </a:lnTo>
                        <a:lnTo>
                          <a:pt x="5" y="105"/>
                        </a:lnTo>
                        <a:lnTo>
                          <a:pt x="7" y="106"/>
                        </a:lnTo>
                        <a:lnTo>
                          <a:pt x="11" y="109"/>
                        </a:lnTo>
                        <a:lnTo>
                          <a:pt x="15" y="110"/>
                        </a:lnTo>
                        <a:lnTo>
                          <a:pt x="20" y="111"/>
                        </a:lnTo>
                        <a:lnTo>
                          <a:pt x="25" y="112"/>
                        </a:lnTo>
                        <a:lnTo>
                          <a:pt x="30" y="113"/>
                        </a:lnTo>
                        <a:lnTo>
                          <a:pt x="36" y="114"/>
                        </a:lnTo>
                        <a:lnTo>
                          <a:pt x="42" y="115"/>
                        </a:lnTo>
                        <a:lnTo>
                          <a:pt x="49" y="115"/>
                        </a:lnTo>
                        <a:lnTo>
                          <a:pt x="55" y="116"/>
                        </a:lnTo>
                        <a:lnTo>
                          <a:pt x="63" y="116"/>
                        </a:lnTo>
                        <a:lnTo>
                          <a:pt x="70" y="118"/>
                        </a:lnTo>
                        <a:lnTo>
                          <a:pt x="78" y="118"/>
                        </a:lnTo>
                        <a:lnTo>
                          <a:pt x="84" y="118"/>
                        </a:lnTo>
                        <a:lnTo>
                          <a:pt x="92" y="118"/>
                        </a:lnTo>
                        <a:lnTo>
                          <a:pt x="99" y="116"/>
                        </a:lnTo>
                        <a:lnTo>
                          <a:pt x="107" y="116"/>
                        </a:lnTo>
                        <a:lnTo>
                          <a:pt x="113" y="115"/>
                        </a:lnTo>
                        <a:lnTo>
                          <a:pt x="120" y="115"/>
                        </a:lnTo>
                        <a:lnTo>
                          <a:pt x="126" y="114"/>
                        </a:lnTo>
                        <a:lnTo>
                          <a:pt x="131" y="113"/>
                        </a:lnTo>
                        <a:lnTo>
                          <a:pt x="137" y="112"/>
                        </a:lnTo>
                        <a:lnTo>
                          <a:pt x="142" y="111"/>
                        </a:lnTo>
                        <a:lnTo>
                          <a:pt x="147" y="110"/>
                        </a:lnTo>
                        <a:lnTo>
                          <a:pt x="151" y="109"/>
                        </a:lnTo>
                        <a:lnTo>
                          <a:pt x="155" y="106"/>
                        </a:lnTo>
                        <a:lnTo>
                          <a:pt x="157" y="105"/>
                        </a:lnTo>
                        <a:lnTo>
                          <a:pt x="159" y="104"/>
                        </a:lnTo>
                        <a:lnTo>
                          <a:pt x="161" y="102"/>
                        </a:lnTo>
                        <a:lnTo>
                          <a:pt x="163" y="101"/>
                        </a:lnTo>
                        <a:lnTo>
                          <a:pt x="163" y="98"/>
                        </a:lnTo>
                        <a:lnTo>
                          <a:pt x="163" y="19"/>
                        </a:lnTo>
                        <a:lnTo>
                          <a:pt x="163" y="17"/>
                        </a:lnTo>
                        <a:lnTo>
                          <a:pt x="161" y="15"/>
                        </a:lnTo>
                        <a:lnTo>
                          <a:pt x="159" y="14"/>
                        </a:lnTo>
                        <a:lnTo>
                          <a:pt x="157" y="12"/>
                        </a:lnTo>
                        <a:lnTo>
                          <a:pt x="155" y="11"/>
                        </a:lnTo>
                        <a:lnTo>
                          <a:pt x="151" y="8"/>
                        </a:lnTo>
                        <a:lnTo>
                          <a:pt x="147" y="7"/>
                        </a:lnTo>
                        <a:lnTo>
                          <a:pt x="142" y="6"/>
                        </a:lnTo>
                        <a:lnTo>
                          <a:pt x="137" y="5"/>
                        </a:lnTo>
                        <a:lnTo>
                          <a:pt x="131" y="4"/>
                        </a:lnTo>
                        <a:lnTo>
                          <a:pt x="126" y="3"/>
                        </a:lnTo>
                        <a:lnTo>
                          <a:pt x="120" y="2"/>
                        </a:lnTo>
                        <a:lnTo>
                          <a:pt x="113" y="2"/>
                        </a:lnTo>
                        <a:lnTo>
                          <a:pt x="107" y="1"/>
                        </a:lnTo>
                        <a:lnTo>
                          <a:pt x="99" y="1"/>
                        </a:lnTo>
                        <a:lnTo>
                          <a:pt x="92" y="1"/>
                        </a:lnTo>
                        <a:lnTo>
                          <a:pt x="84" y="0"/>
                        </a:lnTo>
                        <a:lnTo>
                          <a:pt x="78" y="0"/>
                        </a:lnTo>
                        <a:lnTo>
                          <a:pt x="70" y="1"/>
                        </a:lnTo>
                        <a:lnTo>
                          <a:pt x="63" y="1"/>
                        </a:lnTo>
                        <a:lnTo>
                          <a:pt x="55" y="1"/>
                        </a:lnTo>
                        <a:lnTo>
                          <a:pt x="49" y="2"/>
                        </a:lnTo>
                        <a:lnTo>
                          <a:pt x="42" y="2"/>
                        </a:lnTo>
                        <a:lnTo>
                          <a:pt x="36" y="3"/>
                        </a:lnTo>
                        <a:lnTo>
                          <a:pt x="30" y="4"/>
                        </a:lnTo>
                        <a:lnTo>
                          <a:pt x="25" y="5"/>
                        </a:lnTo>
                        <a:lnTo>
                          <a:pt x="20" y="6"/>
                        </a:lnTo>
                        <a:lnTo>
                          <a:pt x="15" y="7"/>
                        </a:lnTo>
                        <a:lnTo>
                          <a:pt x="11" y="8"/>
                        </a:lnTo>
                        <a:lnTo>
                          <a:pt x="7" y="11"/>
                        </a:lnTo>
                        <a:lnTo>
                          <a:pt x="5" y="12"/>
                        </a:lnTo>
                        <a:lnTo>
                          <a:pt x="3" y="14"/>
                        </a:lnTo>
                        <a:lnTo>
                          <a:pt x="1" y="15"/>
                        </a:lnTo>
                        <a:lnTo>
                          <a:pt x="0" y="17"/>
                        </a:lnTo>
                        <a:lnTo>
                          <a:pt x="0" y="19"/>
                        </a:lnTo>
                      </a:path>
                    </a:pathLst>
                  </a:custGeom>
                  <a:solidFill>
                    <a:srgbClr val="FFFFFF"/>
                  </a:solidFill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" name="未知"/>
                  <p:cNvSpPr>
                    <a:spLocks/>
                  </p:cNvSpPr>
                  <p:nvPr/>
                </p:nvSpPr>
                <p:spPr bwMode="auto">
                  <a:xfrm>
                    <a:off x="0" y="20"/>
                    <a:ext cx="164" cy="19"/>
                  </a:xfrm>
                  <a:custGeom>
                    <a:avLst/>
                    <a:gdLst>
                      <a:gd name="T0" fmla="*/ 0 w 164"/>
                      <a:gd name="T1" fmla="*/ 0 h 19"/>
                      <a:gd name="T2" fmla="*/ 0 w 164"/>
                      <a:gd name="T3" fmla="*/ 2 h 19"/>
                      <a:gd name="T4" fmla="*/ 1 w 164"/>
                      <a:gd name="T5" fmla="*/ 3 h 19"/>
                      <a:gd name="T6" fmla="*/ 3 w 164"/>
                      <a:gd name="T7" fmla="*/ 5 h 19"/>
                      <a:gd name="T8" fmla="*/ 5 w 164"/>
                      <a:gd name="T9" fmla="*/ 6 h 19"/>
                      <a:gd name="T10" fmla="*/ 7 w 164"/>
                      <a:gd name="T11" fmla="*/ 7 h 19"/>
                      <a:gd name="T12" fmla="*/ 11 w 164"/>
                      <a:gd name="T13" fmla="*/ 9 h 19"/>
                      <a:gd name="T14" fmla="*/ 15 w 164"/>
                      <a:gd name="T15" fmla="*/ 10 h 19"/>
                      <a:gd name="T16" fmla="*/ 20 w 164"/>
                      <a:gd name="T17" fmla="*/ 11 h 19"/>
                      <a:gd name="T18" fmla="*/ 25 w 164"/>
                      <a:gd name="T19" fmla="*/ 12 h 19"/>
                      <a:gd name="T20" fmla="*/ 30 w 164"/>
                      <a:gd name="T21" fmla="*/ 13 h 19"/>
                      <a:gd name="T22" fmla="*/ 36 w 164"/>
                      <a:gd name="T23" fmla="*/ 14 h 19"/>
                      <a:gd name="T24" fmla="*/ 42 w 164"/>
                      <a:gd name="T25" fmla="*/ 15 h 19"/>
                      <a:gd name="T26" fmla="*/ 49 w 164"/>
                      <a:gd name="T27" fmla="*/ 16 h 19"/>
                      <a:gd name="T28" fmla="*/ 55 w 164"/>
                      <a:gd name="T29" fmla="*/ 16 h 19"/>
                      <a:gd name="T30" fmla="*/ 63 w 164"/>
                      <a:gd name="T31" fmla="*/ 16 h 19"/>
                      <a:gd name="T32" fmla="*/ 70 w 164"/>
                      <a:gd name="T33" fmla="*/ 18 h 19"/>
                      <a:gd name="T34" fmla="*/ 78 w 164"/>
                      <a:gd name="T35" fmla="*/ 18 h 19"/>
                      <a:gd name="T36" fmla="*/ 84 w 164"/>
                      <a:gd name="T37" fmla="*/ 18 h 19"/>
                      <a:gd name="T38" fmla="*/ 92 w 164"/>
                      <a:gd name="T39" fmla="*/ 18 h 19"/>
                      <a:gd name="T40" fmla="*/ 99 w 164"/>
                      <a:gd name="T41" fmla="*/ 16 h 19"/>
                      <a:gd name="T42" fmla="*/ 107 w 164"/>
                      <a:gd name="T43" fmla="*/ 16 h 19"/>
                      <a:gd name="T44" fmla="*/ 113 w 164"/>
                      <a:gd name="T45" fmla="*/ 16 h 19"/>
                      <a:gd name="T46" fmla="*/ 120 w 164"/>
                      <a:gd name="T47" fmla="*/ 15 h 19"/>
                      <a:gd name="T48" fmla="*/ 126 w 164"/>
                      <a:gd name="T49" fmla="*/ 14 h 19"/>
                      <a:gd name="T50" fmla="*/ 131 w 164"/>
                      <a:gd name="T51" fmla="*/ 13 h 19"/>
                      <a:gd name="T52" fmla="*/ 137 w 164"/>
                      <a:gd name="T53" fmla="*/ 12 h 19"/>
                      <a:gd name="T54" fmla="*/ 142 w 164"/>
                      <a:gd name="T55" fmla="*/ 11 h 19"/>
                      <a:gd name="T56" fmla="*/ 147 w 164"/>
                      <a:gd name="T57" fmla="*/ 10 h 19"/>
                      <a:gd name="T58" fmla="*/ 151 w 164"/>
                      <a:gd name="T59" fmla="*/ 9 h 19"/>
                      <a:gd name="T60" fmla="*/ 155 w 164"/>
                      <a:gd name="T61" fmla="*/ 7 h 19"/>
                      <a:gd name="T62" fmla="*/ 157 w 164"/>
                      <a:gd name="T63" fmla="*/ 6 h 19"/>
                      <a:gd name="T64" fmla="*/ 159 w 164"/>
                      <a:gd name="T65" fmla="*/ 5 h 19"/>
                      <a:gd name="T66" fmla="*/ 161 w 164"/>
                      <a:gd name="T67" fmla="*/ 3 h 19"/>
                      <a:gd name="T68" fmla="*/ 163 w 164"/>
                      <a:gd name="T69" fmla="*/ 2 h 19"/>
                      <a:gd name="T70" fmla="*/ 163 w 164"/>
                      <a:gd name="T71" fmla="*/ 0 h 19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64"/>
                      <a:gd name="T109" fmla="*/ 0 h 19"/>
                      <a:gd name="T110" fmla="*/ 164 w 164"/>
                      <a:gd name="T111" fmla="*/ 19 h 19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64" h="19">
                        <a:moveTo>
                          <a:pt x="0" y="0"/>
                        </a:moveTo>
                        <a:lnTo>
                          <a:pt x="0" y="2"/>
                        </a:lnTo>
                        <a:lnTo>
                          <a:pt x="1" y="3"/>
                        </a:lnTo>
                        <a:lnTo>
                          <a:pt x="3" y="5"/>
                        </a:lnTo>
                        <a:lnTo>
                          <a:pt x="5" y="6"/>
                        </a:lnTo>
                        <a:lnTo>
                          <a:pt x="7" y="7"/>
                        </a:lnTo>
                        <a:lnTo>
                          <a:pt x="11" y="9"/>
                        </a:lnTo>
                        <a:lnTo>
                          <a:pt x="15" y="10"/>
                        </a:lnTo>
                        <a:lnTo>
                          <a:pt x="20" y="11"/>
                        </a:lnTo>
                        <a:lnTo>
                          <a:pt x="25" y="12"/>
                        </a:lnTo>
                        <a:lnTo>
                          <a:pt x="30" y="13"/>
                        </a:lnTo>
                        <a:lnTo>
                          <a:pt x="36" y="14"/>
                        </a:lnTo>
                        <a:lnTo>
                          <a:pt x="42" y="15"/>
                        </a:lnTo>
                        <a:lnTo>
                          <a:pt x="49" y="16"/>
                        </a:lnTo>
                        <a:lnTo>
                          <a:pt x="55" y="16"/>
                        </a:lnTo>
                        <a:lnTo>
                          <a:pt x="63" y="16"/>
                        </a:lnTo>
                        <a:lnTo>
                          <a:pt x="70" y="18"/>
                        </a:lnTo>
                        <a:lnTo>
                          <a:pt x="78" y="18"/>
                        </a:lnTo>
                        <a:lnTo>
                          <a:pt x="84" y="18"/>
                        </a:lnTo>
                        <a:lnTo>
                          <a:pt x="92" y="18"/>
                        </a:lnTo>
                        <a:lnTo>
                          <a:pt x="99" y="16"/>
                        </a:lnTo>
                        <a:lnTo>
                          <a:pt x="107" y="16"/>
                        </a:lnTo>
                        <a:lnTo>
                          <a:pt x="113" y="16"/>
                        </a:lnTo>
                        <a:lnTo>
                          <a:pt x="120" y="15"/>
                        </a:lnTo>
                        <a:lnTo>
                          <a:pt x="126" y="14"/>
                        </a:lnTo>
                        <a:lnTo>
                          <a:pt x="131" y="13"/>
                        </a:lnTo>
                        <a:lnTo>
                          <a:pt x="137" y="12"/>
                        </a:lnTo>
                        <a:lnTo>
                          <a:pt x="142" y="11"/>
                        </a:lnTo>
                        <a:lnTo>
                          <a:pt x="147" y="10"/>
                        </a:lnTo>
                        <a:lnTo>
                          <a:pt x="151" y="9"/>
                        </a:lnTo>
                        <a:lnTo>
                          <a:pt x="155" y="7"/>
                        </a:lnTo>
                        <a:lnTo>
                          <a:pt x="157" y="6"/>
                        </a:lnTo>
                        <a:lnTo>
                          <a:pt x="159" y="5"/>
                        </a:lnTo>
                        <a:lnTo>
                          <a:pt x="161" y="3"/>
                        </a:lnTo>
                        <a:lnTo>
                          <a:pt x="163" y="2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4" name="未知"/>
                  <p:cNvSpPr>
                    <a:spLocks/>
                  </p:cNvSpPr>
                  <p:nvPr/>
                </p:nvSpPr>
                <p:spPr bwMode="auto">
                  <a:xfrm>
                    <a:off x="0" y="28"/>
                    <a:ext cx="164" cy="20"/>
                  </a:xfrm>
                  <a:custGeom>
                    <a:avLst/>
                    <a:gdLst>
                      <a:gd name="T0" fmla="*/ 0 w 164"/>
                      <a:gd name="T1" fmla="*/ 0 h 20"/>
                      <a:gd name="T2" fmla="*/ 0 w 164"/>
                      <a:gd name="T3" fmla="*/ 2 h 20"/>
                      <a:gd name="T4" fmla="*/ 1 w 164"/>
                      <a:gd name="T5" fmla="*/ 3 h 20"/>
                      <a:gd name="T6" fmla="*/ 3 w 164"/>
                      <a:gd name="T7" fmla="*/ 5 h 20"/>
                      <a:gd name="T8" fmla="*/ 5 w 164"/>
                      <a:gd name="T9" fmla="*/ 6 h 20"/>
                      <a:gd name="T10" fmla="*/ 7 w 164"/>
                      <a:gd name="T11" fmla="*/ 8 h 20"/>
                      <a:gd name="T12" fmla="*/ 11 w 164"/>
                      <a:gd name="T13" fmla="*/ 10 h 20"/>
                      <a:gd name="T14" fmla="*/ 15 w 164"/>
                      <a:gd name="T15" fmla="*/ 11 h 20"/>
                      <a:gd name="T16" fmla="*/ 20 w 164"/>
                      <a:gd name="T17" fmla="*/ 12 h 20"/>
                      <a:gd name="T18" fmla="*/ 25 w 164"/>
                      <a:gd name="T19" fmla="*/ 13 h 20"/>
                      <a:gd name="T20" fmla="*/ 30 w 164"/>
                      <a:gd name="T21" fmla="*/ 15 h 20"/>
                      <a:gd name="T22" fmla="*/ 36 w 164"/>
                      <a:gd name="T23" fmla="*/ 15 h 20"/>
                      <a:gd name="T24" fmla="*/ 42 w 164"/>
                      <a:gd name="T25" fmla="*/ 16 h 20"/>
                      <a:gd name="T26" fmla="*/ 49 w 164"/>
                      <a:gd name="T27" fmla="*/ 17 h 20"/>
                      <a:gd name="T28" fmla="*/ 55 w 164"/>
                      <a:gd name="T29" fmla="*/ 17 h 20"/>
                      <a:gd name="T30" fmla="*/ 63 w 164"/>
                      <a:gd name="T31" fmla="*/ 19 h 20"/>
                      <a:gd name="T32" fmla="*/ 70 w 164"/>
                      <a:gd name="T33" fmla="*/ 19 h 20"/>
                      <a:gd name="T34" fmla="*/ 78 w 164"/>
                      <a:gd name="T35" fmla="*/ 19 h 20"/>
                      <a:gd name="T36" fmla="*/ 84 w 164"/>
                      <a:gd name="T37" fmla="*/ 19 h 20"/>
                      <a:gd name="T38" fmla="*/ 92 w 164"/>
                      <a:gd name="T39" fmla="*/ 19 h 20"/>
                      <a:gd name="T40" fmla="*/ 99 w 164"/>
                      <a:gd name="T41" fmla="*/ 19 h 20"/>
                      <a:gd name="T42" fmla="*/ 107 w 164"/>
                      <a:gd name="T43" fmla="*/ 17 h 20"/>
                      <a:gd name="T44" fmla="*/ 113 w 164"/>
                      <a:gd name="T45" fmla="*/ 17 h 20"/>
                      <a:gd name="T46" fmla="*/ 120 w 164"/>
                      <a:gd name="T47" fmla="*/ 16 h 20"/>
                      <a:gd name="T48" fmla="*/ 126 w 164"/>
                      <a:gd name="T49" fmla="*/ 15 h 20"/>
                      <a:gd name="T50" fmla="*/ 131 w 164"/>
                      <a:gd name="T51" fmla="*/ 15 h 20"/>
                      <a:gd name="T52" fmla="*/ 137 w 164"/>
                      <a:gd name="T53" fmla="*/ 13 h 20"/>
                      <a:gd name="T54" fmla="*/ 142 w 164"/>
                      <a:gd name="T55" fmla="*/ 12 h 20"/>
                      <a:gd name="T56" fmla="*/ 147 w 164"/>
                      <a:gd name="T57" fmla="*/ 11 h 20"/>
                      <a:gd name="T58" fmla="*/ 151 w 164"/>
                      <a:gd name="T59" fmla="*/ 10 h 20"/>
                      <a:gd name="T60" fmla="*/ 155 w 164"/>
                      <a:gd name="T61" fmla="*/ 8 h 20"/>
                      <a:gd name="T62" fmla="*/ 157 w 164"/>
                      <a:gd name="T63" fmla="*/ 6 h 20"/>
                      <a:gd name="T64" fmla="*/ 159 w 164"/>
                      <a:gd name="T65" fmla="*/ 5 h 20"/>
                      <a:gd name="T66" fmla="*/ 161 w 164"/>
                      <a:gd name="T67" fmla="*/ 3 h 20"/>
                      <a:gd name="T68" fmla="*/ 163 w 164"/>
                      <a:gd name="T69" fmla="*/ 2 h 20"/>
                      <a:gd name="T70" fmla="*/ 163 w 164"/>
                      <a:gd name="T71" fmla="*/ 0 h 20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64"/>
                      <a:gd name="T109" fmla="*/ 0 h 20"/>
                      <a:gd name="T110" fmla="*/ 164 w 164"/>
                      <a:gd name="T111" fmla="*/ 20 h 20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64" h="20">
                        <a:moveTo>
                          <a:pt x="0" y="0"/>
                        </a:moveTo>
                        <a:lnTo>
                          <a:pt x="0" y="2"/>
                        </a:lnTo>
                        <a:lnTo>
                          <a:pt x="1" y="3"/>
                        </a:lnTo>
                        <a:lnTo>
                          <a:pt x="3" y="5"/>
                        </a:lnTo>
                        <a:lnTo>
                          <a:pt x="5" y="6"/>
                        </a:lnTo>
                        <a:lnTo>
                          <a:pt x="7" y="8"/>
                        </a:lnTo>
                        <a:lnTo>
                          <a:pt x="11" y="10"/>
                        </a:lnTo>
                        <a:lnTo>
                          <a:pt x="15" y="11"/>
                        </a:lnTo>
                        <a:lnTo>
                          <a:pt x="20" y="12"/>
                        </a:lnTo>
                        <a:lnTo>
                          <a:pt x="25" y="13"/>
                        </a:lnTo>
                        <a:lnTo>
                          <a:pt x="30" y="15"/>
                        </a:lnTo>
                        <a:lnTo>
                          <a:pt x="36" y="15"/>
                        </a:lnTo>
                        <a:lnTo>
                          <a:pt x="42" y="16"/>
                        </a:lnTo>
                        <a:lnTo>
                          <a:pt x="49" y="17"/>
                        </a:lnTo>
                        <a:lnTo>
                          <a:pt x="55" y="17"/>
                        </a:lnTo>
                        <a:lnTo>
                          <a:pt x="63" y="19"/>
                        </a:lnTo>
                        <a:lnTo>
                          <a:pt x="70" y="19"/>
                        </a:lnTo>
                        <a:lnTo>
                          <a:pt x="78" y="19"/>
                        </a:lnTo>
                        <a:lnTo>
                          <a:pt x="84" y="19"/>
                        </a:lnTo>
                        <a:lnTo>
                          <a:pt x="92" y="19"/>
                        </a:lnTo>
                        <a:lnTo>
                          <a:pt x="99" y="19"/>
                        </a:lnTo>
                        <a:lnTo>
                          <a:pt x="107" y="17"/>
                        </a:lnTo>
                        <a:lnTo>
                          <a:pt x="113" y="17"/>
                        </a:lnTo>
                        <a:lnTo>
                          <a:pt x="120" y="16"/>
                        </a:lnTo>
                        <a:lnTo>
                          <a:pt x="126" y="15"/>
                        </a:lnTo>
                        <a:lnTo>
                          <a:pt x="131" y="15"/>
                        </a:lnTo>
                        <a:lnTo>
                          <a:pt x="137" y="13"/>
                        </a:lnTo>
                        <a:lnTo>
                          <a:pt x="142" y="12"/>
                        </a:lnTo>
                        <a:lnTo>
                          <a:pt x="147" y="11"/>
                        </a:lnTo>
                        <a:lnTo>
                          <a:pt x="151" y="10"/>
                        </a:lnTo>
                        <a:lnTo>
                          <a:pt x="155" y="8"/>
                        </a:lnTo>
                        <a:lnTo>
                          <a:pt x="157" y="6"/>
                        </a:lnTo>
                        <a:lnTo>
                          <a:pt x="159" y="5"/>
                        </a:lnTo>
                        <a:lnTo>
                          <a:pt x="161" y="3"/>
                        </a:lnTo>
                        <a:lnTo>
                          <a:pt x="163" y="2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" name="未知"/>
                  <p:cNvSpPr>
                    <a:spLocks/>
                  </p:cNvSpPr>
                  <p:nvPr/>
                </p:nvSpPr>
                <p:spPr bwMode="auto">
                  <a:xfrm>
                    <a:off x="0" y="38"/>
                    <a:ext cx="164" cy="20"/>
                  </a:xfrm>
                  <a:custGeom>
                    <a:avLst/>
                    <a:gdLst>
                      <a:gd name="T0" fmla="*/ 0 w 164"/>
                      <a:gd name="T1" fmla="*/ 0 h 20"/>
                      <a:gd name="T2" fmla="*/ 0 w 164"/>
                      <a:gd name="T3" fmla="*/ 1 h 20"/>
                      <a:gd name="T4" fmla="*/ 1 w 164"/>
                      <a:gd name="T5" fmla="*/ 3 h 20"/>
                      <a:gd name="T6" fmla="*/ 3 w 164"/>
                      <a:gd name="T7" fmla="*/ 4 h 20"/>
                      <a:gd name="T8" fmla="*/ 5 w 164"/>
                      <a:gd name="T9" fmla="*/ 6 h 20"/>
                      <a:gd name="T10" fmla="*/ 7 w 164"/>
                      <a:gd name="T11" fmla="*/ 7 h 20"/>
                      <a:gd name="T12" fmla="*/ 11 w 164"/>
                      <a:gd name="T13" fmla="*/ 8 h 20"/>
                      <a:gd name="T14" fmla="*/ 15 w 164"/>
                      <a:gd name="T15" fmla="*/ 11 h 20"/>
                      <a:gd name="T16" fmla="*/ 20 w 164"/>
                      <a:gd name="T17" fmla="*/ 12 h 20"/>
                      <a:gd name="T18" fmla="*/ 25 w 164"/>
                      <a:gd name="T19" fmla="*/ 13 h 20"/>
                      <a:gd name="T20" fmla="*/ 30 w 164"/>
                      <a:gd name="T21" fmla="*/ 14 h 20"/>
                      <a:gd name="T22" fmla="*/ 36 w 164"/>
                      <a:gd name="T23" fmla="*/ 15 h 20"/>
                      <a:gd name="T24" fmla="*/ 42 w 164"/>
                      <a:gd name="T25" fmla="*/ 16 h 20"/>
                      <a:gd name="T26" fmla="*/ 49 w 164"/>
                      <a:gd name="T27" fmla="*/ 16 h 20"/>
                      <a:gd name="T28" fmla="*/ 55 w 164"/>
                      <a:gd name="T29" fmla="*/ 17 h 20"/>
                      <a:gd name="T30" fmla="*/ 63 w 164"/>
                      <a:gd name="T31" fmla="*/ 17 h 20"/>
                      <a:gd name="T32" fmla="*/ 70 w 164"/>
                      <a:gd name="T33" fmla="*/ 17 h 20"/>
                      <a:gd name="T34" fmla="*/ 78 w 164"/>
                      <a:gd name="T35" fmla="*/ 19 h 20"/>
                      <a:gd name="T36" fmla="*/ 84 w 164"/>
                      <a:gd name="T37" fmla="*/ 19 h 20"/>
                      <a:gd name="T38" fmla="*/ 92 w 164"/>
                      <a:gd name="T39" fmla="*/ 17 h 20"/>
                      <a:gd name="T40" fmla="*/ 99 w 164"/>
                      <a:gd name="T41" fmla="*/ 17 h 20"/>
                      <a:gd name="T42" fmla="*/ 107 w 164"/>
                      <a:gd name="T43" fmla="*/ 17 h 20"/>
                      <a:gd name="T44" fmla="*/ 113 w 164"/>
                      <a:gd name="T45" fmla="*/ 16 h 20"/>
                      <a:gd name="T46" fmla="*/ 120 w 164"/>
                      <a:gd name="T47" fmla="*/ 16 h 20"/>
                      <a:gd name="T48" fmla="*/ 126 w 164"/>
                      <a:gd name="T49" fmla="*/ 15 h 20"/>
                      <a:gd name="T50" fmla="*/ 131 w 164"/>
                      <a:gd name="T51" fmla="*/ 14 h 20"/>
                      <a:gd name="T52" fmla="*/ 137 w 164"/>
                      <a:gd name="T53" fmla="*/ 13 h 20"/>
                      <a:gd name="T54" fmla="*/ 142 w 164"/>
                      <a:gd name="T55" fmla="*/ 12 h 20"/>
                      <a:gd name="T56" fmla="*/ 147 w 164"/>
                      <a:gd name="T57" fmla="*/ 11 h 20"/>
                      <a:gd name="T58" fmla="*/ 151 w 164"/>
                      <a:gd name="T59" fmla="*/ 8 h 20"/>
                      <a:gd name="T60" fmla="*/ 155 w 164"/>
                      <a:gd name="T61" fmla="*/ 7 h 20"/>
                      <a:gd name="T62" fmla="*/ 157 w 164"/>
                      <a:gd name="T63" fmla="*/ 6 h 20"/>
                      <a:gd name="T64" fmla="*/ 159 w 164"/>
                      <a:gd name="T65" fmla="*/ 4 h 20"/>
                      <a:gd name="T66" fmla="*/ 161 w 164"/>
                      <a:gd name="T67" fmla="*/ 3 h 20"/>
                      <a:gd name="T68" fmla="*/ 163 w 164"/>
                      <a:gd name="T69" fmla="*/ 1 h 20"/>
                      <a:gd name="T70" fmla="*/ 163 w 164"/>
                      <a:gd name="T71" fmla="*/ 0 h 20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164"/>
                      <a:gd name="T109" fmla="*/ 0 h 20"/>
                      <a:gd name="T110" fmla="*/ 164 w 164"/>
                      <a:gd name="T111" fmla="*/ 20 h 20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164" h="20">
                        <a:moveTo>
                          <a:pt x="0" y="0"/>
                        </a:moveTo>
                        <a:lnTo>
                          <a:pt x="0" y="1"/>
                        </a:lnTo>
                        <a:lnTo>
                          <a:pt x="1" y="3"/>
                        </a:lnTo>
                        <a:lnTo>
                          <a:pt x="3" y="4"/>
                        </a:lnTo>
                        <a:lnTo>
                          <a:pt x="5" y="6"/>
                        </a:lnTo>
                        <a:lnTo>
                          <a:pt x="7" y="7"/>
                        </a:lnTo>
                        <a:lnTo>
                          <a:pt x="11" y="8"/>
                        </a:lnTo>
                        <a:lnTo>
                          <a:pt x="15" y="11"/>
                        </a:lnTo>
                        <a:lnTo>
                          <a:pt x="20" y="12"/>
                        </a:lnTo>
                        <a:lnTo>
                          <a:pt x="25" y="13"/>
                        </a:lnTo>
                        <a:lnTo>
                          <a:pt x="30" y="14"/>
                        </a:lnTo>
                        <a:lnTo>
                          <a:pt x="36" y="15"/>
                        </a:lnTo>
                        <a:lnTo>
                          <a:pt x="42" y="16"/>
                        </a:lnTo>
                        <a:lnTo>
                          <a:pt x="49" y="16"/>
                        </a:lnTo>
                        <a:lnTo>
                          <a:pt x="55" y="17"/>
                        </a:lnTo>
                        <a:lnTo>
                          <a:pt x="63" y="17"/>
                        </a:lnTo>
                        <a:lnTo>
                          <a:pt x="70" y="17"/>
                        </a:lnTo>
                        <a:lnTo>
                          <a:pt x="78" y="19"/>
                        </a:lnTo>
                        <a:lnTo>
                          <a:pt x="84" y="19"/>
                        </a:lnTo>
                        <a:lnTo>
                          <a:pt x="92" y="17"/>
                        </a:lnTo>
                        <a:lnTo>
                          <a:pt x="99" y="17"/>
                        </a:lnTo>
                        <a:lnTo>
                          <a:pt x="107" y="17"/>
                        </a:lnTo>
                        <a:lnTo>
                          <a:pt x="113" y="16"/>
                        </a:lnTo>
                        <a:lnTo>
                          <a:pt x="120" y="16"/>
                        </a:lnTo>
                        <a:lnTo>
                          <a:pt x="126" y="15"/>
                        </a:lnTo>
                        <a:lnTo>
                          <a:pt x="131" y="14"/>
                        </a:lnTo>
                        <a:lnTo>
                          <a:pt x="137" y="13"/>
                        </a:lnTo>
                        <a:lnTo>
                          <a:pt x="142" y="12"/>
                        </a:lnTo>
                        <a:lnTo>
                          <a:pt x="147" y="11"/>
                        </a:lnTo>
                        <a:lnTo>
                          <a:pt x="151" y="8"/>
                        </a:lnTo>
                        <a:lnTo>
                          <a:pt x="155" y="7"/>
                        </a:lnTo>
                        <a:lnTo>
                          <a:pt x="157" y="6"/>
                        </a:lnTo>
                        <a:lnTo>
                          <a:pt x="159" y="4"/>
                        </a:lnTo>
                        <a:lnTo>
                          <a:pt x="161" y="3"/>
                        </a:lnTo>
                        <a:lnTo>
                          <a:pt x="163" y="1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1" name="未知"/>
                <p:cNvSpPr>
                  <a:spLocks/>
                </p:cNvSpPr>
                <p:nvPr/>
              </p:nvSpPr>
              <p:spPr bwMode="auto">
                <a:xfrm>
                  <a:off x="68" y="103"/>
                  <a:ext cx="126" cy="98"/>
                </a:xfrm>
                <a:custGeom>
                  <a:avLst/>
                  <a:gdLst>
                    <a:gd name="T0" fmla="*/ 0 w 126"/>
                    <a:gd name="T1" fmla="*/ 84 h 98"/>
                    <a:gd name="T2" fmla="*/ 0 w 126"/>
                    <a:gd name="T3" fmla="*/ 0 h 98"/>
                    <a:gd name="T4" fmla="*/ 125 w 126"/>
                    <a:gd name="T5" fmla="*/ 0 h 98"/>
                    <a:gd name="T6" fmla="*/ 125 w 126"/>
                    <a:gd name="T7" fmla="*/ 84 h 98"/>
                    <a:gd name="T8" fmla="*/ 120 w 126"/>
                    <a:gd name="T9" fmla="*/ 81 h 98"/>
                    <a:gd name="T10" fmla="*/ 115 w 126"/>
                    <a:gd name="T11" fmla="*/ 79 h 98"/>
                    <a:gd name="T12" fmla="*/ 111 w 126"/>
                    <a:gd name="T13" fmla="*/ 76 h 98"/>
                    <a:gd name="T14" fmla="*/ 105 w 126"/>
                    <a:gd name="T15" fmla="*/ 74 h 98"/>
                    <a:gd name="T16" fmla="*/ 101 w 126"/>
                    <a:gd name="T17" fmla="*/ 73 h 98"/>
                    <a:gd name="T18" fmla="*/ 96 w 126"/>
                    <a:gd name="T19" fmla="*/ 72 h 98"/>
                    <a:gd name="T20" fmla="*/ 90 w 126"/>
                    <a:gd name="T21" fmla="*/ 72 h 98"/>
                    <a:gd name="T22" fmla="*/ 86 w 126"/>
                    <a:gd name="T23" fmla="*/ 73 h 98"/>
                    <a:gd name="T24" fmla="*/ 80 w 126"/>
                    <a:gd name="T25" fmla="*/ 74 h 98"/>
                    <a:gd name="T26" fmla="*/ 76 w 126"/>
                    <a:gd name="T27" fmla="*/ 76 h 98"/>
                    <a:gd name="T28" fmla="*/ 71 w 126"/>
                    <a:gd name="T29" fmla="*/ 79 h 98"/>
                    <a:gd name="T30" fmla="*/ 67 w 126"/>
                    <a:gd name="T31" fmla="*/ 81 h 98"/>
                    <a:gd name="T32" fmla="*/ 62 w 126"/>
                    <a:gd name="T33" fmla="*/ 84 h 98"/>
                    <a:gd name="T34" fmla="*/ 57 w 126"/>
                    <a:gd name="T35" fmla="*/ 88 h 98"/>
                    <a:gd name="T36" fmla="*/ 53 w 126"/>
                    <a:gd name="T37" fmla="*/ 91 h 98"/>
                    <a:gd name="T38" fmla="*/ 48 w 126"/>
                    <a:gd name="T39" fmla="*/ 93 h 98"/>
                    <a:gd name="T40" fmla="*/ 44 w 126"/>
                    <a:gd name="T41" fmla="*/ 94 h 98"/>
                    <a:gd name="T42" fmla="*/ 38 w 126"/>
                    <a:gd name="T43" fmla="*/ 97 h 98"/>
                    <a:gd name="T44" fmla="*/ 34 w 126"/>
                    <a:gd name="T45" fmla="*/ 97 h 98"/>
                    <a:gd name="T46" fmla="*/ 28 w 126"/>
                    <a:gd name="T47" fmla="*/ 97 h 98"/>
                    <a:gd name="T48" fmla="*/ 23 w 126"/>
                    <a:gd name="T49" fmla="*/ 97 h 98"/>
                    <a:gd name="T50" fmla="*/ 18 w 126"/>
                    <a:gd name="T51" fmla="*/ 94 h 98"/>
                    <a:gd name="T52" fmla="*/ 13 w 126"/>
                    <a:gd name="T53" fmla="*/ 93 h 98"/>
                    <a:gd name="T54" fmla="*/ 9 w 126"/>
                    <a:gd name="T55" fmla="*/ 91 h 98"/>
                    <a:gd name="T56" fmla="*/ 4 w 126"/>
                    <a:gd name="T57" fmla="*/ 88 h 98"/>
                    <a:gd name="T58" fmla="*/ 0 w 126"/>
                    <a:gd name="T59" fmla="*/ 84 h 9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26"/>
                    <a:gd name="T91" fmla="*/ 0 h 98"/>
                    <a:gd name="T92" fmla="*/ 126 w 126"/>
                    <a:gd name="T93" fmla="*/ 98 h 9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26" h="98">
                      <a:moveTo>
                        <a:pt x="0" y="84"/>
                      </a:moveTo>
                      <a:lnTo>
                        <a:pt x="0" y="0"/>
                      </a:lnTo>
                      <a:lnTo>
                        <a:pt x="125" y="0"/>
                      </a:lnTo>
                      <a:lnTo>
                        <a:pt x="125" y="84"/>
                      </a:lnTo>
                      <a:lnTo>
                        <a:pt x="120" y="81"/>
                      </a:lnTo>
                      <a:lnTo>
                        <a:pt x="115" y="79"/>
                      </a:lnTo>
                      <a:lnTo>
                        <a:pt x="111" y="76"/>
                      </a:lnTo>
                      <a:lnTo>
                        <a:pt x="105" y="74"/>
                      </a:lnTo>
                      <a:lnTo>
                        <a:pt x="101" y="73"/>
                      </a:lnTo>
                      <a:lnTo>
                        <a:pt x="96" y="72"/>
                      </a:lnTo>
                      <a:lnTo>
                        <a:pt x="90" y="72"/>
                      </a:lnTo>
                      <a:lnTo>
                        <a:pt x="86" y="73"/>
                      </a:lnTo>
                      <a:lnTo>
                        <a:pt x="80" y="74"/>
                      </a:lnTo>
                      <a:lnTo>
                        <a:pt x="76" y="76"/>
                      </a:lnTo>
                      <a:lnTo>
                        <a:pt x="71" y="79"/>
                      </a:lnTo>
                      <a:lnTo>
                        <a:pt x="67" y="81"/>
                      </a:lnTo>
                      <a:lnTo>
                        <a:pt x="62" y="84"/>
                      </a:lnTo>
                      <a:lnTo>
                        <a:pt x="57" y="88"/>
                      </a:lnTo>
                      <a:lnTo>
                        <a:pt x="53" y="91"/>
                      </a:lnTo>
                      <a:lnTo>
                        <a:pt x="48" y="93"/>
                      </a:lnTo>
                      <a:lnTo>
                        <a:pt x="44" y="94"/>
                      </a:lnTo>
                      <a:lnTo>
                        <a:pt x="38" y="97"/>
                      </a:lnTo>
                      <a:lnTo>
                        <a:pt x="34" y="97"/>
                      </a:lnTo>
                      <a:lnTo>
                        <a:pt x="28" y="97"/>
                      </a:lnTo>
                      <a:lnTo>
                        <a:pt x="23" y="97"/>
                      </a:lnTo>
                      <a:lnTo>
                        <a:pt x="18" y="94"/>
                      </a:lnTo>
                      <a:lnTo>
                        <a:pt x="13" y="93"/>
                      </a:lnTo>
                      <a:lnTo>
                        <a:pt x="9" y="91"/>
                      </a:lnTo>
                      <a:lnTo>
                        <a:pt x="4" y="88"/>
                      </a:lnTo>
                      <a:lnTo>
                        <a:pt x="0" y="84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3" name="Group 15"/>
              <p:cNvGrpSpPr>
                <a:grpSpLocks/>
              </p:cNvGrpSpPr>
              <p:nvPr/>
            </p:nvGrpSpPr>
            <p:grpSpPr bwMode="auto">
              <a:xfrm>
                <a:off x="0" y="0"/>
                <a:ext cx="192" cy="164"/>
                <a:chOff x="0" y="0"/>
                <a:chExt cx="192" cy="164"/>
              </a:xfrm>
            </p:grpSpPr>
            <p:sp>
              <p:nvSpPr>
                <p:cNvPr id="57" name="Rectangle 16"/>
                <p:cNvSpPr>
                  <a:spLocks noChangeArrowheads="1"/>
                </p:cNvSpPr>
                <p:nvPr/>
              </p:nvSpPr>
              <p:spPr bwMode="auto">
                <a:xfrm>
                  <a:off x="42" y="0"/>
                  <a:ext cx="150" cy="125"/>
                </a:xfrm>
                <a:prstGeom prst="rect">
                  <a:avLst/>
                </a:prstGeom>
                <a:solidFill>
                  <a:srgbClr val="00CC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»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>
                    <a:solidFill>
                      <a:srgbClr val="0033CC"/>
                    </a:solidFill>
                    <a:latin typeface="楷体_GB2312"/>
                    <a:ea typeface="楷体_GB2312"/>
                  </a:endParaRPr>
                </a:p>
              </p:txBody>
            </p:sp>
            <p:sp>
              <p:nvSpPr>
                <p:cNvPr id="58" name="Rectangle 17"/>
                <p:cNvSpPr>
                  <a:spLocks noChangeArrowheads="1"/>
                </p:cNvSpPr>
                <p:nvPr/>
              </p:nvSpPr>
              <p:spPr bwMode="auto">
                <a:xfrm>
                  <a:off x="22" y="20"/>
                  <a:ext cx="148" cy="125"/>
                </a:xfrm>
                <a:prstGeom prst="rect">
                  <a:avLst/>
                </a:prstGeom>
                <a:solidFill>
                  <a:srgbClr val="00CC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»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>
                    <a:solidFill>
                      <a:srgbClr val="0033CC"/>
                    </a:solidFill>
                    <a:latin typeface="楷体_GB2312"/>
                    <a:ea typeface="楷体_GB2312"/>
                  </a:endParaRPr>
                </a:p>
              </p:txBody>
            </p:sp>
            <p:sp>
              <p:nvSpPr>
                <p:cNvPr id="59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8"/>
                  <a:ext cx="150" cy="126"/>
                </a:xfrm>
                <a:prstGeom prst="rect">
                  <a:avLst/>
                </a:prstGeom>
                <a:solidFill>
                  <a:srgbClr val="00CC99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Monotype Sorts"/>
                    <a:buChar char="u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»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65000"/>
                    <a:buFont typeface="Monotype Sorts"/>
                    <a:buChar char="u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Monotype Sorts"/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仿宋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>
                    <a:solidFill>
                      <a:srgbClr val="0033CC"/>
                    </a:solidFill>
                    <a:latin typeface="楷体_GB2312"/>
                    <a:ea typeface="楷体_GB2312"/>
                  </a:endParaRPr>
                </a:p>
              </p:txBody>
            </p:sp>
          </p:grpSp>
          <p:grpSp>
            <p:nvGrpSpPr>
              <p:cNvPr id="54" name="Group 19"/>
              <p:cNvGrpSpPr>
                <a:grpSpLocks/>
              </p:cNvGrpSpPr>
              <p:nvPr/>
            </p:nvGrpSpPr>
            <p:grpSpPr bwMode="auto">
              <a:xfrm>
                <a:off x="206" y="46"/>
                <a:ext cx="100" cy="58"/>
                <a:chOff x="0" y="0"/>
                <a:chExt cx="100" cy="58"/>
              </a:xfrm>
            </p:grpSpPr>
            <p:sp>
              <p:nvSpPr>
                <p:cNvPr id="55" name="Line 20"/>
                <p:cNvSpPr>
                  <a:spLocks noChangeShapeType="1"/>
                </p:cNvSpPr>
                <p:nvPr/>
              </p:nvSpPr>
              <p:spPr bwMode="auto">
                <a:xfrm>
                  <a:off x="0" y="28"/>
                  <a:ext cx="5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未知"/>
                <p:cNvSpPr>
                  <a:spLocks/>
                </p:cNvSpPr>
                <p:nvPr/>
              </p:nvSpPr>
              <p:spPr bwMode="auto">
                <a:xfrm>
                  <a:off x="39" y="0"/>
                  <a:ext cx="61" cy="58"/>
                </a:xfrm>
                <a:custGeom>
                  <a:avLst/>
                  <a:gdLst>
                    <a:gd name="T0" fmla="*/ 0 w 61"/>
                    <a:gd name="T1" fmla="*/ 57 h 58"/>
                    <a:gd name="T2" fmla="*/ 60 w 61"/>
                    <a:gd name="T3" fmla="*/ 28 h 58"/>
                    <a:gd name="T4" fmla="*/ 0 w 61"/>
                    <a:gd name="T5" fmla="*/ 0 h 58"/>
                    <a:gd name="T6" fmla="*/ 19 w 61"/>
                    <a:gd name="T7" fmla="*/ 28 h 58"/>
                    <a:gd name="T8" fmla="*/ 0 w 61"/>
                    <a:gd name="T9" fmla="*/ 57 h 5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1"/>
                    <a:gd name="T16" fmla="*/ 0 h 58"/>
                    <a:gd name="T17" fmla="*/ 61 w 61"/>
                    <a:gd name="T18" fmla="*/ 58 h 5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1" h="58">
                      <a:moveTo>
                        <a:pt x="0" y="57"/>
                      </a:moveTo>
                      <a:lnTo>
                        <a:pt x="60" y="28"/>
                      </a:lnTo>
                      <a:lnTo>
                        <a:pt x="0" y="0"/>
                      </a:lnTo>
                      <a:lnTo>
                        <a:pt x="19" y="28"/>
                      </a:lnTo>
                      <a:lnTo>
                        <a:pt x="0" y="57"/>
                      </a:ln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6" name="Group 22"/>
            <p:cNvGrpSpPr>
              <a:grpSpLocks/>
            </p:cNvGrpSpPr>
            <p:nvPr/>
          </p:nvGrpSpPr>
          <p:grpSpPr bwMode="auto">
            <a:xfrm>
              <a:off x="1897647" y="5429059"/>
              <a:ext cx="754063" cy="742950"/>
              <a:chOff x="0" y="0"/>
              <a:chExt cx="221" cy="172"/>
            </a:xfrm>
          </p:grpSpPr>
          <p:sp>
            <p:nvSpPr>
              <p:cNvPr id="67" name="Rectangle 23"/>
              <p:cNvSpPr>
                <a:spLocks noChangeArrowheads="1"/>
              </p:cNvSpPr>
              <p:nvPr/>
            </p:nvSpPr>
            <p:spPr bwMode="auto">
              <a:xfrm>
                <a:off x="49" y="0"/>
                <a:ext cx="172" cy="131"/>
              </a:xfrm>
              <a:prstGeom prst="rect">
                <a:avLst/>
              </a:prstGeom>
              <a:solidFill>
                <a:srgbClr val="00CC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>
                  <a:solidFill>
                    <a:srgbClr val="0033CC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68" name="Rectangle 24"/>
              <p:cNvSpPr>
                <a:spLocks noChangeArrowheads="1"/>
              </p:cNvSpPr>
              <p:nvPr/>
            </p:nvSpPr>
            <p:spPr bwMode="auto">
              <a:xfrm>
                <a:off x="24" y="22"/>
                <a:ext cx="172" cy="130"/>
              </a:xfrm>
              <a:prstGeom prst="rect">
                <a:avLst/>
              </a:prstGeom>
              <a:solidFill>
                <a:srgbClr val="00CC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>
                  <a:solidFill>
                    <a:srgbClr val="0033CC"/>
                  </a:solidFill>
                  <a:latin typeface="楷体_GB2312"/>
                  <a:ea typeface="楷体_GB2312"/>
                </a:endParaRPr>
              </a:p>
            </p:txBody>
          </p:sp>
          <p:sp>
            <p:nvSpPr>
              <p:cNvPr id="69" name="Rectangle 25"/>
              <p:cNvSpPr>
                <a:spLocks noChangeArrowheads="1"/>
              </p:cNvSpPr>
              <p:nvPr/>
            </p:nvSpPr>
            <p:spPr bwMode="auto">
              <a:xfrm>
                <a:off x="0" y="41"/>
                <a:ext cx="172" cy="131"/>
              </a:xfrm>
              <a:prstGeom prst="rect">
                <a:avLst/>
              </a:prstGeom>
              <a:solidFill>
                <a:srgbClr val="00CC99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>
                  <a:solidFill>
                    <a:srgbClr val="0033CC"/>
                  </a:solidFill>
                  <a:latin typeface="楷体_GB2312"/>
                  <a:ea typeface="楷体_GB2312"/>
                </a:endParaRPr>
              </a:p>
            </p:txBody>
          </p:sp>
        </p:grpSp>
        <p:grpSp>
          <p:nvGrpSpPr>
            <p:cNvPr id="70" name="Group 26"/>
            <p:cNvGrpSpPr>
              <a:grpSpLocks/>
            </p:cNvGrpSpPr>
            <p:nvPr/>
          </p:nvGrpSpPr>
          <p:grpSpPr bwMode="auto">
            <a:xfrm>
              <a:off x="6703010" y="5397309"/>
              <a:ext cx="727075" cy="742950"/>
              <a:chOff x="0" y="0"/>
              <a:chExt cx="192" cy="148"/>
            </a:xfrm>
          </p:grpSpPr>
          <p:grpSp>
            <p:nvGrpSpPr>
              <p:cNvPr id="71" name="Group 27"/>
              <p:cNvGrpSpPr>
                <a:grpSpLocks/>
              </p:cNvGrpSpPr>
              <p:nvPr/>
            </p:nvGrpSpPr>
            <p:grpSpPr bwMode="auto">
              <a:xfrm>
                <a:off x="0" y="0"/>
                <a:ext cx="117" cy="147"/>
                <a:chOff x="0" y="0"/>
                <a:chExt cx="117" cy="147"/>
              </a:xfrm>
            </p:grpSpPr>
            <p:sp>
              <p:nvSpPr>
                <p:cNvPr id="77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117" cy="147"/>
                </a:xfrm>
                <a:custGeom>
                  <a:avLst/>
                  <a:gdLst>
                    <a:gd name="T0" fmla="*/ 0 w 117"/>
                    <a:gd name="T1" fmla="*/ 122 h 147"/>
                    <a:gd name="T2" fmla="*/ 1 w 117"/>
                    <a:gd name="T3" fmla="*/ 126 h 147"/>
                    <a:gd name="T4" fmla="*/ 3 w 117"/>
                    <a:gd name="T5" fmla="*/ 130 h 147"/>
                    <a:gd name="T6" fmla="*/ 8 w 117"/>
                    <a:gd name="T7" fmla="*/ 134 h 147"/>
                    <a:gd name="T8" fmla="*/ 14 w 117"/>
                    <a:gd name="T9" fmla="*/ 138 h 147"/>
                    <a:gd name="T10" fmla="*/ 21 w 117"/>
                    <a:gd name="T11" fmla="*/ 140 h 147"/>
                    <a:gd name="T12" fmla="*/ 30 w 117"/>
                    <a:gd name="T13" fmla="*/ 143 h 147"/>
                    <a:gd name="T14" fmla="*/ 40 w 117"/>
                    <a:gd name="T15" fmla="*/ 144 h 147"/>
                    <a:gd name="T16" fmla="*/ 49 w 117"/>
                    <a:gd name="T17" fmla="*/ 145 h 147"/>
                    <a:gd name="T18" fmla="*/ 60 w 117"/>
                    <a:gd name="T19" fmla="*/ 146 h 147"/>
                    <a:gd name="T20" fmla="*/ 70 w 117"/>
                    <a:gd name="T21" fmla="*/ 145 h 147"/>
                    <a:gd name="T22" fmla="*/ 80 w 117"/>
                    <a:gd name="T23" fmla="*/ 144 h 147"/>
                    <a:gd name="T24" fmla="*/ 90 w 117"/>
                    <a:gd name="T25" fmla="*/ 142 h 147"/>
                    <a:gd name="T26" fmla="*/ 98 w 117"/>
                    <a:gd name="T27" fmla="*/ 139 h 147"/>
                    <a:gd name="T28" fmla="*/ 104 w 117"/>
                    <a:gd name="T29" fmla="*/ 136 h 147"/>
                    <a:gd name="T30" fmla="*/ 109 w 117"/>
                    <a:gd name="T31" fmla="*/ 132 h 147"/>
                    <a:gd name="T32" fmla="*/ 113 w 117"/>
                    <a:gd name="T33" fmla="*/ 128 h 147"/>
                    <a:gd name="T34" fmla="*/ 115 w 117"/>
                    <a:gd name="T35" fmla="*/ 124 h 147"/>
                    <a:gd name="T36" fmla="*/ 116 w 117"/>
                    <a:gd name="T37" fmla="*/ 23 h 147"/>
                    <a:gd name="T38" fmla="*/ 114 w 117"/>
                    <a:gd name="T39" fmla="*/ 19 h 147"/>
                    <a:gd name="T40" fmla="*/ 112 w 117"/>
                    <a:gd name="T41" fmla="*/ 15 h 147"/>
                    <a:gd name="T42" fmla="*/ 107 w 117"/>
                    <a:gd name="T43" fmla="*/ 11 h 147"/>
                    <a:gd name="T44" fmla="*/ 101 w 117"/>
                    <a:gd name="T45" fmla="*/ 8 h 147"/>
                    <a:gd name="T46" fmla="*/ 93 w 117"/>
                    <a:gd name="T47" fmla="*/ 5 h 147"/>
                    <a:gd name="T48" fmla="*/ 85 w 117"/>
                    <a:gd name="T49" fmla="*/ 3 h 147"/>
                    <a:gd name="T50" fmla="*/ 75 w 117"/>
                    <a:gd name="T51" fmla="*/ 1 h 147"/>
                    <a:gd name="T52" fmla="*/ 66 w 117"/>
                    <a:gd name="T53" fmla="*/ 0 h 147"/>
                    <a:gd name="T54" fmla="*/ 55 w 117"/>
                    <a:gd name="T55" fmla="*/ 0 h 147"/>
                    <a:gd name="T56" fmla="*/ 45 w 117"/>
                    <a:gd name="T57" fmla="*/ 0 h 147"/>
                    <a:gd name="T58" fmla="*/ 35 w 117"/>
                    <a:gd name="T59" fmla="*/ 1 h 147"/>
                    <a:gd name="T60" fmla="*/ 25 w 117"/>
                    <a:gd name="T61" fmla="*/ 3 h 147"/>
                    <a:gd name="T62" fmla="*/ 17 w 117"/>
                    <a:gd name="T63" fmla="*/ 6 h 147"/>
                    <a:gd name="T64" fmla="*/ 11 w 117"/>
                    <a:gd name="T65" fmla="*/ 9 h 147"/>
                    <a:gd name="T66" fmla="*/ 5 w 117"/>
                    <a:gd name="T67" fmla="*/ 13 h 147"/>
                    <a:gd name="T68" fmla="*/ 1 w 117"/>
                    <a:gd name="T69" fmla="*/ 17 h 147"/>
                    <a:gd name="T70" fmla="*/ 0 w 117"/>
                    <a:gd name="T71" fmla="*/ 21 h 14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7"/>
                    <a:gd name="T109" fmla="*/ 0 h 147"/>
                    <a:gd name="T110" fmla="*/ 117 w 117"/>
                    <a:gd name="T111" fmla="*/ 147 h 14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7" h="147">
                      <a:moveTo>
                        <a:pt x="0" y="23"/>
                      </a:moveTo>
                      <a:lnTo>
                        <a:pt x="0" y="122"/>
                      </a:lnTo>
                      <a:lnTo>
                        <a:pt x="0" y="124"/>
                      </a:lnTo>
                      <a:lnTo>
                        <a:pt x="1" y="126"/>
                      </a:lnTo>
                      <a:lnTo>
                        <a:pt x="1" y="128"/>
                      </a:lnTo>
                      <a:lnTo>
                        <a:pt x="3" y="130"/>
                      </a:lnTo>
                      <a:lnTo>
                        <a:pt x="5" y="132"/>
                      </a:lnTo>
                      <a:lnTo>
                        <a:pt x="8" y="134"/>
                      </a:lnTo>
                      <a:lnTo>
                        <a:pt x="11" y="136"/>
                      </a:lnTo>
                      <a:lnTo>
                        <a:pt x="14" y="138"/>
                      </a:lnTo>
                      <a:lnTo>
                        <a:pt x="17" y="139"/>
                      </a:lnTo>
                      <a:lnTo>
                        <a:pt x="21" y="140"/>
                      </a:lnTo>
                      <a:lnTo>
                        <a:pt x="25" y="142"/>
                      </a:lnTo>
                      <a:lnTo>
                        <a:pt x="30" y="143"/>
                      </a:lnTo>
                      <a:lnTo>
                        <a:pt x="35" y="144"/>
                      </a:lnTo>
                      <a:lnTo>
                        <a:pt x="40" y="144"/>
                      </a:lnTo>
                      <a:lnTo>
                        <a:pt x="45" y="145"/>
                      </a:lnTo>
                      <a:lnTo>
                        <a:pt x="49" y="145"/>
                      </a:lnTo>
                      <a:lnTo>
                        <a:pt x="55" y="146"/>
                      </a:lnTo>
                      <a:lnTo>
                        <a:pt x="60" y="146"/>
                      </a:lnTo>
                      <a:lnTo>
                        <a:pt x="66" y="145"/>
                      </a:lnTo>
                      <a:lnTo>
                        <a:pt x="70" y="145"/>
                      </a:lnTo>
                      <a:lnTo>
                        <a:pt x="75" y="144"/>
                      </a:lnTo>
                      <a:lnTo>
                        <a:pt x="80" y="144"/>
                      </a:lnTo>
                      <a:lnTo>
                        <a:pt x="85" y="143"/>
                      </a:lnTo>
                      <a:lnTo>
                        <a:pt x="90" y="142"/>
                      </a:lnTo>
                      <a:lnTo>
                        <a:pt x="93" y="140"/>
                      </a:lnTo>
                      <a:lnTo>
                        <a:pt x="98" y="139"/>
                      </a:lnTo>
                      <a:lnTo>
                        <a:pt x="101" y="138"/>
                      </a:lnTo>
                      <a:lnTo>
                        <a:pt x="104" y="136"/>
                      </a:lnTo>
                      <a:lnTo>
                        <a:pt x="107" y="134"/>
                      </a:lnTo>
                      <a:lnTo>
                        <a:pt x="109" y="132"/>
                      </a:lnTo>
                      <a:lnTo>
                        <a:pt x="112" y="130"/>
                      </a:lnTo>
                      <a:lnTo>
                        <a:pt x="113" y="128"/>
                      </a:lnTo>
                      <a:lnTo>
                        <a:pt x="114" y="126"/>
                      </a:lnTo>
                      <a:lnTo>
                        <a:pt x="115" y="124"/>
                      </a:lnTo>
                      <a:lnTo>
                        <a:pt x="116" y="122"/>
                      </a:lnTo>
                      <a:lnTo>
                        <a:pt x="116" y="23"/>
                      </a:lnTo>
                      <a:lnTo>
                        <a:pt x="115" y="21"/>
                      </a:lnTo>
                      <a:lnTo>
                        <a:pt x="114" y="19"/>
                      </a:lnTo>
                      <a:lnTo>
                        <a:pt x="113" y="17"/>
                      </a:lnTo>
                      <a:lnTo>
                        <a:pt x="112" y="15"/>
                      </a:lnTo>
                      <a:lnTo>
                        <a:pt x="109" y="13"/>
                      </a:lnTo>
                      <a:lnTo>
                        <a:pt x="107" y="11"/>
                      </a:lnTo>
                      <a:lnTo>
                        <a:pt x="104" y="9"/>
                      </a:lnTo>
                      <a:lnTo>
                        <a:pt x="101" y="8"/>
                      </a:lnTo>
                      <a:lnTo>
                        <a:pt x="98" y="6"/>
                      </a:lnTo>
                      <a:lnTo>
                        <a:pt x="93" y="5"/>
                      </a:lnTo>
                      <a:lnTo>
                        <a:pt x="90" y="3"/>
                      </a:lnTo>
                      <a:lnTo>
                        <a:pt x="85" y="3"/>
                      </a:lnTo>
                      <a:lnTo>
                        <a:pt x="80" y="1"/>
                      </a:lnTo>
                      <a:lnTo>
                        <a:pt x="75" y="1"/>
                      </a:lnTo>
                      <a:lnTo>
                        <a:pt x="70" y="0"/>
                      </a:lnTo>
                      <a:lnTo>
                        <a:pt x="66" y="0"/>
                      </a:lnTo>
                      <a:lnTo>
                        <a:pt x="60" y="0"/>
                      </a:lnTo>
                      <a:lnTo>
                        <a:pt x="55" y="0"/>
                      </a:lnTo>
                      <a:lnTo>
                        <a:pt x="49" y="0"/>
                      </a:lnTo>
                      <a:lnTo>
                        <a:pt x="45" y="0"/>
                      </a:lnTo>
                      <a:lnTo>
                        <a:pt x="40" y="1"/>
                      </a:lnTo>
                      <a:lnTo>
                        <a:pt x="35" y="1"/>
                      </a:lnTo>
                      <a:lnTo>
                        <a:pt x="30" y="3"/>
                      </a:lnTo>
                      <a:lnTo>
                        <a:pt x="25" y="3"/>
                      </a:lnTo>
                      <a:lnTo>
                        <a:pt x="21" y="5"/>
                      </a:lnTo>
                      <a:lnTo>
                        <a:pt x="17" y="6"/>
                      </a:lnTo>
                      <a:lnTo>
                        <a:pt x="14" y="8"/>
                      </a:lnTo>
                      <a:lnTo>
                        <a:pt x="11" y="9"/>
                      </a:lnTo>
                      <a:lnTo>
                        <a:pt x="8" y="11"/>
                      </a:lnTo>
                      <a:lnTo>
                        <a:pt x="5" y="13"/>
                      </a:lnTo>
                      <a:lnTo>
                        <a:pt x="3" y="15"/>
                      </a:lnTo>
                      <a:lnTo>
                        <a:pt x="1" y="17"/>
                      </a:lnTo>
                      <a:lnTo>
                        <a:pt x="1" y="19"/>
                      </a:lnTo>
                      <a:lnTo>
                        <a:pt x="0" y="21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8" name="未知"/>
                <p:cNvSpPr>
                  <a:spLocks/>
                </p:cNvSpPr>
                <p:nvPr/>
              </p:nvSpPr>
              <p:spPr bwMode="auto">
                <a:xfrm>
                  <a:off x="0" y="24"/>
                  <a:ext cx="117" cy="24"/>
                </a:xfrm>
                <a:custGeom>
                  <a:avLst/>
                  <a:gdLst>
                    <a:gd name="T0" fmla="*/ 0 w 117"/>
                    <a:gd name="T1" fmla="*/ 0 h 24"/>
                    <a:gd name="T2" fmla="*/ 0 w 117"/>
                    <a:gd name="T3" fmla="*/ 1 h 24"/>
                    <a:gd name="T4" fmla="*/ 1 w 117"/>
                    <a:gd name="T5" fmla="*/ 3 h 24"/>
                    <a:gd name="T6" fmla="*/ 1 w 117"/>
                    <a:gd name="T7" fmla="*/ 5 h 24"/>
                    <a:gd name="T8" fmla="*/ 3 w 117"/>
                    <a:gd name="T9" fmla="*/ 7 h 24"/>
                    <a:gd name="T10" fmla="*/ 5 w 117"/>
                    <a:gd name="T11" fmla="*/ 9 h 24"/>
                    <a:gd name="T12" fmla="*/ 8 w 117"/>
                    <a:gd name="T13" fmla="*/ 11 h 24"/>
                    <a:gd name="T14" fmla="*/ 11 w 117"/>
                    <a:gd name="T15" fmla="*/ 13 h 24"/>
                    <a:gd name="T16" fmla="*/ 14 w 117"/>
                    <a:gd name="T17" fmla="*/ 15 h 24"/>
                    <a:gd name="T18" fmla="*/ 17 w 117"/>
                    <a:gd name="T19" fmla="*/ 16 h 24"/>
                    <a:gd name="T20" fmla="*/ 21 w 117"/>
                    <a:gd name="T21" fmla="*/ 17 h 24"/>
                    <a:gd name="T22" fmla="*/ 25 w 117"/>
                    <a:gd name="T23" fmla="*/ 19 h 24"/>
                    <a:gd name="T24" fmla="*/ 30 w 117"/>
                    <a:gd name="T25" fmla="*/ 20 h 24"/>
                    <a:gd name="T26" fmla="*/ 35 w 117"/>
                    <a:gd name="T27" fmla="*/ 21 h 24"/>
                    <a:gd name="T28" fmla="*/ 40 w 117"/>
                    <a:gd name="T29" fmla="*/ 21 h 24"/>
                    <a:gd name="T30" fmla="*/ 45 w 117"/>
                    <a:gd name="T31" fmla="*/ 22 h 24"/>
                    <a:gd name="T32" fmla="*/ 49 w 117"/>
                    <a:gd name="T33" fmla="*/ 22 h 24"/>
                    <a:gd name="T34" fmla="*/ 55 w 117"/>
                    <a:gd name="T35" fmla="*/ 23 h 24"/>
                    <a:gd name="T36" fmla="*/ 60 w 117"/>
                    <a:gd name="T37" fmla="*/ 23 h 24"/>
                    <a:gd name="T38" fmla="*/ 66 w 117"/>
                    <a:gd name="T39" fmla="*/ 22 h 24"/>
                    <a:gd name="T40" fmla="*/ 70 w 117"/>
                    <a:gd name="T41" fmla="*/ 22 h 24"/>
                    <a:gd name="T42" fmla="*/ 75 w 117"/>
                    <a:gd name="T43" fmla="*/ 21 h 24"/>
                    <a:gd name="T44" fmla="*/ 80 w 117"/>
                    <a:gd name="T45" fmla="*/ 21 h 24"/>
                    <a:gd name="T46" fmla="*/ 85 w 117"/>
                    <a:gd name="T47" fmla="*/ 20 h 24"/>
                    <a:gd name="T48" fmla="*/ 90 w 117"/>
                    <a:gd name="T49" fmla="*/ 19 h 24"/>
                    <a:gd name="T50" fmla="*/ 93 w 117"/>
                    <a:gd name="T51" fmla="*/ 17 h 24"/>
                    <a:gd name="T52" fmla="*/ 98 w 117"/>
                    <a:gd name="T53" fmla="*/ 16 h 24"/>
                    <a:gd name="T54" fmla="*/ 101 w 117"/>
                    <a:gd name="T55" fmla="*/ 15 h 24"/>
                    <a:gd name="T56" fmla="*/ 104 w 117"/>
                    <a:gd name="T57" fmla="*/ 13 h 24"/>
                    <a:gd name="T58" fmla="*/ 107 w 117"/>
                    <a:gd name="T59" fmla="*/ 11 h 24"/>
                    <a:gd name="T60" fmla="*/ 109 w 117"/>
                    <a:gd name="T61" fmla="*/ 9 h 24"/>
                    <a:gd name="T62" fmla="*/ 112 w 117"/>
                    <a:gd name="T63" fmla="*/ 7 h 24"/>
                    <a:gd name="T64" fmla="*/ 113 w 117"/>
                    <a:gd name="T65" fmla="*/ 5 h 24"/>
                    <a:gd name="T66" fmla="*/ 114 w 117"/>
                    <a:gd name="T67" fmla="*/ 3 h 24"/>
                    <a:gd name="T68" fmla="*/ 115 w 117"/>
                    <a:gd name="T69" fmla="*/ 1 h 24"/>
                    <a:gd name="T70" fmla="*/ 116 w 117"/>
                    <a:gd name="T71" fmla="*/ 0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7"/>
                    <a:gd name="T109" fmla="*/ 0 h 24"/>
                    <a:gd name="T110" fmla="*/ 117 w 117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7" h="24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3" y="7"/>
                      </a:lnTo>
                      <a:lnTo>
                        <a:pt x="5" y="9"/>
                      </a:lnTo>
                      <a:lnTo>
                        <a:pt x="8" y="11"/>
                      </a:lnTo>
                      <a:lnTo>
                        <a:pt x="11" y="13"/>
                      </a:lnTo>
                      <a:lnTo>
                        <a:pt x="14" y="15"/>
                      </a:lnTo>
                      <a:lnTo>
                        <a:pt x="17" y="16"/>
                      </a:lnTo>
                      <a:lnTo>
                        <a:pt x="21" y="17"/>
                      </a:lnTo>
                      <a:lnTo>
                        <a:pt x="25" y="19"/>
                      </a:lnTo>
                      <a:lnTo>
                        <a:pt x="30" y="20"/>
                      </a:lnTo>
                      <a:lnTo>
                        <a:pt x="35" y="21"/>
                      </a:lnTo>
                      <a:lnTo>
                        <a:pt x="40" y="21"/>
                      </a:lnTo>
                      <a:lnTo>
                        <a:pt x="45" y="22"/>
                      </a:lnTo>
                      <a:lnTo>
                        <a:pt x="49" y="22"/>
                      </a:lnTo>
                      <a:lnTo>
                        <a:pt x="55" y="23"/>
                      </a:lnTo>
                      <a:lnTo>
                        <a:pt x="60" y="23"/>
                      </a:lnTo>
                      <a:lnTo>
                        <a:pt x="66" y="22"/>
                      </a:lnTo>
                      <a:lnTo>
                        <a:pt x="70" y="22"/>
                      </a:lnTo>
                      <a:lnTo>
                        <a:pt x="75" y="21"/>
                      </a:lnTo>
                      <a:lnTo>
                        <a:pt x="80" y="21"/>
                      </a:lnTo>
                      <a:lnTo>
                        <a:pt x="85" y="20"/>
                      </a:lnTo>
                      <a:lnTo>
                        <a:pt x="90" y="19"/>
                      </a:lnTo>
                      <a:lnTo>
                        <a:pt x="93" y="17"/>
                      </a:lnTo>
                      <a:lnTo>
                        <a:pt x="98" y="16"/>
                      </a:lnTo>
                      <a:lnTo>
                        <a:pt x="101" y="15"/>
                      </a:lnTo>
                      <a:lnTo>
                        <a:pt x="104" y="13"/>
                      </a:lnTo>
                      <a:lnTo>
                        <a:pt x="107" y="11"/>
                      </a:lnTo>
                      <a:lnTo>
                        <a:pt x="109" y="9"/>
                      </a:lnTo>
                      <a:lnTo>
                        <a:pt x="112" y="7"/>
                      </a:lnTo>
                      <a:lnTo>
                        <a:pt x="113" y="5"/>
                      </a:lnTo>
                      <a:lnTo>
                        <a:pt x="114" y="3"/>
                      </a:lnTo>
                      <a:lnTo>
                        <a:pt x="115" y="1"/>
                      </a:lnTo>
                      <a:lnTo>
                        <a:pt x="1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" name="未知"/>
                <p:cNvSpPr>
                  <a:spLocks/>
                </p:cNvSpPr>
                <p:nvPr/>
              </p:nvSpPr>
              <p:spPr bwMode="auto">
                <a:xfrm>
                  <a:off x="0" y="35"/>
                  <a:ext cx="117" cy="25"/>
                </a:xfrm>
                <a:custGeom>
                  <a:avLst/>
                  <a:gdLst>
                    <a:gd name="T0" fmla="*/ 0 w 117"/>
                    <a:gd name="T1" fmla="*/ 0 h 25"/>
                    <a:gd name="T2" fmla="*/ 0 w 117"/>
                    <a:gd name="T3" fmla="*/ 2 h 25"/>
                    <a:gd name="T4" fmla="*/ 1 w 117"/>
                    <a:gd name="T5" fmla="*/ 4 h 25"/>
                    <a:gd name="T6" fmla="*/ 1 w 117"/>
                    <a:gd name="T7" fmla="*/ 6 h 25"/>
                    <a:gd name="T8" fmla="*/ 3 w 117"/>
                    <a:gd name="T9" fmla="*/ 8 h 25"/>
                    <a:gd name="T10" fmla="*/ 5 w 117"/>
                    <a:gd name="T11" fmla="*/ 10 h 25"/>
                    <a:gd name="T12" fmla="*/ 8 w 117"/>
                    <a:gd name="T13" fmla="*/ 12 h 25"/>
                    <a:gd name="T14" fmla="*/ 11 w 117"/>
                    <a:gd name="T15" fmla="*/ 14 h 25"/>
                    <a:gd name="T16" fmla="*/ 14 w 117"/>
                    <a:gd name="T17" fmla="*/ 15 h 25"/>
                    <a:gd name="T18" fmla="*/ 17 w 117"/>
                    <a:gd name="T19" fmla="*/ 17 h 25"/>
                    <a:gd name="T20" fmla="*/ 21 w 117"/>
                    <a:gd name="T21" fmla="*/ 18 h 25"/>
                    <a:gd name="T22" fmla="*/ 25 w 117"/>
                    <a:gd name="T23" fmla="*/ 20 h 25"/>
                    <a:gd name="T24" fmla="*/ 30 w 117"/>
                    <a:gd name="T25" fmla="*/ 20 h 25"/>
                    <a:gd name="T26" fmla="*/ 35 w 117"/>
                    <a:gd name="T27" fmla="*/ 22 h 25"/>
                    <a:gd name="T28" fmla="*/ 40 w 117"/>
                    <a:gd name="T29" fmla="*/ 22 h 25"/>
                    <a:gd name="T30" fmla="*/ 45 w 117"/>
                    <a:gd name="T31" fmla="*/ 23 h 25"/>
                    <a:gd name="T32" fmla="*/ 49 w 117"/>
                    <a:gd name="T33" fmla="*/ 23 h 25"/>
                    <a:gd name="T34" fmla="*/ 55 w 117"/>
                    <a:gd name="T35" fmla="*/ 24 h 25"/>
                    <a:gd name="T36" fmla="*/ 60 w 117"/>
                    <a:gd name="T37" fmla="*/ 24 h 25"/>
                    <a:gd name="T38" fmla="*/ 66 w 117"/>
                    <a:gd name="T39" fmla="*/ 23 h 25"/>
                    <a:gd name="T40" fmla="*/ 70 w 117"/>
                    <a:gd name="T41" fmla="*/ 23 h 25"/>
                    <a:gd name="T42" fmla="*/ 75 w 117"/>
                    <a:gd name="T43" fmla="*/ 22 h 25"/>
                    <a:gd name="T44" fmla="*/ 80 w 117"/>
                    <a:gd name="T45" fmla="*/ 22 h 25"/>
                    <a:gd name="T46" fmla="*/ 85 w 117"/>
                    <a:gd name="T47" fmla="*/ 20 h 25"/>
                    <a:gd name="T48" fmla="*/ 90 w 117"/>
                    <a:gd name="T49" fmla="*/ 20 h 25"/>
                    <a:gd name="T50" fmla="*/ 93 w 117"/>
                    <a:gd name="T51" fmla="*/ 18 h 25"/>
                    <a:gd name="T52" fmla="*/ 98 w 117"/>
                    <a:gd name="T53" fmla="*/ 17 h 25"/>
                    <a:gd name="T54" fmla="*/ 101 w 117"/>
                    <a:gd name="T55" fmla="*/ 15 h 25"/>
                    <a:gd name="T56" fmla="*/ 104 w 117"/>
                    <a:gd name="T57" fmla="*/ 14 h 25"/>
                    <a:gd name="T58" fmla="*/ 107 w 117"/>
                    <a:gd name="T59" fmla="*/ 12 h 25"/>
                    <a:gd name="T60" fmla="*/ 109 w 117"/>
                    <a:gd name="T61" fmla="*/ 10 h 25"/>
                    <a:gd name="T62" fmla="*/ 112 w 117"/>
                    <a:gd name="T63" fmla="*/ 8 h 25"/>
                    <a:gd name="T64" fmla="*/ 113 w 117"/>
                    <a:gd name="T65" fmla="*/ 6 h 25"/>
                    <a:gd name="T66" fmla="*/ 114 w 117"/>
                    <a:gd name="T67" fmla="*/ 4 h 25"/>
                    <a:gd name="T68" fmla="*/ 115 w 117"/>
                    <a:gd name="T69" fmla="*/ 2 h 25"/>
                    <a:gd name="T70" fmla="*/ 116 w 117"/>
                    <a:gd name="T71" fmla="*/ 0 h 25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7"/>
                    <a:gd name="T109" fmla="*/ 0 h 25"/>
                    <a:gd name="T110" fmla="*/ 117 w 117"/>
                    <a:gd name="T111" fmla="*/ 25 h 25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7" h="25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5" y="10"/>
                      </a:lnTo>
                      <a:lnTo>
                        <a:pt x="8" y="12"/>
                      </a:lnTo>
                      <a:lnTo>
                        <a:pt x="11" y="14"/>
                      </a:lnTo>
                      <a:lnTo>
                        <a:pt x="14" y="15"/>
                      </a:lnTo>
                      <a:lnTo>
                        <a:pt x="17" y="17"/>
                      </a:lnTo>
                      <a:lnTo>
                        <a:pt x="21" y="18"/>
                      </a:lnTo>
                      <a:lnTo>
                        <a:pt x="25" y="20"/>
                      </a:lnTo>
                      <a:lnTo>
                        <a:pt x="30" y="20"/>
                      </a:lnTo>
                      <a:lnTo>
                        <a:pt x="35" y="22"/>
                      </a:lnTo>
                      <a:lnTo>
                        <a:pt x="40" y="22"/>
                      </a:lnTo>
                      <a:lnTo>
                        <a:pt x="45" y="23"/>
                      </a:lnTo>
                      <a:lnTo>
                        <a:pt x="49" y="23"/>
                      </a:lnTo>
                      <a:lnTo>
                        <a:pt x="55" y="24"/>
                      </a:lnTo>
                      <a:lnTo>
                        <a:pt x="60" y="24"/>
                      </a:lnTo>
                      <a:lnTo>
                        <a:pt x="66" y="23"/>
                      </a:lnTo>
                      <a:lnTo>
                        <a:pt x="70" y="23"/>
                      </a:lnTo>
                      <a:lnTo>
                        <a:pt x="75" y="22"/>
                      </a:lnTo>
                      <a:lnTo>
                        <a:pt x="80" y="22"/>
                      </a:lnTo>
                      <a:lnTo>
                        <a:pt x="85" y="20"/>
                      </a:lnTo>
                      <a:lnTo>
                        <a:pt x="90" y="20"/>
                      </a:lnTo>
                      <a:lnTo>
                        <a:pt x="93" y="18"/>
                      </a:lnTo>
                      <a:lnTo>
                        <a:pt x="98" y="17"/>
                      </a:lnTo>
                      <a:lnTo>
                        <a:pt x="101" y="15"/>
                      </a:lnTo>
                      <a:lnTo>
                        <a:pt x="104" y="14"/>
                      </a:lnTo>
                      <a:lnTo>
                        <a:pt x="107" y="12"/>
                      </a:lnTo>
                      <a:lnTo>
                        <a:pt x="109" y="10"/>
                      </a:lnTo>
                      <a:lnTo>
                        <a:pt x="112" y="8"/>
                      </a:lnTo>
                      <a:lnTo>
                        <a:pt x="113" y="6"/>
                      </a:lnTo>
                      <a:lnTo>
                        <a:pt x="114" y="4"/>
                      </a:lnTo>
                      <a:lnTo>
                        <a:pt x="115" y="2"/>
                      </a:lnTo>
                      <a:lnTo>
                        <a:pt x="1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0" name="未知"/>
                <p:cNvSpPr>
                  <a:spLocks/>
                </p:cNvSpPr>
                <p:nvPr/>
              </p:nvSpPr>
              <p:spPr bwMode="auto">
                <a:xfrm>
                  <a:off x="0" y="47"/>
                  <a:ext cx="117" cy="24"/>
                </a:xfrm>
                <a:custGeom>
                  <a:avLst/>
                  <a:gdLst>
                    <a:gd name="T0" fmla="*/ 0 w 117"/>
                    <a:gd name="T1" fmla="*/ 0 h 24"/>
                    <a:gd name="T2" fmla="*/ 0 w 117"/>
                    <a:gd name="T3" fmla="*/ 1 h 24"/>
                    <a:gd name="T4" fmla="*/ 1 w 117"/>
                    <a:gd name="T5" fmla="*/ 3 h 24"/>
                    <a:gd name="T6" fmla="*/ 1 w 117"/>
                    <a:gd name="T7" fmla="*/ 5 h 24"/>
                    <a:gd name="T8" fmla="*/ 3 w 117"/>
                    <a:gd name="T9" fmla="*/ 7 h 24"/>
                    <a:gd name="T10" fmla="*/ 5 w 117"/>
                    <a:gd name="T11" fmla="*/ 9 h 24"/>
                    <a:gd name="T12" fmla="*/ 8 w 117"/>
                    <a:gd name="T13" fmla="*/ 11 h 24"/>
                    <a:gd name="T14" fmla="*/ 11 w 117"/>
                    <a:gd name="T15" fmla="*/ 13 h 24"/>
                    <a:gd name="T16" fmla="*/ 14 w 117"/>
                    <a:gd name="T17" fmla="*/ 15 h 24"/>
                    <a:gd name="T18" fmla="*/ 17 w 117"/>
                    <a:gd name="T19" fmla="*/ 16 h 24"/>
                    <a:gd name="T20" fmla="*/ 21 w 117"/>
                    <a:gd name="T21" fmla="*/ 17 h 24"/>
                    <a:gd name="T22" fmla="*/ 25 w 117"/>
                    <a:gd name="T23" fmla="*/ 19 h 24"/>
                    <a:gd name="T24" fmla="*/ 30 w 117"/>
                    <a:gd name="T25" fmla="*/ 20 h 24"/>
                    <a:gd name="T26" fmla="*/ 35 w 117"/>
                    <a:gd name="T27" fmla="*/ 21 h 24"/>
                    <a:gd name="T28" fmla="*/ 40 w 117"/>
                    <a:gd name="T29" fmla="*/ 21 h 24"/>
                    <a:gd name="T30" fmla="*/ 45 w 117"/>
                    <a:gd name="T31" fmla="*/ 22 h 24"/>
                    <a:gd name="T32" fmla="*/ 49 w 117"/>
                    <a:gd name="T33" fmla="*/ 23 h 24"/>
                    <a:gd name="T34" fmla="*/ 55 w 117"/>
                    <a:gd name="T35" fmla="*/ 23 h 24"/>
                    <a:gd name="T36" fmla="*/ 60 w 117"/>
                    <a:gd name="T37" fmla="*/ 23 h 24"/>
                    <a:gd name="T38" fmla="*/ 66 w 117"/>
                    <a:gd name="T39" fmla="*/ 23 h 24"/>
                    <a:gd name="T40" fmla="*/ 70 w 117"/>
                    <a:gd name="T41" fmla="*/ 22 h 24"/>
                    <a:gd name="T42" fmla="*/ 75 w 117"/>
                    <a:gd name="T43" fmla="*/ 21 h 24"/>
                    <a:gd name="T44" fmla="*/ 80 w 117"/>
                    <a:gd name="T45" fmla="*/ 21 h 24"/>
                    <a:gd name="T46" fmla="*/ 85 w 117"/>
                    <a:gd name="T47" fmla="*/ 20 h 24"/>
                    <a:gd name="T48" fmla="*/ 90 w 117"/>
                    <a:gd name="T49" fmla="*/ 19 h 24"/>
                    <a:gd name="T50" fmla="*/ 93 w 117"/>
                    <a:gd name="T51" fmla="*/ 17 h 24"/>
                    <a:gd name="T52" fmla="*/ 98 w 117"/>
                    <a:gd name="T53" fmla="*/ 16 h 24"/>
                    <a:gd name="T54" fmla="*/ 101 w 117"/>
                    <a:gd name="T55" fmla="*/ 15 h 24"/>
                    <a:gd name="T56" fmla="*/ 104 w 117"/>
                    <a:gd name="T57" fmla="*/ 13 h 24"/>
                    <a:gd name="T58" fmla="*/ 107 w 117"/>
                    <a:gd name="T59" fmla="*/ 11 h 24"/>
                    <a:gd name="T60" fmla="*/ 109 w 117"/>
                    <a:gd name="T61" fmla="*/ 9 h 24"/>
                    <a:gd name="T62" fmla="*/ 112 w 117"/>
                    <a:gd name="T63" fmla="*/ 7 h 24"/>
                    <a:gd name="T64" fmla="*/ 113 w 117"/>
                    <a:gd name="T65" fmla="*/ 5 h 24"/>
                    <a:gd name="T66" fmla="*/ 114 w 117"/>
                    <a:gd name="T67" fmla="*/ 3 h 24"/>
                    <a:gd name="T68" fmla="*/ 115 w 117"/>
                    <a:gd name="T69" fmla="*/ 1 h 24"/>
                    <a:gd name="T70" fmla="*/ 116 w 117"/>
                    <a:gd name="T71" fmla="*/ 0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7"/>
                    <a:gd name="T109" fmla="*/ 0 h 24"/>
                    <a:gd name="T110" fmla="*/ 117 w 117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7" h="24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3" y="7"/>
                      </a:lnTo>
                      <a:lnTo>
                        <a:pt x="5" y="9"/>
                      </a:lnTo>
                      <a:lnTo>
                        <a:pt x="8" y="11"/>
                      </a:lnTo>
                      <a:lnTo>
                        <a:pt x="11" y="13"/>
                      </a:lnTo>
                      <a:lnTo>
                        <a:pt x="14" y="15"/>
                      </a:lnTo>
                      <a:lnTo>
                        <a:pt x="17" y="16"/>
                      </a:lnTo>
                      <a:lnTo>
                        <a:pt x="21" y="17"/>
                      </a:lnTo>
                      <a:lnTo>
                        <a:pt x="25" y="19"/>
                      </a:lnTo>
                      <a:lnTo>
                        <a:pt x="30" y="20"/>
                      </a:lnTo>
                      <a:lnTo>
                        <a:pt x="35" y="21"/>
                      </a:lnTo>
                      <a:lnTo>
                        <a:pt x="40" y="21"/>
                      </a:lnTo>
                      <a:lnTo>
                        <a:pt x="45" y="22"/>
                      </a:lnTo>
                      <a:lnTo>
                        <a:pt x="49" y="23"/>
                      </a:lnTo>
                      <a:lnTo>
                        <a:pt x="55" y="23"/>
                      </a:lnTo>
                      <a:lnTo>
                        <a:pt x="60" y="23"/>
                      </a:lnTo>
                      <a:lnTo>
                        <a:pt x="66" y="23"/>
                      </a:lnTo>
                      <a:lnTo>
                        <a:pt x="70" y="22"/>
                      </a:lnTo>
                      <a:lnTo>
                        <a:pt x="75" y="21"/>
                      </a:lnTo>
                      <a:lnTo>
                        <a:pt x="80" y="21"/>
                      </a:lnTo>
                      <a:lnTo>
                        <a:pt x="85" y="20"/>
                      </a:lnTo>
                      <a:lnTo>
                        <a:pt x="90" y="19"/>
                      </a:lnTo>
                      <a:lnTo>
                        <a:pt x="93" y="17"/>
                      </a:lnTo>
                      <a:lnTo>
                        <a:pt x="98" y="16"/>
                      </a:lnTo>
                      <a:lnTo>
                        <a:pt x="101" y="15"/>
                      </a:lnTo>
                      <a:lnTo>
                        <a:pt x="104" y="13"/>
                      </a:lnTo>
                      <a:lnTo>
                        <a:pt x="107" y="11"/>
                      </a:lnTo>
                      <a:lnTo>
                        <a:pt x="109" y="9"/>
                      </a:lnTo>
                      <a:lnTo>
                        <a:pt x="112" y="7"/>
                      </a:lnTo>
                      <a:lnTo>
                        <a:pt x="113" y="5"/>
                      </a:lnTo>
                      <a:lnTo>
                        <a:pt x="114" y="3"/>
                      </a:lnTo>
                      <a:lnTo>
                        <a:pt x="115" y="1"/>
                      </a:lnTo>
                      <a:lnTo>
                        <a:pt x="1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" name="Group 32"/>
              <p:cNvGrpSpPr>
                <a:grpSpLocks/>
              </p:cNvGrpSpPr>
              <p:nvPr/>
            </p:nvGrpSpPr>
            <p:grpSpPr bwMode="auto">
              <a:xfrm>
                <a:off x="74" y="1"/>
                <a:ext cx="118" cy="147"/>
                <a:chOff x="0" y="0"/>
                <a:chExt cx="118" cy="147"/>
              </a:xfrm>
            </p:grpSpPr>
            <p:sp>
              <p:nvSpPr>
                <p:cNvPr id="73" name="未知"/>
                <p:cNvSpPr>
                  <a:spLocks/>
                </p:cNvSpPr>
                <p:nvPr/>
              </p:nvSpPr>
              <p:spPr bwMode="auto">
                <a:xfrm>
                  <a:off x="0" y="0"/>
                  <a:ext cx="118" cy="147"/>
                </a:xfrm>
                <a:custGeom>
                  <a:avLst/>
                  <a:gdLst>
                    <a:gd name="T0" fmla="*/ 0 w 118"/>
                    <a:gd name="T1" fmla="*/ 122 h 147"/>
                    <a:gd name="T2" fmla="*/ 1 w 118"/>
                    <a:gd name="T3" fmla="*/ 126 h 147"/>
                    <a:gd name="T4" fmla="*/ 3 w 118"/>
                    <a:gd name="T5" fmla="*/ 130 h 147"/>
                    <a:gd name="T6" fmla="*/ 8 w 118"/>
                    <a:gd name="T7" fmla="*/ 134 h 147"/>
                    <a:gd name="T8" fmla="*/ 14 w 118"/>
                    <a:gd name="T9" fmla="*/ 138 h 147"/>
                    <a:gd name="T10" fmla="*/ 21 w 118"/>
                    <a:gd name="T11" fmla="*/ 140 h 147"/>
                    <a:gd name="T12" fmla="*/ 30 w 118"/>
                    <a:gd name="T13" fmla="*/ 143 h 147"/>
                    <a:gd name="T14" fmla="*/ 40 w 118"/>
                    <a:gd name="T15" fmla="*/ 144 h 147"/>
                    <a:gd name="T16" fmla="*/ 50 w 118"/>
                    <a:gd name="T17" fmla="*/ 145 h 147"/>
                    <a:gd name="T18" fmla="*/ 61 w 118"/>
                    <a:gd name="T19" fmla="*/ 146 h 147"/>
                    <a:gd name="T20" fmla="*/ 71 w 118"/>
                    <a:gd name="T21" fmla="*/ 145 h 147"/>
                    <a:gd name="T22" fmla="*/ 81 w 118"/>
                    <a:gd name="T23" fmla="*/ 144 h 147"/>
                    <a:gd name="T24" fmla="*/ 90 w 118"/>
                    <a:gd name="T25" fmla="*/ 142 h 147"/>
                    <a:gd name="T26" fmla="*/ 98 w 118"/>
                    <a:gd name="T27" fmla="*/ 139 h 147"/>
                    <a:gd name="T28" fmla="*/ 105 w 118"/>
                    <a:gd name="T29" fmla="*/ 136 h 147"/>
                    <a:gd name="T30" fmla="*/ 110 w 118"/>
                    <a:gd name="T31" fmla="*/ 132 h 147"/>
                    <a:gd name="T32" fmla="*/ 114 w 118"/>
                    <a:gd name="T33" fmla="*/ 128 h 147"/>
                    <a:gd name="T34" fmla="*/ 116 w 118"/>
                    <a:gd name="T35" fmla="*/ 124 h 147"/>
                    <a:gd name="T36" fmla="*/ 117 w 118"/>
                    <a:gd name="T37" fmla="*/ 23 h 147"/>
                    <a:gd name="T38" fmla="*/ 115 w 118"/>
                    <a:gd name="T39" fmla="*/ 19 h 147"/>
                    <a:gd name="T40" fmla="*/ 113 w 118"/>
                    <a:gd name="T41" fmla="*/ 15 h 147"/>
                    <a:gd name="T42" fmla="*/ 108 w 118"/>
                    <a:gd name="T43" fmla="*/ 11 h 147"/>
                    <a:gd name="T44" fmla="*/ 102 w 118"/>
                    <a:gd name="T45" fmla="*/ 7 h 147"/>
                    <a:gd name="T46" fmla="*/ 94 w 118"/>
                    <a:gd name="T47" fmla="*/ 4 h 147"/>
                    <a:gd name="T48" fmla="*/ 86 w 118"/>
                    <a:gd name="T49" fmla="*/ 2 h 147"/>
                    <a:gd name="T50" fmla="*/ 76 w 118"/>
                    <a:gd name="T51" fmla="*/ 0 h 147"/>
                    <a:gd name="T52" fmla="*/ 66 w 118"/>
                    <a:gd name="T53" fmla="*/ 0 h 147"/>
                    <a:gd name="T54" fmla="*/ 55 w 118"/>
                    <a:gd name="T55" fmla="*/ 0 h 147"/>
                    <a:gd name="T56" fmla="*/ 45 w 118"/>
                    <a:gd name="T57" fmla="*/ 0 h 147"/>
                    <a:gd name="T58" fmla="*/ 35 w 118"/>
                    <a:gd name="T59" fmla="*/ 1 h 147"/>
                    <a:gd name="T60" fmla="*/ 26 w 118"/>
                    <a:gd name="T61" fmla="*/ 3 h 147"/>
                    <a:gd name="T62" fmla="*/ 17 w 118"/>
                    <a:gd name="T63" fmla="*/ 6 h 147"/>
                    <a:gd name="T64" fmla="*/ 11 w 118"/>
                    <a:gd name="T65" fmla="*/ 9 h 147"/>
                    <a:gd name="T66" fmla="*/ 5 w 118"/>
                    <a:gd name="T67" fmla="*/ 13 h 147"/>
                    <a:gd name="T68" fmla="*/ 1 w 118"/>
                    <a:gd name="T69" fmla="*/ 17 h 147"/>
                    <a:gd name="T70" fmla="*/ 0 w 118"/>
                    <a:gd name="T71" fmla="*/ 21 h 147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8"/>
                    <a:gd name="T109" fmla="*/ 0 h 147"/>
                    <a:gd name="T110" fmla="*/ 118 w 118"/>
                    <a:gd name="T111" fmla="*/ 147 h 147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8" h="147">
                      <a:moveTo>
                        <a:pt x="0" y="23"/>
                      </a:moveTo>
                      <a:lnTo>
                        <a:pt x="0" y="122"/>
                      </a:lnTo>
                      <a:lnTo>
                        <a:pt x="0" y="124"/>
                      </a:lnTo>
                      <a:lnTo>
                        <a:pt x="1" y="126"/>
                      </a:lnTo>
                      <a:lnTo>
                        <a:pt x="1" y="128"/>
                      </a:lnTo>
                      <a:lnTo>
                        <a:pt x="3" y="130"/>
                      </a:lnTo>
                      <a:lnTo>
                        <a:pt x="5" y="132"/>
                      </a:lnTo>
                      <a:lnTo>
                        <a:pt x="8" y="134"/>
                      </a:lnTo>
                      <a:lnTo>
                        <a:pt x="11" y="136"/>
                      </a:lnTo>
                      <a:lnTo>
                        <a:pt x="14" y="138"/>
                      </a:lnTo>
                      <a:lnTo>
                        <a:pt x="17" y="139"/>
                      </a:lnTo>
                      <a:lnTo>
                        <a:pt x="21" y="140"/>
                      </a:lnTo>
                      <a:lnTo>
                        <a:pt x="26" y="142"/>
                      </a:lnTo>
                      <a:lnTo>
                        <a:pt x="30" y="143"/>
                      </a:lnTo>
                      <a:lnTo>
                        <a:pt x="35" y="144"/>
                      </a:lnTo>
                      <a:lnTo>
                        <a:pt x="40" y="144"/>
                      </a:lnTo>
                      <a:lnTo>
                        <a:pt x="45" y="145"/>
                      </a:lnTo>
                      <a:lnTo>
                        <a:pt x="50" y="145"/>
                      </a:lnTo>
                      <a:lnTo>
                        <a:pt x="55" y="146"/>
                      </a:lnTo>
                      <a:lnTo>
                        <a:pt x="61" y="146"/>
                      </a:lnTo>
                      <a:lnTo>
                        <a:pt x="66" y="145"/>
                      </a:lnTo>
                      <a:lnTo>
                        <a:pt x="71" y="145"/>
                      </a:lnTo>
                      <a:lnTo>
                        <a:pt x="76" y="144"/>
                      </a:lnTo>
                      <a:lnTo>
                        <a:pt x="81" y="144"/>
                      </a:lnTo>
                      <a:lnTo>
                        <a:pt x="86" y="143"/>
                      </a:lnTo>
                      <a:lnTo>
                        <a:pt x="90" y="142"/>
                      </a:lnTo>
                      <a:lnTo>
                        <a:pt x="94" y="140"/>
                      </a:lnTo>
                      <a:lnTo>
                        <a:pt x="98" y="139"/>
                      </a:lnTo>
                      <a:lnTo>
                        <a:pt x="102" y="138"/>
                      </a:lnTo>
                      <a:lnTo>
                        <a:pt x="105" y="136"/>
                      </a:lnTo>
                      <a:lnTo>
                        <a:pt x="108" y="134"/>
                      </a:lnTo>
                      <a:lnTo>
                        <a:pt x="110" y="132"/>
                      </a:lnTo>
                      <a:lnTo>
                        <a:pt x="113" y="130"/>
                      </a:lnTo>
                      <a:lnTo>
                        <a:pt x="114" y="128"/>
                      </a:lnTo>
                      <a:lnTo>
                        <a:pt x="115" y="126"/>
                      </a:lnTo>
                      <a:lnTo>
                        <a:pt x="116" y="124"/>
                      </a:lnTo>
                      <a:lnTo>
                        <a:pt x="117" y="122"/>
                      </a:lnTo>
                      <a:lnTo>
                        <a:pt x="117" y="23"/>
                      </a:lnTo>
                      <a:lnTo>
                        <a:pt x="116" y="21"/>
                      </a:lnTo>
                      <a:lnTo>
                        <a:pt x="115" y="19"/>
                      </a:lnTo>
                      <a:lnTo>
                        <a:pt x="114" y="17"/>
                      </a:lnTo>
                      <a:lnTo>
                        <a:pt x="113" y="15"/>
                      </a:lnTo>
                      <a:lnTo>
                        <a:pt x="110" y="13"/>
                      </a:lnTo>
                      <a:lnTo>
                        <a:pt x="108" y="11"/>
                      </a:lnTo>
                      <a:lnTo>
                        <a:pt x="105" y="9"/>
                      </a:lnTo>
                      <a:lnTo>
                        <a:pt x="102" y="7"/>
                      </a:lnTo>
                      <a:lnTo>
                        <a:pt x="98" y="6"/>
                      </a:lnTo>
                      <a:lnTo>
                        <a:pt x="94" y="4"/>
                      </a:lnTo>
                      <a:lnTo>
                        <a:pt x="90" y="3"/>
                      </a:lnTo>
                      <a:lnTo>
                        <a:pt x="86" y="2"/>
                      </a:lnTo>
                      <a:lnTo>
                        <a:pt x="81" y="1"/>
                      </a:lnTo>
                      <a:lnTo>
                        <a:pt x="76" y="0"/>
                      </a:lnTo>
                      <a:lnTo>
                        <a:pt x="71" y="0"/>
                      </a:lnTo>
                      <a:lnTo>
                        <a:pt x="66" y="0"/>
                      </a:lnTo>
                      <a:lnTo>
                        <a:pt x="61" y="0"/>
                      </a:lnTo>
                      <a:lnTo>
                        <a:pt x="55" y="0"/>
                      </a:lnTo>
                      <a:lnTo>
                        <a:pt x="50" y="0"/>
                      </a:lnTo>
                      <a:lnTo>
                        <a:pt x="45" y="0"/>
                      </a:lnTo>
                      <a:lnTo>
                        <a:pt x="40" y="0"/>
                      </a:lnTo>
                      <a:lnTo>
                        <a:pt x="35" y="1"/>
                      </a:lnTo>
                      <a:lnTo>
                        <a:pt x="30" y="2"/>
                      </a:lnTo>
                      <a:lnTo>
                        <a:pt x="26" y="3"/>
                      </a:lnTo>
                      <a:lnTo>
                        <a:pt x="21" y="4"/>
                      </a:lnTo>
                      <a:lnTo>
                        <a:pt x="17" y="6"/>
                      </a:lnTo>
                      <a:lnTo>
                        <a:pt x="14" y="7"/>
                      </a:lnTo>
                      <a:lnTo>
                        <a:pt x="11" y="9"/>
                      </a:lnTo>
                      <a:lnTo>
                        <a:pt x="8" y="11"/>
                      </a:lnTo>
                      <a:lnTo>
                        <a:pt x="5" y="13"/>
                      </a:lnTo>
                      <a:lnTo>
                        <a:pt x="3" y="15"/>
                      </a:lnTo>
                      <a:lnTo>
                        <a:pt x="1" y="17"/>
                      </a:lnTo>
                      <a:lnTo>
                        <a:pt x="1" y="19"/>
                      </a:lnTo>
                      <a:lnTo>
                        <a:pt x="0" y="21"/>
                      </a:lnTo>
                      <a:lnTo>
                        <a:pt x="0" y="23"/>
                      </a:lnTo>
                    </a:path>
                  </a:pathLst>
                </a:custGeom>
                <a:solidFill>
                  <a:srgbClr val="FFFF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" name="未知"/>
                <p:cNvSpPr>
                  <a:spLocks/>
                </p:cNvSpPr>
                <p:nvPr/>
              </p:nvSpPr>
              <p:spPr bwMode="auto">
                <a:xfrm>
                  <a:off x="0" y="23"/>
                  <a:ext cx="118" cy="24"/>
                </a:xfrm>
                <a:custGeom>
                  <a:avLst/>
                  <a:gdLst>
                    <a:gd name="T0" fmla="*/ 0 w 118"/>
                    <a:gd name="T1" fmla="*/ 0 h 24"/>
                    <a:gd name="T2" fmla="*/ 0 w 118"/>
                    <a:gd name="T3" fmla="*/ 1 h 24"/>
                    <a:gd name="T4" fmla="*/ 1 w 118"/>
                    <a:gd name="T5" fmla="*/ 4 h 24"/>
                    <a:gd name="T6" fmla="*/ 1 w 118"/>
                    <a:gd name="T7" fmla="*/ 6 h 24"/>
                    <a:gd name="T8" fmla="*/ 3 w 118"/>
                    <a:gd name="T9" fmla="*/ 8 h 24"/>
                    <a:gd name="T10" fmla="*/ 5 w 118"/>
                    <a:gd name="T11" fmla="*/ 10 h 24"/>
                    <a:gd name="T12" fmla="*/ 8 w 118"/>
                    <a:gd name="T13" fmla="*/ 11 h 24"/>
                    <a:gd name="T14" fmla="*/ 11 w 118"/>
                    <a:gd name="T15" fmla="*/ 13 h 24"/>
                    <a:gd name="T16" fmla="*/ 14 w 118"/>
                    <a:gd name="T17" fmla="*/ 15 h 24"/>
                    <a:gd name="T18" fmla="*/ 17 w 118"/>
                    <a:gd name="T19" fmla="*/ 16 h 24"/>
                    <a:gd name="T20" fmla="*/ 21 w 118"/>
                    <a:gd name="T21" fmla="*/ 17 h 24"/>
                    <a:gd name="T22" fmla="*/ 26 w 118"/>
                    <a:gd name="T23" fmla="*/ 19 h 24"/>
                    <a:gd name="T24" fmla="*/ 30 w 118"/>
                    <a:gd name="T25" fmla="*/ 20 h 24"/>
                    <a:gd name="T26" fmla="*/ 35 w 118"/>
                    <a:gd name="T27" fmla="*/ 21 h 24"/>
                    <a:gd name="T28" fmla="*/ 40 w 118"/>
                    <a:gd name="T29" fmla="*/ 21 h 24"/>
                    <a:gd name="T30" fmla="*/ 45 w 118"/>
                    <a:gd name="T31" fmla="*/ 22 h 24"/>
                    <a:gd name="T32" fmla="*/ 50 w 118"/>
                    <a:gd name="T33" fmla="*/ 22 h 24"/>
                    <a:gd name="T34" fmla="*/ 55 w 118"/>
                    <a:gd name="T35" fmla="*/ 23 h 24"/>
                    <a:gd name="T36" fmla="*/ 61 w 118"/>
                    <a:gd name="T37" fmla="*/ 23 h 24"/>
                    <a:gd name="T38" fmla="*/ 66 w 118"/>
                    <a:gd name="T39" fmla="*/ 22 h 24"/>
                    <a:gd name="T40" fmla="*/ 71 w 118"/>
                    <a:gd name="T41" fmla="*/ 22 h 24"/>
                    <a:gd name="T42" fmla="*/ 76 w 118"/>
                    <a:gd name="T43" fmla="*/ 21 h 24"/>
                    <a:gd name="T44" fmla="*/ 81 w 118"/>
                    <a:gd name="T45" fmla="*/ 21 h 24"/>
                    <a:gd name="T46" fmla="*/ 86 w 118"/>
                    <a:gd name="T47" fmla="*/ 20 h 24"/>
                    <a:gd name="T48" fmla="*/ 90 w 118"/>
                    <a:gd name="T49" fmla="*/ 19 h 24"/>
                    <a:gd name="T50" fmla="*/ 94 w 118"/>
                    <a:gd name="T51" fmla="*/ 17 h 24"/>
                    <a:gd name="T52" fmla="*/ 98 w 118"/>
                    <a:gd name="T53" fmla="*/ 16 h 24"/>
                    <a:gd name="T54" fmla="*/ 102 w 118"/>
                    <a:gd name="T55" fmla="*/ 15 h 24"/>
                    <a:gd name="T56" fmla="*/ 105 w 118"/>
                    <a:gd name="T57" fmla="*/ 13 h 24"/>
                    <a:gd name="T58" fmla="*/ 108 w 118"/>
                    <a:gd name="T59" fmla="*/ 11 h 24"/>
                    <a:gd name="T60" fmla="*/ 110 w 118"/>
                    <a:gd name="T61" fmla="*/ 10 h 24"/>
                    <a:gd name="T62" fmla="*/ 113 w 118"/>
                    <a:gd name="T63" fmla="*/ 8 h 24"/>
                    <a:gd name="T64" fmla="*/ 114 w 118"/>
                    <a:gd name="T65" fmla="*/ 6 h 24"/>
                    <a:gd name="T66" fmla="*/ 115 w 118"/>
                    <a:gd name="T67" fmla="*/ 4 h 24"/>
                    <a:gd name="T68" fmla="*/ 116 w 118"/>
                    <a:gd name="T69" fmla="*/ 1 h 24"/>
                    <a:gd name="T70" fmla="*/ 117 w 118"/>
                    <a:gd name="T71" fmla="*/ 0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8"/>
                    <a:gd name="T109" fmla="*/ 0 h 24"/>
                    <a:gd name="T110" fmla="*/ 118 w 118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8" h="24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4"/>
                      </a:lnTo>
                      <a:lnTo>
                        <a:pt x="1" y="6"/>
                      </a:lnTo>
                      <a:lnTo>
                        <a:pt x="3" y="8"/>
                      </a:lnTo>
                      <a:lnTo>
                        <a:pt x="5" y="10"/>
                      </a:lnTo>
                      <a:lnTo>
                        <a:pt x="8" y="11"/>
                      </a:lnTo>
                      <a:lnTo>
                        <a:pt x="11" y="13"/>
                      </a:lnTo>
                      <a:lnTo>
                        <a:pt x="14" y="15"/>
                      </a:lnTo>
                      <a:lnTo>
                        <a:pt x="17" y="16"/>
                      </a:lnTo>
                      <a:lnTo>
                        <a:pt x="21" y="17"/>
                      </a:lnTo>
                      <a:lnTo>
                        <a:pt x="26" y="19"/>
                      </a:lnTo>
                      <a:lnTo>
                        <a:pt x="30" y="20"/>
                      </a:lnTo>
                      <a:lnTo>
                        <a:pt x="35" y="21"/>
                      </a:lnTo>
                      <a:lnTo>
                        <a:pt x="40" y="21"/>
                      </a:lnTo>
                      <a:lnTo>
                        <a:pt x="45" y="22"/>
                      </a:lnTo>
                      <a:lnTo>
                        <a:pt x="50" y="22"/>
                      </a:lnTo>
                      <a:lnTo>
                        <a:pt x="55" y="23"/>
                      </a:lnTo>
                      <a:lnTo>
                        <a:pt x="61" y="23"/>
                      </a:lnTo>
                      <a:lnTo>
                        <a:pt x="66" y="22"/>
                      </a:lnTo>
                      <a:lnTo>
                        <a:pt x="71" y="22"/>
                      </a:lnTo>
                      <a:lnTo>
                        <a:pt x="76" y="21"/>
                      </a:lnTo>
                      <a:lnTo>
                        <a:pt x="81" y="21"/>
                      </a:lnTo>
                      <a:lnTo>
                        <a:pt x="86" y="20"/>
                      </a:lnTo>
                      <a:lnTo>
                        <a:pt x="90" y="19"/>
                      </a:lnTo>
                      <a:lnTo>
                        <a:pt x="94" y="17"/>
                      </a:lnTo>
                      <a:lnTo>
                        <a:pt x="98" y="16"/>
                      </a:lnTo>
                      <a:lnTo>
                        <a:pt x="102" y="15"/>
                      </a:lnTo>
                      <a:lnTo>
                        <a:pt x="105" y="13"/>
                      </a:lnTo>
                      <a:lnTo>
                        <a:pt x="108" y="11"/>
                      </a:lnTo>
                      <a:lnTo>
                        <a:pt x="110" y="10"/>
                      </a:lnTo>
                      <a:lnTo>
                        <a:pt x="113" y="8"/>
                      </a:lnTo>
                      <a:lnTo>
                        <a:pt x="114" y="6"/>
                      </a:lnTo>
                      <a:lnTo>
                        <a:pt x="115" y="4"/>
                      </a:lnTo>
                      <a:lnTo>
                        <a:pt x="116" y="1"/>
                      </a:lnTo>
                      <a:lnTo>
                        <a:pt x="11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" name="未知"/>
                <p:cNvSpPr>
                  <a:spLocks/>
                </p:cNvSpPr>
                <p:nvPr/>
              </p:nvSpPr>
              <p:spPr bwMode="auto">
                <a:xfrm>
                  <a:off x="0" y="35"/>
                  <a:ext cx="118" cy="24"/>
                </a:xfrm>
                <a:custGeom>
                  <a:avLst/>
                  <a:gdLst>
                    <a:gd name="T0" fmla="*/ 0 w 118"/>
                    <a:gd name="T1" fmla="*/ 0 h 24"/>
                    <a:gd name="T2" fmla="*/ 0 w 118"/>
                    <a:gd name="T3" fmla="*/ 1 h 24"/>
                    <a:gd name="T4" fmla="*/ 1 w 118"/>
                    <a:gd name="T5" fmla="*/ 3 h 24"/>
                    <a:gd name="T6" fmla="*/ 1 w 118"/>
                    <a:gd name="T7" fmla="*/ 5 h 24"/>
                    <a:gd name="T8" fmla="*/ 3 w 118"/>
                    <a:gd name="T9" fmla="*/ 7 h 24"/>
                    <a:gd name="T10" fmla="*/ 5 w 118"/>
                    <a:gd name="T11" fmla="*/ 9 h 24"/>
                    <a:gd name="T12" fmla="*/ 8 w 118"/>
                    <a:gd name="T13" fmla="*/ 11 h 24"/>
                    <a:gd name="T14" fmla="*/ 11 w 118"/>
                    <a:gd name="T15" fmla="*/ 13 h 24"/>
                    <a:gd name="T16" fmla="*/ 14 w 118"/>
                    <a:gd name="T17" fmla="*/ 14 h 24"/>
                    <a:gd name="T18" fmla="*/ 17 w 118"/>
                    <a:gd name="T19" fmla="*/ 16 h 24"/>
                    <a:gd name="T20" fmla="*/ 21 w 118"/>
                    <a:gd name="T21" fmla="*/ 17 h 24"/>
                    <a:gd name="T22" fmla="*/ 26 w 118"/>
                    <a:gd name="T23" fmla="*/ 19 h 24"/>
                    <a:gd name="T24" fmla="*/ 30 w 118"/>
                    <a:gd name="T25" fmla="*/ 19 h 24"/>
                    <a:gd name="T26" fmla="*/ 35 w 118"/>
                    <a:gd name="T27" fmla="*/ 21 h 24"/>
                    <a:gd name="T28" fmla="*/ 40 w 118"/>
                    <a:gd name="T29" fmla="*/ 21 h 24"/>
                    <a:gd name="T30" fmla="*/ 45 w 118"/>
                    <a:gd name="T31" fmla="*/ 22 h 24"/>
                    <a:gd name="T32" fmla="*/ 50 w 118"/>
                    <a:gd name="T33" fmla="*/ 22 h 24"/>
                    <a:gd name="T34" fmla="*/ 55 w 118"/>
                    <a:gd name="T35" fmla="*/ 23 h 24"/>
                    <a:gd name="T36" fmla="*/ 61 w 118"/>
                    <a:gd name="T37" fmla="*/ 23 h 24"/>
                    <a:gd name="T38" fmla="*/ 66 w 118"/>
                    <a:gd name="T39" fmla="*/ 22 h 24"/>
                    <a:gd name="T40" fmla="*/ 71 w 118"/>
                    <a:gd name="T41" fmla="*/ 22 h 24"/>
                    <a:gd name="T42" fmla="*/ 76 w 118"/>
                    <a:gd name="T43" fmla="*/ 21 h 24"/>
                    <a:gd name="T44" fmla="*/ 81 w 118"/>
                    <a:gd name="T45" fmla="*/ 21 h 24"/>
                    <a:gd name="T46" fmla="*/ 86 w 118"/>
                    <a:gd name="T47" fmla="*/ 19 h 24"/>
                    <a:gd name="T48" fmla="*/ 90 w 118"/>
                    <a:gd name="T49" fmla="*/ 19 h 24"/>
                    <a:gd name="T50" fmla="*/ 94 w 118"/>
                    <a:gd name="T51" fmla="*/ 17 h 24"/>
                    <a:gd name="T52" fmla="*/ 98 w 118"/>
                    <a:gd name="T53" fmla="*/ 16 h 24"/>
                    <a:gd name="T54" fmla="*/ 102 w 118"/>
                    <a:gd name="T55" fmla="*/ 14 h 24"/>
                    <a:gd name="T56" fmla="*/ 105 w 118"/>
                    <a:gd name="T57" fmla="*/ 13 h 24"/>
                    <a:gd name="T58" fmla="*/ 108 w 118"/>
                    <a:gd name="T59" fmla="*/ 11 h 24"/>
                    <a:gd name="T60" fmla="*/ 110 w 118"/>
                    <a:gd name="T61" fmla="*/ 9 h 24"/>
                    <a:gd name="T62" fmla="*/ 113 w 118"/>
                    <a:gd name="T63" fmla="*/ 7 h 24"/>
                    <a:gd name="T64" fmla="*/ 114 w 118"/>
                    <a:gd name="T65" fmla="*/ 5 h 24"/>
                    <a:gd name="T66" fmla="*/ 115 w 118"/>
                    <a:gd name="T67" fmla="*/ 3 h 24"/>
                    <a:gd name="T68" fmla="*/ 116 w 118"/>
                    <a:gd name="T69" fmla="*/ 1 h 24"/>
                    <a:gd name="T70" fmla="*/ 117 w 118"/>
                    <a:gd name="T71" fmla="*/ 0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8"/>
                    <a:gd name="T109" fmla="*/ 0 h 24"/>
                    <a:gd name="T110" fmla="*/ 118 w 118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8" h="24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3" y="7"/>
                      </a:lnTo>
                      <a:lnTo>
                        <a:pt x="5" y="9"/>
                      </a:lnTo>
                      <a:lnTo>
                        <a:pt x="8" y="11"/>
                      </a:lnTo>
                      <a:lnTo>
                        <a:pt x="11" y="13"/>
                      </a:lnTo>
                      <a:lnTo>
                        <a:pt x="14" y="14"/>
                      </a:lnTo>
                      <a:lnTo>
                        <a:pt x="17" y="16"/>
                      </a:lnTo>
                      <a:lnTo>
                        <a:pt x="21" y="17"/>
                      </a:lnTo>
                      <a:lnTo>
                        <a:pt x="26" y="19"/>
                      </a:lnTo>
                      <a:lnTo>
                        <a:pt x="30" y="19"/>
                      </a:lnTo>
                      <a:lnTo>
                        <a:pt x="35" y="21"/>
                      </a:lnTo>
                      <a:lnTo>
                        <a:pt x="40" y="21"/>
                      </a:lnTo>
                      <a:lnTo>
                        <a:pt x="45" y="22"/>
                      </a:lnTo>
                      <a:lnTo>
                        <a:pt x="50" y="22"/>
                      </a:lnTo>
                      <a:lnTo>
                        <a:pt x="55" y="23"/>
                      </a:lnTo>
                      <a:lnTo>
                        <a:pt x="61" y="23"/>
                      </a:lnTo>
                      <a:lnTo>
                        <a:pt x="66" y="22"/>
                      </a:lnTo>
                      <a:lnTo>
                        <a:pt x="71" y="22"/>
                      </a:lnTo>
                      <a:lnTo>
                        <a:pt x="76" y="21"/>
                      </a:lnTo>
                      <a:lnTo>
                        <a:pt x="81" y="21"/>
                      </a:lnTo>
                      <a:lnTo>
                        <a:pt x="86" y="19"/>
                      </a:lnTo>
                      <a:lnTo>
                        <a:pt x="90" y="19"/>
                      </a:lnTo>
                      <a:lnTo>
                        <a:pt x="94" y="17"/>
                      </a:lnTo>
                      <a:lnTo>
                        <a:pt x="98" y="16"/>
                      </a:lnTo>
                      <a:lnTo>
                        <a:pt x="102" y="14"/>
                      </a:lnTo>
                      <a:lnTo>
                        <a:pt x="105" y="13"/>
                      </a:lnTo>
                      <a:lnTo>
                        <a:pt x="108" y="11"/>
                      </a:lnTo>
                      <a:lnTo>
                        <a:pt x="110" y="9"/>
                      </a:lnTo>
                      <a:lnTo>
                        <a:pt x="113" y="7"/>
                      </a:lnTo>
                      <a:lnTo>
                        <a:pt x="114" y="5"/>
                      </a:lnTo>
                      <a:lnTo>
                        <a:pt x="115" y="3"/>
                      </a:lnTo>
                      <a:lnTo>
                        <a:pt x="116" y="1"/>
                      </a:lnTo>
                      <a:lnTo>
                        <a:pt x="11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6" name="未知"/>
                <p:cNvSpPr>
                  <a:spLocks/>
                </p:cNvSpPr>
                <p:nvPr/>
              </p:nvSpPr>
              <p:spPr bwMode="auto">
                <a:xfrm>
                  <a:off x="0" y="46"/>
                  <a:ext cx="118" cy="24"/>
                </a:xfrm>
                <a:custGeom>
                  <a:avLst/>
                  <a:gdLst>
                    <a:gd name="T0" fmla="*/ 0 w 118"/>
                    <a:gd name="T1" fmla="*/ 0 h 24"/>
                    <a:gd name="T2" fmla="*/ 0 w 118"/>
                    <a:gd name="T3" fmla="*/ 1 h 24"/>
                    <a:gd name="T4" fmla="*/ 1 w 118"/>
                    <a:gd name="T5" fmla="*/ 3 h 24"/>
                    <a:gd name="T6" fmla="*/ 1 w 118"/>
                    <a:gd name="T7" fmla="*/ 5 h 24"/>
                    <a:gd name="T8" fmla="*/ 3 w 118"/>
                    <a:gd name="T9" fmla="*/ 7 h 24"/>
                    <a:gd name="T10" fmla="*/ 5 w 118"/>
                    <a:gd name="T11" fmla="*/ 9 h 24"/>
                    <a:gd name="T12" fmla="*/ 8 w 118"/>
                    <a:gd name="T13" fmla="*/ 11 h 24"/>
                    <a:gd name="T14" fmla="*/ 11 w 118"/>
                    <a:gd name="T15" fmla="*/ 13 h 24"/>
                    <a:gd name="T16" fmla="*/ 14 w 118"/>
                    <a:gd name="T17" fmla="*/ 15 h 24"/>
                    <a:gd name="T18" fmla="*/ 17 w 118"/>
                    <a:gd name="T19" fmla="*/ 17 h 24"/>
                    <a:gd name="T20" fmla="*/ 21 w 118"/>
                    <a:gd name="T21" fmla="*/ 17 h 24"/>
                    <a:gd name="T22" fmla="*/ 26 w 118"/>
                    <a:gd name="T23" fmla="*/ 19 h 24"/>
                    <a:gd name="T24" fmla="*/ 30 w 118"/>
                    <a:gd name="T25" fmla="*/ 20 h 24"/>
                    <a:gd name="T26" fmla="*/ 35 w 118"/>
                    <a:gd name="T27" fmla="*/ 21 h 24"/>
                    <a:gd name="T28" fmla="*/ 40 w 118"/>
                    <a:gd name="T29" fmla="*/ 21 h 24"/>
                    <a:gd name="T30" fmla="*/ 45 w 118"/>
                    <a:gd name="T31" fmla="*/ 22 h 24"/>
                    <a:gd name="T32" fmla="*/ 50 w 118"/>
                    <a:gd name="T33" fmla="*/ 23 h 24"/>
                    <a:gd name="T34" fmla="*/ 55 w 118"/>
                    <a:gd name="T35" fmla="*/ 23 h 24"/>
                    <a:gd name="T36" fmla="*/ 61 w 118"/>
                    <a:gd name="T37" fmla="*/ 23 h 24"/>
                    <a:gd name="T38" fmla="*/ 66 w 118"/>
                    <a:gd name="T39" fmla="*/ 23 h 24"/>
                    <a:gd name="T40" fmla="*/ 71 w 118"/>
                    <a:gd name="T41" fmla="*/ 22 h 24"/>
                    <a:gd name="T42" fmla="*/ 76 w 118"/>
                    <a:gd name="T43" fmla="*/ 21 h 24"/>
                    <a:gd name="T44" fmla="*/ 81 w 118"/>
                    <a:gd name="T45" fmla="*/ 21 h 24"/>
                    <a:gd name="T46" fmla="*/ 86 w 118"/>
                    <a:gd name="T47" fmla="*/ 20 h 24"/>
                    <a:gd name="T48" fmla="*/ 90 w 118"/>
                    <a:gd name="T49" fmla="*/ 19 h 24"/>
                    <a:gd name="T50" fmla="*/ 94 w 118"/>
                    <a:gd name="T51" fmla="*/ 17 h 24"/>
                    <a:gd name="T52" fmla="*/ 98 w 118"/>
                    <a:gd name="T53" fmla="*/ 17 h 24"/>
                    <a:gd name="T54" fmla="*/ 102 w 118"/>
                    <a:gd name="T55" fmla="*/ 15 h 24"/>
                    <a:gd name="T56" fmla="*/ 105 w 118"/>
                    <a:gd name="T57" fmla="*/ 13 h 24"/>
                    <a:gd name="T58" fmla="*/ 108 w 118"/>
                    <a:gd name="T59" fmla="*/ 11 h 24"/>
                    <a:gd name="T60" fmla="*/ 110 w 118"/>
                    <a:gd name="T61" fmla="*/ 9 h 24"/>
                    <a:gd name="T62" fmla="*/ 113 w 118"/>
                    <a:gd name="T63" fmla="*/ 7 h 24"/>
                    <a:gd name="T64" fmla="*/ 114 w 118"/>
                    <a:gd name="T65" fmla="*/ 5 h 24"/>
                    <a:gd name="T66" fmla="*/ 115 w 118"/>
                    <a:gd name="T67" fmla="*/ 3 h 24"/>
                    <a:gd name="T68" fmla="*/ 116 w 118"/>
                    <a:gd name="T69" fmla="*/ 1 h 24"/>
                    <a:gd name="T70" fmla="*/ 117 w 118"/>
                    <a:gd name="T71" fmla="*/ 0 h 24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w 118"/>
                    <a:gd name="T109" fmla="*/ 0 h 24"/>
                    <a:gd name="T110" fmla="*/ 118 w 118"/>
                    <a:gd name="T111" fmla="*/ 24 h 24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T108" t="T109" r="T110" b="T111"/>
                  <a:pathLst>
                    <a:path w="118" h="24">
                      <a:moveTo>
                        <a:pt x="0" y="0"/>
                      </a:moveTo>
                      <a:lnTo>
                        <a:pt x="0" y="1"/>
                      </a:lnTo>
                      <a:lnTo>
                        <a:pt x="1" y="3"/>
                      </a:lnTo>
                      <a:lnTo>
                        <a:pt x="1" y="5"/>
                      </a:lnTo>
                      <a:lnTo>
                        <a:pt x="3" y="7"/>
                      </a:lnTo>
                      <a:lnTo>
                        <a:pt x="5" y="9"/>
                      </a:lnTo>
                      <a:lnTo>
                        <a:pt x="8" y="11"/>
                      </a:lnTo>
                      <a:lnTo>
                        <a:pt x="11" y="13"/>
                      </a:lnTo>
                      <a:lnTo>
                        <a:pt x="14" y="15"/>
                      </a:lnTo>
                      <a:lnTo>
                        <a:pt x="17" y="17"/>
                      </a:lnTo>
                      <a:lnTo>
                        <a:pt x="21" y="17"/>
                      </a:lnTo>
                      <a:lnTo>
                        <a:pt x="26" y="19"/>
                      </a:lnTo>
                      <a:lnTo>
                        <a:pt x="30" y="20"/>
                      </a:lnTo>
                      <a:lnTo>
                        <a:pt x="35" y="21"/>
                      </a:lnTo>
                      <a:lnTo>
                        <a:pt x="40" y="21"/>
                      </a:lnTo>
                      <a:lnTo>
                        <a:pt x="45" y="22"/>
                      </a:lnTo>
                      <a:lnTo>
                        <a:pt x="50" y="23"/>
                      </a:lnTo>
                      <a:lnTo>
                        <a:pt x="55" y="23"/>
                      </a:lnTo>
                      <a:lnTo>
                        <a:pt x="61" y="23"/>
                      </a:lnTo>
                      <a:lnTo>
                        <a:pt x="66" y="23"/>
                      </a:lnTo>
                      <a:lnTo>
                        <a:pt x="71" y="22"/>
                      </a:lnTo>
                      <a:lnTo>
                        <a:pt x="76" y="21"/>
                      </a:lnTo>
                      <a:lnTo>
                        <a:pt x="81" y="21"/>
                      </a:lnTo>
                      <a:lnTo>
                        <a:pt x="86" y="20"/>
                      </a:lnTo>
                      <a:lnTo>
                        <a:pt x="90" y="19"/>
                      </a:lnTo>
                      <a:lnTo>
                        <a:pt x="94" y="17"/>
                      </a:lnTo>
                      <a:lnTo>
                        <a:pt x="98" y="17"/>
                      </a:lnTo>
                      <a:lnTo>
                        <a:pt x="102" y="15"/>
                      </a:lnTo>
                      <a:lnTo>
                        <a:pt x="105" y="13"/>
                      </a:lnTo>
                      <a:lnTo>
                        <a:pt x="108" y="11"/>
                      </a:lnTo>
                      <a:lnTo>
                        <a:pt x="110" y="9"/>
                      </a:lnTo>
                      <a:lnTo>
                        <a:pt x="113" y="7"/>
                      </a:lnTo>
                      <a:lnTo>
                        <a:pt x="114" y="5"/>
                      </a:lnTo>
                      <a:lnTo>
                        <a:pt x="115" y="3"/>
                      </a:lnTo>
                      <a:lnTo>
                        <a:pt x="116" y="1"/>
                      </a:lnTo>
                      <a:lnTo>
                        <a:pt x="11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81" name="Text Box 37"/>
            <p:cNvSpPr txBox="1">
              <a:spLocks noChangeArrowheads="1"/>
            </p:cNvSpPr>
            <p:nvPr/>
          </p:nvSpPr>
          <p:spPr bwMode="auto">
            <a:xfrm>
              <a:off x="1160386" y="4281296"/>
              <a:ext cx="16383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00" b="0" dirty="0">
                  <a:ea typeface="楷体_GB2312"/>
                </a:rPr>
                <a:t>高级语言</a:t>
              </a:r>
            </a:p>
          </p:txBody>
        </p:sp>
        <p:sp>
          <p:nvSpPr>
            <p:cNvPr id="82" name="Text Box 38"/>
            <p:cNvSpPr txBox="1">
              <a:spLocks noChangeArrowheads="1"/>
            </p:cNvSpPr>
            <p:nvPr/>
          </p:nvSpPr>
          <p:spPr bwMode="auto">
            <a:xfrm>
              <a:off x="3335100" y="4230658"/>
              <a:ext cx="25495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00" b="0" dirty="0" smtClean="0">
                  <a:ea typeface="楷体_GB2312"/>
                </a:rPr>
                <a:t>翻译</a:t>
              </a:r>
              <a:r>
                <a:rPr lang="en-US" altLang="zh-CN" sz="2400" b="0" dirty="0" smtClean="0">
                  <a:ea typeface="楷体_GB2312"/>
                </a:rPr>
                <a:t>(</a:t>
              </a:r>
              <a:r>
                <a:rPr lang="zh-CN" altLang="en-US" sz="2400" b="0" dirty="0" smtClean="0">
                  <a:ea typeface="楷体_GB2312"/>
                </a:rPr>
                <a:t>编译）</a:t>
              </a:r>
              <a:r>
                <a:rPr lang="zh-CN" altLang="zh-CN" sz="2400" b="0" dirty="0" smtClean="0">
                  <a:ea typeface="楷体_GB2312"/>
                </a:rPr>
                <a:t>程序</a:t>
              </a:r>
              <a:endParaRPr lang="zh-CN" altLang="zh-CN" sz="2400" b="0" dirty="0">
                <a:ea typeface="楷体_GB2312"/>
              </a:endParaRPr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6198185" y="4282884"/>
              <a:ext cx="1098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00" b="0" dirty="0">
                  <a:ea typeface="楷体_GB2312"/>
                </a:rPr>
                <a:t>机器码</a:t>
              </a:r>
            </a:p>
          </p:txBody>
        </p:sp>
        <p:sp>
          <p:nvSpPr>
            <p:cNvPr id="84" name="Text Box 40"/>
            <p:cNvSpPr txBox="1">
              <a:spLocks noChangeArrowheads="1"/>
            </p:cNvSpPr>
            <p:nvPr/>
          </p:nvSpPr>
          <p:spPr bwMode="auto">
            <a:xfrm>
              <a:off x="1286460" y="4778184"/>
              <a:ext cx="13589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ea typeface="楷体_GB2312"/>
                </a:rPr>
                <a:t>SOURCE PROGRAM</a:t>
              </a:r>
            </a:p>
          </p:txBody>
        </p:sp>
        <p:sp>
          <p:nvSpPr>
            <p:cNvPr id="85" name="Text Box 41"/>
            <p:cNvSpPr txBox="1">
              <a:spLocks noChangeArrowheads="1"/>
            </p:cNvSpPr>
            <p:nvPr/>
          </p:nvSpPr>
          <p:spPr bwMode="auto">
            <a:xfrm>
              <a:off x="3572460" y="4841684"/>
              <a:ext cx="1701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ea typeface="楷体_GB2312"/>
                </a:rPr>
                <a:t>TRANSLATER </a:t>
              </a:r>
            </a:p>
          </p:txBody>
        </p:sp>
        <p:sp>
          <p:nvSpPr>
            <p:cNvPr id="86" name="Text Box 42"/>
            <p:cNvSpPr txBox="1">
              <a:spLocks noChangeArrowheads="1"/>
            </p:cNvSpPr>
            <p:nvPr/>
          </p:nvSpPr>
          <p:spPr bwMode="auto">
            <a:xfrm>
              <a:off x="6061660" y="4740084"/>
              <a:ext cx="14986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0">
                  <a:ea typeface="楷体_GB2312"/>
                </a:rPr>
                <a:t>OBJECT PROGRAM</a:t>
              </a:r>
            </a:p>
          </p:txBody>
        </p:sp>
        <p:sp>
          <p:nvSpPr>
            <p:cNvPr id="87" name="AutoShape 43"/>
            <p:cNvSpPr>
              <a:spLocks noChangeArrowheads="1"/>
            </p:cNvSpPr>
            <p:nvPr/>
          </p:nvSpPr>
          <p:spPr bwMode="auto">
            <a:xfrm>
              <a:off x="2785060" y="5281421"/>
              <a:ext cx="889000" cy="596900"/>
            </a:xfrm>
            <a:prstGeom prst="rightArrow">
              <a:avLst>
                <a:gd name="adj1" fmla="val 50000"/>
                <a:gd name="adj2" fmla="val 37234"/>
              </a:avLst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400" b="0">
                <a:ea typeface="楷体_GB2312"/>
              </a:endParaRPr>
            </a:p>
          </p:txBody>
        </p:sp>
        <p:sp>
          <p:nvSpPr>
            <p:cNvPr id="88" name="AutoShape 44"/>
            <p:cNvSpPr>
              <a:spLocks noChangeArrowheads="1"/>
            </p:cNvSpPr>
            <p:nvPr/>
          </p:nvSpPr>
          <p:spPr bwMode="auto">
            <a:xfrm>
              <a:off x="5236160" y="5273484"/>
              <a:ext cx="889000" cy="596900"/>
            </a:xfrm>
            <a:prstGeom prst="rightArrow">
              <a:avLst>
                <a:gd name="adj1" fmla="val 50000"/>
                <a:gd name="adj2" fmla="val 37234"/>
              </a:avLst>
            </a:prstGeom>
            <a:solidFill>
              <a:srgbClr val="CC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400" b="0">
                <a:ea typeface="楷体_GB231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013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一组对比</a:t>
            </a:r>
            <a:endParaRPr lang="zh-CN" alt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466724" y="1125537"/>
            <a:ext cx="8497763" cy="48228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</a:t>
            </a:r>
            <a:r>
              <a:rPr lang="zh-CN" altLang="zh-CN" sz="24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lvl="1"/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that translates an </a:t>
            </a:r>
            <a:r>
              <a:rPr lang="zh-CN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in one language into an </a:t>
            </a:r>
            <a:r>
              <a:rPr lang="zh-CN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in another language</a:t>
            </a:r>
          </a:p>
          <a:p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an </a:t>
            </a:r>
            <a:r>
              <a:rPr lang="zh-CN" altLang="zh-CN" sz="24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       </a:t>
            </a:r>
          </a:p>
          <a:p>
            <a:pPr lvl="1">
              <a:spcBef>
                <a:spcPct val="10000"/>
              </a:spcBef>
            </a:pP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that reads an </a:t>
            </a:r>
            <a:r>
              <a:rPr lang="zh-CN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executable </a:t>
            </a:r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and produces the results of executing that program</a:t>
            </a:r>
          </a:p>
          <a:p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</a:t>
            </a:r>
            <a:r>
              <a:rPr lang="zh-CN" altLang="zh-CN" sz="2400" b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</a:t>
            </a:r>
          </a:p>
          <a:p>
            <a:pPr lvl="1"/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formal notation whose syntax is described by a grammar (BNF)</a:t>
            </a:r>
          </a:p>
          <a:p>
            <a:pPr lvl="1"/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set of “sentences” belonging to the language</a:t>
            </a:r>
          </a:p>
          <a:p>
            <a:pPr lvl="1"/>
            <a:r>
              <a:rPr lang="zh-CN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Parsing determined sentence acceptance…. More to come…</a:t>
            </a:r>
          </a:p>
        </p:txBody>
      </p:sp>
    </p:spTree>
    <p:extLst>
      <p:ext uri="{BB962C8B-B14F-4D97-AF65-F5344CB8AC3E}">
        <p14:creationId xmlns:p14="http://schemas.microsoft.com/office/powerpoint/2010/main" val="27156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1.2 </a:t>
            </a:r>
            <a:r>
              <a:rPr lang="zh-CN" altLang="en-US" dirty="0"/>
              <a:t>强制式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638800" y="3810000"/>
            <a:ext cx="2051050" cy="1246188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对象式语言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581400" y="3810000"/>
            <a:ext cx="2051050" cy="1246188"/>
          </a:xfrm>
          <a:prstGeom prst="rect">
            <a:avLst/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逻辑式语言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638800" y="2576513"/>
            <a:ext cx="2051050" cy="1246187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函数式语言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581400" y="2590800"/>
            <a:ext cx="2051050" cy="12461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强制</a:t>
            </a: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式语言</a:t>
            </a:r>
          </a:p>
        </p:txBody>
      </p:sp>
      <p:sp>
        <p:nvSpPr>
          <p:cNvPr id="8" name="Rectangle 8"/>
          <p:cNvSpPr txBox="1">
            <a:spLocks noChangeArrowheads="1"/>
          </p:cNvSpPr>
          <p:nvPr/>
        </p:nvSpPr>
        <p:spPr>
          <a:xfrm>
            <a:off x="390525" y="890655"/>
            <a:ext cx="5942898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Monotype Sorts"/>
              <a:buNone/>
            </a:pP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语言分类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（按照语言的基础理论）</a:t>
            </a:r>
            <a:r>
              <a: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:  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429000" y="3810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>
            <a:spAutoFit/>
          </a:bodyPr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638800" y="1752600"/>
            <a:ext cx="0" cy="403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>
            <a:spAutoFit/>
          </a:bodyPr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1571625" y="1371599"/>
            <a:ext cx="3057525" cy="1452563"/>
          </a:xfrm>
          <a:prstGeom prst="cloudCallout">
            <a:avLst>
              <a:gd name="adj1" fmla="val 48167"/>
              <a:gd name="adj2" fmla="val 47315"/>
            </a:avLst>
          </a:prstGeom>
          <a:noFill/>
          <a:ln>
            <a:solidFill>
              <a:srgbClr val="002060"/>
            </a:solidFill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其基础是冯诺依曼模型</a:t>
            </a: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auto">
          <a:xfrm>
            <a:off x="6786563" y="890654"/>
            <a:ext cx="2357437" cy="1504883"/>
          </a:xfrm>
          <a:prstGeom prst="cloudCallout">
            <a:avLst>
              <a:gd name="adj1" fmla="val -22259"/>
              <a:gd name="adj2" fmla="val 70032"/>
            </a:avLst>
          </a:prstGeom>
          <a:noFill/>
          <a:ln>
            <a:solidFill>
              <a:srgbClr val="002060"/>
            </a:solidFill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其基础是数学函数</a:t>
            </a:r>
            <a:endParaRPr lang="zh-CN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577516" y="3556794"/>
            <a:ext cx="2627698" cy="1752600"/>
          </a:xfrm>
          <a:prstGeom prst="cloudCallout">
            <a:avLst>
              <a:gd name="adj1" fmla="val 70838"/>
              <a:gd name="adj2" fmla="val 2122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其基础是数理逻辑谓词演算</a:t>
            </a:r>
            <a:endParaRPr lang="zh-CN" altLang="zh-CN" sz="24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auto">
          <a:xfrm>
            <a:off x="6086476" y="4572000"/>
            <a:ext cx="2778392" cy="1752600"/>
          </a:xfrm>
          <a:prstGeom prst="cloudCallout">
            <a:avLst>
              <a:gd name="adj1" fmla="val -57472"/>
              <a:gd name="adj2" fmla="val -5030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其基础是抽象数据类型</a:t>
            </a: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46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12" grpId="0" animBg="1"/>
      <p:bldP spid="13" grpId="0" animBg="1"/>
      <p:bldP spid="14" grpId="0" animBg="1" autoUpdateAnimBg="0"/>
      <p:bldP spid="1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一种分类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18698" y="874154"/>
            <a:ext cx="7785537" cy="1285852"/>
            <a:chOff x="357436" y="845362"/>
            <a:chExt cx="7785537" cy="1285852"/>
          </a:xfrm>
        </p:grpSpPr>
        <p:sp>
          <p:nvSpPr>
            <p:cNvPr id="4" name="矩形 3"/>
            <p:cNvSpPr/>
            <p:nvPr/>
          </p:nvSpPr>
          <p:spPr>
            <a:xfrm>
              <a:off x="522884" y="1242623"/>
              <a:ext cx="525227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FORTRAN 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Pascal Ada C</a:t>
              </a:r>
            </a:p>
            <a:p>
              <a:pPr>
                <a:defRPr/>
              </a:pP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面向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驱动，面向语句，由系列的语句组成</a:t>
              </a:r>
            </a:p>
          </p:txBody>
        </p:sp>
        <p:sp>
          <p:nvSpPr>
            <p:cNvPr id="7" name="Rectangle 9"/>
            <p:cNvSpPr/>
            <p:nvPr/>
          </p:nvSpPr>
          <p:spPr>
            <a:xfrm>
              <a:off x="357436" y="1064031"/>
              <a:ext cx="7785537" cy="1067183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10"/>
            <p:cNvSpPr/>
            <p:nvPr/>
          </p:nvSpPr>
          <p:spPr>
            <a:xfrm>
              <a:off x="503040" y="845362"/>
              <a:ext cx="2160240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过程式语言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18698" y="2258344"/>
            <a:ext cx="7785537" cy="1354885"/>
            <a:chOff x="273095" y="2225835"/>
            <a:chExt cx="7785537" cy="1354885"/>
          </a:xfrm>
        </p:grpSpPr>
        <p:sp>
          <p:nvSpPr>
            <p:cNvPr id="5" name="矩形 4"/>
            <p:cNvSpPr/>
            <p:nvPr/>
          </p:nvSpPr>
          <p:spPr>
            <a:xfrm>
              <a:off x="522883" y="2565057"/>
              <a:ext cx="728320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LISP 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ML ASL</a:t>
              </a:r>
            </a:p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注重程序表示的功能，而不是一个语句接一个语句的执行</a:t>
              </a:r>
            </a:p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从已有的函数出发构造更复杂的函数</a:t>
              </a:r>
            </a:p>
          </p:txBody>
        </p:sp>
        <p:sp>
          <p:nvSpPr>
            <p:cNvPr id="9" name="Rectangle 9"/>
            <p:cNvSpPr/>
            <p:nvPr/>
          </p:nvSpPr>
          <p:spPr>
            <a:xfrm>
              <a:off x="273095" y="2444504"/>
              <a:ext cx="7785537" cy="113621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10"/>
            <p:cNvSpPr/>
            <p:nvPr/>
          </p:nvSpPr>
          <p:spPr>
            <a:xfrm>
              <a:off x="418699" y="2225835"/>
              <a:ext cx="2160240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函数式语言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18698" y="3740873"/>
            <a:ext cx="7785537" cy="1285852"/>
            <a:chOff x="249873" y="3719890"/>
            <a:chExt cx="7785537" cy="1285852"/>
          </a:xfrm>
        </p:grpSpPr>
        <p:sp>
          <p:nvSpPr>
            <p:cNvPr id="6" name="矩形 5"/>
            <p:cNvSpPr/>
            <p:nvPr/>
          </p:nvSpPr>
          <p:spPr>
            <a:xfrm>
              <a:off x="292938" y="4129260"/>
              <a:ext cx="6050109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PROLOG</a:t>
              </a:r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>
                <a:defRPr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检查一定的条件，当满足时，则执行适当的动作</a:t>
              </a:r>
              <a:endParaRPr lang="zh-CN" altLang="en-US" sz="2000" dirty="0"/>
            </a:p>
          </p:txBody>
        </p:sp>
        <p:sp>
          <p:nvSpPr>
            <p:cNvPr id="11" name="Rectangle 9"/>
            <p:cNvSpPr/>
            <p:nvPr/>
          </p:nvSpPr>
          <p:spPr>
            <a:xfrm>
              <a:off x="249873" y="3938559"/>
              <a:ext cx="7785537" cy="1067183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ctangle 10"/>
            <p:cNvSpPr/>
            <p:nvPr/>
          </p:nvSpPr>
          <p:spPr>
            <a:xfrm>
              <a:off x="395477" y="3719890"/>
              <a:ext cx="2160240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逻辑式</a:t>
              </a:r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18699" y="5196443"/>
            <a:ext cx="8174977" cy="1285852"/>
            <a:chOff x="266401" y="5216614"/>
            <a:chExt cx="8174977" cy="1285852"/>
          </a:xfrm>
        </p:grpSpPr>
        <p:sp>
          <p:nvSpPr>
            <p:cNvPr id="3" name="内容占位符 2"/>
            <p:cNvSpPr txBox="1">
              <a:spLocks/>
            </p:cNvSpPr>
            <p:nvPr/>
          </p:nvSpPr>
          <p:spPr>
            <a:xfrm>
              <a:off x="395477" y="5648614"/>
              <a:ext cx="8045901" cy="77143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Font typeface="Monotype Sorts" pitchFamily="2" charset="2"/>
                <a:buNone/>
                <a:defRPr/>
              </a:pP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SMALLTALK C++ JAVA</a:t>
              </a:r>
            </a:p>
            <a:p>
              <a:pPr marL="0" indent="0">
                <a:spcBef>
                  <a:spcPts val="0"/>
                </a:spcBef>
                <a:buFont typeface="Monotype Sorts" pitchFamily="2" charset="2"/>
                <a:buNone/>
                <a:defRPr/>
              </a:pP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封装性，继承性，多态性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9"/>
            <p:cNvSpPr/>
            <p:nvPr/>
          </p:nvSpPr>
          <p:spPr>
            <a:xfrm>
              <a:off x="266401" y="5435283"/>
              <a:ext cx="7785537" cy="1067183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ctangle 10"/>
            <p:cNvSpPr/>
            <p:nvPr/>
          </p:nvSpPr>
          <p:spPr>
            <a:xfrm>
              <a:off x="412005" y="5216614"/>
              <a:ext cx="2160240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对象式语言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90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按照语言的发展进程</a:t>
            </a:r>
            <a:endParaRPr lang="zh-CN" altLang="en-US" dirty="0"/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3657600" y="762000"/>
            <a:ext cx="1008063" cy="5562600"/>
          </a:xfrm>
          <a:prstGeom prst="downArrow">
            <a:avLst>
              <a:gd name="adj1" fmla="val 65852"/>
              <a:gd name="adj2" fmla="val 122216"/>
            </a:avLst>
          </a:prstGeom>
          <a:solidFill>
            <a:srgbClr val="99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24000" y="1066800"/>
            <a:ext cx="5211763" cy="609600"/>
          </a:xfrm>
          <a:prstGeom prst="rect">
            <a:avLst/>
          </a:prstGeom>
          <a:solidFill>
            <a:srgbClr val="D6DDF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第一代语言</a:t>
            </a:r>
          </a:p>
        </p:txBody>
      </p:sp>
      <p:sp>
        <p:nvSpPr>
          <p:cNvPr id="5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24000" y="2133600"/>
            <a:ext cx="5211763" cy="609600"/>
          </a:xfrm>
          <a:prstGeom prst="rect">
            <a:avLst/>
          </a:prstGeom>
          <a:solidFill>
            <a:srgbClr val="D6DDF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第二代语言</a:t>
            </a:r>
          </a:p>
        </p:txBody>
      </p:sp>
      <p:sp>
        <p:nvSpPr>
          <p:cNvPr id="6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00200" y="3200400"/>
            <a:ext cx="5211763" cy="609600"/>
          </a:xfrm>
          <a:prstGeom prst="rect">
            <a:avLst/>
          </a:prstGeom>
          <a:solidFill>
            <a:srgbClr val="D6DDF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第三代语言</a:t>
            </a:r>
          </a:p>
        </p:txBody>
      </p:sp>
      <p:sp>
        <p:nvSpPr>
          <p:cNvPr id="7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76400" y="4419600"/>
            <a:ext cx="5211763" cy="609600"/>
          </a:xfrm>
          <a:prstGeom prst="rect">
            <a:avLst/>
          </a:prstGeom>
          <a:solidFill>
            <a:srgbClr val="D6DDF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第四代语言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8737" y="1289920"/>
            <a:ext cx="3057525" cy="1752600"/>
          </a:xfrm>
          <a:prstGeom prst="cloudCallout">
            <a:avLst>
              <a:gd name="adj1" fmla="val 59958"/>
              <a:gd name="adj2" fmla="val -30564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机器语言，依赖于机器指令系统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6086475" y="1917032"/>
            <a:ext cx="3057525" cy="1752600"/>
          </a:xfrm>
          <a:prstGeom prst="cloudCallout">
            <a:avLst>
              <a:gd name="adj1" fmla="val -71412"/>
              <a:gd name="adj2" fmla="val -25717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汇编语言，机器语言的符号化</a:t>
            </a:r>
          </a:p>
        </p:txBody>
      </p:sp>
      <p:sp>
        <p:nvSpPr>
          <p:cNvPr id="11" name="AutoShape 10"/>
          <p:cNvSpPr>
            <a:spLocks noChangeArrowheads="1"/>
          </p:cNvSpPr>
          <p:nvPr/>
        </p:nvSpPr>
        <p:spPr bwMode="auto">
          <a:xfrm>
            <a:off x="91572" y="4325888"/>
            <a:ext cx="2991853" cy="2046572"/>
          </a:xfrm>
          <a:prstGeom prst="cloudCallout">
            <a:avLst>
              <a:gd name="adj1" fmla="val 50439"/>
              <a:gd name="adj2" fmla="val -68068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通常的高级语言，也叫命令式语言，过程式语言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5828332" y="4800600"/>
            <a:ext cx="3057525" cy="1752600"/>
          </a:xfrm>
          <a:prstGeom prst="cloudCallout">
            <a:avLst>
              <a:gd name="adj1" fmla="val -59574"/>
              <a:gd name="adj2" fmla="val -47415"/>
            </a:avLst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说明性语言，告诉机器做什么 </a:t>
            </a:r>
          </a:p>
        </p:txBody>
      </p:sp>
    </p:spTree>
    <p:extLst>
      <p:ext uri="{BB962C8B-B14F-4D97-AF65-F5344CB8AC3E}">
        <p14:creationId xmlns:p14="http://schemas.microsoft.com/office/powerpoint/2010/main" val="276579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 autoUpdateAnimBg="0"/>
      <p:bldP spid="10" grpId="0" animBg="1" autoUpdateAnimBg="0"/>
      <p:bldP spid="11" grpId="0" animBg="1" autoUpdateAnimBg="0"/>
      <p:bldP spid="12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冯</a:t>
            </a:r>
            <a:r>
              <a:rPr lang="en-US" altLang="zh-CN" dirty="0"/>
              <a:t>.</a:t>
            </a:r>
            <a:r>
              <a:rPr lang="zh-CN" altLang="en-US" dirty="0"/>
              <a:t>诺依曼</a:t>
            </a:r>
            <a:r>
              <a:rPr lang="zh-CN" altLang="en-US" dirty="0" smtClean="0"/>
              <a:t>体系结构</a:t>
            </a:r>
            <a:endParaRPr lang="zh-CN" altLang="en-US" dirty="0"/>
          </a:p>
        </p:txBody>
      </p:sp>
      <p:pic>
        <p:nvPicPr>
          <p:cNvPr id="16" name="Picture 2" descr="Von_Neumann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2451100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4"/>
          <p:cNvGrpSpPr>
            <a:grpSpLocks/>
          </p:cNvGrpSpPr>
          <p:nvPr/>
        </p:nvGrpSpPr>
        <p:grpSpPr bwMode="auto">
          <a:xfrm>
            <a:off x="2590800" y="2133600"/>
            <a:ext cx="6291263" cy="3943350"/>
            <a:chOff x="0" y="0"/>
            <a:chExt cx="3963" cy="2484"/>
          </a:xfrm>
        </p:grpSpPr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1285" y="861"/>
              <a:ext cx="1438" cy="660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00" b="1">
                  <a:ea typeface="黑体" panose="02010609060101010101" pitchFamily="49" charset="-122"/>
                  <a:cs typeface="Times New Roman" panose="02020603050405020304" pitchFamily="18" charset="0"/>
                </a:rPr>
                <a:t>处理器</a:t>
              </a:r>
            </a:p>
          </p:txBody>
        </p:sp>
        <p:sp>
          <p:nvSpPr>
            <p:cNvPr id="20" name="Text Box 6"/>
            <p:cNvSpPr txBox="1">
              <a:spLocks noChangeArrowheads="1"/>
            </p:cNvSpPr>
            <p:nvPr/>
          </p:nvSpPr>
          <p:spPr bwMode="auto">
            <a:xfrm>
              <a:off x="1266" y="0"/>
              <a:ext cx="1466" cy="66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00" b="1">
                  <a:ea typeface="黑体" panose="02010609060101010101" pitchFamily="49" charset="-122"/>
                  <a:cs typeface="Times New Roman" panose="02020603050405020304" pitchFamily="18" charset="0"/>
                </a:rPr>
                <a:t>存</a:t>
              </a:r>
              <a:r>
                <a:rPr lang="zh-CN" altLang="en-US" sz="2400" b="1">
                  <a:ea typeface="黑体" panose="02010609060101010101" pitchFamily="49" charset="-122"/>
                  <a:cs typeface="Times New Roman" panose="02020603050405020304" pitchFamily="18" charset="0"/>
                </a:rPr>
                <a:t>储</a:t>
              </a:r>
              <a:r>
                <a:rPr lang="zh-CN" altLang="zh-CN" sz="2400" b="1">
                  <a:ea typeface="黑体" panose="02010609060101010101" pitchFamily="49" charset="-122"/>
                  <a:cs typeface="Times New Roman" panose="02020603050405020304" pitchFamily="18" charset="0"/>
                </a:rPr>
                <a:t>器</a:t>
              </a:r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1370" y="344"/>
              <a:ext cx="594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1">
                  <a:ea typeface="黑体" panose="02010609060101010101" pitchFamily="49" charset="-122"/>
                  <a:cs typeface="Times New Roman" panose="02020603050405020304" pitchFamily="18" charset="0"/>
                </a:rPr>
                <a:t>MAR</a:t>
              </a:r>
            </a:p>
          </p:txBody>
        </p:sp>
        <p:sp>
          <p:nvSpPr>
            <p:cNvPr id="22" name="Text Box 8"/>
            <p:cNvSpPr txBox="1">
              <a:spLocks noChangeArrowheads="1"/>
            </p:cNvSpPr>
            <p:nvPr/>
          </p:nvSpPr>
          <p:spPr bwMode="auto">
            <a:xfrm>
              <a:off x="2026" y="346"/>
              <a:ext cx="594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1">
                  <a:ea typeface="黑体" panose="02010609060101010101" pitchFamily="49" charset="-122"/>
                  <a:cs typeface="Times New Roman" panose="02020603050405020304" pitchFamily="18" charset="0"/>
                </a:rPr>
                <a:t>MDR</a:t>
              </a:r>
            </a:p>
          </p:txBody>
        </p:sp>
        <p:grpSp>
          <p:nvGrpSpPr>
            <p:cNvPr id="23" name="Group 9"/>
            <p:cNvGrpSpPr>
              <a:grpSpLocks/>
            </p:cNvGrpSpPr>
            <p:nvPr/>
          </p:nvGrpSpPr>
          <p:grpSpPr bwMode="auto">
            <a:xfrm>
              <a:off x="1392" y="1160"/>
              <a:ext cx="476" cy="317"/>
              <a:chOff x="0" y="0"/>
              <a:chExt cx="476" cy="317"/>
            </a:xfrm>
          </p:grpSpPr>
          <p:grpSp>
            <p:nvGrpSpPr>
              <p:cNvPr id="41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476" cy="317"/>
                <a:chOff x="0" y="0"/>
                <a:chExt cx="476" cy="317"/>
              </a:xfrm>
            </p:grpSpPr>
            <p:sp>
              <p:nvSpPr>
                <p:cNvPr id="43" name="Line 11"/>
                <p:cNvSpPr>
                  <a:spLocks noChangeShapeType="1"/>
                </p:cNvSpPr>
                <p:nvPr/>
              </p:nvSpPr>
              <p:spPr bwMode="auto">
                <a:xfrm>
                  <a:off x="2" y="10"/>
                  <a:ext cx="158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Line 12"/>
                <p:cNvSpPr>
                  <a:spLocks noChangeShapeType="1"/>
                </p:cNvSpPr>
                <p:nvPr/>
              </p:nvSpPr>
              <p:spPr bwMode="auto">
                <a:xfrm>
                  <a:off x="150" y="19"/>
                  <a:ext cx="111" cy="3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252" y="0"/>
                  <a:ext cx="112" cy="4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Line 14"/>
                <p:cNvSpPr>
                  <a:spLocks noChangeShapeType="1"/>
                </p:cNvSpPr>
                <p:nvPr/>
              </p:nvSpPr>
              <p:spPr bwMode="auto">
                <a:xfrm>
                  <a:off x="364" y="1"/>
                  <a:ext cx="112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Line 15"/>
                <p:cNvSpPr>
                  <a:spLocks noChangeShapeType="1"/>
                </p:cNvSpPr>
                <p:nvPr/>
              </p:nvSpPr>
              <p:spPr bwMode="auto">
                <a:xfrm>
                  <a:off x="0" y="19"/>
                  <a:ext cx="0" cy="1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Line 16"/>
                <p:cNvSpPr>
                  <a:spLocks noChangeShapeType="1"/>
                </p:cNvSpPr>
                <p:nvPr/>
              </p:nvSpPr>
              <p:spPr bwMode="auto">
                <a:xfrm>
                  <a:off x="470" y="14"/>
                  <a:ext cx="0" cy="1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Line 17"/>
                <p:cNvSpPr>
                  <a:spLocks noChangeShapeType="1"/>
                </p:cNvSpPr>
                <p:nvPr/>
              </p:nvSpPr>
              <p:spPr bwMode="auto">
                <a:xfrm>
                  <a:off x="11" y="206"/>
                  <a:ext cx="148" cy="11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Line 18"/>
                <p:cNvSpPr>
                  <a:spLocks noChangeShapeType="1"/>
                </p:cNvSpPr>
                <p:nvPr/>
              </p:nvSpPr>
              <p:spPr bwMode="auto">
                <a:xfrm>
                  <a:off x="151" y="309"/>
                  <a:ext cx="204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346" y="207"/>
                  <a:ext cx="130" cy="9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Text Box 20"/>
              <p:cNvSpPr txBox="1">
                <a:spLocks noChangeArrowheads="1"/>
              </p:cNvSpPr>
              <p:nvPr/>
            </p:nvSpPr>
            <p:spPr bwMode="auto">
              <a:xfrm>
                <a:off x="11" y="38"/>
                <a:ext cx="455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»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/>
                  <a:buChar char="u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Monotype Sorts"/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仿宋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zh-CN" sz="1800" b="1">
                    <a:ea typeface="黑体" panose="02010609060101010101" pitchFamily="49" charset="-122"/>
                    <a:cs typeface="Times New Roman" panose="02020603050405020304" pitchFamily="18" charset="0"/>
                  </a:rPr>
                  <a:t>ALU</a:t>
                </a:r>
              </a:p>
            </p:txBody>
          </p:sp>
        </p:grp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024" y="1194"/>
              <a:ext cx="594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1">
                  <a:ea typeface="黑体" panose="02010609060101010101" pitchFamily="49" charset="-122"/>
                  <a:cs typeface="Times New Roman" panose="02020603050405020304" pitchFamily="18" charset="0"/>
                </a:rPr>
                <a:t>TEMP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930" y="1731"/>
              <a:ext cx="2249" cy="753"/>
            </a:xfrm>
            <a:prstGeom prst="rect">
              <a:avLst/>
            </a:prstGeom>
            <a:solidFill>
              <a:srgbClr val="99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00" b="1">
                  <a:ea typeface="黑体" panose="02010609060101010101" pitchFamily="49" charset="-122"/>
                  <a:cs typeface="Times New Roman" panose="02020603050405020304" pitchFamily="18" charset="0"/>
                </a:rPr>
                <a:t>控制器</a:t>
              </a:r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1312" y="1951"/>
              <a:ext cx="623" cy="464"/>
            </a:xfrm>
            <a:prstGeom prst="rightArrow">
              <a:avLst>
                <a:gd name="adj1" fmla="val 50000"/>
                <a:gd name="adj2" fmla="val 33567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1">
                  <a:ea typeface="黑体" panose="02010609060101010101" pitchFamily="49" charset="-122"/>
                  <a:cs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2111" y="2063"/>
              <a:ext cx="594" cy="23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 b="1">
                  <a:ea typeface="黑体" panose="02010609060101010101" pitchFamily="49" charset="-122"/>
                  <a:cs typeface="Times New Roman" panose="02020603050405020304" pitchFamily="18" charset="0"/>
                </a:rPr>
                <a:t>IR</a:t>
              </a: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0" y="560"/>
              <a:ext cx="446" cy="15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400" b="1"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00" b="1">
                  <a:ea typeface="黑体" panose="02010609060101010101" pitchFamily="49" charset="-122"/>
                  <a:cs typeface="Times New Roman" panose="02020603050405020304" pitchFamily="18" charset="0"/>
                </a:rPr>
                <a:t>输</a:t>
              </a:r>
            </a:p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400" b="1"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00" b="1">
                  <a:ea typeface="黑体" panose="02010609060101010101" pitchFamily="49" charset="-122"/>
                  <a:cs typeface="Times New Roman" panose="02020603050405020304" pitchFamily="18" charset="0"/>
                </a:rPr>
                <a:t>入</a:t>
              </a:r>
            </a:p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400" b="1"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433" y="579"/>
              <a:ext cx="530" cy="15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00" b="1">
                  <a:ea typeface="黑体" panose="02010609060101010101" pitchFamily="49" charset="-122"/>
                  <a:cs typeface="Times New Roman" panose="02020603050405020304" pitchFamily="18" charset="0"/>
                </a:rPr>
                <a:t>输</a:t>
              </a:r>
            </a:p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zh-CN" sz="2400" b="1"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00" b="1">
                  <a:ea typeface="黑体" panose="02010609060101010101" pitchFamily="49" charset="-122"/>
                  <a:cs typeface="Times New Roman" panose="02020603050405020304" pitchFamily="18" charset="0"/>
                </a:rPr>
                <a:t>出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 flipV="1">
              <a:off x="225" y="335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234" y="344"/>
              <a:ext cx="10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 flipV="1">
              <a:off x="2743" y="344"/>
              <a:ext cx="956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3691" y="363"/>
              <a:ext cx="0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H="1" flipV="1">
              <a:off x="1655" y="660"/>
              <a:ext cx="1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2269" y="678"/>
              <a:ext cx="0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H="1">
              <a:off x="429" y="1960"/>
              <a:ext cx="511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 flipV="1">
              <a:off x="3170" y="1970"/>
              <a:ext cx="251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V="1">
              <a:off x="1972" y="1516"/>
              <a:ext cx="0" cy="194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V="1">
              <a:off x="1070" y="567"/>
              <a:ext cx="0" cy="1161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1089" y="567"/>
              <a:ext cx="167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AutoShape 38"/>
          <p:cNvSpPr>
            <a:spLocks noChangeArrowheads="1"/>
          </p:cNvSpPr>
          <p:nvPr/>
        </p:nvSpPr>
        <p:spPr bwMode="auto">
          <a:xfrm>
            <a:off x="1524000" y="1600200"/>
            <a:ext cx="3276600" cy="819150"/>
          </a:xfrm>
          <a:prstGeom prst="wedgeRoundRectCallout">
            <a:avLst>
              <a:gd name="adj1" fmla="val 102278"/>
              <a:gd name="adj2" fmla="val 107750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ea typeface="黑体" panose="02010609060101010101" pitchFamily="49" charset="-122"/>
                <a:cs typeface="Times New Roman" panose="02020603050405020304" pitchFamily="18" charset="0"/>
              </a:rPr>
              <a:t>Memory Data Register</a:t>
            </a:r>
          </a:p>
        </p:txBody>
      </p:sp>
      <p:sp>
        <p:nvSpPr>
          <p:cNvPr id="53" name="AutoShape 39"/>
          <p:cNvSpPr>
            <a:spLocks noChangeArrowheads="1"/>
          </p:cNvSpPr>
          <p:nvPr/>
        </p:nvSpPr>
        <p:spPr bwMode="auto">
          <a:xfrm>
            <a:off x="1524000" y="3048000"/>
            <a:ext cx="3276600" cy="819150"/>
          </a:xfrm>
          <a:prstGeom prst="wedgeRoundRectCallout">
            <a:avLst>
              <a:gd name="adj1" fmla="val 66329"/>
              <a:gd name="adj2" fmla="val -67829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ea typeface="黑体" panose="02010609060101010101" pitchFamily="49" charset="-122"/>
                <a:cs typeface="Times New Roman" panose="02020603050405020304" pitchFamily="18" charset="0"/>
              </a:rPr>
              <a:t>Memory Address Register</a:t>
            </a:r>
          </a:p>
        </p:txBody>
      </p:sp>
      <p:sp>
        <p:nvSpPr>
          <p:cNvPr id="54" name="AutoShape 40"/>
          <p:cNvSpPr>
            <a:spLocks noChangeArrowheads="1"/>
          </p:cNvSpPr>
          <p:nvPr/>
        </p:nvSpPr>
        <p:spPr bwMode="auto">
          <a:xfrm>
            <a:off x="3810000" y="4191000"/>
            <a:ext cx="2362200" cy="1295400"/>
          </a:xfrm>
          <a:prstGeom prst="wedgeRoundRectCallout">
            <a:avLst>
              <a:gd name="adj1" fmla="val -90727"/>
              <a:gd name="adj2" fmla="val -60296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ea typeface="黑体" panose="02010609060101010101" pitchFamily="49" charset="-122"/>
                <a:cs typeface="Times New Roman" panose="02020603050405020304" pitchFamily="18" charset="0"/>
              </a:rPr>
              <a:t>Keyboard</a:t>
            </a:r>
          </a:p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ea typeface="黑体" panose="02010609060101010101" pitchFamily="49" charset="-122"/>
                <a:cs typeface="Times New Roman" panose="02020603050405020304" pitchFamily="18" charset="0"/>
              </a:rPr>
              <a:t>Mouse</a:t>
            </a:r>
          </a:p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ea typeface="黑体" panose="02010609060101010101" pitchFamily="49" charset="-122"/>
                <a:cs typeface="Times New Roman" panose="02020603050405020304" pitchFamily="18" charset="0"/>
              </a:rPr>
              <a:t>Scanner</a:t>
            </a:r>
          </a:p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ea typeface="黑体" panose="02010609060101010101" pitchFamily="49" charset="-122"/>
                <a:cs typeface="Times New Roman" panose="02020603050405020304" pitchFamily="18" charset="0"/>
              </a:rPr>
              <a:t>Disk</a:t>
            </a:r>
          </a:p>
        </p:txBody>
      </p:sp>
      <p:sp>
        <p:nvSpPr>
          <p:cNvPr id="55" name="AutoShape 41"/>
          <p:cNvSpPr>
            <a:spLocks noChangeArrowheads="1"/>
          </p:cNvSpPr>
          <p:nvPr/>
        </p:nvSpPr>
        <p:spPr bwMode="auto">
          <a:xfrm>
            <a:off x="5867400" y="838200"/>
            <a:ext cx="2590800" cy="1295400"/>
          </a:xfrm>
          <a:prstGeom prst="wedgeRoundRectCallout">
            <a:avLst>
              <a:gd name="adj1" fmla="val 49940"/>
              <a:gd name="adj2" fmla="val 272917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ea typeface="黑体" panose="02010609060101010101" pitchFamily="49" charset="-122"/>
                <a:cs typeface="Times New Roman" panose="02020603050405020304" pitchFamily="18" charset="0"/>
              </a:rPr>
              <a:t>Monitor</a:t>
            </a:r>
          </a:p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ea typeface="黑体" panose="02010609060101010101" pitchFamily="49" charset="-122"/>
                <a:cs typeface="Times New Roman" panose="02020603050405020304" pitchFamily="18" charset="0"/>
              </a:rPr>
              <a:t>Printer</a:t>
            </a:r>
          </a:p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ea typeface="黑体" panose="02010609060101010101" pitchFamily="49" charset="-122"/>
                <a:cs typeface="Times New Roman" panose="02020603050405020304" pitchFamily="18" charset="0"/>
              </a:rPr>
              <a:t>LED</a:t>
            </a:r>
          </a:p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ea typeface="黑体" panose="02010609060101010101" pitchFamily="49" charset="-122"/>
                <a:cs typeface="Times New Roman" panose="02020603050405020304" pitchFamily="18" charset="0"/>
              </a:rPr>
              <a:t>Disk</a:t>
            </a:r>
          </a:p>
        </p:txBody>
      </p:sp>
      <p:sp>
        <p:nvSpPr>
          <p:cNvPr id="56" name="AutoShape 42"/>
          <p:cNvSpPr>
            <a:spLocks noChangeArrowheads="1"/>
          </p:cNvSpPr>
          <p:nvPr/>
        </p:nvSpPr>
        <p:spPr bwMode="auto">
          <a:xfrm>
            <a:off x="1447800" y="5029200"/>
            <a:ext cx="3276600" cy="819150"/>
          </a:xfrm>
          <a:prstGeom prst="wedgeRoundRectCallout">
            <a:avLst>
              <a:gd name="adj1" fmla="val 64292"/>
              <a:gd name="adj2" fmla="val -159301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ea typeface="黑体" panose="02010609060101010101" pitchFamily="49" charset="-122"/>
                <a:cs typeface="Times New Roman" panose="02020603050405020304" pitchFamily="18" charset="0"/>
              </a:rPr>
              <a:t>Arithmetic and Logic Unit</a:t>
            </a:r>
          </a:p>
        </p:txBody>
      </p:sp>
      <p:sp>
        <p:nvSpPr>
          <p:cNvPr id="57" name="AutoShape 43"/>
          <p:cNvSpPr>
            <a:spLocks noChangeArrowheads="1"/>
          </p:cNvSpPr>
          <p:nvPr/>
        </p:nvSpPr>
        <p:spPr bwMode="auto">
          <a:xfrm>
            <a:off x="4876800" y="2286000"/>
            <a:ext cx="3276600" cy="819150"/>
          </a:xfrm>
          <a:prstGeom prst="wedgeRoundRectCallout">
            <a:avLst>
              <a:gd name="adj1" fmla="val -4796"/>
              <a:gd name="adj2" fmla="val 187792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ea typeface="黑体" panose="02010609060101010101" pitchFamily="49" charset="-122"/>
                <a:cs typeface="Times New Roman" panose="02020603050405020304" pitchFamily="18" charset="0"/>
              </a:rPr>
              <a:t>Small, temporary storage</a:t>
            </a:r>
          </a:p>
        </p:txBody>
      </p:sp>
      <p:sp>
        <p:nvSpPr>
          <p:cNvPr id="58" name="AutoShape 44"/>
          <p:cNvSpPr>
            <a:spLocks noChangeArrowheads="1"/>
          </p:cNvSpPr>
          <p:nvPr/>
        </p:nvSpPr>
        <p:spPr bwMode="auto">
          <a:xfrm>
            <a:off x="5410200" y="4495800"/>
            <a:ext cx="3276600" cy="819150"/>
          </a:xfrm>
          <a:prstGeom prst="wedgeRoundRectCallout">
            <a:avLst>
              <a:gd name="adj1" fmla="val -52569"/>
              <a:gd name="adj2" fmla="val 90116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ea typeface="黑体" panose="02010609060101010101" pitchFamily="49" charset="-122"/>
                <a:cs typeface="Times New Roman" panose="02020603050405020304" pitchFamily="18" charset="0"/>
              </a:rPr>
              <a:t>Program Counter</a:t>
            </a:r>
          </a:p>
        </p:txBody>
      </p:sp>
      <p:sp>
        <p:nvSpPr>
          <p:cNvPr id="59" name="AutoShape 45"/>
          <p:cNvSpPr>
            <a:spLocks noChangeArrowheads="1"/>
          </p:cNvSpPr>
          <p:nvPr/>
        </p:nvSpPr>
        <p:spPr bwMode="auto">
          <a:xfrm>
            <a:off x="5257800" y="3352800"/>
            <a:ext cx="3276600" cy="819150"/>
          </a:xfrm>
          <a:prstGeom prst="wedgeRoundRectCallout">
            <a:avLst>
              <a:gd name="adj1" fmla="val -9060"/>
              <a:gd name="adj2" fmla="val 223060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ea typeface="黑体" panose="02010609060101010101" pitchFamily="49" charset="-122"/>
                <a:cs typeface="Times New Roman" panose="02020603050405020304" pitchFamily="18" charset="0"/>
              </a:rPr>
              <a:t>Instruction Register</a:t>
            </a:r>
          </a:p>
        </p:txBody>
      </p:sp>
    </p:spTree>
    <p:extLst>
      <p:ext uri="{BB962C8B-B14F-4D97-AF65-F5344CB8AC3E}">
        <p14:creationId xmlns:p14="http://schemas.microsoft.com/office/powerpoint/2010/main" val="294239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 autoUpdateAnimBg="0"/>
      <p:bldP spid="53" grpId="0" animBg="1" autoUpdateAnimBg="0"/>
      <p:bldP spid="54" grpId="0" animBg="1" autoUpdateAnimBg="0"/>
      <p:bldP spid="55" grpId="0" animBg="1" autoUpdateAnimBg="0"/>
      <p:bldP spid="56" grpId="0" animBg="1" autoUpdateAnimBg="0"/>
      <p:bldP spid="57" grpId="0" animBg="1" autoUpdateAnimBg="0"/>
      <p:bldP spid="58" grpId="0" animBg="1" autoUpdateAnimBg="0"/>
      <p:bldP spid="5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4" name="Rectangle 3"/>
          <p:cNvSpPr/>
          <p:nvPr/>
        </p:nvSpPr>
        <p:spPr>
          <a:xfrm>
            <a:off x="177924" y="2327749"/>
            <a:ext cx="8786564" cy="80451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/>
          <p:cNvSpPr/>
          <p:nvPr/>
        </p:nvSpPr>
        <p:spPr>
          <a:xfrm>
            <a:off x="323528" y="2109078"/>
            <a:ext cx="2160240" cy="408988"/>
          </a:xfrm>
          <a:prstGeom prst="rect">
            <a:avLst/>
          </a:prstGeom>
          <a:solidFill>
            <a:srgbClr val="1322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先修课程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7" y="2622524"/>
            <a:ext cx="8519021" cy="72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《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数据结构</a:t>
            </a:r>
            <a:r>
              <a:rPr lang="en-US" altLang="zh-CN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》</a:t>
            </a:r>
            <a:r>
              <a:rPr lang="zh-CN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《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形式语言</a:t>
            </a:r>
            <a:r>
              <a:rPr lang="en-US" altLang="zh-CN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》</a:t>
            </a:r>
            <a:r>
              <a:rPr lang="zh-CN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《</a:t>
            </a: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C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语言</a:t>
            </a:r>
            <a:r>
              <a:rPr lang="en-US" altLang="zh-CN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》</a:t>
            </a:r>
            <a:r>
              <a:rPr lang="zh-CN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、</a:t>
            </a:r>
            <a:r>
              <a:rPr lang="en-US" altLang="zh-CN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《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汇编语言</a:t>
            </a: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》</a:t>
            </a:r>
            <a:endParaRPr lang="zh-CN" altLang="en-US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spcBef>
                <a:spcPts val="400"/>
              </a:spcBef>
            </a:pPr>
            <a:endParaRPr lang="zh-CN" altLang="en-US" sz="2000" b="1" dirty="0">
              <a:latin typeface="Palatino Linotype" panose="0204050205050503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7924" y="955864"/>
            <a:ext cx="8786564" cy="106718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323528" y="737195"/>
            <a:ext cx="2160240" cy="432000"/>
          </a:xfrm>
          <a:prstGeom prst="rect">
            <a:avLst/>
          </a:prstGeom>
          <a:solidFill>
            <a:srgbClr val="1322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课程设置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527" y="1199445"/>
            <a:ext cx="7848872" cy="126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56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  <a:cs typeface="Times New Roman" panose="02020603050405020304" pitchFamily="18" charset="0"/>
              </a:rPr>
              <a:t>学时</a:t>
            </a:r>
            <a:endParaRPr lang="en-US" altLang="zh-CN" b="1" dirty="0">
              <a:solidFill>
                <a:srgbClr val="DC0000"/>
              </a:solidFill>
              <a:latin typeface="SimHei" panose="02010609060101010101" pitchFamily="49" charset="-122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 marL="180000" indent="-1800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48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课堂授课</a:t>
            </a: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+8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学时实验</a:t>
            </a:r>
          </a:p>
          <a:p>
            <a:pPr marL="180000" indent="-180000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zh-CN" altLang="en-US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62FF2304-4E30-4642-99B6-171CB5A0A2E5}"/>
              </a:ext>
            </a:extLst>
          </p:cNvPr>
          <p:cNvSpPr/>
          <p:nvPr/>
        </p:nvSpPr>
        <p:spPr>
          <a:xfrm>
            <a:off x="177924" y="3455387"/>
            <a:ext cx="8786564" cy="304000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83812291-625E-684F-98C8-63ED0F40B84B}"/>
              </a:ext>
            </a:extLst>
          </p:cNvPr>
          <p:cNvSpPr/>
          <p:nvPr/>
        </p:nvSpPr>
        <p:spPr>
          <a:xfrm>
            <a:off x="323528" y="3236719"/>
            <a:ext cx="2160240" cy="432000"/>
          </a:xfrm>
          <a:prstGeom prst="rect">
            <a:avLst/>
          </a:prstGeom>
          <a:solidFill>
            <a:srgbClr val="1322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教材和参考书</a:t>
            </a: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FE182E66-5464-CB41-BB16-EC386CF342E9}"/>
              </a:ext>
            </a:extLst>
          </p:cNvPr>
          <p:cNvSpPr txBox="1"/>
          <p:nvPr/>
        </p:nvSpPr>
        <p:spPr>
          <a:xfrm>
            <a:off x="311695" y="3752896"/>
            <a:ext cx="8519021" cy="1744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王晓斌、田玲等</a:t>
            </a: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程序设计语言与编译</a:t>
            </a: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——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语言的设计与实现（第</a:t>
            </a: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版）</a:t>
            </a:r>
            <a:endParaRPr lang="en-US" altLang="zh-CN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180000" indent="-180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蒋宗礼、姜守旭</a:t>
            </a: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.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形式语言与自动机理论</a:t>
            </a: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(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第</a:t>
            </a: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版</a:t>
            </a: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)</a:t>
            </a:r>
          </a:p>
          <a:p>
            <a:pPr marL="180000" indent="-180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Even </a:t>
            </a:r>
            <a:r>
              <a:rPr lang="en-US" altLang="zh-CN" b="1" dirty="0" err="1">
                <a:latin typeface="SimHei" panose="02010609060101010101" pitchFamily="49" charset="-122"/>
                <a:ea typeface="SimHei" panose="02010609060101010101" pitchFamily="49" charset="-122"/>
              </a:rPr>
              <a:t>S.Advanced</a:t>
            </a:r>
            <a:r>
              <a:rPr lang="en-US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. Compiler Design and Implementation.</a:t>
            </a:r>
          </a:p>
          <a:p>
            <a:pPr>
              <a:spcBef>
                <a:spcPts val="400"/>
              </a:spcBef>
            </a:pPr>
            <a:endParaRPr lang="zh-CN" altLang="en-US" sz="20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>
              <a:spcBef>
                <a:spcPts val="400"/>
              </a:spcBef>
            </a:pPr>
            <a:endParaRPr lang="zh-CN" altLang="en-US" sz="2000" b="1" dirty="0">
              <a:latin typeface="Palatino Linotype" panose="0204050205050503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8" name="图片 17" descr="图示&#10;&#10;描述已自动生成">
            <a:extLst>
              <a:ext uri="{FF2B5EF4-FFF2-40B4-BE49-F238E27FC236}">
                <a16:creationId xmlns:a16="http://schemas.microsoft.com/office/drawing/2014/main" id="{102E82DA-7925-F049-A302-FEF82C89C7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5" r="14258"/>
          <a:stretch/>
        </p:blipFill>
        <p:spPr>
          <a:xfrm>
            <a:off x="1304371" y="4823027"/>
            <a:ext cx="1139722" cy="1598793"/>
          </a:xfrm>
          <a:prstGeom prst="rect">
            <a:avLst/>
          </a:prstGeom>
        </p:spPr>
      </p:pic>
      <p:pic>
        <p:nvPicPr>
          <p:cNvPr id="19" name="图片 18" descr="文本&#10;&#10;描述已自动生成">
            <a:extLst>
              <a:ext uri="{FF2B5EF4-FFF2-40B4-BE49-F238E27FC236}">
                <a16:creationId xmlns:a16="http://schemas.microsoft.com/office/drawing/2014/main" id="{E446DF6B-5A7D-5449-8E9C-4B4060A987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554" y="4823028"/>
            <a:ext cx="1141462" cy="159879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698C0EF-2149-4041-BEE2-37C3DF74C7E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736" y="4823028"/>
            <a:ext cx="1141463" cy="159879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270548" y="873769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35100" indent="-1435100">
              <a:lnSpc>
                <a:spcPts val="3000"/>
              </a:lnSpc>
            </a:pP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上课时间与地点：</a:t>
            </a:r>
            <a:endParaRPr lang="en-US" altLang="zh-CN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1435100" indent="-1435100">
              <a:lnSpc>
                <a:spcPts val="3000"/>
              </a:lnSpc>
            </a:pPr>
            <a:r>
              <a:rPr lang="zh-CN" altLang="pt-BR" b="1" dirty="0">
                <a:latin typeface="SimHei" panose="02010609060101010101" pitchFamily="49" charset="-122"/>
                <a:ea typeface="SimHei" panose="02010609060101010101" pitchFamily="49" charset="-122"/>
              </a:rPr>
              <a:t>     </a:t>
            </a:r>
            <a:r>
              <a:rPr lang="zh-CN" altLang="pt-BR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星期</a:t>
            </a:r>
            <a:r>
              <a:rPr lang="zh-CN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一</a:t>
            </a:r>
            <a:r>
              <a:rPr lang="zh-CN" altLang="pt-BR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pt-BR" altLang="zh-CN" b="1" dirty="0">
                <a:latin typeface="SimHei" panose="02010609060101010101" pitchFamily="49" charset="-122"/>
                <a:ea typeface="SimHei" panose="02010609060101010101" pitchFamily="49" charset="-122"/>
              </a:rPr>
              <a:t>1-2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节    </a:t>
            </a:r>
            <a:r>
              <a:rPr lang="zh-CN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立人楼</a:t>
            </a:r>
            <a:r>
              <a:rPr lang="en-US" altLang="zh-CN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B101</a:t>
            </a:r>
          </a:p>
          <a:p>
            <a:pPr marL="1435100" indent="-1435100">
              <a:lnSpc>
                <a:spcPts val="3000"/>
              </a:lnSpc>
            </a:pPr>
            <a:r>
              <a:rPr lang="zh-CN" altLang="pt-BR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    星期</a:t>
            </a:r>
            <a:r>
              <a:rPr lang="zh-CN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三</a:t>
            </a:r>
            <a:r>
              <a:rPr lang="zh-CN" altLang="pt-BR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pt-BR" altLang="zh-CN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1-2</a:t>
            </a:r>
            <a:r>
              <a:rPr lang="zh-CN" altLang="en-US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节    立</a:t>
            </a:r>
            <a:r>
              <a:rPr lang="zh-CN" altLang="en-US" b="1" dirty="0">
                <a:latin typeface="SimHei" panose="02010609060101010101" pitchFamily="49" charset="-122"/>
                <a:ea typeface="SimHei" panose="02010609060101010101" pitchFamily="49" charset="-122"/>
              </a:rPr>
              <a:t>人楼</a:t>
            </a:r>
            <a:r>
              <a:rPr lang="en-US" altLang="zh-CN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B105</a:t>
            </a:r>
            <a:endParaRPr lang="en-US" altLang="zh-CN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353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冯</a:t>
            </a:r>
            <a:r>
              <a:rPr lang="en-US" altLang="zh-CN" dirty="0"/>
              <a:t>.</a:t>
            </a:r>
            <a:r>
              <a:rPr lang="zh-CN" altLang="en-US" dirty="0" smtClean="0"/>
              <a:t>诺依曼</a:t>
            </a:r>
            <a:r>
              <a:rPr lang="en-US" altLang="zh-CN" dirty="0"/>
              <a:t>John von Neumann</a:t>
            </a:r>
            <a:endParaRPr lang="zh-CN" altLang="en-US" dirty="0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417763" y="933450"/>
            <a:ext cx="6177597" cy="25003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altLang="zh-CN" sz="2400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1903-1957,</a:t>
            </a:r>
            <a:r>
              <a:rPr lang="zh-CN" altLang="en-US" sz="2400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原籍匈牙利，</a:t>
            </a:r>
            <a:r>
              <a:rPr lang="en-US" altLang="zh-CN" sz="2400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22</a:t>
            </a:r>
            <a:r>
              <a:rPr lang="zh-CN" altLang="en-US" sz="2400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岁获数学博士学位。先后执教于柏林大学和汉堡大学，</a:t>
            </a:r>
            <a:r>
              <a:rPr lang="en-US" altLang="zh-CN" sz="2400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1930</a:t>
            </a:r>
            <a:r>
              <a:rPr lang="zh-CN" altLang="en-US" sz="2400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年赴美国，历任普林斯顿大学、普林斯顿高级研究所教授，美国原子能委员会委员。</a:t>
            </a:r>
            <a:r>
              <a:rPr lang="en-US" altLang="zh-CN" sz="2400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20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世纪最重要的数学家之一，被称为“</a:t>
            </a:r>
            <a:r>
              <a:rPr lang="zh-CN" altLang="en-US" sz="24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计算机之父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”和</a:t>
            </a:r>
            <a:r>
              <a:rPr lang="zh-CN" altLang="en-US" sz="2400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“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博弈论之父</a:t>
            </a:r>
            <a:r>
              <a:rPr lang="zh-CN" altLang="en-US" sz="2400" b="1" kern="0" dirty="0" smtClean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”。</a:t>
            </a:r>
            <a:endParaRPr lang="zh-CN" altLang="en-US" sz="2400" b="1" kern="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765175"/>
            <a:ext cx="2247900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内容占位符 2"/>
          <p:cNvSpPr txBox="1">
            <a:spLocks/>
          </p:cNvSpPr>
          <p:nvPr/>
        </p:nvSpPr>
        <p:spPr>
          <a:xfrm>
            <a:off x="377809" y="4822429"/>
            <a:ext cx="8280400" cy="155733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仿宋_GB231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 pitchFamily="2" charset="2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3200"/>
              </a:lnSpc>
              <a:spcBef>
                <a:spcPts val="0"/>
              </a:spcBef>
              <a:buFont typeface="Monotype Sorts" pitchFamily="2" charset="2"/>
              <a:buNone/>
              <a:defRPr/>
            </a:pP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1945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年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6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月，冯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诺伊曼与戈德斯坦、勃克斯等人，联名发表了一篇长达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101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页纸的报告，即计算机史上著名的“</a:t>
            </a:r>
            <a:r>
              <a:rPr lang="en-US" altLang="zh-CN" sz="2400" b="1" kern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101</a:t>
            </a:r>
            <a:r>
              <a:rPr lang="zh-CN" altLang="en-US" sz="2400" b="1" kern="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页报告”，这是现代计算机科学发展里程碑式的文献。明确规定用二进制替代十进制运算，并将计算机分成五大组件。</a:t>
            </a:r>
          </a:p>
        </p:txBody>
      </p:sp>
      <p:sp>
        <p:nvSpPr>
          <p:cNvPr id="6" name="AutoShape 42"/>
          <p:cNvSpPr>
            <a:spLocks noChangeArrowheads="1"/>
          </p:cNvSpPr>
          <p:nvPr/>
        </p:nvSpPr>
        <p:spPr bwMode="auto">
          <a:xfrm>
            <a:off x="3491515" y="3401617"/>
            <a:ext cx="4257675" cy="1420812"/>
          </a:xfrm>
          <a:prstGeom prst="wedgeRoundRectCallout">
            <a:avLst>
              <a:gd name="adj1" fmla="val -75157"/>
              <a:gd name="adj2" fmla="val -44866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若人们不相信数学简单，只因他们未意识到生命之复杂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40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特点及表现</a:t>
            </a:r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-83609" y="940439"/>
            <a:ext cx="8458081" cy="2051925"/>
            <a:chOff x="-253846" y="874154"/>
            <a:chExt cx="8458081" cy="2051925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>
            <a:xfrm>
              <a:off x="-253846" y="1306154"/>
              <a:ext cx="6423640" cy="1533299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2" algn="just">
                <a:defRPr/>
              </a:pPr>
              <a:r>
                <a:rPr 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数据或指令以二进制形式存储</a:t>
              </a:r>
              <a:endPara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2" algn="just">
                <a:defRPr/>
              </a:pPr>
              <a:r>
                <a:rPr lang="zh-CN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存储程序”的工作方式</a:t>
              </a:r>
            </a:p>
            <a:p>
              <a:pPr lvl="2" algn="just">
                <a:defRPr/>
              </a:pPr>
              <a:r>
                <a:rPr 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程序顺序执行</a:t>
              </a:r>
              <a:endPara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2" algn="just">
                <a:defRPr/>
              </a:pPr>
              <a:r>
                <a:rPr 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存储器的内容可以被修改</a:t>
              </a:r>
              <a:endParaRPr lang="zh-CN" sz="1800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Rectangle 9"/>
            <p:cNvSpPr/>
            <p:nvPr/>
          </p:nvSpPr>
          <p:spPr>
            <a:xfrm>
              <a:off x="418698" y="1092822"/>
              <a:ext cx="7785537" cy="1833257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Rectangle 10"/>
            <p:cNvSpPr/>
            <p:nvPr/>
          </p:nvSpPr>
          <p:spPr>
            <a:xfrm>
              <a:off x="564301" y="874154"/>
              <a:ext cx="3632313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冯</a:t>
              </a:r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诺依曼体系结构的特点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-45108" y="3517616"/>
            <a:ext cx="8419580" cy="2750629"/>
            <a:chOff x="-215345" y="3602045"/>
            <a:chExt cx="8419580" cy="2750629"/>
          </a:xfrm>
        </p:grpSpPr>
        <p:sp>
          <p:nvSpPr>
            <p:cNvPr id="7" name="Rectangle 9"/>
            <p:cNvSpPr/>
            <p:nvPr/>
          </p:nvSpPr>
          <p:spPr>
            <a:xfrm>
              <a:off x="418698" y="3820713"/>
              <a:ext cx="7785537" cy="2531961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Rectangle 10"/>
            <p:cNvSpPr/>
            <p:nvPr/>
          </p:nvSpPr>
          <p:spPr>
            <a:xfrm>
              <a:off x="564301" y="3602045"/>
              <a:ext cx="5605493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冯</a:t>
              </a:r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</a:t>
              </a:r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诺依曼体系结构在命令式语言上的</a:t>
              </a:r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表现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-215345" y="4117197"/>
              <a:ext cx="8128535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257300" lvl="2" indent="-342900" algn="just">
                <a:buFont typeface="Arial" panose="020B0604020202020204" pitchFamily="34" charset="0"/>
                <a:buChar char="•"/>
              </a:pPr>
              <a:r>
                <a:rPr lang="zh-CN" altLang="zh-CN" sz="2400" b="1" u="sng" dirty="0">
                  <a:latin typeface="黑体" panose="02010609060101010101" pitchFamily="49" charset="-122"/>
                  <a:ea typeface="黑体" panose="02010609060101010101" pitchFamily="49" charset="-122"/>
                </a:rPr>
                <a:t>变量</a:t>
              </a:r>
              <a:r>
                <a:rPr lang="zh-CN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存储单元及它的名称由变量的概念来</a:t>
              </a:r>
              <a:r>
                <a:rPr lang="zh-CN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代替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，</a:t>
              </a:r>
              <a:r>
                <a:rPr lang="zh-CN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可以</a:t>
              </a:r>
              <a:r>
                <a:rPr lang="zh-CN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代表一个或一组单元,可以</a:t>
              </a:r>
              <a:r>
                <a:rPr lang="zh-CN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修改  </a:t>
              </a:r>
              <a:endPara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257300" lvl="2" indent="-342900" algn="just">
                <a:buFont typeface="Arial" panose="020B0604020202020204" pitchFamily="34" charset="0"/>
                <a:buChar char="•"/>
              </a:pPr>
              <a:r>
                <a:rPr lang="zh-CN" altLang="zh-CN" sz="2400" b="1" u="sng" dirty="0">
                  <a:latin typeface="黑体" panose="02010609060101010101" pitchFamily="49" charset="-122"/>
                  <a:ea typeface="黑体" panose="02010609060101010101" pitchFamily="49" charset="-122"/>
                </a:rPr>
                <a:t>赋值</a:t>
              </a:r>
              <a:r>
                <a:rPr lang="zh-CN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计算结果必须</a:t>
              </a:r>
              <a:r>
                <a:rPr lang="zh-CN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存储</a:t>
              </a:r>
              <a:endPara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1257300" lvl="2" indent="-342900" algn="just">
                <a:buFont typeface="Arial" panose="020B0604020202020204" pitchFamily="34" charset="0"/>
                <a:buChar char="•"/>
              </a:pPr>
              <a:r>
                <a:rPr lang="zh-CN" altLang="zh-CN" sz="2400" b="1" u="sng" dirty="0">
                  <a:latin typeface="黑体" panose="02010609060101010101" pitchFamily="49" charset="-122"/>
                  <a:ea typeface="黑体" panose="02010609060101010101" pitchFamily="49" charset="-122"/>
                </a:rPr>
                <a:t>重复</a:t>
              </a:r>
              <a:r>
                <a:rPr lang="zh-CN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因语句顺序执行,指令存储在有限的存储器中,完成复杂计算时必须重复执行某些指令</a:t>
              </a:r>
              <a:r>
                <a:rPr lang="zh-CN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序列</a:t>
              </a:r>
              <a:endPara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4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绑定（</a:t>
            </a:r>
            <a:r>
              <a:rPr lang="en-US" altLang="zh-CN" dirty="0"/>
              <a:t>Binding)</a:t>
            </a:r>
            <a:r>
              <a:rPr lang="zh-CN" altLang="en-US" dirty="0"/>
              <a:t>概念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1752600" y="2164075"/>
            <a:ext cx="5715000" cy="3505200"/>
            <a:chOff x="0" y="0"/>
            <a:chExt cx="3600" cy="2208"/>
          </a:xfrm>
        </p:grpSpPr>
        <p:sp>
          <p:nvSpPr>
            <p:cNvPr id="4" name="Rectangle 5"/>
            <p:cNvSpPr>
              <a:spLocks noChangeArrowheads="1"/>
            </p:cNvSpPr>
            <p:nvPr/>
          </p:nvSpPr>
          <p:spPr bwMode="auto">
            <a:xfrm>
              <a:off x="1824" y="0"/>
              <a:ext cx="120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buFont typeface="Monotype Sorts"/>
                <a:buNone/>
              </a:pPr>
              <a:r>
                <a:rPr lang="zh-CN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实体属性</a:t>
              </a:r>
            </a:p>
          </p:txBody>
        </p:sp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1152" y="773"/>
              <a:ext cx="901" cy="715"/>
            </a:xfrm>
            <a:prstGeom prst="ellipse">
              <a:avLst/>
            </a:prstGeom>
            <a:solidFill>
              <a:schemeClr val="fol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00" b="1">
                  <a:latin typeface="黑体" panose="02010609060101010101" pitchFamily="49" charset="-122"/>
                  <a:ea typeface="黑体" panose="02010609060101010101" pitchFamily="49" charset="-122"/>
                </a:rPr>
                <a:t>实体</a:t>
              </a:r>
            </a:p>
          </p:txBody>
        </p:sp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0" y="192"/>
              <a:ext cx="120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buFont typeface="Monotype Sorts"/>
                <a:buNone/>
              </a:pPr>
              <a:r>
                <a:rPr lang="zh-CN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实体属性</a:t>
              </a:r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0" y="1824"/>
              <a:ext cx="120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buFont typeface="Monotype Sorts"/>
                <a:buNone/>
              </a:pPr>
              <a:r>
                <a:rPr lang="zh-CN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实体属性</a:t>
              </a: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2400" y="1104"/>
              <a:ext cx="120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buFont typeface="Monotype Sorts"/>
                <a:buNone/>
              </a:pPr>
              <a:r>
                <a:rPr lang="zh-CN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实体属性</a:t>
              </a:r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V="1">
              <a:off x="1920" y="432"/>
              <a:ext cx="576" cy="38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>
              <a:spAutoFit/>
            </a:bodyPr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576" y="576"/>
              <a:ext cx="720" cy="24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>
              <a:spAutoFit/>
            </a:bodyPr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V="1">
              <a:off x="528" y="1344"/>
              <a:ext cx="624" cy="432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>
              <a:spAutoFit/>
            </a:bodyPr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2016" y="1296"/>
              <a:ext cx="336" cy="48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46038" rIns="0" bIns="46038">
              <a:spAutoFit/>
            </a:bodyPr>
            <a:lstStyle/>
            <a:p>
              <a:endParaRPr lang="zh-CN" altLang="en-US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4953000" y="5097058"/>
            <a:ext cx="3276600" cy="819150"/>
          </a:xfrm>
          <a:prstGeom prst="wedgeRoundRectCallout">
            <a:avLst>
              <a:gd name="adj1" fmla="val -63110"/>
              <a:gd name="adj2" fmla="val -122477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变量，子程序，语句等均为实体</a:t>
            </a: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510139" y="3597136"/>
            <a:ext cx="2520399" cy="971550"/>
          </a:xfrm>
          <a:prstGeom prst="wedgeRoundRectCallout">
            <a:avLst>
              <a:gd name="adj1" fmla="val 18219"/>
              <a:gd name="adj2" fmla="val -94475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实体具有的特性</a:t>
            </a:r>
          </a:p>
        </p:txBody>
      </p:sp>
      <p:sp>
        <p:nvSpPr>
          <p:cNvPr id="16" name="矩形 15"/>
          <p:cNvSpPr/>
          <p:nvPr/>
        </p:nvSpPr>
        <p:spPr>
          <a:xfrm>
            <a:off x="510139" y="828373"/>
            <a:ext cx="8164388" cy="1137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b="1" dirty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一个实体（或对象）与其某种属性建立起某种联系的过程,称为绑定</a:t>
            </a:r>
            <a:endParaRPr lang="zh-CN" altLang="en-US" sz="2400" dirty="0">
              <a:solidFill>
                <a:srgbClr val="122259"/>
              </a:solidFill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403800" y="873672"/>
            <a:ext cx="8441817" cy="106718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4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关于绑定（</a:t>
            </a:r>
            <a:r>
              <a:rPr lang="en-US" altLang="zh-CN" dirty="0"/>
              <a:t>Binding)</a:t>
            </a:r>
            <a:r>
              <a:rPr lang="zh-CN" altLang="en-US" dirty="0"/>
              <a:t>的一些概念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533400" y="2725001"/>
            <a:ext cx="70" cy="462307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46038" rIns="0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2000" y="1241655"/>
            <a:ext cx="7772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1" hangingPunct="1">
              <a:spcBef>
                <a:spcPts val="1200"/>
              </a:spcBef>
              <a:buClrTx/>
              <a:buFont typeface="Wingdings" panose="05000000000000000000" pitchFamily="2" charset="2"/>
              <a:buChar char="q"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描述符：用以描述实体的属性的符号、语句或表格等。亦即实体到属性的</a:t>
            </a: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映象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ts val="1200"/>
              </a:spcBef>
              <a:buClrTx/>
              <a:buFont typeface="Wingdings" panose="05000000000000000000" pitchFamily="2" charset="2"/>
              <a:buChar char="q"/>
            </a:pP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凡是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在编译时能确定的特性，称为静态特性；若绑定在编译时完成，运行时不改变，称为</a:t>
            </a:r>
            <a:r>
              <a:rPr lang="zh-CN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</a:t>
            </a:r>
            <a:r>
              <a:rPr lang="zh-CN" altLang="zh-CN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绑定</a:t>
            </a:r>
            <a:endParaRPr lang="en-US" altLang="zh-CN" sz="2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ts val="1200"/>
              </a:spcBef>
              <a:buClrTx/>
              <a:buFont typeface="Wingdings" panose="05000000000000000000" pitchFamily="2" charset="2"/>
              <a:buChar char="q"/>
            </a:pP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凡是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在运行时才能确定的属性称为动态的。若绑定在运行时完成，称为</a:t>
            </a:r>
            <a:r>
              <a:rPr lang="zh-CN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</a:t>
            </a:r>
            <a:r>
              <a:rPr lang="zh-CN" altLang="zh-CN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绑定</a:t>
            </a: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ts val="1200"/>
              </a:spcBef>
              <a:buClrTx/>
              <a:buFont typeface="Wingdings" panose="05000000000000000000" pitchFamily="2" charset="2"/>
              <a:buChar char="q"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例：动态数组和静态数组。数组的属性有保留其值的存储</a:t>
            </a: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区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1" hangingPunct="1">
              <a:spcBef>
                <a:spcPts val="1200"/>
              </a:spcBef>
              <a:buClr>
                <a:srgbClr val="CC0099"/>
              </a:buClr>
              <a:buFont typeface="Wingdings" panose="05000000000000000000" pitchFamily="2" charset="2"/>
              <a:buChar char="q"/>
            </a:pP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11393" y="2519932"/>
            <a:ext cx="1625318" cy="588623"/>
          </a:xfrm>
          <a:prstGeom prst="wedgeRoundRectCallout">
            <a:avLst>
              <a:gd name="adj1" fmla="val -66363"/>
              <a:gd name="adj2" fmla="val -18887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lnSpc>
                <a:spcPts val="2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FORTRAN的integer</a:t>
            </a:r>
            <a:endParaRPr lang="zh-CN" altLang="zh-CN" sz="1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702197" y="3503596"/>
            <a:ext cx="2969138" cy="424107"/>
          </a:xfrm>
          <a:prstGeom prst="wedgeRoundRectCallout">
            <a:avLst>
              <a:gd name="adj1" fmla="val -65533"/>
              <a:gd name="adj2" fmla="val -15083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Pascal中的integer类型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859337" y="5188699"/>
            <a:ext cx="3097213" cy="788590"/>
          </a:xfrm>
          <a:prstGeom prst="wedgeRoundRectCallout">
            <a:avLst>
              <a:gd name="adj1" fmla="val -66493"/>
              <a:gd name="adj2" fmla="val -164367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数组的维数和大小在建立到运行结束的过程中不再改变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524427" y="5282121"/>
            <a:ext cx="3889375" cy="695168"/>
          </a:xfrm>
          <a:prstGeom prst="wedgeRoundRectCallout">
            <a:avLst>
              <a:gd name="adj1" fmla="val -13978"/>
              <a:gd name="adj2" fmla="val -197372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可改变数组大小或释放数组所占空间，如用变量或表达式指定上下界</a:t>
            </a:r>
          </a:p>
        </p:txBody>
      </p:sp>
      <p:sp>
        <p:nvSpPr>
          <p:cNvPr id="11" name="Rectangle 9"/>
          <p:cNvSpPr/>
          <p:nvPr/>
        </p:nvSpPr>
        <p:spPr>
          <a:xfrm>
            <a:off x="635780" y="1194173"/>
            <a:ext cx="8132835" cy="385973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22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</a:t>
            </a:r>
            <a:r>
              <a:rPr lang="en-US" altLang="zh-CN" dirty="0"/>
              <a:t>(Variable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7" name="Group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675709"/>
              </p:ext>
            </p:extLst>
          </p:nvPr>
        </p:nvGraphicFramePr>
        <p:xfrm>
          <a:off x="5685324" y="907882"/>
          <a:ext cx="3200400" cy="3927477"/>
        </p:xfrm>
        <a:graphic>
          <a:graphicData uri="http://schemas.openxmlformats.org/drawingml/2006/table">
            <a:tbl>
              <a:tblPr/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……</a:t>
                      </a:r>
                    </a:p>
                  </a:txBody>
                  <a:tcPr marL="0" marR="0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存储单元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n</a:t>
                      </a:r>
                      <a:r>
                        <a:rPr kumimoji="0" lang="zh-CN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1</a:t>
                      </a:r>
                    </a:p>
                  </a:txBody>
                  <a:tcPr marL="0" marR="0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存储单元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n</a:t>
                      </a:r>
                      <a:r>
                        <a:rPr kumimoji="0" lang="zh-CN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2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1" charset="-122"/>
                      </a:endParaRPr>
                    </a:p>
                  </a:txBody>
                  <a:tcPr marL="0" marR="0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存储单元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n</a:t>
                      </a:r>
                      <a:r>
                        <a:rPr kumimoji="0" lang="zh-CN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3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1" charset="-122"/>
                      </a:endParaRPr>
                    </a:p>
                  </a:txBody>
                  <a:tcPr marL="0" marR="0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存储单元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n</a:t>
                      </a:r>
                      <a:r>
                        <a:rPr kumimoji="0" lang="zh-CN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4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1" charset="-122"/>
                      </a:endParaRPr>
                    </a:p>
                  </a:txBody>
                  <a:tcPr marL="0" marR="0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存储单元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n</a:t>
                      </a:r>
                      <a:r>
                        <a:rPr kumimoji="0" lang="zh-CN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5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1" charset="-122"/>
                      </a:endParaRPr>
                    </a:p>
                  </a:txBody>
                  <a:tcPr marL="0" marR="0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存储单元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n</a:t>
                      </a:r>
                      <a:r>
                        <a:rPr kumimoji="0" lang="zh-CN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6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1" charset="-122"/>
                      </a:endParaRPr>
                    </a:p>
                  </a:txBody>
                  <a:tcPr marL="0" marR="0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存储单元</a:t>
                      </a: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n</a:t>
                      </a:r>
                      <a:r>
                        <a:rPr kumimoji="0" lang="zh-CN" altLang="zh-CN" sz="20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7</a:t>
                      </a:r>
                      <a:endParaRPr kumimoji="0" lang="zh-CN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仿宋_GB2312" pitchFamily="1" charset="-122"/>
                      </a:endParaRPr>
                    </a:p>
                  </a:txBody>
                  <a:tcPr marL="0" marR="0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8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仿宋_GB2312" pitchFamily="1" charset="-122"/>
                        </a:rPr>
                        <a:t>……</a:t>
                      </a:r>
                    </a:p>
                  </a:txBody>
                  <a:tcPr marL="0" marR="0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3627924" y="1660357"/>
            <a:ext cx="1549400" cy="5334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9" name="Line 29"/>
          <p:cNvSpPr>
            <a:spLocks noChangeShapeType="1"/>
          </p:cNvSpPr>
          <p:nvPr/>
        </p:nvSpPr>
        <p:spPr bwMode="auto">
          <a:xfrm>
            <a:off x="5228124" y="1965157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>
            <a:spAutoFit/>
          </a:bodyPr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AutoShape 30"/>
          <p:cNvSpPr>
            <a:spLocks noChangeArrowheads="1"/>
          </p:cNvSpPr>
          <p:nvPr/>
        </p:nvSpPr>
        <p:spPr bwMode="auto">
          <a:xfrm>
            <a:off x="275124" y="2727157"/>
            <a:ext cx="5257800" cy="2438400"/>
          </a:xfrm>
          <a:prstGeom prst="cloudCallout">
            <a:avLst>
              <a:gd name="adj1" fmla="val 46708"/>
              <a:gd name="adj2" fmla="val -77995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变量是对一个(或若干个)存储单元的抽象，赋值语句则是修改存储单元内容的</a:t>
            </a: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抽象</a:t>
            </a: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99461" y="5203656"/>
            <a:ext cx="8723356" cy="1206366"/>
            <a:chOff x="99461" y="5203656"/>
            <a:chExt cx="8723356" cy="1206366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381000" y="5658303"/>
              <a:ext cx="70" cy="46230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6038" rIns="0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Rectangle 3"/>
            <p:cNvSpPr txBox="1">
              <a:spLocks noChangeArrowheads="1"/>
            </p:cNvSpPr>
            <p:nvPr/>
          </p:nvSpPr>
          <p:spPr>
            <a:xfrm>
              <a:off x="99461" y="5203656"/>
              <a:ext cx="8669154" cy="1168267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just">
                <a:lnSpc>
                  <a:spcPct val="150000"/>
                </a:lnSpc>
              </a:pPr>
              <a:r>
                <a:rPr lang="zh-CN" altLang="zh-CN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变量除名字外,具有四个属性:</a:t>
              </a:r>
              <a:r>
                <a:rPr lang="zh-CN" altLang="zh-CN" b="1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作用域（Scope）</a:t>
              </a:r>
              <a:r>
                <a:rPr lang="zh-CN" altLang="zh-CN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zh-CN" altLang="zh-CN" b="1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生存期(Lifetime)</a:t>
              </a:r>
              <a:r>
                <a:rPr lang="zh-CN" altLang="zh-CN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zh-CN" altLang="zh-CN" b="1" dirty="0" smtClean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值(Value)和类型(Type)</a:t>
              </a:r>
              <a:endParaRPr lang="zh-CN" altLang="zh-CN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Rectangle 9"/>
            <p:cNvSpPr/>
            <p:nvPr/>
          </p:nvSpPr>
          <p:spPr>
            <a:xfrm>
              <a:off x="381000" y="5207165"/>
              <a:ext cx="8441817" cy="1202857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11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变量的</a:t>
            </a:r>
            <a:r>
              <a:rPr lang="zh-CN" altLang="en-US" dirty="0" smtClean="0"/>
              <a:t>作用域</a:t>
            </a:r>
            <a:endParaRPr lang="zh-CN" alt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362200" y="2895600"/>
            <a:ext cx="1549400" cy="5334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4267200" y="2952745"/>
            <a:ext cx="533400" cy="495310"/>
          </a:xfrm>
          <a:prstGeom prst="leftBrace">
            <a:avLst>
              <a:gd name="adj1" fmla="val 3095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038" rIns="0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endParaRPr lang="zh-CN" altLang="zh-CN" sz="24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5029200" y="1600200"/>
            <a:ext cx="3052763" cy="2819400"/>
          </a:xfrm>
          <a:prstGeom prst="flowChartMultidocumen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代码</a:t>
            </a: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>
            <a:off x="177924" y="867543"/>
            <a:ext cx="4191000" cy="1828800"/>
          </a:xfrm>
          <a:prstGeom prst="cloudCallout">
            <a:avLst>
              <a:gd name="adj1" fmla="val 53394"/>
              <a:gd name="adj2" fmla="val 62679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变量的</a:t>
            </a:r>
            <a:r>
              <a:rPr lang="zh-CN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作用域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是指可以访问该变量的程序</a:t>
            </a: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范围</a:t>
            </a: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0" y="4762499"/>
            <a:ext cx="8855242" cy="1371600"/>
            <a:chOff x="0" y="4762499"/>
            <a:chExt cx="8855242" cy="1371600"/>
          </a:xfrm>
        </p:grpSpPr>
        <p:sp>
          <p:nvSpPr>
            <p:cNvPr id="3" name="AutoShape 2"/>
            <p:cNvSpPr>
              <a:spLocks noChangeArrowheads="1"/>
            </p:cNvSpPr>
            <p:nvPr/>
          </p:nvSpPr>
          <p:spPr bwMode="auto">
            <a:xfrm>
              <a:off x="838200" y="5217146"/>
              <a:ext cx="70" cy="462307"/>
            </a:xfrm>
            <a:prstGeom prst="roundRect">
              <a:avLst>
                <a:gd name="adj" fmla="val 16667"/>
              </a:avLst>
            </a:prstGeom>
            <a:solidFill>
              <a:srgbClr val="CCE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46038" rIns="0" bIns="46038" anchor="ctr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1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" name="Rectangle 3"/>
            <p:cNvSpPr txBox="1">
              <a:spLocks noChangeArrowheads="1"/>
            </p:cNvSpPr>
            <p:nvPr/>
          </p:nvSpPr>
          <p:spPr>
            <a:xfrm>
              <a:off x="0" y="4762499"/>
              <a:ext cx="8855242" cy="1371600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81000" lvl="2" indent="0" algn="just">
                <a:lnSpc>
                  <a:spcPct val="150000"/>
                </a:lnSpc>
                <a:buClr>
                  <a:srgbClr val="CC0099"/>
                </a:buClr>
                <a:buFont typeface="Wingdings" panose="05000000000000000000" pitchFamily="2" charset="2"/>
                <a:buChar char="q"/>
              </a:pPr>
              <a:r>
                <a:rPr lang="zh-CN" altLang="zh-CN" sz="2400" b="1" dirty="0" smtClean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静态作用域绑定</a:t>
              </a:r>
              <a:r>
                <a:rPr lang="zh-CN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:按照程序的语法结构定义变量的作用域</a:t>
              </a:r>
            </a:p>
            <a:p>
              <a:pPr marL="381000" lvl="2" indent="0" algn="just">
                <a:lnSpc>
                  <a:spcPct val="150000"/>
                </a:lnSpc>
                <a:buClr>
                  <a:srgbClr val="CC0099"/>
                </a:buClr>
                <a:buFont typeface="Wingdings" panose="05000000000000000000" pitchFamily="2" charset="2"/>
                <a:buChar char="q"/>
              </a:pPr>
              <a:r>
                <a:rPr lang="zh-CN" altLang="zh-CN" sz="2400" b="1" dirty="0" smtClean="0">
                  <a:solidFill>
                    <a:srgbClr val="0033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动态作用域绑定</a:t>
              </a:r>
              <a:r>
                <a:rPr lang="zh-CN" altLang="zh-CN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:按照程序的执行动态地定义变量的作用域</a:t>
              </a:r>
            </a:p>
          </p:txBody>
        </p:sp>
        <p:sp>
          <p:nvSpPr>
            <p:cNvPr id="11" name="Rectangle 9"/>
            <p:cNvSpPr/>
            <p:nvPr/>
          </p:nvSpPr>
          <p:spPr>
            <a:xfrm>
              <a:off x="413425" y="4788183"/>
              <a:ext cx="8441817" cy="1202857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215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变量的生存期</a:t>
            </a:r>
          </a:p>
        </p:txBody>
      </p:sp>
      <p:sp>
        <p:nvSpPr>
          <p:cNvPr id="4" name="AutoShape 3"/>
          <p:cNvSpPr>
            <a:spLocks/>
          </p:cNvSpPr>
          <p:nvPr/>
        </p:nvSpPr>
        <p:spPr bwMode="auto">
          <a:xfrm>
            <a:off x="3657600" y="2893142"/>
            <a:ext cx="609600" cy="538315"/>
          </a:xfrm>
          <a:prstGeom prst="leftBrace">
            <a:avLst>
              <a:gd name="adj1" fmla="val 3854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038" rIns="0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307263" y="1524000"/>
            <a:ext cx="1150937" cy="469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变量X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7391400" y="4267200"/>
            <a:ext cx="1150938" cy="469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变量X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81600" y="1524000"/>
            <a:ext cx="1600200" cy="4699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存储单元n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181600" y="4267200"/>
            <a:ext cx="1600200" cy="4699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存储单元n</a:t>
            </a:r>
          </a:p>
        </p:txBody>
      </p:sp>
      <p:cxnSp>
        <p:nvCxnSpPr>
          <p:cNvPr id="9" name="AutoShape 8"/>
          <p:cNvCxnSpPr>
            <a:cxnSpLocks noChangeShapeType="1"/>
            <a:stCxn id="7" idx="3"/>
            <a:endCxn id="5" idx="1"/>
          </p:cNvCxnSpPr>
          <p:nvPr/>
        </p:nvCxnSpPr>
        <p:spPr bwMode="auto">
          <a:xfrm>
            <a:off x="6781800" y="1758950"/>
            <a:ext cx="5254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/>
          <p:cNvCxnSpPr>
            <a:cxnSpLocks noChangeShapeType="1"/>
            <a:stCxn id="8" idx="3"/>
            <a:endCxn id="6" idx="1"/>
          </p:cNvCxnSpPr>
          <p:nvPr/>
        </p:nvCxnSpPr>
        <p:spPr bwMode="auto">
          <a:xfrm>
            <a:off x="6781800" y="450215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781800" y="1520825"/>
            <a:ext cx="4429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</a:t>
            </a:r>
            <a:endParaRPr lang="zh-CN" altLang="zh-CN" sz="2800" b="1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858000" y="4205288"/>
            <a:ext cx="45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endParaRPr lang="zh-CN" altLang="zh-CN" sz="2800" b="1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4572000" y="990600"/>
            <a:ext cx="0" cy="426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>
            <a:spAutoFit/>
          </a:bodyPr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4958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>
            <a:spAutoFit/>
          </a:bodyPr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495800" y="4572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46038" rIns="0" bIns="46038">
            <a:spAutoFit/>
          </a:bodyPr>
          <a:lstStyle/>
          <a:p>
            <a:endParaRPr lang="zh-CN" altLang="en-US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-1" y="1752600"/>
            <a:ext cx="3421063" cy="2743200"/>
          </a:xfrm>
          <a:prstGeom prst="cloudCallout">
            <a:avLst>
              <a:gd name="adj1" fmla="val 73681"/>
              <a:gd name="adj2" fmla="val -21236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一个存储区绑定于一个变量的时间区间,称为变量的</a:t>
            </a:r>
            <a:r>
              <a:rPr lang="zh-CN" altLang="zh-CN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生存期</a:t>
            </a: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6096000" y="457200"/>
            <a:ext cx="1600200" cy="971550"/>
          </a:xfrm>
          <a:prstGeom prst="wedgeRoundRectCallout">
            <a:avLst>
              <a:gd name="adj1" fmla="val 2083"/>
              <a:gd name="adj2" fmla="val 79250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建立绑定</a:t>
            </a: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7315200" y="3124200"/>
            <a:ext cx="1600200" cy="971550"/>
          </a:xfrm>
          <a:prstGeom prst="wedgeRoundRectCallout">
            <a:avLst>
              <a:gd name="adj1" fmla="val -66468"/>
              <a:gd name="adj2" fmla="val 91829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撤消绑定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5181600" y="2438400"/>
            <a:ext cx="1600200" cy="971550"/>
          </a:xfrm>
          <a:prstGeom prst="wedgeRoundRectCallout">
            <a:avLst>
              <a:gd name="adj1" fmla="val -88394"/>
              <a:gd name="adj2" fmla="val 21241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时间轴</a:t>
            </a:r>
          </a:p>
        </p:txBody>
      </p:sp>
      <p:grpSp>
        <p:nvGrpSpPr>
          <p:cNvPr id="22" name="组合 21"/>
          <p:cNvGrpSpPr/>
          <p:nvPr/>
        </p:nvGrpSpPr>
        <p:grpSpPr>
          <a:xfrm>
            <a:off x="350297" y="5367338"/>
            <a:ext cx="8441817" cy="1090377"/>
            <a:chOff x="350297" y="5367338"/>
            <a:chExt cx="8441817" cy="1090377"/>
          </a:xfrm>
        </p:grpSpPr>
        <p:sp>
          <p:nvSpPr>
            <p:cNvPr id="20" name="AutoShape 19"/>
            <p:cNvSpPr>
              <a:spLocks noChangeArrowheads="1"/>
            </p:cNvSpPr>
            <p:nvPr/>
          </p:nvSpPr>
          <p:spPr bwMode="auto">
            <a:xfrm>
              <a:off x="530818" y="5388845"/>
              <a:ext cx="7416800" cy="990600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  <p:txBody>
            <a:bodyPr wrap="none"/>
            <a:lstStyle>
              <a:lvl1pPr marL="342900" indent="-34290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lvl="1" eaLnBrk="1" hangingPunct="1">
                <a:buSzTx/>
                <a:buFont typeface="Arial" panose="020B0604020202020204" pitchFamily="34" charset="0"/>
                <a:buNone/>
              </a:pPr>
              <a:r>
                <a:rPr lang="zh-CN" altLang="zh-CN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数据对象(Object)</a:t>
              </a:r>
              <a:r>
                <a:rPr lang="zh-CN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：存储区和它保存的值</a:t>
              </a:r>
            </a:p>
            <a:p>
              <a:pPr lvl="1" eaLnBrk="1" hangingPunct="1">
                <a:buSzTx/>
                <a:buFont typeface="Arial" panose="020B0604020202020204" pitchFamily="34" charset="0"/>
                <a:buNone/>
              </a:pPr>
              <a:r>
                <a:rPr lang="zh-CN" altLang="zh-CN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分配(Allocation)</a:t>
              </a:r>
              <a:r>
                <a:rPr lang="zh-CN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：变量获得存储区的活动</a:t>
              </a:r>
            </a:p>
          </p:txBody>
        </p:sp>
        <p:sp>
          <p:nvSpPr>
            <p:cNvPr id="21" name="Rectangle 9"/>
            <p:cNvSpPr/>
            <p:nvPr/>
          </p:nvSpPr>
          <p:spPr>
            <a:xfrm>
              <a:off x="350297" y="5367338"/>
              <a:ext cx="8441817" cy="1090377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100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17" grpId="0" animBg="1" autoUpdateAnimBg="0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变量的值</a:t>
            </a:r>
            <a:endParaRPr lang="zh-CN" alt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533400" y="2438400"/>
            <a:ext cx="6553200" cy="3657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关于变量的值的主要问题：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q"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匿名变量的访问通过指针实现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q"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变量与它的值的绑定是动态的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q"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符号常数的值不能修改（冻结）</a:t>
            </a:r>
          </a:p>
          <a:p>
            <a:pPr>
              <a:spcBef>
                <a:spcPct val="0"/>
              </a:spcBef>
              <a:buClr>
                <a:schemeClr val="tx1"/>
              </a:buClr>
              <a:buSzTx/>
              <a:buFont typeface="Wingdings" panose="05000000000000000000" pitchFamily="2" charset="2"/>
              <a:buChar char="q"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变量的初始化，几种处理方法：</a:t>
            </a: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不初始化则出错</a:t>
            </a: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随机</a:t>
            </a: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ü"/>
            </a:pP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缺省值0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34539" y="1251166"/>
            <a:ext cx="6553200" cy="736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变量对应存储区单元的内容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994484" y="3414478"/>
            <a:ext cx="1336778" cy="563533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6038" rIns="0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859296" y="2523957"/>
            <a:ext cx="1744662" cy="939800"/>
          </a:xfrm>
          <a:prstGeom prst="wedgeRoundRectCallout">
            <a:avLst>
              <a:gd name="adj1" fmla="val -93818"/>
              <a:gd name="adj2" fmla="val 53154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赋值操作可修改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254908" y="3478756"/>
            <a:ext cx="2709361" cy="434975"/>
          </a:xfrm>
          <a:prstGeom prst="wedgeRoundRectCallout">
            <a:avLst>
              <a:gd name="adj1" fmla="val -47750"/>
              <a:gd name="adj2" fmla="val 103282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constant pi=3.1416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5771399" y="4294285"/>
            <a:ext cx="1832559" cy="939800"/>
          </a:xfrm>
          <a:prstGeom prst="wedgeRoundRectCallout">
            <a:avLst>
              <a:gd name="adj1" fmla="val -132796"/>
              <a:gd name="adj2" fmla="val -19593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“先赋初值再引用”原则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1979614" y="4134659"/>
            <a:ext cx="1148598" cy="563533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46038" rIns="0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0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88935" y="1159108"/>
            <a:ext cx="7785537" cy="84087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734539" y="940439"/>
            <a:ext cx="1508148" cy="432000"/>
          </a:xfrm>
          <a:prstGeom prst="rect">
            <a:avLst/>
          </a:prstGeom>
          <a:solidFill>
            <a:srgbClr val="1322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9"/>
          <p:cNvSpPr/>
          <p:nvPr/>
        </p:nvSpPr>
        <p:spPr>
          <a:xfrm>
            <a:off x="533400" y="2380540"/>
            <a:ext cx="7785537" cy="371545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0"/>
          <p:cNvSpPr/>
          <p:nvPr/>
        </p:nvSpPr>
        <p:spPr>
          <a:xfrm>
            <a:off x="679004" y="2161872"/>
            <a:ext cx="1508148" cy="432000"/>
          </a:xfrm>
          <a:prstGeom prst="rect">
            <a:avLst/>
          </a:prstGeom>
          <a:solidFill>
            <a:srgbClr val="1322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主要问题</a:t>
            </a:r>
            <a:endParaRPr lang="zh-CN" altLang="en-US" sz="2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01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 autoUpdateAnimBg="0"/>
      <p:bldP spid="7" grpId="0" animBg="1" autoUpdateAnimBg="0"/>
      <p:bldP spid="8" grpId="0" animBg="1" autoUpdateAnimBg="0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变量的类型的绑定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321644" y="900364"/>
            <a:ext cx="8001000" cy="4648200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静态绑定</a:t>
            </a:r>
            <a:r>
              <a:rPr 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：通过说明语句完成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如：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Pascal</a:t>
            </a:r>
            <a:r>
              <a:rPr 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Fortran</a:t>
            </a:r>
            <a:r>
              <a:rPr 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endParaRPr lang="zh-CN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动态绑定</a:t>
            </a:r>
            <a:r>
              <a:rPr 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：执行时隐式说明，且动态变化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如：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APL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A</a:t>
            </a:r>
            <a:r>
              <a:rPr lang="zh-CN" altLang="zh-CN" sz="32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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5             //</a:t>
            </a:r>
            <a:r>
              <a:rPr 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整型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	</a:t>
            </a:r>
            <a:r>
              <a:rPr lang="zh-CN" sz="32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</a:t>
            </a:r>
            <a:r>
              <a:rPr 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A           //</a:t>
            </a:r>
            <a:r>
              <a:rPr 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标号、转到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A</a:t>
            </a:r>
            <a:r>
              <a:rPr lang="zh-CN" altLang="zh-CN" sz="32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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1 2 51 0  // </a:t>
            </a:r>
            <a:r>
              <a:rPr 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一维数组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sz="20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动态检查</a:t>
            </a:r>
            <a:r>
              <a:rPr 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：        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A[2:3]</a:t>
            </a:r>
            <a:r>
              <a:rPr lang="zh-CN" altLang="zh-CN" sz="32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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//</a:t>
            </a:r>
            <a:r>
              <a:rPr 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二维数组</a:t>
            </a:r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（执行错误）</a:t>
            </a:r>
            <a:endParaRPr 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32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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0	       //</a:t>
            </a:r>
            <a:r>
              <a:rPr 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动态检查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zh-CN" sz="3200" b="1" dirty="0">
                <a:solidFill>
                  <a:srgbClr val="CC0099"/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itchFamily="18" charset="2"/>
              </a:rPr>
              <a:t>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B+C      //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871329" y="2264043"/>
            <a:ext cx="2537944" cy="960421"/>
          </a:xfrm>
          <a:prstGeom prst="cloudCallout">
            <a:avLst>
              <a:gd name="adj1" fmla="val -100305"/>
              <a:gd name="adj2" fmla="val -986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可读性</a:t>
            </a:r>
            <a:r>
              <a:rPr lang="zh-CN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差</a:t>
            </a:r>
            <a:endParaRPr lang="zh-CN" altLang="zh-CN" sz="28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675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3643881" y="3471625"/>
            <a:ext cx="28956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006699"/>
            </a:extrusionClr>
            <a:contourClr>
              <a:srgbClr val="0099CC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</a:t>
            </a: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3" name="Picture 3"/>
          <p:cNvSpPr>
            <a:spLocks noChangeAspect="1" noChangeArrowheads="1"/>
          </p:cNvSpPr>
          <p:nvPr/>
        </p:nvSpPr>
        <p:spPr bwMode="auto">
          <a:xfrm>
            <a:off x="4401152" y="3232006"/>
            <a:ext cx="121920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392230" y="673797"/>
            <a:ext cx="6781800" cy="609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定义：虚拟机是由软件实现的</a:t>
            </a:r>
            <a:r>
              <a:rPr lang="zh-CN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机器</a:t>
            </a:r>
            <a:endParaRPr lang="zh-CN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639152" y="1511997"/>
            <a:ext cx="2895600" cy="392019"/>
          </a:xfrm>
          <a:prstGeom prst="rect">
            <a:avLst/>
          </a:prstGeom>
          <a:gradFill rotWithShape="0">
            <a:gsLst>
              <a:gs pos="0">
                <a:srgbClr val="E4A800"/>
              </a:gs>
              <a:gs pos="100000">
                <a:srgbClr val="987000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E4A800"/>
            </a:extrusionClr>
            <a:contourClr>
              <a:srgbClr val="E4A800"/>
            </a:contourClr>
          </a:sp3d>
        </p:spPr>
        <p:txBody>
          <a:bodyPr lIns="22467" tIns="11234" rIns="22467" bIns="11234" anchor="ctr" anchorCtr="1">
            <a:spAutoFit/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高级语言编译程序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39152" y="2393806"/>
            <a:ext cx="2895600" cy="457200"/>
          </a:xfrm>
          <a:prstGeom prst="rect">
            <a:avLst/>
          </a:prstGeom>
          <a:gradFill rotWithShape="0">
            <a:gsLst>
              <a:gs pos="0">
                <a:srgbClr val="0099CC"/>
              </a:gs>
              <a:gs pos="100000">
                <a:srgbClr val="006699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006699"/>
            </a:extrusionClr>
            <a:contourClr>
              <a:srgbClr val="0099CC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汇编程序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382352" y="2851006"/>
            <a:ext cx="2286000" cy="1352550"/>
          </a:xfrm>
          <a:prstGeom prst="wedgeRoundRectCallout">
            <a:avLst>
              <a:gd name="adj1" fmla="val -120278"/>
              <a:gd name="adj2" fmla="val 2583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实际机器，执行二进制机器语言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05952" y="2851006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705952" y="1860406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438752" y="2946256"/>
            <a:ext cx="2286000" cy="1352550"/>
          </a:xfrm>
          <a:prstGeom prst="wedgeRoundRectCallout">
            <a:avLst>
              <a:gd name="adj1" fmla="val 72153"/>
              <a:gd name="adj2" fmla="val -23241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执行汇编语言的虚拟机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286352" y="1327006"/>
            <a:ext cx="2286000" cy="1352550"/>
          </a:xfrm>
          <a:prstGeom prst="wedgeRoundRectCallout">
            <a:avLst>
              <a:gd name="adj1" fmla="val 59722"/>
              <a:gd name="adj2" fmla="val 50588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执行高级语言的虚拟机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391436" y="4549444"/>
            <a:ext cx="7785537" cy="1671977"/>
            <a:chOff x="437958" y="4752396"/>
            <a:chExt cx="7785537" cy="1671977"/>
          </a:xfrm>
        </p:grpSpPr>
        <p:sp>
          <p:nvSpPr>
            <p:cNvPr id="15" name="Rectangle 9"/>
            <p:cNvSpPr/>
            <p:nvPr/>
          </p:nvSpPr>
          <p:spPr>
            <a:xfrm>
              <a:off x="437958" y="4971064"/>
              <a:ext cx="7785537" cy="1453309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Rectangle 10"/>
            <p:cNvSpPr/>
            <p:nvPr/>
          </p:nvSpPr>
          <p:spPr>
            <a:xfrm>
              <a:off x="583562" y="4752396"/>
              <a:ext cx="3205828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虚拟机与抽象机的</a:t>
              </a:r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差别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77679" y="5339679"/>
              <a:ext cx="7506093" cy="8088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虚拟机是在一台实际机器上配置某种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软件扩大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其功能而实现的；而抽象机仅仅是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一个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抽象模型,并不要求与之匹配的实际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机器存在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0" name="AutoShape 11"/>
          <p:cNvSpPr>
            <a:spLocks/>
          </p:cNvSpPr>
          <p:nvPr/>
        </p:nvSpPr>
        <p:spPr bwMode="auto">
          <a:xfrm>
            <a:off x="2655646" y="1566625"/>
            <a:ext cx="609600" cy="2362200"/>
          </a:xfrm>
          <a:prstGeom prst="leftBrace">
            <a:avLst>
              <a:gd name="adj1" fmla="val 3229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038" rIns="0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33CC"/>
              </a:solidFill>
              <a:latin typeface="楷体_GB2312"/>
              <a:ea typeface="楷体_GB2312"/>
            </a:endParaRPr>
          </a:p>
        </p:txBody>
      </p:sp>
      <p:sp>
        <p:nvSpPr>
          <p:cNvPr id="21" name="AutoShape 10"/>
          <p:cNvSpPr>
            <a:spLocks/>
          </p:cNvSpPr>
          <p:nvPr/>
        </p:nvSpPr>
        <p:spPr bwMode="auto">
          <a:xfrm>
            <a:off x="3066808" y="2430101"/>
            <a:ext cx="533400" cy="1371600"/>
          </a:xfrm>
          <a:prstGeom prst="leftBrace">
            <a:avLst>
              <a:gd name="adj1" fmla="val 2142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038" rIns="0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33CC"/>
              </a:solidFill>
              <a:latin typeface="楷体_GB2312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91299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12" grpId="0" animBg="1" autoUpdateAnimBg="0"/>
      <p:bldP spid="13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96015" y="2520169"/>
            <a:ext cx="6849534" cy="1578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indent="-533400" algn="just">
              <a:lnSpc>
                <a:spcPts val="3000"/>
              </a:lnSpc>
            </a:pPr>
            <a:r>
              <a:rPr lang="zh-CN" altLang="zh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答疑: 根据情况安排</a:t>
            </a:r>
          </a:p>
          <a:p>
            <a:pPr marL="533400" indent="-533400" algn="just">
              <a:lnSpc>
                <a:spcPts val="3000"/>
              </a:lnSpc>
            </a:pPr>
            <a:r>
              <a:rPr lang="zh-CN" altLang="zh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作业: 根据进度，布置作业后一周至两周</a:t>
            </a:r>
          </a:p>
          <a:p>
            <a:pPr marL="533400" indent="-533400" algn="just">
              <a:lnSpc>
                <a:spcPts val="3000"/>
              </a:lnSpc>
            </a:pPr>
            <a:r>
              <a:rPr lang="zh-CN" altLang="zh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最后成绩=期终（70%）+半期考试(10%)+考勤及平时作业（10%）+实验（10%）</a:t>
            </a:r>
          </a:p>
        </p:txBody>
      </p:sp>
      <p:sp>
        <p:nvSpPr>
          <p:cNvPr id="5" name="矩形 4"/>
          <p:cNvSpPr/>
          <p:nvPr/>
        </p:nvSpPr>
        <p:spPr>
          <a:xfrm>
            <a:off x="596015" y="1161636"/>
            <a:ext cx="4572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435100" indent="-1435100">
              <a:lnSpc>
                <a:spcPts val="3000"/>
              </a:lnSpc>
            </a:pPr>
            <a:r>
              <a:rPr lang="zh-CN" altLang="en-US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上课时间与地点：</a:t>
            </a:r>
            <a:endParaRPr lang="en-US" altLang="zh-CN" sz="20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1435100" indent="-1435100">
              <a:lnSpc>
                <a:spcPts val="3000"/>
              </a:lnSpc>
            </a:pPr>
            <a:r>
              <a:rPr lang="zh-CN" altLang="pt-BR" sz="20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    星期</a:t>
            </a:r>
            <a:r>
              <a:rPr lang="zh-CN" altLang="en-US" sz="20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一</a:t>
            </a:r>
            <a:r>
              <a:rPr lang="zh-CN" altLang="pt-BR" sz="2000" b="1" dirty="0" smtClean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pt-BR" altLang="zh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1-2</a:t>
            </a:r>
            <a:r>
              <a:rPr lang="zh-CN" altLang="en-US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节    立人楼</a:t>
            </a:r>
            <a:r>
              <a:rPr lang="en-US" altLang="zh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B101</a:t>
            </a:r>
          </a:p>
          <a:p>
            <a:pPr marL="1435100" indent="-1435100">
              <a:lnSpc>
                <a:spcPts val="3000"/>
              </a:lnSpc>
            </a:pPr>
            <a:r>
              <a:rPr lang="zh-CN" altLang="pt-BR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     星期</a:t>
            </a:r>
            <a:r>
              <a:rPr lang="zh-CN" altLang="en-US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三</a:t>
            </a:r>
            <a:r>
              <a:rPr lang="zh-CN" altLang="pt-BR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pt-BR" altLang="zh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1-2</a:t>
            </a:r>
            <a:r>
              <a:rPr lang="zh-CN" altLang="en-US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节    立人楼</a:t>
            </a:r>
            <a:r>
              <a:rPr lang="en-US" altLang="zh-CN" sz="2000" b="1" dirty="0">
                <a:latin typeface="SimHei" panose="02010609060101010101" pitchFamily="49" charset="-122"/>
                <a:ea typeface="SimHei" panose="02010609060101010101" pitchFamily="49" charset="-122"/>
              </a:rPr>
              <a:t>B105</a:t>
            </a:r>
            <a:endParaRPr lang="en-US" altLang="zh-CN" sz="20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77924" y="48816"/>
            <a:ext cx="8786564" cy="581372"/>
          </a:xfrm>
        </p:spPr>
        <p:txBody>
          <a:bodyPr/>
          <a:lstStyle/>
          <a:p>
            <a:r>
              <a:rPr lang="zh-CN" altLang="en-US" dirty="0"/>
              <a:t>课程安排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2FF2304-4E30-4642-99B6-171CB5A0A2E5}"/>
              </a:ext>
            </a:extLst>
          </p:cNvPr>
          <p:cNvSpPr/>
          <p:nvPr/>
        </p:nvSpPr>
        <p:spPr>
          <a:xfrm>
            <a:off x="357436" y="1161636"/>
            <a:ext cx="8329364" cy="304000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7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一个网络应用程序的虚拟机层次</a:t>
            </a:r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6400800" y="1447800"/>
            <a:ext cx="457200" cy="4267200"/>
          </a:xfrm>
          <a:prstGeom prst="upArrow">
            <a:avLst>
              <a:gd name="adj1" fmla="val 50000"/>
              <a:gd name="adj2" fmla="val 23333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181600" y="1447800"/>
            <a:ext cx="533400" cy="4419600"/>
          </a:xfrm>
          <a:prstGeom prst="downArrow">
            <a:avLst>
              <a:gd name="adj1" fmla="val 50000"/>
              <a:gd name="adj2" fmla="val 207143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495800" y="5105400"/>
            <a:ext cx="3200400" cy="457200"/>
          </a:xfrm>
          <a:prstGeom prst="rect">
            <a:avLst/>
          </a:prstGeom>
          <a:gradFill rotWithShape="0">
            <a:gsLst>
              <a:gs pos="0">
                <a:srgbClr val="0099CC"/>
              </a:gs>
              <a:gs pos="100000">
                <a:srgbClr val="006699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006699"/>
            </a:extrusionClr>
            <a:contourClr>
              <a:srgbClr val="0099CC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实际硬件计算机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95800" y="4416425"/>
            <a:ext cx="3200400" cy="457200"/>
          </a:xfrm>
          <a:prstGeom prst="rect">
            <a:avLst/>
          </a:prstGeom>
          <a:gradFill rotWithShape="0">
            <a:gsLst>
              <a:gs pos="0">
                <a:srgbClr val="8DB2DF"/>
              </a:gs>
              <a:gs pos="100000">
                <a:srgbClr val="91B4E0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8DB2DF"/>
            </a:extrusionClr>
            <a:contourClr>
              <a:srgbClr val="8DB2DF"/>
            </a:contourClr>
          </a:sp3d>
        </p:spPr>
        <p:txBody>
          <a:bodyPr anchor="ctr">
            <a:spAutoFit/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固件虚拟计算机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95800" y="3763216"/>
            <a:ext cx="3200400" cy="392019"/>
          </a:xfrm>
          <a:prstGeom prst="rect">
            <a:avLst/>
          </a:prstGeom>
          <a:gradFill rotWithShape="0">
            <a:gsLst>
              <a:gs pos="0">
                <a:srgbClr val="E4A800"/>
              </a:gs>
              <a:gs pos="100000">
                <a:srgbClr val="987000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E4A800"/>
            </a:extrusionClr>
            <a:contourClr>
              <a:srgbClr val="E4A800"/>
            </a:contourClr>
          </a:sp3d>
        </p:spPr>
        <p:txBody>
          <a:bodyPr lIns="22467" tIns="11234" rIns="22467" bIns="11234" anchor="ctr" anchorCtr="1">
            <a:spAutoFit/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操作系统虚拟计算机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495800" y="3115516"/>
            <a:ext cx="3200400" cy="392019"/>
          </a:xfrm>
          <a:prstGeom prst="rect">
            <a:avLst/>
          </a:prstGeom>
          <a:gradFill rotWithShape="0">
            <a:gsLst>
              <a:gs pos="0">
                <a:srgbClr val="B2B2B2"/>
              </a:gs>
              <a:gs pos="100000">
                <a:srgbClr val="525252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B2B2B2"/>
            </a:extrusionClr>
            <a:contourClr>
              <a:srgbClr val="B2B2B2"/>
            </a:contourClr>
          </a:sp3d>
        </p:spPr>
        <p:txBody>
          <a:bodyPr lIns="22467" tIns="11234" rIns="22467" bIns="11234" anchor="ctr" anchorCtr="1">
            <a:spAutoFit/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C虚拟计算机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495800" y="2505916"/>
            <a:ext cx="3200400" cy="392019"/>
          </a:xfrm>
          <a:prstGeom prst="rect">
            <a:avLst/>
          </a:prstGeom>
          <a:gradFill rotWithShape="0">
            <a:gsLst>
              <a:gs pos="0">
                <a:srgbClr val="008AAE"/>
              </a:gs>
              <a:gs pos="100000">
                <a:srgbClr val="005368"/>
              </a:gs>
            </a:gsLst>
            <a:lin ang="27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008AAE"/>
            </a:extrusionClr>
            <a:contourClr>
              <a:srgbClr val="008AAE"/>
            </a:contourClr>
          </a:sp3d>
        </p:spPr>
        <p:txBody>
          <a:bodyPr lIns="22467" tIns="11234" rIns="22467" bIns="11234" anchor="ctr" anchorCtr="1">
            <a:spAutoFit/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网络虚拟计算机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495800" y="1762125"/>
            <a:ext cx="3200400" cy="447675"/>
          </a:xfrm>
          <a:prstGeom prst="rect">
            <a:avLst/>
          </a:prstGeom>
          <a:gradFill rotWithShape="0">
            <a:gsLst>
              <a:gs pos="0">
                <a:srgbClr val="84D0FA"/>
              </a:gs>
              <a:gs pos="100000">
                <a:srgbClr val="84D0FA"/>
              </a:gs>
            </a:gsLst>
            <a:lin ang="5400000" scaled="1"/>
          </a:gra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227000" prstMaterial="legacyMatte">
            <a:bevelT w="13500" h="13500" prst="angle"/>
            <a:bevelB w="13500" h="13500" prst="angle"/>
            <a:extrusionClr>
              <a:srgbClr val="84D0FA"/>
            </a:extrusionClr>
            <a:contourClr>
              <a:srgbClr val="84D0FA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网络应用计算机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657600" y="914400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输入数据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010400" y="914400"/>
            <a:ext cx="1295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输出数据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609600" y="5029200"/>
            <a:ext cx="2667000" cy="914400"/>
          </a:xfrm>
          <a:prstGeom prst="wedgeRoundRectCallout">
            <a:avLst>
              <a:gd name="adj1" fmla="val 107440"/>
              <a:gd name="adj2" fmla="val -18921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由物理设备实现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609600" y="3429000"/>
            <a:ext cx="2667000" cy="1447800"/>
          </a:xfrm>
          <a:prstGeom prst="wedgeRoundRectCallout">
            <a:avLst>
              <a:gd name="adj1" fmla="val 109819"/>
              <a:gd name="adj2" fmla="val 33444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由实际计算机上执行的微代码机器指令实现</a:t>
            </a: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838200" y="2895600"/>
            <a:ext cx="2667000" cy="1447800"/>
          </a:xfrm>
          <a:prstGeom prst="wedgeRoundRectCallout">
            <a:avLst>
              <a:gd name="adj1" fmla="val 93690"/>
              <a:gd name="adj2" fmla="val 18750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由固件虚拟机上执行的机器语言实现</a:t>
            </a:r>
          </a:p>
        </p:txBody>
      </p:sp>
      <p:sp>
        <p:nvSpPr>
          <p:cNvPr id="17" name="AutoShape 16"/>
          <p:cNvSpPr>
            <a:spLocks noChangeArrowheads="1"/>
          </p:cNvSpPr>
          <p:nvPr/>
        </p:nvSpPr>
        <p:spPr bwMode="auto">
          <a:xfrm>
            <a:off x="609600" y="2362200"/>
            <a:ext cx="2667000" cy="1447800"/>
          </a:xfrm>
          <a:prstGeom prst="wedgeRoundRectCallout">
            <a:avLst>
              <a:gd name="adj1" fmla="val 112977"/>
              <a:gd name="adj2" fmla="val 3949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由与编译后的程序一起装入的运行库实现</a:t>
            </a: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990600" y="2819400"/>
            <a:ext cx="2667000" cy="1676400"/>
          </a:xfrm>
          <a:prstGeom prst="wedgeRoundRectCallout">
            <a:avLst>
              <a:gd name="adj1" fmla="val 94287"/>
              <a:gd name="adj2" fmla="val -61458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用C或JAVA语言实现的浏览器</a:t>
            </a:r>
          </a:p>
        </p:txBody>
      </p:sp>
      <p:sp>
        <p:nvSpPr>
          <p:cNvPr id="19" name="AutoShape 18"/>
          <p:cNvSpPr>
            <a:spLocks noChangeArrowheads="1"/>
          </p:cNvSpPr>
          <p:nvPr/>
        </p:nvSpPr>
        <p:spPr bwMode="auto">
          <a:xfrm>
            <a:off x="685800" y="2362200"/>
            <a:ext cx="2667000" cy="1676400"/>
          </a:xfrm>
          <a:prstGeom prst="wedgeRoundRectCallout">
            <a:avLst>
              <a:gd name="adj1" fmla="val 103690"/>
              <a:gd name="adj2" fmla="val -73486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用HTML语言实现</a:t>
            </a:r>
          </a:p>
        </p:txBody>
      </p:sp>
    </p:spTree>
    <p:extLst>
      <p:ext uri="{BB962C8B-B14F-4D97-AF65-F5344CB8AC3E}">
        <p14:creationId xmlns:p14="http://schemas.microsoft.com/office/powerpoint/2010/main" val="126080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1" grpId="0" autoUpdateAnimBg="0"/>
      <p:bldP spid="12" grpId="0" autoUpdateAnimBg="0"/>
      <p:bldP spid="14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主要的强制式语言及其关系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50825" y="1484313"/>
            <a:ext cx="8424863" cy="4641850"/>
            <a:chOff x="0" y="0"/>
            <a:chExt cx="5307" cy="292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0" y="386"/>
              <a:ext cx="1714" cy="99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000">
                <a:latin typeface="楷体_GB2312" pitchFamily="1" charset="-122"/>
                <a:ea typeface="楷体_GB2312" pitchFamily="1" charset="-122"/>
                <a:cs typeface="+mn-cs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267" y="0"/>
              <a:ext cx="995" cy="1435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000">
                <a:latin typeface="楷体_GB2312" pitchFamily="1" charset="-122"/>
                <a:ea typeface="楷体_GB2312" pitchFamily="1" charset="-122"/>
                <a:cs typeface="+mn-cs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045" y="2041"/>
              <a:ext cx="1493" cy="883"/>
            </a:xfrm>
            <a:prstGeom prst="ellipse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7676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4423" y="1417"/>
              <a:ext cx="884" cy="1324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 sz="2000">
                <a:latin typeface="楷体_GB2312" pitchFamily="1" charset="-122"/>
                <a:ea typeface="楷体_GB2312" pitchFamily="1" charset="-122"/>
                <a:cs typeface="+mn-cs"/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5" y="552"/>
              <a:ext cx="60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>
                  <a:ea typeface="宋体" panose="02010600030101010101" pitchFamily="2" charset="-122"/>
                </a:rPr>
                <a:t>COBOL</a:t>
              </a:r>
              <a:endParaRPr lang="zh-CN" altLang="zh-CN" sz="2800">
                <a:ea typeface="宋体" panose="02010600030101010101" pitchFamily="2" charset="-122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19" y="552"/>
              <a:ext cx="78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>
                  <a:ea typeface="宋体" panose="02010600030101010101" pitchFamily="2" charset="-122"/>
                </a:rPr>
                <a:t>FORTRAN</a:t>
              </a:r>
              <a:endParaRPr lang="zh-CN" altLang="zh-CN" sz="2800">
                <a:ea typeface="宋体" panose="02010600030101010101" pitchFamily="2" charset="-122"/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11" y="883"/>
              <a:ext cx="3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>
                  <a:ea typeface="宋体" panose="02010600030101010101" pitchFamily="2" charset="-122"/>
                </a:rPr>
                <a:t>PL/1</a:t>
              </a:r>
              <a:endParaRPr lang="zh-CN" altLang="zh-CN" sz="2800">
                <a:ea typeface="宋体" panose="02010600030101010101" pitchFamily="2" charset="-122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050" y="883"/>
              <a:ext cx="54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>
                  <a:ea typeface="宋体" panose="02010600030101010101" pitchFamily="2" charset="-122"/>
                </a:rPr>
                <a:t>BASIC</a:t>
              </a:r>
              <a:endParaRPr lang="zh-CN" altLang="zh-CN" sz="2800">
                <a:ea typeface="宋体" panose="02010600030101010101" pitchFamily="2" charset="-122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32" y="1104"/>
              <a:ext cx="83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600">
                  <a:ea typeface="宋体" panose="02010600030101010101" pitchFamily="2" charset="-122"/>
                </a:rPr>
                <a:t>FORTRAN77</a:t>
              </a:r>
              <a:endParaRPr lang="zh-CN" altLang="zh-CN" sz="2800">
                <a:ea typeface="宋体" panose="02010600030101010101" pitchFamily="2" charset="-122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32" y="717"/>
              <a:ext cx="0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442" y="717"/>
              <a:ext cx="553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774" y="717"/>
              <a:ext cx="221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106" y="717"/>
              <a:ext cx="55" cy="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377" y="129"/>
              <a:ext cx="6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600">
                  <a:ea typeface="宋体" panose="02010600030101010101" pitchFamily="2" charset="-122"/>
                </a:rPr>
                <a:t>ALGOL60</a:t>
              </a:r>
              <a:endParaRPr lang="zh-CN" altLang="zh-CN" sz="2800">
                <a:ea typeface="宋体" panose="02010600030101010101" pitchFamily="2" charset="-122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255" y="706"/>
              <a:ext cx="539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050">
                  <a:ea typeface="宋体" panose="02010600030101010101" pitchFamily="2" charset="-122"/>
                </a:rPr>
                <a:t>ALGOL68</a:t>
              </a:r>
              <a:endParaRPr lang="zh-CN" altLang="zh-CN" sz="2800">
                <a:ea typeface="宋体" panose="02010600030101010101" pitchFamily="2" charset="-122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2476" y="1001"/>
              <a:ext cx="66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600">
                  <a:ea typeface="宋体" panose="02010600030101010101" pitchFamily="2" charset="-122"/>
                </a:rPr>
                <a:t>ALGOLW</a:t>
              </a:r>
              <a:endParaRPr lang="zh-CN" altLang="zh-CN" sz="2800">
                <a:ea typeface="宋体" panose="02010600030101010101" pitchFamily="2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H="1">
              <a:off x="498" y="331"/>
              <a:ext cx="2156" cy="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2488" y="331"/>
              <a:ext cx="221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19" y="331"/>
              <a:ext cx="0" cy="7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543" y="2097"/>
              <a:ext cx="4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600">
                  <a:ea typeface="宋体" panose="02010600030101010101" pitchFamily="2" charset="-122"/>
                </a:rPr>
                <a:t>Pascal</a:t>
              </a:r>
              <a:endParaRPr lang="zh-CN" altLang="zh-CN" sz="2800">
                <a:ea typeface="宋体" panose="02010600030101010101" pitchFamily="2" charset="-122"/>
              </a:endParaRP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764" y="1214"/>
              <a:ext cx="55" cy="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2156" y="2593"/>
              <a:ext cx="1238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050">
                  <a:ea typeface="宋体" panose="02010600030101010101" pitchFamily="2" charset="-122"/>
                </a:rPr>
                <a:t>Modula-2  Concurrent   Ada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050">
                  <a:ea typeface="宋体" panose="02010600030101010101" pitchFamily="2" charset="-122"/>
                </a:rPr>
                <a:t>                      Pascal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2386" y="2262"/>
              <a:ext cx="268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2764" y="2262"/>
              <a:ext cx="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2875" y="2262"/>
              <a:ext cx="279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4632" y="1555"/>
              <a:ext cx="4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600">
                  <a:ea typeface="宋体" panose="02010600030101010101" pitchFamily="2" charset="-122"/>
                </a:rPr>
                <a:t>BCPL</a:t>
              </a:r>
              <a:endParaRPr lang="zh-CN" altLang="zh-CN" sz="2800">
                <a:ea typeface="宋体" panose="02010600030101010101" pitchFamily="2" charset="-122"/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4743" y="1908"/>
              <a:ext cx="26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0"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4632" y="2349"/>
              <a:ext cx="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0">
                  <a:ea typeface="宋体" panose="02010600030101010101" pitchFamily="2" charset="-122"/>
                </a:rPr>
                <a:t>C++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2875" y="331"/>
              <a:ext cx="1863" cy="10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865" y="1713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4865" y="2154"/>
              <a:ext cx="0" cy="2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90094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 </a:t>
            </a:r>
            <a:r>
              <a:rPr lang="zh-CN" altLang="en-US" dirty="0"/>
              <a:t>程序</a:t>
            </a:r>
            <a:r>
              <a:rPr lang="zh-CN" altLang="en-US" dirty="0" smtClean="0"/>
              <a:t>单元</a:t>
            </a:r>
            <a:endParaRPr lang="zh-CN" altLang="en-US" dirty="0"/>
          </a:p>
        </p:txBody>
      </p:sp>
      <p:sp>
        <p:nvSpPr>
          <p:cNvPr id="3" name="Rectangle 9"/>
          <p:cNvSpPr/>
          <p:nvPr/>
        </p:nvSpPr>
        <p:spPr>
          <a:xfrm>
            <a:off x="600777" y="1158131"/>
            <a:ext cx="7785537" cy="421276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10"/>
          <p:cNvSpPr/>
          <p:nvPr/>
        </p:nvSpPr>
        <p:spPr>
          <a:xfrm>
            <a:off x="746381" y="939463"/>
            <a:ext cx="3209602" cy="432000"/>
          </a:xfrm>
          <a:prstGeom prst="rect">
            <a:avLst/>
          </a:prstGeom>
          <a:solidFill>
            <a:srgbClr val="1322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与程序单元有关的概念</a:t>
            </a:r>
          </a:p>
        </p:txBody>
      </p:sp>
      <p:sp>
        <p:nvSpPr>
          <p:cNvPr id="5" name="矩形 4"/>
          <p:cNvSpPr/>
          <p:nvPr/>
        </p:nvSpPr>
        <p:spPr>
          <a:xfrm>
            <a:off x="919212" y="1462571"/>
            <a:ext cx="7233385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程序单元(Unit)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:程序执行过程中的独立调用单元；如子程序、分程序、过程等。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单元的表示(Unit Representation)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在编译时，单元表示是该单元的源程序。</a:t>
            </a:r>
          </a:p>
          <a:p>
            <a:pPr marL="80010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运行时，单元表示由一个代码段和一个活动记录组成，称为单元实例。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活动记录(Activation Record)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:执行单元所需要的信息,以及该单元的局部变量所绑定的数据对象的存储区。</a:t>
            </a:r>
          </a:p>
        </p:txBody>
      </p:sp>
    </p:spTree>
    <p:extLst>
      <p:ext uri="{BB962C8B-B14F-4D97-AF65-F5344CB8AC3E}">
        <p14:creationId xmlns:p14="http://schemas.microsoft.com/office/powerpoint/2010/main" val="31531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1.3 </a:t>
            </a:r>
            <a:r>
              <a:rPr lang="zh-CN" altLang="en-US" dirty="0"/>
              <a:t>程序</a:t>
            </a:r>
            <a:r>
              <a:rPr lang="zh-CN" altLang="en-US" dirty="0" smtClean="0"/>
              <a:t>单元</a:t>
            </a:r>
            <a:endParaRPr lang="zh-CN" altLang="en-US" dirty="0"/>
          </a:p>
        </p:txBody>
      </p:sp>
      <p:sp>
        <p:nvSpPr>
          <p:cNvPr id="3" name="Rectangle 9"/>
          <p:cNvSpPr/>
          <p:nvPr/>
        </p:nvSpPr>
        <p:spPr>
          <a:xfrm>
            <a:off x="600777" y="1158130"/>
            <a:ext cx="7785537" cy="472290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10"/>
          <p:cNvSpPr/>
          <p:nvPr/>
        </p:nvSpPr>
        <p:spPr>
          <a:xfrm>
            <a:off x="746381" y="939463"/>
            <a:ext cx="3209602" cy="432000"/>
          </a:xfrm>
          <a:prstGeom prst="rect">
            <a:avLst/>
          </a:prstGeom>
          <a:solidFill>
            <a:srgbClr val="132259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与程序单元有关的概念</a:t>
            </a:r>
          </a:p>
        </p:txBody>
      </p:sp>
      <p:sp>
        <p:nvSpPr>
          <p:cNvPr id="5" name="矩形 4"/>
          <p:cNvSpPr/>
          <p:nvPr/>
        </p:nvSpPr>
        <p:spPr>
          <a:xfrm>
            <a:off x="919212" y="1462571"/>
            <a:ext cx="72333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非局部变量（</a:t>
            </a:r>
            <a:r>
              <a:rPr lang="en-US" altLang="zh-CN" sz="24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Nonlocal Variable)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一个程序单元可以引用未被本单元说明而被其它单元说明的变量。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引用环境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局部变量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非局部变量。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别名</a:t>
            </a:r>
            <a:r>
              <a:rPr lang="en-US" altLang="zh-CN" sz="24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(Alias):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同一单元的引用环境中有两个变量绑定于同一数据对象，称这些变量具有别名。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副作用</a:t>
            </a:r>
            <a:r>
              <a:rPr lang="en-US" altLang="zh-CN" sz="24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(Side Effect):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对绑定于一个非局部变量的对象进行修改时，将产生副作用。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程序单元可以递归激活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从而一个单元可以有很多个实例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但代码段相同。不同的仅仅是活动记录</a:t>
            </a:r>
            <a:r>
              <a:rPr lang="zh-CN" altLang="en-US" sz="24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8742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1.4</a:t>
            </a:r>
            <a:r>
              <a:rPr lang="zh-CN" altLang="en-US" dirty="0"/>
              <a:t>程序设计语言发展简介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-327259" y="779646"/>
            <a:ext cx="9149790" cy="1813511"/>
          </a:xfrm>
          <a:prstGeom prst="roundRect">
            <a:avLst>
              <a:gd name="adj" fmla="val 3929"/>
            </a:avLst>
          </a:prstGeom>
          <a:noFill/>
          <a:ln>
            <a:noFill/>
          </a:ln>
        </p:spPr>
        <p:txBody>
          <a:bodyPr anchor="ctr"/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b="0" dirty="0">
                <a:latin typeface="仿宋_GB2312" pitchFamily="49" charset="-122"/>
                <a:ea typeface="楷体_GB2312"/>
              </a:rPr>
              <a:t> 	</a:t>
            </a:r>
            <a:endParaRPr lang="zh-CN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6121" y="876112"/>
            <a:ext cx="8690169" cy="127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随着计算机技术的发展,计算机应用也日益广泛,已经渗透到社会的各个领域,对程序设计语言也提出了新的要求(诸如可维护性,可靠性,可移植性等)，从而促进了语言的发展。</a:t>
            </a:r>
          </a:p>
        </p:txBody>
      </p:sp>
      <p:sp>
        <p:nvSpPr>
          <p:cNvPr id="5" name="AutoShape 2"/>
          <p:cNvSpPr>
            <a:spLocks noChangeArrowheads="1"/>
          </p:cNvSpPr>
          <p:nvPr/>
        </p:nvSpPr>
        <p:spPr bwMode="auto">
          <a:xfrm>
            <a:off x="690695" y="2501683"/>
            <a:ext cx="4709077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zh-CN" sz="28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sz="28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早期的高级语言（</a:t>
            </a:r>
            <a:r>
              <a:rPr lang="zh-CN" altLang="zh-CN" sz="28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</a:t>
            </a:r>
            <a:r>
              <a:rPr lang="zh-CN" sz="28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年代）</a:t>
            </a:r>
          </a:p>
        </p:txBody>
      </p:sp>
      <p:sp>
        <p:nvSpPr>
          <p:cNvPr id="6" name="Picture 3"/>
          <p:cNvSpPr>
            <a:spLocks noChangeArrowheads="1"/>
          </p:cNvSpPr>
          <p:nvPr/>
        </p:nvSpPr>
        <p:spPr bwMode="auto">
          <a:xfrm>
            <a:off x="2729046" y="4246252"/>
            <a:ext cx="97155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b="1">
              <a:solidFill>
                <a:srgbClr val="11215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0" name="Group 27"/>
          <p:cNvGrpSpPr>
            <a:grpSpLocks/>
          </p:cNvGrpSpPr>
          <p:nvPr/>
        </p:nvGrpSpPr>
        <p:grpSpPr bwMode="auto">
          <a:xfrm>
            <a:off x="4233996" y="3636652"/>
            <a:ext cx="1828800" cy="1366838"/>
            <a:chOff x="0" y="0"/>
            <a:chExt cx="1152" cy="861"/>
          </a:xfrm>
        </p:grpSpPr>
        <p:pic>
          <p:nvPicPr>
            <p:cNvPr id="31" name="Picture 28" descr="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52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96" y="144"/>
              <a:ext cx="912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0" b="1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效率</a:t>
              </a:r>
            </a:p>
          </p:txBody>
        </p:sp>
      </p:grp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4386396" y="4627252"/>
            <a:ext cx="1828800" cy="1366838"/>
            <a:chOff x="0" y="0"/>
            <a:chExt cx="1152" cy="861"/>
          </a:xfrm>
        </p:grpSpPr>
        <p:pic>
          <p:nvPicPr>
            <p:cNvPr id="34" name="Picture 31" descr="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52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96" y="144"/>
              <a:ext cx="912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0" b="1">
                  <a:solidFill>
                    <a:srgbClr val="CC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效率</a:t>
              </a:r>
            </a:p>
          </p:txBody>
        </p:sp>
      </p:grpSp>
      <p:grpSp>
        <p:nvGrpSpPr>
          <p:cNvPr id="36" name="Group 33"/>
          <p:cNvGrpSpPr>
            <a:grpSpLocks/>
          </p:cNvGrpSpPr>
          <p:nvPr/>
        </p:nvGrpSpPr>
        <p:grpSpPr bwMode="auto">
          <a:xfrm>
            <a:off x="6113596" y="3569977"/>
            <a:ext cx="1828800" cy="1366838"/>
            <a:chOff x="0" y="0"/>
            <a:chExt cx="1152" cy="861"/>
          </a:xfrm>
        </p:grpSpPr>
        <p:pic>
          <p:nvPicPr>
            <p:cNvPr id="37" name="Picture 34" descr="3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52" cy="861"/>
            </a:xfrm>
            <a:prstGeom prst="rect">
              <a:avLst/>
            </a:prstGeom>
            <a:noFill/>
            <a:ln>
              <a:noFill/>
            </a:ln>
            <a:effectLst>
              <a:outerShdw dist="107763" dir="18900000" algn="ctr" rotWithShape="0">
                <a:srgbClr val="808080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96" y="144"/>
              <a:ext cx="912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0" b="1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效率</a:t>
              </a:r>
            </a:p>
          </p:txBody>
        </p:sp>
      </p:grpSp>
      <p:sp>
        <p:nvSpPr>
          <p:cNvPr id="39" name="AutoShape 36"/>
          <p:cNvSpPr>
            <a:spLocks noChangeArrowheads="1"/>
          </p:cNvSpPr>
          <p:nvPr/>
        </p:nvSpPr>
        <p:spPr bwMode="auto">
          <a:xfrm>
            <a:off x="538296" y="4023034"/>
            <a:ext cx="2547330" cy="1130527"/>
          </a:xfrm>
          <a:prstGeom prst="wedgeRoundRectCallout">
            <a:avLst>
              <a:gd name="adj1" fmla="val 99582"/>
              <a:gd name="adj2" fmla="val -2394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原因：计算机资源稀少而昂贵！</a:t>
            </a:r>
          </a:p>
        </p:txBody>
      </p:sp>
      <p:grpSp>
        <p:nvGrpSpPr>
          <p:cNvPr id="40" name="Group 4"/>
          <p:cNvGrpSpPr>
            <a:grpSpLocks/>
          </p:cNvGrpSpPr>
          <p:nvPr/>
        </p:nvGrpSpPr>
        <p:grpSpPr bwMode="auto">
          <a:xfrm>
            <a:off x="2824296" y="5102916"/>
            <a:ext cx="1277937" cy="1052513"/>
            <a:chOff x="0" y="0"/>
            <a:chExt cx="371" cy="456"/>
          </a:xfrm>
        </p:grpSpPr>
        <p:sp>
          <p:nvSpPr>
            <p:cNvPr id="41" name="未知"/>
            <p:cNvSpPr>
              <a:spLocks/>
            </p:cNvSpPr>
            <p:nvPr/>
          </p:nvSpPr>
          <p:spPr bwMode="auto">
            <a:xfrm>
              <a:off x="256" y="207"/>
              <a:ext cx="32" cy="26"/>
            </a:xfrm>
            <a:custGeom>
              <a:avLst/>
              <a:gdLst>
                <a:gd name="T0" fmla="*/ 0 w 128"/>
                <a:gd name="T1" fmla="*/ 0 h 105"/>
                <a:gd name="T2" fmla="*/ 0 w 128"/>
                <a:gd name="T3" fmla="*/ 0 h 105"/>
                <a:gd name="T4" fmla="*/ 0 w 128"/>
                <a:gd name="T5" fmla="*/ 0 h 105"/>
                <a:gd name="T6" fmla="*/ 0 w 128"/>
                <a:gd name="T7" fmla="*/ 0 h 105"/>
                <a:gd name="T8" fmla="*/ 0 w 128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105"/>
                <a:gd name="T17" fmla="*/ 128 w 128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105">
                  <a:moveTo>
                    <a:pt x="69" y="0"/>
                  </a:moveTo>
                  <a:lnTo>
                    <a:pt x="128" y="27"/>
                  </a:lnTo>
                  <a:lnTo>
                    <a:pt x="43" y="105"/>
                  </a:lnTo>
                  <a:lnTo>
                    <a:pt x="0" y="8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未知"/>
            <p:cNvSpPr>
              <a:spLocks/>
            </p:cNvSpPr>
            <p:nvPr/>
          </p:nvSpPr>
          <p:spPr bwMode="auto">
            <a:xfrm>
              <a:off x="256" y="207"/>
              <a:ext cx="32" cy="26"/>
            </a:xfrm>
            <a:custGeom>
              <a:avLst/>
              <a:gdLst>
                <a:gd name="T0" fmla="*/ 0 w 128"/>
                <a:gd name="T1" fmla="*/ 0 h 105"/>
                <a:gd name="T2" fmla="*/ 0 w 128"/>
                <a:gd name="T3" fmla="*/ 0 h 105"/>
                <a:gd name="T4" fmla="*/ 0 w 128"/>
                <a:gd name="T5" fmla="*/ 0 h 105"/>
                <a:gd name="T6" fmla="*/ 0 w 128"/>
                <a:gd name="T7" fmla="*/ 0 h 105"/>
                <a:gd name="T8" fmla="*/ 0 w 128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"/>
                <a:gd name="T16" fmla="*/ 0 h 105"/>
                <a:gd name="T17" fmla="*/ 128 w 128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" h="105">
                  <a:moveTo>
                    <a:pt x="69" y="0"/>
                  </a:moveTo>
                  <a:lnTo>
                    <a:pt x="128" y="27"/>
                  </a:lnTo>
                  <a:lnTo>
                    <a:pt x="43" y="105"/>
                  </a:lnTo>
                  <a:lnTo>
                    <a:pt x="0" y="8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未知"/>
            <p:cNvSpPr>
              <a:spLocks/>
            </p:cNvSpPr>
            <p:nvPr/>
          </p:nvSpPr>
          <p:spPr bwMode="auto">
            <a:xfrm>
              <a:off x="256" y="200"/>
              <a:ext cx="26" cy="33"/>
            </a:xfrm>
            <a:custGeom>
              <a:avLst/>
              <a:gdLst>
                <a:gd name="T0" fmla="*/ 0 w 102"/>
                <a:gd name="T1" fmla="*/ 0 h 131"/>
                <a:gd name="T2" fmla="*/ 0 w 102"/>
                <a:gd name="T3" fmla="*/ 0 h 131"/>
                <a:gd name="T4" fmla="*/ 0 w 102"/>
                <a:gd name="T5" fmla="*/ 0 h 131"/>
                <a:gd name="T6" fmla="*/ 0 w 102"/>
                <a:gd name="T7" fmla="*/ 0 h 131"/>
                <a:gd name="T8" fmla="*/ 0 w 102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131"/>
                <a:gd name="T17" fmla="*/ 102 w 102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131">
                  <a:moveTo>
                    <a:pt x="60" y="0"/>
                  </a:moveTo>
                  <a:lnTo>
                    <a:pt x="102" y="44"/>
                  </a:lnTo>
                  <a:lnTo>
                    <a:pt x="17" y="131"/>
                  </a:lnTo>
                  <a:lnTo>
                    <a:pt x="0" y="88"/>
                  </a:lnTo>
                  <a:lnTo>
                    <a:pt x="60" y="0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未知"/>
            <p:cNvSpPr>
              <a:spLocks/>
            </p:cNvSpPr>
            <p:nvPr/>
          </p:nvSpPr>
          <p:spPr bwMode="auto">
            <a:xfrm>
              <a:off x="6" y="6"/>
              <a:ext cx="282" cy="450"/>
            </a:xfrm>
            <a:custGeom>
              <a:avLst/>
              <a:gdLst>
                <a:gd name="T0" fmla="*/ 0 w 1130"/>
                <a:gd name="T1" fmla="*/ 0 h 1799"/>
                <a:gd name="T2" fmla="*/ 0 w 1130"/>
                <a:gd name="T3" fmla="*/ 0 h 1799"/>
                <a:gd name="T4" fmla="*/ 0 w 1130"/>
                <a:gd name="T5" fmla="*/ 0 h 1799"/>
                <a:gd name="T6" fmla="*/ 0 w 1130"/>
                <a:gd name="T7" fmla="*/ 0 h 1799"/>
                <a:gd name="T8" fmla="*/ 0 w 1130"/>
                <a:gd name="T9" fmla="*/ 0 h 1799"/>
                <a:gd name="T10" fmla="*/ 0 w 1130"/>
                <a:gd name="T11" fmla="*/ 0 h 1799"/>
                <a:gd name="T12" fmla="*/ 0 w 1130"/>
                <a:gd name="T13" fmla="*/ 0 h 1799"/>
                <a:gd name="T14" fmla="*/ 0 w 1130"/>
                <a:gd name="T15" fmla="*/ 0 h 1799"/>
                <a:gd name="T16" fmla="*/ 0 w 1130"/>
                <a:gd name="T17" fmla="*/ 0 h 1799"/>
                <a:gd name="T18" fmla="*/ 0 w 1130"/>
                <a:gd name="T19" fmla="*/ 0 h 1799"/>
                <a:gd name="T20" fmla="*/ 0 w 1130"/>
                <a:gd name="T21" fmla="*/ 0 h 1799"/>
                <a:gd name="T22" fmla="*/ 0 w 1130"/>
                <a:gd name="T23" fmla="*/ 0 h 1799"/>
                <a:gd name="T24" fmla="*/ 0 w 1130"/>
                <a:gd name="T25" fmla="*/ 0 h 1799"/>
                <a:gd name="T26" fmla="*/ 0 w 1130"/>
                <a:gd name="T27" fmla="*/ 0 h 1799"/>
                <a:gd name="T28" fmla="*/ 0 w 1130"/>
                <a:gd name="T29" fmla="*/ 0 h 1799"/>
                <a:gd name="T30" fmla="*/ 0 w 1130"/>
                <a:gd name="T31" fmla="*/ 0 h 1799"/>
                <a:gd name="T32" fmla="*/ 0 w 1130"/>
                <a:gd name="T33" fmla="*/ 0 h 1799"/>
                <a:gd name="T34" fmla="*/ 0 w 1130"/>
                <a:gd name="T35" fmla="*/ 0 h 1799"/>
                <a:gd name="T36" fmla="*/ 0 w 1130"/>
                <a:gd name="T37" fmla="*/ 0 h 1799"/>
                <a:gd name="T38" fmla="*/ 0 w 1130"/>
                <a:gd name="T39" fmla="*/ 0 h 1799"/>
                <a:gd name="T40" fmla="*/ 0 w 1130"/>
                <a:gd name="T41" fmla="*/ 0 h 1799"/>
                <a:gd name="T42" fmla="*/ 0 w 1130"/>
                <a:gd name="T43" fmla="*/ 0 h 1799"/>
                <a:gd name="T44" fmla="*/ 0 w 1130"/>
                <a:gd name="T45" fmla="*/ 0 h 1799"/>
                <a:gd name="T46" fmla="*/ 0 w 1130"/>
                <a:gd name="T47" fmla="*/ 0 h 1799"/>
                <a:gd name="T48" fmla="*/ 0 w 1130"/>
                <a:gd name="T49" fmla="*/ 0 h 1799"/>
                <a:gd name="T50" fmla="*/ 0 w 1130"/>
                <a:gd name="T51" fmla="*/ 0 h 1799"/>
                <a:gd name="T52" fmla="*/ 0 w 1130"/>
                <a:gd name="T53" fmla="*/ 0 h 1799"/>
                <a:gd name="T54" fmla="*/ 0 w 1130"/>
                <a:gd name="T55" fmla="*/ 0 h 1799"/>
                <a:gd name="T56" fmla="*/ 0 w 1130"/>
                <a:gd name="T57" fmla="*/ 0 h 1799"/>
                <a:gd name="T58" fmla="*/ 0 w 1130"/>
                <a:gd name="T59" fmla="*/ 0 h 1799"/>
                <a:gd name="T60" fmla="*/ 0 w 1130"/>
                <a:gd name="T61" fmla="*/ 0 h 1799"/>
                <a:gd name="T62" fmla="*/ 0 w 1130"/>
                <a:gd name="T63" fmla="*/ 0 h 1799"/>
                <a:gd name="T64" fmla="*/ 0 w 1130"/>
                <a:gd name="T65" fmla="*/ 0 h 1799"/>
                <a:gd name="T66" fmla="*/ 0 w 1130"/>
                <a:gd name="T67" fmla="*/ 0 h 1799"/>
                <a:gd name="T68" fmla="*/ 0 w 1130"/>
                <a:gd name="T69" fmla="*/ 0 h 1799"/>
                <a:gd name="T70" fmla="*/ 0 w 1130"/>
                <a:gd name="T71" fmla="*/ 0 h 1799"/>
                <a:gd name="T72" fmla="*/ 0 w 1130"/>
                <a:gd name="T73" fmla="*/ 0 h 1799"/>
                <a:gd name="T74" fmla="*/ 0 w 1130"/>
                <a:gd name="T75" fmla="*/ 0 h 1799"/>
                <a:gd name="T76" fmla="*/ 0 w 1130"/>
                <a:gd name="T77" fmla="*/ 0 h 1799"/>
                <a:gd name="T78" fmla="*/ 0 w 1130"/>
                <a:gd name="T79" fmla="*/ 0 h 1799"/>
                <a:gd name="T80" fmla="*/ 0 w 1130"/>
                <a:gd name="T81" fmla="*/ 0 h 1799"/>
                <a:gd name="T82" fmla="*/ 0 w 1130"/>
                <a:gd name="T83" fmla="*/ 0 h 1799"/>
                <a:gd name="T84" fmla="*/ 0 w 1130"/>
                <a:gd name="T85" fmla="*/ 0 h 17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30"/>
                <a:gd name="T130" fmla="*/ 0 h 1799"/>
                <a:gd name="T131" fmla="*/ 1130 w 1130"/>
                <a:gd name="T132" fmla="*/ 1799 h 17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30" h="1799">
                  <a:moveTo>
                    <a:pt x="1130" y="79"/>
                  </a:moveTo>
                  <a:lnTo>
                    <a:pt x="1054" y="17"/>
                  </a:lnTo>
                  <a:lnTo>
                    <a:pt x="959" y="0"/>
                  </a:lnTo>
                  <a:lnTo>
                    <a:pt x="915" y="0"/>
                  </a:lnTo>
                  <a:lnTo>
                    <a:pt x="872" y="9"/>
                  </a:lnTo>
                  <a:lnTo>
                    <a:pt x="837" y="44"/>
                  </a:lnTo>
                  <a:lnTo>
                    <a:pt x="794" y="105"/>
                  </a:lnTo>
                  <a:lnTo>
                    <a:pt x="734" y="184"/>
                  </a:lnTo>
                  <a:lnTo>
                    <a:pt x="725" y="219"/>
                  </a:lnTo>
                  <a:lnTo>
                    <a:pt x="760" y="236"/>
                  </a:lnTo>
                  <a:lnTo>
                    <a:pt x="812" y="262"/>
                  </a:lnTo>
                  <a:lnTo>
                    <a:pt x="742" y="297"/>
                  </a:lnTo>
                  <a:lnTo>
                    <a:pt x="716" y="324"/>
                  </a:lnTo>
                  <a:lnTo>
                    <a:pt x="561" y="506"/>
                  </a:lnTo>
                  <a:lnTo>
                    <a:pt x="535" y="550"/>
                  </a:lnTo>
                  <a:lnTo>
                    <a:pt x="535" y="585"/>
                  </a:lnTo>
                  <a:lnTo>
                    <a:pt x="587" y="628"/>
                  </a:lnTo>
                  <a:lnTo>
                    <a:pt x="346" y="1040"/>
                  </a:lnTo>
                  <a:lnTo>
                    <a:pt x="320" y="1092"/>
                  </a:lnTo>
                  <a:lnTo>
                    <a:pt x="320" y="1118"/>
                  </a:lnTo>
                  <a:lnTo>
                    <a:pt x="457" y="1179"/>
                  </a:lnTo>
                  <a:lnTo>
                    <a:pt x="431" y="1171"/>
                  </a:lnTo>
                  <a:lnTo>
                    <a:pt x="354" y="1188"/>
                  </a:lnTo>
                  <a:lnTo>
                    <a:pt x="190" y="1223"/>
                  </a:lnTo>
                  <a:lnTo>
                    <a:pt x="121" y="1206"/>
                  </a:lnTo>
                  <a:lnTo>
                    <a:pt x="52" y="1214"/>
                  </a:lnTo>
                  <a:lnTo>
                    <a:pt x="0" y="1258"/>
                  </a:lnTo>
                  <a:lnTo>
                    <a:pt x="8" y="1284"/>
                  </a:lnTo>
                  <a:lnTo>
                    <a:pt x="60" y="1284"/>
                  </a:lnTo>
                  <a:lnTo>
                    <a:pt x="52" y="1414"/>
                  </a:lnTo>
                  <a:lnTo>
                    <a:pt x="86" y="1502"/>
                  </a:lnTo>
                  <a:lnTo>
                    <a:pt x="129" y="1484"/>
                  </a:lnTo>
                  <a:lnTo>
                    <a:pt x="147" y="1406"/>
                  </a:lnTo>
                  <a:lnTo>
                    <a:pt x="173" y="1344"/>
                  </a:lnTo>
                  <a:lnTo>
                    <a:pt x="259" y="1319"/>
                  </a:lnTo>
                  <a:lnTo>
                    <a:pt x="346" y="1319"/>
                  </a:lnTo>
                  <a:lnTo>
                    <a:pt x="405" y="1311"/>
                  </a:lnTo>
                  <a:lnTo>
                    <a:pt x="665" y="1284"/>
                  </a:lnTo>
                  <a:lnTo>
                    <a:pt x="630" y="1353"/>
                  </a:lnTo>
                  <a:lnTo>
                    <a:pt x="621" y="1432"/>
                  </a:lnTo>
                  <a:lnTo>
                    <a:pt x="604" y="1607"/>
                  </a:lnTo>
                  <a:lnTo>
                    <a:pt x="561" y="1668"/>
                  </a:lnTo>
                  <a:lnTo>
                    <a:pt x="543" y="1729"/>
                  </a:lnTo>
                  <a:lnTo>
                    <a:pt x="569" y="1799"/>
                  </a:lnTo>
                  <a:lnTo>
                    <a:pt x="595" y="1799"/>
                  </a:lnTo>
                  <a:lnTo>
                    <a:pt x="613" y="1755"/>
                  </a:lnTo>
                  <a:lnTo>
                    <a:pt x="725" y="1799"/>
                  </a:lnTo>
                  <a:lnTo>
                    <a:pt x="829" y="1799"/>
                  </a:lnTo>
                  <a:lnTo>
                    <a:pt x="820" y="1747"/>
                  </a:lnTo>
                  <a:lnTo>
                    <a:pt x="751" y="1703"/>
                  </a:lnTo>
                  <a:lnTo>
                    <a:pt x="708" y="1659"/>
                  </a:lnTo>
                  <a:lnTo>
                    <a:pt x="716" y="1572"/>
                  </a:lnTo>
                  <a:lnTo>
                    <a:pt x="768" y="1371"/>
                  </a:lnTo>
                  <a:lnTo>
                    <a:pt x="812" y="1284"/>
                  </a:lnTo>
                  <a:lnTo>
                    <a:pt x="812" y="1249"/>
                  </a:lnTo>
                  <a:lnTo>
                    <a:pt x="846" y="1232"/>
                  </a:lnTo>
                  <a:lnTo>
                    <a:pt x="881" y="1214"/>
                  </a:lnTo>
                  <a:lnTo>
                    <a:pt x="820" y="821"/>
                  </a:lnTo>
                  <a:lnTo>
                    <a:pt x="837" y="733"/>
                  </a:lnTo>
                  <a:lnTo>
                    <a:pt x="1002" y="865"/>
                  </a:lnTo>
                  <a:lnTo>
                    <a:pt x="1019" y="847"/>
                  </a:lnTo>
                  <a:lnTo>
                    <a:pt x="1036" y="873"/>
                  </a:lnTo>
                  <a:lnTo>
                    <a:pt x="1054" y="882"/>
                  </a:lnTo>
                  <a:lnTo>
                    <a:pt x="1104" y="882"/>
                  </a:lnTo>
                  <a:lnTo>
                    <a:pt x="1113" y="856"/>
                  </a:lnTo>
                  <a:lnTo>
                    <a:pt x="1113" y="830"/>
                  </a:lnTo>
                  <a:lnTo>
                    <a:pt x="1062" y="795"/>
                  </a:lnTo>
                  <a:lnTo>
                    <a:pt x="1071" y="777"/>
                  </a:lnTo>
                  <a:lnTo>
                    <a:pt x="933" y="672"/>
                  </a:lnTo>
                  <a:lnTo>
                    <a:pt x="872" y="620"/>
                  </a:lnTo>
                  <a:lnTo>
                    <a:pt x="898" y="576"/>
                  </a:lnTo>
                  <a:lnTo>
                    <a:pt x="924" y="559"/>
                  </a:lnTo>
                  <a:lnTo>
                    <a:pt x="933" y="524"/>
                  </a:lnTo>
                  <a:lnTo>
                    <a:pt x="933" y="480"/>
                  </a:lnTo>
                  <a:lnTo>
                    <a:pt x="924" y="420"/>
                  </a:lnTo>
                  <a:lnTo>
                    <a:pt x="924" y="341"/>
                  </a:lnTo>
                  <a:lnTo>
                    <a:pt x="941" y="315"/>
                  </a:lnTo>
                  <a:lnTo>
                    <a:pt x="959" y="289"/>
                  </a:lnTo>
                  <a:lnTo>
                    <a:pt x="1036" y="306"/>
                  </a:lnTo>
                  <a:lnTo>
                    <a:pt x="1054" y="289"/>
                  </a:lnTo>
                  <a:lnTo>
                    <a:pt x="1062" y="254"/>
                  </a:lnTo>
                  <a:lnTo>
                    <a:pt x="1071" y="219"/>
                  </a:lnTo>
                  <a:lnTo>
                    <a:pt x="1096" y="210"/>
                  </a:lnTo>
                  <a:lnTo>
                    <a:pt x="1088" y="140"/>
                  </a:lnTo>
                  <a:lnTo>
                    <a:pt x="1088" y="105"/>
                  </a:lnTo>
                  <a:lnTo>
                    <a:pt x="1130" y="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5" name="未知"/>
            <p:cNvSpPr>
              <a:spLocks/>
            </p:cNvSpPr>
            <p:nvPr/>
          </p:nvSpPr>
          <p:spPr bwMode="auto">
            <a:xfrm>
              <a:off x="6" y="6"/>
              <a:ext cx="282" cy="450"/>
            </a:xfrm>
            <a:custGeom>
              <a:avLst/>
              <a:gdLst>
                <a:gd name="T0" fmla="*/ 0 w 1130"/>
                <a:gd name="T1" fmla="*/ 0 h 1799"/>
                <a:gd name="T2" fmla="*/ 0 w 1130"/>
                <a:gd name="T3" fmla="*/ 0 h 1799"/>
                <a:gd name="T4" fmla="*/ 0 w 1130"/>
                <a:gd name="T5" fmla="*/ 0 h 1799"/>
                <a:gd name="T6" fmla="*/ 0 w 1130"/>
                <a:gd name="T7" fmla="*/ 0 h 1799"/>
                <a:gd name="T8" fmla="*/ 0 w 1130"/>
                <a:gd name="T9" fmla="*/ 0 h 1799"/>
                <a:gd name="T10" fmla="*/ 0 w 1130"/>
                <a:gd name="T11" fmla="*/ 0 h 1799"/>
                <a:gd name="T12" fmla="*/ 0 w 1130"/>
                <a:gd name="T13" fmla="*/ 0 h 1799"/>
                <a:gd name="T14" fmla="*/ 0 w 1130"/>
                <a:gd name="T15" fmla="*/ 0 h 1799"/>
                <a:gd name="T16" fmla="*/ 0 w 1130"/>
                <a:gd name="T17" fmla="*/ 0 h 1799"/>
                <a:gd name="T18" fmla="*/ 0 w 1130"/>
                <a:gd name="T19" fmla="*/ 0 h 1799"/>
                <a:gd name="T20" fmla="*/ 0 w 1130"/>
                <a:gd name="T21" fmla="*/ 0 h 1799"/>
                <a:gd name="T22" fmla="*/ 0 w 1130"/>
                <a:gd name="T23" fmla="*/ 0 h 1799"/>
                <a:gd name="T24" fmla="*/ 0 w 1130"/>
                <a:gd name="T25" fmla="*/ 0 h 1799"/>
                <a:gd name="T26" fmla="*/ 0 w 1130"/>
                <a:gd name="T27" fmla="*/ 0 h 1799"/>
                <a:gd name="T28" fmla="*/ 0 w 1130"/>
                <a:gd name="T29" fmla="*/ 0 h 1799"/>
                <a:gd name="T30" fmla="*/ 0 w 1130"/>
                <a:gd name="T31" fmla="*/ 0 h 1799"/>
                <a:gd name="T32" fmla="*/ 0 w 1130"/>
                <a:gd name="T33" fmla="*/ 0 h 1799"/>
                <a:gd name="T34" fmla="*/ 0 w 1130"/>
                <a:gd name="T35" fmla="*/ 0 h 1799"/>
                <a:gd name="T36" fmla="*/ 0 w 1130"/>
                <a:gd name="T37" fmla="*/ 0 h 1799"/>
                <a:gd name="T38" fmla="*/ 0 w 1130"/>
                <a:gd name="T39" fmla="*/ 0 h 1799"/>
                <a:gd name="T40" fmla="*/ 0 w 1130"/>
                <a:gd name="T41" fmla="*/ 0 h 1799"/>
                <a:gd name="T42" fmla="*/ 0 w 1130"/>
                <a:gd name="T43" fmla="*/ 0 h 1799"/>
                <a:gd name="T44" fmla="*/ 0 w 1130"/>
                <a:gd name="T45" fmla="*/ 0 h 1799"/>
                <a:gd name="T46" fmla="*/ 0 w 1130"/>
                <a:gd name="T47" fmla="*/ 0 h 1799"/>
                <a:gd name="T48" fmla="*/ 0 w 1130"/>
                <a:gd name="T49" fmla="*/ 0 h 1799"/>
                <a:gd name="T50" fmla="*/ 0 w 1130"/>
                <a:gd name="T51" fmla="*/ 0 h 1799"/>
                <a:gd name="T52" fmla="*/ 0 w 1130"/>
                <a:gd name="T53" fmla="*/ 0 h 1799"/>
                <a:gd name="T54" fmla="*/ 0 w 1130"/>
                <a:gd name="T55" fmla="*/ 0 h 1799"/>
                <a:gd name="T56" fmla="*/ 0 w 1130"/>
                <a:gd name="T57" fmla="*/ 0 h 1799"/>
                <a:gd name="T58" fmla="*/ 0 w 1130"/>
                <a:gd name="T59" fmla="*/ 0 h 1799"/>
                <a:gd name="T60" fmla="*/ 0 w 1130"/>
                <a:gd name="T61" fmla="*/ 0 h 1799"/>
                <a:gd name="T62" fmla="*/ 0 w 1130"/>
                <a:gd name="T63" fmla="*/ 0 h 1799"/>
                <a:gd name="T64" fmla="*/ 0 w 1130"/>
                <a:gd name="T65" fmla="*/ 0 h 1799"/>
                <a:gd name="T66" fmla="*/ 0 w 1130"/>
                <a:gd name="T67" fmla="*/ 0 h 1799"/>
                <a:gd name="T68" fmla="*/ 0 w 1130"/>
                <a:gd name="T69" fmla="*/ 0 h 1799"/>
                <a:gd name="T70" fmla="*/ 0 w 1130"/>
                <a:gd name="T71" fmla="*/ 0 h 1799"/>
                <a:gd name="T72" fmla="*/ 0 w 1130"/>
                <a:gd name="T73" fmla="*/ 0 h 1799"/>
                <a:gd name="T74" fmla="*/ 0 w 1130"/>
                <a:gd name="T75" fmla="*/ 0 h 1799"/>
                <a:gd name="T76" fmla="*/ 0 w 1130"/>
                <a:gd name="T77" fmla="*/ 0 h 1799"/>
                <a:gd name="T78" fmla="*/ 0 w 1130"/>
                <a:gd name="T79" fmla="*/ 0 h 1799"/>
                <a:gd name="T80" fmla="*/ 0 w 1130"/>
                <a:gd name="T81" fmla="*/ 0 h 1799"/>
                <a:gd name="T82" fmla="*/ 0 w 1130"/>
                <a:gd name="T83" fmla="*/ 0 h 1799"/>
                <a:gd name="T84" fmla="*/ 0 w 1130"/>
                <a:gd name="T85" fmla="*/ 0 h 17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30"/>
                <a:gd name="T130" fmla="*/ 0 h 1799"/>
                <a:gd name="T131" fmla="*/ 1130 w 1130"/>
                <a:gd name="T132" fmla="*/ 1799 h 17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30" h="1799">
                  <a:moveTo>
                    <a:pt x="1130" y="79"/>
                  </a:moveTo>
                  <a:lnTo>
                    <a:pt x="1054" y="17"/>
                  </a:lnTo>
                  <a:lnTo>
                    <a:pt x="959" y="0"/>
                  </a:lnTo>
                  <a:lnTo>
                    <a:pt x="915" y="0"/>
                  </a:lnTo>
                  <a:lnTo>
                    <a:pt x="872" y="9"/>
                  </a:lnTo>
                  <a:lnTo>
                    <a:pt x="837" y="44"/>
                  </a:lnTo>
                  <a:lnTo>
                    <a:pt x="794" y="105"/>
                  </a:lnTo>
                  <a:lnTo>
                    <a:pt x="734" y="184"/>
                  </a:lnTo>
                  <a:lnTo>
                    <a:pt x="725" y="219"/>
                  </a:lnTo>
                  <a:lnTo>
                    <a:pt x="760" y="236"/>
                  </a:lnTo>
                  <a:lnTo>
                    <a:pt x="812" y="262"/>
                  </a:lnTo>
                  <a:lnTo>
                    <a:pt x="742" y="297"/>
                  </a:lnTo>
                  <a:lnTo>
                    <a:pt x="716" y="324"/>
                  </a:lnTo>
                  <a:lnTo>
                    <a:pt x="561" y="506"/>
                  </a:lnTo>
                  <a:lnTo>
                    <a:pt x="535" y="550"/>
                  </a:lnTo>
                  <a:lnTo>
                    <a:pt x="535" y="585"/>
                  </a:lnTo>
                  <a:lnTo>
                    <a:pt x="587" y="628"/>
                  </a:lnTo>
                  <a:lnTo>
                    <a:pt x="346" y="1040"/>
                  </a:lnTo>
                  <a:lnTo>
                    <a:pt x="320" y="1092"/>
                  </a:lnTo>
                  <a:lnTo>
                    <a:pt x="320" y="1118"/>
                  </a:lnTo>
                  <a:lnTo>
                    <a:pt x="457" y="1179"/>
                  </a:lnTo>
                  <a:lnTo>
                    <a:pt x="431" y="1171"/>
                  </a:lnTo>
                  <a:lnTo>
                    <a:pt x="354" y="1188"/>
                  </a:lnTo>
                  <a:lnTo>
                    <a:pt x="190" y="1223"/>
                  </a:lnTo>
                  <a:lnTo>
                    <a:pt x="121" y="1206"/>
                  </a:lnTo>
                  <a:lnTo>
                    <a:pt x="52" y="1214"/>
                  </a:lnTo>
                  <a:lnTo>
                    <a:pt x="0" y="1258"/>
                  </a:lnTo>
                  <a:lnTo>
                    <a:pt x="8" y="1284"/>
                  </a:lnTo>
                  <a:lnTo>
                    <a:pt x="60" y="1284"/>
                  </a:lnTo>
                  <a:lnTo>
                    <a:pt x="52" y="1414"/>
                  </a:lnTo>
                  <a:lnTo>
                    <a:pt x="86" y="1502"/>
                  </a:lnTo>
                  <a:lnTo>
                    <a:pt x="129" y="1484"/>
                  </a:lnTo>
                  <a:lnTo>
                    <a:pt x="147" y="1406"/>
                  </a:lnTo>
                  <a:lnTo>
                    <a:pt x="173" y="1344"/>
                  </a:lnTo>
                  <a:lnTo>
                    <a:pt x="259" y="1319"/>
                  </a:lnTo>
                  <a:lnTo>
                    <a:pt x="346" y="1319"/>
                  </a:lnTo>
                  <a:lnTo>
                    <a:pt x="405" y="1311"/>
                  </a:lnTo>
                  <a:lnTo>
                    <a:pt x="665" y="1284"/>
                  </a:lnTo>
                  <a:lnTo>
                    <a:pt x="630" y="1353"/>
                  </a:lnTo>
                  <a:lnTo>
                    <a:pt x="621" y="1432"/>
                  </a:lnTo>
                  <a:lnTo>
                    <a:pt x="604" y="1607"/>
                  </a:lnTo>
                  <a:lnTo>
                    <a:pt x="561" y="1668"/>
                  </a:lnTo>
                  <a:lnTo>
                    <a:pt x="543" y="1729"/>
                  </a:lnTo>
                  <a:lnTo>
                    <a:pt x="569" y="1799"/>
                  </a:lnTo>
                  <a:lnTo>
                    <a:pt x="595" y="1799"/>
                  </a:lnTo>
                  <a:lnTo>
                    <a:pt x="613" y="1755"/>
                  </a:lnTo>
                  <a:lnTo>
                    <a:pt x="725" y="1799"/>
                  </a:lnTo>
                  <a:lnTo>
                    <a:pt x="829" y="1799"/>
                  </a:lnTo>
                  <a:lnTo>
                    <a:pt x="820" y="1747"/>
                  </a:lnTo>
                  <a:lnTo>
                    <a:pt x="751" y="1703"/>
                  </a:lnTo>
                  <a:lnTo>
                    <a:pt x="708" y="1659"/>
                  </a:lnTo>
                  <a:lnTo>
                    <a:pt x="716" y="1572"/>
                  </a:lnTo>
                  <a:lnTo>
                    <a:pt x="768" y="1371"/>
                  </a:lnTo>
                  <a:lnTo>
                    <a:pt x="812" y="1284"/>
                  </a:lnTo>
                  <a:lnTo>
                    <a:pt x="812" y="1249"/>
                  </a:lnTo>
                  <a:lnTo>
                    <a:pt x="846" y="1232"/>
                  </a:lnTo>
                  <a:lnTo>
                    <a:pt x="881" y="1214"/>
                  </a:lnTo>
                  <a:lnTo>
                    <a:pt x="820" y="821"/>
                  </a:lnTo>
                  <a:lnTo>
                    <a:pt x="837" y="733"/>
                  </a:lnTo>
                  <a:lnTo>
                    <a:pt x="1002" y="865"/>
                  </a:lnTo>
                  <a:lnTo>
                    <a:pt x="1019" y="847"/>
                  </a:lnTo>
                  <a:lnTo>
                    <a:pt x="1036" y="873"/>
                  </a:lnTo>
                  <a:lnTo>
                    <a:pt x="1054" y="882"/>
                  </a:lnTo>
                  <a:lnTo>
                    <a:pt x="1104" y="882"/>
                  </a:lnTo>
                  <a:lnTo>
                    <a:pt x="1113" y="856"/>
                  </a:lnTo>
                  <a:lnTo>
                    <a:pt x="1113" y="830"/>
                  </a:lnTo>
                  <a:lnTo>
                    <a:pt x="1062" y="795"/>
                  </a:lnTo>
                  <a:lnTo>
                    <a:pt x="1071" y="777"/>
                  </a:lnTo>
                  <a:lnTo>
                    <a:pt x="933" y="672"/>
                  </a:lnTo>
                  <a:lnTo>
                    <a:pt x="872" y="620"/>
                  </a:lnTo>
                  <a:lnTo>
                    <a:pt x="898" y="576"/>
                  </a:lnTo>
                  <a:lnTo>
                    <a:pt x="924" y="559"/>
                  </a:lnTo>
                  <a:lnTo>
                    <a:pt x="933" y="524"/>
                  </a:lnTo>
                  <a:lnTo>
                    <a:pt x="933" y="480"/>
                  </a:lnTo>
                  <a:lnTo>
                    <a:pt x="924" y="420"/>
                  </a:lnTo>
                  <a:lnTo>
                    <a:pt x="924" y="341"/>
                  </a:lnTo>
                  <a:lnTo>
                    <a:pt x="941" y="315"/>
                  </a:lnTo>
                  <a:lnTo>
                    <a:pt x="959" y="289"/>
                  </a:lnTo>
                  <a:lnTo>
                    <a:pt x="1036" y="306"/>
                  </a:lnTo>
                  <a:lnTo>
                    <a:pt x="1054" y="289"/>
                  </a:lnTo>
                  <a:lnTo>
                    <a:pt x="1062" y="254"/>
                  </a:lnTo>
                  <a:lnTo>
                    <a:pt x="1071" y="219"/>
                  </a:lnTo>
                  <a:lnTo>
                    <a:pt x="1096" y="210"/>
                  </a:lnTo>
                  <a:lnTo>
                    <a:pt x="1088" y="140"/>
                  </a:lnTo>
                  <a:lnTo>
                    <a:pt x="1088" y="105"/>
                  </a:lnTo>
                  <a:lnTo>
                    <a:pt x="1130" y="7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6" name="未知"/>
            <p:cNvSpPr>
              <a:spLocks/>
            </p:cNvSpPr>
            <p:nvPr/>
          </p:nvSpPr>
          <p:spPr bwMode="auto">
            <a:xfrm>
              <a:off x="239" y="207"/>
              <a:ext cx="132" cy="122"/>
            </a:xfrm>
            <a:custGeom>
              <a:avLst/>
              <a:gdLst>
                <a:gd name="T0" fmla="*/ 0 w 526"/>
                <a:gd name="T1" fmla="*/ 0 h 490"/>
                <a:gd name="T2" fmla="*/ 0 w 526"/>
                <a:gd name="T3" fmla="*/ 0 h 490"/>
                <a:gd name="T4" fmla="*/ 0 w 526"/>
                <a:gd name="T5" fmla="*/ 0 h 490"/>
                <a:gd name="T6" fmla="*/ 0 w 526"/>
                <a:gd name="T7" fmla="*/ 0 h 490"/>
                <a:gd name="T8" fmla="*/ 0 w 526"/>
                <a:gd name="T9" fmla="*/ 0 h 490"/>
                <a:gd name="T10" fmla="*/ 0 w 526"/>
                <a:gd name="T11" fmla="*/ 0 h 490"/>
                <a:gd name="T12" fmla="*/ 0 w 526"/>
                <a:gd name="T13" fmla="*/ 0 h 490"/>
                <a:gd name="T14" fmla="*/ 0 w 526"/>
                <a:gd name="T15" fmla="*/ 0 h 490"/>
                <a:gd name="T16" fmla="*/ 0 w 526"/>
                <a:gd name="T17" fmla="*/ 0 h 490"/>
                <a:gd name="T18" fmla="*/ 0 w 526"/>
                <a:gd name="T19" fmla="*/ 0 h 490"/>
                <a:gd name="T20" fmla="*/ 0 w 526"/>
                <a:gd name="T21" fmla="*/ 0 h 490"/>
                <a:gd name="T22" fmla="*/ 0 w 526"/>
                <a:gd name="T23" fmla="*/ 0 h 490"/>
                <a:gd name="T24" fmla="*/ 0 w 526"/>
                <a:gd name="T25" fmla="*/ 0 h 490"/>
                <a:gd name="T26" fmla="*/ 0 w 526"/>
                <a:gd name="T27" fmla="*/ 0 h 490"/>
                <a:gd name="T28" fmla="*/ 0 w 526"/>
                <a:gd name="T29" fmla="*/ 0 h 490"/>
                <a:gd name="T30" fmla="*/ 0 w 526"/>
                <a:gd name="T31" fmla="*/ 0 h 490"/>
                <a:gd name="T32" fmla="*/ 0 w 526"/>
                <a:gd name="T33" fmla="*/ 0 h 490"/>
                <a:gd name="T34" fmla="*/ 0 w 526"/>
                <a:gd name="T35" fmla="*/ 0 h 490"/>
                <a:gd name="T36" fmla="*/ 0 w 526"/>
                <a:gd name="T37" fmla="*/ 0 h 490"/>
                <a:gd name="T38" fmla="*/ 0 w 526"/>
                <a:gd name="T39" fmla="*/ 0 h 490"/>
                <a:gd name="T40" fmla="*/ 0 w 526"/>
                <a:gd name="T41" fmla="*/ 0 h 490"/>
                <a:gd name="T42" fmla="*/ 0 w 526"/>
                <a:gd name="T43" fmla="*/ 0 h 490"/>
                <a:gd name="T44" fmla="*/ 0 w 526"/>
                <a:gd name="T45" fmla="*/ 0 h 490"/>
                <a:gd name="T46" fmla="*/ 0 w 526"/>
                <a:gd name="T47" fmla="*/ 0 h 490"/>
                <a:gd name="T48" fmla="*/ 0 w 526"/>
                <a:gd name="T49" fmla="*/ 0 h 4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6"/>
                <a:gd name="T76" fmla="*/ 0 h 490"/>
                <a:gd name="T77" fmla="*/ 526 w 526"/>
                <a:gd name="T78" fmla="*/ 490 h 49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6" h="490">
                  <a:moveTo>
                    <a:pt x="86" y="88"/>
                  </a:moveTo>
                  <a:lnTo>
                    <a:pt x="77" y="123"/>
                  </a:lnTo>
                  <a:lnTo>
                    <a:pt x="95" y="158"/>
                  </a:lnTo>
                  <a:lnTo>
                    <a:pt x="8" y="210"/>
                  </a:lnTo>
                  <a:lnTo>
                    <a:pt x="0" y="237"/>
                  </a:lnTo>
                  <a:lnTo>
                    <a:pt x="138" y="481"/>
                  </a:lnTo>
                  <a:lnTo>
                    <a:pt x="163" y="490"/>
                  </a:lnTo>
                  <a:lnTo>
                    <a:pt x="526" y="298"/>
                  </a:lnTo>
                  <a:lnTo>
                    <a:pt x="526" y="280"/>
                  </a:lnTo>
                  <a:lnTo>
                    <a:pt x="396" y="18"/>
                  </a:lnTo>
                  <a:lnTo>
                    <a:pt x="362" y="0"/>
                  </a:lnTo>
                  <a:lnTo>
                    <a:pt x="275" y="53"/>
                  </a:lnTo>
                  <a:lnTo>
                    <a:pt x="241" y="18"/>
                  </a:lnTo>
                  <a:lnTo>
                    <a:pt x="206" y="9"/>
                  </a:lnTo>
                  <a:lnTo>
                    <a:pt x="86" y="88"/>
                  </a:lnTo>
                  <a:lnTo>
                    <a:pt x="129" y="88"/>
                  </a:lnTo>
                  <a:lnTo>
                    <a:pt x="121" y="97"/>
                  </a:lnTo>
                  <a:lnTo>
                    <a:pt x="121" y="123"/>
                  </a:lnTo>
                  <a:lnTo>
                    <a:pt x="129" y="140"/>
                  </a:lnTo>
                  <a:lnTo>
                    <a:pt x="249" y="70"/>
                  </a:lnTo>
                  <a:lnTo>
                    <a:pt x="232" y="44"/>
                  </a:lnTo>
                  <a:lnTo>
                    <a:pt x="206" y="44"/>
                  </a:lnTo>
                  <a:lnTo>
                    <a:pt x="129" y="88"/>
                  </a:lnTo>
                  <a:lnTo>
                    <a:pt x="86" y="8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未知"/>
            <p:cNvSpPr>
              <a:spLocks/>
            </p:cNvSpPr>
            <p:nvPr/>
          </p:nvSpPr>
          <p:spPr bwMode="auto">
            <a:xfrm>
              <a:off x="239" y="207"/>
              <a:ext cx="132" cy="122"/>
            </a:xfrm>
            <a:custGeom>
              <a:avLst/>
              <a:gdLst>
                <a:gd name="T0" fmla="*/ 0 w 526"/>
                <a:gd name="T1" fmla="*/ 0 h 490"/>
                <a:gd name="T2" fmla="*/ 0 w 526"/>
                <a:gd name="T3" fmla="*/ 0 h 490"/>
                <a:gd name="T4" fmla="*/ 0 w 526"/>
                <a:gd name="T5" fmla="*/ 0 h 490"/>
                <a:gd name="T6" fmla="*/ 0 w 526"/>
                <a:gd name="T7" fmla="*/ 0 h 490"/>
                <a:gd name="T8" fmla="*/ 0 w 526"/>
                <a:gd name="T9" fmla="*/ 0 h 490"/>
                <a:gd name="T10" fmla="*/ 0 w 526"/>
                <a:gd name="T11" fmla="*/ 0 h 490"/>
                <a:gd name="T12" fmla="*/ 0 w 526"/>
                <a:gd name="T13" fmla="*/ 0 h 490"/>
                <a:gd name="T14" fmla="*/ 0 w 526"/>
                <a:gd name="T15" fmla="*/ 0 h 490"/>
                <a:gd name="T16" fmla="*/ 0 w 526"/>
                <a:gd name="T17" fmla="*/ 0 h 490"/>
                <a:gd name="T18" fmla="*/ 0 w 526"/>
                <a:gd name="T19" fmla="*/ 0 h 490"/>
                <a:gd name="T20" fmla="*/ 0 w 526"/>
                <a:gd name="T21" fmla="*/ 0 h 490"/>
                <a:gd name="T22" fmla="*/ 0 w 526"/>
                <a:gd name="T23" fmla="*/ 0 h 490"/>
                <a:gd name="T24" fmla="*/ 0 w 526"/>
                <a:gd name="T25" fmla="*/ 0 h 490"/>
                <a:gd name="T26" fmla="*/ 0 w 526"/>
                <a:gd name="T27" fmla="*/ 0 h 490"/>
                <a:gd name="T28" fmla="*/ 0 w 526"/>
                <a:gd name="T29" fmla="*/ 0 h 490"/>
                <a:gd name="T30" fmla="*/ 0 w 526"/>
                <a:gd name="T31" fmla="*/ 0 h 490"/>
                <a:gd name="T32" fmla="*/ 0 w 526"/>
                <a:gd name="T33" fmla="*/ 0 h 490"/>
                <a:gd name="T34" fmla="*/ 0 w 526"/>
                <a:gd name="T35" fmla="*/ 0 h 490"/>
                <a:gd name="T36" fmla="*/ 0 w 526"/>
                <a:gd name="T37" fmla="*/ 0 h 490"/>
                <a:gd name="T38" fmla="*/ 0 w 526"/>
                <a:gd name="T39" fmla="*/ 0 h 490"/>
                <a:gd name="T40" fmla="*/ 0 w 526"/>
                <a:gd name="T41" fmla="*/ 0 h 490"/>
                <a:gd name="T42" fmla="*/ 0 w 526"/>
                <a:gd name="T43" fmla="*/ 0 h 490"/>
                <a:gd name="T44" fmla="*/ 0 w 526"/>
                <a:gd name="T45" fmla="*/ 0 h 490"/>
                <a:gd name="T46" fmla="*/ 0 w 526"/>
                <a:gd name="T47" fmla="*/ 0 h 4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26"/>
                <a:gd name="T73" fmla="*/ 0 h 490"/>
                <a:gd name="T74" fmla="*/ 526 w 526"/>
                <a:gd name="T75" fmla="*/ 490 h 49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26" h="490">
                  <a:moveTo>
                    <a:pt x="86" y="88"/>
                  </a:moveTo>
                  <a:lnTo>
                    <a:pt x="77" y="123"/>
                  </a:lnTo>
                  <a:lnTo>
                    <a:pt x="95" y="158"/>
                  </a:lnTo>
                  <a:lnTo>
                    <a:pt x="8" y="210"/>
                  </a:lnTo>
                  <a:lnTo>
                    <a:pt x="0" y="237"/>
                  </a:lnTo>
                  <a:lnTo>
                    <a:pt x="138" y="481"/>
                  </a:lnTo>
                  <a:lnTo>
                    <a:pt x="163" y="490"/>
                  </a:lnTo>
                  <a:lnTo>
                    <a:pt x="526" y="298"/>
                  </a:lnTo>
                  <a:lnTo>
                    <a:pt x="526" y="280"/>
                  </a:lnTo>
                  <a:lnTo>
                    <a:pt x="396" y="18"/>
                  </a:lnTo>
                  <a:lnTo>
                    <a:pt x="362" y="0"/>
                  </a:lnTo>
                  <a:lnTo>
                    <a:pt x="275" y="53"/>
                  </a:lnTo>
                  <a:lnTo>
                    <a:pt x="241" y="18"/>
                  </a:lnTo>
                  <a:lnTo>
                    <a:pt x="206" y="9"/>
                  </a:lnTo>
                  <a:lnTo>
                    <a:pt x="86" y="88"/>
                  </a:lnTo>
                  <a:lnTo>
                    <a:pt x="129" y="88"/>
                  </a:lnTo>
                  <a:lnTo>
                    <a:pt x="121" y="97"/>
                  </a:lnTo>
                  <a:lnTo>
                    <a:pt x="121" y="123"/>
                  </a:lnTo>
                  <a:lnTo>
                    <a:pt x="129" y="140"/>
                  </a:lnTo>
                  <a:lnTo>
                    <a:pt x="249" y="70"/>
                  </a:lnTo>
                  <a:lnTo>
                    <a:pt x="232" y="44"/>
                  </a:lnTo>
                  <a:lnTo>
                    <a:pt x="206" y="44"/>
                  </a:lnTo>
                  <a:lnTo>
                    <a:pt x="129" y="88"/>
                  </a:lnTo>
                  <a:lnTo>
                    <a:pt x="86" y="88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未知"/>
            <p:cNvSpPr>
              <a:spLocks/>
            </p:cNvSpPr>
            <p:nvPr/>
          </p:nvSpPr>
          <p:spPr bwMode="auto">
            <a:xfrm>
              <a:off x="239" y="207"/>
              <a:ext cx="132" cy="122"/>
            </a:xfrm>
            <a:custGeom>
              <a:avLst/>
              <a:gdLst>
                <a:gd name="T0" fmla="*/ 0 w 526"/>
                <a:gd name="T1" fmla="*/ 0 h 490"/>
                <a:gd name="T2" fmla="*/ 0 w 526"/>
                <a:gd name="T3" fmla="*/ 0 h 490"/>
                <a:gd name="T4" fmla="*/ 0 w 526"/>
                <a:gd name="T5" fmla="*/ 0 h 490"/>
                <a:gd name="T6" fmla="*/ 0 w 526"/>
                <a:gd name="T7" fmla="*/ 0 h 490"/>
                <a:gd name="T8" fmla="*/ 0 w 526"/>
                <a:gd name="T9" fmla="*/ 0 h 490"/>
                <a:gd name="T10" fmla="*/ 0 w 526"/>
                <a:gd name="T11" fmla="*/ 0 h 490"/>
                <a:gd name="T12" fmla="*/ 0 w 526"/>
                <a:gd name="T13" fmla="*/ 0 h 490"/>
                <a:gd name="T14" fmla="*/ 0 w 526"/>
                <a:gd name="T15" fmla="*/ 0 h 490"/>
                <a:gd name="T16" fmla="*/ 0 w 526"/>
                <a:gd name="T17" fmla="*/ 0 h 490"/>
                <a:gd name="T18" fmla="*/ 0 w 526"/>
                <a:gd name="T19" fmla="*/ 0 h 490"/>
                <a:gd name="T20" fmla="*/ 0 w 526"/>
                <a:gd name="T21" fmla="*/ 0 h 490"/>
                <a:gd name="T22" fmla="*/ 0 w 526"/>
                <a:gd name="T23" fmla="*/ 0 h 490"/>
                <a:gd name="T24" fmla="*/ 0 w 526"/>
                <a:gd name="T25" fmla="*/ 0 h 490"/>
                <a:gd name="T26" fmla="*/ 0 w 526"/>
                <a:gd name="T27" fmla="*/ 0 h 490"/>
                <a:gd name="T28" fmla="*/ 0 w 526"/>
                <a:gd name="T29" fmla="*/ 0 h 4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6"/>
                <a:gd name="T46" fmla="*/ 0 h 490"/>
                <a:gd name="T47" fmla="*/ 526 w 526"/>
                <a:gd name="T48" fmla="*/ 490 h 49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6" h="490">
                  <a:moveTo>
                    <a:pt x="95" y="158"/>
                  </a:moveTo>
                  <a:lnTo>
                    <a:pt x="8" y="210"/>
                  </a:lnTo>
                  <a:lnTo>
                    <a:pt x="0" y="237"/>
                  </a:lnTo>
                  <a:lnTo>
                    <a:pt x="138" y="481"/>
                  </a:lnTo>
                  <a:lnTo>
                    <a:pt x="163" y="490"/>
                  </a:lnTo>
                  <a:lnTo>
                    <a:pt x="526" y="298"/>
                  </a:lnTo>
                  <a:lnTo>
                    <a:pt x="526" y="280"/>
                  </a:lnTo>
                  <a:lnTo>
                    <a:pt x="396" y="18"/>
                  </a:lnTo>
                  <a:lnTo>
                    <a:pt x="362" y="0"/>
                  </a:lnTo>
                  <a:lnTo>
                    <a:pt x="275" y="53"/>
                  </a:lnTo>
                  <a:lnTo>
                    <a:pt x="241" y="18"/>
                  </a:lnTo>
                  <a:lnTo>
                    <a:pt x="206" y="9"/>
                  </a:lnTo>
                  <a:lnTo>
                    <a:pt x="86" y="88"/>
                  </a:lnTo>
                  <a:lnTo>
                    <a:pt x="77" y="123"/>
                  </a:lnTo>
                  <a:lnTo>
                    <a:pt x="95" y="158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未知"/>
            <p:cNvSpPr>
              <a:spLocks/>
            </p:cNvSpPr>
            <p:nvPr/>
          </p:nvSpPr>
          <p:spPr bwMode="auto">
            <a:xfrm>
              <a:off x="269" y="218"/>
              <a:ext cx="32" cy="24"/>
            </a:xfrm>
            <a:custGeom>
              <a:avLst/>
              <a:gdLst>
                <a:gd name="T0" fmla="*/ 0 w 128"/>
                <a:gd name="T1" fmla="*/ 0 h 96"/>
                <a:gd name="T2" fmla="*/ 0 w 128"/>
                <a:gd name="T3" fmla="*/ 0 h 96"/>
                <a:gd name="T4" fmla="*/ 0 w 128"/>
                <a:gd name="T5" fmla="*/ 0 h 96"/>
                <a:gd name="T6" fmla="*/ 0 w 128"/>
                <a:gd name="T7" fmla="*/ 0 h 96"/>
                <a:gd name="T8" fmla="*/ 0 w 128"/>
                <a:gd name="T9" fmla="*/ 0 h 96"/>
                <a:gd name="T10" fmla="*/ 0 w 128"/>
                <a:gd name="T11" fmla="*/ 0 h 96"/>
                <a:gd name="T12" fmla="*/ 0 w 128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8"/>
                <a:gd name="T22" fmla="*/ 0 h 96"/>
                <a:gd name="T23" fmla="*/ 128 w 128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8" h="96">
                  <a:moveTo>
                    <a:pt x="8" y="96"/>
                  </a:moveTo>
                  <a:lnTo>
                    <a:pt x="128" y="26"/>
                  </a:lnTo>
                  <a:lnTo>
                    <a:pt x="111" y="0"/>
                  </a:lnTo>
                  <a:lnTo>
                    <a:pt x="85" y="0"/>
                  </a:lnTo>
                  <a:lnTo>
                    <a:pt x="0" y="53"/>
                  </a:lnTo>
                  <a:lnTo>
                    <a:pt x="0" y="79"/>
                  </a:lnTo>
                  <a:lnTo>
                    <a:pt x="8" y="96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未知"/>
            <p:cNvSpPr>
              <a:spLocks/>
            </p:cNvSpPr>
            <p:nvPr/>
          </p:nvSpPr>
          <p:spPr bwMode="auto">
            <a:xfrm>
              <a:off x="267" y="211"/>
              <a:ext cx="24" cy="20"/>
            </a:xfrm>
            <a:custGeom>
              <a:avLst/>
              <a:gdLst>
                <a:gd name="T0" fmla="*/ 0 w 94"/>
                <a:gd name="T1" fmla="*/ 0 h 79"/>
                <a:gd name="T2" fmla="*/ 0 w 94"/>
                <a:gd name="T3" fmla="*/ 0 h 79"/>
                <a:gd name="T4" fmla="*/ 0 w 94"/>
                <a:gd name="T5" fmla="*/ 0 h 79"/>
                <a:gd name="T6" fmla="*/ 0 w 94"/>
                <a:gd name="T7" fmla="*/ 0 h 79"/>
                <a:gd name="T8" fmla="*/ 0 w 94"/>
                <a:gd name="T9" fmla="*/ 0 h 79"/>
                <a:gd name="T10" fmla="*/ 0 w 94"/>
                <a:gd name="T11" fmla="*/ 0 h 79"/>
                <a:gd name="T12" fmla="*/ 0 w 94"/>
                <a:gd name="T13" fmla="*/ 0 h 79"/>
                <a:gd name="T14" fmla="*/ 0 w 94"/>
                <a:gd name="T15" fmla="*/ 0 h 79"/>
                <a:gd name="T16" fmla="*/ 0 w 94"/>
                <a:gd name="T17" fmla="*/ 0 h 79"/>
                <a:gd name="T18" fmla="*/ 0 w 94"/>
                <a:gd name="T19" fmla="*/ 0 h 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4"/>
                <a:gd name="T31" fmla="*/ 0 h 79"/>
                <a:gd name="T32" fmla="*/ 94 w 94"/>
                <a:gd name="T33" fmla="*/ 79 h 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4" h="79">
                  <a:moveTo>
                    <a:pt x="85" y="9"/>
                  </a:moveTo>
                  <a:lnTo>
                    <a:pt x="43" y="0"/>
                  </a:lnTo>
                  <a:lnTo>
                    <a:pt x="17" y="35"/>
                  </a:lnTo>
                  <a:lnTo>
                    <a:pt x="0" y="61"/>
                  </a:lnTo>
                  <a:lnTo>
                    <a:pt x="17" y="79"/>
                  </a:lnTo>
                  <a:lnTo>
                    <a:pt x="43" y="79"/>
                  </a:lnTo>
                  <a:lnTo>
                    <a:pt x="68" y="70"/>
                  </a:lnTo>
                  <a:lnTo>
                    <a:pt x="85" y="52"/>
                  </a:lnTo>
                  <a:lnTo>
                    <a:pt x="94" y="35"/>
                  </a:lnTo>
                  <a:lnTo>
                    <a:pt x="85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未知"/>
            <p:cNvSpPr>
              <a:spLocks/>
            </p:cNvSpPr>
            <p:nvPr/>
          </p:nvSpPr>
          <p:spPr bwMode="auto">
            <a:xfrm>
              <a:off x="267" y="211"/>
              <a:ext cx="24" cy="20"/>
            </a:xfrm>
            <a:custGeom>
              <a:avLst/>
              <a:gdLst>
                <a:gd name="T0" fmla="*/ 0 w 94"/>
                <a:gd name="T1" fmla="*/ 0 h 79"/>
                <a:gd name="T2" fmla="*/ 0 w 94"/>
                <a:gd name="T3" fmla="*/ 0 h 79"/>
                <a:gd name="T4" fmla="*/ 0 w 94"/>
                <a:gd name="T5" fmla="*/ 0 h 79"/>
                <a:gd name="T6" fmla="*/ 0 w 94"/>
                <a:gd name="T7" fmla="*/ 0 h 79"/>
                <a:gd name="T8" fmla="*/ 0 w 94"/>
                <a:gd name="T9" fmla="*/ 0 h 79"/>
                <a:gd name="T10" fmla="*/ 0 w 94"/>
                <a:gd name="T11" fmla="*/ 0 h 79"/>
                <a:gd name="T12" fmla="*/ 0 w 94"/>
                <a:gd name="T13" fmla="*/ 0 h 79"/>
                <a:gd name="T14" fmla="*/ 0 w 94"/>
                <a:gd name="T15" fmla="*/ 0 h 79"/>
                <a:gd name="T16" fmla="*/ 0 w 94"/>
                <a:gd name="T17" fmla="*/ 0 h 79"/>
                <a:gd name="T18" fmla="*/ 0 w 94"/>
                <a:gd name="T19" fmla="*/ 0 h 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4"/>
                <a:gd name="T31" fmla="*/ 0 h 79"/>
                <a:gd name="T32" fmla="*/ 94 w 94"/>
                <a:gd name="T33" fmla="*/ 79 h 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4" h="79">
                  <a:moveTo>
                    <a:pt x="85" y="9"/>
                  </a:moveTo>
                  <a:lnTo>
                    <a:pt x="43" y="0"/>
                  </a:lnTo>
                  <a:lnTo>
                    <a:pt x="17" y="35"/>
                  </a:lnTo>
                  <a:lnTo>
                    <a:pt x="0" y="61"/>
                  </a:lnTo>
                  <a:lnTo>
                    <a:pt x="17" y="79"/>
                  </a:lnTo>
                  <a:lnTo>
                    <a:pt x="43" y="79"/>
                  </a:lnTo>
                  <a:lnTo>
                    <a:pt x="68" y="70"/>
                  </a:lnTo>
                  <a:lnTo>
                    <a:pt x="85" y="52"/>
                  </a:lnTo>
                  <a:lnTo>
                    <a:pt x="94" y="35"/>
                  </a:lnTo>
                  <a:lnTo>
                    <a:pt x="85" y="9"/>
                  </a:lnTo>
                  <a:close/>
                </a:path>
              </a:pathLst>
            </a:custGeom>
            <a:solidFill>
              <a:srgbClr val="000000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未知"/>
            <p:cNvSpPr>
              <a:spLocks/>
            </p:cNvSpPr>
            <p:nvPr/>
          </p:nvSpPr>
          <p:spPr bwMode="auto">
            <a:xfrm>
              <a:off x="251" y="201"/>
              <a:ext cx="32" cy="26"/>
            </a:xfrm>
            <a:custGeom>
              <a:avLst/>
              <a:gdLst>
                <a:gd name="T0" fmla="*/ 0 w 129"/>
                <a:gd name="T1" fmla="*/ 0 h 105"/>
                <a:gd name="T2" fmla="*/ 0 w 129"/>
                <a:gd name="T3" fmla="*/ 0 h 105"/>
                <a:gd name="T4" fmla="*/ 0 w 129"/>
                <a:gd name="T5" fmla="*/ 0 h 105"/>
                <a:gd name="T6" fmla="*/ 0 w 129"/>
                <a:gd name="T7" fmla="*/ 0 h 105"/>
                <a:gd name="T8" fmla="*/ 0 w 129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"/>
                <a:gd name="T16" fmla="*/ 0 h 105"/>
                <a:gd name="T17" fmla="*/ 129 w 129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" h="105">
                  <a:moveTo>
                    <a:pt x="69" y="0"/>
                  </a:moveTo>
                  <a:lnTo>
                    <a:pt x="129" y="27"/>
                  </a:lnTo>
                  <a:lnTo>
                    <a:pt x="43" y="105"/>
                  </a:lnTo>
                  <a:lnTo>
                    <a:pt x="0" y="8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未知"/>
            <p:cNvSpPr>
              <a:spLocks/>
            </p:cNvSpPr>
            <p:nvPr/>
          </p:nvSpPr>
          <p:spPr bwMode="auto">
            <a:xfrm>
              <a:off x="251" y="201"/>
              <a:ext cx="32" cy="26"/>
            </a:xfrm>
            <a:custGeom>
              <a:avLst/>
              <a:gdLst>
                <a:gd name="T0" fmla="*/ 0 w 129"/>
                <a:gd name="T1" fmla="*/ 0 h 105"/>
                <a:gd name="T2" fmla="*/ 0 w 129"/>
                <a:gd name="T3" fmla="*/ 0 h 105"/>
                <a:gd name="T4" fmla="*/ 0 w 129"/>
                <a:gd name="T5" fmla="*/ 0 h 105"/>
                <a:gd name="T6" fmla="*/ 0 w 129"/>
                <a:gd name="T7" fmla="*/ 0 h 105"/>
                <a:gd name="T8" fmla="*/ 0 w 129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9"/>
                <a:gd name="T16" fmla="*/ 0 h 105"/>
                <a:gd name="T17" fmla="*/ 129 w 129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9" h="105">
                  <a:moveTo>
                    <a:pt x="69" y="0"/>
                  </a:moveTo>
                  <a:lnTo>
                    <a:pt x="129" y="27"/>
                  </a:lnTo>
                  <a:lnTo>
                    <a:pt x="43" y="105"/>
                  </a:lnTo>
                  <a:lnTo>
                    <a:pt x="0" y="88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" name="未知"/>
            <p:cNvSpPr>
              <a:spLocks/>
            </p:cNvSpPr>
            <p:nvPr/>
          </p:nvSpPr>
          <p:spPr bwMode="auto">
            <a:xfrm>
              <a:off x="251" y="194"/>
              <a:ext cx="25" cy="33"/>
            </a:xfrm>
            <a:custGeom>
              <a:avLst/>
              <a:gdLst>
                <a:gd name="T0" fmla="*/ 0 w 103"/>
                <a:gd name="T1" fmla="*/ 0 h 131"/>
                <a:gd name="T2" fmla="*/ 0 w 103"/>
                <a:gd name="T3" fmla="*/ 0 h 131"/>
                <a:gd name="T4" fmla="*/ 0 w 103"/>
                <a:gd name="T5" fmla="*/ 0 h 131"/>
                <a:gd name="T6" fmla="*/ 0 w 103"/>
                <a:gd name="T7" fmla="*/ 0 h 131"/>
                <a:gd name="T8" fmla="*/ 0 w 103"/>
                <a:gd name="T9" fmla="*/ 0 h 1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131"/>
                <a:gd name="T17" fmla="*/ 103 w 103"/>
                <a:gd name="T18" fmla="*/ 131 h 1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131">
                  <a:moveTo>
                    <a:pt x="61" y="0"/>
                  </a:moveTo>
                  <a:lnTo>
                    <a:pt x="103" y="44"/>
                  </a:lnTo>
                  <a:lnTo>
                    <a:pt x="17" y="131"/>
                  </a:lnTo>
                  <a:lnTo>
                    <a:pt x="0" y="88"/>
                  </a:lnTo>
                  <a:lnTo>
                    <a:pt x="61" y="0"/>
                  </a:lnTo>
                  <a:close/>
                </a:path>
              </a:pathLst>
            </a:custGeom>
            <a:noFill/>
            <a:ln w="3175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未知"/>
            <p:cNvSpPr>
              <a:spLocks/>
            </p:cNvSpPr>
            <p:nvPr/>
          </p:nvSpPr>
          <p:spPr bwMode="auto">
            <a:xfrm>
              <a:off x="0" y="0"/>
              <a:ext cx="283" cy="450"/>
            </a:xfrm>
            <a:custGeom>
              <a:avLst/>
              <a:gdLst>
                <a:gd name="T0" fmla="*/ 0 w 1131"/>
                <a:gd name="T1" fmla="*/ 0 h 1799"/>
                <a:gd name="T2" fmla="*/ 0 w 1131"/>
                <a:gd name="T3" fmla="*/ 0 h 1799"/>
                <a:gd name="T4" fmla="*/ 0 w 1131"/>
                <a:gd name="T5" fmla="*/ 0 h 1799"/>
                <a:gd name="T6" fmla="*/ 0 w 1131"/>
                <a:gd name="T7" fmla="*/ 0 h 1799"/>
                <a:gd name="T8" fmla="*/ 0 w 1131"/>
                <a:gd name="T9" fmla="*/ 0 h 1799"/>
                <a:gd name="T10" fmla="*/ 0 w 1131"/>
                <a:gd name="T11" fmla="*/ 0 h 1799"/>
                <a:gd name="T12" fmla="*/ 0 w 1131"/>
                <a:gd name="T13" fmla="*/ 0 h 1799"/>
                <a:gd name="T14" fmla="*/ 0 w 1131"/>
                <a:gd name="T15" fmla="*/ 0 h 1799"/>
                <a:gd name="T16" fmla="*/ 0 w 1131"/>
                <a:gd name="T17" fmla="*/ 0 h 1799"/>
                <a:gd name="T18" fmla="*/ 0 w 1131"/>
                <a:gd name="T19" fmla="*/ 0 h 1799"/>
                <a:gd name="T20" fmla="*/ 0 w 1131"/>
                <a:gd name="T21" fmla="*/ 0 h 1799"/>
                <a:gd name="T22" fmla="*/ 0 w 1131"/>
                <a:gd name="T23" fmla="*/ 0 h 1799"/>
                <a:gd name="T24" fmla="*/ 0 w 1131"/>
                <a:gd name="T25" fmla="*/ 0 h 1799"/>
                <a:gd name="T26" fmla="*/ 0 w 1131"/>
                <a:gd name="T27" fmla="*/ 0 h 1799"/>
                <a:gd name="T28" fmla="*/ 0 w 1131"/>
                <a:gd name="T29" fmla="*/ 0 h 1799"/>
                <a:gd name="T30" fmla="*/ 0 w 1131"/>
                <a:gd name="T31" fmla="*/ 0 h 1799"/>
                <a:gd name="T32" fmla="*/ 0 w 1131"/>
                <a:gd name="T33" fmla="*/ 0 h 1799"/>
                <a:gd name="T34" fmla="*/ 0 w 1131"/>
                <a:gd name="T35" fmla="*/ 0 h 1799"/>
                <a:gd name="T36" fmla="*/ 0 w 1131"/>
                <a:gd name="T37" fmla="*/ 0 h 1799"/>
                <a:gd name="T38" fmla="*/ 0 w 1131"/>
                <a:gd name="T39" fmla="*/ 0 h 1799"/>
                <a:gd name="T40" fmla="*/ 0 w 1131"/>
                <a:gd name="T41" fmla="*/ 0 h 1799"/>
                <a:gd name="T42" fmla="*/ 0 w 1131"/>
                <a:gd name="T43" fmla="*/ 0 h 1799"/>
                <a:gd name="T44" fmla="*/ 0 w 1131"/>
                <a:gd name="T45" fmla="*/ 0 h 1799"/>
                <a:gd name="T46" fmla="*/ 0 w 1131"/>
                <a:gd name="T47" fmla="*/ 0 h 1799"/>
                <a:gd name="T48" fmla="*/ 0 w 1131"/>
                <a:gd name="T49" fmla="*/ 0 h 1799"/>
                <a:gd name="T50" fmla="*/ 0 w 1131"/>
                <a:gd name="T51" fmla="*/ 0 h 1799"/>
                <a:gd name="T52" fmla="*/ 0 w 1131"/>
                <a:gd name="T53" fmla="*/ 0 h 1799"/>
                <a:gd name="T54" fmla="*/ 0 w 1131"/>
                <a:gd name="T55" fmla="*/ 0 h 1799"/>
                <a:gd name="T56" fmla="*/ 0 w 1131"/>
                <a:gd name="T57" fmla="*/ 0 h 1799"/>
                <a:gd name="T58" fmla="*/ 0 w 1131"/>
                <a:gd name="T59" fmla="*/ 0 h 1799"/>
                <a:gd name="T60" fmla="*/ 0 w 1131"/>
                <a:gd name="T61" fmla="*/ 0 h 1799"/>
                <a:gd name="T62" fmla="*/ 0 w 1131"/>
                <a:gd name="T63" fmla="*/ 0 h 1799"/>
                <a:gd name="T64" fmla="*/ 0 w 1131"/>
                <a:gd name="T65" fmla="*/ 0 h 1799"/>
                <a:gd name="T66" fmla="*/ 0 w 1131"/>
                <a:gd name="T67" fmla="*/ 0 h 1799"/>
                <a:gd name="T68" fmla="*/ 0 w 1131"/>
                <a:gd name="T69" fmla="*/ 0 h 1799"/>
                <a:gd name="T70" fmla="*/ 0 w 1131"/>
                <a:gd name="T71" fmla="*/ 0 h 1799"/>
                <a:gd name="T72" fmla="*/ 0 w 1131"/>
                <a:gd name="T73" fmla="*/ 0 h 1799"/>
                <a:gd name="T74" fmla="*/ 0 w 1131"/>
                <a:gd name="T75" fmla="*/ 0 h 1799"/>
                <a:gd name="T76" fmla="*/ 0 w 1131"/>
                <a:gd name="T77" fmla="*/ 0 h 1799"/>
                <a:gd name="T78" fmla="*/ 0 w 1131"/>
                <a:gd name="T79" fmla="*/ 0 h 1799"/>
                <a:gd name="T80" fmla="*/ 0 w 1131"/>
                <a:gd name="T81" fmla="*/ 0 h 1799"/>
                <a:gd name="T82" fmla="*/ 0 w 1131"/>
                <a:gd name="T83" fmla="*/ 0 h 1799"/>
                <a:gd name="T84" fmla="*/ 0 w 1131"/>
                <a:gd name="T85" fmla="*/ 0 h 17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31"/>
                <a:gd name="T130" fmla="*/ 0 h 1799"/>
                <a:gd name="T131" fmla="*/ 1131 w 1131"/>
                <a:gd name="T132" fmla="*/ 1799 h 17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31" h="1799">
                  <a:moveTo>
                    <a:pt x="1131" y="79"/>
                  </a:moveTo>
                  <a:lnTo>
                    <a:pt x="1054" y="17"/>
                  </a:lnTo>
                  <a:lnTo>
                    <a:pt x="959" y="0"/>
                  </a:lnTo>
                  <a:lnTo>
                    <a:pt x="916" y="0"/>
                  </a:lnTo>
                  <a:lnTo>
                    <a:pt x="872" y="9"/>
                  </a:lnTo>
                  <a:lnTo>
                    <a:pt x="838" y="44"/>
                  </a:lnTo>
                  <a:lnTo>
                    <a:pt x="795" y="105"/>
                  </a:lnTo>
                  <a:lnTo>
                    <a:pt x="734" y="184"/>
                  </a:lnTo>
                  <a:lnTo>
                    <a:pt x="725" y="219"/>
                  </a:lnTo>
                  <a:lnTo>
                    <a:pt x="760" y="236"/>
                  </a:lnTo>
                  <a:lnTo>
                    <a:pt x="812" y="262"/>
                  </a:lnTo>
                  <a:lnTo>
                    <a:pt x="743" y="297"/>
                  </a:lnTo>
                  <a:lnTo>
                    <a:pt x="717" y="324"/>
                  </a:lnTo>
                  <a:lnTo>
                    <a:pt x="561" y="506"/>
                  </a:lnTo>
                  <a:lnTo>
                    <a:pt x="535" y="550"/>
                  </a:lnTo>
                  <a:lnTo>
                    <a:pt x="535" y="585"/>
                  </a:lnTo>
                  <a:lnTo>
                    <a:pt x="587" y="629"/>
                  </a:lnTo>
                  <a:lnTo>
                    <a:pt x="346" y="1040"/>
                  </a:lnTo>
                  <a:lnTo>
                    <a:pt x="320" y="1092"/>
                  </a:lnTo>
                  <a:lnTo>
                    <a:pt x="320" y="1118"/>
                  </a:lnTo>
                  <a:lnTo>
                    <a:pt x="457" y="1179"/>
                  </a:lnTo>
                  <a:lnTo>
                    <a:pt x="431" y="1171"/>
                  </a:lnTo>
                  <a:lnTo>
                    <a:pt x="355" y="1188"/>
                  </a:lnTo>
                  <a:lnTo>
                    <a:pt x="190" y="1223"/>
                  </a:lnTo>
                  <a:lnTo>
                    <a:pt x="121" y="1206"/>
                  </a:lnTo>
                  <a:lnTo>
                    <a:pt x="52" y="1214"/>
                  </a:lnTo>
                  <a:lnTo>
                    <a:pt x="0" y="1258"/>
                  </a:lnTo>
                  <a:lnTo>
                    <a:pt x="9" y="1284"/>
                  </a:lnTo>
                  <a:lnTo>
                    <a:pt x="61" y="1284"/>
                  </a:lnTo>
                  <a:lnTo>
                    <a:pt x="52" y="1414"/>
                  </a:lnTo>
                  <a:lnTo>
                    <a:pt x="86" y="1502"/>
                  </a:lnTo>
                  <a:lnTo>
                    <a:pt x="130" y="1484"/>
                  </a:lnTo>
                  <a:lnTo>
                    <a:pt x="147" y="1406"/>
                  </a:lnTo>
                  <a:lnTo>
                    <a:pt x="173" y="1345"/>
                  </a:lnTo>
                  <a:lnTo>
                    <a:pt x="259" y="1319"/>
                  </a:lnTo>
                  <a:lnTo>
                    <a:pt x="346" y="1319"/>
                  </a:lnTo>
                  <a:lnTo>
                    <a:pt x="405" y="1311"/>
                  </a:lnTo>
                  <a:lnTo>
                    <a:pt x="665" y="1284"/>
                  </a:lnTo>
                  <a:lnTo>
                    <a:pt x="630" y="1353"/>
                  </a:lnTo>
                  <a:lnTo>
                    <a:pt x="622" y="1432"/>
                  </a:lnTo>
                  <a:lnTo>
                    <a:pt x="604" y="1607"/>
                  </a:lnTo>
                  <a:lnTo>
                    <a:pt x="561" y="1668"/>
                  </a:lnTo>
                  <a:lnTo>
                    <a:pt x="544" y="1729"/>
                  </a:lnTo>
                  <a:lnTo>
                    <a:pt x="570" y="1799"/>
                  </a:lnTo>
                  <a:lnTo>
                    <a:pt x="596" y="1799"/>
                  </a:lnTo>
                  <a:lnTo>
                    <a:pt x="613" y="1756"/>
                  </a:lnTo>
                  <a:lnTo>
                    <a:pt x="725" y="1799"/>
                  </a:lnTo>
                  <a:lnTo>
                    <a:pt x="829" y="1799"/>
                  </a:lnTo>
                  <a:lnTo>
                    <a:pt x="820" y="1747"/>
                  </a:lnTo>
                  <a:lnTo>
                    <a:pt x="751" y="1703"/>
                  </a:lnTo>
                  <a:lnTo>
                    <a:pt x="708" y="1659"/>
                  </a:lnTo>
                  <a:lnTo>
                    <a:pt x="717" y="1572"/>
                  </a:lnTo>
                  <a:lnTo>
                    <a:pt x="769" y="1371"/>
                  </a:lnTo>
                  <a:lnTo>
                    <a:pt x="812" y="1284"/>
                  </a:lnTo>
                  <a:lnTo>
                    <a:pt x="812" y="1249"/>
                  </a:lnTo>
                  <a:lnTo>
                    <a:pt x="846" y="1232"/>
                  </a:lnTo>
                  <a:lnTo>
                    <a:pt x="881" y="1214"/>
                  </a:lnTo>
                  <a:lnTo>
                    <a:pt x="820" y="821"/>
                  </a:lnTo>
                  <a:lnTo>
                    <a:pt x="838" y="733"/>
                  </a:lnTo>
                  <a:lnTo>
                    <a:pt x="1002" y="865"/>
                  </a:lnTo>
                  <a:lnTo>
                    <a:pt x="1019" y="847"/>
                  </a:lnTo>
                  <a:lnTo>
                    <a:pt x="1037" y="873"/>
                  </a:lnTo>
                  <a:lnTo>
                    <a:pt x="1054" y="882"/>
                  </a:lnTo>
                  <a:lnTo>
                    <a:pt x="1105" y="882"/>
                  </a:lnTo>
                  <a:lnTo>
                    <a:pt x="1113" y="856"/>
                  </a:lnTo>
                  <a:lnTo>
                    <a:pt x="1113" y="830"/>
                  </a:lnTo>
                  <a:lnTo>
                    <a:pt x="1063" y="795"/>
                  </a:lnTo>
                  <a:lnTo>
                    <a:pt x="1071" y="777"/>
                  </a:lnTo>
                  <a:lnTo>
                    <a:pt x="933" y="672"/>
                  </a:lnTo>
                  <a:lnTo>
                    <a:pt x="872" y="620"/>
                  </a:lnTo>
                  <a:lnTo>
                    <a:pt x="898" y="576"/>
                  </a:lnTo>
                  <a:lnTo>
                    <a:pt x="924" y="559"/>
                  </a:lnTo>
                  <a:lnTo>
                    <a:pt x="933" y="524"/>
                  </a:lnTo>
                  <a:lnTo>
                    <a:pt x="933" y="480"/>
                  </a:lnTo>
                  <a:lnTo>
                    <a:pt x="924" y="420"/>
                  </a:lnTo>
                  <a:lnTo>
                    <a:pt x="924" y="341"/>
                  </a:lnTo>
                  <a:lnTo>
                    <a:pt x="942" y="315"/>
                  </a:lnTo>
                  <a:lnTo>
                    <a:pt x="959" y="289"/>
                  </a:lnTo>
                  <a:lnTo>
                    <a:pt x="1037" y="306"/>
                  </a:lnTo>
                  <a:lnTo>
                    <a:pt x="1054" y="289"/>
                  </a:lnTo>
                  <a:lnTo>
                    <a:pt x="1063" y="254"/>
                  </a:lnTo>
                  <a:lnTo>
                    <a:pt x="1071" y="219"/>
                  </a:lnTo>
                  <a:lnTo>
                    <a:pt x="1096" y="210"/>
                  </a:lnTo>
                  <a:lnTo>
                    <a:pt x="1089" y="140"/>
                  </a:lnTo>
                  <a:lnTo>
                    <a:pt x="1089" y="105"/>
                  </a:lnTo>
                  <a:lnTo>
                    <a:pt x="1131" y="79"/>
                  </a:lnTo>
                  <a:close/>
                </a:path>
              </a:pathLst>
            </a:custGeom>
            <a:solidFill>
              <a:srgbClr val="FFD2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" name="未知"/>
            <p:cNvSpPr>
              <a:spLocks/>
            </p:cNvSpPr>
            <p:nvPr/>
          </p:nvSpPr>
          <p:spPr bwMode="auto">
            <a:xfrm>
              <a:off x="0" y="0"/>
              <a:ext cx="283" cy="450"/>
            </a:xfrm>
            <a:custGeom>
              <a:avLst/>
              <a:gdLst>
                <a:gd name="T0" fmla="*/ 0 w 1131"/>
                <a:gd name="T1" fmla="*/ 0 h 1799"/>
                <a:gd name="T2" fmla="*/ 0 w 1131"/>
                <a:gd name="T3" fmla="*/ 0 h 1799"/>
                <a:gd name="T4" fmla="*/ 0 w 1131"/>
                <a:gd name="T5" fmla="*/ 0 h 1799"/>
                <a:gd name="T6" fmla="*/ 0 w 1131"/>
                <a:gd name="T7" fmla="*/ 0 h 1799"/>
                <a:gd name="T8" fmla="*/ 0 w 1131"/>
                <a:gd name="T9" fmla="*/ 0 h 1799"/>
                <a:gd name="T10" fmla="*/ 0 w 1131"/>
                <a:gd name="T11" fmla="*/ 0 h 1799"/>
                <a:gd name="T12" fmla="*/ 0 w 1131"/>
                <a:gd name="T13" fmla="*/ 0 h 1799"/>
                <a:gd name="T14" fmla="*/ 0 w 1131"/>
                <a:gd name="T15" fmla="*/ 0 h 1799"/>
                <a:gd name="T16" fmla="*/ 0 w 1131"/>
                <a:gd name="T17" fmla="*/ 0 h 1799"/>
                <a:gd name="T18" fmla="*/ 0 w 1131"/>
                <a:gd name="T19" fmla="*/ 0 h 1799"/>
                <a:gd name="T20" fmla="*/ 0 w 1131"/>
                <a:gd name="T21" fmla="*/ 0 h 1799"/>
                <a:gd name="T22" fmla="*/ 0 w 1131"/>
                <a:gd name="T23" fmla="*/ 0 h 1799"/>
                <a:gd name="T24" fmla="*/ 0 w 1131"/>
                <a:gd name="T25" fmla="*/ 0 h 1799"/>
                <a:gd name="T26" fmla="*/ 0 w 1131"/>
                <a:gd name="T27" fmla="*/ 0 h 1799"/>
                <a:gd name="T28" fmla="*/ 0 w 1131"/>
                <a:gd name="T29" fmla="*/ 0 h 1799"/>
                <a:gd name="T30" fmla="*/ 0 w 1131"/>
                <a:gd name="T31" fmla="*/ 0 h 1799"/>
                <a:gd name="T32" fmla="*/ 0 w 1131"/>
                <a:gd name="T33" fmla="*/ 0 h 1799"/>
                <a:gd name="T34" fmla="*/ 0 w 1131"/>
                <a:gd name="T35" fmla="*/ 0 h 1799"/>
                <a:gd name="T36" fmla="*/ 0 w 1131"/>
                <a:gd name="T37" fmla="*/ 0 h 1799"/>
                <a:gd name="T38" fmla="*/ 0 w 1131"/>
                <a:gd name="T39" fmla="*/ 0 h 1799"/>
                <a:gd name="T40" fmla="*/ 0 w 1131"/>
                <a:gd name="T41" fmla="*/ 0 h 1799"/>
                <a:gd name="T42" fmla="*/ 0 w 1131"/>
                <a:gd name="T43" fmla="*/ 0 h 1799"/>
                <a:gd name="T44" fmla="*/ 0 w 1131"/>
                <a:gd name="T45" fmla="*/ 0 h 1799"/>
                <a:gd name="T46" fmla="*/ 0 w 1131"/>
                <a:gd name="T47" fmla="*/ 0 h 1799"/>
                <a:gd name="T48" fmla="*/ 0 w 1131"/>
                <a:gd name="T49" fmla="*/ 0 h 1799"/>
                <a:gd name="T50" fmla="*/ 0 w 1131"/>
                <a:gd name="T51" fmla="*/ 0 h 1799"/>
                <a:gd name="T52" fmla="*/ 0 w 1131"/>
                <a:gd name="T53" fmla="*/ 0 h 1799"/>
                <a:gd name="T54" fmla="*/ 0 w 1131"/>
                <a:gd name="T55" fmla="*/ 0 h 1799"/>
                <a:gd name="T56" fmla="*/ 0 w 1131"/>
                <a:gd name="T57" fmla="*/ 0 h 1799"/>
                <a:gd name="T58" fmla="*/ 0 w 1131"/>
                <a:gd name="T59" fmla="*/ 0 h 1799"/>
                <a:gd name="T60" fmla="*/ 0 w 1131"/>
                <a:gd name="T61" fmla="*/ 0 h 1799"/>
                <a:gd name="T62" fmla="*/ 0 w 1131"/>
                <a:gd name="T63" fmla="*/ 0 h 1799"/>
                <a:gd name="T64" fmla="*/ 0 w 1131"/>
                <a:gd name="T65" fmla="*/ 0 h 1799"/>
                <a:gd name="T66" fmla="*/ 0 w 1131"/>
                <a:gd name="T67" fmla="*/ 0 h 1799"/>
                <a:gd name="T68" fmla="*/ 0 w 1131"/>
                <a:gd name="T69" fmla="*/ 0 h 1799"/>
                <a:gd name="T70" fmla="*/ 0 w 1131"/>
                <a:gd name="T71" fmla="*/ 0 h 1799"/>
                <a:gd name="T72" fmla="*/ 0 w 1131"/>
                <a:gd name="T73" fmla="*/ 0 h 1799"/>
                <a:gd name="T74" fmla="*/ 0 w 1131"/>
                <a:gd name="T75" fmla="*/ 0 h 1799"/>
                <a:gd name="T76" fmla="*/ 0 w 1131"/>
                <a:gd name="T77" fmla="*/ 0 h 1799"/>
                <a:gd name="T78" fmla="*/ 0 w 1131"/>
                <a:gd name="T79" fmla="*/ 0 h 1799"/>
                <a:gd name="T80" fmla="*/ 0 w 1131"/>
                <a:gd name="T81" fmla="*/ 0 h 1799"/>
                <a:gd name="T82" fmla="*/ 0 w 1131"/>
                <a:gd name="T83" fmla="*/ 0 h 1799"/>
                <a:gd name="T84" fmla="*/ 0 w 1131"/>
                <a:gd name="T85" fmla="*/ 0 h 179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131"/>
                <a:gd name="T130" fmla="*/ 0 h 1799"/>
                <a:gd name="T131" fmla="*/ 1131 w 1131"/>
                <a:gd name="T132" fmla="*/ 1799 h 179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131" h="1799">
                  <a:moveTo>
                    <a:pt x="1131" y="79"/>
                  </a:moveTo>
                  <a:lnTo>
                    <a:pt x="1054" y="17"/>
                  </a:lnTo>
                  <a:lnTo>
                    <a:pt x="959" y="0"/>
                  </a:lnTo>
                  <a:lnTo>
                    <a:pt x="916" y="0"/>
                  </a:lnTo>
                  <a:lnTo>
                    <a:pt x="872" y="9"/>
                  </a:lnTo>
                  <a:lnTo>
                    <a:pt x="838" y="44"/>
                  </a:lnTo>
                  <a:lnTo>
                    <a:pt x="795" y="105"/>
                  </a:lnTo>
                  <a:lnTo>
                    <a:pt x="734" y="184"/>
                  </a:lnTo>
                  <a:lnTo>
                    <a:pt x="725" y="219"/>
                  </a:lnTo>
                  <a:lnTo>
                    <a:pt x="760" y="236"/>
                  </a:lnTo>
                  <a:lnTo>
                    <a:pt x="812" y="262"/>
                  </a:lnTo>
                  <a:lnTo>
                    <a:pt x="743" y="297"/>
                  </a:lnTo>
                  <a:lnTo>
                    <a:pt x="717" y="324"/>
                  </a:lnTo>
                  <a:lnTo>
                    <a:pt x="561" y="506"/>
                  </a:lnTo>
                  <a:lnTo>
                    <a:pt x="535" y="550"/>
                  </a:lnTo>
                  <a:lnTo>
                    <a:pt x="535" y="585"/>
                  </a:lnTo>
                  <a:lnTo>
                    <a:pt x="587" y="629"/>
                  </a:lnTo>
                  <a:lnTo>
                    <a:pt x="346" y="1040"/>
                  </a:lnTo>
                  <a:lnTo>
                    <a:pt x="320" y="1092"/>
                  </a:lnTo>
                  <a:lnTo>
                    <a:pt x="320" y="1118"/>
                  </a:lnTo>
                  <a:lnTo>
                    <a:pt x="457" y="1179"/>
                  </a:lnTo>
                  <a:lnTo>
                    <a:pt x="431" y="1171"/>
                  </a:lnTo>
                  <a:lnTo>
                    <a:pt x="355" y="1188"/>
                  </a:lnTo>
                  <a:lnTo>
                    <a:pt x="190" y="1223"/>
                  </a:lnTo>
                  <a:lnTo>
                    <a:pt x="121" y="1206"/>
                  </a:lnTo>
                  <a:lnTo>
                    <a:pt x="52" y="1214"/>
                  </a:lnTo>
                  <a:lnTo>
                    <a:pt x="0" y="1258"/>
                  </a:lnTo>
                  <a:lnTo>
                    <a:pt x="9" y="1284"/>
                  </a:lnTo>
                  <a:lnTo>
                    <a:pt x="61" y="1284"/>
                  </a:lnTo>
                  <a:lnTo>
                    <a:pt x="52" y="1414"/>
                  </a:lnTo>
                  <a:lnTo>
                    <a:pt x="86" y="1502"/>
                  </a:lnTo>
                  <a:lnTo>
                    <a:pt x="130" y="1484"/>
                  </a:lnTo>
                  <a:lnTo>
                    <a:pt x="147" y="1406"/>
                  </a:lnTo>
                  <a:lnTo>
                    <a:pt x="173" y="1345"/>
                  </a:lnTo>
                  <a:lnTo>
                    <a:pt x="259" y="1319"/>
                  </a:lnTo>
                  <a:lnTo>
                    <a:pt x="346" y="1319"/>
                  </a:lnTo>
                  <a:lnTo>
                    <a:pt x="405" y="1311"/>
                  </a:lnTo>
                  <a:lnTo>
                    <a:pt x="665" y="1284"/>
                  </a:lnTo>
                  <a:lnTo>
                    <a:pt x="630" y="1353"/>
                  </a:lnTo>
                  <a:lnTo>
                    <a:pt x="622" y="1432"/>
                  </a:lnTo>
                  <a:lnTo>
                    <a:pt x="604" y="1607"/>
                  </a:lnTo>
                  <a:lnTo>
                    <a:pt x="561" y="1668"/>
                  </a:lnTo>
                  <a:lnTo>
                    <a:pt x="544" y="1729"/>
                  </a:lnTo>
                  <a:lnTo>
                    <a:pt x="570" y="1799"/>
                  </a:lnTo>
                  <a:lnTo>
                    <a:pt x="596" y="1799"/>
                  </a:lnTo>
                  <a:lnTo>
                    <a:pt x="613" y="1756"/>
                  </a:lnTo>
                  <a:lnTo>
                    <a:pt x="725" y="1799"/>
                  </a:lnTo>
                  <a:lnTo>
                    <a:pt x="829" y="1799"/>
                  </a:lnTo>
                  <a:lnTo>
                    <a:pt x="820" y="1747"/>
                  </a:lnTo>
                  <a:lnTo>
                    <a:pt x="751" y="1703"/>
                  </a:lnTo>
                  <a:lnTo>
                    <a:pt x="708" y="1659"/>
                  </a:lnTo>
                  <a:lnTo>
                    <a:pt x="717" y="1572"/>
                  </a:lnTo>
                  <a:lnTo>
                    <a:pt x="769" y="1371"/>
                  </a:lnTo>
                  <a:lnTo>
                    <a:pt x="812" y="1284"/>
                  </a:lnTo>
                  <a:lnTo>
                    <a:pt x="812" y="1249"/>
                  </a:lnTo>
                  <a:lnTo>
                    <a:pt x="846" y="1232"/>
                  </a:lnTo>
                  <a:lnTo>
                    <a:pt x="881" y="1214"/>
                  </a:lnTo>
                  <a:lnTo>
                    <a:pt x="820" y="821"/>
                  </a:lnTo>
                  <a:lnTo>
                    <a:pt x="838" y="733"/>
                  </a:lnTo>
                  <a:lnTo>
                    <a:pt x="1002" y="865"/>
                  </a:lnTo>
                  <a:lnTo>
                    <a:pt x="1019" y="847"/>
                  </a:lnTo>
                  <a:lnTo>
                    <a:pt x="1037" y="873"/>
                  </a:lnTo>
                  <a:lnTo>
                    <a:pt x="1054" y="882"/>
                  </a:lnTo>
                  <a:lnTo>
                    <a:pt x="1105" y="882"/>
                  </a:lnTo>
                  <a:lnTo>
                    <a:pt x="1113" y="856"/>
                  </a:lnTo>
                  <a:lnTo>
                    <a:pt x="1113" y="830"/>
                  </a:lnTo>
                  <a:lnTo>
                    <a:pt x="1063" y="795"/>
                  </a:lnTo>
                  <a:lnTo>
                    <a:pt x="1071" y="777"/>
                  </a:lnTo>
                  <a:lnTo>
                    <a:pt x="933" y="672"/>
                  </a:lnTo>
                  <a:lnTo>
                    <a:pt x="872" y="620"/>
                  </a:lnTo>
                  <a:lnTo>
                    <a:pt x="898" y="576"/>
                  </a:lnTo>
                  <a:lnTo>
                    <a:pt x="924" y="559"/>
                  </a:lnTo>
                  <a:lnTo>
                    <a:pt x="933" y="524"/>
                  </a:lnTo>
                  <a:lnTo>
                    <a:pt x="933" y="480"/>
                  </a:lnTo>
                  <a:lnTo>
                    <a:pt x="924" y="420"/>
                  </a:lnTo>
                  <a:lnTo>
                    <a:pt x="924" y="341"/>
                  </a:lnTo>
                  <a:lnTo>
                    <a:pt x="942" y="315"/>
                  </a:lnTo>
                  <a:lnTo>
                    <a:pt x="959" y="289"/>
                  </a:lnTo>
                  <a:lnTo>
                    <a:pt x="1037" y="306"/>
                  </a:lnTo>
                  <a:lnTo>
                    <a:pt x="1054" y="289"/>
                  </a:lnTo>
                  <a:lnTo>
                    <a:pt x="1063" y="254"/>
                  </a:lnTo>
                  <a:lnTo>
                    <a:pt x="1071" y="219"/>
                  </a:lnTo>
                  <a:lnTo>
                    <a:pt x="1096" y="210"/>
                  </a:lnTo>
                  <a:lnTo>
                    <a:pt x="1089" y="140"/>
                  </a:lnTo>
                  <a:lnTo>
                    <a:pt x="1089" y="105"/>
                  </a:lnTo>
                  <a:lnTo>
                    <a:pt x="1131" y="79"/>
                  </a:lnTo>
                  <a:close/>
                </a:path>
              </a:pathLst>
            </a:custGeom>
            <a:solidFill>
              <a:srgbClr val="FFD25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未知"/>
            <p:cNvSpPr>
              <a:spLocks/>
            </p:cNvSpPr>
            <p:nvPr/>
          </p:nvSpPr>
          <p:spPr bwMode="auto">
            <a:xfrm>
              <a:off x="233" y="201"/>
              <a:ext cx="132" cy="122"/>
            </a:xfrm>
            <a:custGeom>
              <a:avLst/>
              <a:gdLst>
                <a:gd name="T0" fmla="*/ 0 w 526"/>
                <a:gd name="T1" fmla="*/ 0 h 490"/>
                <a:gd name="T2" fmla="*/ 0 w 526"/>
                <a:gd name="T3" fmla="*/ 0 h 490"/>
                <a:gd name="T4" fmla="*/ 0 w 526"/>
                <a:gd name="T5" fmla="*/ 0 h 490"/>
                <a:gd name="T6" fmla="*/ 0 w 526"/>
                <a:gd name="T7" fmla="*/ 0 h 490"/>
                <a:gd name="T8" fmla="*/ 0 w 526"/>
                <a:gd name="T9" fmla="*/ 0 h 490"/>
                <a:gd name="T10" fmla="*/ 0 w 526"/>
                <a:gd name="T11" fmla="*/ 0 h 490"/>
                <a:gd name="T12" fmla="*/ 0 w 526"/>
                <a:gd name="T13" fmla="*/ 0 h 490"/>
                <a:gd name="T14" fmla="*/ 0 w 526"/>
                <a:gd name="T15" fmla="*/ 0 h 490"/>
                <a:gd name="T16" fmla="*/ 0 w 526"/>
                <a:gd name="T17" fmla="*/ 0 h 490"/>
                <a:gd name="T18" fmla="*/ 0 w 526"/>
                <a:gd name="T19" fmla="*/ 0 h 490"/>
                <a:gd name="T20" fmla="*/ 0 w 526"/>
                <a:gd name="T21" fmla="*/ 0 h 490"/>
                <a:gd name="T22" fmla="*/ 0 w 526"/>
                <a:gd name="T23" fmla="*/ 0 h 490"/>
                <a:gd name="T24" fmla="*/ 0 w 526"/>
                <a:gd name="T25" fmla="*/ 0 h 490"/>
                <a:gd name="T26" fmla="*/ 0 w 526"/>
                <a:gd name="T27" fmla="*/ 0 h 490"/>
                <a:gd name="T28" fmla="*/ 0 w 526"/>
                <a:gd name="T29" fmla="*/ 0 h 490"/>
                <a:gd name="T30" fmla="*/ 0 w 526"/>
                <a:gd name="T31" fmla="*/ 0 h 490"/>
                <a:gd name="T32" fmla="*/ 0 w 526"/>
                <a:gd name="T33" fmla="*/ 0 h 490"/>
                <a:gd name="T34" fmla="*/ 0 w 526"/>
                <a:gd name="T35" fmla="*/ 0 h 490"/>
                <a:gd name="T36" fmla="*/ 0 w 526"/>
                <a:gd name="T37" fmla="*/ 0 h 490"/>
                <a:gd name="T38" fmla="*/ 0 w 526"/>
                <a:gd name="T39" fmla="*/ 0 h 490"/>
                <a:gd name="T40" fmla="*/ 0 w 526"/>
                <a:gd name="T41" fmla="*/ 0 h 490"/>
                <a:gd name="T42" fmla="*/ 0 w 526"/>
                <a:gd name="T43" fmla="*/ 0 h 490"/>
                <a:gd name="T44" fmla="*/ 0 w 526"/>
                <a:gd name="T45" fmla="*/ 0 h 490"/>
                <a:gd name="T46" fmla="*/ 0 w 526"/>
                <a:gd name="T47" fmla="*/ 0 h 490"/>
                <a:gd name="T48" fmla="*/ 0 w 526"/>
                <a:gd name="T49" fmla="*/ 0 h 4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526"/>
                <a:gd name="T76" fmla="*/ 0 h 490"/>
                <a:gd name="T77" fmla="*/ 526 w 526"/>
                <a:gd name="T78" fmla="*/ 490 h 49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526" h="490">
                  <a:moveTo>
                    <a:pt x="86" y="88"/>
                  </a:moveTo>
                  <a:lnTo>
                    <a:pt x="78" y="123"/>
                  </a:lnTo>
                  <a:lnTo>
                    <a:pt x="95" y="158"/>
                  </a:lnTo>
                  <a:lnTo>
                    <a:pt x="9" y="210"/>
                  </a:lnTo>
                  <a:lnTo>
                    <a:pt x="0" y="237"/>
                  </a:lnTo>
                  <a:lnTo>
                    <a:pt x="138" y="481"/>
                  </a:lnTo>
                  <a:lnTo>
                    <a:pt x="163" y="490"/>
                  </a:lnTo>
                  <a:lnTo>
                    <a:pt x="526" y="298"/>
                  </a:lnTo>
                  <a:lnTo>
                    <a:pt x="526" y="280"/>
                  </a:lnTo>
                  <a:lnTo>
                    <a:pt x="397" y="18"/>
                  </a:lnTo>
                  <a:lnTo>
                    <a:pt x="362" y="0"/>
                  </a:lnTo>
                  <a:lnTo>
                    <a:pt x="276" y="53"/>
                  </a:lnTo>
                  <a:lnTo>
                    <a:pt x="241" y="18"/>
                  </a:lnTo>
                  <a:lnTo>
                    <a:pt x="206" y="9"/>
                  </a:lnTo>
                  <a:lnTo>
                    <a:pt x="86" y="88"/>
                  </a:lnTo>
                  <a:lnTo>
                    <a:pt x="130" y="88"/>
                  </a:lnTo>
                  <a:lnTo>
                    <a:pt x="121" y="97"/>
                  </a:lnTo>
                  <a:lnTo>
                    <a:pt x="121" y="123"/>
                  </a:lnTo>
                  <a:lnTo>
                    <a:pt x="130" y="140"/>
                  </a:lnTo>
                  <a:lnTo>
                    <a:pt x="250" y="70"/>
                  </a:lnTo>
                  <a:lnTo>
                    <a:pt x="232" y="44"/>
                  </a:lnTo>
                  <a:lnTo>
                    <a:pt x="206" y="44"/>
                  </a:lnTo>
                  <a:lnTo>
                    <a:pt x="130" y="88"/>
                  </a:lnTo>
                  <a:lnTo>
                    <a:pt x="86" y="88"/>
                  </a:lnTo>
                  <a:close/>
                </a:path>
              </a:pathLst>
            </a:custGeom>
            <a:solidFill>
              <a:srgbClr val="9DB4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未知"/>
            <p:cNvSpPr>
              <a:spLocks/>
            </p:cNvSpPr>
            <p:nvPr/>
          </p:nvSpPr>
          <p:spPr bwMode="auto">
            <a:xfrm>
              <a:off x="233" y="201"/>
              <a:ext cx="132" cy="122"/>
            </a:xfrm>
            <a:custGeom>
              <a:avLst/>
              <a:gdLst>
                <a:gd name="T0" fmla="*/ 0 w 526"/>
                <a:gd name="T1" fmla="*/ 0 h 490"/>
                <a:gd name="T2" fmla="*/ 0 w 526"/>
                <a:gd name="T3" fmla="*/ 0 h 490"/>
                <a:gd name="T4" fmla="*/ 0 w 526"/>
                <a:gd name="T5" fmla="*/ 0 h 490"/>
                <a:gd name="T6" fmla="*/ 0 w 526"/>
                <a:gd name="T7" fmla="*/ 0 h 490"/>
                <a:gd name="T8" fmla="*/ 0 w 526"/>
                <a:gd name="T9" fmla="*/ 0 h 490"/>
                <a:gd name="T10" fmla="*/ 0 w 526"/>
                <a:gd name="T11" fmla="*/ 0 h 490"/>
                <a:gd name="T12" fmla="*/ 0 w 526"/>
                <a:gd name="T13" fmla="*/ 0 h 490"/>
                <a:gd name="T14" fmla="*/ 0 w 526"/>
                <a:gd name="T15" fmla="*/ 0 h 490"/>
                <a:gd name="T16" fmla="*/ 0 w 526"/>
                <a:gd name="T17" fmla="*/ 0 h 490"/>
                <a:gd name="T18" fmla="*/ 0 w 526"/>
                <a:gd name="T19" fmla="*/ 0 h 490"/>
                <a:gd name="T20" fmla="*/ 0 w 526"/>
                <a:gd name="T21" fmla="*/ 0 h 490"/>
                <a:gd name="T22" fmla="*/ 0 w 526"/>
                <a:gd name="T23" fmla="*/ 0 h 490"/>
                <a:gd name="T24" fmla="*/ 0 w 526"/>
                <a:gd name="T25" fmla="*/ 0 h 490"/>
                <a:gd name="T26" fmla="*/ 0 w 526"/>
                <a:gd name="T27" fmla="*/ 0 h 490"/>
                <a:gd name="T28" fmla="*/ 0 w 526"/>
                <a:gd name="T29" fmla="*/ 0 h 490"/>
                <a:gd name="T30" fmla="*/ 0 w 526"/>
                <a:gd name="T31" fmla="*/ 0 h 490"/>
                <a:gd name="T32" fmla="*/ 0 w 526"/>
                <a:gd name="T33" fmla="*/ 0 h 490"/>
                <a:gd name="T34" fmla="*/ 0 w 526"/>
                <a:gd name="T35" fmla="*/ 0 h 490"/>
                <a:gd name="T36" fmla="*/ 0 w 526"/>
                <a:gd name="T37" fmla="*/ 0 h 490"/>
                <a:gd name="T38" fmla="*/ 0 w 526"/>
                <a:gd name="T39" fmla="*/ 0 h 490"/>
                <a:gd name="T40" fmla="*/ 0 w 526"/>
                <a:gd name="T41" fmla="*/ 0 h 490"/>
                <a:gd name="T42" fmla="*/ 0 w 526"/>
                <a:gd name="T43" fmla="*/ 0 h 490"/>
                <a:gd name="T44" fmla="*/ 0 w 526"/>
                <a:gd name="T45" fmla="*/ 0 h 490"/>
                <a:gd name="T46" fmla="*/ 0 w 526"/>
                <a:gd name="T47" fmla="*/ 0 h 49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526"/>
                <a:gd name="T73" fmla="*/ 0 h 490"/>
                <a:gd name="T74" fmla="*/ 526 w 526"/>
                <a:gd name="T75" fmla="*/ 490 h 49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526" h="490">
                  <a:moveTo>
                    <a:pt x="86" y="88"/>
                  </a:moveTo>
                  <a:lnTo>
                    <a:pt x="78" y="123"/>
                  </a:lnTo>
                  <a:lnTo>
                    <a:pt x="95" y="158"/>
                  </a:lnTo>
                  <a:lnTo>
                    <a:pt x="9" y="210"/>
                  </a:lnTo>
                  <a:lnTo>
                    <a:pt x="0" y="237"/>
                  </a:lnTo>
                  <a:lnTo>
                    <a:pt x="138" y="481"/>
                  </a:lnTo>
                  <a:lnTo>
                    <a:pt x="163" y="490"/>
                  </a:lnTo>
                  <a:lnTo>
                    <a:pt x="526" y="298"/>
                  </a:lnTo>
                  <a:lnTo>
                    <a:pt x="526" y="280"/>
                  </a:lnTo>
                  <a:lnTo>
                    <a:pt x="397" y="18"/>
                  </a:lnTo>
                  <a:lnTo>
                    <a:pt x="362" y="0"/>
                  </a:lnTo>
                  <a:lnTo>
                    <a:pt x="276" y="53"/>
                  </a:lnTo>
                  <a:lnTo>
                    <a:pt x="241" y="18"/>
                  </a:lnTo>
                  <a:lnTo>
                    <a:pt x="206" y="9"/>
                  </a:lnTo>
                  <a:lnTo>
                    <a:pt x="86" y="88"/>
                  </a:lnTo>
                  <a:lnTo>
                    <a:pt x="130" y="88"/>
                  </a:lnTo>
                  <a:lnTo>
                    <a:pt x="121" y="97"/>
                  </a:lnTo>
                  <a:lnTo>
                    <a:pt x="121" y="123"/>
                  </a:lnTo>
                  <a:lnTo>
                    <a:pt x="130" y="140"/>
                  </a:lnTo>
                  <a:lnTo>
                    <a:pt x="250" y="70"/>
                  </a:lnTo>
                  <a:lnTo>
                    <a:pt x="232" y="44"/>
                  </a:lnTo>
                  <a:lnTo>
                    <a:pt x="206" y="44"/>
                  </a:lnTo>
                  <a:lnTo>
                    <a:pt x="130" y="88"/>
                  </a:lnTo>
                  <a:lnTo>
                    <a:pt x="86" y="88"/>
                  </a:lnTo>
                  <a:close/>
                </a:path>
              </a:pathLst>
            </a:custGeom>
            <a:solidFill>
              <a:srgbClr val="9DB4B7"/>
            </a:solidFill>
            <a:ln w="3175">
              <a:solidFill>
                <a:srgbClr val="9DB4B7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未知"/>
            <p:cNvSpPr>
              <a:spLocks/>
            </p:cNvSpPr>
            <p:nvPr/>
          </p:nvSpPr>
          <p:spPr bwMode="auto">
            <a:xfrm>
              <a:off x="233" y="201"/>
              <a:ext cx="132" cy="122"/>
            </a:xfrm>
            <a:custGeom>
              <a:avLst/>
              <a:gdLst>
                <a:gd name="T0" fmla="*/ 0 w 526"/>
                <a:gd name="T1" fmla="*/ 0 h 490"/>
                <a:gd name="T2" fmla="*/ 0 w 526"/>
                <a:gd name="T3" fmla="*/ 0 h 490"/>
                <a:gd name="T4" fmla="*/ 0 w 526"/>
                <a:gd name="T5" fmla="*/ 0 h 490"/>
                <a:gd name="T6" fmla="*/ 0 w 526"/>
                <a:gd name="T7" fmla="*/ 0 h 490"/>
                <a:gd name="T8" fmla="*/ 0 w 526"/>
                <a:gd name="T9" fmla="*/ 0 h 490"/>
                <a:gd name="T10" fmla="*/ 0 w 526"/>
                <a:gd name="T11" fmla="*/ 0 h 490"/>
                <a:gd name="T12" fmla="*/ 0 w 526"/>
                <a:gd name="T13" fmla="*/ 0 h 490"/>
                <a:gd name="T14" fmla="*/ 0 w 526"/>
                <a:gd name="T15" fmla="*/ 0 h 490"/>
                <a:gd name="T16" fmla="*/ 0 w 526"/>
                <a:gd name="T17" fmla="*/ 0 h 490"/>
                <a:gd name="T18" fmla="*/ 0 w 526"/>
                <a:gd name="T19" fmla="*/ 0 h 490"/>
                <a:gd name="T20" fmla="*/ 0 w 526"/>
                <a:gd name="T21" fmla="*/ 0 h 490"/>
                <a:gd name="T22" fmla="*/ 0 w 526"/>
                <a:gd name="T23" fmla="*/ 0 h 490"/>
                <a:gd name="T24" fmla="*/ 0 w 526"/>
                <a:gd name="T25" fmla="*/ 0 h 490"/>
                <a:gd name="T26" fmla="*/ 0 w 526"/>
                <a:gd name="T27" fmla="*/ 0 h 490"/>
                <a:gd name="T28" fmla="*/ 0 w 526"/>
                <a:gd name="T29" fmla="*/ 0 h 49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6"/>
                <a:gd name="T46" fmla="*/ 0 h 490"/>
                <a:gd name="T47" fmla="*/ 526 w 526"/>
                <a:gd name="T48" fmla="*/ 490 h 49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6" h="490">
                  <a:moveTo>
                    <a:pt x="95" y="158"/>
                  </a:moveTo>
                  <a:lnTo>
                    <a:pt x="9" y="210"/>
                  </a:lnTo>
                  <a:lnTo>
                    <a:pt x="0" y="237"/>
                  </a:lnTo>
                  <a:lnTo>
                    <a:pt x="138" y="481"/>
                  </a:lnTo>
                  <a:lnTo>
                    <a:pt x="163" y="490"/>
                  </a:lnTo>
                  <a:lnTo>
                    <a:pt x="526" y="298"/>
                  </a:lnTo>
                  <a:lnTo>
                    <a:pt x="526" y="280"/>
                  </a:lnTo>
                  <a:lnTo>
                    <a:pt x="397" y="18"/>
                  </a:lnTo>
                  <a:lnTo>
                    <a:pt x="362" y="0"/>
                  </a:lnTo>
                  <a:lnTo>
                    <a:pt x="276" y="53"/>
                  </a:lnTo>
                  <a:lnTo>
                    <a:pt x="241" y="18"/>
                  </a:lnTo>
                  <a:lnTo>
                    <a:pt x="206" y="9"/>
                  </a:lnTo>
                  <a:lnTo>
                    <a:pt x="86" y="88"/>
                  </a:lnTo>
                  <a:lnTo>
                    <a:pt x="78" y="123"/>
                  </a:lnTo>
                  <a:lnTo>
                    <a:pt x="95" y="158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未知"/>
            <p:cNvSpPr>
              <a:spLocks/>
            </p:cNvSpPr>
            <p:nvPr/>
          </p:nvSpPr>
          <p:spPr bwMode="auto">
            <a:xfrm>
              <a:off x="263" y="212"/>
              <a:ext cx="33" cy="24"/>
            </a:xfrm>
            <a:custGeom>
              <a:avLst/>
              <a:gdLst>
                <a:gd name="T0" fmla="*/ 0 w 129"/>
                <a:gd name="T1" fmla="*/ 0 h 96"/>
                <a:gd name="T2" fmla="*/ 0 w 129"/>
                <a:gd name="T3" fmla="*/ 0 h 96"/>
                <a:gd name="T4" fmla="*/ 0 w 129"/>
                <a:gd name="T5" fmla="*/ 0 h 96"/>
                <a:gd name="T6" fmla="*/ 0 w 129"/>
                <a:gd name="T7" fmla="*/ 0 h 96"/>
                <a:gd name="T8" fmla="*/ 0 w 129"/>
                <a:gd name="T9" fmla="*/ 0 h 96"/>
                <a:gd name="T10" fmla="*/ 0 w 129"/>
                <a:gd name="T11" fmla="*/ 0 h 96"/>
                <a:gd name="T12" fmla="*/ 0 w 129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9"/>
                <a:gd name="T22" fmla="*/ 0 h 96"/>
                <a:gd name="T23" fmla="*/ 129 w 129"/>
                <a:gd name="T24" fmla="*/ 96 h 9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9" h="96">
                  <a:moveTo>
                    <a:pt x="9" y="96"/>
                  </a:moveTo>
                  <a:lnTo>
                    <a:pt x="129" y="26"/>
                  </a:lnTo>
                  <a:lnTo>
                    <a:pt x="111" y="0"/>
                  </a:lnTo>
                  <a:lnTo>
                    <a:pt x="85" y="0"/>
                  </a:lnTo>
                  <a:lnTo>
                    <a:pt x="0" y="53"/>
                  </a:lnTo>
                  <a:lnTo>
                    <a:pt x="0" y="79"/>
                  </a:lnTo>
                  <a:lnTo>
                    <a:pt x="9" y="96"/>
                  </a:lnTo>
                  <a:close/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未知"/>
            <p:cNvSpPr>
              <a:spLocks/>
            </p:cNvSpPr>
            <p:nvPr/>
          </p:nvSpPr>
          <p:spPr bwMode="auto">
            <a:xfrm>
              <a:off x="261" y="205"/>
              <a:ext cx="24" cy="20"/>
            </a:xfrm>
            <a:custGeom>
              <a:avLst/>
              <a:gdLst>
                <a:gd name="T0" fmla="*/ 0 w 94"/>
                <a:gd name="T1" fmla="*/ 0 h 79"/>
                <a:gd name="T2" fmla="*/ 0 w 94"/>
                <a:gd name="T3" fmla="*/ 0 h 79"/>
                <a:gd name="T4" fmla="*/ 0 w 94"/>
                <a:gd name="T5" fmla="*/ 0 h 79"/>
                <a:gd name="T6" fmla="*/ 0 w 94"/>
                <a:gd name="T7" fmla="*/ 0 h 79"/>
                <a:gd name="T8" fmla="*/ 0 w 94"/>
                <a:gd name="T9" fmla="*/ 0 h 79"/>
                <a:gd name="T10" fmla="*/ 0 w 94"/>
                <a:gd name="T11" fmla="*/ 0 h 79"/>
                <a:gd name="T12" fmla="*/ 0 w 94"/>
                <a:gd name="T13" fmla="*/ 0 h 79"/>
                <a:gd name="T14" fmla="*/ 0 w 94"/>
                <a:gd name="T15" fmla="*/ 0 h 79"/>
                <a:gd name="T16" fmla="*/ 0 w 94"/>
                <a:gd name="T17" fmla="*/ 0 h 79"/>
                <a:gd name="T18" fmla="*/ 0 w 94"/>
                <a:gd name="T19" fmla="*/ 0 h 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4"/>
                <a:gd name="T31" fmla="*/ 0 h 79"/>
                <a:gd name="T32" fmla="*/ 94 w 94"/>
                <a:gd name="T33" fmla="*/ 79 h 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4" h="79">
                  <a:moveTo>
                    <a:pt x="86" y="9"/>
                  </a:moveTo>
                  <a:lnTo>
                    <a:pt x="44" y="0"/>
                  </a:lnTo>
                  <a:lnTo>
                    <a:pt x="18" y="35"/>
                  </a:lnTo>
                  <a:lnTo>
                    <a:pt x="0" y="61"/>
                  </a:lnTo>
                  <a:lnTo>
                    <a:pt x="18" y="79"/>
                  </a:lnTo>
                  <a:lnTo>
                    <a:pt x="44" y="79"/>
                  </a:lnTo>
                  <a:lnTo>
                    <a:pt x="68" y="70"/>
                  </a:lnTo>
                  <a:lnTo>
                    <a:pt x="86" y="52"/>
                  </a:lnTo>
                  <a:lnTo>
                    <a:pt x="94" y="35"/>
                  </a:lnTo>
                  <a:lnTo>
                    <a:pt x="86" y="9"/>
                  </a:lnTo>
                  <a:close/>
                </a:path>
              </a:pathLst>
            </a:custGeom>
            <a:solidFill>
              <a:srgbClr val="FFD25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未知"/>
            <p:cNvSpPr>
              <a:spLocks/>
            </p:cNvSpPr>
            <p:nvPr/>
          </p:nvSpPr>
          <p:spPr bwMode="auto">
            <a:xfrm>
              <a:off x="261" y="205"/>
              <a:ext cx="24" cy="20"/>
            </a:xfrm>
            <a:custGeom>
              <a:avLst/>
              <a:gdLst>
                <a:gd name="T0" fmla="*/ 0 w 94"/>
                <a:gd name="T1" fmla="*/ 0 h 79"/>
                <a:gd name="T2" fmla="*/ 0 w 94"/>
                <a:gd name="T3" fmla="*/ 0 h 79"/>
                <a:gd name="T4" fmla="*/ 0 w 94"/>
                <a:gd name="T5" fmla="*/ 0 h 79"/>
                <a:gd name="T6" fmla="*/ 0 w 94"/>
                <a:gd name="T7" fmla="*/ 0 h 79"/>
                <a:gd name="T8" fmla="*/ 0 w 94"/>
                <a:gd name="T9" fmla="*/ 0 h 79"/>
                <a:gd name="T10" fmla="*/ 0 w 94"/>
                <a:gd name="T11" fmla="*/ 0 h 79"/>
                <a:gd name="T12" fmla="*/ 0 w 94"/>
                <a:gd name="T13" fmla="*/ 0 h 79"/>
                <a:gd name="T14" fmla="*/ 0 w 94"/>
                <a:gd name="T15" fmla="*/ 0 h 79"/>
                <a:gd name="T16" fmla="*/ 0 w 94"/>
                <a:gd name="T17" fmla="*/ 0 h 79"/>
                <a:gd name="T18" fmla="*/ 0 w 94"/>
                <a:gd name="T19" fmla="*/ 0 h 7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94"/>
                <a:gd name="T31" fmla="*/ 0 h 79"/>
                <a:gd name="T32" fmla="*/ 94 w 94"/>
                <a:gd name="T33" fmla="*/ 79 h 7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94" h="79">
                  <a:moveTo>
                    <a:pt x="86" y="9"/>
                  </a:moveTo>
                  <a:lnTo>
                    <a:pt x="44" y="0"/>
                  </a:lnTo>
                  <a:lnTo>
                    <a:pt x="18" y="35"/>
                  </a:lnTo>
                  <a:lnTo>
                    <a:pt x="0" y="61"/>
                  </a:lnTo>
                  <a:lnTo>
                    <a:pt x="18" y="79"/>
                  </a:lnTo>
                  <a:lnTo>
                    <a:pt x="44" y="79"/>
                  </a:lnTo>
                  <a:lnTo>
                    <a:pt x="68" y="70"/>
                  </a:lnTo>
                  <a:lnTo>
                    <a:pt x="86" y="52"/>
                  </a:lnTo>
                  <a:lnTo>
                    <a:pt x="94" y="35"/>
                  </a:lnTo>
                  <a:lnTo>
                    <a:pt x="86" y="9"/>
                  </a:lnTo>
                  <a:close/>
                </a:path>
              </a:pathLst>
            </a:custGeom>
            <a:solidFill>
              <a:srgbClr val="FFD255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090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FORTRAN</a:t>
            </a:r>
            <a:r>
              <a:rPr lang="zh-CN" altLang="en-US" dirty="0"/>
              <a:t>语言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716280" y="1279225"/>
            <a:ext cx="6096000" cy="1143000"/>
          </a:xfrm>
          <a:prstGeom prst="roundRect">
            <a:avLst>
              <a:gd name="adj" fmla="val 7404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FOR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zh-CN" sz="28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mula的前三个字母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TRAN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zh-CN" altLang="zh-CN" sz="28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TRAN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slation的前四个字母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16280" y="3071262"/>
            <a:ext cx="6096000" cy="2286000"/>
          </a:xfrm>
          <a:prstGeom prst="roundRect">
            <a:avLst>
              <a:gd name="adj" fmla="val 487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tabLst>
                <a:tab pos="1031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3810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tabLst>
                <a:tab pos="1031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1" hangingPunct="1">
              <a:buClr>
                <a:schemeClr val="tx1"/>
              </a:buClr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主要特征</a:t>
            </a:r>
            <a:r>
              <a:rPr lang="zh-CN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lvl="2" algn="just" eaLnBrk="1" hangingPunct="1">
              <a:buSzTx/>
              <a:buFont typeface="Arial" panose="020B0604020202020204" pitchFamily="34" charset="0"/>
              <a:buChar char="•"/>
            </a:pPr>
            <a:r>
              <a:rPr lang="zh-CN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主要用于科学计算</a:t>
            </a:r>
          </a:p>
          <a:p>
            <a:pPr lvl="2" algn="just" eaLnBrk="1" hangingPunct="1">
              <a:buSzTx/>
              <a:buFont typeface="Arial" panose="020B0604020202020204" pitchFamily="34" charset="0"/>
              <a:buChar char="•"/>
            </a:pPr>
            <a:r>
              <a:rPr lang="zh-CN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子程序独立编译</a:t>
            </a:r>
          </a:p>
          <a:p>
            <a:pPr lvl="2" algn="just" eaLnBrk="1" hangingPunct="1">
              <a:buSzTx/>
              <a:buFont typeface="Arial" panose="020B0604020202020204" pitchFamily="34" charset="0"/>
              <a:buChar char="•"/>
            </a:pPr>
            <a:r>
              <a:rPr lang="zh-CN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COMMON语句实现了模块之间的通信</a:t>
            </a:r>
          </a:p>
        </p:txBody>
      </p:sp>
    </p:spTree>
    <p:extLst>
      <p:ext uri="{BB962C8B-B14F-4D97-AF65-F5344CB8AC3E}">
        <p14:creationId xmlns:p14="http://schemas.microsoft.com/office/powerpoint/2010/main" val="329803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ALGOL 60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812533" y="1522396"/>
            <a:ext cx="6096000" cy="1447800"/>
          </a:xfrm>
          <a:prstGeom prst="roundRect">
            <a:avLst>
              <a:gd name="adj" fmla="val 403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ALGO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zh-CN" sz="28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ALGO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rithmic的前四个字母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zh-CN" altLang="zh-CN" sz="28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anguage 的第一个字母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60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 = 宣布的时间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812533" y="3305476"/>
            <a:ext cx="6770688" cy="2286000"/>
          </a:xfrm>
          <a:prstGeom prst="roundRect">
            <a:avLst>
              <a:gd name="adj" fmla="val 277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tabLst>
                <a:tab pos="1031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3810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tabLst>
                <a:tab pos="1031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1" hangingPunct="1">
              <a:buClr>
                <a:schemeClr val="tx1"/>
              </a:buClr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主要特征</a:t>
            </a:r>
            <a:r>
              <a:rPr lang="zh-CN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lvl="2" algn="just" eaLnBrk="1" hangingPunct="1">
              <a:lnSpc>
                <a:spcPct val="14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主要用于科学计算</a:t>
            </a:r>
          </a:p>
          <a:p>
            <a:pPr lvl="2" algn="just" eaLnBrk="1" hangingPunct="1">
              <a:lnSpc>
                <a:spcPct val="14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引入了分程序结构和递归过程</a:t>
            </a:r>
          </a:p>
          <a:p>
            <a:pPr lvl="2" algn="just" eaLnBrk="1" hangingPunct="1">
              <a:lnSpc>
                <a:spcPct val="14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采用巴科斯-诺尔范式（BNF）形式描述语法</a:t>
            </a:r>
          </a:p>
        </p:txBody>
      </p:sp>
    </p:spTree>
    <p:extLst>
      <p:ext uri="{BB962C8B-B14F-4D97-AF65-F5344CB8AC3E}">
        <p14:creationId xmlns:p14="http://schemas.microsoft.com/office/powerpoint/2010/main" val="44030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COBOL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949299" y="1406893"/>
            <a:ext cx="7243813" cy="1447800"/>
          </a:xfrm>
          <a:prstGeom prst="roundRect">
            <a:avLst>
              <a:gd name="adj" fmla="val 736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 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zh-CN" sz="28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mmon的头二个字母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BO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zh-CN" altLang="zh-CN" sz="28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usiness</a:t>
            </a:r>
            <a:r>
              <a:rPr lang="zh-CN" altLang="zh-CN" sz="28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-O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riented 的第一个字母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8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lang="zh-CN" altLang="zh-CN" sz="28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sz="2800" b="1" dirty="0">
                <a:ea typeface="黑体" panose="02010609060101010101" pitchFamily="49" charset="-122"/>
                <a:cs typeface="Times New Roman" panose="02020603050405020304" pitchFamily="18" charset="0"/>
              </a:rPr>
              <a:t>anguage的第一个字母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949299" y="3517232"/>
            <a:ext cx="6096000" cy="2286000"/>
          </a:xfrm>
          <a:prstGeom prst="roundRect">
            <a:avLst>
              <a:gd name="adj" fmla="val 2772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tabLst>
                <a:tab pos="1031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3810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tabLst>
                <a:tab pos="1031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1" hangingPunct="1">
              <a:buClr>
                <a:schemeClr val="tx1"/>
              </a:buClr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solidFill>
                  <a:srgbClr val="0033CC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主要特征</a:t>
            </a:r>
            <a:r>
              <a:rPr lang="zh-CN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</a:p>
          <a:p>
            <a:pPr lvl="2" algn="just" eaLnBrk="1" hangingPunct="1">
              <a:lnSpc>
                <a:spcPct val="14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广泛应用于各种事务处理领域</a:t>
            </a:r>
          </a:p>
          <a:p>
            <a:pPr lvl="2" algn="just" eaLnBrk="1" hangingPunct="1">
              <a:lnSpc>
                <a:spcPct val="14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引入了文件和数据描述</a:t>
            </a:r>
          </a:p>
          <a:p>
            <a:pPr lvl="2" algn="just" eaLnBrk="1" hangingPunct="1">
              <a:lnSpc>
                <a:spcPct val="14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zh-CN" b="1" dirty="0">
                <a:ea typeface="黑体" panose="02010609060101010101" pitchFamily="49" charset="-122"/>
                <a:cs typeface="Times New Roman" panose="02020603050405020304" pitchFamily="18" charset="0"/>
              </a:rPr>
              <a:t>类自然语言程序描述</a:t>
            </a:r>
          </a:p>
        </p:txBody>
      </p:sp>
    </p:spTree>
    <p:extLst>
      <p:ext uri="{BB962C8B-B14F-4D97-AF65-F5344CB8AC3E}">
        <p14:creationId xmlns:p14="http://schemas.microsoft.com/office/powerpoint/2010/main" val="229050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  <p:bldP spid="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早期的</a:t>
            </a:r>
            <a:r>
              <a:rPr lang="zh-CN" altLang="en-US" dirty="0" smtClean="0"/>
              <a:t>突破</a:t>
            </a:r>
            <a:endParaRPr lang="zh-CN" alt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457200" y="1905000"/>
            <a:ext cx="3124200" cy="1371600"/>
          </a:xfrm>
          <a:prstGeom prst="wedgeRoundRectCallout">
            <a:avLst>
              <a:gd name="adj1" fmla="val -1319"/>
              <a:gd name="adj2" fmla="val 95486"/>
              <a:gd name="adj3" fmla="val 16667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ea typeface="黑体" panose="02010609060101010101" pitchFamily="49" charset="-122"/>
                <a:cs typeface="Times New Roman" panose="02020603050405020304" pitchFamily="18" charset="0"/>
              </a:rPr>
              <a:t>Efficiency is not all !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55523"/>
              </p:ext>
            </p:extLst>
          </p:nvPr>
        </p:nvGraphicFramePr>
        <p:xfrm>
          <a:off x="1143000" y="3790950"/>
          <a:ext cx="1905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r:id="rId3" imgW="2099880" imgH="1450080" progId="CorelDRAW.Graphic.9">
                  <p:embed/>
                </p:oleObj>
              </mc:Choice>
              <mc:Fallback>
                <p:oleObj r:id="rId3" imgW="2099880" imgH="1450080" progId="CorelDRAW.Graphic.9">
                  <p:embed/>
                  <p:pic>
                    <p:nvPicPr>
                      <p:cNvPr id="4608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90950"/>
                        <a:ext cx="1905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5" descr="1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429000"/>
            <a:ext cx="6858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4267200" y="2514600"/>
            <a:ext cx="1524000" cy="915988"/>
            <a:chOff x="0" y="0"/>
            <a:chExt cx="960" cy="577"/>
          </a:xfrm>
        </p:grpSpPr>
        <p:pic>
          <p:nvPicPr>
            <p:cNvPr id="7" name="Picture 7" descr="1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96" y="96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0">
                  <a:solidFill>
                    <a:srgbClr val="CC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效率</a:t>
              </a:r>
            </a:p>
          </p:txBody>
        </p:sp>
      </p:grp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3733800" y="3259138"/>
            <a:ext cx="2971800" cy="1693862"/>
            <a:chOff x="0" y="0"/>
            <a:chExt cx="1872" cy="1067"/>
          </a:xfrm>
        </p:grpSpPr>
        <p:pic>
          <p:nvPicPr>
            <p:cNvPr id="10" name="Picture 10" descr="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72" cy="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1"/>
            <p:cNvSpPr>
              <a:spLocks noChangeArrowheads="1"/>
            </p:cNvSpPr>
            <p:nvPr/>
          </p:nvSpPr>
          <p:spPr bwMode="auto">
            <a:xfrm>
              <a:off x="192" y="240"/>
              <a:ext cx="1302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0">
                  <a:solidFill>
                    <a:srgbClr val="CC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良好的数学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0">
                  <a:solidFill>
                    <a:srgbClr val="CC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基础</a:t>
              </a:r>
            </a:p>
          </p:txBody>
        </p:sp>
      </p:grpSp>
      <p:grpSp>
        <p:nvGrpSpPr>
          <p:cNvPr id="12" name="Group 12"/>
          <p:cNvGrpSpPr>
            <a:grpSpLocks/>
          </p:cNvGrpSpPr>
          <p:nvPr/>
        </p:nvGrpSpPr>
        <p:grpSpPr bwMode="auto">
          <a:xfrm>
            <a:off x="5029200" y="1676400"/>
            <a:ext cx="2667000" cy="1676400"/>
            <a:chOff x="0" y="0"/>
            <a:chExt cx="1680" cy="1056"/>
          </a:xfrm>
        </p:grpSpPr>
        <p:pic>
          <p:nvPicPr>
            <p:cNvPr id="13" name="Picture 13" descr="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8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240" y="240"/>
              <a:ext cx="1150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0">
                  <a:solidFill>
                    <a:srgbClr val="CC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非冯.诺伊曼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0">
                  <a:solidFill>
                    <a:srgbClr val="CC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</a:t>
              </a:r>
            </a:p>
          </p:txBody>
        </p:sp>
      </p:grpSp>
      <p:pic>
        <p:nvPicPr>
          <p:cNvPr id="15" name="Picture 15" descr="1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33800"/>
            <a:ext cx="4572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99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620028" y="823960"/>
            <a:ext cx="7624221" cy="2044971"/>
            <a:chOff x="620028" y="823960"/>
            <a:chExt cx="7624221" cy="2044971"/>
          </a:xfrm>
        </p:grpSpPr>
        <p:sp>
          <p:nvSpPr>
            <p:cNvPr id="3" name="Rectangle 9"/>
            <p:cNvSpPr/>
            <p:nvPr/>
          </p:nvSpPr>
          <p:spPr>
            <a:xfrm>
              <a:off x="620028" y="1042629"/>
              <a:ext cx="7624221" cy="182630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Rectangle 10"/>
            <p:cNvSpPr/>
            <p:nvPr/>
          </p:nvSpPr>
          <p:spPr>
            <a:xfrm>
              <a:off x="765632" y="823960"/>
              <a:ext cx="1987192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LISP</a:t>
              </a:r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48089" y="1237714"/>
              <a:ext cx="4572000" cy="163121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函数式语言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具有很强的符号处理能力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统一的数据结构（表）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数据和程序统一的表示方法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其基础是函数和函数作用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18041" y="2994954"/>
            <a:ext cx="7624223" cy="1508388"/>
            <a:chOff x="620028" y="2993165"/>
            <a:chExt cx="7624223" cy="1508388"/>
          </a:xfrm>
        </p:grpSpPr>
        <p:sp>
          <p:nvSpPr>
            <p:cNvPr id="6" name="Rectangle 9"/>
            <p:cNvSpPr/>
            <p:nvPr/>
          </p:nvSpPr>
          <p:spPr>
            <a:xfrm>
              <a:off x="620028" y="3211834"/>
              <a:ext cx="7624223" cy="1289719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10"/>
            <p:cNvSpPr/>
            <p:nvPr/>
          </p:nvSpPr>
          <p:spPr>
            <a:xfrm>
              <a:off x="765631" y="2993165"/>
              <a:ext cx="1987193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APL</a:t>
              </a:r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948091" y="3438169"/>
              <a:ext cx="629011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支持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函数式程序设计风格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广泛应用于涉及大量矩阵运算的科学计算中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具有丰富的操作符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20026" y="4607925"/>
            <a:ext cx="7624223" cy="1659997"/>
            <a:chOff x="620027" y="4936233"/>
            <a:chExt cx="7624223" cy="1659997"/>
          </a:xfrm>
        </p:grpSpPr>
        <p:sp>
          <p:nvSpPr>
            <p:cNvPr id="9" name="Rectangle 9"/>
            <p:cNvSpPr/>
            <p:nvPr/>
          </p:nvSpPr>
          <p:spPr>
            <a:xfrm>
              <a:off x="620027" y="5083386"/>
              <a:ext cx="7624223" cy="1512844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Rectangle 10"/>
            <p:cNvSpPr/>
            <p:nvPr/>
          </p:nvSpPr>
          <p:spPr>
            <a:xfrm>
              <a:off x="765631" y="4936233"/>
              <a:ext cx="2085050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SNOBOL</a:t>
              </a:r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979793" y="5474400"/>
              <a:ext cx="726445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主要用于字符串处理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给出了一种与机器无关的宏功能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增加了程序的可移植性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成功应于文本处理</a:t>
              </a:r>
            </a:p>
          </p:txBody>
        </p:sp>
      </p:grpSp>
      <p:sp>
        <p:nvSpPr>
          <p:cNvPr id="16" name="标题 1"/>
          <p:cNvSpPr txBox="1">
            <a:spLocks/>
          </p:cNvSpPr>
          <p:nvPr/>
        </p:nvSpPr>
        <p:spPr>
          <a:xfrm>
            <a:off x="330324" y="201216"/>
            <a:ext cx="8786564" cy="5813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baseline="0">
                <a:solidFill>
                  <a:srgbClr val="132259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mtClean="0"/>
              <a:t>典型语言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557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完整的程序处理过程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9248857-56C8-DD4B-A370-A0A4DC71B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18" y="1260071"/>
            <a:ext cx="8786564" cy="4615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9A03F761-4B72-0544-82FC-5B1622827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3" y="3242310"/>
            <a:ext cx="3429000" cy="20574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/>
              <a:ea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171069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概念的集成（</a:t>
            </a:r>
            <a:r>
              <a:rPr lang="en-US" altLang="zh-CN" dirty="0"/>
              <a:t>64</a:t>
            </a:r>
            <a:r>
              <a:rPr lang="zh-CN" altLang="en-US" dirty="0"/>
              <a:t>年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2157537" y="4067242"/>
            <a:ext cx="3240087" cy="1136650"/>
          </a:xfrm>
          <a:prstGeom prst="can">
            <a:avLst>
              <a:gd name="adj" fmla="val 50000"/>
            </a:avLst>
          </a:prstGeom>
          <a:solidFill>
            <a:srgbClr val="CCECFF"/>
          </a:solidFill>
          <a:ln w="9525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数据描述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311524" y="3417955"/>
            <a:ext cx="2971800" cy="1136650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182F47"/>
              </a:gs>
              <a:gs pos="50000">
                <a:srgbClr val="336699"/>
              </a:gs>
              <a:gs pos="100000">
                <a:srgbClr val="182F47"/>
              </a:gs>
            </a:gsLst>
            <a:lin ang="0" scaled="1"/>
          </a:gradFill>
          <a:ln w="9525">
            <a:solidFill>
              <a:srgbClr val="0099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分程序</a:t>
            </a: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2589337" y="2843280"/>
            <a:ext cx="2743200" cy="1049337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00475E"/>
              </a:gs>
              <a:gs pos="50000">
                <a:srgbClr val="0099CC"/>
              </a:gs>
              <a:gs pos="100000">
                <a:srgbClr val="00475E"/>
              </a:gs>
            </a:gsLst>
            <a:lin ang="0" scaled="1"/>
          </a:gradFill>
          <a:ln w="9525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递归过程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073524" y="2362267"/>
            <a:ext cx="2362200" cy="903288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185E5E"/>
              </a:gs>
              <a:gs pos="50000">
                <a:srgbClr val="33CCCC"/>
              </a:gs>
              <a:gs pos="100000">
                <a:srgbClr val="185E5E"/>
              </a:gs>
            </a:gsLst>
            <a:lin ang="0" scaled="1"/>
          </a:gradFill>
          <a:ln w="9525">
            <a:solidFill>
              <a:srgbClr val="CCFF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动态数据结构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530724" y="1911417"/>
            <a:ext cx="1981200" cy="757238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9525">
            <a:solidFill>
              <a:srgbClr val="666699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异常处理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835524" y="1454217"/>
            <a:ext cx="1752600" cy="669925"/>
          </a:xfrm>
          <a:prstGeom prst="can">
            <a:avLst>
              <a:gd name="adj" fmla="val 50000"/>
            </a:avLst>
          </a:prstGeom>
          <a:gradFill rotWithShape="0">
            <a:gsLst>
              <a:gs pos="0">
                <a:srgbClr val="76655A"/>
              </a:gs>
              <a:gs pos="50000">
                <a:srgbClr val="FEDAC2"/>
              </a:gs>
              <a:gs pos="100000">
                <a:srgbClr val="76655A"/>
              </a:gs>
            </a:gsLst>
            <a:lin ang="0" scaled="1"/>
          </a:gradFill>
          <a:ln w="952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多任务</a:t>
            </a:r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6528387"/>
              </p:ext>
            </p:extLst>
          </p:nvPr>
        </p:nvGraphicFramePr>
        <p:xfrm>
          <a:off x="6045324" y="3740217"/>
          <a:ext cx="1290638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r:id="rId3" imgW="2158560" imgH="2545200" progId="CorelDRAW.Graphic.9">
                  <p:embed/>
                </p:oleObj>
              </mc:Choice>
              <mc:Fallback>
                <p:oleObj r:id="rId3" imgW="2158560" imgH="2545200" progId="CorelDRAW.Graphic.9">
                  <p:embed/>
                  <p:pic>
                    <p:nvPicPr>
                      <p:cNvPr id="5018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324" y="3740217"/>
                        <a:ext cx="1290638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6502524" y="1911417"/>
            <a:ext cx="2286000" cy="1371600"/>
          </a:xfrm>
          <a:prstGeom prst="cloudCallout">
            <a:avLst>
              <a:gd name="adj1" fmla="val -21806"/>
              <a:gd name="adj2" fmla="val 9791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概念的集成..</a:t>
            </a:r>
          </a:p>
        </p:txBody>
      </p:sp>
      <p:sp>
        <p:nvSpPr>
          <p:cNvPr id="11" name="AutoShape 11"/>
          <p:cNvSpPr>
            <a:spLocks/>
          </p:cNvSpPr>
          <p:nvPr/>
        </p:nvSpPr>
        <p:spPr bwMode="auto">
          <a:xfrm>
            <a:off x="1725737" y="3343185"/>
            <a:ext cx="533400" cy="511489"/>
          </a:xfrm>
          <a:prstGeom prst="leftBrace">
            <a:avLst>
              <a:gd name="adj1" fmla="val 16865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46038" rIns="0" bIns="46038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177924" y="4138680"/>
            <a:ext cx="1835150" cy="863600"/>
          </a:xfrm>
          <a:prstGeom prst="cloudCallout">
            <a:avLst>
              <a:gd name="adj1" fmla="val 35815"/>
              <a:gd name="adj2" fmla="val -89153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ALGOL60</a:t>
            </a: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428749" y="2193992"/>
            <a:ext cx="1835150" cy="863600"/>
          </a:xfrm>
          <a:prstGeom prst="cloudCallout">
            <a:avLst>
              <a:gd name="adj1" fmla="val 85639"/>
              <a:gd name="adj2" fmla="val 2334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LISP</a:t>
            </a: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573212" y="5002280"/>
            <a:ext cx="1835150" cy="863600"/>
          </a:xfrm>
          <a:prstGeom prst="cloudCallout">
            <a:avLst>
              <a:gd name="adj1" fmla="val 90398"/>
              <a:gd name="adj2" fmla="val -38787"/>
            </a:avLst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>
                <a:latin typeface="黑体" panose="02010609060101010101" pitchFamily="49" charset="-122"/>
                <a:ea typeface="黑体" panose="02010609060101010101" pitchFamily="49" charset="-122"/>
              </a:rPr>
              <a:t>COBOL</a:t>
            </a:r>
          </a:p>
        </p:txBody>
      </p:sp>
    </p:spTree>
    <p:extLst>
      <p:ext uri="{BB962C8B-B14F-4D97-AF65-F5344CB8AC3E}">
        <p14:creationId xmlns:p14="http://schemas.microsoft.com/office/powerpoint/2010/main" val="72608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PL/1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744354" y="1040332"/>
            <a:ext cx="7467600" cy="5033210"/>
          </a:xfrm>
          <a:prstGeom prst="roundRect">
            <a:avLst>
              <a:gd name="adj" fmla="val 184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tabLst>
                <a:tab pos="1031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1905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tabLst>
                <a:tab pos="1031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1" hangingPunct="1">
              <a:buClr>
                <a:schemeClr val="tx1"/>
              </a:buClr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主要特征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所有语言概念之大全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分程序概念和递归过程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数据描述机能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动态数据结构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异常处理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多任务机能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可用于科学数值计算,数据处理和开发系统软件</a:t>
            </a:r>
          </a:p>
          <a:p>
            <a:pPr lvl="1" algn="just" eaLnBrk="1" hangingPunct="1">
              <a:lnSpc>
                <a:spcPct val="150000"/>
              </a:lnSpc>
              <a:spcBef>
                <a:spcPts val="0"/>
              </a:spcBef>
              <a:buSzTx/>
              <a:buFont typeface="Arial" panose="020B0604020202020204" pitchFamily="34" charset="0"/>
              <a:buChar char="•"/>
            </a:pP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没有（难以）得到广泛的应用</a:t>
            </a:r>
          </a:p>
        </p:txBody>
      </p:sp>
    </p:spTree>
    <p:extLst>
      <p:ext uri="{BB962C8B-B14F-4D97-AF65-F5344CB8AC3E}">
        <p14:creationId xmlns:p14="http://schemas.microsoft.com/office/powerpoint/2010/main" val="347921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</a:t>
            </a:r>
            <a:r>
              <a:rPr lang="zh-CN" altLang="en-US" dirty="0"/>
              <a:t>再一次突破</a:t>
            </a:r>
            <a:r>
              <a:rPr lang="en-US" altLang="zh-CN" dirty="0"/>
              <a:t>(60</a:t>
            </a:r>
            <a:r>
              <a:rPr lang="zh-CN" altLang="en-US" dirty="0"/>
              <a:t>年代后期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358507"/>
              </p:ext>
            </p:extLst>
          </p:nvPr>
        </p:nvGraphicFramePr>
        <p:xfrm>
          <a:off x="899962" y="4209449"/>
          <a:ext cx="1524000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r:id="rId3" imgW="2530440" imgH="2385720" progId="CorelDRAW.Graphic.9">
                  <p:embed/>
                </p:oleObj>
              </mc:Choice>
              <mc:Fallback>
                <p:oleObj r:id="rId3" imgW="2530440" imgH="2385720" progId="CorelDRAW.Graphic.9">
                  <p:embed/>
                  <p:pic>
                    <p:nvPicPr>
                      <p:cNvPr id="522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962" y="4209449"/>
                        <a:ext cx="1524000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4" descr="1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362" y="3904649"/>
            <a:ext cx="6858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1868337" y="2556862"/>
            <a:ext cx="2305050" cy="1419225"/>
            <a:chOff x="0" y="0"/>
            <a:chExt cx="960" cy="577"/>
          </a:xfrm>
        </p:grpSpPr>
        <p:pic>
          <p:nvPicPr>
            <p:cNvPr id="6" name="Picture 6" descr="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96" y="96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solidFill>
                    <a:srgbClr val="CC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正交性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solidFill>
                    <a:srgbClr val="CC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(Orthogonality)</a:t>
              </a:r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3262162" y="3734787"/>
            <a:ext cx="2286000" cy="1008062"/>
            <a:chOff x="0" y="0"/>
            <a:chExt cx="1872" cy="1067"/>
          </a:xfrm>
        </p:grpSpPr>
        <p:pic>
          <p:nvPicPr>
            <p:cNvPr id="9" name="Picture 9" descr="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72" cy="1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92" y="240"/>
              <a:ext cx="1302" cy="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solidFill>
                    <a:srgbClr val="CC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类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solidFill>
                    <a:srgbClr val="CC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(Class)</a:t>
              </a:r>
            </a:p>
          </p:txBody>
        </p:sp>
      </p:grpSp>
      <p:grpSp>
        <p:nvGrpSpPr>
          <p:cNvPr id="11" name="Group 11"/>
          <p:cNvGrpSpPr>
            <a:grpSpLocks/>
          </p:cNvGrpSpPr>
          <p:nvPr/>
        </p:nvGrpSpPr>
        <p:grpSpPr bwMode="auto">
          <a:xfrm>
            <a:off x="4405162" y="2152049"/>
            <a:ext cx="2667000" cy="1676400"/>
            <a:chOff x="0" y="0"/>
            <a:chExt cx="1680" cy="1056"/>
          </a:xfrm>
        </p:grpSpPr>
        <p:pic>
          <p:nvPicPr>
            <p:cNvPr id="12" name="Picture 12" descr="1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680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40" y="240"/>
              <a:ext cx="1150" cy="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solidFill>
                    <a:srgbClr val="CC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协同程序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000" b="1">
                  <a:solidFill>
                    <a:srgbClr val="CC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(Coroutine)</a:t>
              </a:r>
            </a:p>
          </p:txBody>
        </p:sp>
      </p:grpSp>
      <p:pic>
        <p:nvPicPr>
          <p:cNvPr id="14" name="Picture 14" descr="14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962" y="4209449"/>
            <a:ext cx="45720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5319562" y="3904649"/>
            <a:ext cx="1524000" cy="915988"/>
            <a:chOff x="0" y="0"/>
            <a:chExt cx="960" cy="577"/>
          </a:xfrm>
        </p:grpSpPr>
        <p:pic>
          <p:nvPicPr>
            <p:cNvPr id="16" name="Picture 16" descr="1"/>
            <p:cNvPicPr>
              <a:picLocks noChangeAspect="1" noChangeArrowheads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60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96" y="96"/>
              <a:ext cx="7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800" b="1">
                  <a:solidFill>
                    <a:srgbClr val="CC009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</a:p>
          </p:txBody>
        </p:sp>
      </p:grp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6843562" y="1886418"/>
            <a:ext cx="1905000" cy="1066800"/>
          </a:xfrm>
          <a:prstGeom prst="wedgeRoundRectCallout">
            <a:avLst>
              <a:gd name="adj1" fmla="val -71815"/>
              <a:gd name="adj2" fmla="val 58226"/>
              <a:gd name="adj3" fmla="val 16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有趣的概念,并行程序萌芽</a:t>
            </a:r>
          </a:p>
        </p:txBody>
      </p:sp>
    </p:spTree>
    <p:extLst>
      <p:ext uri="{BB962C8B-B14F-4D97-AF65-F5344CB8AC3E}">
        <p14:creationId xmlns:p14="http://schemas.microsoft.com/office/powerpoint/2010/main" val="201551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并发和并行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376669" y="983127"/>
            <a:ext cx="2824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并发</a:t>
            </a:r>
            <a:r>
              <a:rPr lang="en-US" altLang="zh-CN" sz="2400" b="1" dirty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(concurrency</a:t>
            </a:r>
            <a:r>
              <a:rPr lang="en-US" altLang="zh-CN" sz="2400" b="1" dirty="0" smtClean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b="1" dirty="0">
              <a:solidFill>
                <a:srgbClr val="1222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矩形 42"/>
          <p:cNvSpPr>
            <a:spLocks noChangeArrowheads="1"/>
          </p:cNvSpPr>
          <p:nvPr/>
        </p:nvSpPr>
        <p:spPr bwMode="auto">
          <a:xfrm>
            <a:off x="1195388" y="3644900"/>
            <a:ext cx="272891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46038" rIns="0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1222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195388" y="3759200"/>
            <a:ext cx="2881312" cy="19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46038" rIns="0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单处理器</a:t>
            </a:r>
            <a:endParaRPr lang="zh-CN" altLang="en-US" sz="2400" b="1" dirty="0">
              <a:solidFill>
                <a:srgbClr val="1222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sz="2400" b="1" dirty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个或多个事件在同一时间间隔发生</a:t>
            </a:r>
            <a:endParaRPr lang="en-US" altLang="zh-CN" sz="2400" b="1" dirty="0">
              <a:solidFill>
                <a:srgbClr val="1222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同</a:t>
            </a:r>
            <a:r>
              <a:rPr lang="zh-CN" altLang="en-US" sz="2400" b="1" dirty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一实体上的多个事件</a:t>
            </a:r>
            <a:endParaRPr lang="en-US" altLang="zh-CN" sz="2400" b="1" dirty="0">
              <a:solidFill>
                <a:srgbClr val="1222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5410200" y="3759200"/>
            <a:ext cx="3416166" cy="193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0" tIns="46038" rIns="0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多处理器</a:t>
            </a:r>
            <a:endParaRPr lang="zh-CN" altLang="en-US" sz="2400" b="1" dirty="0">
              <a:solidFill>
                <a:srgbClr val="1222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</a:t>
            </a:r>
            <a:r>
              <a:rPr lang="zh-CN" altLang="en-US" sz="2400" b="1" dirty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个或者多个事件在同一时刻发生</a:t>
            </a:r>
            <a:endParaRPr lang="en-US" altLang="zh-CN" sz="2400" b="1" dirty="0">
              <a:solidFill>
                <a:srgbClr val="1222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不同</a:t>
            </a:r>
            <a:r>
              <a:rPr lang="zh-CN" altLang="en-US" sz="2400" b="1" dirty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实体上的多个事件</a:t>
            </a:r>
            <a:endParaRPr lang="en-US" altLang="zh-CN" sz="2400" b="1" dirty="0">
              <a:solidFill>
                <a:srgbClr val="1222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rgbClr val="1222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334938" y="1011894"/>
            <a:ext cx="28248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并行</a:t>
            </a:r>
            <a:r>
              <a:rPr lang="en-US" altLang="zh-CN" sz="2400" b="1" dirty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(parallelism)</a:t>
            </a:r>
            <a:endParaRPr lang="zh-CN" altLang="en-US" sz="2400" b="1" dirty="0">
              <a:solidFill>
                <a:srgbClr val="12225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8" name="组合 26"/>
          <p:cNvGrpSpPr>
            <a:grpSpLocks/>
          </p:cNvGrpSpPr>
          <p:nvPr/>
        </p:nvGrpSpPr>
        <p:grpSpPr bwMode="auto">
          <a:xfrm>
            <a:off x="728663" y="1584325"/>
            <a:ext cx="3348037" cy="1541463"/>
            <a:chOff x="647565" y="3488457"/>
            <a:chExt cx="3348371" cy="1541514"/>
          </a:xfrm>
        </p:grpSpPr>
        <p:cxnSp>
          <p:nvCxnSpPr>
            <p:cNvPr id="39" name="直接箭头连接符 7"/>
            <p:cNvCxnSpPr>
              <a:cxnSpLocks noChangeShapeType="1"/>
            </p:cNvCxnSpPr>
            <p:nvPr/>
          </p:nvCxnSpPr>
          <p:spPr bwMode="auto">
            <a:xfrm>
              <a:off x="1115616" y="5029971"/>
              <a:ext cx="2880320" cy="0"/>
            </a:xfrm>
            <a:prstGeom prst="straightConnector1">
              <a:avLst/>
            </a:prstGeom>
            <a:noFill/>
            <a:ln w="28575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" name="直接连接符 12"/>
            <p:cNvCxnSpPr>
              <a:cxnSpLocks noChangeShapeType="1"/>
            </p:cNvCxnSpPr>
            <p:nvPr/>
          </p:nvCxnSpPr>
          <p:spPr bwMode="auto">
            <a:xfrm flipV="1">
              <a:off x="1115616" y="3488457"/>
              <a:ext cx="0" cy="1524719"/>
            </a:xfrm>
            <a:prstGeom prst="line">
              <a:avLst/>
            </a:prstGeom>
            <a:noFill/>
            <a:ln w="28575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1" name="直接箭头连接符 13"/>
            <p:cNvCxnSpPr>
              <a:cxnSpLocks noChangeShapeType="1"/>
            </p:cNvCxnSpPr>
            <p:nvPr/>
          </p:nvCxnSpPr>
          <p:spPr bwMode="auto">
            <a:xfrm>
              <a:off x="1115616" y="4653136"/>
              <a:ext cx="2880320" cy="0"/>
            </a:xfrm>
            <a:prstGeom prst="straightConnector1">
              <a:avLst/>
            </a:prstGeom>
            <a:noFill/>
            <a:ln w="28575" algn="ctr">
              <a:solidFill>
                <a:srgbClr val="00206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直接箭头连接符 14"/>
            <p:cNvCxnSpPr>
              <a:cxnSpLocks noChangeShapeType="1"/>
            </p:cNvCxnSpPr>
            <p:nvPr/>
          </p:nvCxnSpPr>
          <p:spPr bwMode="auto">
            <a:xfrm>
              <a:off x="1115616" y="4221088"/>
              <a:ext cx="2880320" cy="0"/>
            </a:xfrm>
            <a:prstGeom prst="straightConnector1">
              <a:avLst/>
            </a:prstGeom>
            <a:noFill/>
            <a:ln w="28575" algn="ctr">
              <a:solidFill>
                <a:srgbClr val="00206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直接箭头连接符 15"/>
            <p:cNvCxnSpPr>
              <a:cxnSpLocks noChangeShapeType="1"/>
            </p:cNvCxnSpPr>
            <p:nvPr/>
          </p:nvCxnSpPr>
          <p:spPr bwMode="auto">
            <a:xfrm>
              <a:off x="1115616" y="3789040"/>
              <a:ext cx="2880320" cy="0"/>
            </a:xfrm>
            <a:prstGeom prst="straightConnector1">
              <a:avLst/>
            </a:prstGeom>
            <a:noFill/>
            <a:ln w="28575" algn="ctr">
              <a:solidFill>
                <a:srgbClr val="00206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矩形 17"/>
            <p:cNvSpPr>
              <a:spLocks noChangeArrowheads="1"/>
            </p:cNvSpPr>
            <p:nvPr/>
          </p:nvSpPr>
          <p:spPr bwMode="auto">
            <a:xfrm>
              <a:off x="1115616" y="3647689"/>
              <a:ext cx="360040" cy="136700"/>
            </a:xfrm>
            <a:prstGeom prst="rect">
              <a:avLst/>
            </a:prstGeom>
            <a:solidFill>
              <a:srgbClr val="E7F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038" rIns="0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45" name="矩形 18"/>
            <p:cNvSpPr>
              <a:spLocks noChangeArrowheads="1"/>
            </p:cNvSpPr>
            <p:nvPr/>
          </p:nvSpPr>
          <p:spPr bwMode="auto">
            <a:xfrm>
              <a:off x="1475655" y="4084388"/>
              <a:ext cx="360040" cy="1367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038" rIns="0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46" name="矩形 19"/>
            <p:cNvSpPr>
              <a:spLocks noChangeArrowheads="1"/>
            </p:cNvSpPr>
            <p:nvPr/>
          </p:nvSpPr>
          <p:spPr bwMode="auto">
            <a:xfrm>
              <a:off x="1835695" y="4516436"/>
              <a:ext cx="360040" cy="1367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038" rIns="0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47" name="矩形 20"/>
            <p:cNvSpPr>
              <a:spLocks noChangeArrowheads="1"/>
            </p:cNvSpPr>
            <p:nvPr/>
          </p:nvSpPr>
          <p:spPr bwMode="auto">
            <a:xfrm>
              <a:off x="2195735" y="3642605"/>
              <a:ext cx="360040" cy="136700"/>
            </a:xfrm>
            <a:prstGeom prst="rect">
              <a:avLst/>
            </a:prstGeom>
            <a:solidFill>
              <a:srgbClr val="E7F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038" rIns="0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48" name="矩形 21"/>
            <p:cNvSpPr>
              <a:spLocks noChangeArrowheads="1"/>
            </p:cNvSpPr>
            <p:nvPr/>
          </p:nvSpPr>
          <p:spPr bwMode="auto">
            <a:xfrm>
              <a:off x="2555775" y="4074652"/>
              <a:ext cx="360040" cy="1367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038" rIns="0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49" name="矩形 22"/>
            <p:cNvSpPr>
              <a:spLocks noChangeArrowheads="1"/>
            </p:cNvSpPr>
            <p:nvPr/>
          </p:nvSpPr>
          <p:spPr bwMode="auto">
            <a:xfrm>
              <a:off x="2915813" y="4506699"/>
              <a:ext cx="360040" cy="1367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038" rIns="0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50" name="矩形 23"/>
            <p:cNvSpPr>
              <a:spLocks noChangeArrowheads="1"/>
            </p:cNvSpPr>
            <p:nvPr/>
          </p:nvSpPr>
          <p:spPr bwMode="auto">
            <a:xfrm>
              <a:off x="663264" y="3488457"/>
              <a:ext cx="273445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038" rIns="0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楷体_GB2312"/>
                  <a:ea typeface="楷体_GB2312"/>
                </a:rPr>
                <a:t>A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51" name="矩形 24"/>
            <p:cNvSpPr>
              <a:spLocks noChangeArrowheads="1"/>
            </p:cNvSpPr>
            <p:nvPr/>
          </p:nvSpPr>
          <p:spPr bwMode="auto">
            <a:xfrm>
              <a:off x="647565" y="4019662"/>
              <a:ext cx="288032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038" rIns="0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33CC"/>
                  </a:solidFill>
                  <a:latin typeface="楷体_GB2312"/>
                  <a:ea typeface="楷体_GB2312"/>
                </a:rPr>
                <a:t>B</a:t>
              </a: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52" name="矩形 25"/>
            <p:cNvSpPr>
              <a:spLocks noChangeArrowheads="1"/>
            </p:cNvSpPr>
            <p:nvPr/>
          </p:nvSpPr>
          <p:spPr bwMode="auto">
            <a:xfrm>
              <a:off x="663265" y="4447872"/>
              <a:ext cx="288032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038" rIns="0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楷体_GB2312"/>
                  <a:ea typeface="楷体_GB2312"/>
                </a:rPr>
                <a:t>C</a:t>
              </a:r>
              <a:endParaRPr lang="zh-CN" altLang="en-US" sz="2400">
                <a:solidFill>
                  <a:srgbClr val="FF0000"/>
                </a:solidFill>
                <a:latin typeface="楷体_GB2312"/>
                <a:ea typeface="楷体_GB2312"/>
              </a:endParaRPr>
            </a:p>
          </p:txBody>
        </p:sp>
      </p:grpSp>
      <p:grpSp>
        <p:nvGrpSpPr>
          <p:cNvPr id="53" name="组合 27"/>
          <p:cNvGrpSpPr>
            <a:grpSpLocks/>
          </p:cNvGrpSpPr>
          <p:nvPr/>
        </p:nvGrpSpPr>
        <p:grpSpPr bwMode="auto">
          <a:xfrm>
            <a:off x="4811713" y="1584325"/>
            <a:ext cx="3348037" cy="1541463"/>
            <a:chOff x="647565" y="3488457"/>
            <a:chExt cx="3348371" cy="1541514"/>
          </a:xfrm>
        </p:grpSpPr>
        <p:cxnSp>
          <p:nvCxnSpPr>
            <p:cNvPr id="54" name="直接箭头连接符 28"/>
            <p:cNvCxnSpPr>
              <a:cxnSpLocks noChangeShapeType="1"/>
            </p:cNvCxnSpPr>
            <p:nvPr/>
          </p:nvCxnSpPr>
          <p:spPr bwMode="auto">
            <a:xfrm>
              <a:off x="1115616" y="5029971"/>
              <a:ext cx="2880320" cy="0"/>
            </a:xfrm>
            <a:prstGeom prst="straightConnector1">
              <a:avLst/>
            </a:prstGeom>
            <a:noFill/>
            <a:ln w="28575" algn="ctr">
              <a:solidFill>
                <a:srgbClr val="00206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直接连接符 29"/>
            <p:cNvCxnSpPr>
              <a:cxnSpLocks noChangeShapeType="1"/>
            </p:cNvCxnSpPr>
            <p:nvPr/>
          </p:nvCxnSpPr>
          <p:spPr bwMode="auto">
            <a:xfrm flipV="1">
              <a:off x="1115616" y="3488457"/>
              <a:ext cx="0" cy="1524719"/>
            </a:xfrm>
            <a:prstGeom prst="line">
              <a:avLst/>
            </a:prstGeom>
            <a:noFill/>
            <a:ln w="28575" algn="ctr">
              <a:solidFill>
                <a:srgbClr val="00206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直接箭头连接符 30"/>
            <p:cNvCxnSpPr>
              <a:cxnSpLocks noChangeShapeType="1"/>
            </p:cNvCxnSpPr>
            <p:nvPr/>
          </p:nvCxnSpPr>
          <p:spPr bwMode="auto">
            <a:xfrm>
              <a:off x="1115616" y="4653136"/>
              <a:ext cx="2880320" cy="0"/>
            </a:xfrm>
            <a:prstGeom prst="straightConnector1">
              <a:avLst/>
            </a:prstGeom>
            <a:noFill/>
            <a:ln w="28575" algn="ctr">
              <a:solidFill>
                <a:srgbClr val="00206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直接箭头连接符 31"/>
            <p:cNvCxnSpPr>
              <a:cxnSpLocks noChangeShapeType="1"/>
            </p:cNvCxnSpPr>
            <p:nvPr/>
          </p:nvCxnSpPr>
          <p:spPr bwMode="auto">
            <a:xfrm>
              <a:off x="1115616" y="4221088"/>
              <a:ext cx="2880320" cy="0"/>
            </a:xfrm>
            <a:prstGeom prst="straightConnector1">
              <a:avLst/>
            </a:prstGeom>
            <a:noFill/>
            <a:ln w="28575" algn="ctr">
              <a:solidFill>
                <a:srgbClr val="00206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直接箭头连接符 32"/>
            <p:cNvCxnSpPr>
              <a:cxnSpLocks noChangeShapeType="1"/>
            </p:cNvCxnSpPr>
            <p:nvPr/>
          </p:nvCxnSpPr>
          <p:spPr bwMode="auto">
            <a:xfrm>
              <a:off x="1115616" y="3789040"/>
              <a:ext cx="2880320" cy="0"/>
            </a:xfrm>
            <a:prstGeom prst="straightConnector1">
              <a:avLst/>
            </a:prstGeom>
            <a:noFill/>
            <a:ln w="28575" algn="ctr">
              <a:solidFill>
                <a:srgbClr val="002060"/>
              </a:solidFill>
              <a:prstDash val="sys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9" name="矩形 33"/>
            <p:cNvSpPr>
              <a:spLocks noChangeArrowheads="1"/>
            </p:cNvSpPr>
            <p:nvPr/>
          </p:nvSpPr>
          <p:spPr bwMode="auto">
            <a:xfrm>
              <a:off x="1115615" y="3633330"/>
              <a:ext cx="2160237" cy="151059"/>
            </a:xfrm>
            <a:prstGeom prst="rect">
              <a:avLst/>
            </a:prstGeom>
            <a:solidFill>
              <a:srgbClr val="E7F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038" rIns="0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0" name="矩形 34"/>
            <p:cNvSpPr>
              <a:spLocks noChangeArrowheads="1"/>
            </p:cNvSpPr>
            <p:nvPr/>
          </p:nvSpPr>
          <p:spPr bwMode="auto">
            <a:xfrm>
              <a:off x="1115615" y="4074651"/>
              <a:ext cx="2160238" cy="146437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038" rIns="0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1" name="矩形 35"/>
            <p:cNvSpPr>
              <a:spLocks noChangeArrowheads="1"/>
            </p:cNvSpPr>
            <p:nvPr/>
          </p:nvSpPr>
          <p:spPr bwMode="auto">
            <a:xfrm>
              <a:off x="1130204" y="4496963"/>
              <a:ext cx="1785609" cy="163231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038" rIns="0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2" name="矩形 36"/>
            <p:cNvSpPr>
              <a:spLocks noChangeArrowheads="1"/>
            </p:cNvSpPr>
            <p:nvPr/>
          </p:nvSpPr>
          <p:spPr bwMode="auto">
            <a:xfrm>
              <a:off x="2195735" y="3642605"/>
              <a:ext cx="360040" cy="136700"/>
            </a:xfrm>
            <a:prstGeom prst="rect">
              <a:avLst/>
            </a:prstGeom>
            <a:solidFill>
              <a:srgbClr val="E7F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038" rIns="0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3" name="矩形 37"/>
            <p:cNvSpPr>
              <a:spLocks noChangeArrowheads="1"/>
            </p:cNvSpPr>
            <p:nvPr/>
          </p:nvSpPr>
          <p:spPr bwMode="auto">
            <a:xfrm>
              <a:off x="2555775" y="4074652"/>
              <a:ext cx="360040" cy="1367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038" rIns="0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4" name="矩形 38"/>
            <p:cNvSpPr>
              <a:spLocks noChangeArrowheads="1"/>
            </p:cNvSpPr>
            <p:nvPr/>
          </p:nvSpPr>
          <p:spPr bwMode="auto">
            <a:xfrm>
              <a:off x="2915813" y="4506699"/>
              <a:ext cx="360040" cy="1367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038" rIns="0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5" name="矩形 39"/>
            <p:cNvSpPr>
              <a:spLocks noChangeArrowheads="1"/>
            </p:cNvSpPr>
            <p:nvPr/>
          </p:nvSpPr>
          <p:spPr bwMode="auto">
            <a:xfrm>
              <a:off x="663264" y="3488457"/>
              <a:ext cx="273445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038" rIns="0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b="1" dirty="0">
                  <a:solidFill>
                    <a:schemeClr val="accent2">
                      <a:lumMod val="50000"/>
                    </a:schemeClr>
                  </a:solidFill>
                  <a:latin typeface="楷体_GB2312"/>
                  <a:ea typeface="楷体_GB2312"/>
                </a:rPr>
                <a:t>A</a:t>
              </a:r>
              <a:endParaRPr lang="zh-CN" altLang="en-US" sz="2400" b="1" dirty="0">
                <a:solidFill>
                  <a:schemeClr val="accent2">
                    <a:lumMod val="50000"/>
                  </a:schemeClr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6" name="矩形 40"/>
            <p:cNvSpPr>
              <a:spLocks noChangeArrowheads="1"/>
            </p:cNvSpPr>
            <p:nvPr/>
          </p:nvSpPr>
          <p:spPr bwMode="auto">
            <a:xfrm>
              <a:off x="647565" y="4019662"/>
              <a:ext cx="288032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038" rIns="0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0033CC"/>
                  </a:solidFill>
                  <a:latin typeface="楷体_GB2312"/>
                  <a:ea typeface="楷体_GB2312"/>
                </a:rPr>
                <a:t>B</a:t>
              </a: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67" name="矩形 41"/>
            <p:cNvSpPr>
              <a:spLocks noChangeArrowheads="1"/>
            </p:cNvSpPr>
            <p:nvPr/>
          </p:nvSpPr>
          <p:spPr bwMode="auto">
            <a:xfrm>
              <a:off x="663265" y="4447872"/>
              <a:ext cx="288032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46038" rIns="0" bIns="46038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rgbClr val="FF0000"/>
                  </a:solidFill>
                  <a:latin typeface="楷体_GB2312"/>
                  <a:ea typeface="楷体_GB2312"/>
                </a:rPr>
                <a:t>C</a:t>
              </a:r>
              <a:endParaRPr lang="zh-CN" altLang="en-US" sz="2400">
                <a:solidFill>
                  <a:srgbClr val="FF0000"/>
                </a:solidFill>
                <a:latin typeface="楷体_GB2312"/>
                <a:ea typeface="楷体_GB231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52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5" grpId="0"/>
      <p:bldP spid="36" grpId="0"/>
      <p:bldP spid="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795408" y="1016097"/>
            <a:ext cx="3971225" cy="1861606"/>
            <a:chOff x="620027" y="4936233"/>
            <a:chExt cx="3971225" cy="1861606"/>
          </a:xfrm>
        </p:grpSpPr>
        <p:sp>
          <p:nvSpPr>
            <p:cNvPr id="4" name="Rectangle 9"/>
            <p:cNvSpPr/>
            <p:nvPr/>
          </p:nvSpPr>
          <p:spPr>
            <a:xfrm>
              <a:off x="620027" y="5083385"/>
              <a:ext cx="3971225" cy="1714453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Rectangle 10"/>
            <p:cNvSpPr/>
            <p:nvPr/>
          </p:nvSpPr>
          <p:spPr>
            <a:xfrm>
              <a:off x="765631" y="4936233"/>
              <a:ext cx="2768824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SIMULA67 68</a:t>
              </a:r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979793" y="5474400"/>
              <a:ext cx="3505581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应用于模拟领域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增加了一个特殊结构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—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协同程序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引入了类的概念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9981" y="3711383"/>
            <a:ext cx="3971225" cy="1861605"/>
            <a:chOff x="620027" y="4936233"/>
            <a:chExt cx="3971225" cy="1861605"/>
          </a:xfrm>
        </p:grpSpPr>
        <p:sp>
          <p:nvSpPr>
            <p:cNvPr id="8" name="Rectangle 9"/>
            <p:cNvSpPr/>
            <p:nvPr/>
          </p:nvSpPr>
          <p:spPr>
            <a:xfrm>
              <a:off x="620027" y="5083386"/>
              <a:ext cx="3971225" cy="171445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10"/>
            <p:cNvSpPr/>
            <p:nvPr/>
          </p:nvSpPr>
          <p:spPr>
            <a:xfrm>
              <a:off x="765631" y="4936233"/>
              <a:ext cx="2275954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PASCAL</a:t>
              </a:r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979793" y="5474400"/>
              <a:ext cx="350558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具有明显的简洁性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体现结构程序设计思想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具有用户自定义类型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99980" y="1013045"/>
            <a:ext cx="3971225" cy="1861605"/>
            <a:chOff x="620027" y="4936233"/>
            <a:chExt cx="3971225" cy="1861605"/>
          </a:xfrm>
        </p:grpSpPr>
        <p:sp>
          <p:nvSpPr>
            <p:cNvPr id="12" name="Rectangle 9"/>
            <p:cNvSpPr/>
            <p:nvPr/>
          </p:nvSpPr>
          <p:spPr>
            <a:xfrm>
              <a:off x="620027" y="5083386"/>
              <a:ext cx="3971225" cy="171445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ctangle 10"/>
            <p:cNvSpPr/>
            <p:nvPr/>
          </p:nvSpPr>
          <p:spPr>
            <a:xfrm>
              <a:off x="765631" y="4936233"/>
              <a:ext cx="2275954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ALGOL 68</a:t>
              </a:r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979793" y="5474400"/>
              <a:ext cx="3505581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以零型文法描述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引入正交性和通用性原则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25094" y="3711383"/>
            <a:ext cx="3971225" cy="1861605"/>
            <a:chOff x="620027" y="4936233"/>
            <a:chExt cx="3971225" cy="1861605"/>
          </a:xfrm>
        </p:grpSpPr>
        <p:sp>
          <p:nvSpPr>
            <p:cNvPr id="16" name="Rectangle 9"/>
            <p:cNvSpPr/>
            <p:nvPr/>
          </p:nvSpPr>
          <p:spPr>
            <a:xfrm>
              <a:off x="620027" y="5083386"/>
              <a:ext cx="3971225" cy="171445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Rectangle 10"/>
            <p:cNvSpPr/>
            <p:nvPr/>
          </p:nvSpPr>
          <p:spPr>
            <a:xfrm>
              <a:off x="765631" y="4936233"/>
              <a:ext cx="2275954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BASIC </a:t>
              </a:r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979793" y="5474400"/>
              <a:ext cx="3505581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简单易学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交互式工作环境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解释执行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ctrTitle"/>
          </p:nvPr>
        </p:nvSpPr>
        <p:spPr>
          <a:xfrm>
            <a:off x="177924" y="48816"/>
            <a:ext cx="8786564" cy="581372"/>
          </a:xfrm>
        </p:spPr>
        <p:txBody>
          <a:bodyPr/>
          <a:lstStyle/>
          <a:p>
            <a:r>
              <a:rPr lang="zh-CN" altLang="en-US" dirty="0" smtClean="0"/>
              <a:t>典型语言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2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</a:t>
            </a:r>
            <a:r>
              <a:rPr lang="zh-CN" altLang="en-US" dirty="0"/>
              <a:t>大量的</a:t>
            </a:r>
            <a:r>
              <a:rPr lang="zh-CN" altLang="en-US" dirty="0" smtClean="0"/>
              <a:t>探索</a:t>
            </a:r>
            <a:endParaRPr lang="zh-CN" altLang="en-US" dirty="0"/>
          </a:p>
        </p:txBody>
      </p:sp>
      <p:pic>
        <p:nvPicPr>
          <p:cNvPr id="3" name="Picture 3" descr="三人看电脑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828800"/>
            <a:ext cx="2155825" cy="145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90600" y="1752600"/>
            <a:ext cx="4267200" cy="3962400"/>
            <a:chOff x="0" y="0"/>
            <a:chExt cx="2688" cy="2496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0" y="0"/>
              <a:ext cx="2688" cy="2496"/>
              <a:chOff x="0" y="0"/>
              <a:chExt cx="2834" cy="2849"/>
            </a:xfrm>
          </p:grpSpPr>
          <p:sp>
            <p:nvSpPr>
              <p:cNvPr id="7" name="Puzzle3"/>
              <p:cNvSpPr>
                <a:spLocks noEditPoints="1" noChangeArrowheads="1"/>
              </p:cNvSpPr>
              <p:nvPr/>
            </p:nvSpPr>
            <p:spPr bwMode="auto">
              <a:xfrm>
                <a:off x="1380" y="0"/>
                <a:ext cx="1114" cy="151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2269 w 21600"/>
                  <a:gd name="T25" fmla="*/ 7718 h 21600"/>
                  <a:gd name="T26" fmla="*/ 19157 w 21600"/>
                  <a:gd name="T27" fmla="*/ 20230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6625" y="20892"/>
                    </a:moveTo>
                    <a:lnTo>
                      <a:pt x="7105" y="21023"/>
                    </a:lnTo>
                    <a:lnTo>
                      <a:pt x="7513" y="21088"/>
                    </a:lnTo>
                    <a:lnTo>
                      <a:pt x="7922" y="21115"/>
                    </a:lnTo>
                    <a:lnTo>
                      <a:pt x="8242" y="21115"/>
                    </a:lnTo>
                    <a:lnTo>
                      <a:pt x="8544" y="21062"/>
                    </a:lnTo>
                    <a:lnTo>
                      <a:pt x="8810" y="20997"/>
                    </a:lnTo>
                    <a:lnTo>
                      <a:pt x="9023" y="20892"/>
                    </a:lnTo>
                    <a:lnTo>
                      <a:pt x="9148" y="20761"/>
                    </a:lnTo>
                    <a:lnTo>
                      <a:pt x="9290" y="20616"/>
                    </a:lnTo>
                    <a:lnTo>
                      <a:pt x="9361" y="20459"/>
                    </a:lnTo>
                    <a:lnTo>
                      <a:pt x="9396" y="20289"/>
                    </a:lnTo>
                    <a:lnTo>
                      <a:pt x="9396" y="20092"/>
                    </a:lnTo>
                    <a:lnTo>
                      <a:pt x="9325" y="19909"/>
                    </a:lnTo>
                    <a:lnTo>
                      <a:pt x="9219" y="19738"/>
                    </a:lnTo>
                    <a:lnTo>
                      <a:pt x="9094" y="19555"/>
                    </a:lnTo>
                    <a:lnTo>
                      <a:pt x="8917" y="19384"/>
                    </a:lnTo>
                    <a:lnTo>
                      <a:pt x="8650" y="19162"/>
                    </a:lnTo>
                    <a:lnTo>
                      <a:pt x="8437" y="18900"/>
                    </a:lnTo>
                    <a:lnTo>
                      <a:pt x="8277" y="18624"/>
                    </a:lnTo>
                    <a:lnTo>
                      <a:pt x="8135" y="18349"/>
                    </a:lnTo>
                    <a:lnTo>
                      <a:pt x="8028" y="18048"/>
                    </a:lnTo>
                    <a:lnTo>
                      <a:pt x="7993" y="17746"/>
                    </a:lnTo>
                    <a:lnTo>
                      <a:pt x="7993" y="17471"/>
                    </a:lnTo>
                    <a:lnTo>
                      <a:pt x="8028" y="17169"/>
                    </a:lnTo>
                    <a:lnTo>
                      <a:pt x="8135" y="16920"/>
                    </a:lnTo>
                    <a:lnTo>
                      <a:pt x="8277" y="16671"/>
                    </a:lnTo>
                    <a:lnTo>
                      <a:pt x="8366" y="16540"/>
                    </a:lnTo>
                    <a:lnTo>
                      <a:pt x="8473" y="16409"/>
                    </a:lnTo>
                    <a:lnTo>
                      <a:pt x="8615" y="16317"/>
                    </a:lnTo>
                    <a:lnTo>
                      <a:pt x="8739" y="16213"/>
                    </a:lnTo>
                    <a:lnTo>
                      <a:pt x="8881" y="16134"/>
                    </a:lnTo>
                    <a:lnTo>
                      <a:pt x="9059" y="16055"/>
                    </a:lnTo>
                    <a:lnTo>
                      <a:pt x="9254" y="15990"/>
                    </a:lnTo>
                    <a:lnTo>
                      <a:pt x="9432" y="15911"/>
                    </a:lnTo>
                    <a:lnTo>
                      <a:pt x="9663" y="15885"/>
                    </a:lnTo>
                    <a:lnTo>
                      <a:pt x="9876" y="15833"/>
                    </a:lnTo>
                    <a:lnTo>
                      <a:pt x="10142" y="15806"/>
                    </a:lnTo>
                    <a:lnTo>
                      <a:pt x="10391" y="15806"/>
                    </a:lnTo>
                    <a:lnTo>
                      <a:pt x="10728" y="15806"/>
                    </a:lnTo>
                    <a:lnTo>
                      <a:pt x="10995" y="15806"/>
                    </a:lnTo>
                    <a:lnTo>
                      <a:pt x="11279" y="15833"/>
                    </a:lnTo>
                    <a:lnTo>
                      <a:pt x="11546" y="15885"/>
                    </a:lnTo>
                    <a:lnTo>
                      <a:pt x="11776" y="15937"/>
                    </a:lnTo>
                    <a:lnTo>
                      <a:pt x="12025" y="15990"/>
                    </a:lnTo>
                    <a:lnTo>
                      <a:pt x="12221" y="16055"/>
                    </a:lnTo>
                    <a:lnTo>
                      <a:pt x="12434" y="16134"/>
                    </a:lnTo>
                    <a:lnTo>
                      <a:pt x="12611" y="16213"/>
                    </a:lnTo>
                    <a:lnTo>
                      <a:pt x="12771" y="16317"/>
                    </a:lnTo>
                    <a:lnTo>
                      <a:pt x="12913" y="16409"/>
                    </a:lnTo>
                    <a:lnTo>
                      <a:pt x="13038" y="16514"/>
                    </a:lnTo>
                    <a:lnTo>
                      <a:pt x="13251" y="16737"/>
                    </a:lnTo>
                    <a:lnTo>
                      <a:pt x="13428" y="16986"/>
                    </a:lnTo>
                    <a:lnTo>
                      <a:pt x="13517" y="17248"/>
                    </a:lnTo>
                    <a:lnTo>
                      <a:pt x="13588" y="17523"/>
                    </a:lnTo>
                    <a:lnTo>
                      <a:pt x="13588" y="17799"/>
                    </a:lnTo>
                    <a:lnTo>
                      <a:pt x="13517" y="18074"/>
                    </a:lnTo>
                    <a:lnTo>
                      <a:pt x="13428" y="18323"/>
                    </a:lnTo>
                    <a:lnTo>
                      <a:pt x="13286" y="18572"/>
                    </a:lnTo>
                    <a:lnTo>
                      <a:pt x="13109" y="18808"/>
                    </a:lnTo>
                    <a:lnTo>
                      <a:pt x="12878" y="19031"/>
                    </a:lnTo>
                    <a:lnTo>
                      <a:pt x="12434" y="19411"/>
                    </a:lnTo>
                    <a:lnTo>
                      <a:pt x="12132" y="19738"/>
                    </a:lnTo>
                    <a:lnTo>
                      <a:pt x="12025" y="19856"/>
                    </a:lnTo>
                    <a:lnTo>
                      <a:pt x="11919" y="20014"/>
                    </a:lnTo>
                    <a:lnTo>
                      <a:pt x="11883" y="20132"/>
                    </a:lnTo>
                    <a:lnTo>
                      <a:pt x="11883" y="20263"/>
                    </a:lnTo>
                    <a:lnTo>
                      <a:pt x="11883" y="20394"/>
                    </a:lnTo>
                    <a:lnTo>
                      <a:pt x="11954" y="20485"/>
                    </a:lnTo>
                    <a:lnTo>
                      <a:pt x="12061" y="20590"/>
                    </a:lnTo>
                    <a:lnTo>
                      <a:pt x="12185" y="20695"/>
                    </a:lnTo>
                    <a:lnTo>
                      <a:pt x="12327" y="20787"/>
                    </a:lnTo>
                    <a:lnTo>
                      <a:pt x="12540" y="20892"/>
                    </a:lnTo>
                    <a:lnTo>
                      <a:pt x="12771" y="20997"/>
                    </a:lnTo>
                    <a:lnTo>
                      <a:pt x="13073" y="21088"/>
                    </a:lnTo>
                    <a:lnTo>
                      <a:pt x="13428" y="21193"/>
                    </a:lnTo>
                    <a:lnTo>
                      <a:pt x="13873" y="21298"/>
                    </a:lnTo>
                    <a:lnTo>
                      <a:pt x="14317" y="21390"/>
                    </a:lnTo>
                    <a:lnTo>
                      <a:pt x="14778" y="21468"/>
                    </a:lnTo>
                    <a:lnTo>
                      <a:pt x="15294" y="21547"/>
                    </a:lnTo>
                    <a:lnTo>
                      <a:pt x="15809" y="21600"/>
                    </a:lnTo>
                    <a:lnTo>
                      <a:pt x="16359" y="21652"/>
                    </a:lnTo>
                    <a:lnTo>
                      <a:pt x="16875" y="21678"/>
                    </a:lnTo>
                    <a:lnTo>
                      <a:pt x="17407" y="21678"/>
                    </a:lnTo>
                    <a:lnTo>
                      <a:pt x="17958" y="21678"/>
                    </a:lnTo>
                    <a:lnTo>
                      <a:pt x="18473" y="21652"/>
                    </a:lnTo>
                    <a:lnTo>
                      <a:pt x="18953" y="21573"/>
                    </a:lnTo>
                    <a:lnTo>
                      <a:pt x="19397" y="21495"/>
                    </a:lnTo>
                    <a:lnTo>
                      <a:pt x="19841" y="21390"/>
                    </a:lnTo>
                    <a:lnTo>
                      <a:pt x="20214" y="21272"/>
                    </a:lnTo>
                    <a:lnTo>
                      <a:pt x="20551" y="21088"/>
                    </a:lnTo>
                    <a:lnTo>
                      <a:pt x="20480" y="20787"/>
                    </a:lnTo>
                    <a:lnTo>
                      <a:pt x="20409" y="20485"/>
                    </a:lnTo>
                    <a:lnTo>
                      <a:pt x="20356" y="20158"/>
                    </a:lnTo>
                    <a:lnTo>
                      <a:pt x="20356" y="19804"/>
                    </a:lnTo>
                    <a:lnTo>
                      <a:pt x="20321" y="19083"/>
                    </a:lnTo>
                    <a:lnTo>
                      <a:pt x="20356" y="18349"/>
                    </a:lnTo>
                    <a:lnTo>
                      <a:pt x="20409" y="17641"/>
                    </a:lnTo>
                    <a:lnTo>
                      <a:pt x="20480" y="17012"/>
                    </a:lnTo>
                    <a:lnTo>
                      <a:pt x="20551" y="16488"/>
                    </a:lnTo>
                    <a:lnTo>
                      <a:pt x="20551" y="16055"/>
                    </a:lnTo>
                    <a:lnTo>
                      <a:pt x="20551" y="15911"/>
                    </a:lnTo>
                    <a:lnTo>
                      <a:pt x="20445" y="15754"/>
                    </a:lnTo>
                    <a:lnTo>
                      <a:pt x="20356" y="15610"/>
                    </a:lnTo>
                    <a:lnTo>
                      <a:pt x="20178" y="15452"/>
                    </a:lnTo>
                    <a:lnTo>
                      <a:pt x="20001" y="15334"/>
                    </a:lnTo>
                    <a:lnTo>
                      <a:pt x="19770" y="15230"/>
                    </a:lnTo>
                    <a:lnTo>
                      <a:pt x="19521" y="15125"/>
                    </a:lnTo>
                    <a:lnTo>
                      <a:pt x="19290" y="15059"/>
                    </a:lnTo>
                    <a:lnTo>
                      <a:pt x="19024" y="15007"/>
                    </a:lnTo>
                    <a:lnTo>
                      <a:pt x="18740" y="14954"/>
                    </a:lnTo>
                    <a:lnTo>
                      <a:pt x="18509" y="14954"/>
                    </a:lnTo>
                    <a:lnTo>
                      <a:pt x="18225" y="14954"/>
                    </a:lnTo>
                    <a:lnTo>
                      <a:pt x="17994" y="15007"/>
                    </a:lnTo>
                    <a:lnTo>
                      <a:pt x="17763" y="15085"/>
                    </a:lnTo>
                    <a:lnTo>
                      <a:pt x="17550" y="15177"/>
                    </a:lnTo>
                    <a:lnTo>
                      <a:pt x="17372" y="15308"/>
                    </a:lnTo>
                    <a:lnTo>
                      <a:pt x="17176" y="15426"/>
                    </a:lnTo>
                    <a:lnTo>
                      <a:pt x="16928" y="15557"/>
                    </a:lnTo>
                    <a:lnTo>
                      <a:pt x="16661" y="15636"/>
                    </a:lnTo>
                    <a:lnTo>
                      <a:pt x="16359" y="15688"/>
                    </a:lnTo>
                    <a:lnTo>
                      <a:pt x="16022" y="15715"/>
                    </a:lnTo>
                    <a:lnTo>
                      <a:pt x="15667" y="15688"/>
                    </a:lnTo>
                    <a:lnTo>
                      <a:pt x="15294" y="15662"/>
                    </a:lnTo>
                    <a:lnTo>
                      <a:pt x="14956" y="15583"/>
                    </a:lnTo>
                    <a:lnTo>
                      <a:pt x="14619" y="15479"/>
                    </a:lnTo>
                    <a:lnTo>
                      <a:pt x="14281" y="15334"/>
                    </a:lnTo>
                    <a:lnTo>
                      <a:pt x="13961" y="15177"/>
                    </a:lnTo>
                    <a:lnTo>
                      <a:pt x="13695" y="14981"/>
                    </a:lnTo>
                    <a:lnTo>
                      <a:pt x="13588" y="14850"/>
                    </a:lnTo>
                    <a:lnTo>
                      <a:pt x="13482" y="14732"/>
                    </a:lnTo>
                    <a:lnTo>
                      <a:pt x="13393" y="14600"/>
                    </a:lnTo>
                    <a:lnTo>
                      <a:pt x="13322" y="14456"/>
                    </a:lnTo>
                    <a:lnTo>
                      <a:pt x="13251" y="14299"/>
                    </a:lnTo>
                    <a:lnTo>
                      <a:pt x="13215" y="14155"/>
                    </a:lnTo>
                    <a:lnTo>
                      <a:pt x="13180" y="13971"/>
                    </a:lnTo>
                    <a:lnTo>
                      <a:pt x="13180" y="13801"/>
                    </a:lnTo>
                    <a:lnTo>
                      <a:pt x="13180" y="13591"/>
                    </a:lnTo>
                    <a:lnTo>
                      <a:pt x="13215" y="13395"/>
                    </a:lnTo>
                    <a:lnTo>
                      <a:pt x="13251" y="13198"/>
                    </a:lnTo>
                    <a:lnTo>
                      <a:pt x="13322" y="13015"/>
                    </a:lnTo>
                    <a:lnTo>
                      <a:pt x="13393" y="12870"/>
                    </a:lnTo>
                    <a:lnTo>
                      <a:pt x="13482" y="12713"/>
                    </a:lnTo>
                    <a:lnTo>
                      <a:pt x="13588" y="12569"/>
                    </a:lnTo>
                    <a:lnTo>
                      <a:pt x="13730" y="12438"/>
                    </a:lnTo>
                    <a:lnTo>
                      <a:pt x="13997" y="12215"/>
                    </a:lnTo>
                    <a:lnTo>
                      <a:pt x="14334" y="12005"/>
                    </a:lnTo>
                    <a:lnTo>
                      <a:pt x="14690" y="11861"/>
                    </a:lnTo>
                    <a:lnTo>
                      <a:pt x="15063" y="11756"/>
                    </a:lnTo>
                    <a:lnTo>
                      <a:pt x="15436" y="11678"/>
                    </a:lnTo>
                    <a:lnTo>
                      <a:pt x="15809" y="11638"/>
                    </a:lnTo>
                    <a:lnTo>
                      <a:pt x="16182" y="11638"/>
                    </a:lnTo>
                    <a:lnTo>
                      <a:pt x="16555" y="11678"/>
                    </a:lnTo>
                    <a:lnTo>
                      <a:pt x="16910" y="11730"/>
                    </a:lnTo>
                    <a:lnTo>
                      <a:pt x="17248" y="11835"/>
                    </a:lnTo>
                    <a:lnTo>
                      <a:pt x="17514" y="11966"/>
                    </a:lnTo>
                    <a:lnTo>
                      <a:pt x="17763" y="12110"/>
                    </a:lnTo>
                    <a:lnTo>
                      <a:pt x="17887" y="12215"/>
                    </a:lnTo>
                    <a:lnTo>
                      <a:pt x="18065" y="12307"/>
                    </a:lnTo>
                    <a:lnTo>
                      <a:pt x="18260" y="12412"/>
                    </a:lnTo>
                    <a:lnTo>
                      <a:pt x="18438" y="12464"/>
                    </a:lnTo>
                    <a:lnTo>
                      <a:pt x="18669" y="12543"/>
                    </a:lnTo>
                    <a:lnTo>
                      <a:pt x="18882" y="12569"/>
                    </a:lnTo>
                    <a:lnTo>
                      <a:pt x="19113" y="12595"/>
                    </a:lnTo>
                    <a:lnTo>
                      <a:pt x="19361" y="12608"/>
                    </a:lnTo>
                    <a:lnTo>
                      <a:pt x="19592" y="12608"/>
                    </a:lnTo>
                    <a:lnTo>
                      <a:pt x="19841" y="12595"/>
                    </a:lnTo>
                    <a:lnTo>
                      <a:pt x="20072" y="12543"/>
                    </a:lnTo>
                    <a:lnTo>
                      <a:pt x="20321" y="12490"/>
                    </a:lnTo>
                    <a:lnTo>
                      <a:pt x="20551" y="12438"/>
                    </a:lnTo>
                    <a:lnTo>
                      <a:pt x="20800" y="12333"/>
                    </a:lnTo>
                    <a:lnTo>
                      <a:pt x="20996" y="12241"/>
                    </a:lnTo>
                    <a:lnTo>
                      <a:pt x="21244" y="12110"/>
                    </a:lnTo>
                    <a:lnTo>
                      <a:pt x="21298" y="12032"/>
                    </a:lnTo>
                    <a:lnTo>
                      <a:pt x="21404" y="11966"/>
                    </a:lnTo>
                    <a:lnTo>
                      <a:pt x="21475" y="11861"/>
                    </a:lnTo>
                    <a:lnTo>
                      <a:pt x="21511" y="11730"/>
                    </a:lnTo>
                    <a:lnTo>
                      <a:pt x="21617" y="11481"/>
                    </a:lnTo>
                    <a:lnTo>
                      <a:pt x="21653" y="11180"/>
                    </a:lnTo>
                    <a:lnTo>
                      <a:pt x="21653" y="10826"/>
                    </a:lnTo>
                    <a:lnTo>
                      <a:pt x="21653" y="10472"/>
                    </a:lnTo>
                    <a:lnTo>
                      <a:pt x="21582" y="10092"/>
                    </a:lnTo>
                    <a:lnTo>
                      <a:pt x="21511" y="9725"/>
                    </a:lnTo>
                    <a:lnTo>
                      <a:pt x="21298" y="8912"/>
                    </a:lnTo>
                    <a:lnTo>
                      <a:pt x="21067" y="8191"/>
                    </a:lnTo>
                    <a:lnTo>
                      <a:pt x="20800" y="7536"/>
                    </a:lnTo>
                    <a:lnTo>
                      <a:pt x="20551" y="7025"/>
                    </a:lnTo>
                    <a:lnTo>
                      <a:pt x="20001" y="7103"/>
                    </a:lnTo>
                    <a:lnTo>
                      <a:pt x="19432" y="7156"/>
                    </a:lnTo>
                    <a:lnTo>
                      <a:pt x="18846" y="7208"/>
                    </a:lnTo>
                    <a:lnTo>
                      <a:pt x="18225" y="7208"/>
                    </a:lnTo>
                    <a:lnTo>
                      <a:pt x="17656" y="7208"/>
                    </a:lnTo>
                    <a:lnTo>
                      <a:pt x="17070" y="7182"/>
                    </a:lnTo>
                    <a:lnTo>
                      <a:pt x="16484" y="7156"/>
                    </a:lnTo>
                    <a:lnTo>
                      <a:pt x="15986" y="7103"/>
                    </a:lnTo>
                    <a:lnTo>
                      <a:pt x="14992" y="6999"/>
                    </a:lnTo>
                    <a:lnTo>
                      <a:pt x="14210" y="6907"/>
                    </a:lnTo>
                    <a:lnTo>
                      <a:pt x="13695" y="6828"/>
                    </a:lnTo>
                    <a:lnTo>
                      <a:pt x="13517" y="6802"/>
                    </a:lnTo>
                    <a:lnTo>
                      <a:pt x="13073" y="6645"/>
                    </a:lnTo>
                    <a:lnTo>
                      <a:pt x="12700" y="6474"/>
                    </a:lnTo>
                    <a:lnTo>
                      <a:pt x="12363" y="6304"/>
                    </a:lnTo>
                    <a:lnTo>
                      <a:pt x="12132" y="6094"/>
                    </a:lnTo>
                    <a:lnTo>
                      <a:pt x="11919" y="5871"/>
                    </a:lnTo>
                    <a:lnTo>
                      <a:pt x="11776" y="5649"/>
                    </a:lnTo>
                    <a:lnTo>
                      <a:pt x="11688" y="5413"/>
                    </a:lnTo>
                    <a:lnTo>
                      <a:pt x="11617" y="5190"/>
                    </a:lnTo>
                    <a:lnTo>
                      <a:pt x="11617" y="4941"/>
                    </a:lnTo>
                    <a:lnTo>
                      <a:pt x="11652" y="4718"/>
                    </a:lnTo>
                    <a:lnTo>
                      <a:pt x="11723" y="4482"/>
                    </a:lnTo>
                    <a:lnTo>
                      <a:pt x="11812" y="4285"/>
                    </a:lnTo>
                    <a:lnTo>
                      <a:pt x="11919" y="4089"/>
                    </a:lnTo>
                    <a:lnTo>
                      <a:pt x="12096" y="3905"/>
                    </a:lnTo>
                    <a:lnTo>
                      <a:pt x="12292" y="3735"/>
                    </a:lnTo>
                    <a:lnTo>
                      <a:pt x="12505" y="3604"/>
                    </a:lnTo>
                    <a:lnTo>
                      <a:pt x="12700" y="3460"/>
                    </a:lnTo>
                    <a:lnTo>
                      <a:pt x="12878" y="3250"/>
                    </a:lnTo>
                    <a:lnTo>
                      <a:pt x="13038" y="3027"/>
                    </a:lnTo>
                    <a:lnTo>
                      <a:pt x="13180" y="2752"/>
                    </a:lnTo>
                    <a:lnTo>
                      <a:pt x="13286" y="2477"/>
                    </a:lnTo>
                    <a:lnTo>
                      <a:pt x="13322" y="2175"/>
                    </a:lnTo>
                    <a:lnTo>
                      <a:pt x="13357" y="1874"/>
                    </a:lnTo>
                    <a:lnTo>
                      <a:pt x="13286" y="1572"/>
                    </a:lnTo>
                    <a:lnTo>
                      <a:pt x="13180" y="1271"/>
                    </a:lnTo>
                    <a:lnTo>
                      <a:pt x="13038" y="983"/>
                    </a:lnTo>
                    <a:lnTo>
                      <a:pt x="12949" y="865"/>
                    </a:lnTo>
                    <a:lnTo>
                      <a:pt x="12807" y="733"/>
                    </a:lnTo>
                    <a:lnTo>
                      <a:pt x="12665" y="616"/>
                    </a:lnTo>
                    <a:lnTo>
                      <a:pt x="12505" y="511"/>
                    </a:lnTo>
                    <a:lnTo>
                      <a:pt x="12327" y="406"/>
                    </a:lnTo>
                    <a:lnTo>
                      <a:pt x="12132" y="314"/>
                    </a:lnTo>
                    <a:lnTo>
                      <a:pt x="11883" y="235"/>
                    </a:lnTo>
                    <a:lnTo>
                      <a:pt x="11652" y="183"/>
                    </a:lnTo>
                    <a:lnTo>
                      <a:pt x="11368" y="104"/>
                    </a:lnTo>
                    <a:lnTo>
                      <a:pt x="11101" y="78"/>
                    </a:lnTo>
                    <a:lnTo>
                      <a:pt x="10800" y="52"/>
                    </a:lnTo>
                    <a:lnTo>
                      <a:pt x="10444" y="52"/>
                    </a:lnTo>
                    <a:lnTo>
                      <a:pt x="10142" y="52"/>
                    </a:lnTo>
                    <a:lnTo>
                      <a:pt x="9840" y="78"/>
                    </a:lnTo>
                    <a:lnTo>
                      <a:pt x="9574" y="104"/>
                    </a:lnTo>
                    <a:lnTo>
                      <a:pt x="9325" y="157"/>
                    </a:lnTo>
                    <a:lnTo>
                      <a:pt x="9094" y="209"/>
                    </a:lnTo>
                    <a:lnTo>
                      <a:pt x="8846" y="262"/>
                    </a:lnTo>
                    <a:lnTo>
                      <a:pt x="8650" y="340"/>
                    </a:lnTo>
                    <a:lnTo>
                      <a:pt x="8437" y="432"/>
                    </a:lnTo>
                    <a:lnTo>
                      <a:pt x="8277" y="511"/>
                    </a:lnTo>
                    <a:lnTo>
                      <a:pt x="8100" y="616"/>
                    </a:lnTo>
                    <a:lnTo>
                      <a:pt x="7957" y="707"/>
                    </a:lnTo>
                    <a:lnTo>
                      <a:pt x="7833" y="838"/>
                    </a:lnTo>
                    <a:lnTo>
                      <a:pt x="7620" y="1061"/>
                    </a:lnTo>
                    <a:lnTo>
                      <a:pt x="7442" y="1336"/>
                    </a:lnTo>
                    <a:lnTo>
                      <a:pt x="7353" y="1599"/>
                    </a:lnTo>
                    <a:lnTo>
                      <a:pt x="7318" y="1900"/>
                    </a:lnTo>
                    <a:lnTo>
                      <a:pt x="7318" y="2175"/>
                    </a:lnTo>
                    <a:lnTo>
                      <a:pt x="7353" y="2450"/>
                    </a:lnTo>
                    <a:lnTo>
                      <a:pt x="7442" y="2726"/>
                    </a:lnTo>
                    <a:lnTo>
                      <a:pt x="7620" y="2975"/>
                    </a:lnTo>
                    <a:lnTo>
                      <a:pt x="7833" y="3198"/>
                    </a:lnTo>
                    <a:lnTo>
                      <a:pt x="8064" y="3433"/>
                    </a:lnTo>
                    <a:lnTo>
                      <a:pt x="8295" y="3630"/>
                    </a:lnTo>
                    <a:lnTo>
                      <a:pt x="8508" y="3853"/>
                    </a:lnTo>
                    <a:lnTo>
                      <a:pt x="8686" y="4089"/>
                    </a:lnTo>
                    <a:lnTo>
                      <a:pt x="8775" y="4312"/>
                    </a:lnTo>
                    <a:lnTo>
                      <a:pt x="8846" y="4561"/>
                    </a:lnTo>
                    <a:lnTo>
                      <a:pt x="8846" y="4810"/>
                    </a:lnTo>
                    <a:lnTo>
                      <a:pt x="8810" y="5059"/>
                    </a:lnTo>
                    <a:lnTo>
                      <a:pt x="8721" y="5295"/>
                    </a:lnTo>
                    <a:lnTo>
                      <a:pt x="8579" y="5544"/>
                    </a:lnTo>
                    <a:lnTo>
                      <a:pt x="8366" y="5766"/>
                    </a:lnTo>
                    <a:lnTo>
                      <a:pt x="8135" y="5976"/>
                    </a:lnTo>
                    <a:lnTo>
                      <a:pt x="7833" y="6199"/>
                    </a:lnTo>
                    <a:lnTo>
                      <a:pt x="7478" y="6369"/>
                    </a:lnTo>
                    <a:lnTo>
                      <a:pt x="7069" y="6527"/>
                    </a:lnTo>
                    <a:lnTo>
                      <a:pt x="6590" y="6671"/>
                    </a:lnTo>
                    <a:lnTo>
                      <a:pt x="6092" y="6802"/>
                    </a:lnTo>
                    <a:lnTo>
                      <a:pt x="5684" y="6802"/>
                    </a:lnTo>
                    <a:lnTo>
                      <a:pt x="5133" y="6802"/>
                    </a:lnTo>
                    <a:lnTo>
                      <a:pt x="4547" y="6802"/>
                    </a:lnTo>
                    <a:lnTo>
                      <a:pt x="3872" y="6802"/>
                    </a:lnTo>
                    <a:lnTo>
                      <a:pt x="3144" y="6802"/>
                    </a:lnTo>
                    <a:lnTo>
                      <a:pt x="2362" y="6802"/>
                    </a:lnTo>
                    <a:lnTo>
                      <a:pt x="1545" y="6802"/>
                    </a:lnTo>
                    <a:lnTo>
                      <a:pt x="692" y="6802"/>
                    </a:lnTo>
                    <a:lnTo>
                      <a:pt x="586" y="7234"/>
                    </a:lnTo>
                    <a:lnTo>
                      <a:pt x="461" y="7837"/>
                    </a:lnTo>
                    <a:lnTo>
                      <a:pt x="355" y="8493"/>
                    </a:lnTo>
                    <a:lnTo>
                      <a:pt x="248" y="9187"/>
                    </a:lnTo>
                    <a:lnTo>
                      <a:pt x="142" y="9869"/>
                    </a:lnTo>
                    <a:lnTo>
                      <a:pt x="106" y="10498"/>
                    </a:lnTo>
                    <a:lnTo>
                      <a:pt x="106" y="10983"/>
                    </a:lnTo>
                    <a:lnTo>
                      <a:pt x="106" y="11311"/>
                    </a:lnTo>
                    <a:lnTo>
                      <a:pt x="213" y="11481"/>
                    </a:lnTo>
                    <a:lnTo>
                      <a:pt x="319" y="11651"/>
                    </a:lnTo>
                    <a:lnTo>
                      <a:pt x="497" y="11783"/>
                    </a:lnTo>
                    <a:lnTo>
                      <a:pt x="692" y="11914"/>
                    </a:lnTo>
                    <a:lnTo>
                      <a:pt x="941" y="12032"/>
                    </a:lnTo>
                    <a:lnTo>
                      <a:pt x="1207" y="12110"/>
                    </a:lnTo>
                    <a:lnTo>
                      <a:pt x="1509" y="12189"/>
                    </a:lnTo>
                    <a:lnTo>
                      <a:pt x="1794" y="12241"/>
                    </a:lnTo>
                    <a:lnTo>
                      <a:pt x="2131" y="12267"/>
                    </a:lnTo>
                    <a:lnTo>
                      <a:pt x="2433" y="12281"/>
                    </a:lnTo>
                    <a:lnTo>
                      <a:pt x="2735" y="12267"/>
                    </a:lnTo>
                    <a:lnTo>
                      <a:pt x="3055" y="12241"/>
                    </a:lnTo>
                    <a:lnTo>
                      <a:pt x="3357" y="12189"/>
                    </a:lnTo>
                    <a:lnTo>
                      <a:pt x="3623" y="12084"/>
                    </a:lnTo>
                    <a:lnTo>
                      <a:pt x="3872" y="11979"/>
                    </a:lnTo>
                    <a:lnTo>
                      <a:pt x="4103" y="11861"/>
                    </a:lnTo>
                    <a:lnTo>
                      <a:pt x="4316" y="11704"/>
                    </a:lnTo>
                    <a:lnTo>
                      <a:pt x="4582" y="11612"/>
                    </a:lnTo>
                    <a:lnTo>
                      <a:pt x="4849" y="11533"/>
                    </a:lnTo>
                    <a:lnTo>
                      <a:pt x="5169" y="11507"/>
                    </a:lnTo>
                    <a:lnTo>
                      <a:pt x="5506" y="11481"/>
                    </a:lnTo>
                    <a:lnTo>
                      <a:pt x="5808" y="11507"/>
                    </a:lnTo>
                    <a:lnTo>
                      <a:pt x="6146" y="11560"/>
                    </a:lnTo>
                    <a:lnTo>
                      <a:pt x="6501" y="11651"/>
                    </a:lnTo>
                    <a:lnTo>
                      <a:pt x="6803" y="11783"/>
                    </a:lnTo>
                    <a:lnTo>
                      <a:pt x="7105" y="11940"/>
                    </a:lnTo>
                    <a:lnTo>
                      <a:pt x="7353" y="12110"/>
                    </a:lnTo>
                    <a:lnTo>
                      <a:pt x="7584" y="12333"/>
                    </a:lnTo>
                    <a:lnTo>
                      <a:pt x="7798" y="12595"/>
                    </a:lnTo>
                    <a:lnTo>
                      <a:pt x="7922" y="12870"/>
                    </a:lnTo>
                    <a:lnTo>
                      <a:pt x="8028" y="13198"/>
                    </a:lnTo>
                    <a:lnTo>
                      <a:pt x="8064" y="13526"/>
                    </a:lnTo>
                    <a:lnTo>
                      <a:pt x="8028" y="13775"/>
                    </a:lnTo>
                    <a:lnTo>
                      <a:pt x="7922" y="13998"/>
                    </a:lnTo>
                    <a:lnTo>
                      <a:pt x="7798" y="14220"/>
                    </a:lnTo>
                    <a:lnTo>
                      <a:pt x="7584" y="14404"/>
                    </a:lnTo>
                    <a:lnTo>
                      <a:pt x="7353" y="14574"/>
                    </a:lnTo>
                    <a:lnTo>
                      <a:pt x="7105" y="14732"/>
                    </a:lnTo>
                    <a:lnTo>
                      <a:pt x="6803" y="14850"/>
                    </a:lnTo>
                    <a:lnTo>
                      <a:pt x="6501" y="14954"/>
                    </a:lnTo>
                    <a:lnTo>
                      <a:pt x="6146" y="15033"/>
                    </a:lnTo>
                    <a:lnTo>
                      <a:pt x="5808" y="15085"/>
                    </a:lnTo>
                    <a:lnTo>
                      <a:pt x="5506" y="15085"/>
                    </a:lnTo>
                    <a:lnTo>
                      <a:pt x="5169" y="15059"/>
                    </a:lnTo>
                    <a:lnTo>
                      <a:pt x="4849" y="15007"/>
                    </a:lnTo>
                    <a:lnTo>
                      <a:pt x="4582" y="14902"/>
                    </a:lnTo>
                    <a:lnTo>
                      <a:pt x="4316" y="14784"/>
                    </a:lnTo>
                    <a:lnTo>
                      <a:pt x="4103" y="14600"/>
                    </a:lnTo>
                    <a:lnTo>
                      <a:pt x="3907" y="14430"/>
                    </a:lnTo>
                    <a:lnTo>
                      <a:pt x="3659" y="14299"/>
                    </a:lnTo>
                    <a:lnTo>
                      <a:pt x="3428" y="14194"/>
                    </a:lnTo>
                    <a:lnTo>
                      <a:pt x="3179" y="14129"/>
                    </a:lnTo>
                    <a:lnTo>
                      <a:pt x="2913" y="14102"/>
                    </a:lnTo>
                    <a:lnTo>
                      <a:pt x="2646" y="14102"/>
                    </a:lnTo>
                    <a:lnTo>
                      <a:pt x="2362" y="14129"/>
                    </a:lnTo>
                    <a:lnTo>
                      <a:pt x="2096" y="14168"/>
                    </a:lnTo>
                    <a:lnTo>
                      <a:pt x="1811" y="14273"/>
                    </a:lnTo>
                    <a:lnTo>
                      <a:pt x="1545" y="14378"/>
                    </a:lnTo>
                    <a:lnTo>
                      <a:pt x="1314" y="14496"/>
                    </a:lnTo>
                    <a:lnTo>
                      <a:pt x="1065" y="14653"/>
                    </a:lnTo>
                    <a:lnTo>
                      <a:pt x="870" y="14797"/>
                    </a:lnTo>
                    <a:lnTo>
                      <a:pt x="657" y="14981"/>
                    </a:lnTo>
                    <a:lnTo>
                      <a:pt x="497" y="15177"/>
                    </a:lnTo>
                    <a:lnTo>
                      <a:pt x="390" y="15413"/>
                    </a:lnTo>
                    <a:lnTo>
                      <a:pt x="284" y="15636"/>
                    </a:lnTo>
                    <a:lnTo>
                      <a:pt x="248" y="15911"/>
                    </a:lnTo>
                    <a:lnTo>
                      <a:pt x="284" y="16239"/>
                    </a:lnTo>
                    <a:lnTo>
                      <a:pt x="319" y="16566"/>
                    </a:lnTo>
                    <a:lnTo>
                      <a:pt x="497" y="17340"/>
                    </a:lnTo>
                    <a:lnTo>
                      <a:pt x="692" y="18152"/>
                    </a:lnTo>
                    <a:lnTo>
                      <a:pt x="799" y="18559"/>
                    </a:lnTo>
                    <a:lnTo>
                      <a:pt x="905" y="18978"/>
                    </a:lnTo>
                    <a:lnTo>
                      <a:pt x="959" y="19384"/>
                    </a:lnTo>
                    <a:lnTo>
                      <a:pt x="994" y="19791"/>
                    </a:lnTo>
                    <a:lnTo>
                      <a:pt x="994" y="20132"/>
                    </a:lnTo>
                    <a:lnTo>
                      <a:pt x="959" y="20485"/>
                    </a:lnTo>
                    <a:lnTo>
                      <a:pt x="941" y="20669"/>
                    </a:lnTo>
                    <a:lnTo>
                      <a:pt x="870" y="20813"/>
                    </a:lnTo>
                    <a:lnTo>
                      <a:pt x="799" y="20970"/>
                    </a:lnTo>
                    <a:lnTo>
                      <a:pt x="692" y="21088"/>
                    </a:lnTo>
                    <a:lnTo>
                      <a:pt x="1474" y="20997"/>
                    </a:lnTo>
                    <a:lnTo>
                      <a:pt x="2291" y="20866"/>
                    </a:lnTo>
                    <a:lnTo>
                      <a:pt x="3108" y="20787"/>
                    </a:lnTo>
                    <a:lnTo>
                      <a:pt x="3907" y="20721"/>
                    </a:lnTo>
                    <a:lnTo>
                      <a:pt x="4653" y="20695"/>
                    </a:lnTo>
                    <a:lnTo>
                      <a:pt x="5364" y="20695"/>
                    </a:lnTo>
                    <a:lnTo>
                      <a:pt x="5701" y="20721"/>
                    </a:lnTo>
                    <a:lnTo>
                      <a:pt x="6057" y="20761"/>
                    </a:lnTo>
                    <a:lnTo>
                      <a:pt x="6323" y="20813"/>
                    </a:lnTo>
                    <a:lnTo>
                      <a:pt x="6625" y="20892"/>
                    </a:lnTo>
                    <a:close/>
                  </a:path>
                </a:pathLst>
              </a:custGeom>
              <a:solidFill>
                <a:srgbClr val="FFBE7D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Puzzle2"/>
              <p:cNvSpPr>
                <a:spLocks noEditPoints="1" noChangeArrowheads="1"/>
              </p:cNvSpPr>
              <p:nvPr/>
            </p:nvSpPr>
            <p:spPr bwMode="auto">
              <a:xfrm>
                <a:off x="1056" y="1103"/>
                <a:ext cx="1778" cy="137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5394 w 21600"/>
                  <a:gd name="T25" fmla="*/ 6735 h 21600"/>
                  <a:gd name="T26" fmla="*/ 16182 w 21600"/>
                  <a:gd name="T27" fmla="*/ 20441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4247" y="12354"/>
                    </a:moveTo>
                    <a:lnTo>
                      <a:pt x="4134" y="12468"/>
                    </a:lnTo>
                    <a:lnTo>
                      <a:pt x="4010" y="12581"/>
                    </a:lnTo>
                    <a:lnTo>
                      <a:pt x="3897" y="12637"/>
                    </a:lnTo>
                    <a:lnTo>
                      <a:pt x="3773" y="12694"/>
                    </a:lnTo>
                    <a:lnTo>
                      <a:pt x="3637" y="12694"/>
                    </a:lnTo>
                    <a:lnTo>
                      <a:pt x="3524" y="12694"/>
                    </a:lnTo>
                    <a:lnTo>
                      <a:pt x="3400" y="12665"/>
                    </a:lnTo>
                    <a:lnTo>
                      <a:pt x="3287" y="12609"/>
                    </a:lnTo>
                    <a:lnTo>
                      <a:pt x="3027" y="12496"/>
                    </a:lnTo>
                    <a:lnTo>
                      <a:pt x="2790" y="12340"/>
                    </a:lnTo>
                    <a:lnTo>
                      <a:pt x="2530" y="12142"/>
                    </a:lnTo>
                    <a:lnTo>
                      <a:pt x="2293" y="11987"/>
                    </a:lnTo>
                    <a:lnTo>
                      <a:pt x="2033" y="11817"/>
                    </a:lnTo>
                    <a:lnTo>
                      <a:pt x="1773" y="11676"/>
                    </a:lnTo>
                    <a:lnTo>
                      <a:pt x="1638" y="11662"/>
                    </a:lnTo>
                    <a:lnTo>
                      <a:pt x="1513" y="11634"/>
                    </a:lnTo>
                    <a:lnTo>
                      <a:pt x="1378" y="11634"/>
                    </a:lnTo>
                    <a:lnTo>
                      <a:pt x="1253" y="11634"/>
                    </a:lnTo>
                    <a:lnTo>
                      <a:pt x="1118" y="11662"/>
                    </a:lnTo>
                    <a:lnTo>
                      <a:pt x="971" y="11732"/>
                    </a:lnTo>
                    <a:lnTo>
                      <a:pt x="835" y="11817"/>
                    </a:lnTo>
                    <a:lnTo>
                      <a:pt x="711" y="11959"/>
                    </a:lnTo>
                    <a:lnTo>
                      <a:pt x="553" y="12086"/>
                    </a:lnTo>
                    <a:lnTo>
                      <a:pt x="429" y="12284"/>
                    </a:lnTo>
                    <a:lnTo>
                      <a:pt x="271" y="12524"/>
                    </a:lnTo>
                    <a:lnTo>
                      <a:pt x="146" y="12793"/>
                    </a:lnTo>
                    <a:lnTo>
                      <a:pt x="79" y="12962"/>
                    </a:lnTo>
                    <a:lnTo>
                      <a:pt x="33" y="13146"/>
                    </a:lnTo>
                    <a:lnTo>
                      <a:pt x="11" y="13386"/>
                    </a:lnTo>
                    <a:lnTo>
                      <a:pt x="11" y="13641"/>
                    </a:lnTo>
                    <a:lnTo>
                      <a:pt x="33" y="13881"/>
                    </a:lnTo>
                    <a:lnTo>
                      <a:pt x="101" y="14150"/>
                    </a:lnTo>
                    <a:lnTo>
                      <a:pt x="192" y="14404"/>
                    </a:lnTo>
                    <a:lnTo>
                      <a:pt x="293" y="14645"/>
                    </a:lnTo>
                    <a:lnTo>
                      <a:pt x="451" y="14857"/>
                    </a:lnTo>
                    <a:lnTo>
                      <a:pt x="621" y="15054"/>
                    </a:lnTo>
                    <a:lnTo>
                      <a:pt x="734" y="15125"/>
                    </a:lnTo>
                    <a:lnTo>
                      <a:pt x="835" y="15210"/>
                    </a:lnTo>
                    <a:lnTo>
                      <a:pt x="948" y="15267"/>
                    </a:lnTo>
                    <a:lnTo>
                      <a:pt x="1084" y="15323"/>
                    </a:lnTo>
                    <a:lnTo>
                      <a:pt x="1208" y="15351"/>
                    </a:lnTo>
                    <a:lnTo>
                      <a:pt x="1355" y="15380"/>
                    </a:lnTo>
                    <a:lnTo>
                      <a:pt x="1513" y="15380"/>
                    </a:lnTo>
                    <a:lnTo>
                      <a:pt x="1683" y="15380"/>
                    </a:lnTo>
                    <a:lnTo>
                      <a:pt x="1864" y="15351"/>
                    </a:lnTo>
                    <a:lnTo>
                      <a:pt x="2033" y="15323"/>
                    </a:lnTo>
                    <a:lnTo>
                      <a:pt x="2225" y="15238"/>
                    </a:lnTo>
                    <a:lnTo>
                      <a:pt x="2428" y="15153"/>
                    </a:lnTo>
                    <a:lnTo>
                      <a:pt x="2745" y="15026"/>
                    </a:lnTo>
                    <a:lnTo>
                      <a:pt x="3005" y="14913"/>
                    </a:lnTo>
                    <a:lnTo>
                      <a:pt x="3264" y="14828"/>
                    </a:lnTo>
                    <a:lnTo>
                      <a:pt x="3513" y="14800"/>
                    </a:lnTo>
                    <a:lnTo>
                      <a:pt x="3615" y="14828"/>
                    </a:lnTo>
                    <a:lnTo>
                      <a:pt x="3728" y="14857"/>
                    </a:lnTo>
                    <a:lnTo>
                      <a:pt x="3807" y="14913"/>
                    </a:lnTo>
                    <a:lnTo>
                      <a:pt x="3920" y="14998"/>
                    </a:lnTo>
                    <a:lnTo>
                      <a:pt x="4010" y="15097"/>
                    </a:lnTo>
                    <a:lnTo>
                      <a:pt x="4089" y="15238"/>
                    </a:lnTo>
                    <a:lnTo>
                      <a:pt x="4179" y="15408"/>
                    </a:lnTo>
                    <a:lnTo>
                      <a:pt x="4247" y="15620"/>
                    </a:lnTo>
                    <a:lnTo>
                      <a:pt x="4326" y="15860"/>
                    </a:lnTo>
                    <a:lnTo>
                      <a:pt x="4394" y="16129"/>
                    </a:lnTo>
                    <a:lnTo>
                      <a:pt x="4439" y="16440"/>
                    </a:lnTo>
                    <a:lnTo>
                      <a:pt x="4507" y="16737"/>
                    </a:lnTo>
                    <a:lnTo>
                      <a:pt x="4552" y="17090"/>
                    </a:lnTo>
                    <a:lnTo>
                      <a:pt x="4575" y="17443"/>
                    </a:lnTo>
                    <a:lnTo>
                      <a:pt x="4586" y="17825"/>
                    </a:lnTo>
                    <a:lnTo>
                      <a:pt x="4586" y="18193"/>
                    </a:lnTo>
                    <a:lnTo>
                      <a:pt x="4586" y="18574"/>
                    </a:lnTo>
                    <a:lnTo>
                      <a:pt x="4586" y="18984"/>
                    </a:lnTo>
                    <a:lnTo>
                      <a:pt x="4552" y="19366"/>
                    </a:lnTo>
                    <a:lnTo>
                      <a:pt x="4507" y="19748"/>
                    </a:lnTo>
                    <a:lnTo>
                      <a:pt x="4462" y="20129"/>
                    </a:lnTo>
                    <a:lnTo>
                      <a:pt x="4371" y="20483"/>
                    </a:lnTo>
                    <a:lnTo>
                      <a:pt x="4292" y="20836"/>
                    </a:lnTo>
                    <a:lnTo>
                      <a:pt x="4202" y="21161"/>
                    </a:lnTo>
                    <a:lnTo>
                      <a:pt x="4744" y="21161"/>
                    </a:lnTo>
                    <a:lnTo>
                      <a:pt x="5264" y="21161"/>
                    </a:lnTo>
                    <a:lnTo>
                      <a:pt x="5784" y="21161"/>
                    </a:lnTo>
                    <a:lnTo>
                      <a:pt x="6235" y="21161"/>
                    </a:lnTo>
                    <a:lnTo>
                      <a:pt x="6676" y="21161"/>
                    </a:lnTo>
                    <a:lnTo>
                      <a:pt x="7060" y="21161"/>
                    </a:lnTo>
                    <a:lnTo>
                      <a:pt x="7410" y="21161"/>
                    </a:lnTo>
                    <a:lnTo>
                      <a:pt x="7670" y="21161"/>
                    </a:lnTo>
                    <a:lnTo>
                      <a:pt x="8020" y="21020"/>
                    </a:lnTo>
                    <a:lnTo>
                      <a:pt x="8303" y="20893"/>
                    </a:lnTo>
                    <a:lnTo>
                      <a:pt x="8563" y="20695"/>
                    </a:lnTo>
                    <a:lnTo>
                      <a:pt x="8800" y="20511"/>
                    </a:lnTo>
                    <a:lnTo>
                      <a:pt x="8969" y="20285"/>
                    </a:lnTo>
                    <a:lnTo>
                      <a:pt x="9150" y="20045"/>
                    </a:lnTo>
                    <a:lnTo>
                      <a:pt x="9252" y="19804"/>
                    </a:lnTo>
                    <a:lnTo>
                      <a:pt x="9342" y="19550"/>
                    </a:lnTo>
                    <a:lnTo>
                      <a:pt x="9410" y="19281"/>
                    </a:lnTo>
                    <a:lnTo>
                      <a:pt x="9433" y="19013"/>
                    </a:lnTo>
                    <a:lnTo>
                      <a:pt x="9433" y="18744"/>
                    </a:lnTo>
                    <a:lnTo>
                      <a:pt x="9387" y="18504"/>
                    </a:lnTo>
                    <a:lnTo>
                      <a:pt x="9320" y="18221"/>
                    </a:lnTo>
                    <a:lnTo>
                      <a:pt x="9207" y="17981"/>
                    </a:lnTo>
                    <a:lnTo>
                      <a:pt x="9105" y="17740"/>
                    </a:lnTo>
                    <a:lnTo>
                      <a:pt x="8924" y="17514"/>
                    </a:lnTo>
                    <a:lnTo>
                      <a:pt x="8777" y="17274"/>
                    </a:lnTo>
                    <a:lnTo>
                      <a:pt x="8642" y="17034"/>
                    </a:lnTo>
                    <a:lnTo>
                      <a:pt x="8563" y="16765"/>
                    </a:lnTo>
                    <a:lnTo>
                      <a:pt x="8472" y="16468"/>
                    </a:lnTo>
                    <a:lnTo>
                      <a:pt x="8450" y="16157"/>
                    </a:lnTo>
                    <a:lnTo>
                      <a:pt x="8450" y="15860"/>
                    </a:lnTo>
                    <a:lnTo>
                      <a:pt x="8472" y="15563"/>
                    </a:lnTo>
                    <a:lnTo>
                      <a:pt x="8540" y="15267"/>
                    </a:lnTo>
                    <a:lnTo>
                      <a:pt x="8642" y="14998"/>
                    </a:lnTo>
                    <a:lnTo>
                      <a:pt x="8777" y="14729"/>
                    </a:lnTo>
                    <a:lnTo>
                      <a:pt x="8868" y="14616"/>
                    </a:lnTo>
                    <a:lnTo>
                      <a:pt x="8969" y="14475"/>
                    </a:lnTo>
                    <a:lnTo>
                      <a:pt x="9060" y="14376"/>
                    </a:lnTo>
                    <a:lnTo>
                      <a:pt x="9184" y="14291"/>
                    </a:lnTo>
                    <a:lnTo>
                      <a:pt x="9297" y="14206"/>
                    </a:lnTo>
                    <a:lnTo>
                      <a:pt x="9433" y="14121"/>
                    </a:lnTo>
                    <a:lnTo>
                      <a:pt x="9579" y="14051"/>
                    </a:lnTo>
                    <a:lnTo>
                      <a:pt x="9726" y="13994"/>
                    </a:lnTo>
                    <a:lnTo>
                      <a:pt x="9884" y="13938"/>
                    </a:lnTo>
                    <a:lnTo>
                      <a:pt x="10054" y="13909"/>
                    </a:lnTo>
                    <a:lnTo>
                      <a:pt x="10257" y="13881"/>
                    </a:lnTo>
                    <a:lnTo>
                      <a:pt x="10449" y="13881"/>
                    </a:lnTo>
                    <a:lnTo>
                      <a:pt x="10664" y="13881"/>
                    </a:lnTo>
                    <a:lnTo>
                      <a:pt x="10856" y="13909"/>
                    </a:lnTo>
                    <a:lnTo>
                      <a:pt x="11037" y="13966"/>
                    </a:lnTo>
                    <a:lnTo>
                      <a:pt x="11206" y="14023"/>
                    </a:lnTo>
                    <a:lnTo>
                      <a:pt x="11353" y="14093"/>
                    </a:lnTo>
                    <a:lnTo>
                      <a:pt x="11511" y="14178"/>
                    </a:lnTo>
                    <a:lnTo>
                      <a:pt x="11635" y="14263"/>
                    </a:lnTo>
                    <a:lnTo>
                      <a:pt x="11748" y="14376"/>
                    </a:lnTo>
                    <a:lnTo>
                      <a:pt x="11861" y="14475"/>
                    </a:lnTo>
                    <a:lnTo>
                      <a:pt x="11941" y="14616"/>
                    </a:lnTo>
                    <a:lnTo>
                      <a:pt x="12031" y="14758"/>
                    </a:lnTo>
                    <a:lnTo>
                      <a:pt x="12099" y="14885"/>
                    </a:lnTo>
                    <a:lnTo>
                      <a:pt x="12200" y="15210"/>
                    </a:lnTo>
                    <a:lnTo>
                      <a:pt x="12268" y="15507"/>
                    </a:lnTo>
                    <a:lnTo>
                      <a:pt x="12291" y="15832"/>
                    </a:lnTo>
                    <a:lnTo>
                      <a:pt x="12291" y="16157"/>
                    </a:lnTo>
                    <a:lnTo>
                      <a:pt x="12246" y="16482"/>
                    </a:lnTo>
                    <a:lnTo>
                      <a:pt x="12178" y="16807"/>
                    </a:lnTo>
                    <a:lnTo>
                      <a:pt x="12099" y="17090"/>
                    </a:lnTo>
                    <a:lnTo>
                      <a:pt x="12008" y="17330"/>
                    </a:lnTo>
                    <a:lnTo>
                      <a:pt x="11884" y="17542"/>
                    </a:lnTo>
                    <a:lnTo>
                      <a:pt x="11748" y="17712"/>
                    </a:lnTo>
                    <a:lnTo>
                      <a:pt x="11613" y="17839"/>
                    </a:lnTo>
                    <a:lnTo>
                      <a:pt x="11489" y="18037"/>
                    </a:lnTo>
                    <a:lnTo>
                      <a:pt x="11398" y="18221"/>
                    </a:lnTo>
                    <a:lnTo>
                      <a:pt x="11319" y="18447"/>
                    </a:lnTo>
                    <a:lnTo>
                      <a:pt x="11251" y="18659"/>
                    </a:lnTo>
                    <a:lnTo>
                      <a:pt x="11206" y="18900"/>
                    </a:lnTo>
                    <a:lnTo>
                      <a:pt x="11184" y="19154"/>
                    </a:lnTo>
                    <a:lnTo>
                      <a:pt x="11184" y="19423"/>
                    </a:lnTo>
                    <a:lnTo>
                      <a:pt x="11229" y="19663"/>
                    </a:lnTo>
                    <a:lnTo>
                      <a:pt x="11297" y="19903"/>
                    </a:lnTo>
                    <a:lnTo>
                      <a:pt x="11376" y="20158"/>
                    </a:lnTo>
                    <a:lnTo>
                      <a:pt x="11511" y="20398"/>
                    </a:lnTo>
                    <a:lnTo>
                      <a:pt x="11681" y="20610"/>
                    </a:lnTo>
                    <a:lnTo>
                      <a:pt x="11884" y="20808"/>
                    </a:lnTo>
                    <a:lnTo>
                      <a:pt x="12121" y="20992"/>
                    </a:lnTo>
                    <a:lnTo>
                      <a:pt x="12404" y="21161"/>
                    </a:lnTo>
                    <a:lnTo>
                      <a:pt x="12528" y="21190"/>
                    </a:lnTo>
                    <a:lnTo>
                      <a:pt x="12856" y="21274"/>
                    </a:lnTo>
                    <a:lnTo>
                      <a:pt x="13330" y="21373"/>
                    </a:lnTo>
                    <a:lnTo>
                      <a:pt x="13963" y="21486"/>
                    </a:lnTo>
                    <a:lnTo>
                      <a:pt x="14313" y="21543"/>
                    </a:lnTo>
                    <a:lnTo>
                      <a:pt x="14652" y="21571"/>
                    </a:lnTo>
                    <a:lnTo>
                      <a:pt x="15025" y="21600"/>
                    </a:lnTo>
                    <a:lnTo>
                      <a:pt x="15409" y="21600"/>
                    </a:lnTo>
                    <a:lnTo>
                      <a:pt x="15782" y="21600"/>
                    </a:lnTo>
                    <a:lnTo>
                      <a:pt x="16177" y="21571"/>
                    </a:lnTo>
                    <a:lnTo>
                      <a:pt x="16516" y="21486"/>
                    </a:lnTo>
                    <a:lnTo>
                      <a:pt x="16889" y="21402"/>
                    </a:lnTo>
                    <a:lnTo>
                      <a:pt x="16821" y="21190"/>
                    </a:lnTo>
                    <a:lnTo>
                      <a:pt x="16776" y="20935"/>
                    </a:lnTo>
                    <a:lnTo>
                      <a:pt x="16742" y="20667"/>
                    </a:lnTo>
                    <a:lnTo>
                      <a:pt x="16719" y="20370"/>
                    </a:lnTo>
                    <a:lnTo>
                      <a:pt x="16697" y="19719"/>
                    </a:lnTo>
                    <a:lnTo>
                      <a:pt x="16697" y="19013"/>
                    </a:lnTo>
                    <a:lnTo>
                      <a:pt x="16719" y="18306"/>
                    </a:lnTo>
                    <a:lnTo>
                      <a:pt x="16753" y="17599"/>
                    </a:lnTo>
                    <a:lnTo>
                      <a:pt x="16821" y="16949"/>
                    </a:lnTo>
                    <a:lnTo>
                      <a:pt x="16889" y="16383"/>
                    </a:lnTo>
                    <a:lnTo>
                      <a:pt x="16934" y="16129"/>
                    </a:lnTo>
                    <a:lnTo>
                      <a:pt x="17002" y="15945"/>
                    </a:lnTo>
                    <a:lnTo>
                      <a:pt x="17081" y="15790"/>
                    </a:lnTo>
                    <a:lnTo>
                      <a:pt x="17194" y="15648"/>
                    </a:lnTo>
                    <a:lnTo>
                      <a:pt x="17318" y="15563"/>
                    </a:lnTo>
                    <a:lnTo>
                      <a:pt x="17453" y="15507"/>
                    </a:lnTo>
                    <a:lnTo>
                      <a:pt x="17600" y="15450"/>
                    </a:lnTo>
                    <a:lnTo>
                      <a:pt x="17758" y="15450"/>
                    </a:lnTo>
                    <a:lnTo>
                      <a:pt x="17905" y="15479"/>
                    </a:lnTo>
                    <a:lnTo>
                      <a:pt x="18064" y="15535"/>
                    </a:lnTo>
                    <a:lnTo>
                      <a:pt x="18233" y="15620"/>
                    </a:lnTo>
                    <a:lnTo>
                      <a:pt x="18380" y="15733"/>
                    </a:lnTo>
                    <a:lnTo>
                      <a:pt x="18561" y="15832"/>
                    </a:lnTo>
                    <a:lnTo>
                      <a:pt x="18707" y="15973"/>
                    </a:lnTo>
                    <a:lnTo>
                      <a:pt x="18866" y="16129"/>
                    </a:lnTo>
                    <a:lnTo>
                      <a:pt x="18990" y="16327"/>
                    </a:lnTo>
                    <a:lnTo>
                      <a:pt x="19125" y="16482"/>
                    </a:lnTo>
                    <a:lnTo>
                      <a:pt x="19295" y="16624"/>
                    </a:lnTo>
                    <a:lnTo>
                      <a:pt x="19464" y="16737"/>
                    </a:lnTo>
                    <a:lnTo>
                      <a:pt x="19668" y="16807"/>
                    </a:lnTo>
                    <a:lnTo>
                      <a:pt x="19860" y="16836"/>
                    </a:lnTo>
                    <a:lnTo>
                      <a:pt x="20052" y="16864"/>
                    </a:lnTo>
                    <a:lnTo>
                      <a:pt x="20266" y="16836"/>
                    </a:lnTo>
                    <a:lnTo>
                      <a:pt x="20470" y="16793"/>
                    </a:lnTo>
                    <a:lnTo>
                      <a:pt x="20662" y="16708"/>
                    </a:lnTo>
                    <a:lnTo>
                      <a:pt x="20854" y="16567"/>
                    </a:lnTo>
                    <a:lnTo>
                      <a:pt x="21035" y="16412"/>
                    </a:lnTo>
                    <a:lnTo>
                      <a:pt x="21182" y="16214"/>
                    </a:lnTo>
                    <a:lnTo>
                      <a:pt x="21340" y="16002"/>
                    </a:lnTo>
                    <a:lnTo>
                      <a:pt x="21441" y="15733"/>
                    </a:lnTo>
                    <a:lnTo>
                      <a:pt x="21532" y="15436"/>
                    </a:lnTo>
                    <a:lnTo>
                      <a:pt x="21600" y="15083"/>
                    </a:lnTo>
                    <a:lnTo>
                      <a:pt x="21600" y="14885"/>
                    </a:lnTo>
                    <a:lnTo>
                      <a:pt x="21600" y="14729"/>
                    </a:lnTo>
                    <a:lnTo>
                      <a:pt x="21600" y="14531"/>
                    </a:lnTo>
                    <a:lnTo>
                      <a:pt x="21577" y="14376"/>
                    </a:lnTo>
                    <a:lnTo>
                      <a:pt x="21532" y="14206"/>
                    </a:lnTo>
                    <a:lnTo>
                      <a:pt x="21487" y="14051"/>
                    </a:lnTo>
                    <a:lnTo>
                      <a:pt x="21419" y="13909"/>
                    </a:lnTo>
                    <a:lnTo>
                      <a:pt x="21351" y="13768"/>
                    </a:lnTo>
                    <a:lnTo>
                      <a:pt x="21204" y="13500"/>
                    </a:lnTo>
                    <a:lnTo>
                      <a:pt x="21035" y="13287"/>
                    </a:lnTo>
                    <a:lnTo>
                      <a:pt x="20809" y="13090"/>
                    </a:lnTo>
                    <a:lnTo>
                      <a:pt x="20594" y="12962"/>
                    </a:lnTo>
                    <a:lnTo>
                      <a:pt x="20357" y="12821"/>
                    </a:lnTo>
                    <a:lnTo>
                      <a:pt x="20120" y="12764"/>
                    </a:lnTo>
                    <a:lnTo>
                      <a:pt x="19882" y="12708"/>
                    </a:lnTo>
                    <a:lnTo>
                      <a:pt x="19645" y="12736"/>
                    </a:lnTo>
                    <a:lnTo>
                      <a:pt x="19430" y="12793"/>
                    </a:lnTo>
                    <a:lnTo>
                      <a:pt x="19227" y="12906"/>
                    </a:lnTo>
                    <a:lnTo>
                      <a:pt x="19148" y="12962"/>
                    </a:lnTo>
                    <a:lnTo>
                      <a:pt x="19058" y="13047"/>
                    </a:lnTo>
                    <a:lnTo>
                      <a:pt x="18990" y="13146"/>
                    </a:lnTo>
                    <a:lnTo>
                      <a:pt x="18911" y="13259"/>
                    </a:lnTo>
                    <a:lnTo>
                      <a:pt x="18775" y="13471"/>
                    </a:lnTo>
                    <a:lnTo>
                      <a:pt x="18628" y="13641"/>
                    </a:lnTo>
                    <a:lnTo>
                      <a:pt x="18470" y="13740"/>
                    </a:lnTo>
                    <a:lnTo>
                      <a:pt x="18301" y="13825"/>
                    </a:lnTo>
                    <a:lnTo>
                      <a:pt x="18143" y="13853"/>
                    </a:lnTo>
                    <a:lnTo>
                      <a:pt x="17973" y="13881"/>
                    </a:lnTo>
                    <a:lnTo>
                      <a:pt x="17804" y="13853"/>
                    </a:lnTo>
                    <a:lnTo>
                      <a:pt x="17646" y="13796"/>
                    </a:lnTo>
                    <a:lnTo>
                      <a:pt x="17499" y="13726"/>
                    </a:lnTo>
                    <a:lnTo>
                      <a:pt x="17341" y="13641"/>
                    </a:lnTo>
                    <a:lnTo>
                      <a:pt x="17216" y="13528"/>
                    </a:lnTo>
                    <a:lnTo>
                      <a:pt x="17103" y="13386"/>
                    </a:lnTo>
                    <a:lnTo>
                      <a:pt x="17024" y="13259"/>
                    </a:lnTo>
                    <a:lnTo>
                      <a:pt x="16934" y="13118"/>
                    </a:lnTo>
                    <a:lnTo>
                      <a:pt x="16889" y="12991"/>
                    </a:lnTo>
                    <a:lnTo>
                      <a:pt x="16889" y="12849"/>
                    </a:lnTo>
                    <a:lnTo>
                      <a:pt x="16889" y="12383"/>
                    </a:lnTo>
                    <a:lnTo>
                      <a:pt x="16889" y="11662"/>
                    </a:lnTo>
                    <a:lnTo>
                      <a:pt x="16889" y="10701"/>
                    </a:lnTo>
                    <a:lnTo>
                      <a:pt x="16889" y="9640"/>
                    </a:lnTo>
                    <a:lnTo>
                      <a:pt x="16889" y="8566"/>
                    </a:lnTo>
                    <a:lnTo>
                      <a:pt x="16889" y="7478"/>
                    </a:lnTo>
                    <a:lnTo>
                      <a:pt x="16889" y="6502"/>
                    </a:lnTo>
                    <a:lnTo>
                      <a:pt x="16889" y="5739"/>
                    </a:lnTo>
                    <a:lnTo>
                      <a:pt x="16674" y="5894"/>
                    </a:lnTo>
                    <a:lnTo>
                      <a:pt x="16414" y="6036"/>
                    </a:lnTo>
                    <a:lnTo>
                      <a:pt x="16154" y="6177"/>
                    </a:lnTo>
                    <a:lnTo>
                      <a:pt x="15849" y="6248"/>
                    </a:lnTo>
                    <a:lnTo>
                      <a:pt x="15544" y="6304"/>
                    </a:lnTo>
                    <a:lnTo>
                      <a:pt x="15217" y="6332"/>
                    </a:lnTo>
                    <a:lnTo>
                      <a:pt x="14866" y="6361"/>
                    </a:lnTo>
                    <a:lnTo>
                      <a:pt x="14550" y="6361"/>
                    </a:lnTo>
                    <a:lnTo>
                      <a:pt x="14200" y="6332"/>
                    </a:lnTo>
                    <a:lnTo>
                      <a:pt x="13850" y="6276"/>
                    </a:lnTo>
                    <a:lnTo>
                      <a:pt x="13522" y="6219"/>
                    </a:lnTo>
                    <a:lnTo>
                      <a:pt x="13206" y="6149"/>
                    </a:lnTo>
                    <a:lnTo>
                      <a:pt x="12901" y="6064"/>
                    </a:lnTo>
                    <a:lnTo>
                      <a:pt x="12618" y="5951"/>
                    </a:lnTo>
                    <a:lnTo>
                      <a:pt x="12358" y="5838"/>
                    </a:lnTo>
                    <a:lnTo>
                      <a:pt x="12121" y="5739"/>
                    </a:lnTo>
                    <a:lnTo>
                      <a:pt x="11941" y="5626"/>
                    </a:lnTo>
                    <a:lnTo>
                      <a:pt x="11794" y="5513"/>
                    </a:lnTo>
                    <a:lnTo>
                      <a:pt x="11658" y="5414"/>
                    </a:lnTo>
                    <a:lnTo>
                      <a:pt x="11556" y="5301"/>
                    </a:lnTo>
                    <a:lnTo>
                      <a:pt x="11466" y="5187"/>
                    </a:lnTo>
                    <a:lnTo>
                      <a:pt x="11398" y="5089"/>
                    </a:lnTo>
                    <a:lnTo>
                      <a:pt x="11376" y="4947"/>
                    </a:lnTo>
                    <a:lnTo>
                      <a:pt x="11353" y="4834"/>
                    </a:lnTo>
                    <a:lnTo>
                      <a:pt x="11353" y="4707"/>
                    </a:lnTo>
                    <a:lnTo>
                      <a:pt x="11376" y="4565"/>
                    </a:lnTo>
                    <a:lnTo>
                      <a:pt x="11443" y="4410"/>
                    </a:lnTo>
                    <a:lnTo>
                      <a:pt x="11511" y="4240"/>
                    </a:lnTo>
                    <a:lnTo>
                      <a:pt x="11703" y="3887"/>
                    </a:lnTo>
                    <a:lnTo>
                      <a:pt x="11986" y="3505"/>
                    </a:lnTo>
                    <a:lnTo>
                      <a:pt x="12144" y="3265"/>
                    </a:lnTo>
                    <a:lnTo>
                      <a:pt x="12246" y="3025"/>
                    </a:lnTo>
                    <a:lnTo>
                      <a:pt x="12336" y="2756"/>
                    </a:lnTo>
                    <a:lnTo>
                      <a:pt x="12404" y="2445"/>
                    </a:lnTo>
                    <a:lnTo>
                      <a:pt x="12438" y="2176"/>
                    </a:lnTo>
                    <a:lnTo>
                      <a:pt x="12438" y="1880"/>
                    </a:lnTo>
                    <a:lnTo>
                      <a:pt x="12404" y="1583"/>
                    </a:lnTo>
                    <a:lnTo>
                      <a:pt x="12336" y="1314"/>
                    </a:lnTo>
                    <a:lnTo>
                      <a:pt x="12246" y="1046"/>
                    </a:lnTo>
                    <a:lnTo>
                      <a:pt x="12099" y="791"/>
                    </a:lnTo>
                    <a:lnTo>
                      <a:pt x="12008" y="692"/>
                    </a:lnTo>
                    <a:lnTo>
                      <a:pt x="11918" y="579"/>
                    </a:lnTo>
                    <a:lnTo>
                      <a:pt x="11816" y="466"/>
                    </a:lnTo>
                    <a:lnTo>
                      <a:pt x="11703" y="381"/>
                    </a:lnTo>
                    <a:lnTo>
                      <a:pt x="11579" y="310"/>
                    </a:lnTo>
                    <a:lnTo>
                      <a:pt x="11443" y="226"/>
                    </a:lnTo>
                    <a:lnTo>
                      <a:pt x="11297" y="169"/>
                    </a:lnTo>
                    <a:lnTo>
                      <a:pt x="11138" y="113"/>
                    </a:lnTo>
                    <a:lnTo>
                      <a:pt x="10969" y="56"/>
                    </a:lnTo>
                    <a:lnTo>
                      <a:pt x="10800" y="28"/>
                    </a:lnTo>
                    <a:lnTo>
                      <a:pt x="10619" y="28"/>
                    </a:lnTo>
                    <a:lnTo>
                      <a:pt x="10404" y="28"/>
                    </a:lnTo>
                    <a:lnTo>
                      <a:pt x="10257" y="28"/>
                    </a:lnTo>
                    <a:lnTo>
                      <a:pt x="10076" y="56"/>
                    </a:lnTo>
                    <a:lnTo>
                      <a:pt x="9952" y="84"/>
                    </a:lnTo>
                    <a:lnTo>
                      <a:pt x="9794" y="141"/>
                    </a:lnTo>
                    <a:lnTo>
                      <a:pt x="9692" y="226"/>
                    </a:lnTo>
                    <a:lnTo>
                      <a:pt x="9557" y="282"/>
                    </a:lnTo>
                    <a:lnTo>
                      <a:pt x="9455" y="381"/>
                    </a:lnTo>
                    <a:lnTo>
                      <a:pt x="9365" y="466"/>
                    </a:lnTo>
                    <a:lnTo>
                      <a:pt x="9274" y="579"/>
                    </a:lnTo>
                    <a:lnTo>
                      <a:pt x="9184" y="692"/>
                    </a:lnTo>
                    <a:lnTo>
                      <a:pt x="9128" y="791"/>
                    </a:lnTo>
                    <a:lnTo>
                      <a:pt x="9060" y="932"/>
                    </a:lnTo>
                    <a:lnTo>
                      <a:pt x="8969" y="1201"/>
                    </a:lnTo>
                    <a:lnTo>
                      <a:pt x="8913" y="1498"/>
                    </a:lnTo>
                    <a:lnTo>
                      <a:pt x="8890" y="1795"/>
                    </a:lnTo>
                    <a:lnTo>
                      <a:pt x="8890" y="2120"/>
                    </a:lnTo>
                    <a:lnTo>
                      <a:pt x="8913" y="2445"/>
                    </a:lnTo>
                    <a:lnTo>
                      <a:pt x="8969" y="2756"/>
                    </a:lnTo>
                    <a:lnTo>
                      <a:pt x="9060" y="3081"/>
                    </a:lnTo>
                    <a:lnTo>
                      <a:pt x="9173" y="3378"/>
                    </a:lnTo>
                    <a:lnTo>
                      <a:pt x="9297" y="3647"/>
                    </a:lnTo>
                    <a:lnTo>
                      <a:pt x="9466" y="3887"/>
                    </a:lnTo>
                    <a:lnTo>
                      <a:pt x="9579" y="4085"/>
                    </a:lnTo>
                    <a:lnTo>
                      <a:pt x="9670" y="4269"/>
                    </a:lnTo>
                    <a:lnTo>
                      <a:pt x="9726" y="4467"/>
                    </a:lnTo>
                    <a:lnTo>
                      <a:pt x="9771" y="4650"/>
                    </a:lnTo>
                    <a:lnTo>
                      <a:pt x="9771" y="4834"/>
                    </a:lnTo>
                    <a:lnTo>
                      <a:pt x="9749" y="5032"/>
                    </a:lnTo>
                    <a:lnTo>
                      <a:pt x="9715" y="5216"/>
                    </a:lnTo>
                    <a:lnTo>
                      <a:pt x="9625" y="5385"/>
                    </a:lnTo>
                    <a:lnTo>
                      <a:pt x="9534" y="5513"/>
                    </a:lnTo>
                    <a:lnTo>
                      <a:pt x="9410" y="5626"/>
                    </a:lnTo>
                    <a:lnTo>
                      <a:pt x="9229" y="5710"/>
                    </a:lnTo>
                    <a:lnTo>
                      <a:pt x="9060" y="5767"/>
                    </a:lnTo>
                    <a:lnTo>
                      <a:pt x="8845" y="5767"/>
                    </a:lnTo>
                    <a:lnTo>
                      <a:pt x="8585" y="5739"/>
                    </a:lnTo>
                    <a:lnTo>
                      <a:pt x="8325" y="5654"/>
                    </a:lnTo>
                    <a:lnTo>
                      <a:pt x="8020" y="5513"/>
                    </a:lnTo>
                    <a:lnTo>
                      <a:pt x="7840" y="5442"/>
                    </a:lnTo>
                    <a:lnTo>
                      <a:pt x="7648" y="5385"/>
                    </a:lnTo>
                    <a:lnTo>
                      <a:pt x="7433" y="5329"/>
                    </a:lnTo>
                    <a:lnTo>
                      <a:pt x="7241" y="5301"/>
                    </a:lnTo>
                    <a:lnTo>
                      <a:pt x="6755" y="5301"/>
                    </a:lnTo>
                    <a:lnTo>
                      <a:pt x="6281" y="5329"/>
                    </a:lnTo>
                    <a:lnTo>
                      <a:pt x="5784" y="5385"/>
                    </a:lnTo>
                    <a:lnTo>
                      <a:pt x="5264" y="5498"/>
                    </a:lnTo>
                    <a:lnTo>
                      <a:pt x="4744" y="5597"/>
                    </a:lnTo>
                    <a:lnTo>
                      <a:pt x="4247" y="5739"/>
                    </a:lnTo>
                    <a:lnTo>
                      <a:pt x="4202" y="5894"/>
                    </a:lnTo>
                    <a:lnTo>
                      <a:pt x="4202" y="6191"/>
                    </a:lnTo>
                    <a:lnTo>
                      <a:pt x="4202" y="6545"/>
                    </a:lnTo>
                    <a:lnTo>
                      <a:pt x="4225" y="6954"/>
                    </a:lnTo>
                    <a:lnTo>
                      <a:pt x="4315" y="7930"/>
                    </a:lnTo>
                    <a:lnTo>
                      <a:pt x="4394" y="9018"/>
                    </a:lnTo>
                    <a:lnTo>
                      <a:pt x="4439" y="9570"/>
                    </a:lnTo>
                    <a:lnTo>
                      <a:pt x="4462" y="10107"/>
                    </a:lnTo>
                    <a:lnTo>
                      <a:pt x="4484" y="10630"/>
                    </a:lnTo>
                    <a:lnTo>
                      <a:pt x="4507" y="11082"/>
                    </a:lnTo>
                    <a:lnTo>
                      <a:pt x="4484" y="11520"/>
                    </a:lnTo>
                    <a:lnTo>
                      <a:pt x="4439" y="11874"/>
                    </a:lnTo>
                    <a:lnTo>
                      <a:pt x="4394" y="12029"/>
                    </a:lnTo>
                    <a:lnTo>
                      <a:pt x="4349" y="12171"/>
                    </a:lnTo>
                    <a:lnTo>
                      <a:pt x="4315" y="12284"/>
                    </a:lnTo>
                    <a:lnTo>
                      <a:pt x="4247" y="12354"/>
                    </a:lnTo>
                    <a:close/>
                  </a:path>
                </a:pathLst>
              </a:custGeom>
              <a:solidFill>
                <a:srgbClr val="FFFFCC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Puzzle4"/>
              <p:cNvSpPr>
                <a:spLocks noEditPoints="1" noChangeArrowheads="1"/>
              </p:cNvSpPr>
              <p:nvPr/>
            </p:nvSpPr>
            <p:spPr bwMode="auto">
              <a:xfrm>
                <a:off x="368" y="1086"/>
                <a:ext cx="1072" cy="1763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2075 w 21600"/>
                  <a:gd name="T25" fmla="*/ 5660 h 21600"/>
                  <a:gd name="T26" fmla="*/ 20210 w 21600"/>
                  <a:gd name="T27" fmla="*/ 15976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3813" y="10590"/>
                    </a:moveTo>
                    <a:lnTo>
                      <a:pt x="3927" y="10513"/>
                    </a:lnTo>
                    <a:lnTo>
                      <a:pt x="4078" y="10425"/>
                    </a:lnTo>
                    <a:lnTo>
                      <a:pt x="4210" y="10359"/>
                    </a:lnTo>
                    <a:lnTo>
                      <a:pt x="4361" y="10315"/>
                    </a:lnTo>
                    <a:lnTo>
                      <a:pt x="4682" y="10237"/>
                    </a:lnTo>
                    <a:lnTo>
                      <a:pt x="5041" y="10193"/>
                    </a:lnTo>
                    <a:lnTo>
                      <a:pt x="5456" y="10171"/>
                    </a:lnTo>
                    <a:lnTo>
                      <a:pt x="5853" y="10193"/>
                    </a:lnTo>
                    <a:lnTo>
                      <a:pt x="6249" y="10260"/>
                    </a:lnTo>
                    <a:lnTo>
                      <a:pt x="6646" y="10337"/>
                    </a:lnTo>
                    <a:lnTo>
                      <a:pt x="7004" y="10469"/>
                    </a:lnTo>
                    <a:lnTo>
                      <a:pt x="7363" y="10612"/>
                    </a:lnTo>
                    <a:lnTo>
                      <a:pt x="7665" y="10788"/>
                    </a:lnTo>
                    <a:lnTo>
                      <a:pt x="7911" y="10998"/>
                    </a:lnTo>
                    <a:lnTo>
                      <a:pt x="8024" y="11097"/>
                    </a:lnTo>
                    <a:lnTo>
                      <a:pt x="8137" y="11207"/>
                    </a:lnTo>
                    <a:lnTo>
                      <a:pt x="8194" y="11340"/>
                    </a:lnTo>
                    <a:lnTo>
                      <a:pt x="8269" y="11461"/>
                    </a:lnTo>
                    <a:lnTo>
                      <a:pt x="8307" y="11593"/>
                    </a:lnTo>
                    <a:lnTo>
                      <a:pt x="8307" y="11714"/>
                    </a:lnTo>
                    <a:lnTo>
                      <a:pt x="8307" y="11868"/>
                    </a:lnTo>
                    <a:lnTo>
                      <a:pt x="8307" y="12012"/>
                    </a:lnTo>
                    <a:lnTo>
                      <a:pt x="8194" y="12265"/>
                    </a:lnTo>
                    <a:lnTo>
                      <a:pt x="8062" y="12519"/>
                    </a:lnTo>
                    <a:lnTo>
                      <a:pt x="7873" y="12706"/>
                    </a:lnTo>
                    <a:lnTo>
                      <a:pt x="7627" y="12904"/>
                    </a:lnTo>
                    <a:lnTo>
                      <a:pt x="7363" y="13048"/>
                    </a:lnTo>
                    <a:lnTo>
                      <a:pt x="7080" y="13180"/>
                    </a:lnTo>
                    <a:lnTo>
                      <a:pt x="6759" y="13257"/>
                    </a:lnTo>
                    <a:lnTo>
                      <a:pt x="6419" y="13345"/>
                    </a:lnTo>
                    <a:lnTo>
                      <a:pt x="6098" y="13389"/>
                    </a:lnTo>
                    <a:lnTo>
                      <a:pt x="5739" y="13389"/>
                    </a:lnTo>
                    <a:lnTo>
                      <a:pt x="5418" y="13389"/>
                    </a:lnTo>
                    <a:lnTo>
                      <a:pt x="5079" y="13345"/>
                    </a:lnTo>
                    <a:lnTo>
                      <a:pt x="4758" y="13301"/>
                    </a:lnTo>
                    <a:lnTo>
                      <a:pt x="4474" y="13213"/>
                    </a:lnTo>
                    <a:lnTo>
                      <a:pt x="4172" y="13114"/>
                    </a:lnTo>
                    <a:lnTo>
                      <a:pt x="3965" y="12982"/>
                    </a:lnTo>
                    <a:lnTo>
                      <a:pt x="3738" y="12838"/>
                    </a:lnTo>
                    <a:lnTo>
                      <a:pt x="3493" y="12706"/>
                    </a:lnTo>
                    <a:lnTo>
                      <a:pt x="3228" y="12607"/>
                    </a:lnTo>
                    <a:lnTo>
                      <a:pt x="2945" y="12519"/>
                    </a:lnTo>
                    <a:lnTo>
                      <a:pt x="2700" y="12431"/>
                    </a:lnTo>
                    <a:lnTo>
                      <a:pt x="2397" y="12375"/>
                    </a:lnTo>
                    <a:lnTo>
                      <a:pt x="2152" y="12331"/>
                    </a:lnTo>
                    <a:lnTo>
                      <a:pt x="1888" y="12309"/>
                    </a:lnTo>
                    <a:lnTo>
                      <a:pt x="1642" y="12309"/>
                    </a:lnTo>
                    <a:lnTo>
                      <a:pt x="1397" y="12331"/>
                    </a:lnTo>
                    <a:lnTo>
                      <a:pt x="1170" y="12397"/>
                    </a:lnTo>
                    <a:lnTo>
                      <a:pt x="962" y="12453"/>
                    </a:lnTo>
                    <a:lnTo>
                      <a:pt x="774" y="12563"/>
                    </a:lnTo>
                    <a:lnTo>
                      <a:pt x="623" y="12684"/>
                    </a:lnTo>
                    <a:lnTo>
                      <a:pt x="528" y="12838"/>
                    </a:lnTo>
                    <a:lnTo>
                      <a:pt x="453" y="13026"/>
                    </a:lnTo>
                    <a:lnTo>
                      <a:pt x="339" y="13477"/>
                    </a:lnTo>
                    <a:lnTo>
                      <a:pt x="226" y="13984"/>
                    </a:lnTo>
                    <a:lnTo>
                      <a:pt x="151" y="14535"/>
                    </a:lnTo>
                    <a:lnTo>
                      <a:pt x="113" y="15075"/>
                    </a:lnTo>
                    <a:lnTo>
                      <a:pt x="113" y="15626"/>
                    </a:lnTo>
                    <a:lnTo>
                      <a:pt x="151" y="16133"/>
                    </a:lnTo>
                    <a:lnTo>
                      <a:pt x="188" y="16376"/>
                    </a:lnTo>
                    <a:lnTo>
                      <a:pt x="264" y="16585"/>
                    </a:lnTo>
                    <a:lnTo>
                      <a:pt x="339" y="16773"/>
                    </a:lnTo>
                    <a:lnTo>
                      <a:pt x="453" y="16938"/>
                    </a:lnTo>
                    <a:lnTo>
                      <a:pt x="1095" y="16883"/>
                    </a:lnTo>
                    <a:lnTo>
                      <a:pt x="1963" y="16795"/>
                    </a:lnTo>
                    <a:lnTo>
                      <a:pt x="2945" y="16751"/>
                    </a:lnTo>
                    <a:lnTo>
                      <a:pt x="3965" y="16706"/>
                    </a:lnTo>
                    <a:lnTo>
                      <a:pt x="5022" y="16684"/>
                    </a:lnTo>
                    <a:lnTo>
                      <a:pt x="5947" y="16684"/>
                    </a:lnTo>
                    <a:lnTo>
                      <a:pt x="6759" y="16706"/>
                    </a:lnTo>
                    <a:lnTo>
                      <a:pt x="7363" y="16751"/>
                    </a:lnTo>
                    <a:lnTo>
                      <a:pt x="7948" y="16839"/>
                    </a:lnTo>
                    <a:lnTo>
                      <a:pt x="8458" y="16916"/>
                    </a:lnTo>
                    <a:lnTo>
                      <a:pt x="8893" y="17026"/>
                    </a:lnTo>
                    <a:lnTo>
                      <a:pt x="9289" y="17158"/>
                    </a:lnTo>
                    <a:lnTo>
                      <a:pt x="9572" y="17280"/>
                    </a:lnTo>
                    <a:lnTo>
                      <a:pt x="9799" y="17412"/>
                    </a:lnTo>
                    <a:lnTo>
                      <a:pt x="9969" y="17555"/>
                    </a:lnTo>
                    <a:lnTo>
                      <a:pt x="10120" y="17687"/>
                    </a:lnTo>
                    <a:lnTo>
                      <a:pt x="10158" y="17831"/>
                    </a:lnTo>
                    <a:lnTo>
                      <a:pt x="10195" y="17974"/>
                    </a:lnTo>
                    <a:lnTo>
                      <a:pt x="10158" y="18128"/>
                    </a:lnTo>
                    <a:lnTo>
                      <a:pt x="10082" y="18271"/>
                    </a:lnTo>
                    <a:lnTo>
                      <a:pt x="9969" y="18426"/>
                    </a:lnTo>
                    <a:lnTo>
                      <a:pt x="9837" y="18569"/>
                    </a:lnTo>
                    <a:lnTo>
                      <a:pt x="9648" y="18701"/>
                    </a:lnTo>
                    <a:lnTo>
                      <a:pt x="9440" y="18822"/>
                    </a:lnTo>
                    <a:lnTo>
                      <a:pt x="9213" y="18999"/>
                    </a:lnTo>
                    <a:lnTo>
                      <a:pt x="9044" y="19186"/>
                    </a:lnTo>
                    <a:lnTo>
                      <a:pt x="8893" y="19395"/>
                    </a:lnTo>
                    <a:lnTo>
                      <a:pt x="8817" y="19627"/>
                    </a:lnTo>
                    <a:lnTo>
                      <a:pt x="8779" y="19858"/>
                    </a:lnTo>
                    <a:lnTo>
                      <a:pt x="8779" y="20112"/>
                    </a:lnTo>
                    <a:lnTo>
                      <a:pt x="8855" y="20354"/>
                    </a:lnTo>
                    <a:lnTo>
                      <a:pt x="8968" y="20586"/>
                    </a:lnTo>
                    <a:lnTo>
                      <a:pt x="9138" y="20817"/>
                    </a:lnTo>
                    <a:lnTo>
                      <a:pt x="9365" y="21026"/>
                    </a:lnTo>
                    <a:lnTo>
                      <a:pt x="9610" y="21192"/>
                    </a:lnTo>
                    <a:lnTo>
                      <a:pt x="9950" y="21368"/>
                    </a:lnTo>
                    <a:lnTo>
                      <a:pt x="10120" y="21445"/>
                    </a:lnTo>
                    <a:lnTo>
                      <a:pt x="10346" y="21511"/>
                    </a:lnTo>
                    <a:lnTo>
                      <a:pt x="10516" y="21555"/>
                    </a:lnTo>
                    <a:lnTo>
                      <a:pt x="10743" y="21600"/>
                    </a:lnTo>
                    <a:lnTo>
                      <a:pt x="10988" y="21644"/>
                    </a:lnTo>
                    <a:lnTo>
                      <a:pt x="11215" y="21666"/>
                    </a:lnTo>
                    <a:lnTo>
                      <a:pt x="11498" y="21666"/>
                    </a:lnTo>
                    <a:lnTo>
                      <a:pt x="11762" y="21666"/>
                    </a:lnTo>
                    <a:lnTo>
                      <a:pt x="12253" y="21644"/>
                    </a:lnTo>
                    <a:lnTo>
                      <a:pt x="12763" y="21577"/>
                    </a:lnTo>
                    <a:lnTo>
                      <a:pt x="13197" y="21467"/>
                    </a:lnTo>
                    <a:lnTo>
                      <a:pt x="13556" y="21346"/>
                    </a:lnTo>
                    <a:lnTo>
                      <a:pt x="13896" y="21192"/>
                    </a:lnTo>
                    <a:lnTo>
                      <a:pt x="14179" y="21026"/>
                    </a:lnTo>
                    <a:lnTo>
                      <a:pt x="14444" y="20839"/>
                    </a:lnTo>
                    <a:lnTo>
                      <a:pt x="14576" y="20641"/>
                    </a:lnTo>
                    <a:lnTo>
                      <a:pt x="14727" y="20431"/>
                    </a:lnTo>
                    <a:lnTo>
                      <a:pt x="14765" y="20200"/>
                    </a:lnTo>
                    <a:lnTo>
                      <a:pt x="14802" y="19991"/>
                    </a:lnTo>
                    <a:lnTo>
                      <a:pt x="14727" y="19759"/>
                    </a:lnTo>
                    <a:lnTo>
                      <a:pt x="14613" y="19550"/>
                    </a:lnTo>
                    <a:lnTo>
                      <a:pt x="14444" y="19307"/>
                    </a:lnTo>
                    <a:lnTo>
                      <a:pt x="14217" y="19098"/>
                    </a:lnTo>
                    <a:lnTo>
                      <a:pt x="13934" y="18911"/>
                    </a:lnTo>
                    <a:lnTo>
                      <a:pt x="13669" y="18745"/>
                    </a:lnTo>
                    <a:lnTo>
                      <a:pt x="13462" y="18547"/>
                    </a:lnTo>
                    <a:lnTo>
                      <a:pt x="13311" y="18337"/>
                    </a:lnTo>
                    <a:lnTo>
                      <a:pt x="13197" y="18150"/>
                    </a:lnTo>
                    <a:lnTo>
                      <a:pt x="13122" y="17941"/>
                    </a:lnTo>
                    <a:lnTo>
                      <a:pt x="13122" y="17720"/>
                    </a:lnTo>
                    <a:lnTo>
                      <a:pt x="13122" y="17533"/>
                    </a:lnTo>
                    <a:lnTo>
                      <a:pt x="13197" y="17346"/>
                    </a:lnTo>
                    <a:lnTo>
                      <a:pt x="13273" y="17158"/>
                    </a:lnTo>
                    <a:lnTo>
                      <a:pt x="13386" y="16982"/>
                    </a:lnTo>
                    <a:lnTo>
                      <a:pt x="13537" y="16839"/>
                    </a:lnTo>
                    <a:lnTo>
                      <a:pt x="13707" y="16706"/>
                    </a:lnTo>
                    <a:lnTo>
                      <a:pt x="13896" y="16607"/>
                    </a:lnTo>
                    <a:lnTo>
                      <a:pt x="14104" y="16519"/>
                    </a:lnTo>
                    <a:lnTo>
                      <a:pt x="14330" y="16453"/>
                    </a:lnTo>
                    <a:lnTo>
                      <a:pt x="14538" y="16431"/>
                    </a:lnTo>
                    <a:lnTo>
                      <a:pt x="14897" y="16453"/>
                    </a:lnTo>
                    <a:lnTo>
                      <a:pt x="15406" y="16497"/>
                    </a:lnTo>
                    <a:lnTo>
                      <a:pt x="16105" y="16541"/>
                    </a:lnTo>
                    <a:lnTo>
                      <a:pt x="16898" y="16607"/>
                    </a:lnTo>
                    <a:lnTo>
                      <a:pt x="17804" y="16651"/>
                    </a:lnTo>
                    <a:lnTo>
                      <a:pt x="18786" y="16684"/>
                    </a:lnTo>
                    <a:lnTo>
                      <a:pt x="19844" y="16728"/>
                    </a:lnTo>
                    <a:lnTo>
                      <a:pt x="20920" y="16751"/>
                    </a:lnTo>
                    <a:lnTo>
                      <a:pt x="21109" y="16497"/>
                    </a:lnTo>
                    <a:lnTo>
                      <a:pt x="21241" y="16222"/>
                    </a:lnTo>
                    <a:lnTo>
                      <a:pt x="21392" y="15946"/>
                    </a:lnTo>
                    <a:lnTo>
                      <a:pt x="21467" y="15648"/>
                    </a:lnTo>
                    <a:lnTo>
                      <a:pt x="21543" y="15351"/>
                    </a:lnTo>
                    <a:lnTo>
                      <a:pt x="21618" y="15042"/>
                    </a:lnTo>
                    <a:lnTo>
                      <a:pt x="21618" y="14745"/>
                    </a:lnTo>
                    <a:lnTo>
                      <a:pt x="21618" y="14447"/>
                    </a:lnTo>
                    <a:lnTo>
                      <a:pt x="21618" y="14150"/>
                    </a:lnTo>
                    <a:lnTo>
                      <a:pt x="21581" y="13852"/>
                    </a:lnTo>
                    <a:lnTo>
                      <a:pt x="21505" y="13577"/>
                    </a:lnTo>
                    <a:lnTo>
                      <a:pt x="21430" y="13301"/>
                    </a:lnTo>
                    <a:lnTo>
                      <a:pt x="21354" y="13048"/>
                    </a:lnTo>
                    <a:lnTo>
                      <a:pt x="21241" y="12816"/>
                    </a:lnTo>
                    <a:lnTo>
                      <a:pt x="21146" y="12607"/>
                    </a:lnTo>
                    <a:lnTo>
                      <a:pt x="21033" y="12431"/>
                    </a:lnTo>
                    <a:lnTo>
                      <a:pt x="20920" y="12265"/>
                    </a:lnTo>
                    <a:lnTo>
                      <a:pt x="20769" y="12144"/>
                    </a:lnTo>
                    <a:lnTo>
                      <a:pt x="20637" y="12034"/>
                    </a:lnTo>
                    <a:lnTo>
                      <a:pt x="20486" y="11946"/>
                    </a:lnTo>
                    <a:lnTo>
                      <a:pt x="20297" y="11891"/>
                    </a:lnTo>
                    <a:lnTo>
                      <a:pt x="20165" y="11846"/>
                    </a:lnTo>
                    <a:lnTo>
                      <a:pt x="19976" y="11824"/>
                    </a:lnTo>
                    <a:lnTo>
                      <a:pt x="19806" y="11802"/>
                    </a:lnTo>
                    <a:lnTo>
                      <a:pt x="19390" y="11824"/>
                    </a:lnTo>
                    <a:lnTo>
                      <a:pt x="18956" y="11891"/>
                    </a:lnTo>
                    <a:lnTo>
                      <a:pt x="18503" y="11968"/>
                    </a:lnTo>
                    <a:lnTo>
                      <a:pt x="17993" y="12078"/>
                    </a:lnTo>
                    <a:lnTo>
                      <a:pt x="17653" y="12144"/>
                    </a:lnTo>
                    <a:lnTo>
                      <a:pt x="17332" y="12199"/>
                    </a:lnTo>
                    <a:lnTo>
                      <a:pt x="17049" y="12221"/>
                    </a:lnTo>
                    <a:lnTo>
                      <a:pt x="16747" y="12243"/>
                    </a:lnTo>
                    <a:lnTo>
                      <a:pt x="16464" y="12243"/>
                    </a:lnTo>
                    <a:lnTo>
                      <a:pt x="16218" y="12243"/>
                    </a:lnTo>
                    <a:lnTo>
                      <a:pt x="15992" y="12221"/>
                    </a:lnTo>
                    <a:lnTo>
                      <a:pt x="15746" y="12199"/>
                    </a:lnTo>
                    <a:lnTo>
                      <a:pt x="15520" y="12155"/>
                    </a:lnTo>
                    <a:lnTo>
                      <a:pt x="15350" y="12122"/>
                    </a:lnTo>
                    <a:lnTo>
                      <a:pt x="15161" y="12056"/>
                    </a:lnTo>
                    <a:lnTo>
                      <a:pt x="14972" y="11990"/>
                    </a:lnTo>
                    <a:lnTo>
                      <a:pt x="14689" y="11846"/>
                    </a:lnTo>
                    <a:lnTo>
                      <a:pt x="14444" y="11670"/>
                    </a:lnTo>
                    <a:lnTo>
                      <a:pt x="14255" y="11483"/>
                    </a:lnTo>
                    <a:lnTo>
                      <a:pt x="14104" y="11295"/>
                    </a:lnTo>
                    <a:lnTo>
                      <a:pt x="14028" y="11086"/>
                    </a:lnTo>
                    <a:lnTo>
                      <a:pt x="13972" y="10888"/>
                    </a:lnTo>
                    <a:lnTo>
                      <a:pt x="13972" y="10700"/>
                    </a:lnTo>
                    <a:lnTo>
                      <a:pt x="14009" y="10513"/>
                    </a:lnTo>
                    <a:lnTo>
                      <a:pt x="14066" y="10359"/>
                    </a:lnTo>
                    <a:lnTo>
                      <a:pt x="14179" y="10215"/>
                    </a:lnTo>
                    <a:lnTo>
                      <a:pt x="14406" y="10006"/>
                    </a:lnTo>
                    <a:lnTo>
                      <a:pt x="14651" y="9830"/>
                    </a:lnTo>
                    <a:lnTo>
                      <a:pt x="14878" y="9686"/>
                    </a:lnTo>
                    <a:lnTo>
                      <a:pt x="15123" y="9554"/>
                    </a:lnTo>
                    <a:lnTo>
                      <a:pt x="15350" y="9477"/>
                    </a:lnTo>
                    <a:lnTo>
                      <a:pt x="15558" y="9411"/>
                    </a:lnTo>
                    <a:lnTo>
                      <a:pt x="15803" y="9345"/>
                    </a:lnTo>
                    <a:lnTo>
                      <a:pt x="16030" y="9323"/>
                    </a:lnTo>
                    <a:lnTo>
                      <a:pt x="16256" y="9301"/>
                    </a:lnTo>
                    <a:lnTo>
                      <a:pt x="16464" y="9323"/>
                    </a:lnTo>
                    <a:lnTo>
                      <a:pt x="16690" y="9345"/>
                    </a:lnTo>
                    <a:lnTo>
                      <a:pt x="16898" y="9367"/>
                    </a:lnTo>
                    <a:lnTo>
                      <a:pt x="17332" y="9477"/>
                    </a:lnTo>
                    <a:lnTo>
                      <a:pt x="17767" y="9598"/>
                    </a:lnTo>
                    <a:lnTo>
                      <a:pt x="18163" y="9731"/>
                    </a:lnTo>
                    <a:lnTo>
                      <a:pt x="18597" y="9874"/>
                    </a:lnTo>
                    <a:lnTo>
                      <a:pt x="18994" y="10006"/>
                    </a:lnTo>
                    <a:lnTo>
                      <a:pt x="19428" y="10083"/>
                    </a:lnTo>
                    <a:lnTo>
                      <a:pt x="19617" y="10127"/>
                    </a:lnTo>
                    <a:lnTo>
                      <a:pt x="19844" y="10149"/>
                    </a:lnTo>
                    <a:lnTo>
                      <a:pt x="20013" y="10149"/>
                    </a:lnTo>
                    <a:lnTo>
                      <a:pt x="20240" y="10127"/>
                    </a:lnTo>
                    <a:lnTo>
                      <a:pt x="20410" y="10105"/>
                    </a:lnTo>
                    <a:lnTo>
                      <a:pt x="20637" y="10061"/>
                    </a:lnTo>
                    <a:lnTo>
                      <a:pt x="20844" y="9984"/>
                    </a:lnTo>
                    <a:lnTo>
                      <a:pt x="21033" y="9896"/>
                    </a:lnTo>
                    <a:lnTo>
                      <a:pt x="21146" y="9830"/>
                    </a:lnTo>
                    <a:lnTo>
                      <a:pt x="21203" y="9753"/>
                    </a:lnTo>
                    <a:lnTo>
                      <a:pt x="21279" y="9642"/>
                    </a:lnTo>
                    <a:lnTo>
                      <a:pt x="21354" y="9521"/>
                    </a:lnTo>
                    <a:lnTo>
                      <a:pt x="21430" y="9246"/>
                    </a:lnTo>
                    <a:lnTo>
                      <a:pt x="21430" y="8904"/>
                    </a:lnTo>
                    <a:lnTo>
                      <a:pt x="21430" y="8540"/>
                    </a:lnTo>
                    <a:lnTo>
                      <a:pt x="21392" y="8144"/>
                    </a:lnTo>
                    <a:lnTo>
                      <a:pt x="21354" y="7714"/>
                    </a:lnTo>
                    <a:lnTo>
                      <a:pt x="21279" y="7295"/>
                    </a:lnTo>
                    <a:lnTo>
                      <a:pt x="21146" y="6446"/>
                    </a:lnTo>
                    <a:lnTo>
                      <a:pt x="20995" y="5686"/>
                    </a:lnTo>
                    <a:lnTo>
                      <a:pt x="20958" y="5366"/>
                    </a:lnTo>
                    <a:lnTo>
                      <a:pt x="20958" y="5091"/>
                    </a:lnTo>
                    <a:lnTo>
                      <a:pt x="20958" y="4860"/>
                    </a:lnTo>
                    <a:lnTo>
                      <a:pt x="21033" y="4716"/>
                    </a:lnTo>
                    <a:lnTo>
                      <a:pt x="20637" y="4860"/>
                    </a:lnTo>
                    <a:lnTo>
                      <a:pt x="20127" y="4992"/>
                    </a:lnTo>
                    <a:lnTo>
                      <a:pt x="19617" y="5069"/>
                    </a:lnTo>
                    <a:lnTo>
                      <a:pt x="19032" y="5157"/>
                    </a:lnTo>
                    <a:lnTo>
                      <a:pt x="18465" y="5201"/>
                    </a:lnTo>
                    <a:lnTo>
                      <a:pt x="17842" y="5245"/>
                    </a:lnTo>
                    <a:lnTo>
                      <a:pt x="17219" y="5267"/>
                    </a:lnTo>
                    <a:lnTo>
                      <a:pt x="16615" y="5267"/>
                    </a:lnTo>
                    <a:lnTo>
                      <a:pt x="15992" y="5245"/>
                    </a:lnTo>
                    <a:lnTo>
                      <a:pt x="15369" y="5201"/>
                    </a:lnTo>
                    <a:lnTo>
                      <a:pt x="14840" y="5157"/>
                    </a:lnTo>
                    <a:lnTo>
                      <a:pt x="14293" y="5091"/>
                    </a:lnTo>
                    <a:lnTo>
                      <a:pt x="13783" y="5014"/>
                    </a:lnTo>
                    <a:lnTo>
                      <a:pt x="13386" y="4926"/>
                    </a:lnTo>
                    <a:lnTo>
                      <a:pt x="13027" y="4815"/>
                    </a:lnTo>
                    <a:lnTo>
                      <a:pt x="12725" y="4716"/>
                    </a:lnTo>
                    <a:lnTo>
                      <a:pt x="12480" y="4606"/>
                    </a:lnTo>
                    <a:lnTo>
                      <a:pt x="12291" y="4496"/>
                    </a:lnTo>
                    <a:lnTo>
                      <a:pt x="12197" y="4397"/>
                    </a:lnTo>
                    <a:lnTo>
                      <a:pt x="12083" y="4286"/>
                    </a:lnTo>
                    <a:lnTo>
                      <a:pt x="12046" y="4187"/>
                    </a:lnTo>
                    <a:lnTo>
                      <a:pt x="12008" y="4077"/>
                    </a:lnTo>
                    <a:lnTo>
                      <a:pt x="12046" y="3967"/>
                    </a:lnTo>
                    <a:lnTo>
                      <a:pt x="12121" y="3868"/>
                    </a:lnTo>
                    <a:lnTo>
                      <a:pt x="12197" y="3735"/>
                    </a:lnTo>
                    <a:lnTo>
                      <a:pt x="12291" y="3614"/>
                    </a:lnTo>
                    <a:lnTo>
                      <a:pt x="12442" y="3482"/>
                    </a:lnTo>
                    <a:lnTo>
                      <a:pt x="12631" y="3361"/>
                    </a:lnTo>
                    <a:lnTo>
                      <a:pt x="13065" y="3085"/>
                    </a:lnTo>
                    <a:lnTo>
                      <a:pt x="13537" y="2766"/>
                    </a:lnTo>
                    <a:lnTo>
                      <a:pt x="13783" y="2578"/>
                    </a:lnTo>
                    <a:lnTo>
                      <a:pt x="13934" y="2380"/>
                    </a:lnTo>
                    <a:lnTo>
                      <a:pt x="14028" y="2171"/>
                    </a:lnTo>
                    <a:lnTo>
                      <a:pt x="14104" y="1961"/>
                    </a:lnTo>
                    <a:lnTo>
                      <a:pt x="14104" y="1730"/>
                    </a:lnTo>
                    <a:lnTo>
                      <a:pt x="14066" y="1498"/>
                    </a:lnTo>
                    <a:lnTo>
                      <a:pt x="13972" y="1267"/>
                    </a:lnTo>
                    <a:lnTo>
                      <a:pt x="13820" y="1057"/>
                    </a:lnTo>
                    <a:lnTo>
                      <a:pt x="13594" y="837"/>
                    </a:lnTo>
                    <a:lnTo>
                      <a:pt x="13386" y="628"/>
                    </a:lnTo>
                    <a:lnTo>
                      <a:pt x="13103" y="462"/>
                    </a:lnTo>
                    <a:lnTo>
                      <a:pt x="12763" y="308"/>
                    </a:lnTo>
                    <a:lnTo>
                      <a:pt x="12404" y="187"/>
                    </a:lnTo>
                    <a:lnTo>
                      <a:pt x="12008" y="77"/>
                    </a:lnTo>
                    <a:lnTo>
                      <a:pt x="11574" y="33"/>
                    </a:lnTo>
                    <a:lnTo>
                      <a:pt x="11102" y="11"/>
                    </a:lnTo>
                    <a:lnTo>
                      <a:pt x="10667" y="11"/>
                    </a:lnTo>
                    <a:lnTo>
                      <a:pt x="10233" y="77"/>
                    </a:lnTo>
                    <a:lnTo>
                      <a:pt x="9837" y="187"/>
                    </a:lnTo>
                    <a:lnTo>
                      <a:pt x="9440" y="286"/>
                    </a:lnTo>
                    <a:lnTo>
                      <a:pt x="9062" y="462"/>
                    </a:lnTo>
                    <a:lnTo>
                      <a:pt x="8741" y="628"/>
                    </a:lnTo>
                    <a:lnTo>
                      <a:pt x="8458" y="815"/>
                    </a:lnTo>
                    <a:lnTo>
                      <a:pt x="8232" y="1035"/>
                    </a:lnTo>
                    <a:lnTo>
                      <a:pt x="8062" y="1245"/>
                    </a:lnTo>
                    <a:lnTo>
                      <a:pt x="7911" y="1476"/>
                    </a:lnTo>
                    <a:lnTo>
                      <a:pt x="7835" y="1708"/>
                    </a:lnTo>
                    <a:lnTo>
                      <a:pt x="7797" y="1961"/>
                    </a:lnTo>
                    <a:lnTo>
                      <a:pt x="7835" y="2193"/>
                    </a:lnTo>
                    <a:lnTo>
                      <a:pt x="7948" y="2402"/>
                    </a:lnTo>
                    <a:lnTo>
                      <a:pt x="8062" y="2534"/>
                    </a:lnTo>
                    <a:lnTo>
                      <a:pt x="8175" y="2644"/>
                    </a:lnTo>
                    <a:lnTo>
                      <a:pt x="8269" y="2744"/>
                    </a:lnTo>
                    <a:lnTo>
                      <a:pt x="8420" y="2832"/>
                    </a:lnTo>
                    <a:lnTo>
                      <a:pt x="8704" y="3019"/>
                    </a:lnTo>
                    <a:lnTo>
                      <a:pt x="8968" y="3206"/>
                    </a:lnTo>
                    <a:lnTo>
                      <a:pt x="9138" y="3405"/>
                    </a:lnTo>
                    <a:lnTo>
                      <a:pt x="9327" y="3570"/>
                    </a:lnTo>
                    <a:lnTo>
                      <a:pt x="9440" y="3735"/>
                    </a:lnTo>
                    <a:lnTo>
                      <a:pt x="9516" y="3890"/>
                    </a:lnTo>
                    <a:lnTo>
                      <a:pt x="9534" y="4033"/>
                    </a:lnTo>
                    <a:lnTo>
                      <a:pt x="9534" y="4165"/>
                    </a:lnTo>
                    <a:lnTo>
                      <a:pt x="9516" y="4286"/>
                    </a:lnTo>
                    <a:lnTo>
                      <a:pt x="9440" y="4397"/>
                    </a:lnTo>
                    <a:lnTo>
                      <a:pt x="9327" y="4496"/>
                    </a:lnTo>
                    <a:lnTo>
                      <a:pt x="9176" y="4562"/>
                    </a:lnTo>
                    <a:lnTo>
                      <a:pt x="9006" y="4628"/>
                    </a:lnTo>
                    <a:lnTo>
                      <a:pt x="8779" y="4694"/>
                    </a:lnTo>
                    <a:lnTo>
                      <a:pt x="8534" y="4716"/>
                    </a:lnTo>
                    <a:lnTo>
                      <a:pt x="8232" y="4716"/>
                    </a:lnTo>
                    <a:lnTo>
                      <a:pt x="7118" y="4738"/>
                    </a:lnTo>
                    <a:lnTo>
                      <a:pt x="5947" y="4771"/>
                    </a:lnTo>
                    <a:lnTo>
                      <a:pt x="4795" y="4815"/>
                    </a:lnTo>
                    <a:lnTo>
                      <a:pt x="3681" y="4860"/>
                    </a:lnTo>
                    <a:lnTo>
                      <a:pt x="2662" y="4882"/>
                    </a:lnTo>
                    <a:lnTo>
                      <a:pt x="1755" y="4882"/>
                    </a:lnTo>
                    <a:lnTo>
                      <a:pt x="1359" y="4860"/>
                    </a:lnTo>
                    <a:lnTo>
                      <a:pt x="981" y="4837"/>
                    </a:lnTo>
                    <a:lnTo>
                      <a:pt x="698" y="4771"/>
                    </a:lnTo>
                    <a:lnTo>
                      <a:pt x="453" y="4716"/>
                    </a:lnTo>
                    <a:lnTo>
                      <a:pt x="453" y="5322"/>
                    </a:lnTo>
                    <a:lnTo>
                      <a:pt x="453" y="6083"/>
                    </a:lnTo>
                    <a:lnTo>
                      <a:pt x="453" y="6909"/>
                    </a:lnTo>
                    <a:lnTo>
                      <a:pt x="453" y="7780"/>
                    </a:lnTo>
                    <a:lnTo>
                      <a:pt x="453" y="8606"/>
                    </a:lnTo>
                    <a:lnTo>
                      <a:pt x="453" y="9345"/>
                    </a:lnTo>
                    <a:lnTo>
                      <a:pt x="453" y="9918"/>
                    </a:lnTo>
                    <a:lnTo>
                      <a:pt x="453" y="10282"/>
                    </a:lnTo>
                    <a:lnTo>
                      <a:pt x="490" y="10381"/>
                    </a:lnTo>
                    <a:lnTo>
                      <a:pt x="547" y="10491"/>
                    </a:lnTo>
                    <a:lnTo>
                      <a:pt x="660" y="10590"/>
                    </a:lnTo>
                    <a:lnTo>
                      <a:pt x="811" y="10700"/>
                    </a:lnTo>
                    <a:lnTo>
                      <a:pt x="981" y="10811"/>
                    </a:lnTo>
                    <a:lnTo>
                      <a:pt x="1208" y="10888"/>
                    </a:lnTo>
                    <a:lnTo>
                      <a:pt x="1453" y="10954"/>
                    </a:lnTo>
                    <a:lnTo>
                      <a:pt x="1718" y="11020"/>
                    </a:lnTo>
                    <a:lnTo>
                      <a:pt x="1963" y="11064"/>
                    </a:lnTo>
                    <a:lnTo>
                      <a:pt x="2265" y="11086"/>
                    </a:lnTo>
                    <a:lnTo>
                      <a:pt x="2548" y="11064"/>
                    </a:lnTo>
                    <a:lnTo>
                      <a:pt x="2794" y="11042"/>
                    </a:lnTo>
                    <a:lnTo>
                      <a:pt x="3096" y="10976"/>
                    </a:lnTo>
                    <a:lnTo>
                      <a:pt x="3341" y="10888"/>
                    </a:lnTo>
                    <a:lnTo>
                      <a:pt x="3606" y="10766"/>
                    </a:lnTo>
                    <a:lnTo>
                      <a:pt x="3813" y="10590"/>
                    </a:lnTo>
                    <a:close/>
                  </a:path>
                </a:pathLst>
              </a:custGeom>
              <a:solidFill>
                <a:srgbClr val="D8EBB3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Puzzle1"/>
              <p:cNvSpPr>
                <a:spLocks noEditPoints="1" noChangeArrowheads="1"/>
              </p:cNvSpPr>
              <p:nvPr/>
            </p:nvSpPr>
            <p:spPr bwMode="auto">
              <a:xfrm>
                <a:off x="0" y="458"/>
                <a:ext cx="1800" cy="105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w 21600"/>
                  <a:gd name="T9" fmla="*/ 0 h 21600"/>
                  <a:gd name="T10" fmla="*/ 0 w 21600"/>
                  <a:gd name="T11" fmla="*/ 0 h 21600"/>
                  <a:gd name="T12" fmla="*/ 0 w 21600"/>
                  <a:gd name="T13" fmla="*/ 0 h 21600"/>
                  <a:gd name="T14" fmla="*/ 0 w 21600"/>
                  <a:gd name="T15" fmla="*/ 0 h 2160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6084 w 21600"/>
                  <a:gd name="T25" fmla="*/ 2569 h 21600"/>
                  <a:gd name="T26" fmla="*/ 16128 w 21600"/>
                  <a:gd name="T27" fmla="*/ 19545 h 2160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1600" h="21600">
                    <a:moveTo>
                      <a:pt x="9360" y="20836"/>
                    </a:moveTo>
                    <a:lnTo>
                      <a:pt x="9528" y="20836"/>
                    </a:lnTo>
                    <a:lnTo>
                      <a:pt x="9686" y="20762"/>
                    </a:lnTo>
                    <a:lnTo>
                      <a:pt x="9810" y="20687"/>
                    </a:lnTo>
                    <a:lnTo>
                      <a:pt x="9922" y="20575"/>
                    </a:lnTo>
                    <a:lnTo>
                      <a:pt x="10012" y="20426"/>
                    </a:lnTo>
                    <a:lnTo>
                      <a:pt x="10068" y="20296"/>
                    </a:lnTo>
                    <a:lnTo>
                      <a:pt x="10113" y="20110"/>
                    </a:lnTo>
                    <a:lnTo>
                      <a:pt x="10136" y="19905"/>
                    </a:lnTo>
                    <a:lnTo>
                      <a:pt x="10136" y="19682"/>
                    </a:lnTo>
                    <a:lnTo>
                      <a:pt x="10113" y="19440"/>
                    </a:lnTo>
                    <a:lnTo>
                      <a:pt x="10068" y="19142"/>
                    </a:lnTo>
                    <a:lnTo>
                      <a:pt x="10012" y="18900"/>
                    </a:lnTo>
                    <a:lnTo>
                      <a:pt x="9900" y="18620"/>
                    </a:lnTo>
                    <a:lnTo>
                      <a:pt x="9787" y="18285"/>
                    </a:lnTo>
                    <a:lnTo>
                      <a:pt x="9641" y="17968"/>
                    </a:lnTo>
                    <a:lnTo>
                      <a:pt x="9472" y="17652"/>
                    </a:lnTo>
                    <a:lnTo>
                      <a:pt x="9382" y="17466"/>
                    </a:lnTo>
                    <a:lnTo>
                      <a:pt x="9315" y="17298"/>
                    </a:lnTo>
                    <a:lnTo>
                      <a:pt x="9258" y="17112"/>
                    </a:lnTo>
                    <a:lnTo>
                      <a:pt x="9191" y="16926"/>
                    </a:lnTo>
                    <a:lnTo>
                      <a:pt x="9123" y="16535"/>
                    </a:lnTo>
                    <a:lnTo>
                      <a:pt x="9101" y="16144"/>
                    </a:lnTo>
                    <a:lnTo>
                      <a:pt x="9101" y="15753"/>
                    </a:lnTo>
                    <a:lnTo>
                      <a:pt x="9168" y="15362"/>
                    </a:lnTo>
                    <a:lnTo>
                      <a:pt x="9236" y="14971"/>
                    </a:lnTo>
                    <a:lnTo>
                      <a:pt x="9360" y="14580"/>
                    </a:lnTo>
                    <a:lnTo>
                      <a:pt x="9495" y="14244"/>
                    </a:lnTo>
                    <a:lnTo>
                      <a:pt x="9663" y="13891"/>
                    </a:lnTo>
                    <a:lnTo>
                      <a:pt x="9855" y="13611"/>
                    </a:lnTo>
                    <a:lnTo>
                      <a:pt x="10068" y="13351"/>
                    </a:lnTo>
                    <a:lnTo>
                      <a:pt x="10293" y="13146"/>
                    </a:lnTo>
                    <a:lnTo>
                      <a:pt x="10552" y="12997"/>
                    </a:lnTo>
                    <a:lnTo>
                      <a:pt x="10811" y="12885"/>
                    </a:lnTo>
                    <a:lnTo>
                      <a:pt x="11069" y="12866"/>
                    </a:lnTo>
                    <a:lnTo>
                      <a:pt x="11351" y="12885"/>
                    </a:lnTo>
                    <a:lnTo>
                      <a:pt x="11610" y="12997"/>
                    </a:lnTo>
                    <a:lnTo>
                      <a:pt x="11846" y="13183"/>
                    </a:lnTo>
                    <a:lnTo>
                      <a:pt x="12060" y="13388"/>
                    </a:lnTo>
                    <a:lnTo>
                      <a:pt x="12251" y="13648"/>
                    </a:lnTo>
                    <a:lnTo>
                      <a:pt x="12419" y="13928"/>
                    </a:lnTo>
                    <a:lnTo>
                      <a:pt x="12555" y="14244"/>
                    </a:lnTo>
                    <a:lnTo>
                      <a:pt x="12690" y="14617"/>
                    </a:lnTo>
                    <a:lnTo>
                      <a:pt x="12768" y="15008"/>
                    </a:lnTo>
                    <a:lnTo>
                      <a:pt x="12836" y="15399"/>
                    </a:lnTo>
                    <a:lnTo>
                      <a:pt x="12858" y="15753"/>
                    </a:lnTo>
                    <a:lnTo>
                      <a:pt x="12858" y="16144"/>
                    </a:lnTo>
                    <a:lnTo>
                      <a:pt x="12813" y="16535"/>
                    </a:lnTo>
                    <a:lnTo>
                      <a:pt x="12746" y="16888"/>
                    </a:lnTo>
                    <a:lnTo>
                      <a:pt x="12667" y="17224"/>
                    </a:lnTo>
                    <a:lnTo>
                      <a:pt x="12510" y="17503"/>
                    </a:lnTo>
                    <a:lnTo>
                      <a:pt x="12228" y="18043"/>
                    </a:lnTo>
                    <a:lnTo>
                      <a:pt x="11970" y="18546"/>
                    </a:lnTo>
                    <a:lnTo>
                      <a:pt x="11868" y="18751"/>
                    </a:lnTo>
                    <a:lnTo>
                      <a:pt x="11778" y="18974"/>
                    </a:lnTo>
                    <a:lnTo>
                      <a:pt x="11711" y="19179"/>
                    </a:lnTo>
                    <a:lnTo>
                      <a:pt x="11666" y="19365"/>
                    </a:lnTo>
                    <a:lnTo>
                      <a:pt x="11632" y="19570"/>
                    </a:lnTo>
                    <a:lnTo>
                      <a:pt x="11632" y="19756"/>
                    </a:lnTo>
                    <a:lnTo>
                      <a:pt x="11632" y="19942"/>
                    </a:lnTo>
                    <a:lnTo>
                      <a:pt x="11643" y="20110"/>
                    </a:lnTo>
                    <a:lnTo>
                      <a:pt x="11711" y="20296"/>
                    </a:lnTo>
                    <a:lnTo>
                      <a:pt x="11801" y="20464"/>
                    </a:lnTo>
                    <a:lnTo>
                      <a:pt x="11891" y="20650"/>
                    </a:lnTo>
                    <a:lnTo>
                      <a:pt x="12037" y="20836"/>
                    </a:lnTo>
                    <a:lnTo>
                      <a:pt x="12206" y="21004"/>
                    </a:lnTo>
                    <a:lnTo>
                      <a:pt x="12419" y="21190"/>
                    </a:lnTo>
                    <a:lnTo>
                      <a:pt x="12667" y="21320"/>
                    </a:lnTo>
                    <a:lnTo>
                      <a:pt x="12960" y="21432"/>
                    </a:lnTo>
                    <a:lnTo>
                      <a:pt x="13286" y="21544"/>
                    </a:lnTo>
                    <a:lnTo>
                      <a:pt x="13612" y="21655"/>
                    </a:lnTo>
                    <a:lnTo>
                      <a:pt x="13983" y="21693"/>
                    </a:lnTo>
                    <a:lnTo>
                      <a:pt x="14343" y="21730"/>
                    </a:lnTo>
                    <a:lnTo>
                      <a:pt x="14715" y="21730"/>
                    </a:lnTo>
                    <a:lnTo>
                      <a:pt x="15075" y="21730"/>
                    </a:lnTo>
                    <a:lnTo>
                      <a:pt x="15446" y="21655"/>
                    </a:lnTo>
                    <a:lnTo>
                      <a:pt x="15794" y="21581"/>
                    </a:lnTo>
                    <a:lnTo>
                      <a:pt x="16132" y="21432"/>
                    </a:lnTo>
                    <a:lnTo>
                      <a:pt x="16458" y="21302"/>
                    </a:lnTo>
                    <a:lnTo>
                      <a:pt x="16740" y="21078"/>
                    </a:lnTo>
                    <a:lnTo>
                      <a:pt x="16976" y="20836"/>
                    </a:lnTo>
                    <a:lnTo>
                      <a:pt x="17043" y="20650"/>
                    </a:lnTo>
                    <a:lnTo>
                      <a:pt x="17088" y="20426"/>
                    </a:lnTo>
                    <a:lnTo>
                      <a:pt x="17133" y="20222"/>
                    </a:lnTo>
                    <a:lnTo>
                      <a:pt x="17156" y="19980"/>
                    </a:lnTo>
                    <a:lnTo>
                      <a:pt x="17167" y="19477"/>
                    </a:lnTo>
                    <a:lnTo>
                      <a:pt x="17167" y="18974"/>
                    </a:lnTo>
                    <a:lnTo>
                      <a:pt x="17156" y="18397"/>
                    </a:lnTo>
                    <a:lnTo>
                      <a:pt x="17111" y="17820"/>
                    </a:lnTo>
                    <a:lnTo>
                      <a:pt x="17066" y="17261"/>
                    </a:lnTo>
                    <a:lnTo>
                      <a:pt x="16998" y="16646"/>
                    </a:lnTo>
                    <a:lnTo>
                      <a:pt x="16852" y="15511"/>
                    </a:lnTo>
                    <a:lnTo>
                      <a:pt x="16740" y="14393"/>
                    </a:lnTo>
                    <a:lnTo>
                      <a:pt x="16717" y="13928"/>
                    </a:lnTo>
                    <a:lnTo>
                      <a:pt x="16695" y="13462"/>
                    </a:lnTo>
                    <a:lnTo>
                      <a:pt x="16717" y="13071"/>
                    </a:lnTo>
                    <a:lnTo>
                      <a:pt x="16785" y="12755"/>
                    </a:lnTo>
                    <a:lnTo>
                      <a:pt x="16852" y="12419"/>
                    </a:lnTo>
                    <a:lnTo>
                      <a:pt x="16953" y="12140"/>
                    </a:lnTo>
                    <a:lnTo>
                      <a:pt x="17088" y="11898"/>
                    </a:lnTo>
                    <a:lnTo>
                      <a:pt x="17212" y="11675"/>
                    </a:lnTo>
                    <a:lnTo>
                      <a:pt x="17370" y="11470"/>
                    </a:lnTo>
                    <a:lnTo>
                      <a:pt x="17516" y="11284"/>
                    </a:lnTo>
                    <a:lnTo>
                      <a:pt x="17696" y="11135"/>
                    </a:lnTo>
                    <a:lnTo>
                      <a:pt x="17865" y="11042"/>
                    </a:lnTo>
                    <a:lnTo>
                      <a:pt x="18033" y="10930"/>
                    </a:lnTo>
                    <a:lnTo>
                      <a:pt x="18213" y="10893"/>
                    </a:lnTo>
                    <a:lnTo>
                      <a:pt x="18382" y="10893"/>
                    </a:lnTo>
                    <a:lnTo>
                      <a:pt x="18551" y="10967"/>
                    </a:lnTo>
                    <a:lnTo>
                      <a:pt x="18708" y="11042"/>
                    </a:lnTo>
                    <a:lnTo>
                      <a:pt x="18855" y="11172"/>
                    </a:lnTo>
                    <a:lnTo>
                      <a:pt x="19012" y="11358"/>
                    </a:lnTo>
                    <a:lnTo>
                      <a:pt x="19136" y="11600"/>
                    </a:lnTo>
                    <a:lnTo>
                      <a:pt x="19271" y="11861"/>
                    </a:lnTo>
                    <a:lnTo>
                      <a:pt x="19440" y="12028"/>
                    </a:lnTo>
                    <a:lnTo>
                      <a:pt x="19608" y="12177"/>
                    </a:lnTo>
                    <a:lnTo>
                      <a:pt x="19822" y="12289"/>
                    </a:lnTo>
                    <a:lnTo>
                      <a:pt x="20025" y="12289"/>
                    </a:lnTo>
                    <a:lnTo>
                      <a:pt x="20238" y="12289"/>
                    </a:lnTo>
                    <a:lnTo>
                      <a:pt x="20452" y="12215"/>
                    </a:lnTo>
                    <a:lnTo>
                      <a:pt x="20643" y="12103"/>
                    </a:lnTo>
                    <a:lnTo>
                      <a:pt x="20846" y="11973"/>
                    </a:lnTo>
                    <a:lnTo>
                      <a:pt x="21037" y="11786"/>
                    </a:lnTo>
                    <a:lnTo>
                      <a:pt x="21206" y="11563"/>
                    </a:lnTo>
                    <a:lnTo>
                      <a:pt x="21363" y="11321"/>
                    </a:lnTo>
                    <a:lnTo>
                      <a:pt x="21465" y="11079"/>
                    </a:lnTo>
                    <a:lnTo>
                      <a:pt x="21577" y="10744"/>
                    </a:lnTo>
                    <a:lnTo>
                      <a:pt x="21622" y="10427"/>
                    </a:lnTo>
                    <a:lnTo>
                      <a:pt x="21645" y="10111"/>
                    </a:lnTo>
                    <a:lnTo>
                      <a:pt x="21622" y="9608"/>
                    </a:lnTo>
                    <a:lnTo>
                      <a:pt x="21577" y="9142"/>
                    </a:lnTo>
                    <a:lnTo>
                      <a:pt x="21465" y="8751"/>
                    </a:lnTo>
                    <a:lnTo>
                      <a:pt x="21363" y="8397"/>
                    </a:lnTo>
                    <a:lnTo>
                      <a:pt x="21206" y="8062"/>
                    </a:lnTo>
                    <a:lnTo>
                      <a:pt x="21037" y="7820"/>
                    </a:lnTo>
                    <a:lnTo>
                      <a:pt x="20846" y="7597"/>
                    </a:lnTo>
                    <a:lnTo>
                      <a:pt x="20643" y="7429"/>
                    </a:lnTo>
                    <a:lnTo>
                      <a:pt x="20452" y="7317"/>
                    </a:lnTo>
                    <a:lnTo>
                      <a:pt x="20238" y="7206"/>
                    </a:lnTo>
                    <a:lnTo>
                      <a:pt x="20025" y="7168"/>
                    </a:lnTo>
                    <a:lnTo>
                      <a:pt x="19822" y="7206"/>
                    </a:lnTo>
                    <a:lnTo>
                      <a:pt x="19608" y="7243"/>
                    </a:lnTo>
                    <a:lnTo>
                      <a:pt x="19440" y="7355"/>
                    </a:lnTo>
                    <a:lnTo>
                      <a:pt x="19271" y="7504"/>
                    </a:lnTo>
                    <a:lnTo>
                      <a:pt x="19136" y="7708"/>
                    </a:lnTo>
                    <a:lnTo>
                      <a:pt x="19012" y="7895"/>
                    </a:lnTo>
                    <a:lnTo>
                      <a:pt x="18832" y="8025"/>
                    </a:lnTo>
                    <a:lnTo>
                      <a:pt x="18663" y="8174"/>
                    </a:lnTo>
                    <a:lnTo>
                      <a:pt x="18472" y="8248"/>
                    </a:lnTo>
                    <a:lnTo>
                      <a:pt x="18270" y="8286"/>
                    </a:lnTo>
                    <a:lnTo>
                      <a:pt x="18078" y="8323"/>
                    </a:lnTo>
                    <a:lnTo>
                      <a:pt x="17887" y="8323"/>
                    </a:lnTo>
                    <a:lnTo>
                      <a:pt x="17696" y="8248"/>
                    </a:lnTo>
                    <a:lnTo>
                      <a:pt x="17493" y="8174"/>
                    </a:lnTo>
                    <a:lnTo>
                      <a:pt x="17302" y="8062"/>
                    </a:lnTo>
                    <a:lnTo>
                      <a:pt x="17133" y="7969"/>
                    </a:lnTo>
                    <a:lnTo>
                      <a:pt x="16976" y="7783"/>
                    </a:lnTo>
                    <a:lnTo>
                      <a:pt x="16852" y="7597"/>
                    </a:lnTo>
                    <a:lnTo>
                      <a:pt x="16740" y="7429"/>
                    </a:lnTo>
                    <a:lnTo>
                      <a:pt x="16672" y="7168"/>
                    </a:lnTo>
                    <a:lnTo>
                      <a:pt x="16638" y="6926"/>
                    </a:lnTo>
                    <a:lnTo>
                      <a:pt x="16616" y="6498"/>
                    </a:lnTo>
                    <a:lnTo>
                      <a:pt x="16616" y="5772"/>
                    </a:lnTo>
                    <a:lnTo>
                      <a:pt x="16650" y="4915"/>
                    </a:lnTo>
                    <a:lnTo>
                      <a:pt x="16695" y="3928"/>
                    </a:lnTo>
                    <a:lnTo>
                      <a:pt x="16762" y="2960"/>
                    </a:lnTo>
                    <a:lnTo>
                      <a:pt x="16830" y="1992"/>
                    </a:lnTo>
                    <a:lnTo>
                      <a:pt x="16908" y="1173"/>
                    </a:lnTo>
                    <a:lnTo>
                      <a:pt x="16976" y="521"/>
                    </a:lnTo>
                    <a:lnTo>
                      <a:pt x="16953" y="521"/>
                    </a:lnTo>
                    <a:lnTo>
                      <a:pt x="16931" y="521"/>
                    </a:lnTo>
                    <a:lnTo>
                      <a:pt x="16267" y="484"/>
                    </a:lnTo>
                    <a:lnTo>
                      <a:pt x="15637" y="428"/>
                    </a:lnTo>
                    <a:lnTo>
                      <a:pt x="15063" y="353"/>
                    </a:lnTo>
                    <a:lnTo>
                      <a:pt x="14523" y="279"/>
                    </a:lnTo>
                    <a:lnTo>
                      <a:pt x="14040" y="167"/>
                    </a:lnTo>
                    <a:lnTo>
                      <a:pt x="13635" y="93"/>
                    </a:lnTo>
                    <a:lnTo>
                      <a:pt x="13331" y="18"/>
                    </a:lnTo>
                    <a:lnTo>
                      <a:pt x="13117" y="18"/>
                    </a:lnTo>
                    <a:lnTo>
                      <a:pt x="12982" y="18"/>
                    </a:lnTo>
                    <a:lnTo>
                      <a:pt x="12858" y="130"/>
                    </a:lnTo>
                    <a:lnTo>
                      <a:pt x="12723" y="279"/>
                    </a:lnTo>
                    <a:lnTo>
                      <a:pt x="12622" y="446"/>
                    </a:lnTo>
                    <a:lnTo>
                      <a:pt x="12510" y="670"/>
                    </a:lnTo>
                    <a:lnTo>
                      <a:pt x="12419" y="912"/>
                    </a:lnTo>
                    <a:lnTo>
                      <a:pt x="12363" y="1210"/>
                    </a:lnTo>
                    <a:lnTo>
                      <a:pt x="12318" y="1526"/>
                    </a:lnTo>
                    <a:lnTo>
                      <a:pt x="12273" y="1843"/>
                    </a:lnTo>
                    <a:lnTo>
                      <a:pt x="12251" y="2215"/>
                    </a:lnTo>
                    <a:lnTo>
                      <a:pt x="12273" y="2532"/>
                    </a:lnTo>
                    <a:lnTo>
                      <a:pt x="12318" y="2886"/>
                    </a:lnTo>
                    <a:lnTo>
                      <a:pt x="12386" y="3240"/>
                    </a:lnTo>
                    <a:lnTo>
                      <a:pt x="12464" y="3556"/>
                    </a:lnTo>
                    <a:lnTo>
                      <a:pt x="12577" y="3891"/>
                    </a:lnTo>
                    <a:lnTo>
                      <a:pt x="12746" y="4171"/>
                    </a:lnTo>
                    <a:lnTo>
                      <a:pt x="12926" y="4487"/>
                    </a:lnTo>
                    <a:lnTo>
                      <a:pt x="13050" y="4860"/>
                    </a:lnTo>
                    <a:lnTo>
                      <a:pt x="13162" y="5251"/>
                    </a:lnTo>
                    <a:lnTo>
                      <a:pt x="13218" y="5604"/>
                    </a:lnTo>
                    <a:lnTo>
                      <a:pt x="13263" y="5995"/>
                    </a:lnTo>
                    <a:lnTo>
                      <a:pt x="13241" y="6386"/>
                    </a:lnTo>
                    <a:lnTo>
                      <a:pt x="13218" y="6740"/>
                    </a:lnTo>
                    <a:lnTo>
                      <a:pt x="13139" y="7094"/>
                    </a:lnTo>
                    <a:lnTo>
                      <a:pt x="13050" y="7429"/>
                    </a:lnTo>
                    <a:lnTo>
                      <a:pt x="12903" y="7746"/>
                    </a:lnTo>
                    <a:lnTo>
                      <a:pt x="12723" y="8025"/>
                    </a:lnTo>
                    <a:lnTo>
                      <a:pt x="12532" y="8286"/>
                    </a:lnTo>
                    <a:lnTo>
                      <a:pt x="12318" y="8491"/>
                    </a:lnTo>
                    <a:lnTo>
                      <a:pt x="12060" y="8677"/>
                    </a:lnTo>
                    <a:lnTo>
                      <a:pt x="11756" y="8788"/>
                    </a:lnTo>
                    <a:lnTo>
                      <a:pt x="11452" y="8826"/>
                    </a:lnTo>
                    <a:lnTo>
                      <a:pt x="11283" y="8826"/>
                    </a:lnTo>
                    <a:lnTo>
                      <a:pt x="11126" y="8826"/>
                    </a:lnTo>
                    <a:lnTo>
                      <a:pt x="11002" y="8788"/>
                    </a:lnTo>
                    <a:lnTo>
                      <a:pt x="10845" y="8714"/>
                    </a:lnTo>
                    <a:lnTo>
                      <a:pt x="10721" y="8640"/>
                    </a:lnTo>
                    <a:lnTo>
                      <a:pt x="10608" y="8565"/>
                    </a:lnTo>
                    <a:lnTo>
                      <a:pt x="10485" y="8453"/>
                    </a:lnTo>
                    <a:lnTo>
                      <a:pt x="10372" y="8323"/>
                    </a:lnTo>
                    <a:lnTo>
                      <a:pt x="10181" y="8062"/>
                    </a:lnTo>
                    <a:lnTo>
                      <a:pt x="10035" y="7746"/>
                    </a:lnTo>
                    <a:lnTo>
                      <a:pt x="9900" y="7392"/>
                    </a:lnTo>
                    <a:lnTo>
                      <a:pt x="9787" y="7001"/>
                    </a:lnTo>
                    <a:lnTo>
                      <a:pt x="9731" y="6610"/>
                    </a:lnTo>
                    <a:lnTo>
                      <a:pt x="9686" y="6219"/>
                    </a:lnTo>
                    <a:lnTo>
                      <a:pt x="9663" y="5772"/>
                    </a:lnTo>
                    <a:lnTo>
                      <a:pt x="9686" y="5381"/>
                    </a:lnTo>
                    <a:lnTo>
                      <a:pt x="9753" y="4990"/>
                    </a:lnTo>
                    <a:lnTo>
                      <a:pt x="9832" y="4636"/>
                    </a:lnTo>
                    <a:lnTo>
                      <a:pt x="9945" y="4320"/>
                    </a:lnTo>
                    <a:lnTo>
                      <a:pt x="10068" y="4022"/>
                    </a:lnTo>
                    <a:lnTo>
                      <a:pt x="10203" y="3817"/>
                    </a:lnTo>
                    <a:lnTo>
                      <a:pt x="10316" y="3593"/>
                    </a:lnTo>
                    <a:lnTo>
                      <a:pt x="10395" y="3351"/>
                    </a:lnTo>
                    <a:lnTo>
                      <a:pt x="10462" y="3109"/>
                    </a:lnTo>
                    <a:lnTo>
                      <a:pt x="10507" y="2848"/>
                    </a:lnTo>
                    <a:lnTo>
                      <a:pt x="10530" y="2606"/>
                    </a:lnTo>
                    <a:lnTo>
                      <a:pt x="10507" y="2346"/>
                    </a:lnTo>
                    <a:lnTo>
                      <a:pt x="10462" y="2141"/>
                    </a:lnTo>
                    <a:lnTo>
                      <a:pt x="10395" y="1880"/>
                    </a:lnTo>
                    <a:lnTo>
                      <a:pt x="10293" y="1638"/>
                    </a:lnTo>
                    <a:lnTo>
                      <a:pt x="10158" y="1415"/>
                    </a:lnTo>
                    <a:lnTo>
                      <a:pt x="9967" y="1210"/>
                    </a:lnTo>
                    <a:lnTo>
                      <a:pt x="9753" y="986"/>
                    </a:lnTo>
                    <a:lnTo>
                      <a:pt x="9495" y="819"/>
                    </a:lnTo>
                    <a:lnTo>
                      <a:pt x="9191" y="670"/>
                    </a:lnTo>
                    <a:lnTo>
                      <a:pt x="8842" y="521"/>
                    </a:lnTo>
                    <a:lnTo>
                      <a:pt x="8471" y="446"/>
                    </a:lnTo>
                    <a:lnTo>
                      <a:pt x="7998" y="428"/>
                    </a:lnTo>
                    <a:lnTo>
                      <a:pt x="7413" y="428"/>
                    </a:lnTo>
                    <a:lnTo>
                      <a:pt x="6817" y="446"/>
                    </a:lnTo>
                    <a:lnTo>
                      <a:pt x="6187" y="521"/>
                    </a:lnTo>
                    <a:lnTo>
                      <a:pt x="5602" y="633"/>
                    </a:lnTo>
                    <a:lnTo>
                      <a:pt x="5107" y="744"/>
                    </a:lnTo>
                    <a:lnTo>
                      <a:pt x="4725" y="856"/>
                    </a:lnTo>
                    <a:lnTo>
                      <a:pt x="4848" y="1564"/>
                    </a:lnTo>
                    <a:lnTo>
                      <a:pt x="5028" y="2495"/>
                    </a:lnTo>
                    <a:lnTo>
                      <a:pt x="5175" y="3556"/>
                    </a:lnTo>
                    <a:lnTo>
                      <a:pt x="5298" y="4673"/>
                    </a:lnTo>
                    <a:lnTo>
                      <a:pt x="5343" y="5213"/>
                    </a:lnTo>
                    <a:lnTo>
                      <a:pt x="5388" y="5753"/>
                    </a:lnTo>
                    <a:lnTo>
                      <a:pt x="5411" y="6275"/>
                    </a:lnTo>
                    <a:lnTo>
                      <a:pt x="5411" y="6740"/>
                    </a:lnTo>
                    <a:lnTo>
                      <a:pt x="5366" y="7168"/>
                    </a:lnTo>
                    <a:lnTo>
                      <a:pt x="5321" y="7541"/>
                    </a:lnTo>
                    <a:lnTo>
                      <a:pt x="5287" y="7708"/>
                    </a:lnTo>
                    <a:lnTo>
                      <a:pt x="5242" y="7857"/>
                    </a:lnTo>
                    <a:lnTo>
                      <a:pt x="5197" y="7969"/>
                    </a:lnTo>
                    <a:lnTo>
                      <a:pt x="5130" y="8062"/>
                    </a:lnTo>
                    <a:lnTo>
                      <a:pt x="5006" y="8248"/>
                    </a:lnTo>
                    <a:lnTo>
                      <a:pt x="4848" y="8397"/>
                    </a:lnTo>
                    <a:lnTo>
                      <a:pt x="4725" y="8528"/>
                    </a:lnTo>
                    <a:lnTo>
                      <a:pt x="4567" y="8640"/>
                    </a:lnTo>
                    <a:lnTo>
                      <a:pt x="4421" y="8714"/>
                    </a:lnTo>
                    <a:lnTo>
                      <a:pt x="4263" y="8751"/>
                    </a:lnTo>
                    <a:lnTo>
                      <a:pt x="4095" y="8788"/>
                    </a:lnTo>
                    <a:lnTo>
                      <a:pt x="3948" y="8788"/>
                    </a:lnTo>
                    <a:lnTo>
                      <a:pt x="3791" y="8751"/>
                    </a:lnTo>
                    <a:lnTo>
                      <a:pt x="3667" y="8714"/>
                    </a:lnTo>
                    <a:lnTo>
                      <a:pt x="3510" y="8677"/>
                    </a:lnTo>
                    <a:lnTo>
                      <a:pt x="3386" y="8602"/>
                    </a:lnTo>
                    <a:lnTo>
                      <a:pt x="3251" y="8491"/>
                    </a:lnTo>
                    <a:lnTo>
                      <a:pt x="3127" y="8360"/>
                    </a:lnTo>
                    <a:lnTo>
                      <a:pt x="3015" y="8248"/>
                    </a:lnTo>
                    <a:lnTo>
                      <a:pt x="2925" y="8062"/>
                    </a:lnTo>
                    <a:lnTo>
                      <a:pt x="2778" y="7857"/>
                    </a:lnTo>
                    <a:lnTo>
                      <a:pt x="2610" y="7671"/>
                    </a:lnTo>
                    <a:lnTo>
                      <a:pt x="2407" y="7541"/>
                    </a:lnTo>
                    <a:lnTo>
                      <a:pt x="2171" y="7466"/>
                    </a:lnTo>
                    <a:lnTo>
                      <a:pt x="1957" y="7429"/>
                    </a:lnTo>
                    <a:lnTo>
                      <a:pt x="1698" y="7429"/>
                    </a:lnTo>
                    <a:lnTo>
                      <a:pt x="1462" y="7466"/>
                    </a:lnTo>
                    <a:lnTo>
                      <a:pt x="1226" y="7559"/>
                    </a:lnTo>
                    <a:lnTo>
                      <a:pt x="989" y="7708"/>
                    </a:lnTo>
                    <a:lnTo>
                      <a:pt x="776" y="7932"/>
                    </a:lnTo>
                    <a:lnTo>
                      <a:pt x="551" y="8211"/>
                    </a:lnTo>
                    <a:lnTo>
                      <a:pt x="382" y="8528"/>
                    </a:lnTo>
                    <a:lnTo>
                      <a:pt x="315" y="8714"/>
                    </a:lnTo>
                    <a:lnTo>
                      <a:pt x="236" y="8919"/>
                    </a:lnTo>
                    <a:lnTo>
                      <a:pt x="191" y="9142"/>
                    </a:lnTo>
                    <a:lnTo>
                      <a:pt x="123" y="9347"/>
                    </a:lnTo>
                    <a:lnTo>
                      <a:pt x="78" y="9608"/>
                    </a:lnTo>
                    <a:lnTo>
                      <a:pt x="56" y="9887"/>
                    </a:lnTo>
                    <a:lnTo>
                      <a:pt x="33" y="10185"/>
                    </a:lnTo>
                    <a:lnTo>
                      <a:pt x="33" y="10464"/>
                    </a:lnTo>
                    <a:lnTo>
                      <a:pt x="33" y="10706"/>
                    </a:lnTo>
                    <a:lnTo>
                      <a:pt x="56" y="10967"/>
                    </a:lnTo>
                    <a:lnTo>
                      <a:pt x="78" y="11172"/>
                    </a:lnTo>
                    <a:lnTo>
                      <a:pt x="123" y="11395"/>
                    </a:lnTo>
                    <a:lnTo>
                      <a:pt x="168" y="11600"/>
                    </a:lnTo>
                    <a:lnTo>
                      <a:pt x="236" y="11786"/>
                    </a:lnTo>
                    <a:lnTo>
                      <a:pt x="292" y="11973"/>
                    </a:lnTo>
                    <a:lnTo>
                      <a:pt x="382" y="12140"/>
                    </a:lnTo>
                    <a:lnTo>
                      <a:pt x="540" y="12419"/>
                    </a:lnTo>
                    <a:lnTo>
                      <a:pt x="731" y="12680"/>
                    </a:lnTo>
                    <a:lnTo>
                      <a:pt x="944" y="12866"/>
                    </a:lnTo>
                    <a:lnTo>
                      <a:pt x="1158" y="12997"/>
                    </a:lnTo>
                    <a:lnTo>
                      <a:pt x="1395" y="13108"/>
                    </a:lnTo>
                    <a:lnTo>
                      <a:pt x="1608" y="13183"/>
                    </a:lnTo>
                    <a:lnTo>
                      <a:pt x="1856" y="13183"/>
                    </a:lnTo>
                    <a:lnTo>
                      <a:pt x="2070" y="13146"/>
                    </a:lnTo>
                    <a:lnTo>
                      <a:pt x="2261" y="13071"/>
                    </a:lnTo>
                    <a:lnTo>
                      <a:pt x="2430" y="12960"/>
                    </a:lnTo>
                    <a:lnTo>
                      <a:pt x="2587" y="12792"/>
                    </a:lnTo>
                    <a:lnTo>
                      <a:pt x="2688" y="12606"/>
                    </a:lnTo>
                    <a:lnTo>
                      <a:pt x="2801" y="12419"/>
                    </a:lnTo>
                    <a:lnTo>
                      <a:pt x="2925" y="12289"/>
                    </a:lnTo>
                    <a:lnTo>
                      <a:pt x="3082" y="12177"/>
                    </a:lnTo>
                    <a:lnTo>
                      <a:pt x="3228" y="12103"/>
                    </a:lnTo>
                    <a:lnTo>
                      <a:pt x="3408" y="12103"/>
                    </a:lnTo>
                    <a:lnTo>
                      <a:pt x="3577" y="12103"/>
                    </a:lnTo>
                    <a:lnTo>
                      <a:pt x="3723" y="12177"/>
                    </a:lnTo>
                    <a:lnTo>
                      <a:pt x="3903" y="12252"/>
                    </a:lnTo>
                    <a:lnTo>
                      <a:pt x="4072" y="12364"/>
                    </a:lnTo>
                    <a:lnTo>
                      <a:pt x="4230" y="12494"/>
                    </a:lnTo>
                    <a:lnTo>
                      <a:pt x="4353" y="12643"/>
                    </a:lnTo>
                    <a:lnTo>
                      <a:pt x="4488" y="12829"/>
                    </a:lnTo>
                    <a:lnTo>
                      <a:pt x="4567" y="13034"/>
                    </a:lnTo>
                    <a:lnTo>
                      <a:pt x="4657" y="13257"/>
                    </a:lnTo>
                    <a:lnTo>
                      <a:pt x="4702" y="13462"/>
                    </a:lnTo>
                    <a:lnTo>
                      <a:pt x="4725" y="13686"/>
                    </a:lnTo>
                    <a:lnTo>
                      <a:pt x="4702" y="14282"/>
                    </a:lnTo>
                    <a:lnTo>
                      <a:pt x="4657" y="15045"/>
                    </a:lnTo>
                    <a:lnTo>
                      <a:pt x="4612" y="15976"/>
                    </a:lnTo>
                    <a:lnTo>
                      <a:pt x="4590" y="16926"/>
                    </a:lnTo>
                    <a:lnTo>
                      <a:pt x="4567" y="17968"/>
                    </a:lnTo>
                    <a:lnTo>
                      <a:pt x="4567" y="19011"/>
                    </a:lnTo>
                    <a:lnTo>
                      <a:pt x="4590" y="19514"/>
                    </a:lnTo>
                    <a:lnTo>
                      <a:pt x="4612" y="19980"/>
                    </a:lnTo>
                    <a:lnTo>
                      <a:pt x="4657" y="20426"/>
                    </a:lnTo>
                    <a:lnTo>
                      <a:pt x="4725" y="20836"/>
                    </a:lnTo>
                    <a:lnTo>
                      <a:pt x="4848" y="20929"/>
                    </a:lnTo>
                    <a:lnTo>
                      <a:pt x="5040" y="21004"/>
                    </a:lnTo>
                    <a:lnTo>
                      <a:pt x="5265" y="21078"/>
                    </a:lnTo>
                    <a:lnTo>
                      <a:pt x="5478" y="21115"/>
                    </a:lnTo>
                    <a:lnTo>
                      <a:pt x="6041" y="21115"/>
                    </a:lnTo>
                    <a:lnTo>
                      <a:pt x="6637" y="21078"/>
                    </a:lnTo>
                    <a:lnTo>
                      <a:pt x="7312" y="21004"/>
                    </a:lnTo>
                    <a:lnTo>
                      <a:pt x="7998" y="20929"/>
                    </a:lnTo>
                    <a:lnTo>
                      <a:pt x="8696" y="20855"/>
                    </a:lnTo>
                    <a:lnTo>
                      <a:pt x="9360" y="20836"/>
                    </a:lnTo>
                    <a:close/>
                  </a:path>
                </a:pathLst>
              </a:custGeom>
              <a:solidFill>
                <a:srgbClr val="CCCC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576" y="576"/>
              <a:ext cx="1536" cy="1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§"/>
              </a:pPr>
              <a:r>
                <a:rPr lang="zh-CN" altLang="zh-CN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支持软件工程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§"/>
              </a:pPr>
              <a:r>
                <a:rPr lang="zh-CN" altLang="zh-CN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信息隐蔽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§"/>
              </a:pPr>
              <a:r>
                <a:rPr lang="zh-CN" altLang="zh-CN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抽象数据类型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§"/>
              </a:pPr>
              <a:r>
                <a:rPr lang="zh-CN" altLang="zh-CN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并行处理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……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05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典型语言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620028" y="1189696"/>
            <a:ext cx="7624221" cy="1728149"/>
            <a:chOff x="620028" y="823960"/>
            <a:chExt cx="7624221" cy="1728149"/>
          </a:xfrm>
        </p:grpSpPr>
        <p:sp>
          <p:nvSpPr>
            <p:cNvPr id="4" name="Rectangle 9"/>
            <p:cNvSpPr/>
            <p:nvPr/>
          </p:nvSpPr>
          <p:spPr>
            <a:xfrm>
              <a:off x="620028" y="990883"/>
              <a:ext cx="7624221" cy="156122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Rectangle 10"/>
            <p:cNvSpPr/>
            <p:nvPr/>
          </p:nvSpPr>
          <p:spPr>
            <a:xfrm>
              <a:off x="765631" y="823960"/>
              <a:ext cx="2564709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MODULA-2 </a:t>
              </a:r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44340" y="1343704"/>
              <a:ext cx="4572000" cy="9435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支持模块结构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模块可以独立编译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面向实时系统和并行系统综合功能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20028" y="3690684"/>
            <a:ext cx="7624221" cy="2044971"/>
            <a:chOff x="620028" y="823960"/>
            <a:chExt cx="7624221" cy="2044971"/>
          </a:xfrm>
        </p:grpSpPr>
        <p:sp>
          <p:nvSpPr>
            <p:cNvPr id="8" name="Rectangle 9"/>
            <p:cNvSpPr/>
            <p:nvPr/>
          </p:nvSpPr>
          <p:spPr>
            <a:xfrm>
              <a:off x="620028" y="1042629"/>
              <a:ext cx="7624221" cy="182630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Rectangle 10"/>
            <p:cNvSpPr/>
            <p:nvPr/>
          </p:nvSpPr>
          <p:spPr>
            <a:xfrm>
              <a:off x="765632" y="823960"/>
              <a:ext cx="1987192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 </a:t>
              </a:r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044340" y="1359849"/>
              <a:ext cx="4572000" cy="140519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CPL→BCPL→B→C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具有高级语言和低级语言的优点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应用于各种领域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357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6.Ada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753979" y="1290588"/>
            <a:ext cx="7467600" cy="3849303"/>
          </a:xfrm>
          <a:prstGeom prst="roundRect">
            <a:avLst>
              <a:gd name="adj" fmla="val 184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tabLst>
                <a:tab pos="1031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1905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tabLst>
                <a:tab pos="1031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1" hangingPunct="1">
              <a:buClr>
                <a:schemeClr val="tx1"/>
              </a:buClr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主要特征</a:t>
            </a:r>
            <a:r>
              <a:rPr lang="zh-CN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lvl="1" algn="just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面向专门领域的特殊要求</a:t>
            </a:r>
          </a:p>
          <a:p>
            <a:pPr lvl="1" algn="just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PASCAL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基础上引入了一个不大的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容易理解的概念集合</a:t>
            </a:r>
          </a:p>
          <a:p>
            <a:pPr lvl="1" algn="just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直接体现了许多现代软件设计方法学观念</a:t>
            </a:r>
          </a:p>
          <a:p>
            <a:pPr lvl="1" algn="just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提高了程序的可读性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可靠性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可维护性</a:t>
            </a:r>
          </a:p>
        </p:txBody>
      </p:sp>
    </p:spTree>
    <p:extLst>
      <p:ext uri="{BB962C8B-B14F-4D97-AF65-F5344CB8AC3E}">
        <p14:creationId xmlns:p14="http://schemas.microsoft.com/office/powerpoint/2010/main" val="400581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7.</a:t>
            </a:r>
            <a:r>
              <a:rPr lang="zh-CN" altLang="en-US" dirty="0"/>
              <a:t>第四代语言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753979" y="1290589"/>
            <a:ext cx="7467600" cy="2444014"/>
          </a:xfrm>
          <a:prstGeom prst="roundRect">
            <a:avLst>
              <a:gd name="adj" fmla="val 184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tabLst>
                <a:tab pos="1031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1905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tabLst>
                <a:tab pos="1031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1" hangingPunct="1">
              <a:buClr>
                <a:schemeClr val="tx1"/>
              </a:buClr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主要特征</a:t>
            </a: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lvl="1" algn="just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面向问题</a:t>
            </a:r>
          </a:p>
          <a:p>
            <a:pPr lvl="1" algn="just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表达力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更强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使用更方便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更接近于问题的描述</a:t>
            </a:r>
          </a:p>
          <a:p>
            <a:pPr lvl="1" algn="just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着重关心的是”做什么”</a:t>
            </a:r>
          </a:p>
        </p:txBody>
      </p:sp>
      <p:sp>
        <p:nvSpPr>
          <p:cNvPr id="4" name="矩形 3"/>
          <p:cNvSpPr/>
          <p:nvPr/>
        </p:nvSpPr>
        <p:spPr>
          <a:xfrm>
            <a:off x="2546742" y="4164171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例如：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</a:t>
            </a:r>
            <a:endParaRPr lang="zh-CN" altLang="en-US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3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</a:t>
            </a:r>
            <a:r>
              <a:rPr lang="zh-CN" altLang="en-US" dirty="0"/>
              <a:t>网络时代的</a:t>
            </a:r>
            <a:r>
              <a:rPr lang="zh-CN" altLang="en-US" dirty="0" smtClean="0"/>
              <a:t>语言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01629" y="988299"/>
            <a:ext cx="7624221" cy="1941082"/>
            <a:chOff x="620028" y="823960"/>
            <a:chExt cx="7624221" cy="1941082"/>
          </a:xfrm>
        </p:grpSpPr>
        <p:sp>
          <p:nvSpPr>
            <p:cNvPr id="6" name="Rectangle 9"/>
            <p:cNvSpPr/>
            <p:nvPr/>
          </p:nvSpPr>
          <p:spPr>
            <a:xfrm>
              <a:off x="620028" y="1042629"/>
              <a:ext cx="7624221" cy="1722413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10"/>
            <p:cNvSpPr/>
            <p:nvPr/>
          </p:nvSpPr>
          <p:spPr>
            <a:xfrm>
              <a:off x="765632" y="823960"/>
              <a:ext cx="1987192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2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  <a:endParaRPr lang="zh-CN" altLang="en-US" sz="2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044339" y="1359849"/>
              <a:ext cx="7129113" cy="14051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面向因特网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保留了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C++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语言的语法、类和继承等基本概念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其语法和语义比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C++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语言更合理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701630" y="3356230"/>
            <a:ext cx="7624221" cy="2613863"/>
            <a:chOff x="620028" y="823960"/>
            <a:chExt cx="7624221" cy="2613863"/>
          </a:xfrm>
        </p:grpSpPr>
        <p:sp>
          <p:nvSpPr>
            <p:cNvPr id="12" name="Rectangle 9"/>
            <p:cNvSpPr/>
            <p:nvPr/>
          </p:nvSpPr>
          <p:spPr>
            <a:xfrm>
              <a:off x="620028" y="1042629"/>
              <a:ext cx="7624221" cy="2395194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Rectangle 10"/>
            <p:cNvSpPr/>
            <p:nvPr/>
          </p:nvSpPr>
          <p:spPr>
            <a:xfrm>
              <a:off x="765632" y="823960"/>
              <a:ext cx="1987192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C#</a:t>
              </a:r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语言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044339" y="1359849"/>
              <a:ext cx="7129113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面向对象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的编程语言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每个对象自动生成为一个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COM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对象，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C#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可以调用现有的无论由什么语言编写的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COM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对象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高效率、网络开发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524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编译步骤</a:t>
            </a:r>
          </a:p>
        </p:txBody>
      </p:sp>
      <p:graphicFrame>
        <p:nvGraphicFramePr>
          <p:cNvPr id="13" name="Object 65">
            <a:extLst>
              <a:ext uri="{FF2B5EF4-FFF2-40B4-BE49-F238E27FC236}">
                <a16:creationId xmlns:a16="http://schemas.microsoft.com/office/drawing/2014/main" id="{4AF2E7A3-F80C-234B-9507-08687F433F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9813750"/>
              </p:ext>
            </p:extLst>
          </p:nvPr>
        </p:nvGraphicFramePr>
        <p:xfrm>
          <a:off x="1558865" y="918065"/>
          <a:ext cx="6026270" cy="5457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" name="Visio" r:id="rId4" imgW="4167092" imgH="3775758" progId="Visio.Drawing.11">
                  <p:embed/>
                </p:oleObj>
              </mc:Choice>
              <mc:Fallback>
                <p:oleObj name="Visio" r:id="rId4" imgW="4167092" imgH="3775758" progId="Visio.Drawing.11">
                  <p:embed/>
                  <p:pic>
                    <p:nvPicPr>
                      <p:cNvPr id="6" name="Object 65">
                        <a:extLst>
                          <a:ext uri="{FF2B5EF4-FFF2-40B4-BE49-F238E27FC236}">
                            <a16:creationId xmlns:a16="http://schemas.microsoft.com/office/drawing/2014/main" id="{1A44DA77-35E3-694F-95C1-B12FA17752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865" y="918065"/>
                        <a:ext cx="6026270" cy="5457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049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Python 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701629" y="988299"/>
            <a:ext cx="7624221" cy="3063937"/>
            <a:chOff x="620028" y="823960"/>
            <a:chExt cx="7624221" cy="3063937"/>
          </a:xfrm>
        </p:grpSpPr>
        <p:sp>
          <p:nvSpPr>
            <p:cNvPr id="6" name="Rectangle 9"/>
            <p:cNvSpPr/>
            <p:nvPr/>
          </p:nvSpPr>
          <p:spPr>
            <a:xfrm>
              <a:off x="620028" y="1042629"/>
              <a:ext cx="7624221" cy="2845268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Rectangle 10"/>
            <p:cNvSpPr/>
            <p:nvPr/>
          </p:nvSpPr>
          <p:spPr>
            <a:xfrm>
              <a:off x="765632" y="823960"/>
              <a:ext cx="1559083" cy="432000"/>
            </a:xfrm>
            <a:prstGeom prst="rect">
              <a:avLst/>
            </a:prstGeom>
            <a:solidFill>
              <a:srgbClr val="132259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44339" y="1359849"/>
              <a:ext cx="7129113" cy="240065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解释型语言，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解释器易于扩展，可以使用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或</a:t>
              </a:r>
              <a:r>
                <a: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en-US" altLang="zh-CN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++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扩展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新的功能和数据类型</a:t>
              </a:r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提供高级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数据结构，简单有效地面向对象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编程</a:t>
              </a:r>
              <a:endPara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可用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于可定制化软件中的扩展程序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语言，丰富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的标准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库</a:t>
              </a:r>
              <a:endPara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提供</a:t>
              </a:r>
              <a:r>
                <a:rPr lang="zh-CN" altLang="en-US" sz="20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了适用于各个主要系统平台的源码或</a:t>
              </a:r>
              <a:r>
                <a:rPr lang="zh-CN" altLang="en-US" sz="20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机器码</a:t>
              </a:r>
              <a:endPara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062" y="4498038"/>
            <a:ext cx="4057859" cy="134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65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</a:t>
            </a:r>
            <a:r>
              <a:rPr lang="zh-CN" altLang="en-US" dirty="0"/>
              <a:t>新一代</a:t>
            </a:r>
            <a:r>
              <a:rPr lang="zh-CN" altLang="en-US" dirty="0" smtClean="0"/>
              <a:t>程序设计语言</a:t>
            </a:r>
            <a:endParaRPr lang="zh-CN" alt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667351" y="1521596"/>
            <a:ext cx="7467600" cy="1982000"/>
          </a:xfrm>
          <a:prstGeom prst="roundRect">
            <a:avLst>
              <a:gd name="adj" fmla="val 1849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tabLst>
                <a:tab pos="1031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1905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tabLst>
                <a:tab pos="1031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tabLst>
                <a:tab pos="1031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algn="just" eaLnBrk="1" hangingPunct="1">
              <a:buClr>
                <a:schemeClr val="tx1"/>
              </a:buClr>
              <a:buSzTx/>
              <a:buFont typeface="Arial" panose="020B0604020202020204" pitchFamily="34" charset="0"/>
              <a:buNone/>
            </a:pPr>
            <a:r>
              <a:rPr lang="zh-CN" altLang="zh-CN" sz="24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主要特征</a:t>
            </a:r>
            <a:r>
              <a:rPr lang="zh-CN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  <a:p>
            <a:pPr lvl="1" algn="just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以抛弃冯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诺依曼模型为出发点</a:t>
            </a:r>
          </a:p>
          <a:p>
            <a:pPr lvl="1" algn="just">
              <a:lnSpc>
                <a:spcPct val="150000"/>
              </a:lnSpc>
              <a:buSzTx/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包括函数式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对象式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逻辑式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程序设计语言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259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中文编程语言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30454" y="904305"/>
            <a:ext cx="7820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易语言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门计算机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编程语言，以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"易"著称，以中文作为程序代码表达的语言形式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。早期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版本的名字为E语言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0454" y="182763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习语言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习语言即中文版的C语言</a:t>
            </a:r>
          </a:p>
        </p:txBody>
      </p:sp>
      <p:sp>
        <p:nvSpPr>
          <p:cNvPr id="7" name="矩形 6"/>
          <p:cNvSpPr/>
          <p:nvPr/>
        </p:nvSpPr>
        <p:spPr>
          <a:xfrm>
            <a:off x="688205" y="2473966"/>
            <a:ext cx="62131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A语言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中文版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的pascal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语言，是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一个高级解释性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编程语言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8206" y="3120297"/>
            <a:ext cx="78879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雅奇MIS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无代码编程的领先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者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创新LOGO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CX-LOGO语言独创的流程图工作方式和过程库的建立，可方便的使用"搭积木"的方法，构建"知识"，使学习更容易、操作更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简便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 dirty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O汇编语言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一门汇编语言，它具有传统汇编语言的基本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特点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8206" y="5151622"/>
            <a:ext cx="8253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12225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搭建之星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原名"发烧积木"属于搭建式的编程工具，完全可视化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编程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18698" y="904305"/>
            <a:ext cx="8426919" cy="5149986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大数据平台架构</a:t>
            </a:r>
            <a:endParaRPr lang="zh-CN" altLang="en-US" dirty="0"/>
          </a:p>
        </p:txBody>
      </p:sp>
      <p:grpSp>
        <p:nvGrpSpPr>
          <p:cNvPr id="3" name="组合 5"/>
          <p:cNvGrpSpPr>
            <a:grpSpLocks/>
          </p:cNvGrpSpPr>
          <p:nvPr/>
        </p:nvGrpSpPr>
        <p:grpSpPr bwMode="auto">
          <a:xfrm>
            <a:off x="232393" y="1164658"/>
            <a:ext cx="8677625" cy="4594024"/>
            <a:chOff x="108071" y="1216096"/>
            <a:chExt cx="9655053" cy="5123574"/>
          </a:xfrm>
        </p:grpSpPr>
        <p:sp>
          <p:nvSpPr>
            <p:cNvPr id="4" name="矩形 6"/>
            <p:cNvSpPr>
              <a:spLocks noChangeArrowheads="1"/>
            </p:cNvSpPr>
            <p:nvPr/>
          </p:nvSpPr>
          <p:spPr bwMode="auto">
            <a:xfrm>
              <a:off x="197371" y="1216096"/>
              <a:ext cx="9433048" cy="5123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33CC"/>
                </a:solidFill>
                <a:latin typeface="楷体_GB2312"/>
                <a:ea typeface="楷体_GB2312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108071" y="5093310"/>
              <a:ext cx="6912217" cy="1017728"/>
            </a:xfrm>
            <a:prstGeom prst="roundRect">
              <a:avLst/>
            </a:prstGeom>
            <a:gradFill rotWithShape="1">
              <a:gsLst>
                <a:gs pos="0">
                  <a:srgbClr val="474B78">
                    <a:tint val="62000"/>
                    <a:satMod val="180000"/>
                  </a:srgbClr>
                </a:gs>
                <a:gs pos="65000">
                  <a:srgbClr val="474B78">
                    <a:tint val="32000"/>
                    <a:satMod val="250000"/>
                  </a:srgbClr>
                </a:gs>
                <a:gs pos="100000">
                  <a:srgbClr val="474B78">
                    <a:tint val="23000"/>
                    <a:satMod val="30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74B78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100">
                  <a:solidFill>
                    <a:srgbClr val="EB641B">
                      <a:lumMod val="50000"/>
                    </a:srgbClr>
                  </a:solidFill>
                  <a:latin typeface="Lucida Sans Unicode"/>
                  <a:ea typeface="宋体"/>
                  <a:cs typeface="Times New Roman"/>
                </a:rPr>
                <a:t>Hadoop</a:t>
              </a:r>
              <a:endParaRPr lang="zh-CN" altLang="en-US" sz="1800" b="0" kern="100">
                <a:solidFill>
                  <a:srgbClr val="EB641B">
                    <a:lumMod val="50000"/>
                  </a:srgbClr>
                </a:solidFill>
                <a:latin typeface="Lucida Sans Unicode"/>
                <a:ea typeface="宋体"/>
                <a:cs typeface="Times New Roman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108071" y="4062879"/>
              <a:ext cx="6917306" cy="1017729"/>
            </a:xfrm>
            <a:prstGeom prst="roundRect">
              <a:avLst/>
            </a:prstGeom>
            <a:gradFill rotWithShape="1">
              <a:gsLst>
                <a:gs pos="0">
                  <a:srgbClr val="EB641B">
                    <a:tint val="62000"/>
                    <a:satMod val="180000"/>
                  </a:srgbClr>
                </a:gs>
                <a:gs pos="65000">
                  <a:srgbClr val="EB641B">
                    <a:tint val="32000"/>
                    <a:satMod val="250000"/>
                  </a:srgbClr>
                </a:gs>
                <a:gs pos="100000">
                  <a:srgbClr val="EB641B">
                    <a:tint val="23000"/>
                    <a:satMod val="30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EB641B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100" dirty="0">
                  <a:solidFill>
                    <a:srgbClr val="EB641B">
                      <a:lumMod val="50000"/>
                    </a:srgbClr>
                  </a:solidFill>
                  <a:latin typeface="Lucida Sans Unicode"/>
                  <a:ea typeface="宋体"/>
                  <a:cs typeface="Times New Roman"/>
                </a:rPr>
                <a:t>HDFS, HBase</a:t>
              </a:r>
              <a:r>
                <a:rPr lang="zh-CN" altLang="en-US" sz="1800" b="0" kern="100" dirty="0">
                  <a:solidFill>
                    <a:srgbClr val="EB641B">
                      <a:lumMod val="50000"/>
                    </a:srgbClr>
                  </a:solidFill>
                  <a:latin typeface="Lucida Sans Unicode"/>
                  <a:ea typeface="宋体"/>
                  <a:cs typeface="Times New Roman"/>
                </a:rPr>
                <a:t>，</a:t>
              </a:r>
              <a:r>
                <a:rPr lang="en-US" sz="1800" b="0" kern="100" dirty="0">
                  <a:solidFill>
                    <a:srgbClr val="EB641B">
                      <a:lumMod val="50000"/>
                    </a:srgbClr>
                  </a:solidFill>
                  <a:latin typeface="Lucida Sans Unicode"/>
                  <a:ea typeface="宋体"/>
                  <a:cs typeface="Times New Roman"/>
                </a:rPr>
                <a:t>HIVE</a:t>
              </a:r>
              <a:endParaRPr lang="zh-CN" altLang="en-US" sz="1800" b="0" kern="100" dirty="0">
                <a:solidFill>
                  <a:srgbClr val="EB641B">
                    <a:lumMod val="50000"/>
                  </a:srgbClr>
                </a:solidFill>
                <a:latin typeface="Lucida Sans Unicode"/>
                <a:ea typeface="宋体"/>
                <a:cs typeface="Times New Roman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2525226" y="2602176"/>
              <a:ext cx="788757" cy="1401958"/>
            </a:xfrm>
            <a:prstGeom prst="roundRect">
              <a:avLst/>
            </a:prstGeom>
            <a:gradFill rotWithShape="1">
              <a:gsLst>
                <a:gs pos="0">
                  <a:srgbClr val="DA1F28">
                    <a:tint val="62000"/>
                    <a:satMod val="180000"/>
                  </a:srgbClr>
                </a:gs>
                <a:gs pos="65000">
                  <a:srgbClr val="DA1F28">
                    <a:tint val="32000"/>
                    <a:satMod val="250000"/>
                  </a:srgbClr>
                </a:gs>
                <a:gs pos="100000">
                  <a:srgbClr val="DA1F28">
                    <a:tint val="23000"/>
                    <a:satMod val="30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DA1F28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100" dirty="0">
                  <a:solidFill>
                    <a:srgbClr val="EB641B">
                      <a:lumMod val="50000"/>
                    </a:srgbClr>
                  </a:solidFill>
                  <a:latin typeface="Lucida Sans Unicode"/>
                  <a:ea typeface="宋体"/>
                  <a:cs typeface="Times New Roman"/>
                </a:rPr>
                <a:t>Mahout</a:t>
              </a:r>
              <a:endParaRPr lang="zh-CN" altLang="en-US" sz="1800" b="0" kern="100" dirty="0">
                <a:solidFill>
                  <a:srgbClr val="EB641B">
                    <a:lumMod val="50000"/>
                  </a:srgbClr>
                </a:solidFill>
                <a:latin typeface="Lucida Sans Unicode"/>
                <a:ea typeface="宋体"/>
                <a:cs typeface="Times New Roman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3313983" y="3369045"/>
              <a:ext cx="3672380" cy="635088"/>
            </a:xfrm>
            <a:prstGeom prst="roundRect">
              <a:avLst/>
            </a:prstGeom>
            <a:gradFill rotWithShape="1">
              <a:gsLst>
                <a:gs pos="0">
                  <a:srgbClr val="7D3C4A">
                    <a:tint val="62000"/>
                    <a:satMod val="180000"/>
                  </a:srgbClr>
                </a:gs>
                <a:gs pos="65000">
                  <a:srgbClr val="7D3C4A">
                    <a:tint val="32000"/>
                    <a:satMod val="250000"/>
                  </a:srgbClr>
                </a:gs>
                <a:gs pos="100000">
                  <a:srgbClr val="7D3C4A">
                    <a:tint val="23000"/>
                    <a:satMod val="30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D3C4A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100">
                  <a:solidFill>
                    <a:srgbClr val="EB641B">
                      <a:lumMod val="50000"/>
                    </a:srgbClr>
                  </a:solidFill>
                  <a:latin typeface="Lucida Sans Unicode"/>
                  <a:ea typeface="宋体"/>
                  <a:cs typeface="Times New Roman"/>
                </a:rPr>
                <a:t>SPARK</a:t>
              </a:r>
              <a:endParaRPr lang="zh-CN" altLang="en-US" sz="1800" b="0" kern="100">
                <a:solidFill>
                  <a:srgbClr val="EB641B">
                    <a:lumMod val="50000"/>
                  </a:srgbClr>
                </a:solidFill>
                <a:latin typeface="Lucida Sans Unicode"/>
                <a:ea typeface="宋体"/>
                <a:cs typeface="Times New Roman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3346211" y="2572009"/>
              <a:ext cx="1143272" cy="776395"/>
            </a:xfrm>
            <a:prstGeom prst="roundRect">
              <a:avLst/>
            </a:prstGeom>
            <a:gradFill rotWithShape="1">
              <a:gsLst>
                <a:gs pos="0">
                  <a:srgbClr val="7D3C4A">
                    <a:tint val="62000"/>
                    <a:satMod val="180000"/>
                  </a:srgbClr>
                </a:gs>
                <a:gs pos="65000">
                  <a:srgbClr val="7D3C4A">
                    <a:tint val="32000"/>
                    <a:satMod val="250000"/>
                  </a:srgbClr>
                </a:gs>
                <a:gs pos="100000">
                  <a:srgbClr val="7D3C4A">
                    <a:tint val="23000"/>
                    <a:satMod val="30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D3C4A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100" dirty="0" err="1">
                  <a:solidFill>
                    <a:srgbClr val="EB641B">
                      <a:lumMod val="50000"/>
                    </a:srgbClr>
                  </a:solidFill>
                  <a:latin typeface="Lucida Sans Unicode"/>
                  <a:ea typeface="宋体"/>
                  <a:cs typeface="Times New Roman"/>
                </a:rPr>
                <a:t>NoSQL</a:t>
              </a:r>
              <a:endParaRPr lang="zh-CN" altLang="en-US" sz="1800" b="0" kern="100" dirty="0">
                <a:solidFill>
                  <a:srgbClr val="EB641B">
                    <a:lumMod val="50000"/>
                  </a:srgbClr>
                </a:solidFill>
                <a:latin typeface="Lucida Sans Unicode"/>
                <a:ea typeface="宋体"/>
                <a:cs typeface="Times New Roman"/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560726" y="2572009"/>
              <a:ext cx="1455382" cy="776395"/>
            </a:xfrm>
            <a:prstGeom prst="roundRect">
              <a:avLst/>
            </a:prstGeom>
            <a:gradFill rotWithShape="1">
              <a:gsLst>
                <a:gs pos="0">
                  <a:srgbClr val="7D3C4A">
                    <a:tint val="62000"/>
                    <a:satMod val="180000"/>
                  </a:srgbClr>
                </a:gs>
                <a:gs pos="65000">
                  <a:srgbClr val="7D3C4A">
                    <a:tint val="32000"/>
                    <a:satMod val="250000"/>
                  </a:srgbClr>
                </a:gs>
                <a:gs pos="100000">
                  <a:srgbClr val="7D3C4A">
                    <a:tint val="23000"/>
                    <a:satMod val="30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D3C4A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100" dirty="0">
                  <a:solidFill>
                    <a:srgbClr val="EB641B">
                      <a:lumMod val="50000"/>
                    </a:srgbClr>
                  </a:solidFill>
                  <a:latin typeface="Lucida Sans Unicode"/>
                  <a:ea typeface="宋体"/>
                  <a:cs typeface="Times New Roman"/>
                </a:rPr>
                <a:t>Streaming</a:t>
              </a:r>
              <a:endParaRPr lang="zh-CN" altLang="en-US" sz="1600" b="0" kern="100" dirty="0">
                <a:solidFill>
                  <a:srgbClr val="EB641B">
                    <a:lumMod val="50000"/>
                  </a:srgbClr>
                </a:solidFill>
                <a:latin typeface="Lucida Sans Unicode"/>
                <a:ea typeface="宋体"/>
                <a:cs typeface="Times New Roman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6061907" y="2572009"/>
              <a:ext cx="909190" cy="776395"/>
            </a:xfrm>
            <a:prstGeom prst="roundRect">
              <a:avLst/>
            </a:prstGeom>
            <a:gradFill rotWithShape="1">
              <a:gsLst>
                <a:gs pos="0">
                  <a:srgbClr val="7D3C4A">
                    <a:tint val="62000"/>
                    <a:satMod val="180000"/>
                  </a:srgbClr>
                </a:gs>
                <a:gs pos="65000">
                  <a:srgbClr val="7D3C4A">
                    <a:tint val="32000"/>
                    <a:satMod val="250000"/>
                  </a:srgbClr>
                </a:gs>
                <a:gs pos="100000">
                  <a:srgbClr val="7D3C4A">
                    <a:tint val="23000"/>
                    <a:satMod val="30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7D3C4A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600" b="0" kern="100" dirty="0" err="1">
                  <a:solidFill>
                    <a:srgbClr val="EB641B">
                      <a:lumMod val="50000"/>
                    </a:srgbClr>
                  </a:solidFill>
                  <a:latin typeface="Lucida Sans Unicode"/>
                  <a:ea typeface="宋体"/>
                  <a:cs typeface="Times New Roman"/>
                </a:rPr>
                <a:t>MLlib</a:t>
              </a:r>
              <a:endParaRPr lang="zh-CN" altLang="en-US" sz="1600" b="0" kern="100" dirty="0">
                <a:solidFill>
                  <a:srgbClr val="EB641B">
                    <a:lumMod val="50000"/>
                  </a:srgbClr>
                </a:solidFill>
                <a:latin typeface="Lucida Sans Unicode"/>
                <a:ea typeface="宋体"/>
                <a:cs typeface="Times New Roman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08071" y="1414561"/>
              <a:ext cx="6917306" cy="1101878"/>
            </a:xfrm>
            <a:prstGeom prst="roundRect">
              <a:avLst/>
            </a:prstGeom>
            <a:gradFill rotWithShape="1">
              <a:gsLst>
                <a:gs pos="0">
                  <a:sysClr val="windowText" lastClr="000000">
                    <a:tint val="62000"/>
                    <a:satMod val="180000"/>
                  </a:sysClr>
                </a:gs>
                <a:gs pos="65000">
                  <a:sysClr val="windowText" lastClr="000000">
                    <a:tint val="32000"/>
                    <a:satMod val="250000"/>
                  </a:sysClr>
                </a:gs>
                <a:gs pos="100000">
                  <a:sysClr val="windowText" lastClr="000000">
                    <a:tint val="23000"/>
                    <a:satMod val="300000"/>
                  </a:sysClr>
                </a:gs>
              </a:gsLst>
              <a:lin ang="16200000" scaled="0"/>
            </a:gradFill>
            <a:ln w="9525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100" dirty="0">
                  <a:solidFill>
                    <a:srgbClr val="EB641B">
                      <a:lumMod val="50000"/>
                    </a:srgbClr>
                  </a:solidFill>
                  <a:latin typeface="Lucida Sans Unicode"/>
                  <a:ea typeface="宋体"/>
                  <a:cs typeface="Times New Roman"/>
                </a:rPr>
                <a:t>Applications</a:t>
              </a:r>
              <a:endParaRPr lang="zh-CN" altLang="en-US" sz="1800" b="0" kern="100" dirty="0">
                <a:solidFill>
                  <a:srgbClr val="EB641B">
                    <a:lumMod val="50000"/>
                  </a:srgbClr>
                </a:solidFill>
                <a:latin typeface="Lucida Sans Unicode"/>
                <a:ea typeface="宋体"/>
                <a:cs typeface="Times New Roman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108071" y="2629167"/>
              <a:ext cx="1072030" cy="1403545"/>
            </a:xfrm>
            <a:prstGeom prst="roundRect">
              <a:avLst/>
            </a:prstGeom>
            <a:gradFill>
              <a:gsLst>
                <a:gs pos="0">
                  <a:srgbClr val="DEF5FA">
                    <a:lumMod val="75000"/>
                  </a:srgbClr>
                </a:gs>
                <a:gs pos="50000">
                  <a:srgbClr val="2DA2BF">
                    <a:tint val="44500"/>
                    <a:satMod val="160000"/>
                  </a:srgbClr>
                </a:gs>
                <a:gs pos="100000">
                  <a:srgbClr val="2DA2BF">
                    <a:tint val="23500"/>
                    <a:satMod val="160000"/>
                  </a:srgbClr>
                </a:gs>
              </a:gsLst>
              <a:lin ang="5400000" scaled="0"/>
            </a:gradFill>
            <a:ln w="55000" cap="flat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0" kern="100" dirty="0">
                  <a:solidFill>
                    <a:srgbClr val="EB641B">
                      <a:lumMod val="50000"/>
                    </a:srgbClr>
                  </a:solidFill>
                  <a:latin typeface="Lucida Sans Unicode"/>
                  <a:ea typeface="宋体"/>
                  <a:cs typeface="Times New Roman"/>
                </a:rPr>
                <a:t>Elastic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600" b="0" kern="100" dirty="0">
                  <a:solidFill>
                    <a:srgbClr val="EB641B">
                      <a:lumMod val="50000"/>
                    </a:srgbClr>
                  </a:solidFill>
                  <a:latin typeface="Lucida Sans Unicode"/>
                  <a:ea typeface="宋体"/>
                  <a:cs typeface="Times New Roman"/>
                </a:rPr>
                <a:t>search</a:t>
              </a:r>
              <a:endParaRPr lang="zh-CN" altLang="en-US" sz="1600" b="0" kern="100" dirty="0">
                <a:solidFill>
                  <a:srgbClr val="EB641B">
                    <a:lumMod val="50000"/>
                  </a:srgbClr>
                </a:solidFill>
                <a:latin typeface="Lucida Sans Unicode"/>
                <a:ea typeface="宋体"/>
                <a:cs typeface="Times New Roman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1275091" y="2597413"/>
              <a:ext cx="1173805" cy="1403545"/>
            </a:xfrm>
            <a:prstGeom prst="roundRect">
              <a:avLst/>
            </a:prstGeom>
            <a:gradFill>
              <a:gsLst>
                <a:gs pos="0">
                  <a:srgbClr val="39639D">
                    <a:lumMod val="60000"/>
                    <a:lumOff val="40000"/>
                  </a:srgbClr>
                </a:gs>
                <a:gs pos="50000">
                  <a:srgbClr val="2DA2BF">
                    <a:tint val="44500"/>
                    <a:satMod val="160000"/>
                  </a:srgbClr>
                </a:gs>
                <a:gs pos="100000">
                  <a:srgbClr val="2DA2BF">
                    <a:tint val="23500"/>
                    <a:satMod val="160000"/>
                  </a:srgbClr>
                </a:gs>
              </a:gsLst>
              <a:lin ang="5400000" scaled="0"/>
            </a:gradFill>
            <a:ln w="55000" cap="flat" cmpd="thickThin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800" b="0" kern="100" dirty="0">
                  <a:solidFill>
                    <a:srgbClr val="EB641B">
                      <a:lumMod val="50000"/>
                    </a:srgbClr>
                  </a:solidFill>
                  <a:latin typeface="Lucida Sans Unicode"/>
                  <a:ea typeface="宋体"/>
                  <a:cs typeface="Times New Roman"/>
                </a:rPr>
                <a:t>Impala</a:t>
              </a:r>
              <a:endParaRPr lang="zh-CN" altLang="en-US" sz="1800" b="0" kern="100" dirty="0">
                <a:solidFill>
                  <a:srgbClr val="EB641B">
                    <a:lumMod val="50000"/>
                  </a:srgbClr>
                </a:solidFill>
                <a:latin typeface="Lucida Sans Unicode"/>
                <a:ea typeface="宋体"/>
                <a:cs typeface="Times New Roman"/>
              </a:endParaRPr>
            </a:p>
          </p:txBody>
        </p:sp>
        <p:sp>
          <p:nvSpPr>
            <p:cNvPr id="15" name="椭圆 17"/>
            <p:cNvSpPr>
              <a:spLocks noChangeArrowheads="1"/>
            </p:cNvSpPr>
            <p:nvPr/>
          </p:nvSpPr>
          <p:spPr bwMode="auto">
            <a:xfrm>
              <a:off x="7239105" y="3000694"/>
              <a:ext cx="1285757" cy="1114580"/>
            </a:xfrm>
            <a:prstGeom prst="ellipse">
              <a:avLst/>
            </a:prstGeom>
            <a:gradFill rotWithShape="0">
              <a:gsLst>
                <a:gs pos="0">
                  <a:srgbClr val="78D6EA"/>
                </a:gs>
                <a:gs pos="50000">
                  <a:srgbClr val="BDE0EF"/>
                </a:gs>
                <a:gs pos="100000">
                  <a:srgbClr val="DFEFF6"/>
                </a:gs>
              </a:gsLst>
              <a:lin ang="540000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5000" cmpd="thickThin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C00000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rPr>
                <a:t>预处理</a:t>
              </a:r>
              <a:endParaRPr lang="en-US" altLang="zh-CN" sz="1800" b="0">
                <a:solidFill>
                  <a:srgbClr val="C00000"/>
                </a:solidFill>
                <a:latin typeface="Lucida Sans Unicode" panose="020B0602030504020204" pitchFamily="34" charset="0"/>
                <a:ea typeface="黑体" panose="02010609060101010101" pitchFamily="49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rgbClr val="C00000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rPr>
                <a:t>插件</a:t>
              </a:r>
            </a:p>
          </p:txBody>
        </p:sp>
        <p:sp>
          <p:nvSpPr>
            <p:cNvPr id="16" name="流程图: 磁盘 15"/>
            <p:cNvSpPr/>
            <p:nvPr/>
          </p:nvSpPr>
          <p:spPr>
            <a:xfrm>
              <a:off x="8667347" y="3858063"/>
              <a:ext cx="1095777" cy="1143159"/>
            </a:xfrm>
            <a:prstGeom prst="flowChartMagneticDisk">
              <a:avLst/>
            </a:prstGeom>
            <a:gradFill rotWithShape="1">
              <a:gsLst>
                <a:gs pos="0">
                  <a:srgbClr val="474B78">
                    <a:tint val="62000"/>
                    <a:satMod val="180000"/>
                  </a:srgbClr>
                </a:gs>
                <a:gs pos="65000">
                  <a:srgbClr val="474B78">
                    <a:tint val="32000"/>
                    <a:satMod val="250000"/>
                  </a:srgbClr>
                </a:gs>
                <a:gs pos="100000">
                  <a:srgbClr val="474B78">
                    <a:tint val="23000"/>
                    <a:satMod val="30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74B78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zh-CN" sz="1800" b="0" smtClean="0">
                  <a:solidFill>
                    <a:srgbClr val="000000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rPr>
                <a:t>Oracle</a:t>
              </a:r>
              <a:endParaRPr lang="zh-CN" altLang="en-US" sz="1800" b="0" smtClean="0">
                <a:solidFill>
                  <a:srgbClr val="000000"/>
                </a:solidFill>
                <a:latin typeface="Lucida Sans Unicode" panose="020B0602030504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7" name="圆角右箭头 16"/>
            <p:cNvSpPr/>
            <p:nvPr/>
          </p:nvSpPr>
          <p:spPr>
            <a:xfrm rot="10800000">
              <a:off x="7025377" y="4215300"/>
              <a:ext cx="785363" cy="643027"/>
            </a:xfrm>
            <a:prstGeom prst="bentArrow">
              <a:avLst/>
            </a:prstGeom>
            <a:gradFill rotWithShape="1">
              <a:gsLst>
                <a:gs pos="0">
                  <a:srgbClr val="39639D">
                    <a:tint val="62000"/>
                    <a:satMod val="180000"/>
                  </a:srgbClr>
                </a:gs>
                <a:gs pos="65000">
                  <a:srgbClr val="39639D">
                    <a:tint val="32000"/>
                    <a:satMod val="250000"/>
                  </a:srgbClr>
                </a:gs>
                <a:gs pos="100000">
                  <a:srgbClr val="39639D">
                    <a:tint val="23000"/>
                    <a:satMod val="30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639D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prstClr val="black"/>
                </a:solidFill>
                <a:latin typeface="Lucida Sans Unicode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8" name="圆角右箭头 17"/>
            <p:cNvSpPr/>
            <p:nvPr/>
          </p:nvSpPr>
          <p:spPr>
            <a:xfrm rot="16200000">
              <a:off x="7917530" y="4108306"/>
              <a:ext cx="643026" cy="714122"/>
            </a:xfrm>
            <a:prstGeom prst="bentArrow">
              <a:avLst/>
            </a:prstGeom>
            <a:gradFill rotWithShape="1">
              <a:gsLst>
                <a:gs pos="0">
                  <a:srgbClr val="39639D">
                    <a:tint val="62000"/>
                    <a:satMod val="180000"/>
                  </a:srgbClr>
                </a:gs>
                <a:gs pos="65000">
                  <a:srgbClr val="39639D">
                    <a:tint val="32000"/>
                    <a:satMod val="250000"/>
                  </a:srgbClr>
                </a:gs>
                <a:gs pos="100000">
                  <a:srgbClr val="39639D">
                    <a:tint val="23000"/>
                    <a:satMod val="30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639D"/>
              </a:solidFill>
              <a:prstDash val="solid"/>
            </a:ln>
            <a:effectLst>
              <a:outerShdw blurRad="50800" dist="38100" dir="5400000" rotWithShape="0">
                <a:srgbClr val="000000">
                  <a:alpha val="35000"/>
                </a:srgbClr>
              </a:outerShdw>
            </a:effectLst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b="0" kern="0">
                <a:solidFill>
                  <a:prstClr val="black"/>
                </a:solidFill>
                <a:latin typeface="Lucida Sans Unicode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9" name="TextBox 35"/>
            <p:cNvSpPr txBox="1">
              <a:spLocks noChangeArrowheads="1"/>
            </p:cNvSpPr>
            <p:nvPr/>
          </p:nvSpPr>
          <p:spPr bwMode="auto">
            <a:xfrm>
              <a:off x="7310347" y="4858327"/>
              <a:ext cx="883746" cy="368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»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/>
                <a:buChar char="u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Monotype Sorts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000000"/>
                  </a:solidFill>
                  <a:latin typeface="Lucida Sans Unicode" panose="020B0602030504020204" pitchFamily="34" charset="0"/>
                  <a:ea typeface="黑体" panose="02010609060101010101" pitchFamily="49" charset="-122"/>
                </a:rPr>
                <a:t>Sqoop</a:t>
              </a:r>
              <a:endParaRPr lang="zh-CN" altLang="en-US" sz="1800" b="0">
                <a:solidFill>
                  <a:srgbClr val="000000"/>
                </a:solidFill>
                <a:latin typeface="Lucida Sans Unicode" panose="020B0602030504020204" pitchFamily="34" charset="0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7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82328" y="1654554"/>
            <a:ext cx="4572000" cy="22382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必做题: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1-2、1-6、1-11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思考题: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1-3、1-5、1-10</a:t>
            </a:r>
          </a:p>
        </p:txBody>
      </p:sp>
    </p:spTree>
    <p:extLst>
      <p:ext uri="{BB962C8B-B14F-4D97-AF65-F5344CB8AC3E}">
        <p14:creationId xmlns:p14="http://schemas.microsoft.com/office/powerpoint/2010/main" val="19926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8718" y="80117"/>
            <a:ext cx="8786564" cy="581372"/>
          </a:xfrm>
        </p:spPr>
        <p:txBody>
          <a:bodyPr/>
          <a:lstStyle/>
          <a:p>
            <a:r>
              <a:rPr lang="zh-CN" altLang="en-US" dirty="0" smtClean="0"/>
              <a:t>教学目标</a:t>
            </a:r>
            <a:endParaRPr lang="zh-CN" altLang="en-US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508917" y="1346729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Monotype Sorts"/>
              <a:buNone/>
            </a:pPr>
            <a:r>
              <a:rPr lang="zh-CN" altLang="zh-CN" b="1" dirty="0" smtClean="0">
                <a:solidFill>
                  <a:srgbClr val="04AFFC"/>
                </a:solidFill>
                <a:latin typeface="楷体_GB2312"/>
                <a:ea typeface="楷体_GB2312"/>
                <a:cs typeface="楷体_GB2312"/>
              </a:rPr>
              <a:t>      </a:t>
            </a:r>
            <a:r>
              <a:rPr lang="zh-CN" altLang="zh-CN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通过本课程的学习，使学生掌握设计和实现一个程序设计语言的基本思想和方法，具有</a:t>
            </a:r>
            <a:r>
              <a:rPr lang="zh-CN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分析</a:t>
            </a:r>
            <a:r>
              <a:rPr lang="zh-CN" altLang="zh-CN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、</a:t>
            </a:r>
            <a:r>
              <a:rPr lang="zh-CN" altLang="zh-CN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鉴赏</a:t>
            </a:r>
            <a:r>
              <a:rPr lang="zh-CN" altLang="zh-CN" b="1" dirty="0" smtClean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_GB2312"/>
              </a:rPr>
              <a:t>、评价、选择、学习、设计和实现一个高级程序设计语言的基本能力；加强学生对系统软件的结构的理解，为学生毕业后从事本专业范围内的各项工作奠定坚实的理论基础。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2FF2304-4E30-4642-99B6-171CB5A0A2E5}"/>
              </a:ext>
            </a:extLst>
          </p:cNvPr>
          <p:cNvSpPr/>
          <p:nvPr/>
        </p:nvSpPr>
        <p:spPr>
          <a:xfrm>
            <a:off x="508918" y="1245657"/>
            <a:ext cx="8262550" cy="432540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2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本课程的主要内容</a:t>
            </a:r>
            <a:endParaRPr lang="zh-CN" altLang="en-US" dirty="0"/>
          </a:p>
        </p:txBody>
      </p:sp>
      <p:sp>
        <p:nvSpPr>
          <p:cNvPr id="3" name="AutoShape 2"/>
          <p:cNvSpPr>
            <a:spLocks noChangeArrowheads="1"/>
          </p:cNvSpPr>
          <p:nvPr/>
        </p:nvSpPr>
        <p:spPr bwMode="auto">
          <a:xfrm>
            <a:off x="783976" y="3826933"/>
            <a:ext cx="7924800" cy="1828800"/>
          </a:xfrm>
          <a:prstGeom prst="roundRect">
            <a:avLst>
              <a:gd name="adj" fmla="val 2778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33CC"/>
              </a:solidFill>
              <a:latin typeface="楷体_GB2312"/>
              <a:ea typeface="楷体_GB2312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811088" y="1434521"/>
            <a:ext cx="7924800" cy="1828800"/>
          </a:xfrm>
          <a:prstGeom prst="roundRect">
            <a:avLst>
              <a:gd name="adj" fmla="val 3704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33CC"/>
              </a:solidFill>
              <a:latin typeface="楷体_GB2312"/>
              <a:ea typeface="楷体_GB2312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811088" y="1540933"/>
            <a:ext cx="8153400" cy="3657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7838" indent="-477838">
              <a:buClr>
                <a:schemeClr val="tx1"/>
              </a:buClr>
              <a:buFont typeface="Monotype Sorts"/>
              <a:buAutoNum type="arabicPeriod"/>
            </a:pPr>
            <a:r>
              <a:rPr lang="zh-CN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程序设计语言</a:t>
            </a:r>
          </a:p>
          <a:p>
            <a:pPr marL="1046163" lvl="1" indent="-377825"/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介绍高级程序设计语言的一些具有共性的概念和属性，主要是从设计者和实现者的角度。</a:t>
            </a:r>
          </a:p>
          <a:p>
            <a:pPr marL="1046163" lvl="1" indent="-377825"/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第一、二、三、四章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68338" lvl="1" indent="0">
              <a:buNone/>
            </a:pP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68338" lvl="1" indent="0">
              <a:buNone/>
            </a:pPr>
            <a:endParaRPr lang="zh-CN" altLang="zh-CN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77838" indent="-477838">
              <a:buClr>
                <a:schemeClr val="tx1"/>
              </a:buClr>
              <a:buFont typeface="Monotype Sorts"/>
              <a:buAutoNum type="arabicPeriod"/>
            </a:pPr>
            <a:r>
              <a:rPr lang="zh-CN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高级语言的编译</a:t>
            </a:r>
          </a:p>
          <a:p>
            <a:pPr marL="1046163" lvl="1" indent="-377825"/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介绍语言编译中的需要考虑的问题及主要技术。</a:t>
            </a:r>
          </a:p>
          <a:p>
            <a:pPr marL="1046163" lvl="1" indent="-377825"/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五、六、</a:t>
            </a:r>
            <a:r>
              <a:rPr lang="zh-CN" altLang="zh-CN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七、八、九、十、十一、十二、十三章</a:t>
            </a:r>
          </a:p>
        </p:txBody>
      </p:sp>
    </p:spTree>
    <p:extLst>
      <p:ext uri="{BB962C8B-B14F-4D97-AF65-F5344CB8AC3E}">
        <p14:creationId xmlns:p14="http://schemas.microsoft.com/office/powerpoint/2010/main" val="311420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31019" y="1305385"/>
            <a:ext cx="8240447" cy="1439862"/>
          </a:xfrm>
          <a:prstGeom prst="roundRect">
            <a:avLst>
              <a:gd name="adj" fmla="val 431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/>
              <a:buChar char="u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Monotype Sorts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solidFill>
                <a:srgbClr val="0033CC"/>
              </a:solidFill>
              <a:latin typeface="楷体_GB2312"/>
              <a:ea typeface="楷体_GB2312"/>
            </a:endParaRPr>
          </a:p>
        </p:txBody>
      </p:sp>
      <p:sp>
        <p:nvSpPr>
          <p:cNvPr id="6" name="Rectangle 5"/>
          <p:cNvSpPr txBox="1">
            <a:spLocks noChangeArrowheads="1"/>
          </p:cNvSpPr>
          <p:nvPr/>
        </p:nvSpPr>
        <p:spPr>
          <a:xfrm>
            <a:off x="360363" y="1411218"/>
            <a:ext cx="8314939" cy="122819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Monotype Sorts"/>
              <a:buNone/>
            </a:pPr>
            <a:r>
              <a:rPr lang="zh-CN" altLang="zh-CN" dirty="0" smtClean="0">
                <a:solidFill>
                  <a:srgbClr val="112158"/>
                </a:solidFill>
              </a:rPr>
              <a:t>    </a:t>
            </a:r>
            <a:r>
              <a:rPr lang="en-US" altLang="zh-CN" dirty="0" smtClean="0">
                <a:solidFill>
                  <a:srgbClr val="112158"/>
                </a:solidFill>
              </a:rPr>
              <a:t>        </a:t>
            </a:r>
            <a:r>
              <a:rPr lang="zh-CN" altLang="zh-CN" b="1" dirty="0" smtClean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编译程序是一个程序，该程序将用某个语言写的程序（源程序）作为输入，并翻译成为功能上等价的另一个语言程序（目标程序）</a:t>
            </a:r>
          </a:p>
        </p:txBody>
      </p:sp>
      <p:sp>
        <p:nvSpPr>
          <p:cNvPr id="7" name="矩形 6"/>
          <p:cNvSpPr/>
          <p:nvPr/>
        </p:nvSpPr>
        <p:spPr>
          <a:xfrm>
            <a:off x="553121" y="3467822"/>
            <a:ext cx="8240447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源语言</a:t>
            </a:r>
            <a:r>
              <a:rPr lang="zh-CN" altLang="zh-CN" sz="28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通常是高级语言，如C、Fortran</a:t>
            </a:r>
            <a:r>
              <a:rPr lang="zh-CN" altLang="zh-CN" sz="2800" b="1" dirty="0" smtClean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endParaRPr lang="zh-CN" altLang="zh-CN" sz="2800" b="1" dirty="0">
              <a:solidFill>
                <a:srgbClr val="11215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目标语言</a:t>
            </a:r>
            <a:r>
              <a:rPr lang="zh-CN" altLang="zh-CN" sz="28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通常是低级语言，如汇编或</a:t>
            </a:r>
            <a:r>
              <a:rPr lang="zh-CN" altLang="zh-CN" sz="2800" b="1" dirty="0" smtClean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机器语言</a:t>
            </a:r>
            <a:endParaRPr lang="zh-CN" altLang="zh-CN" sz="2800" b="1" dirty="0">
              <a:solidFill>
                <a:srgbClr val="11215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zh-CN" sz="2800" b="1" dirty="0" smtClean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随着</a:t>
            </a:r>
            <a:r>
              <a:rPr lang="zh-CN" altLang="zh-CN" sz="28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翻译的进行，编译程序也报告错误、警告信息以帮助程序员改错，直到翻译通过</a:t>
            </a:r>
            <a:r>
              <a:rPr lang="zh-CN" altLang="zh-CN" sz="2800" b="1" dirty="0" smtClean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为止</a:t>
            </a:r>
            <a:endParaRPr lang="zh-CN" altLang="zh-CN" sz="2800" b="1" dirty="0">
              <a:solidFill>
                <a:srgbClr val="112158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2FF2304-4E30-4642-99B6-171CB5A0A2E5}"/>
              </a:ext>
            </a:extLst>
          </p:cNvPr>
          <p:cNvSpPr/>
          <p:nvPr/>
        </p:nvSpPr>
        <p:spPr>
          <a:xfrm>
            <a:off x="531019" y="3357082"/>
            <a:ext cx="8262550" cy="2044650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78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英译与编译的比较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693471" y="1841954"/>
            <a:ext cx="4555864" cy="3568652"/>
            <a:chOff x="701938" y="1485948"/>
            <a:chExt cx="4555864" cy="3568652"/>
          </a:xfrm>
        </p:grpSpPr>
        <p:sp>
          <p:nvSpPr>
            <p:cNvPr id="4" name="矩形 3"/>
            <p:cNvSpPr/>
            <p:nvPr/>
          </p:nvSpPr>
          <p:spPr>
            <a:xfrm>
              <a:off x="880534" y="1687606"/>
              <a:ext cx="4377268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Font typeface="Monotype Sorts"/>
                <a:buNone/>
              </a:pPr>
              <a:r>
                <a:rPr lang="en-US" altLang="zh-CN" sz="2400" b="1" dirty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 b="1" dirty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、识别出句子中</a:t>
              </a:r>
              <a:r>
                <a:rPr lang="zh-CN" altLang="en-US" sz="2400" b="1" dirty="0" smtClean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的单字</a:t>
              </a:r>
              <a:endParaRPr lang="en-US" altLang="zh-CN" sz="2400" b="1" dirty="0" smtClean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buFont typeface="Monotype Sorts"/>
                <a:buNone/>
              </a:pPr>
              <a:r>
                <a:rPr lang="en-US" altLang="zh-CN" sz="2400" b="1" dirty="0" smtClean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400" b="1" dirty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、语法分析</a:t>
              </a:r>
            </a:p>
            <a:p>
              <a:pPr>
                <a:lnSpc>
                  <a:spcPct val="150000"/>
                </a:lnSpc>
                <a:buFont typeface="Monotype Sorts"/>
                <a:buNone/>
              </a:pPr>
              <a:r>
                <a:rPr lang="en-US" altLang="zh-CN" sz="2400" b="1" dirty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2400" b="1" dirty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、初步翻译句子的含义                </a:t>
              </a:r>
              <a:endParaRPr lang="en-US" altLang="zh-CN" sz="2400" b="1" dirty="0" smtClean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buFont typeface="Monotype Sorts"/>
                <a:buNone/>
              </a:pPr>
              <a:r>
                <a:rPr lang="en-US" altLang="zh-CN" sz="2400" b="1" dirty="0" smtClean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2400" b="1" dirty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、译文修饰                                    </a:t>
              </a:r>
              <a:endParaRPr lang="en-US" altLang="zh-CN" sz="2400" b="1" dirty="0" smtClean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buFont typeface="Monotype Sorts"/>
                <a:buNone/>
              </a:pPr>
              <a:r>
                <a:rPr lang="en-US" altLang="zh-CN" sz="2400" b="1" dirty="0" smtClean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400" b="1" dirty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、写出最后</a:t>
              </a:r>
              <a:r>
                <a:rPr lang="zh-CN" altLang="en-US" sz="2400" b="1" dirty="0" smtClean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译文</a:t>
              </a:r>
              <a:endParaRPr lang="zh-CN" altLang="en-US" sz="24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62FF2304-4E30-4642-99B6-171CB5A0A2E5}"/>
                </a:ext>
              </a:extLst>
            </p:cNvPr>
            <p:cNvSpPr/>
            <p:nvPr/>
          </p:nvSpPr>
          <p:spPr>
            <a:xfrm>
              <a:off x="701938" y="1485948"/>
              <a:ext cx="3658396" cy="356865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01405" y="1841954"/>
            <a:ext cx="3784872" cy="3866838"/>
            <a:chOff x="4960672" y="1514087"/>
            <a:chExt cx="3784872" cy="3866838"/>
          </a:xfrm>
        </p:grpSpPr>
        <p:sp>
          <p:nvSpPr>
            <p:cNvPr id="6" name="矩形 5"/>
            <p:cNvSpPr/>
            <p:nvPr/>
          </p:nvSpPr>
          <p:spPr>
            <a:xfrm>
              <a:off x="5002212" y="1687606"/>
              <a:ext cx="3743332" cy="36933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  <a:buFont typeface="Monotype Sorts"/>
                <a:buNone/>
              </a:pPr>
              <a:r>
                <a:rPr lang="en-US" altLang="zh-CN" sz="2400" b="1" dirty="0" smtClean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zh-CN" altLang="en-US" sz="2400" b="1" dirty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zh-CN" altLang="en-US" sz="2400" b="1" dirty="0" smtClean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词法分析</a:t>
              </a:r>
              <a:endParaRPr lang="en-US" altLang="zh-CN" sz="2400" b="1" dirty="0" smtClean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  <a:buFont typeface="Monotype Sorts"/>
                <a:buNone/>
              </a:pPr>
              <a:r>
                <a:rPr lang="en-US" altLang="zh-CN" sz="2400" b="1" dirty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zh-CN" altLang="en-US" sz="2400" b="1" dirty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、分析句子的语法</a:t>
              </a:r>
              <a:r>
                <a:rPr lang="zh-CN" altLang="en-US" sz="2400" b="1" dirty="0" smtClean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结构</a:t>
              </a:r>
              <a:endParaRPr lang="en-US" altLang="zh-CN" sz="2400" b="1" dirty="0" smtClean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zh-CN" altLang="en-US" sz="2400" b="1" dirty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、语义分析中间代码</a:t>
              </a:r>
              <a:r>
                <a:rPr lang="zh-CN" altLang="en-US" sz="2400" b="1" dirty="0" smtClean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生成</a:t>
              </a:r>
              <a:endParaRPr lang="en-US" altLang="zh-CN" sz="2400" b="1" dirty="0" smtClean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zh-CN" altLang="en-US" sz="2400" b="1" dirty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zh-CN" altLang="en-US" sz="2400" b="1" dirty="0" smtClean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优化</a:t>
              </a:r>
              <a:endParaRPr lang="en-US" altLang="zh-CN" sz="2400" b="1" dirty="0" smtClean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400" b="1" dirty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zh-CN" altLang="en-US" sz="2400" b="1" dirty="0">
                  <a:solidFill>
                    <a:srgbClr val="112158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、目标代码生成</a:t>
              </a:r>
            </a:p>
            <a:p>
              <a:endParaRPr lang="zh-CN" altLang="en-US" dirty="0">
                <a:ea typeface="楷体_GB2312"/>
              </a:endParaRPr>
            </a:p>
            <a:p>
              <a:endParaRPr lang="zh-CN" altLang="en-US" dirty="0">
                <a:ea typeface="楷体_GB2312"/>
              </a:endParaRPr>
            </a:p>
            <a:p>
              <a:pPr>
                <a:buFont typeface="Monotype Sorts"/>
                <a:buNone/>
              </a:pPr>
              <a:endParaRPr lang="zh-CN" altLang="en-US" dirty="0">
                <a:ea typeface="楷体_GB2312"/>
              </a:endParaRPr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2FF2304-4E30-4642-99B6-171CB5A0A2E5}"/>
                </a:ext>
              </a:extLst>
            </p:cNvPr>
            <p:cNvSpPr/>
            <p:nvPr/>
          </p:nvSpPr>
          <p:spPr>
            <a:xfrm>
              <a:off x="4960672" y="1514087"/>
              <a:ext cx="3784872" cy="3568652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711508" y="1170419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英译</a:t>
            </a:r>
          </a:p>
        </p:txBody>
      </p:sp>
      <p:sp>
        <p:nvSpPr>
          <p:cNvPr id="11" name="矩形 10"/>
          <p:cNvSpPr/>
          <p:nvPr/>
        </p:nvSpPr>
        <p:spPr>
          <a:xfrm>
            <a:off x="5986819" y="1170419"/>
            <a:ext cx="10086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112158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编译</a:t>
            </a:r>
          </a:p>
        </p:txBody>
      </p:sp>
    </p:spTree>
    <p:extLst>
      <p:ext uri="{BB962C8B-B14F-4D97-AF65-F5344CB8AC3E}">
        <p14:creationId xmlns:p14="http://schemas.microsoft.com/office/powerpoint/2010/main" val="4135077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3216</TotalTime>
  <Words>3008</Words>
  <Application>Microsoft Office PowerPoint</Application>
  <PresentationFormat>全屏显示(4:3)</PresentationFormat>
  <Paragraphs>535</Paragraphs>
  <Slides>54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54</vt:i4>
      </vt:variant>
    </vt:vector>
  </HeadingPairs>
  <TitlesOfParts>
    <vt:vector size="76" baseType="lpstr">
      <vt:lpstr>Monotype Sorts</vt:lpstr>
      <vt:lpstr>Plantagenet Cherokee</vt:lpstr>
      <vt:lpstr>等线</vt:lpstr>
      <vt:lpstr>等线 Light</vt:lpstr>
      <vt:lpstr>仿宋_GB2312</vt:lpstr>
      <vt:lpstr>黑体</vt:lpstr>
      <vt:lpstr>黑体</vt:lpstr>
      <vt:lpstr>华文仿宋</vt:lpstr>
      <vt:lpstr>楷体_GB2312</vt:lpstr>
      <vt:lpstr>宋体</vt:lpstr>
      <vt:lpstr>微软雅黑</vt:lpstr>
      <vt:lpstr>Arial</vt:lpstr>
      <vt:lpstr>Calibri</vt:lpstr>
      <vt:lpstr>Calibri Light</vt:lpstr>
      <vt:lpstr>Lucida Sans Unicode</vt:lpstr>
      <vt:lpstr>Palatino Linotype</vt:lpstr>
      <vt:lpstr>Symbol</vt:lpstr>
      <vt:lpstr>Times New Roman</vt:lpstr>
      <vt:lpstr>Wingdings</vt:lpstr>
      <vt:lpstr>Office 主题​​</vt:lpstr>
      <vt:lpstr>Visio</vt:lpstr>
      <vt:lpstr>CorelDRAW.Graphic.9</vt:lpstr>
      <vt:lpstr>PowerPoint 演示文稿</vt:lpstr>
      <vt:lpstr>课程安排</vt:lpstr>
      <vt:lpstr>课程安排</vt:lpstr>
      <vt:lpstr>完整的程序处理过程</vt:lpstr>
      <vt:lpstr>编译步骤</vt:lpstr>
      <vt:lpstr>教学目标</vt:lpstr>
      <vt:lpstr>本课程的主要内容</vt:lpstr>
      <vt:lpstr>PowerPoint 演示文稿</vt:lpstr>
      <vt:lpstr>英译与编译的比较</vt:lpstr>
      <vt:lpstr>编译过程</vt:lpstr>
      <vt:lpstr>Intrinsic merit</vt:lpstr>
      <vt:lpstr>第一章</vt:lpstr>
      <vt:lpstr>1.1引言</vt:lpstr>
      <vt:lpstr>汇编与编译</vt:lpstr>
      <vt:lpstr>一组对比</vt:lpstr>
      <vt:lpstr>1.2 强制式语言</vt:lpstr>
      <vt:lpstr>一种分类</vt:lpstr>
      <vt:lpstr>按照语言的发展进程</vt:lpstr>
      <vt:lpstr>冯.诺依曼体系结构</vt:lpstr>
      <vt:lpstr>冯.诺依曼John von Neumann</vt:lpstr>
      <vt:lpstr>特点及表现</vt:lpstr>
      <vt:lpstr>绑定（Binding)概念</vt:lpstr>
      <vt:lpstr>关于绑定（Binding)的一些概念</vt:lpstr>
      <vt:lpstr>变量(Variable)</vt:lpstr>
      <vt:lpstr>变量的作用域</vt:lpstr>
      <vt:lpstr>变量的生存期</vt:lpstr>
      <vt:lpstr>变量的值</vt:lpstr>
      <vt:lpstr>变量的类型的绑定</vt:lpstr>
      <vt:lpstr>虚拟机</vt:lpstr>
      <vt:lpstr>一个网络应用程序的虚拟机层次</vt:lpstr>
      <vt:lpstr>主要的强制式语言及其关系</vt:lpstr>
      <vt:lpstr>1.3 程序单元</vt:lpstr>
      <vt:lpstr>1.3 程序单元</vt:lpstr>
      <vt:lpstr>1.4程序设计语言发展简介</vt:lpstr>
      <vt:lpstr>FORTRAN语言</vt:lpstr>
      <vt:lpstr>ALGOL 60语言</vt:lpstr>
      <vt:lpstr>COBOL语言</vt:lpstr>
      <vt:lpstr>2.早期的突破</vt:lpstr>
      <vt:lpstr>PowerPoint 演示文稿</vt:lpstr>
      <vt:lpstr>3.概念的集成（64年）</vt:lpstr>
      <vt:lpstr>PL/1语言</vt:lpstr>
      <vt:lpstr>4.再一次突破(60年代后期)</vt:lpstr>
      <vt:lpstr>并发和并行</vt:lpstr>
      <vt:lpstr>典型语言</vt:lpstr>
      <vt:lpstr>5.大量的探索</vt:lpstr>
      <vt:lpstr>典型语言</vt:lpstr>
      <vt:lpstr>6.Ada语言</vt:lpstr>
      <vt:lpstr>7.第四代语言</vt:lpstr>
      <vt:lpstr>8.网络时代的语言</vt:lpstr>
      <vt:lpstr>Python </vt:lpstr>
      <vt:lpstr>9.新一代程序设计语言</vt:lpstr>
      <vt:lpstr>中文编程语言</vt:lpstr>
      <vt:lpstr>大数据平台架构</vt:lpstr>
      <vt:lpstr>习题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论文引用</dc:title>
  <dc:creator>田玲</dc:creator>
  <cp:lastModifiedBy>123</cp:lastModifiedBy>
  <cp:revision>112</cp:revision>
  <dcterms:created xsi:type="dcterms:W3CDTF">2020-12-11T09:16:21Z</dcterms:created>
  <dcterms:modified xsi:type="dcterms:W3CDTF">2022-02-22T13:12:21Z</dcterms:modified>
</cp:coreProperties>
</file>